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05"/>
  </p:notesMasterIdLst>
  <p:handoutMasterIdLst>
    <p:handoutMasterId r:id="rId106"/>
  </p:handoutMasterIdLst>
  <p:sldIdLst>
    <p:sldId id="256" r:id="rId2"/>
    <p:sldId id="336" r:id="rId3"/>
    <p:sldId id="262" r:id="rId4"/>
    <p:sldId id="263" r:id="rId5"/>
    <p:sldId id="356" r:id="rId6"/>
    <p:sldId id="265" r:id="rId7"/>
    <p:sldId id="380" r:id="rId8"/>
    <p:sldId id="379" r:id="rId9"/>
    <p:sldId id="381" r:id="rId10"/>
    <p:sldId id="382" r:id="rId11"/>
    <p:sldId id="383" r:id="rId12"/>
    <p:sldId id="384" r:id="rId13"/>
    <p:sldId id="285" r:id="rId14"/>
    <p:sldId id="286" r:id="rId15"/>
    <p:sldId id="287" r:id="rId16"/>
    <p:sldId id="385" r:id="rId17"/>
    <p:sldId id="289" r:id="rId18"/>
    <p:sldId id="386" r:id="rId19"/>
    <p:sldId id="291" r:id="rId20"/>
    <p:sldId id="292" r:id="rId21"/>
    <p:sldId id="387" r:id="rId22"/>
    <p:sldId id="294" r:id="rId23"/>
    <p:sldId id="295" r:id="rId24"/>
    <p:sldId id="264" r:id="rId25"/>
    <p:sldId id="377" r:id="rId26"/>
    <p:sldId id="388" r:id="rId27"/>
    <p:sldId id="297" r:id="rId28"/>
    <p:sldId id="298" r:id="rId29"/>
    <p:sldId id="299" r:id="rId30"/>
    <p:sldId id="300" r:id="rId31"/>
    <p:sldId id="301" r:id="rId32"/>
    <p:sldId id="302" r:id="rId33"/>
    <p:sldId id="303" r:id="rId34"/>
    <p:sldId id="304" r:id="rId35"/>
    <p:sldId id="306" r:id="rId36"/>
    <p:sldId id="305" r:id="rId37"/>
    <p:sldId id="307" r:id="rId38"/>
    <p:sldId id="290" r:id="rId39"/>
    <p:sldId id="436" r:id="rId40"/>
    <p:sldId id="260" r:id="rId41"/>
    <p:sldId id="430" r:id="rId42"/>
    <p:sldId id="389" r:id="rId43"/>
    <p:sldId id="390" r:id="rId44"/>
    <p:sldId id="391" r:id="rId45"/>
    <p:sldId id="392" r:id="rId46"/>
    <p:sldId id="393" r:id="rId47"/>
    <p:sldId id="266" r:id="rId48"/>
    <p:sldId id="267" r:id="rId49"/>
    <p:sldId id="395" r:id="rId50"/>
    <p:sldId id="396" r:id="rId51"/>
    <p:sldId id="397" r:id="rId52"/>
    <p:sldId id="398" r:id="rId53"/>
    <p:sldId id="399" r:id="rId54"/>
    <p:sldId id="400" r:id="rId55"/>
    <p:sldId id="275" r:id="rId56"/>
    <p:sldId id="276" r:id="rId57"/>
    <p:sldId id="277" r:id="rId58"/>
    <p:sldId id="278" r:id="rId59"/>
    <p:sldId id="279" r:id="rId60"/>
    <p:sldId id="280" r:id="rId61"/>
    <p:sldId id="281" r:id="rId62"/>
    <p:sldId id="282" r:id="rId63"/>
    <p:sldId id="283" r:id="rId64"/>
    <p:sldId id="284" r:id="rId65"/>
    <p:sldId id="401" r:id="rId66"/>
    <p:sldId id="403" r:id="rId67"/>
    <p:sldId id="404" r:id="rId68"/>
    <p:sldId id="405" r:id="rId69"/>
    <p:sldId id="406" r:id="rId70"/>
    <p:sldId id="407" r:id="rId71"/>
    <p:sldId id="431" r:id="rId72"/>
    <p:sldId id="432" r:id="rId73"/>
    <p:sldId id="433" r:id="rId74"/>
    <p:sldId id="434" r:id="rId75"/>
    <p:sldId id="408" r:id="rId76"/>
    <p:sldId id="409" r:id="rId77"/>
    <p:sldId id="410" r:id="rId78"/>
    <p:sldId id="293" r:id="rId79"/>
    <p:sldId id="411" r:id="rId80"/>
    <p:sldId id="412" r:id="rId81"/>
    <p:sldId id="296" r:id="rId82"/>
    <p:sldId id="413" r:id="rId83"/>
    <p:sldId id="414" r:id="rId84"/>
    <p:sldId id="415" r:id="rId85"/>
    <p:sldId id="416" r:id="rId86"/>
    <p:sldId id="417" r:id="rId87"/>
    <p:sldId id="418" r:id="rId88"/>
    <p:sldId id="419" r:id="rId89"/>
    <p:sldId id="420" r:id="rId90"/>
    <p:sldId id="421" r:id="rId91"/>
    <p:sldId id="427" r:id="rId92"/>
    <p:sldId id="422" r:id="rId93"/>
    <p:sldId id="428" r:id="rId94"/>
    <p:sldId id="423" r:id="rId95"/>
    <p:sldId id="308" r:id="rId96"/>
    <p:sldId id="424" r:id="rId97"/>
    <p:sldId id="425" r:id="rId98"/>
    <p:sldId id="311" r:id="rId99"/>
    <p:sldId id="426" r:id="rId100"/>
    <p:sldId id="313" r:id="rId101"/>
    <p:sldId id="429" r:id="rId102"/>
    <p:sldId id="435" r:id="rId103"/>
    <p:sldId id="261" r:id="rId104"/>
  </p:sldIdLst>
  <p:sldSz cx="24384000" cy="13716000"/>
  <p:notesSz cx="6858000" cy="9144000"/>
  <p:defaultTextStyle>
    <a:defPPr>
      <a:defRPr lang="bg-BG"/>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userDrawn="1">
          <p15:clr>
            <a:srgbClr val="A4A3A4"/>
          </p15:clr>
        </p15:guide>
        <p15:guide id="2" pos="76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2D64"/>
    <a:srgbClr val="0100C8"/>
    <a:srgbClr val="0000B0"/>
    <a:srgbClr val="0000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32" d="100"/>
          <a:sy n="32" d="100"/>
        </p:scale>
        <p:origin x="729" y="60"/>
      </p:cViewPr>
      <p:guideLst>
        <p:guide orient="horz" pos="4320"/>
        <p:guide pos="7680"/>
      </p:guideLst>
    </p:cSldViewPr>
  </p:slideViewPr>
  <p:notesTextViewPr>
    <p:cViewPr>
      <p:scale>
        <a:sx n="1" d="1"/>
        <a:sy n="1" d="1"/>
      </p:scale>
      <p:origin x="0" y="0"/>
    </p:cViewPr>
  </p:notesTextViewPr>
  <p:sorterViewPr>
    <p:cViewPr>
      <p:scale>
        <a:sx n="158" d="100"/>
        <a:sy n="158" d="100"/>
      </p:scale>
      <p:origin x="0" y="-4986"/>
    </p:cViewPr>
  </p:sorterViewPr>
  <p:notesViewPr>
    <p:cSldViewPr snapToGrid="0">
      <p:cViewPr varScale="1">
        <p:scale>
          <a:sx n="67" d="100"/>
          <a:sy n="67" d="100"/>
        </p:scale>
        <p:origin x="3120" y="77"/>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6B0F28D-45F5-4A29-B270-D2DAE0255279}" type="datetimeFigureOut">
              <a:rPr lang="en-US" smtClean="0"/>
              <a:t>8/20/2022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0237A2-49EC-40F2-A331-12A168298958}" type="slidenum">
              <a:rPr lang="en-US" smtClean="0"/>
              <a:t>‹#›</a:t>
            </a:fld>
            <a:endParaRPr lang="en-US"/>
          </a:p>
        </p:txBody>
      </p:sp>
    </p:spTree>
    <p:extLst>
      <p:ext uri="{BB962C8B-B14F-4D97-AF65-F5344CB8AC3E}">
        <p14:creationId xmlns:p14="http://schemas.microsoft.com/office/powerpoint/2010/main" val="3435845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1CE506-2B29-4F6F-9F8A-36F280EE95DD}" type="datetimeFigureOut">
              <a:rPr lang="bg-BG" smtClean="0"/>
              <a:t>20.8.2022 г.</a:t>
            </a:fld>
            <a:endParaRPr lang="bg-B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5F51D-27DF-4E3A-AE07-DCE3D1AD7219}" type="slidenum">
              <a:rPr lang="bg-BG" smtClean="0"/>
              <a:t>‹#›</a:t>
            </a:fld>
            <a:endParaRPr lang="bg-BG"/>
          </a:p>
        </p:txBody>
      </p:sp>
    </p:spTree>
    <p:extLst>
      <p:ext uri="{BB962C8B-B14F-4D97-AF65-F5344CB8AC3E}">
        <p14:creationId xmlns:p14="http://schemas.microsoft.com/office/powerpoint/2010/main" val="2210666718"/>
      </p:ext>
    </p:extLst>
  </p:cSld>
  <p:clrMap bg1="lt1" tx1="dk1" bg2="lt2" tx2="dk2" accent1="accent1" accent2="accent2" accent3="accent3" accent4="accent4" accent5="accent5" accent6="accent6" hlink="hlink" folHlink="folHlink"/>
  <p:notesStyle>
    <a:lvl1pPr marL="0" algn="l" defTabSz="1828800" rtl="0" eaLnBrk="1" latinLnBrk="0" hangingPunct="1">
      <a:defRPr sz="2400" kern="1200">
        <a:solidFill>
          <a:schemeClr val="tx1"/>
        </a:solidFill>
        <a:latin typeface="+mn-lt"/>
        <a:ea typeface="+mn-ea"/>
        <a:cs typeface="+mn-cs"/>
      </a:defRPr>
    </a:lvl1pPr>
    <a:lvl2pPr marL="914400" algn="l" defTabSz="1828800" rtl="0" eaLnBrk="1" latinLnBrk="0" hangingPunct="1">
      <a:defRPr sz="2400" kern="1200">
        <a:solidFill>
          <a:schemeClr val="tx1"/>
        </a:solidFill>
        <a:latin typeface="+mn-lt"/>
        <a:ea typeface="+mn-ea"/>
        <a:cs typeface="+mn-cs"/>
      </a:defRPr>
    </a:lvl2pPr>
    <a:lvl3pPr marL="1828800" algn="l" defTabSz="1828800" rtl="0" eaLnBrk="1" latinLnBrk="0" hangingPunct="1">
      <a:defRPr sz="2400" kern="1200">
        <a:solidFill>
          <a:schemeClr val="tx1"/>
        </a:solidFill>
        <a:latin typeface="+mn-lt"/>
        <a:ea typeface="+mn-ea"/>
        <a:cs typeface="+mn-cs"/>
      </a:defRPr>
    </a:lvl3pPr>
    <a:lvl4pPr marL="2743200" algn="l" defTabSz="1828800" rtl="0" eaLnBrk="1" latinLnBrk="0" hangingPunct="1">
      <a:defRPr sz="2400" kern="1200">
        <a:solidFill>
          <a:schemeClr val="tx1"/>
        </a:solidFill>
        <a:latin typeface="+mn-lt"/>
        <a:ea typeface="+mn-ea"/>
        <a:cs typeface="+mn-cs"/>
      </a:defRPr>
    </a:lvl4pPr>
    <a:lvl5pPr marL="3657600" algn="l" defTabSz="1828800" rtl="0" eaLnBrk="1" latinLnBrk="0" hangingPunct="1">
      <a:defRPr sz="2400" kern="1200">
        <a:solidFill>
          <a:schemeClr val="tx1"/>
        </a:solidFill>
        <a:latin typeface="+mn-lt"/>
        <a:ea typeface="+mn-ea"/>
        <a:cs typeface="+mn-cs"/>
      </a:defRPr>
    </a:lvl5pPr>
    <a:lvl6pPr marL="4572000" algn="l" defTabSz="1828800" rtl="0" eaLnBrk="1" latinLnBrk="0" hangingPunct="1">
      <a:defRPr sz="2400" kern="1200">
        <a:solidFill>
          <a:schemeClr val="tx1"/>
        </a:solidFill>
        <a:latin typeface="+mn-lt"/>
        <a:ea typeface="+mn-ea"/>
        <a:cs typeface="+mn-cs"/>
      </a:defRPr>
    </a:lvl6pPr>
    <a:lvl7pPr marL="5486400" algn="l" defTabSz="1828800" rtl="0" eaLnBrk="1" latinLnBrk="0" hangingPunct="1">
      <a:defRPr sz="2400" kern="1200">
        <a:solidFill>
          <a:schemeClr val="tx1"/>
        </a:solidFill>
        <a:latin typeface="+mn-lt"/>
        <a:ea typeface="+mn-ea"/>
        <a:cs typeface="+mn-cs"/>
      </a:defRPr>
    </a:lvl7pPr>
    <a:lvl8pPr marL="6400800" algn="l" defTabSz="1828800" rtl="0" eaLnBrk="1" latinLnBrk="0" hangingPunct="1">
      <a:defRPr sz="2400" kern="1200">
        <a:solidFill>
          <a:schemeClr val="tx1"/>
        </a:solidFill>
        <a:latin typeface="+mn-lt"/>
        <a:ea typeface="+mn-ea"/>
        <a:cs typeface="+mn-cs"/>
      </a:defRPr>
    </a:lvl8pPr>
    <a:lvl9pPr marL="7315200" algn="l" defTabSz="1828800"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bg>
      <p:bgPr>
        <a:solidFill>
          <a:srgbClr val="0000B0"/>
        </a:solidFill>
        <a:effectLst/>
      </p:bgPr>
    </p:bg>
    <p:spTree>
      <p:nvGrpSpPr>
        <p:cNvPr id="1" name=""/>
        <p:cNvGrpSpPr/>
        <p:nvPr/>
      </p:nvGrpSpPr>
      <p:grpSpPr>
        <a:xfrm>
          <a:off x="0" y="0"/>
          <a:ext cx="0" cy="0"/>
          <a:chOff x="0" y="0"/>
          <a:chExt cx="0" cy="0"/>
        </a:xfrm>
      </p:grpSpPr>
      <p:sp>
        <p:nvSpPr>
          <p:cNvPr id="19" name="Text Placeholder 2">
            <a:extLst>
              <a:ext uri="{FF2B5EF4-FFF2-40B4-BE49-F238E27FC236}">
                <a16:creationId xmlns:a16="http://schemas.microsoft.com/office/drawing/2014/main" id="{C4620EE8-4506-F748-BA2F-9F7D7888F37E}"/>
              </a:ext>
            </a:extLst>
          </p:cNvPr>
          <p:cNvSpPr>
            <a:spLocks noGrp="1"/>
          </p:cNvSpPr>
          <p:nvPr>
            <p:ph type="body" sz="quarter" idx="16" hasCustomPrompt="1"/>
          </p:nvPr>
        </p:nvSpPr>
        <p:spPr>
          <a:xfrm>
            <a:off x="1287095" y="3595918"/>
            <a:ext cx="21590490" cy="1146758"/>
          </a:xfrm>
          <a:prstGeom prst="rect">
            <a:avLst/>
          </a:prstGeom>
        </p:spPr>
        <p:txBody>
          <a:bodyPr>
            <a:normAutofit/>
          </a:bodyPr>
          <a:lstStyle>
            <a:lvl1pPr marL="0" indent="0">
              <a:buNone/>
              <a:defRPr sz="600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University Name</a:t>
            </a:r>
            <a:endParaRPr lang="x-none" dirty="0"/>
          </a:p>
        </p:txBody>
      </p:sp>
      <p:sp>
        <p:nvSpPr>
          <p:cNvPr id="22" name="Text Placeholder 14">
            <a:extLst>
              <a:ext uri="{FF2B5EF4-FFF2-40B4-BE49-F238E27FC236}">
                <a16:creationId xmlns:a16="http://schemas.microsoft.com/office/drawing/2014/main" id="{B917EA4C-AF1A-F844-9E6F-5DF8EB2EDBC3}"/>
              </a:ext>
            </a:extLst>
          </p:cNvPr>
          <p:cNvSpPr>
            <a:spLocks noGrp="1"/>
          </p:cNvSpPr>
          <p:nvPr>
            <p:ph type="body" sz="quarter" idx="19" hasCustomPrompt="1"/>
          </p:nvPr>
        </p:nvSpPr>
        <p:spPr>
          <a:xfrm>
            <a:off x="1287095" y="10603155"/>
            <a:ext cx="5470525" cy="527387"/>
          </a:xfrm>
          <a:prstGeom prst="rect">
            <a:avLst/>
          </a:prstGeom>
        </p:spPr>
        <p:txBody>
          <a:bodyPr/>
          <a:lstStyle>
            <a:lvl1pPr marL="0" indent="0">
              <a:buNone/>
              <a:defRPr sz="3000">
                <a:solidFill>
                  <a:schemeClr val="bg1"/>
                </a:solidFill>
                <a:latin typeface="Helvetica Neue"/>
              </a:defRPr>
            </a:lvl1pPr>
          </a:lstStyle>
          <a:p>
            <a:pPr lvl="0"/>
            <a:r>
              <a:rPr lang="x-none" dirty="0"/>
              <a:t>Month, Year</a:t>
            </a:r>
          </a:p>
        </p:txBody>
      </p:sp>
      <p:sp>
        <p:nvSpPr>
          <p:cNvPr id="33" name="Text Placeholder 2">
            <a:extLst>
              <a:ext uri="{FF2B5EF4-FFF2-40B4-BE49-F238E27FC236}">
                <a16:creationId xmlns:a16="http://schemas.microsoft.com/office/drawing/2014/main" id="{C4620EE8-4506-F748-BA2F-9F7D7888F37E}"/>
              </a:ext>
            </a:extLst>
          </p:cNvPr>
          <p:cNvSpPr>
            <a:spLocks noGrp="1"/>
          </p:cNvSpPr>
          <p:nvPr>
            <p:ph type="body" sz="quarter" idx="21" hasCustomPrompt="1"/>
          </p:nvPr>
        </p:nvSpPr>
        <p:spPr>
          <a:xfrm>
            <a:off x="1287095" y="5033579"/>
            <a:ext cx="21590490" cy="3410063"/>
          </a:xfrm>
          <a:prstGeom prst="rect">
            <a:avLst/>
          </a:prstGeom>
        </p:spPr>
        <p:txBody>
          <a:bodyPr>
            <a:normAutofit/>
          </a:bodyPr>
          <a:lstStyle>
            <a:lvl1pPr marL="0" indent="0">
              <a:lnSpc>
                <a:spcPts val="10000"/>
              </a:lnSpc>
              <a:spcBef>
                <a:spcPts val="0"/>
              </a:spcBef>
              <a:buNone/>
              <a:defRPr sz="10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COURSE NAME USING CAPITAL LETTERS</a:t>
            </a:r>
          </a:p>
        </p:txBody>
      </p:sp>
      <p:pic>
        <p:nvPicPr>
          <p:cNvPr id="26" name="Picture 2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70948" cy="644668"/>
          </a:xfrm>
          <a:prstGeom prst="rect">
            <a:avLst/>
          </a:prstGeom>
        </p:spPr>
      </p:pic>
      <p:cxnSp>
        <p:nvCxnSpPr>
          <p:cNvPr id="38" name="Straight Connector 37"/>
          <p:cNvCxnSpPr/>
          <p:nvPr userDrawn="1"/>
        </p:nvCxnSpPr>
        <p:spPr>
          <a:xfrm>
            <a:off x="6995131" y="919655"/>
            <a:ext cx="1" cy="93952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a:solidFill>
                  <a:schemeClr val="bg1"/>
                </a:solidFill>
                <a:latin typeface="Helvetica Neue"/>
              </a:rPr>
              <a:t>Master programmes in Artificial</a:t>
            </a:r>
            <a:br>
              <a:rPr lang="en-GB" sz="2500">
                <a:solidFill>
                  <a:schemeClr val="bg1"/>
                </a:solidFill>
                <a:latin typeface="Helvetica Neue"/>
              </a:rPr>
            </a:br>
            <a:r>
              <a:rPr lang="en-GB" sz="2500">
                <a:solidFill>
                  <a:schemeClr val="bg1"/>
                </a:solidFill>
                <a:latin typeface="Helvetica Neue"/>
              </a:rPr>
              <a:t>Intelligence 4 Careers in Europe</a:t>
            </a:r>
            <a:endParaRPr lang="en-US" sz="2500">
              <a:solidFill>
                <a:schemeClr val="bg1"/>
              </a:solidFill>
              <a:latin typeface="Helvetica Neue"/>
            </a:endParaRPr>
          </a:p>
        </p:txBody>
      </p:sp>
      <p:pic>
        <p:nvPicPr>
          <p:cNvPr id="48" name="Picture 4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468491" y="9671571"/>
            <a:ext cx="2409093" cy="1606837"/>
          </a:xfrm>
          <a:prstGeom prst="rect">
            <a:avLst/>
          </a:prstGeom>
        </p:spPr>
      </p:pic>
      <p:sp>
        <p:nvSpPr>
          <p:cNvPr id="51" name="Text Placeholder 10">
            <a:extLst>
              <a:ext uri="{FF2B5EF4-FFF2-40B4-BE49-F238E27FC236}">
                <a16:creationId xmlns:a16="http://schemas.microsoft.com/office/drawing/2014/main" id="{9B3CD9D9-3717-8045-BBE0-D00561474EA1}"/>
              </a:ext>
            </a:extLst>
          </p:cNvPr>
          <p:cNvSpPr>
            <a:spLocks noGrp="1"/>
          </p:cNvSpPr>
          <p:nvPr>
            <p:ph type="body" sz="quarter" idx="23" hasCustomPrompt="1"/>
          </p:nvPr>
        </p:nvSpPr>
        <p:spPr>
          <a:xfrm>
            <a:off x="1287095" y="9962474"/>
            <a:ext cx="21438091" cy="494125"/>
          </a:xfrm>
          <a:prstGeom prst="rect">
            <a:avLst/>
          </a:prstGeom>
        </p:spPr>
        <p:txBody>
          <a:bodyPr>
            <a:noAutofit/>
          </a:bodyPr>
          <a:lstStyle>
            <a:lvl1pPr marL="0" indent="0">
              <a:buNone/>
              <a:defRPr sz="4000" b="1" baseline="0">
                <a:solidFill>
                  <a:schemeClr val="bg1"/>
                </a:solidFill>
                <a:latin typeface="Helvetica Neue"/>
              </a:defRPr>
            </a:lvl1pPr>
            <a:lvl2pPr marL="609600" indent="0">
              <a:buNone/>
              <a:defRPr>
                <a:solidFill>
                  <a:schemeClr val="bg1"/>
                </a:solidFill>
              </a:defRPr>
            </a:lvl2pPr>
            <a:lvl3pPr marL="1219200" indent="0">
              <a:buNone/>
              <a:defRPr>
                <a:solidFill>
                  <a:schemeClr val="bg1"/>
                </a:solidFill>
              </a:defRPr>
            </a:lvl3pPr>
            <a:lvl4pPr marL="1828800" indent="0">
              <a:buNone/>
              <a:defRPr>
                <a:solidFill>
                  <a:schemeClr val="bg1"/>
                </a:solidFill>
              </a:defRPr>
            </a:lvl4pPr>
            <a:lvl5pPr marL="2438400" indent="0">
              <a:buNone/>
              <a:defRPr>
                <a:solidFill>
                  <a:schemeClr val="bg1"/>
                </a:solidFill>
              </a:defRPr>
            </a:lvl5pPr>
          </a:lstStyle>
          <a:p>
            <a:pPr lvl="0"/>
            <a:r>
              <a:rPr lang="en-GB" dirty="0"/>
              <a:t>Presenter’s Name &amp; Surname</a:t>
            </a:r>
            <a:endParaRPr lang="x-none" dirty="0"/>
          </a:p>
        </p:txBody>
      </p:sp>
    </p:spTree>
    <p:extLst>
      <p:ext uri="{BB962C8B-B14F-4D97-AF65-F5344CB8AC3E}">
        <p14:creationId xmlns:p14="http://schemas.microsoft.com/office/powerpoint/2010/main" val="203451396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cture title &amp; contents">
    <p:spTree>
      <p:nvGrpSpPr>
        <p:cNvPr id="1" name=""/>
        <p:cNvGrpSpPr/>
        <p:nvPr/>
      </p:nvGrpSpPr>
      <p:grpSpPr>
        <a:xfrm>
          <a:off x="0" y="0"/>
          <a:ext cx="0" cy="0"/>
          <a:chOff x="0" y="0"/>
          <a:chExt cx="0" cy="0"/>
        </a:xfrm>
      </p:grpSpPr>
      <p:cxnSp>
        <p:nvCxnSpPr>
          <p:cNvPr id="5" name="Straight Connector 4"/>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a:solidFill>
                  <a:srgbClr val="0000B0"/>
                </a:solidFill>
                <a:latin typeface="Helvetica Neue"/>
              </a:rPr>
              <a:t>Master programmes in Artificial</a:t>
            </a:r>
            <a:br>
              <a:rPr lang="en-GB" sz="2500">
                <a:solidFill>
                  <a:srgbClr val="0000B0"/>
                </a:solidFill>
                <a:latin typeface="Helvetica Neue"/>
              </a:rPr>
            </a:br>
            <a:r>
              <a:rPr lang="en-GB" sz="2500">
                <a:solidFill>
                  <a:srgbClr val="0000B0"/>
                </a:solidFill>
                <a:latin typeface="Helvetica Neue"/>
              </a:rPr>
              <a:t>Intelligence 4 Careers in Europe</a:t>
            </a:r>
            <a:endParaRPr lang="en-US" sz="2500">
              <a:solidFill>
                <a:srgbClr val="0000B0"/>
              </a:solidFill>
              <a:latin typeface="Helvetica Neue"/>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17"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8067233"/>
            <a:ext cx="10397882" cy="3267116"/>
          </a:xfrm>
          <a:prstGeom prst="rect">
            <a:avLst/>
          </a:prstGeom>
        </p:spPr>
        <p:txBody>
          <a:bodyPr>
            <a:normAutofit/>
          </a:bodyPr>
          <a:lstStyle>
            <a:lvl1pPr marL="514350" marR="0" indent="-514350" algn="l" defTabSz="1828800" rtl="0" eaLnBrk="1" fontAlgn="auto" latinLnBrk="0" hangingPunct="1">
              <a:lnSpc>
                <a:spcPct val="90000"/>
              </a:lnSpc>
              <a:spcBef>
                <a:spcPts val="2000"/>
              </a:spcBef>
              <a:spcAft>
                <a:spcPts val="0"/>
              </a:spcAft>
              <a:buClrTx/>
              <a:buSzTx/>
              <a:buFont typeface="+mj-lt"/>
              <a:buAutoNum type="arabicPeriod"/>
              <a:tabLst/>
              <a:defRPr sz="30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endParaRPr lang="en-GB" dirty="0"/>
          </a:p>
        </p:txBody>
      </p:sp>
      <p:sp>
        <p:nvSpPr>
          <p:cNvPr id="19" name="Text Placeholder 2">
            <a:extLst>
              <a:ext uri="{FF2B5EF4-FFF2-40B4-BE49-F238E27FC236}">
                <a16:creationId xmlns:a16="http://schemas.microsoft.com/office/drawing/2014/main" id="{C4620EE8-4506-F748-BA2F-9F7D7888F37E}"/>
              </a:ext>
            </a:extLst>
          </p:cNvPr>
          <p:cNvSpPr>
            <a:spLocks noGrp="1"/>
          </p:cNvSpPr>
          <p:nvPr>
            <p:ph type="body" sz="quarter" idx="23" hasCustomPrompt="1"/>
          </p:nvPr>
        </p:nvSpPr>
        <p:spPr>
          <a:xfrm>
            <a:off x="12479703" y="8067233"/>
            <a:ext cx="10397882" cy="3267116"/>
          </a:xfrm>
          <a:prstGeom prst="rect">
            <a:avLst/>
          </a:prstGeom>
        </p:spPr>
        <p:txBody>
          <a:bodyPr>
            <a:normAutofit/>
          </a:bodyPr>
          <a:lstStyle>
            <a:lvl1pPr marL="514350" marR="0" indent="-514350" algn="l" defTabSz="1828800" rtl="0" eaLnBrk="1" fontAlgn="auto" latinLnBrk="0" hangingPunct="1">
              <a:lnSpc>
                <a:spcPct val="90000"/>
              </a:lnSpc>
              <a:spcBef>
                <a:spcPts val="2000"/>
              </a:spcBef>
              <a:spcAft>
                <a:spcPts val="0"/>
              </a:spcAft>
              <a:buClrTx/>
              <a:buSzTx/>
              <a:buFont typeface="+mj-lt"/>
              <a:buAutoNum type="arabicPeriod" startAt="6"/>
              <a:tabLst/>
              <a:defRPr sz="30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endParaRPr lang="en-GB" dirty="0"/>
          </a:p>
        </p:txBody>
      </p:sp>
      <p:cxnSp>
        <p:nvCxnSpPr>
          <p:cNvPr id="20" name="Straight Connector 19"/>
          <p:cNvCxnSpPr/>
          <p:nvPr userDrawn="1"/>
        </p:nvCxnSpPr>
        <p:spPr>
          <a:xfrm>
            <a:off x="12082338" y="8067233"/>
            <a:ext cx="0" cy="3267116"/>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22"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LECTURE 1</a:t>
            </a:r>
            <a:endParaRPr lang="x-none" dirty="0"/>
          </a:p>
        </p:txBody>
      </p:sp>
      <p:sp>
        <p:nvSpPr>
          <p:cNvPr id="23"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2407535"/>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lecture 1 title</a:t>
            </a:r>
          </a:p>
        </p:txBody>
      </p:sp>
      <p:sp>
        <p:nvSpPr>
          <p:cNvPr id="24"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1287093" y="6845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CONTENTS</a:t>
            </a:r>
            <a:endParaRPr lang="x-none" dirty="0"/>
          </a:p>
        </p:txBody>
      </p:sp>
      <p:sp>
        <p:nvSpPr>
          <p:cNvPr id="15"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a:solidFill>
                <a:srgbClr val="000000"/>
              </a:solidFill>
            </a:endParaRPr>
          </a:p>
        </p:txBody>
      </p:sp>
    </p:spTree>
    <p:extLst>
      <p:ext uri="{BB962C8B-B14F-4D97-AF65-F5344CB8AC3E}">
        <p14:creationId xmlns:p14="http://schemas.microsoft.com/office/powerpoint/2010/main" val="4008648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alysis in text">
    <p:spTree>
      <p:nvGrpSpPr>
        <p:cNvPr id="1" name=""/>
        <p:cNvGrpSpPr/>
        <p:nvPr/>
      </p:nvGrpSpPr>
      <p:grpSpPr>
        <a:xfrm>
          <a:off x="0" y="0"/>
          <a:ext cx="0" cy="0"/>
          <a:chOff x="0" y="0"/>
          <a:chExt cx="0" cy="0"/>
        </a:xfrm>
      </p:grpSpPr>
      <p:cxnSp>
        <p:nvCxnSpPr>
          <p:cNvPr id="14" name="Straight Connector 13"/>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a:solidFill>
                  <a:srgbClr val="0000B0"/>
                </a:solidFill>
                <a:latin typeface="Helvetica Neue"/>
              </a:rPr>
              <a:t>Master programmes in Artificial</a:t>
            </a:r>
            <a:br>
              <a:rPr lang="en-GB" sz="2500">
                <a:solidFill>
                  <a:srgbClr val="0000B0"/>
                </a:solidFill>
                <a:latin typeface="Helvetica Neue"/>
              </a:rPr>
            </a:br>
            <a:r>
              <a:rPr lang="en-GB" sz="2500">
                <a:solidFill>
                  <a:srgbClr val="0000B0"/>
                </a:solidFill>
                <a:latin typeface="Helvetica Neue"/>
              </a:rPr>
              <a:t>Intelligence 4 Careers in Europe</a:t>
            </a:r>
            <a:endParaRPr lang="en-US" sz="2500">
              <a:solidFill>
                <a:srgbClr val="0000B0"/>
              </a:solidFill>
              <a:latin typeface="Helvetica Neue"/>
            </a:endParaRP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1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 1</a:t>
            </a:r>
            <a:endParaRPr lang="x-none" dirty="0"/>
          </a:p>
        </p:txBody>
      </p:sp>
      <p:sp>
        <p:nvSpPr>
          <p:cNvPr id="20"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5246669"/>
            <a:ext cx="10397882" cy="64579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21"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12479703" y="5246669"/>
            <a:ext cx="10397882" cy="64579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22"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1138061"/>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content 1 title</a:t>
            </a:r>
          </a:p>
        </p:txBody>
      </p:sp>
      <p:sp>
        <p:nvSpPr>
          <p:cNvPr id="19"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a:solidFill>
                <a:srgbClr val="000000"/>
              </a:solidFill>
            </a:endParaRPr>
          </a:p>
        </p:txBody>
      </p:sp>
    </p:spTree>
    <p:extLst>
      <p:ext uri="{BB962C8B-B14F-4D97-AF65-F5344CB8AC3E}">
        <p14:creationId xmlns:p14="http://schemas.microsoft.com/office/powerpoint/2010/main" val="1649261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nalysis in text with image">
    <p:spTree>
      <p:nvGrpSpPr>
        <p:cNvPr id="1" name=""/>
        <p:cNvGrpSpPr/>
        <p:nvPr/>
      </p:nvGrpSpPr>
      <p:grpSpPr>
        <a:xfrm>
          <a:off x="0" y="0"/>
          <a:ext cx="0" cy="0"/>
          <a:chOff x="0" y="0"/>
          <a:chExt cx="0" cy="0"/>
        </a:xfrm>
      </p:grpSpPr>
      <p:cxnSp>
        <p:nvCxnSpPr>
          <p:cNvPr id="4" name="Straight Connector 3"/>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a:solidFill>
                  <a:srgbClr val="0000B0"/>
                </a:solidFill>
                <a:latin typeface="Helvetica Neue"/>
              </a:rPr>
              <a:t>Master programmes in Artificial</a:t>
            </a:r>
            <a:br>
              <a:rPr lang="en-GB" sz="2500">
                <a:solidFill>
                  <a:srgbClr val="0000B0"/>
                </a:solidFill>
                <a:latin typeface="Helvetica Neue"/>
              </a:rPr>
            </a:br>
            <a:r>
              <a:rPr lang="en-GB" sz="2500">
                <a:solidFill>
                  <a:srgbClr val="0000B0"/>
                </a:solidFill>
                <a:latin typeface="Helvetica Neue"/>
              </a:rPr>
              <a:t>Intelligence 4 Careers in Europe</a:t>
            </a:r>
            <a:endParaRPr lang="en-US" sz="2500">
              <a:solidFill>
                <a:srgbClr val="0000B0"/>
              </a:solidFill>
              <a:latin typeface="Helvetica Neue"/>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 2</a:t>
            </a:r>
            <a:endParaRPr lang="x-none" dirty="0"/>
          </a:p>
        </p:txBody>
      </p:sp>
      <p:sp>
        <p:nvSpPr>
          <p:cNvPr id="10"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5246669"/>
            <a:ext cx="10397882" cy="64579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14" name="Picture Placeholder 12"/>
          <p:cNvSpPr>
            <a:spLocks noGrp="1"/>
          </p:cNvSpPr>
          <p:nvPr>
            <p:ph type="pic" sz="quarter" idx="27" hasCustomPrompt="1"/>
          </p:nvPr>
        </p:nvSpPr>
        <p:spPr>
          <a:xfrm>
            <a:off x="12479703" y="5246669"/>
            <a:ext cx="10397882" cy="6457950"/>
          </a:xfrm>
          <a:prstGeom prst="rect">
            <a:avLst/>
          </a:prstGeom>
          <a:solidFill>
            <a:schemeClr val="bg1">
              <a:lumMod val="85000"/>
            </a:schemeClr>
          </a:solidFill>
        </p:spPr>
        <p:txBody>
          <a:bodyPr anchor="ctr"/>
          <a:lstStyle>
            <a:lvl1pPr marL="0" indent="0" algn="ctr">
              <a:buNone/>
              <a:defRPr sz="3000" baseline="0">
                <a:latin typeface="Helvetica Neue"/>
              </a:defRPr>
            </a:lvl1pPr>
          </a:lstStyle>
          <a:p>
            <a:r>
              <a:rPr lang="en-US"/>
              <a:t>Insert Picture</a:t>
            </a:r>
            <a:br>
              <a:rPr lang="en-US"/>
            </a:br>
            <a:r>
              <a:rPr lang="en-US"/>
              <a:t>related to content 2</a:t>
            </a:r>
          </a:p>
        </p:txBody>
      </p:sp>
      <p:sp>
        <p:nvSpPr>
          <p:cNvPr id="15"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1138061"/>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content 2 title</a:t>
            </a:r>
          </a:p>
        </p:txBody>
      </p:sp>
      <p:sp>
        <p:nvSpPr>
          <p:cNvPr id="13"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a:solidFill>
                <a:srgbClr val="000000"/>
              </a:solidFill>
            </a:endParaRPr>
          </a:p>
        </p:txBody>
      </p:sp>
    </p:spTree>
    <p:extLst>
      <p:ext uri="{BB962C8B-B14F-4D97-AF65-F5344CB8AC3E}">
        <p14:creationId xmlns:p14="http://schemas.microsoft.com/office/powerpoint/2010/main" val="4253331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alysis in points">
    <p:spTree>
      <p:nvGrpSpPr>
        <p:cNvPr id="1" name=""/>
        <p:cNvGrpSpPr/>
        <p:nvPr/>
      </p:nvGrpSpPr>
      <p:grpSpPr>
        <a:xfrm>
          <a:off x="0" y="0"/>
          <a:ext cx="0" cy="0"/>
          <a:chOff x="0" y="0"/>
          <a:chExt cx="0" cy="0"/>
        </a:xfrm>
      </p:grpSpPr>
      <p:cxnSp>
        <p:nvCxnSpPr>
          <p:cNvPr id="4" name="Straight Connector 3"/>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a:solidFill>
                  <a:srgbClr val="0000B0"/>
                </a:solidFill>
                <a:latin typeface="Helvetica Neue"/>
              </a:rPr>
              <a:t>Master programmes in Artificial</a:t>
            </a:r>
            <a:br>
              <a:rPr lang="en-GB" sz="2500">
                <a:solidFill>
                  <a:srgbClr val="0000B0"/>
                </a:solidFill>
                <a:latin typeface="Helvetica Neue"/>
              </a:rPr>
            </a:br>
            <a:r>
              <a:rPr lang="en-GB" sz="2500">
                <a:solidFill>
                  <a:srgbClr val="0000B0"/>
                </a:solidFill>
                <a:latin typeface="Helvetica Neue"/>
              </a:rPr>
              <a:t>Intelligence 4 Careers in Europe</a:t>
            </a:r>
            <a:endParaRPr lang="en-US" sz="2500">
              <a:solidFill>
                <a:srgbClr val="0000B0"/>
              </a:solidFill>
              <a:latin typeface="Helvetica Neue"/>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 3</a:t>
            </a:r>
            <a:endParaRPr lang="x-none" dirty="0"/>
          </a:p>
        </p:txBody>
      </p:sp>
      <p:sp>
        <p:nvSpPr>
          <p:cNvPr id="9"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5246669"/>
            <a:ext cx="10397882" cy="6457950"/>
          </a:xfrm>
          <a:prstGeom prst="rect">
            <a:avLst/>
          </a:prstGeom>
        </p:spPr>
        <p:txBody>
          <a:bodyPr>
            <a:noAutofit/>
          </a:bodyPr>
          <a:lstStyle>
            <a:lvl1pPr marL="457200" marR="0" indent="-457200" algn="l" defTabSz="1828800" rtl="0" eaLnBrk="1" fontAlgn="auto" latinLnBrk="0" hangingPunct="1">
              <a:lnSpc>
                <a:spcPct val="100000"/>
              </a:lnSpc>
              <a:spcBef>
                <a:spcPts val="2000"/>
              </a:spcBef>
              <a:spcAft>
                <a:spcPts val="0"/>
              </a:spcAft>
              <a:buClrTx/>
              <a:buSzTx/>
              <a:buFont typeface="+mj-lt"/>
              <a:buAutoNum type="arabicPeriod"/>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a:t>
            </a:r>
            <a:endParaRPr lang="el-GR" dirty="0"/>
          </a:p>
        </p:txBody>
      </p:sp>
      <p:sp>
        <p:nvSpPr>
          <p:cNvPr id="11"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1138061"/>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content 3 title</a:t>
            </a:r>
          </a:p>
        </p:txBody>
      </p:sp>
      <p:sp>
        <p:nvSpPr>
          <p:cNvPr id="14"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12479703" y="5246669"/>
            <a:ext cx="10397882" cy="6457950"/>
          </a:xfrm>
          <a:prstGeom prst="rect">
            <a:avLst/>
          </a:prstGeom>
        </p:spPr>
        <p:txBody>
          <a:bodyPr>
            <a:noAutofit/>
          </a:bodyPr>
          <a:lstStyle>
            <a:lvl1pPr marL="457200" marR="0" indent="-457200" algn="l" defTabSz="1828800" rtl="0" eaLnBrk="1" fontAlgn="auto" latinLnBrk="0" hangingPunct="1">
              <a:lnSpc>
                <a:spcPct val="100000"/>
              </a:lnSpc>
              <a:spcBef>
                <a:spcPts val="2000"/>
              </a:spcBef>
              <a:spcAft>
                <a:spcPts val="0"/>
              </a:spcAft>
              <a:buClrTx/>
              <a:buSzTx/>
              <a:buFont typeface="+mj-lt"/>
              <a:buAutoNum type="arabicPeriod" startAt="8"/>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a:t>
            </a:r>
            <a:endParaRPr lang="el-GR" dirty="0"/>
          </a:p>
        </p:txBody>
      </p:sp>
      <p:sp>
        <p:nvSpPr>
          <p:cNvPr id="13"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a:solidFill>
                <a:srgbClr val="000000"/>
              </a:solidFill>
            </a:endParaRPr>
          </a:p>
        </p:txBody>
      </p:sp>
    </p:spTree>
    <p:extLst>
      <p:ext uri="{BB962C8B-B14F-4D97-AF65-F5344CB8AC3E}">
        <p14:creationId xmlns:p14="http://schemas.microsoft.com/office/powerpoint/2010/main" val="3050328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rgbClr val="0000B0"/>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70948" cy="644668"/>
          </a:xfrm>
          <a:prstGeom prst="rect">
            <a:avLst/>
          </a:prstGeom>
        </p:spPr>
      </p:pic>
      <p:cxnSp>
        <p:nvCxnSpPr>
          <p:cNvPr id="6" name="Straight Connector 5"/>
          <p:cNvCxnSpPr/>
          <p:nvPr userDrawn="1"/>
        </p:nvCxnSpPr>
        <p:spPr>
          <a:xfrm>
            <a:off x="6995131" y="919655"/>
            <a:ext cx="1" cy="93952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a:solidFill>
                  <a:schemeClr val="bg1"/>
                </a:solidFill>
                <a:latin typeface="Helvetica Neue"/>
              </a:rPr>
              <a:t>Master programmes in Artificial</a:t>
            </a:r>
            <a:br>
              <a:rPr lang="en-GB" sz="2500">
                <a:solidFill>
                  <a:schemeClr val="bg1"/>
                </a:solidFill>
                <a:latin typeface="Helvetica Neue"/>
              </a:rPr>
            </a:br>
            <a:r>
              <a:rPr lang="en-GB" sz="2500">
                <a:solidFill>
                  <a:schemeClr val="bg1"/>
                </a:solidFill>
                <a:latin typeface="Helvetica Neue"/>
              </a:rPr>
              <a:t>Intelligence 4 Careers in Europe</a:t>
            </a:r>
            <a:endParaRPr lang="en-US" sz="2500">
              <a:solidFill>
                <a:schemeClr val="bg1"/>
              </a:solidFill>
              <a:latin typeface="Helvetica Neue"/>
            </a:endParaRPr>
          </a:p>
        </p:txBody>
      </p:sp>
      <p:sp>
        <p:nvSpPr>
          <p:cNvPr id="13" name="Text Placeholder 2">
            <a:extLst>
              <a:ext uri="{FF2B5EF4-FFF2-40B4-BE49-F238E27FC236}">
                <a16:creationId xmlns:a16="http://schemas.microsoft.com/office/drawing/2014/main" id="{C4620EE8-4506-F748-BA2F-9F7D7888F37E}"/>
              </a:ext>
            </a:extLst>
          </p:cNvPr>
          <p:cNvSpPr>
            <a:spLocks noGrp="1"/>
          </p:cNvSpPr>
          <p:nvPr>
            <p:ph type="body" sz="quarter" idx="16" hasCustomPrompt="1"/>
          </p:nvPr>
        </p:nvSpPr>
        <p:spPr>
          <a:xfrm>
            <a:off x="1287095" y="5440309"/>
            <a:ext cx="21590490" cy="2416757"/>
          </a:xfrm>
          <a:prstGeom prst="rect">
            <a:avLst/>
          </a:prstGeom>
        </p:spPr>
        <p:txBody>
          <a:bodyPr>
            <a:noAutofit/>
          </a:bodyPr>
          <a:lstStyle>
            <a:lvl1pPr marL="0" indent="0">
              <a:buNone/>
              <a:defRPr sz="15000" b="1">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Thank you.</a:t>
            </a:r>
            <a:endParaRPr lang="x-none" dirty="0"/>
          </a:p>
        </p:txBody>
      </p:sp>
    </p:spTree>
    <p:extLst>
      <p:ext uri="{BB962C8B-B14F-4D97-AF65-F5344CB8AC3E}">
        <p14:creationId xmlns:p14="http://schemas.microsoft.com/office/powerpoint/2010/main" val="4265268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DED7406-DCBF-A78A-59D4-391CD87E3510}"/>
              </a:ext>
            </a:extLst>
          </p:cNvPr>
          <p:cNvSpPr>
            <a:spLocks noGrp="1" noChangeArrowheads="1"/>
          </p:cNvSpPr>
          <p:nvPr>
            <p:ph type="dt" sz="half" idx="10"/>
          </p:nvPr>
        </p:nvSpPr>
        <p:spPr>
          <a:ln/>
        </p:spPr>
        <p:txBody>
          <a:bodyPr/>
          <a:lstStyle>
            <a:lvl1pPr algn="l">
              <a:defRPr/>
            </a:lvl1pPr>
          </a:lstStyle>
          <a:p>
            <a:pPr algn="ctr">
              <a:defRPr/>
            </a:pPr>
            <a:r>
              <a:rPr lang="el-GR" altLang="en-US"/>
              <a:t>ΕΠΛ</a:t>
            </a:r>
            <a:r>
              <a:rPr lang="en-US" altLang="en-US"/>
              <a:t>341</a:t>
            </a:r>
            <a:r>
              <a:rPr lang="el-GR" altLang="en-US"/>
              <a:t> – Ενότητα ΙΙΙ</a:t>
            </a:r>
          </a:p>
          <a:p>
            <a:pPr>
              <a:defRPr/>
            </a:pPr>
            <a:endParaRPr lang="el-GR" altLang="en-US"/>
          </a:p>
        </p:txBody>
      </p:sp>
      <p:sp>
        <p:nvSpPr>
          <p:cNvPr id="3" name="Rectangle 5">
            <a:extLst>
              <a:ext uri="{FF2B5EF4-FFF2-40B4-BE49-F238E27FC236}">
                <a16:creationId xmlns:a16="http://schemas.microsoft.com/office/drawing/2014/main" id="{81813CA0-BE3E-9920-0BD1-5CA0E256333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B7DE9732-AC77-4265-7648-096AC3F82DBD}"/>
              </a:ext>
            </a:extLst>
          </p:cNvPr>
          <p:cNvSpPr>
            <a:spLocks noGrp="1" noChangeArrowheads="1"/>
          </p:cNvSpPr>
          <p:nvPr>
            <p:ph type="sldNum" sz="quarter" idx="12"/>
          </p:nvPr>
        </p:nvSpPr>
        <p:spPr>
          <a:ln/>
        </p:spPr>
        <p:txBody>
          <a:bodyPr/>
          <a:lstStyle>
            <a:lvl1pPr>
              <a:defRPr/>
            </a:lvl1pPr>
          </a:lstStyle>
          <a:p>
            <a:r>
              <a:rPr lang="el-GR" altLang="en-US"/>
              <a:t>ΙΙΙ-</a:t>
            </a:r>
            <a:fld id="{00C3F675-7403-4189-A06F-B537B28DE3FC}" type="slidenum">
              <a:rPr lang="el-GR" altLang="en-US"/>
              <a:pPr/>
              <a:t>‹#›</a:t>
            </a:fld>
            <a:endParaRPr lang="el-GR" altLang="en-US"/>
          </a:p>
        </p:txBody>
      </p:sp>
    </p:spTree>
    <p:extLst>
      <p:ext uri="{BB962C8B-B14F-4D97-AF65-F5344CB8AC3E}">
        <p14:creationId xmlns:p14="http://schemas.microsoft.com/office/powerpoint/2010/main" val="3934297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Rectangle 18"/>
          <p:cNvSpPr/>
          <p:nvPr userDrawn="1"/>
        </p:nvSpPr>
        <p:spPr>
          <a:xfrm>
            <a:off x="0" y="11904133"/>
            <a:ext cx="24384000" cy="18118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20614363" y="12170893"/>
            <a:ext cx="2192882" cy="1083616"/>
          </a:xfrm>
          <a:prstGeom prst="rect">
            <a:avLst/>
          </a:prstGeom>
        </p:spPr>
      </p:pic>
      <p:sp>
        <p:nvSpPr>
          <p:cNvPr id="21" name="Text Placeholder 10">
            <a:extLst>
              <a:ext uri="{FF2B5EF4-FFF2-40B4-BE49-F238E27FC236}">
                <a16:creationId xmlns:a16="http://schemas.microsoft.com/office/drawing/2014/main" id="{9B3CD9D9-3717-8045-BBE0-D00561474EA1}"/>
              </a:ext>
            </a:extLst>
          </p:cNvPr>
          <p:cNvSpPr txBox="1">
            <a:spLocks/>
          </p:cNvSpPr>
          <p:nvPr userDrawn="1"/>
        </p:nvSpPr>
        <p:spPr>
          <a:xfrm>
            <a:off x="13732934" y="12562731"/>
            <a:ext cx="6473093" cy="691778"/>
          </a:xfrm>
          <a:prstGeom prst="rect">
            <a:avLst/>
          </a:prstGeom>
        </p:spPr>
        <p:txBody>
          <a:bodyPr anchor="ctr">
            <a:noAutofit/>
          </a:bodyPr>
          <a:lstStyle>
            <a:lvl1pPr marL="0" indent="0" algn="r" defTabSz="1828800" rtl="0" eaLnBrk="1" latinLnBrk="0" hangingPunct="1">
              <a:lnSpc>
                <a:spcPct val="90000"/>
              </a:lnSpc>
              <a:spcBef>
                <a:spcPts val="2000"/>
              </a:spcBef>
              <a:buFont typeface="Arial" panose="020B0604020202020204" pitchFamily="34" charset="0"/>
              <a:buNone/>
              <a:defRPr sz="2000" b="0" kern="1200" baseline="0">
                <a:solidFill>
                  <a:schemeClr val="tx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48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4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36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36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1600" b="0" i="0" kern="1200" baseline="0">
                <a:solidFill>
                  <a:schemeClr val="tx1"/>
                </a:solidFill>
                <a:effectLst/>
                <a:latin typeface="Helvetica Neue"/>
                <a:ea typeface="+mn-ea"/>
                <a:cs typeface="+mn-cs"/>
              </a:rPr>
              <a:t>This Master is run under the context of Action</a:t>
            </a:r>
            <a:br>
              <a:rPr lang="en-US" sz="1600" b="0" i="0" kern="1200" baseline="0">
                <a:solidFill>
                  <a:schemeClr val="tx1"/>
                </a:solidFill>
                <a:effectLst/>
                <a:latin typeface="Helvetica Neue"/>
                <a:ea typeface="+mn-ea"/>
                <a:cs typeface="+mn-cs"/>
              </a:rPr>
            </a:br>
            <a:r>
              <a:rPr lang="en-US" sz="1600" b="0" i="0" kern="1200" baseline="0">
                <a:solidFill>
                  <a:schemeClr val="tx1"/>
                </a:solidFill>
                <a:effectLst/>
                <a:latin typeface="Helvetica Neue"/>
                <a:ea typeface="+mn-ea"/>
                <a:cs typeface="+mn-cs"/>
              </a:rPr>
              <a:t>No 2020-EU-IA-0087, co-financed by the EU CEF Telecom</a:t>
            </a:r>
            <a:br>
              <a:rPr lang="en-US" sz="1600" b="0" i="0" kern="1200" baseline="0">
                <a:solidFill>
                  <a:schemeClr val="tx1"/>
                </a:solidFill>
                <a:effectLst/>
                <a:latin typeface="Helvetica Neue"/>
                <a:ea typeface="+mn-ea"/>
                <a:cs typeface="+mn-cs"/>
              </a:rPr>
            </a:br>
            <a:r>
              <a:rPr lang="en-US" sz="1600" b="0" i="0" kern="1200" baseline="0">
                <a:solidFill>
                  <a:schemeClr val="tx1"/>
                </a:solidFill>
                <a:effectLst/>
                <a:latin typeface="Helvetica Neue"/>
                <a:ea typeface="+mn-ea"/>
                <a:cs typeface="+mn-cs"/>
              </a:rPr>
              <a:t>under GA nr. INEA/CEF/ICT/A2020/2267423</a:t>
            </a:r>
            <a:endParaRPr lang="x-none" sz="1600">
              <a:latin typeface="Helvetica Neue"/>
            </a:endParaRPr>
          </a:p>
        </p:txBody>
      </p:sp>
      <p:pic>
        <p:nvPicPr>
          <p:cNvPr id="22" name="Picture 21"/>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176665" y="12490766"/>
            <a:ext cx="5568959" cy="747511"/>
          </a:xfrm>
          <a:prstGeom prst="rect">
            <a:avLst/>
          </a:prstGeom>
        </p:spPr>
      </p:pic>
      <p:sp>
        <p:nvSpPr>
          <p:cNvPr id="13"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a:solidFill>
                <a:srgbClr val="000000"/>
              </a:solidFill>
            </a:endParaRPr>
          </a:p>
        </p:txBody>
      </p:sp>
    </p:spTree>
    <p:extLst>
      <p:ext uri="{BB962C8B-B14F-4D97-AF65-F5344CB8AC3E}">
        <p14:creationId xmlns:p14="http://schemas.microsoft.com/office/powerpoint/2010/main" val="2065785542"/>
      </p:ext>
    </p:extLst>
  </p:cSld>
  <p:clrMap bg1="lt1" tx1="dk1" bg2="lt2" tx2="dk2" accent1="accent1" accent2="accent2" accent3="accent3" accent4="accent4" accent5="accent5" accent6="accent6" hlink="hlink" folHlink="folHlink"/>
  <p:sldLayoutIdLst>
    <p:sldLayoutId id="2147483684" r:id="rId1"/>
    <p:sldLayoutId id="2147483697" r:id="rId2"/>
    <p:sldLayoutId id="2147483699" r:id="rId3"/>
    <p:sldLayoutId id="2147483698" r:id="rId4"/>
    <p:sldLayoutId id="2147483700" r:id="rId5"/>
    <p:sldLayoutId id="2147483714" r:id="rId6"/>
    <p:sldLayoutId id="2147483715" r:id="rId7"/>
  </p:sldLayoutIdLst>
  <p:hf hdr="0" ftr="0" dt="0"/>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dspace.mit.edu/bitstream/handle/1721.1/6089/AIM-306.pdf?%2520sequence%3D2" TargetMode="Externa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US"/>
              <a:t>University of Cyprus</a:t>
            </a:r>
          </a:p>
        </p:txBody>
      </p:sp>
      <p:sp>
        <p:nvSpPr>
          <p:cNvPr id="3" name="Text Placeholder 2"/>
          <p:cNvSpPr>
            <a:spLocks noGrp="1"/>
          </p:cNvSpPr>
          <p:nvPr>
            <p:ph type="body" sz="quarter" idx="19"/>
          </p:nvPr>
        </p:nvSpPr>
        <p:spPr/>
        <p:txBody>
          <a:bodyPr/>
          <a:lstStyle/>
          <a:p>
            <a:r>
              <a:rPr lang="en-US" dirty="0"/>
              <a:t>September - December 2022</a:t>
            </a:r>
          </a:p>
        </p:txBody>
      </p:sp>
      <p:sp>
        <p:nvSpPr>
          <p:cNvPr id="4" name="Text Placeholder 3"/>
          <p:cNvSpPr>
            <a:spLocks noGrp="1"/>
          </p:cNvSpPr>
          <p:nvPr>
            <p:ph type="body" sz="quarter" idx="21"/>
          </p:nvPr>
        </p:nvSpPr>
        <p:spPr/>
        <p:txBody>
          <a:bodyPr/>
          <a:lstStyle/>
          <a:p>
            <a:r>
              <a:rPr lang="en-US"/>
              <a:t>MAI611 Fundamentals of Artificial Intelligence</a:t>
            </a:r>
          </a:p>
        </p:txBody>
      </p:sp>
      <p:sp>
        <p:nvSpPr>
          <p:cNvPr id="5" name="Text Placeholder 4"/>
          <p:cNvSpPr>
            <a:spLocks noGrp="1"/>
          </p:cNvSpPr>
          <p:nvPr>
            <p:ph type="body" sz="quarter" idx="23"/>
          </p:nvPr>
        </p:nvSpPr>
        <p:spPr/>
        <p:txBody>
          <a:bodyPr/>
          <a:lstStyle/>
          <a:p>
            <a:r>
              <a:rPr lang="en-US"/>
              <a:t>Elpida Keravnou-Papailiou</a:t>
            </a:r>
          </a:p>
        </p:txBody>
      </p:sp>
      <p:pic>
        <p:nvPicPr>
          <p:cNvPr id="6" name="Picture 5">
            <a:extLst>
              <a:ext uri="{FF2B5EF4-FFF2-40B4-BE49-F238E27FC236}">
                <a16:creationId xmlns:a16="http://schemas.microsoft.com/office/drawing/2014/main" id="{821ADFC2-93C2-4EA8-ADD3-DAE5B0DEA4ED}"/>
              </a:ext>
            </a:extLst>
          </p:cNvPr>
          <p:cNvPicPr/>
          <p:nvPr/>
        </p:nvPicPr>
        <p:blipFill>
          <a:blip r:embed="rId2"/>
          <a:srcRect t="9007" r="76766" b="20964"/>
          <a:stretch>
            <a:fillRect/>
          </a:stretch>
        </p:blipFill>
        <p:spPr>
          <a:xfrm>
            <a:off x="20798724" y="630083"/>
            <a:ext cx="1900637" cy="1880642"/>
          </a:xfrm>
          <a:prstGeom prst="rect">
            <a:avLst/>
          </a:prstGeom>
          <a:noFill/>
          <a:ln>
            <a:noFill/>
            <a:prstDash/>
          </a:ln>
        </p:spPr>
      </p:pic>
    </p:spTree>
    <p:extLst>
      <p:ext uri="{BB962C8B-B14F-4D97-AF65-F5344CB8AC3E}">
        <p14:creationId xmlns:p14="http://schemas.microsoft.com/office/powerpoint/2010/main" val="1302962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10</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76266" y="2628408"/>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Typical Facets</a:t>
            </a:r>
            <a:endParaRPr lang="en-CY" sz="4800" dirty="0"/>
          </a:p>
        </p:txBody>
      </p:sp>
      <p:sp>
        <p:nvSpPr>
          <p:cNvPr id="8" name="Rectangle 3">
            <a:extLst>
              <a:ext uri="{FF2B5EF4-FFF2-40B4-BE49-F238E27FC236}">
                <a16:creationId xmlns:a16="http://schemas.microsoft.com/office/drawing/2014/main" id="{40D4B5B0-ED0F-6A5D-08E3-B8007CFEA5B2}"/>
              </a:ext>
            </a:extLst>
          </p:cNvPr>
          <p:cNvSpPr txBox="1">
            <a:spLocks noChangeArrowheads="1"/>
          </p:cNvSpPr>
          <p:nvPr/>
        </p:nvSpPr>
        <p:spPr>
          <a:xfrm>
            <a:off x="1276265" y="3774991"/>
            <a:ext cx="21590489" cy="7831589"/>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400" b="1" dirty="0">
                <a:solidFill>
                  <a:srgbClr val="FF2D64"/>
                </a:solidFill>
                <a:latin typeface="Helvetica Neue"/>
              </a:rPr>
              <a:t>Values</a:t>
            </a:r>
            <a:endParaRPr lang="el-GR" altLang="en-US" sz="4400" b="1" dirty="0">
              <a:solidFill>
                <a:srgbClr val="FF2D64"/>
              </a:solidFill>
              <a:latin typeface="Helvetica Neue"/>
            </a:endParaRPr>
          </a:p>
          <a:p>
            <a:pPr lvl="1"/>
            <a:r>
              <a:rPr lang="en-US" altLang="en-US" sz="4000" dirty="0">
                <a:solidFill>
                  <a:srgbClr val="0100C8"/>
                </a:solidFill>
                <a:latin typeface="Helvetica Neue"/>
              </a:rPr>
              <a:t>Permitted set of values or conditions that need to be satisfied for any filler of the slot</a:t>
            </a:r>
            <a:endParaRPr lang="el-GR" altLang="en-US" sz="4000" dirty="0">
              <a:solidFill>
                <a:srgbClr val="0100C8"/>
              </a:solidFill>
              <a:latin typeface="Helvetica Neue"/>
            </a:endParaRPr>
          </a:p>
          <a:p>
            <a:pPr lvl="1"/>
            <a:r>
              <a:rPr lang="en-US" altLang="en-US" sz="4000" dirty="0">
                <a:solidFill>
                  <a:srgbClr val="0100C8"/>
                </a:solidFill>
                <a:latin typeface="Helvetica Neue"/>
              </a:rPr>
              <a:t>This is the only facet for the slots of </a:t>
            </a:r>
            <a:r>
              <a:rPr lang="en-US" altLang="en-US" sz="4000" b="1" dirty="0">
                <a:solidFill>
                  <a:srgbClr val="FF2D64"/>
                </a:solidFill>
                <a:latin typeface="Helvetica Neue"/>
              </a:rPr>
              <a:t>frame instances</a:t>
            </a:r>
            <a:endParaRPr lang="el-GR" altLang="en-US" sz="4000" b="1" dirty="0">
              <a:solidFill>
                <a:srgbClr val="FF2D64"/>
              </a:solidFill>
              <a:latin typeface="Helvetica Neue"/>
            </a:endParaRPr>
          </a:p>
          <a:p>
            <a:pPr lvl="1"/>
            <a:r>
              <a:rPr lang="en-US" altLang="en-US" sz="4000" dirty="0">
                <a:solidFill>
                  <a:srgbClr val="0100C8"/>
                </a:solidFill>
                <a:latin typeface="Helvetica Neue"/>
              </a:rPr>
              <a:t>Hence, the </a:t>
            </a:r>
            <a:r>
              <a:rPr lang="en-US" altLang="en-US" sz="4000" b="1" dirty="0">
                <a:solidFill>
                  <a:srgbClr val="FF2D64"/>
                </a:solidFill>
                <a:latin typeface="Helvetica Neue"/>
              </a:rPr>
              <a:t>frame instantiation procedure </a:t>
            </a:r>
            <a:r>
              <a:rPr lang="en-US" altLang="en-US" sz="4000" dirty="0">
                <a:solidFill>
                  <a:srgbClr val="0100C8"/>
                </a:solidFill>
                <a:latin typeface="Helvetica Neue"/>
              </a:rPr>
              <a:t>involves the assignment of values to facet ‘values’ of the relevant slots</a:t>
            </a:r>
          </a:p>
          <a:p>
            <a:pPr lvl="2"/>
            <a:r>
              <a:rPr lang="en-US" altLang="en-US" dirty="0">
                <a:solidFill>
                  <a:srgbClr val="0100C8"/>
                </a:solidFill>
                <a:latin typeface="Helvetica Neue"/>
              </a:rPr>
              <a:t>This is referred to as </a:t>
            </a:r>
            <a:r>
              <a:rPr lang="en-US" altLang="en-US" b="1" dirty="0">
                <a:solidFill>
                  <a:srgbClr val="FF2D64"/>
                </a:solidFill>
                <a:latin typeface="Helvetica Neue"/>
              </a:rPr>
              <a:t>‘filling’ the slots</a:t>
            </a:r>
            <a:endParaRPr lang="el-GR" altLang="en-US" b="1" i="1" u="sng" dirty="0">
              <a:solidFill>
                <a:srgbClr val="FF2D64"/>
              </a:solidFill>
              <a:latin typeface="Helvetica Neue"/>
            </a:endParaRPr>
          </a:p>
          <a:p>
            <a:pPr>
              <a:buFont typeface="Wingdings" panose="05000000000000000000" pitchFamily="2" charset="2"/>
              <a:buChar char="q"/>
            </a:pPr>
            <a:r>
              <a:rPr lang="en-US" altLang="en-US" sz="4400" b="1" dirty="0">
                <a:solidFill>
                  <a:srgbClr val="FF2D64"/>
                </a:solidFill>
                <a:latin typeface="Helvetica Neue"/>
              </a:rPr>
              <a:t>Default</a:t>
            </a:r>
            <a:endParaRPr lang="el-GR" altLang="en-US" sz="4400" b="1" dirty="0">
              <a:solidFill>
                <a:srgbClr val="FF2D64"/>
              </a:solidFill>
              <a:latin typeface="Helvetica Neue"/>
            </a:endParaRPr>
          </a:p>
          <a:p>
            <a:pPr lvl="1"/>
            <a:r>
              <a:rPr lang="en-US" altLang="en-US" sz="4000" dirty="0">
                <a:solidFill>
                  <a:srgbClr val="0100C8"/>
                </a:solidFill>
                <a:latin typeface="Helvetica Neue"/>
              </a:rPr>
              <a:t>Value that can be assumed to hold in the absence of any contra-indications</a:t>
            </a:r>
          </a:p>
          <a:p>
            <a:pPr>
              <a:buFont typeface="Wingdings" panose="05000000000000000000" pitchFamily="2" charset="2"/>
              <a:buChar char="q"/>
            </a:pPr>
            <a:r>
              <a:rPr lang="en-US" altLang="en-US" sz="4400" b="1" dirty="0">
                <a:solidFill>
                  <a:srgbClr val="FF2D64"/>
                </a:solidFill>
                <a:latin typeface="Helvetica Neue"/>
              </a:rPr>
              <a:t>Procedural attachments or ‘demons’</a:t>
            </a:r>
          </a:p>
        </p:txBody>
      </p:sp>
    </p:spTree>
    <p:extLst>
      <p:ext uri="{BB962C8B-B14F-4D97-AF65-F5344CB8AC3E}">
        <p14:creationId xmlns:p14="http://schemas.microsoft.com/office/powerpoint/2010/main" val="279055198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Date Placeholder 1">
            <a:extLst>
              <a:ext uri="{FF2B5EF4-FFF2-40B4-BE49-F238E27FC236}">
                <a16:creationId xmlns:a16="http://schemas.microsoft.com/office/drawing/2014/main" id="{4709F3DE-16C6-CC8C-46B3-339AAFD10F66}"/>
              </a:ext>
            </a:extLst>
          </p:cNvPr>
          <p:cNvSpPr>
            <a:spLocks noGrp="1"/>
          </p:cNvSpPr>
          <p:nvPr>
            <p:ph type="dt" sz="quarter" idx="10"/>
          </p:nvPr>
        </p:nvSpPr>
        <p:spPr>
          <a:xfrm>
            <a:off x="-8496300" y="-1600200"/>
            <a:ext cx="0" cy="0"/>
          </a:xfrm>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60419" name="Slide Number Placeholder 3">
            <a:extLst>
              <a:ext uri="{FF2B5EF4-FFF2-40B4-BE49-F238E27FC236}">
                <a16:creationId xmlns:a16="http://schemas.microsoft.com/office/drawing/2014/main" id="{779CE7B6-CC8E-6B0B-4D60-E277E1A13748}"/>
              </a:ext>
            </a:extLst>
          </p:cNvPr>
          <p:cNvSpPr>
            <a:spLocks noGrp="1"/>
          </p:cNvSpPr>
          <p:nvPr>
            <p:ph type="sldNum" sz="quarter" idx="12"/>
          </p:nvPr>
        </p:nvSpPr>
        <p:spPr>
          <a:xfrm>
            <a:off x="10618177" y="12571942"/>
            <a:ext cx="1014046" cy="730250"/>
          </a:xfrm>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6AEC91AF-E8C8-4B12-9B13-3E62F8CA679F}" type="slidenum">
              <a:rPr lang="el-GR" altLang="en-US" smtClean="0"/>
              <a:pPr algn="ctr"/>
              <a:t>100</a:t>
            </a:fld>
            <a:endParaRPr lang="el-GR" altLang="en-US" dirty="0"/>
          </a:p>
        </p:txBody>
      </p:sp>
      <p:sp>
        <p:nvSpPr>
          <p:cNvPr id="60420" name="AutoShape 4">
            <a:extLst>
              <a:ext uri="{FF2B5EF4-FFF2-40B4-BE49-F238E27FC236}">
                <a16:creationId xmlns:a16="http://schemas.microsoft.com/office/drawing/2014/main" id="{A2432216-AA9D-7EA1-4379-05BFF625569A}"/>
              </a:ext>
            </a:extLst>
          </p:cNvPr>
          <p:cNvSpPr>
            <a:spLocks noChangeArrowheads="1"/>
          </p:cNvSpPr>
          <p:nvPr/>
        </p:nvSpPr>
        <p:spPr bwMode="auto">
          <a:xfrm>
            <a:off x="1654176" y="1905000"/>
            <a:ext cx="3606800" cy="1082676"/>
          </a:xfrm>
          <a:prstGeom prst="parallelogram">
            <a:avLst>
              <a:gd name="adj" fmla="val 83284"/>
            </a:avLst>
          </a:prstGeom>
          <a:solidFill>
            <a:schemeClr val="tx1"/>
          </a:solidFill>
          <a:ln w="38100">
            <a:solidFill>
              <a:schemeClr val="bg1"/>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60421" name="Line 5">
            <a:extLst>
              <a:ext uri="{FF2B5EF4-FFF2-40B4-BE49-F238E27FC236}">
                <a16:creationId xmlns:a16="http://schemas.microsoft.com/office/drawing/2014/main" id="{69AE7B9F-CE98-0FDE-00C4-33E435C83D9C}"/>
              </a:ext>
            </a:extLst>
          </p:cNvPr>
          <p:cNvSpPr>
            <a:spLocks noChangeShapeType="1"/>
          </p:cNvSpPr>
          <p:nvPr/>
        </p:nvSpPr>
        <p:spPr bwMode="auto">
          <a:xfrm>
            <a:off x="2374901" y="2266950"/>
            <a:ext cx="2524126"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60422" name="AutoShape 6">
            <a:extLst>
              <a:ext uri="{FF2B5EF4-FFF2-40B4-BE49-F238E27FC236}">
                <a16:creationId xmlns:a16="http://schemas.microsoft.com/office/drawing/2014/main" id="{3308ABB9-CA85-2027-59F4-375EE5E4F852}"/>
              </a:ext>
            </a:extLst>
          </p:cNvPr>
          <p:cNvSpPr>
            <a:spLocks noChangeArrowheads="1"/>
          </p:cNvSpPr>
          <p:nvPr/>
        </p:nvSpPr>
        <p:spPr bwMode="auto">
          <a:xfrm>
            <a:off x="1654176" y="3784600"/>
            <a:ext cx="3606800" cy="1082676"/>
          </a:xfrm>
          <a:prstGeom prst="parallelogram">
            <a:avLst>
              <a:gd name="adj" fmla="val 83284"/>
            </a:avLst>
          </a:prstGeom>
          <a:solidFill>
            <a:srgbClr val="B2B2B2"/>
          </a:solidFill>
          <a:ln w="38100">
            <a:solidFill>
              <a:schemeClr val="bg1"/>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60423" name="Line 8">
            <a:extLst>
              <a:ext uri="{FF2B5EF4-FFF2-40B4-BE49-F238E27FC236}">
                <a16:creationId xmlns:a16="http://schemas.microsoft.com/office/drawing/2014/main" id="{3D639500-3BEF-2198-4BE2-F4ACBA907BE2}"/>
              </a:ext>
            </a:extLst>
          </p:cNvPr>
          <p:cNvSpPr>
            <a:spLocks noChangeShapeType="1"/>
          </p:cNvSpPr>
          <p:nvPr/>
        </p:nvSpPr>
        <p:spPr bwMode="auto">
          <a:xfrm>
            <a:off x="2555876" y="2066926"/>
            <a:ext cx="0" cy="3606800"/>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60424" name="Line 9">
            <a:extLst>
              <a:ext uri="{FF2B5EF4-FFF2-40B4-BE49-F238E27FC236}">
                <a16:creationId xmlns:a16="http://schemas.microsoft.com/office/drawing/2014/main" id="{DFFA5787-B268-01A0-A4A7-1D75AD205773}"/>
              </a:ext>
            </a:extLst>
          </p:cNvPr>
          <p:cNvSpPr>
            <a:spLocks noChangeShapeType="1"/>
          </p:cNvSpPr>
          <p:nvPr/>
        </p:nvSpPr>
        <p:spPr bwMode="auto">
          <a:xfrm>
            <a:off x="5260976" y="2066926"/>
            <a:ext cx="0" cy="3606800"/>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60425" name="Line 10">
            <a:extLst>
              <a:ext uri="{FF2B5EF4-FFF2-40B4-BE49-F238E27FC236}">
                <a16:creationId xmlns:a16="http://schemas.microsoft.com/office/drawing/2014/main" id="{678A0BBB-72FE-9DAB-281C-C1C95CAA9A1B}"/>
              </a:ext>
            </a:extLst>
          </p:cNvPr>
          <p:cNvSpPr>
            <a:spLocks noChangeShapeType="1"/>
          </p:cNvSpPr>
          <p:nvPr/>
        </p:nvSpPr>
        <p:spPr bwMode="auto">
          <a:xfrm flipV="1">
            <a:off x="4718051" y="2609851"/>
            <a:ext cx="361950" cy="5397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60426" name="Line 11">
            <a:extLst>
              <a:ext uri="{FF2B5EF4-FFF2-40B4-BE49-F238E27FC236}">
                <a16:creationId xmlns:a16="http://schemas.microsoft.com/office/drawing/2014/main" id="{5ADDE765-2840-94DA-1812-4157F655FDE7}"/>
              </a:ext>
            </a:extLst>
          </p:cNvPr>
          <p:cNvSpPr>
            <a:spLocks noChangeShapeType="1"/>
          </p:cNvSpPr>
          <p:nvPr/>
        </p:nvSpPr>
        <p:spPr bwMode="auto">
          <a:xfrm flipV="1">
            <a:off x="5441950" y="3286126"/>
            <a:ext cx="0" cy="18034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60427" name="Line 12">
            <a:extLst>
              <a:ext uri="{FF2B5EF4-FFF2-40B4-BE49-F238E27FC236}">
                <a16:creationId xmlns:a16="http://schemas.microsoft.com/office/drawing/2014/main" id="{4216DC83-700E-3125-36EB-FEFF12975E62}"/>
              </a:ext>
            </a:extLst>
          </p:cNvPr>
          <p:cNvSpPr>
            <a:spLocks noChangeShapeType="1"/>
          </p:cNvSpPr>
          <p:nvPr/>
        </p:nvSpPr>
        <p:spPr bwMode="auto">
          <a:xfrm>
            <a:off x="4899026" y="2971800"/>
            <a:ext cx="72072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60428" name="Line 13">
            <a:extLst>
              <a:ext uri="{FF2B5EF4-FFF2-40B4-BE49-F238E27FC236}">
                <a16:creationId xmlns:a16="http://schemas.microsoft.com/office/drawing/2014/main" id="{53EAACD8-583F-67EB-A7F0-D3C7F2C4344C}"/>
              </a:ext>
            </a:extLst>
          </p:cNvPr>
          <p:cNvSpPr>
            <a:spLocks noChangeShapeType="1"/>
          </p:cNvSpPr>
          <p:nvPr/>
        </p:nvSpPr>
        <p:spPr bwMode="auto">
          <a:xfrm flipV="1">
            <a:off x="5441950" y="3330576"/>
            <a:ext cx="358776" cy="7239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60429" name="Line 17">
            <a:extLst>
              <a:ext uri="{FF2B5EF4-FFF2-40B4-BE49-F238E27FC236}">
                <a16:creationId xmlns:a16="http://schemas.microsoft.com/office/drawing/2014/main" id="{16B164D4-1DC1-A383-496A-6753985345AF}"/>
              </a:ext>
            </a:extLst>
          </p:cNvPr>
          <p:cNvSpPr>
            <a:spLocks noChangeShapeType="1"/>
          </p:cNvSpPr>
          <p:nvPr/>
        </p:nvSpPr>
        <p:spPr bwMode="auto">
          <a:xfrm>
            <a:off x="2012950" y="2625726"/>
            <a:ext cx="270510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60430" name="AutoShape 18">
            <a:extLst>
              <a:ext uri="{FF2B5EF4-FFF2-40B4-BE49-F238E27FC236}">
                <a16:creationId xmlns:a16="http://schemas.microsoft.com/office/drawing/2014/main" id="{F564DF67-8E0C-3B5A-92A5-23BCFF86E1DF}"/>
              </a:ext>
            </a:extLst>
          </p:cNvPr>
          <p:cNvSpPr>
            <a:spLocks noChangeArrowheads="1"/>
          </p:cNvSpPr>
          <p:nvPr/>
        </p:nvSpPr>
        <p:spPr bwMode="auto">
          <a:xfrm>
            <a:off x="1562100" y="5715000"/>
            <a:ext cx="3606800" cy="1082676"/>
          </a:xfrm>
          <a:prstGeom prst="parallelogram">
            <a:avLst>
              <a:gd name="adj" fmla="val 83284"/>
            </a:avLst>
          </a:prstGeom>
          <a:solidFill>
            <a:schemeClr val="tx1"/>
          </a:solidFill>
          <a:ln w="38100">
            <a:solidFill>
              <a:schemeClr val="bg1"/>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2800" b="1" dirty="0">
                <a:solidFill>
                  <a:schemeClr val="bg1"/>
                </a:solidFill>
                <a:latin typeface="Times New Roman" panose="02020603050405020304" pitchFamily="18" charset="0"/>
              </a:rPr>
              <a:t>        layer</a:t>
            </a:r>
            <a:endParaRPr lang="en-US" altLang="en-US" sz="2800" b="1" dirty="0">
              <a:solidFill>
                <a:schemeClr val="bg1"/>
              </a:solidFill>
            </a:endParaRPr>
          </a:p>
        </p:txBody>
      </p:sp>
      <p:sp>
        <p:nvSpPr>
          <p:cNvPr id="60431" name="Line 19">
            <a:extLst>
              <a:ext uri="{FF2B5EF4-FFF2-40B4-BE49-F238E27FC236}">
                <a16:creationId xmlns:a16="http://schemas.microsoft.com/office/drawing/2014/main" id="{C0E47EDA-64C7-5ABA-6F5B-90ADD6F2EAED}"/>
              </a:ext>
            </a:extLst>
          </p:cNvPr>
          <p:cNvSpPr>
            <a:spLocks noChangeShapeType="1"/>
          </p:cNvSpPr>
          <p:nvPr/>
        </p:nvSpPr>
        <p:spPr bwMode="auto">
          <a:xfrm>
            <a:off x="1714500" y="2971800"/>
            <a:ext cx="0" cy="3606800"/>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60432" name="Line 25">
            <a:extLst>
              <a:ext uri="{FF2B5EF4-FFF2-40B4-BE49-F238E27FC236}">
                <a16:creationId xmlns:a16="http://schemas.microsoft.com/office/drawing/2014/main" id="{6A15AAD7-FC55-D809-A413-ECBF9FC71BB6}"/>
              </a:ext>
            </a:extLst>
          </p:cNvPr>
          <p:cNvSpPr>
            <a:spLocks noChangeShapeType="1"/>
          </p:cNvSpPr>
          <p:nvPr/>
        </p:nvSpPr>
        <p:spPr bwMode="auto">
          <a:xfrm>
            <a:off x="4305300" y="2971800"/>
            <a:ext cx="0" cy="38100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60433" name="Line 26">
            <a:extLst>
              <a:ext uri="{FF2B5EF4-FFF2-40B4-BE49-F238E27FC236}">
                <a16:creationId xmlns:a16="http://schemas.microsoft.com/office/drawing/2014/main" id="{460EA69C-BE32-25EA-BCDC-939E8F1B48E9}"/>
              </a:ext>
            </a:extLst>
          </p:cNvPr>
          <p:cNvSpPr>
            <a:spLocks noChangeShapeType="1"/>
          </p:cNvSpPr>
          <p:nvPr/>
        </p:nvSpPr>
        <p:spPr bwMode="auto">
          <a:xfrm>
            <a:off x="2127250" y="6019801"/>
            <a:ext cx="259080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60434" name="Line 27">
            <a:extLst>
              <a:ext uri="{FF2B5EF4-FFF2-40B4-BE49-F238E27FC236}">
                <a16:creationId xmlns:a16="http://schemas.microsoft.com/office/drawing/2014/main" id="{BF549C92-AB40-9AB0-A57F-111F16252F92}"/>
              </a:ext>
            </a:extLst>
          </p:cNvPr>
          <p:cNvSpPr>
            <a:spLocks noChangeShapeType="1"/>
          </p:cNvSpPr>
          <p:nvPr/>
        </p:nvSpPr>
        <p:spPr bwMode="auto">
          <a:xfrm>
            <a:off x="1714500" y="6477000"/>
            <a:ext cx="2743200" cy="0"/>
          </a:xfrm>
          <a:prstGeom prst="line">
            <a:avLst/>
          </a:prstGeom>
          <a:noFill/>
          <a:ln w="952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60435" name="Text Box 28">
            <a:extLst>
              <a:ext uri="{FF2B5EF4-FFF2-40B4-BE49-F238E27FC236}">
                <a16:creationId xmlns:a16="http://schemas.microsoft.com/office/drawing/2014/main" id="{08F81ACF-EAD0-DC50-AC0C-F3B3EC123DFC}"/>
              </a:ext>
            </a:extLst>
          </p:cNvPr>
          <p:cNvSpPr txBox="1">
            <a:spLocks noChangeArrowheads="1"/>
          </p:cNvSpPr>
          <p:nvPr/>
        </p:nvSpPr>
        <p:spPr bwMode="auto">
          <a:xfrm>
            <a:off x="6134100" y="6019801"/>
            <a:ext cx="2743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2800" b="1" dirty="0"/>
              <a:t>level</a:t>
            </a:r>
          </a:p>
        </p:txBody>
      </p:sp>
      <p:sp>
        <p:nvSpPr>
          <p:cNvPr id="60436" name="Text Box 29">
            <a:extLst>
              <a:ext uri="{FF2B5EF4-FFF2-40B4-BE49-F238E27FC236}">
                <a16:creationId xmlns:a16="http://schemas.microsoft.com/office/drawing/2014/main" id="{3BD91A58-1158-756F-F3BC-C9D415908D88}"/>
              </a:ext>
            </a:extLst>
          </p:cNvPr>
          <p:cNvSpPr txBox="1">
            <a:spLocks noChangeArrowheads="1"/>
          </p:cNvSpPr>
          <p:nvPr/>
        </p:nvSpPr>
        <p:spPr bwMode="auto">
          <a:xfrm>
            <a:off x="5829300" y="2546350"/>
            <a:ext cx="39624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2800" b="1" dirty="0"/>
              <a:t>increasing</a:t>
            </a:r>
            <a:r>
              <a:rPr lang="el-GR" altLang="en-US" sz="2800" b="1" dirty="0"/>
              <a:t> </a:t>
            </a:r>
            <a:r>
              <a:rPr lang="en-US" altLang="en-US" sz="2800" b="1" dirty="0"/>
              <a:t>abstraction</a:t>
            </a:r>
          </a:p>
        </p:txBody>
      </p:sp>
      <p:sp>
        <p:nvSpPr>
          <p:cNvPr id="60437" name="Line 30">
            <a:extLst>
              <a:ext uri="{FF2B5EF4-FFF2-40B4-BE49-F238E27FC236}">
                <a16:creationId xmlns:a16="http://schemas.microsoft.com/office/drawing/2014/main" id="{6E0FED52-7BA7-4534-0A5B-27EE7AAAF63F}"/>
              </a:ext>
            </a:extLst>
          </p:cNvPr>
          <p:cNvSpPr>
            <a:spLocks noChangeShapeType="1"/>
          </p:cNvSpPr>
          <p:nvPr/>
        </p:nvSpPr>
        <p:spPr bwMode="auto">
          <a:xfrm>
            <a:off x="5372100" y="5867400"/>
            <a:ext cx="45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60438" name="Line 31">
            <a:extLst>
              <a:ext uri="{FF2B5EF4-FFF2-40B4-BE49-F238E27FC236}">
                <a16:creationId xmlns:a16="http://schemas.microsoft.com/office/drawing/2014/main" id="{EA3EDB9C-C540-996E-C817-AADA5771C777}"/>
              </a:ext>
            </a:extLst>
          </p:cNvPr>
          <p:cNvSpPr>
            <a:spLocks noChangeShapeType="1"/>
          </p:cNvSpPr>
          <p:nvPr/>
        </p:nvSpPr>
        <p:spPr bwMode="auto">
          <a:xfrm flipH="1">
            <a:off x="4914900" y="5867400"/>
            <a:ext cx="91440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60439" name="Line 32">
            <a:extLst>
              <a:ext uri="{FF2B5EF4-FFF2-40B4-BE49-F238E27FC236}">
                <a16:creationId xmlns:a16="http://schemas.microsoft.com/office/drawing/2014/main" id="{886719A6-9FCD-30FB-E436-A7B9B21BEC34}"/>
              </a:ext>
            </a:extLst>
          </p:cNvPr>
          <p:cNvSpPr>
            <a:spLocks noChangeShapeType="1"/>
          </p:cNvSpPr>
          <p:nvPr/>
        </p:nvSpPr>
        <p:spPr bwMode="auto">
          <a:xfrm flipH="1">
            <a:off x="4441826" y="6797676"/>
            <a:ext cx="45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60440" name="Line 33">
            <a:extLst>
              <a:ext uri="{FF2B5EF4-FFF2-40B4-BE49-F238E27FC236}">
                <a16:creationId xmlns:a16="http://schemas.microsoft.com/office/drawing/2014/main" id="{27743246-2B2C-B72A-55F2-E8AEA72B0C4E}"/>
              </a:ext>
            </a:extLst>
          </p:cNvPr>
          <p:cNvSpPr>
            <a:spLocks noChangeShapeType="1"/>
          </p:cNvSpPr>
          <p:nvPr/>
        </p:nvSpPr>
        <p:spPr bwMode="auto">
          <a:xfrm>
            <a:off x="5372100" y="6324600"/>
            <a:ext cx="7620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25" name="Rectangle 3">
            <a:extLst>
              <a:ext uri="{FF2B5EF4-FFF2-40B4-BE49-F238E27FC236}">
                <a16:creationId xmlns:a16="http://schemas.microsoft.com/office/drawing/2014/main" id="{3BAED0CD-C0A8-00B6-981B-3A51545B8F7B}"/>
              </a:ext>
            </a:extLst>
          </p:cNvPr>
          <p:cNvSpPr txBox="1">
            <a:spLocks noChangeArrowheads="1"/>
          </p:cNvSpPr>
          <p:nvPr/>
        </p:nvSpPr>
        <p:spPr>
          <a:xfrm>
            <a:off x="9728199" y="1445073"/>
            <a:ext cx="13001625" cy="9972569"/>
          </a:xfrm>
          <a:prstGeom prst="rect">
            <a:avLst/>
          </a:prstGeom>
          <a:solidFill>
            <a:schemeClr val="accent6">
              <a:lumMod val="20000"/>
              <a:lumOff val="80000"/>
            </a:schemeClr>
          </a:solidFill>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r>
              <a:rPr lang="en-US" altLang="en-US" sz="3200" b="1" dirty="0">
                <a:solidFill>
                  <a:srgbClr val="C00000"/>
                </a:solidFill>
                <a:latin typeface="Helvetica Neue"/>
              </a:rPr>
              <a:t>Knowledge Sources</a:t>
            </a:r>
          </a:p>
          <a:p>
            <a:pPr>
              <a:buFont typeface="Wingdings" panose="05000000000000000000" pitchFamily="2" charset="2"/>
              <a:buChar char="q"/>
            </a:pPr>
            <a:r>
              <a:rPr lang="en-US" altLang="en-US" sz="3200" b="1" dirty="0">
                <a:latin typeface="Helvetica Neue"/>
              </a:rPr>
              <a:t>They correspond to the members of some working team, in other words the various </a:t>
            </a:r>
            <a:r>
              <a:rPr lang="en-US" altLang="en-US" sz="3200" b="1" dirty="0">
                <a:solidFill>
                  <a:srgbClr val="C00000"/>
                </a:solidFill>
                <a:latin typeface="Helvetica Neue"/>
              </a:rPr>
              <a:t>specialists </a:t>
            </a:r>
            <a:r>
              <a:rPr lang="en-US" altLang="en-US" sz="3200" b="1" dirty="0">
                <a:latin typeface="Helvetica Neue"/>
              </a:rPr>
              <a:t>for specific parts of the overall problem</a:t>
            </a:r>
            <a:endParaRPr lang="el-GR" altLang="en-US" sz="3200" b="1" dirty="0">
              <a:latin typeface="Helvetica Neue"/>
            </a:endParaRPr>
          </a:p>
          <a:p>
            <a:pPr>
              <a:buFont typeface="Wingdings" panose="05000000000000000000" pitchFamily="2" charset="2"/>
              <a:buChar char="q"/>
            </a:pPr>
            <a:r>
              <a:rPr lang="en-US" altLang="en-US" sz="3200" b="1" dirty="0">
                <a:latin typeface="Helvetica Neue"/>
              </a:rPr>
              <a:t>Some of these have the role of </a:t>
            </a:r>
            <a:r>
              <a:rPr lang="en-US" altLang="en-US" sz="3200" b="1" dirty="0">
                <a:solidFill>
                  <a:srgbClr val="C00000"/>
                </a:solidFill>
                <a:latin typeface="Helvetica Neue"/>
              </a:rPr>
              <a:t>coordinator</a:t>
            </a:r>
            <a:r>
              <a:rPr lang="en-US" altLang="en-US" sz="3200" b="1" dirty="0">
                <a:latin typeface="Helvetica Neue"/>
              </a:rPr>
              <a:t>, e.g., the teacher, and the rest have the role of </a:t>
            </a:r>
            <a:r>
              <a:rPr lang="en-US" altLang="en-US" sz="3200" b="1" dirty="0">
                <a:solidFill>
                  <a:srgbClr val="C00000"/>
                </a:solidFill>
                <a:latin typeface="Helvetica Neue"/>
              </a:rPr>
              <a:t>solver</a:t>
            </a:r>
            <a:r>
              <a:rPr lang="en-US" altLang="en-US" sz="3200" b="1" dirty="0">
                <a:latin typeface="Helvetica Neue"/>
              </a:rPr>
              <a:t>, e.g., the students</a:t>
            </a:r>
          </a:p>
          <a:p>
            <a:pPr>
              <a:buFont typeface="Wingdings" panose="05000000000000000000" pitchFamily="2" charset="2"/>
              <a:buChar char="q"/>
            </a:pPr>
            <a:r>
              <a:rPr lang="en-US" altLang="en-US" sz="3200" b="1" dirty="0">
                <a:latin typeface="Helvetica Neue"/>
              </a:rPr>
              <a:t>Every knowledge source is a separate production system, with its own production memory, rule interpreter, and working memory, that concerns the solving/coordination of a subproblem of the given problem; in fact, it is not necessary to be a production system, but any computational entity</a:t>
            </a:r>
          </a:p>
          <a:p>
            <a:pPr>
              <a:buFont typeface="Wingdings" panose="05000000000000000000" pitchFamily="2" charset="2"/>
              <a:buChar char="q"/>
            </a:pPr>
            <a:r>
              <a:rPr lang="en-US" altLang="en-US" sz="3200" b="1" dirty="0">
                <a:latin typeface="Helvetica Neue"/>
              </a:rPr>
              <a:t>Hence every knowledge source is an independent, autonomous system for solving part of the problem:</a:t>
            </a:r>
          </a:p>
          <a:p>
            <a:pPr lvl="1">
              <a:buFont typeface="Wingdings" panose="05000000000000000000" pitchFamily="2" charset="2"/>
              <a:buChar char="§"/>
            </a:pPr>
            <a:r>
              <a:rPr lang="en-US" altLang="en-US" sz="3200" b="1" dirty="0">
                <a:latin typeface="Helvetica Neue"/>
              </a:rPr>
              <a:t>It consists of a public and a private part</a:t>
            </a:r>
          </a:p>
          <a:p>
            <a:pPr lvl="1">
              <a:buFont typeface="Wingdings" panose="05000000000000000000" pitchFamily="2" charset="2"/>
              <a:buChar char="§"/>
            </a:pPr>
            <a:r>
              <a:rPr lang="en-US" altLang="en-US" sz="3200" b="1" dirty="0">
                <a:latin typeface="Helvetica Neue"/>
              </a:rPr>
              <a:t>The public part defines its interface with the blackboard</a:t>
            </a:r>
          </a:p>
          <a:p>
            <a:pPr lvl="1">
              <a:buFont typeface="Wingdings" panose="05000000000000000000" pitchFamily="2" charset="2"/>
              <a:buChar char="§"/>
            </a:pPr>
            <a:r>
              <a:rPr lang="en-US" altLang="en-US" sz="3200" b="1" dirty="0">
                <a:latin typeface="Helvetica Neue"/>
              </a:rPr>
              <a:t>The private part implements its task</a:t>
            </a:r>
          </a:p>
          <a:p>
            <a:pPr>
              <a:buFont typeface="Wingdings" panose="05000000000000000000" pitchFamily="2" charset="2"/>
              <a:buChar char="q"/>
            </a:pPr>
            <a:r>
              <a:rPr lang="en-US" altLang="en-US" sz="3200" b="1" dirty="0">
                <a:latin typeface="Helvetica Neue"/>
              </a:rPr>
              <a:t>The functioning of a set of knowledge sources is underlined by the so call </a:t>
            </a:r>
            <a:r>
              <a:rPr lang="en-US" altLang="en-US" sz="3200" b="1" dirty="0">
                <a:solidFill>
                  <a:srgbClr val="C00000"/>
                </a:solidFill>
                <a:latin typeface="Helvetica Neue"/>
              </a:rPr>
              <a:t>opportunistic search</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101</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323938" y="2664624"/>
            <a:ext cx="21736123" cy="1091154"/>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marR="0" lvl="0" indent="0" algn="l" defTabSz="1828800" rtl="0" eaLnBrk="1" fontAlgn="auto" latinLnBrk="0" hangingPunct="1">
              <a:lnSpc>
                <a:spcPct val="90000"/>
              </a:lnSpc>
              <a:spcBef>
                <a:spcPts val="2000"/>
              </a:spcBef>
              <a:spcAft>
                <a:spcPts val="0"/>
              </a:spcAft>
              <a:buClrTx/>
              <a:buSzTx/>
              <a:buFont typeface="Arial" panose="020B0604020202020204" pitchFamily="34" charset="0"/>
              <a:buNone/>
              <a:tabLst/>
              <a:defRPr/>
            </a:pPr>
            <a:r>
              <a:rPr lang="en-US" sz="4800" dirty="0">
                <a:solidFill>
                  <a:prstClr val="white"/>
                </a:solidFill>
              </a:rPr>
              <a:t>Blackboard use</a:t>
            </a:r>
            <a:endParaRPr kumimoji="0" lang="en-CY" sz="4800" b="1" i="0" u="none" strike="noStrike" kern="1200" cap="none" spc="0" normalizeH="0" baseline="0" noProof="0" dirty="0">
              <a:ln>
                <a:noFill/>
              </a:ln>
              <a:solidFill>
                <a:prstClr val="white"/>
              </a:solidFill>
              <a:effectLst/>
              <a:uLnTx/>
              <a:uFillTx/>
              <a:latin typeface="Helvetica Neue"/>
              <a:ea typeface="+mn-ea"/>
              <a:cs typeface="+mn-cs"/>
            </a:endParaRPr>
          </a:p>
        </p:txBody>
      </p:sp>
      <p:sp>
        <p:nvSpPr>
          <p:cNvPr id="8" name="Rectangle 3">
            <a:extLst>
              <a:ext uri="{FF2B5EF4-FFF2-40B4-BE49-F238E27FC236}">
                <a16:creationId xmlns:a16="http://schemas.microsoft.com/office/drawing/2014/main" id="{FC845E1F-853B-BC02-2345-8A323A29CC02}"/>
              </a:ext>
            </a:extLst>
          </p:cNvPr>
          <p:cNvSpPr txBox="1">
            <a:spLocks noChangeArrowheads="1"/>
          </p:cNvSpPr>
          <p:nvPr/>
        </p:nvSpPr>
        <p:spPr>
          <a:xfrm>
            <a:off x="1455006" y="4194542"/>
            <a:ext cx="10109482" cy="4525962"/>
          </a:xfrm>
          <a:prstGeom prst="rect">
            <a:avLst/>
          </a:prstGeom>
          <a:solidFill>
            <a:schemeClr val="accent6">
              <a:lumMod val="20000"/>
              <a:lumOff val="80000"/>
            </a:schemeClr>
          </a:solidFill>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3200" b="1" dirty="0">
                <a:latin typeface="Helvetica Neue"/>
              </a:rPr>
              <a:t>The information</a:t>
            </a:r>
            <a:r>
              <a:rPr lang="el-GR" altLang="en-US" sz="3200" b="1" dirty="0">
                <a:latin typeface="Helvetica Neue"/>
              </a:rPr>
              <a:t> (</a:t>
            </a:r>
            <a:r>
              <a:rPr lang="en-US" altLang="en-US" sz="3200" b="1" dirty="0">
                <a:latin typeface="Helvetica Neue"/>
              </a:rPr>
              <a:t>symbolic expressions</a:t>
            </a:r>
            <a:r>
              <a:rPr lang="el-GR" altLang="en-US" sz="3200" b="1" dirty="0">
                <a:latin typeface="Helvetica Neue"/>
              </a:rPr>
              <a:t>) </a:t>
            </a:r>
            <a:r>
              <a:rPr lang="en-US" altLang="en-US" sz="3200" b="1" dirty="0">
                <a:latin typeface="Helvetica Neue"/>
              </a:rPr>
              <a:t>that can be entered on each layer of every level are defined</a:t>
            </a:r>
            <a:endParaRPr lang="el-GR" altLang="en-US" sz="3200" b="1" dirty="0">
              <a:latin typeface="Helvetica Neue"/>
            </a:endParaRPr>
          </a:p>
          <a:p>
            <a:pPr>
              <a:buFont typeface="Wingdings" panose="05000000000000000000" pitchFamily="2" charset="2"/>
              <a:buChar char="q"/>
            </a:pPr>
            <a:r>
              <a:rPr lang="en-US" altLang="en-US" sz="3200" b="1" dirty="0">
                <a:latin typeface="Helvetica Neue"/>
              </a:rPr>
              <a:t>There are two basic relations between the layers of the same level, and between the levels:</a:t>
            </a:r>
          </a:p>
          <a:p>
            <a:pPr lvl="1">
              <a:buFont typeface="Wingdings" panose="05000000000000000000" pitchFamily="2" charset="2"/>
              <a:buChar char="§"/>
            </a:pPr>
            <a:r>
              <a:rPr lang="en-US" altLang="en-US" sz="3200" b="1" dirty="0">
                <a:solidFill>
                  <a:srgbClr val="C00000"/>
                </a:solidFill>
                <a:latin typeface="Helvetica Neue"/>
              </a:rPr>
              <a:t>reduction</a:t>
            </a:r>
            <a:r>
              <a:rPr lang="el-GR" altLang="en-US" sz="3200" b="1" dirty="0">
                <a:latin typeface="Helvetica Neue"/>
              </a:rPr>
              <a:t>, </a:t>
            </a:r>
            <a:r>
              <a:rPr lang="en-US" altLang="en-US" sz="3200" b="1" dirty="0">
                <a:latin typeface="Helvetica Neue"/>
              </a:rPr>
              <a:t>from bottom to top</a:t>
            </a:r>
            <a:endParaRPr lang="el-GR" altLang="en-US" sz="3200" b="1" i="1" dirty="0">
              <a:latin typeface="Helvetica Neue"/>
            </a:endParaRPr>
          </a:p>
          <a:p>
            <a:pPr lvl="1">
              <a:buFont typeface="Wingdings" panose="05000000000000000000" pitchFamily="2" charset="2"/>
              <a:buChar char="§"/>
            </a:pPr>
            <a:r>
              <a:rPr lang="en-US" altLang="en-US" sz="3200" b="1" dirty="0">
                <a:solidFill>
                  <a:srgbClr val="C00000"/>
                </a:solidFill>
                <a:latin typeface="Helvetica Neue"/>
              </a:rPr>
              <a:t>expectation</a:t>
            </a:r>
            <a:r>
              <a:rPr lang="el-GR" altLang="en-US" sz="3200" b="1" dirty="0">
                <a:latin typeface="Helvetica Neue"/>
              </a:rPr>
              <a:t>, </a:t>
            </a:r>
            <a:r>
              <a:rPr lang="en-US" altLang="en-US" sz="3200" b="1" dirty="0">
                <a:latin typeface="Helvetica Neue"/>
              </a:rPr>
              <a:t>from top to bottom</a:t>
            </a:r>
          </a:p>
        </p:txBody>
      </p:sp>
      <p:sp>
        <p:nvSpPr>
          <p:cNvPr id="9" name="Rectangle 3">
            <a:extLst>
              <a:ext uri="{FF2B5EF4-FFF2-40B4-BE49-F238E27FC236}">
                <a16:creationId xmlns:a16="http://schemas.microsoft.com/office/drawing/2014/main" id="{4B73D4D6-016C-8C30-C88C-E8F20C7EECAD}"/>
              </a:ext>
            </a:extLst>
          </p:cNvPr>
          <p:cNvSpPr txBox="1">
            <a:spLocks noChangeArrowheads="1"/>
          </p:cNvSpPr>
          <p:nvPr/>
        </p:nvSpPr>
        <p:spPr>
          <a:xfrm>
            <a:off x="12192000" y="4290030"/>
            <a:ext cx="10740374" cy="4430474"/>
          </a:xfrm>
          <a:prstGeom prst="rect">
            <a:avLst/>
          </a:prstGeom>
          <a:solidFill>
            <a:schemeClr val="accent6">
              <a:lumMod val="20000"/>
              <a:lumOff val="80000"/>
            </a:schemeClr>
          </a:solidFill>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3200" b="1" dirty="0">
                <a:latin typeface="Helvetica Neue"/>
              </a:rPr>
              <a:t>Initially, information is entered at the lowest layer of the lowest level</a:t>
            </a:r>
            <a:endParaRPr lang="el-GR" altLang="en-US" sz="3200" b="1" dirty="0">
              <a:latin typeface="Helvetica Neue"/>
            </a:endParaRPr>
          </a:p>
          <a:p>
            <a:pPr>
              <a:buFont typeface="Wingdings" panose="05000000000000000000" pitchFamily="2" charset="2"/>
              <a:buChar char="q"/>
            </a:pPr>
            <a:r>
              <a:rPr lang="en-US" altLang="en-US" sz="3200" b="1" dirty="0">
                <a:latin typeface="Helvetica Neue"/>
              </a:rPr>
              <a:t>Eventually the solution of the problem will be derived at the highest layer of the highest level</a:t>
            </a:r>
            <a:endParaRPr lang="el-GR" altLang="en-US" sz="3200" b="1" dirty="0">
              <a:latin typeface="Helvetica Neue"/>
            </a:endParaRPr>
          </a:p>
          <a:p>
            <a:pPr>
              <a:buFont typeface="Wingdings" panose="05000000000000000000" pitchFamily="2" charset="2"/>
              <a:buChar char="q"/>
            </a:pPr>
            <a:r>
              <a:rPr lang="en-US" altLang="en-US" sz="3200" b="1" dirty="0">
                <a:latin typeface="Helvetica Neue"/>
              </a:rPr>
              <a:t>The information entered on the blackboard is classified as facts, goals or expectations</a:t>
            </a:r>
          </a:p>
        </p:txBody>
      </p:sp>
    </p:spTree>
    <p:extLst>
      <p:ext uri="{BB962C8B-B14F-4D97-AF65-F5344CB8AC3E}">
        <p14:creationId xmlns:p14="http://schemas.microsoft.com/office/powerpoint/2010/main" val="263991037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102</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03448" y="2346807"/>
            <a:ext cx="21736123" cy="1091154"/>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marR="0" lvl="0" indent="0" algn="l" defTabSz="1828800" rtl="0" eaLnBrk="1" fontAlgn="auto" latinLnBrk="0" hangingPunct="1">
              <a:lnSpc>
                <a:spcPct val="90000"/>
              </a:lnSpc>
              <a:spcBef>
                <a:spcPts val="2000"/>
              </a:spcBef>
              <a:spcAft>
                <a:spcPts val="0"/>
              </a:spcAft>
              <a:buClrTx/>
              <a:buSzTx/>
              <a:buFont typeface="Arial" panose="020B0604020202020204" pitchFamily="34" charset="0"/>
              <a:buNone/>
              <a:tabLst/>
              <a:defRPr/>
            </a:pPr>
            <a:r>
              <a:rPr kumimoji="0" lang="en-US" sz="4800" b="1" i="0" u="none" strike="noStrike" kern="1200" cap="none" spc="0" normalizeH="0" baseline="0" noProof="0" dirty="0">
                <a:ln>
                  <a:noFill/>
                </a:ln>
                <a:solidFill>
                  <a:prstClr val="white"/>
                </a:solidFill>
                <a:effectLst/>
                <a:uLnTx/>
                <a:uFillTx/>
                <a:latin typeface="Helvetica Neue"/>
                <a:ea typeface="+mn-ea"/>
                <a:cs typeface="+mn-cs"/>
              </a:rPr>
              <a:t>Cognitive Architectures in terms of Pro</a:t>
            </a:r>
            <a:r>
              <a:rPr lang="en-US" sz="4800" dirty="0">
                <a:solidFill>
                  <a:prstClr val="white"/>
                </a:solidFill>
              </a:rPr>
              <a:t>duction Systems</a:t>
            </a:r>
            <a:endParaRPr kumimoji="0" lang="en-CY" sz="4800" b="1" i="0" u="none" strike="noStrike" kern="1200" cap="none" spc="0" normalizeH="0" baseline="0" noProof="0" dirty="0">
              <a:ln>
                <a:noFill/>
              </a:ln>
              <a:solidFill>
                <a:prstClr val="white"/>
              </a:solidFill>
              <a:effectLst/>
              <a:uLnTx/>
              <a:uFillTx/>
              <a:latin typeface="Helvetica Neue"/>
              <a:ea typeface="+mn-ea"/>
              <a:cs typeface="+mn-cs"/>
            </a:endParaRPr>
          </a:p>
        </p:txBody>
      </p:sp>
      <p:sp>
        <p:nvSpPr>
          <p:cNvPr id="8" name="Rectangle 3">
            <a:extLst>
              <a:ext uri="{FF2B5EF4-FFF2-40B4-BE49-F238E27FC236}">
                <a16:creationId xmlns:a16="http://schemas.microsoft.com/office/drawing/2014/main" id="{5159B462-D6D9-6FAA-88EC-0635CAE231D7}"/>
              </a:ext>
            </a:extLst>
          </p:cNvPr>
          <p:cNvSpPr txBox="1">
            <a:spLocks noChangeArrowheads="1"/>
          </p:cNvSpPr>
          <p:nvPr/>
        </p:nvSpPr>
        <p:spPr>
          <a:xfrm>
            <a:off x="1223320" y="8464380"/>
            <a:ext cx="21736123" cy="321275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400" dirty="0">
                <a:solidFill>
                  <a:srgbClr val="0100C8"/>
                </a:solidFill>
                <a:latin typeface="Helvetica Neue"/>
              </a:rPr>
              <a:t>In comparison to databases, production systems often have many rules and relatively few facts</a:t>
            </a:r>
          </a:p>
          <a:p>
            <a:pPr>
              <a:buFont typeface="Wingdings" panose="05000000000000000000" pitchFamily="2" charset="2"/>
              <a:buChar char="q"/>
            </a:pPr>
            <a:r>
              <a:rPr lang="en-US" altLang="en-US" sz="4400" dirty="0">
                <a:solidFill>
                  <a:srgbClr val="0100C8"/>
                </a:solidFill>
                <a:latin typeface="Helvetica Neue"/>
              </a:rPr>
              <a:t>With suitably optimized matching technology, production systems can operate in real time with tens of millions of rules</a:t>
            </a:r>
          </a:p>
        </p:txBody>
      </p:sp>
      <p:sp>
        <p:nvSpPr>
          <p:cNvPr id="9" name="Text Placeholder 1">
            <a:extLst>
              <a:ext uri="{FF2B5EF4-FFF2-40B4-BE49-F238E27FC236}">
                <a16:creationId xmlns:a16="http://schemas.microsoft.com/office/drawing/2014/main" id="{275C6B72-E5F3-82F0-224B-858914E87252}"/>
              </a:ext>
            </a:extLst>
          </p:cNvPr>
          <p:cNvSpPr txBox="1">
            <a:spLocks/>
          </p:cNvSpPr>
          <p:nvPr/>
        </p:nvSpPr>
        <p:spPr>
          <a:xfrm>
            <a:off x="1323938" y="7065284"/>
            <a:ext cx="21736123" cy="1091154"/>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marR="0" lvl="0" indent="0" algn="l" defTabSz="1828800" rtl="0" eaLnBrk="1" fontAlgn="auto" latinLnBrk="0" hangingPunct="1">
              <a:lnSpc>
                <a:spcPct val="90000"/>
              </a:lnSpc>
              <a:spcBef>
                <a:spcPts val="2000"/>
              </a:spcBef>
              <a:spcAft>
                <a:spcPts val="0"/>
              </a:spcAft>
              <a:buClrTx/>
              <a:buSzTx/>
              <a:buFont typeface="Arial" panose="020B0604020202020204" pitchFamily="34" charset="0"/>
              <a:buNone/>
              <a:tabLst/>
              <a:defRPr/>
            </a:pPr>
            <a:r>
              <a:rPr kumimoji="0" lang="en-US" sz="4800" b="1" i="0" u="none" strike="noStrike" kern="1200" cap="none" spc="0" normalizeH="0" baseline="0" noProof="0" dirty="0">
                <a:ln>
                  <a:noFill/>
                </a:ln>
                <a:solidFill>
                  <a:prstClr val="white"/>
                </a:solidFill>
                <a:effectLst/>
                <a:uLnTx/>
                <a:uFillTx/>
                <a:latin typeface="Helvetica Neue"/>
                <a:ea typeface="+mn-ea"/>
                <a:cs typeface="+mn-cs"/>
              </a:rPr>
              <a:t>Pro</a:t>
            </a:r>
            <a:r>
              <a:rPr lang="en-US" sz="4800" dirty="0">
                <a:solidFill>
                  <a:prstClr val="white"/>
                </a:solidFill>
              </a:rPr>
              <a:t>duction Systems and Databases</a:t>
            </a:r>
            <a:endParaRPr kumimoji="0" lang="en-CY" sz="4800" b="1" i="0" u="none" strike="noStrike" kern="1200" cap="none" spc="0" normalizeH="0" baseline="0" noProof="0" dirty="0">
              <a:ln>
                <a:noFill/>
              </a:ln>
              <a:solidFill>
                <a:prstClr val="white"/>
              </a:solidFill>
              <a:effectLst/>
              <a:uLnTx/>
              <a:uFillTx/>
              <a:latin typeface="Helvetica Neue"/>
              <a:ea typeface="+mn-ea"/>
              <a:cs typeface="+mn-cs"/>
            </a:endParaRPr>
          </a:p>
        </p:txBody>
      </p:sp>
      <p:sp>
        <p:nvSpPr>
          <p:cNvPr id="11" name="Rectangle 3">
            <a:extLst>
              <a:ext uri="{FF2B5EF4-FFF2-40B4-BE49-F238E27FC236}">
                <a16:creationId xmlns:a16="http://schemas.microsoft.com/office/drawing/2014/main" id="{BE512A41-E7DB-CD51-3497-387CA892E9B9}"/>
              </a:ext>
            </a:extLst>
          </p:cNvPr>
          <p:cNvSpPr txBox="1">
            <a:spLocks noChangeArrowheads="1"/>
          </p:cNvSpPr>
          <p:nvPr/>
        </p:nvSpPr>
        <p:spPr>
          <a:xfrm>
            <a:off x="1355847" y="3797645"/>
            <a:ext cx="21736123" cy="321275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400" dirty="0">
                <a:solidFill>
                  <a:srgbClr val="0100C8"/>
                </a:solidFill>
                <a:latin typeface="Helvetica Neue"/>
              </a:rPr>
              <a:t>Cognitive architectures are models of human reasoning</a:t>
            </a:r>
          </a:p>
          <a:p>
            <a:pPr>
              <a:buFont typeface="Wingdings" panose="05000000000000000000" pitchFamily="2" charset="2"/>
              <a:buChar char="q"/>
            </a:pPr>
            <a:r>
              <a:rPr lang="en-US" altLang="en-US" sz="4400" dirty="0">
                <a:solidFill>
                  <a:srgbClr val="0100C8"/>
                </a:solidFill>
                <a:latin typeface="Helvetica Neue"/>
              </a:rPr>
              <a:t>Production systems are popular in cognitive architectures, e.g., ACT and SOAR</a:t>
            </a:r>
          </a:p>
          <a:p>
            <a:pPr>
              <a:buFont typeface="Wingdings" panose="05000000000000000000" pitchFamily="2" charset="2"/>
              <a:buChar char="q"/>
            </a:pPr>
            <a:r>
              <a:rPr lang="en-US" altLang="en-US" sz="4400" dirty="0">
                <a:solidFill>
                  <a:srgbClr val="0100C8"/>
                </a:solidFill>
                <a:latin typeface="Helvetica Neue"/>
              </a:rPr>
              <a:t>In such systems, the “working memory” models human short-term memory, and the productions are part of long-term memory</a:t>
            </a:r>
          </a:p>
        </p:txBody>
      </p:sp>
    </p:spTree>
    <p:extLst>
      <p:ext uri="{BB962C8B-B14F-4D97-AF65-F5344CB8AC3E}">
        <p14:creationId xmlns:p14="http://schemas.microsoft.com/office/powerpoint/2010/main" val="23353969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978176" y="2029843"/>
            <a:ext cx="22969218" cy="9054167"/>
          </a:xfrm>
        </p:spPr>
        <p:txBody>
          <a:bodyPr/>
          <a:lstStyle/>
          <a:p>
            <a:r>
              <a:rPr lang="en-US" sz="6000" dirty="0"/>
              <a:t>Summary</a:t>
            </a:r>
          </a:p>
          <a:p>
            <a:pPr marL="685800" indent="-685800">
              <a:buFont typeface="Wingdings" panose="05000000000000000000" pitchFamily="2" charset="2"/>
              <a:buChar char="q"/>
            </a:pPr>
            <a:r>
              <a:rPr lang="en-US" sz="5400" dirty="0"/>
              <a:t>Frames – slots and facets</a:t>
            </a:r>
          </a:p>
          <a:p>
            <a:pPr marL="685800" indent="-685800">
              <a:buFont typeface="Wingdings" panose="05000000000000000000" pitchFamily="2" charset="2"/>
              <a:buChar char="q"/>
            </a:pPr>
            <a:r>
              <a:rPr lang="en-US" sz="5400" dirty="0"/>
              <a:t>Frame System – links between object frames</a:t>
            </a:r>
          </a:p>
          <a:p>
            <a:pPr marL="685800" indent="-685800">
              <a:buFont typeface="Wingdings" panose="05000000000000000000" pitchFamily="2" charset="2"/>
              <a:buChar char="q"/>
            </a:pPr>
            <a:r>
              <a:rPr lang="en-US" sz="5400" dirty="0"/>
              <a:t>Inheritance – simple and multiple</a:t>
            </a:r>
          </a:p>
          <a:p>
            <a:pPr marL="685800" indent="-685800">
              <a:buFont typeface="Wingdings" panose="05000000000000000000" pitchFamily="2" charset="2"/>
              <a:buChar char="q"/>
            </a:pPr>
            <a:r>
              <a:rPr lang="en-US" sz="5400" dirty="0"/>
              <a:t>Production Systems – architecture</a:t>
            </a:r>
          </a:p>
          <a:p>
            <a:pPr marL="685800" indent="-685800">
              <a:buFont typeface="Wingdings" panose="05000000000000000000" pitchFamily="2" charset="2"/>
              <a:buChar char="q"/>
            </a:pPr>
            <a:r>
              <a:rPr lang="en-US" sz="5400" dirty="0"/>
              <a:t>Forwards chaining – the Rete algorithm</a:t>
            </a:r>
          </a:p>
          <a:p>
            <a:pPr marL="685800" indent="-685800">
              <a:buFont typeface="Wingdings" panose="05000000000000000000" pitchFamily="2" charset="2"/>
              <a:buChar char="q"/>
            </a:pPr>
            <a:r>
              <a:rPr lang="en-US" sz="5400" dirty="0"/>
              <a:t>Backwards chaining – inference tree, Monitor and </a:t>
            </a:r>
            <a:r>
              <a:rPr lang="en-US" sz="5400" dirty="0" err="1"/>
              <a:t>Findout</a:t>
            </a:r>
            <a:endParaRPr lang="en-US" sz="5400" dirty="0"/>
          </a:p>
          <a:p>
            <a:pPr marL="685800" indent="-685800">
              <a:buFont typeface="Wingdings" panose="05000000000000000000" pitchFamily="2" charset="2"/>
              <a:buChar char="q"/>
            </a:pPr>
            <a:r>
              <a:rPr lang="en-US" sz="5400" dirty="0"/>
              <a:t>Why and How explanations</a:t>
            </a:r>
          </a:p>
          <a:p>
            <a:pPr marL="685800" indent="-685800">
              <a:buFont typeface="Wingdings" panose="05000000000000000000" pitchFamily="2" charset="2"/>
              <a:buChar char="q"/>
            </a:pPr>
            <a:r>
              <a:rPr lang="en-US" sz="5400" dirty="0"/>
              <a:t>Blackboard Model</a:t>
            </a:r>
          </a:p>
        </p:txBody>
      </p:sp>
    </p:spTree>
    <p:extLst>
      <p:ext uri="{BB962C8B-B14F-4D97-AF65-F5344CB8AC3E}">
        <p14:creationId xmlns:p14="http://schemas.microsoft.com/office/powerpoint/2010/main" val="1681197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11</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76266" y="3147391"/>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Procedural attachments or ‘good demons’</a:t>
            </a:r>
            <a:endParaRPr lang="en-CY" sz="4800" dirty="0"/>
          </a:p>
        </p:txBody>
      </p:sp>
      <p:sp>
        <p:nvSpPr>
          <p:cNvPr id="5" name="Rectangle 3">
            <a:extLst>
              <a:ext uri="{FF2B5EF4-FFF2-40B4-BE49-F238E27FC236}">
                <a16:creationId xmlns:a16="http://schemas.microsoft.com/office/drawing/2014/main" id="{F2A44326-E2AF-354E-F347-F2901621B445}"/>
              </a:ext>
            </a:extLst>
          </p:cNvPr>
          <p:cNvSpPr txBox="1">
            <a:spLocks noChangeArrowheads="1"/>
          </p:cNvSpPr>
          <p:nvPr/>
        </p:nvSpPr>
        <p:spPr>
          <a:xfrm>
            <a:off x="1276266" y="4237773"/>
            <a:ext cx="21590490" cy="5240454"/>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endParaRPr lang="el-GR" altLang="en-US" sz="800" b="1" dirty="0"/>
          </a:p>
          <a:p>
            <a:pPr>
              <a:buFont typeface="Wingdings" panose="05000000000000000000" pitchFamily="2" charset="2"/>
              <a:buChar char="q"/>
            </a:pPr>
            <a:r>
              <a:rPr lang="en-US" altLang="en-US" sz="4000" dirty="0">
                <a:solidFill>
                  <a:srgbClr val="0100C8"/>
                </a:solidFill>
                <a:latin typeface="Helvetica Neue"/>
              </a:rPr>
              <a:t> These facets represent reasoning knowledge in the form of procedures</a:t>
            </a:r>
            <a:endParaRPr lang="el-GR" altLang="en-US" sz="4000" dirty="0">
              <a:solidFill>
                <a:srgbClr val="0100C8"/>
              </a:solidFill>
              <a:latin typeface="Helvetica Neue"/>
            </a:endParaRPr>
          </a:p>
          <a:p>
            <a:pPr>
              <a:buFont typeface="Wingdings" panose="05000000000000000000" pitchFamily="2" charset="2"/>
              <a:buChar char="q"/>
            </a:pPr>
            <a:r>
              <a:rPr lang="en-US" altLang="en-US" sz="4000" dirty="0">
                <a:solidFill>
                  <a:srgbClr val="0100C8"/>
                </a:solidFill>
                <a:latin typeface="Helvetica Neue"/>
              </a:rPr>
              <a:t> The given ‘good demons’ are activated automatically based on specific conditions:</a:t>
            </a:r>
            <a:endParaRPr lang="el-GR" altLang="en-US" sz="4000" dirty="0">
              <a:solidFill>
                <a:srgbClr val="0100C8"/>
              </a:solidFill>
              <a:latin typeface="Helvetica Neue"/>
            </a:endParaRPr>
          </a:p>
          <a:p>
            <a:pPr lvl="1">
              <a:buFont typeface="Wingdings" panose="05000000000000000000" pitchFamily="2" charset="2"/>
              <a:buChar char="§"/>
            </a:pPr>
            <a:r>
              <a:rPr lang="en-US" altLang="en-US" sz="4000" b="1" dirty="0">
                <a:solidFill>
                  <a:srgbClr val="FF2D64"/>
                </a:solidFill>
                <a:latin typeface="Helvetica Neue"/>
              </a:rPr>
              <a:t>if</a:t>
            </a:r>
            <a:r>
              <a:rPr lang="el-GR" altLang="en-US" sz="4000" b="1" dirty="0">
                <a:solidFill>
                  <a:srgbClr val="FF2D64"/>
                </a:solidFill>
                <a:latin typeface="Helvetica Neue"/>
              </a:rPr>
              <a:t>-</a:t>
            </a:r>
            <a:r>
              <a:rPr lang="en-US" altLang="en-US" sz="4000" b="1" dirty="0">
                <a:solidFill>
                  <a:srgbClr val="FF2D64"/>
                </a:solidFill>
                <a:latin typeface="Helvetica Neue"/>
              </a:rPr>
              <a:t>added</a:t>
            </a:r>
            <a:r>
              <a:rPr lang="el-GR" altLang="en-US" sz="4000" dirty="0">
                <a:solidFill>
                  <a:srgbClr val="0100C8"/>
                </a:solidFill>
                <a:latin typeface="Helvetica Neue"/>
              </a:rPr>
              <a:t>: </a:t>
            </a:r>
            <a:r>
              <a:rPr lang="en-US" altLang="en-US" sz="4000" dirty="0">
                <a:solidFill>
                  <a:srgbClr val="0100C8"/>
                </a:solidFill>
                <a:latin typeface="Helvetica Neue"/>
              </a:rPr>
              <a:t>Actions that need to take place when the slot is filled or when new information has been added to the slot</a:t>
            </a:r>
            <a:endParaRPr lang="el-GR" altLang="en-US" sz="4000" dirty="0">
              <a:solidFill>
                <a:srgbClr val="0100C8"/>
              </a:solidFill>
              <a:latin typeface="Helvetica Neue"/>
            </a:endParaRPr>
          </a:p>
          <a:p>
            <a:pPr lvl="1">
              <a:buFont typeface="Wingdings" panose="05000000000000000000" pitchFamily="2" charset="2"/>
              <a:buChar char="§"/>
            </a:pPr>
            <a:r>
              <a:rPr lang="en-US" altLang="en-US" sz="4000" b="1" dirty="0">
                <a:solidFill>
                  <a:srgbClr val="FF2D64"/>
                </a:solidFill>
                <a:latin typeface="Helvetica Neue"/>
              </a:rPr>
              <a:t>if</a:t>
            </a:r>
            <a:r>
              <a:rPr lang="el-GR" altLang="en-US" sz="4000" b="1" dirty="0">
                <a:solidFill>
                  <a:srgbClr val="FF2D64"/>
                </a:solidFill>
                <a:latin typeface="Helvetica Neue"/>
              </a:rPr>
              <a:t>-</a:t>
            </a:r>
            <a:r>
              <a:rPr lang="en-US" altLang="en-US" sz="4000" b="1" dirty="0">
                <a:solidFill>
                  <a:srgbClr val="FF2D64"/>
                </a:solidFill>
                <a:latin typeface="Helvetica Neue"/>
              </a:rPr>
              <a:t>removed</a:t>
            </a:r>
            <a:r>
              <a:rPr lang="el-GR" altLang="en-US" sz="4000" dirty="0">
                <a:solidFill>
                  <a:srgbClr val="0100C8"/>
                </a:solidFill>
                <a:latin typeface="Helvetica Neue"/>
              </a:rPr>
              <a:t>: </a:t>
            </a:r>
            <a:r>
              <a:rPr lang="en-US" altLang="en-US" sz="4000" dirty="0">
                <a:solidFill>
                  <a:srgbClr val="0100C8"/>
                </a:solidFill>
                <a:latin typeface="Helvetica Neue"/>
              </a:rPr>
              <a:t>Actions that need to take place when the filler of the slot is removed </a:t>
            </a:r>
            <a:endParaRPr lang="el-GR" altLang="en-US" sz="4000" dirty="0">
              <a:solidFill>
                <a:srgbClr val="0100C8"/>
              </a:solidFill>
              <a:latin typeface="Helvetica Neue"/>
            </a:endParaRPr>
          </a:p>
          <a:p>
            <a:pPr lvl="1">
              <a:buFont typeface="Wingdings" panose="05000000000000000000" pitchFamily="2" charset="2"/>
              <a:buChar char="§"/>
            </a:pPr>
            <a:r>
              <a:rPr lang="en-US" altLang="en-US" sz="4000" b="1" dirty="0">
                <a:solidFill>
                  <a:srgbClr val="FF2D64"/>
                </a:solidFill>
                <a:latin typeface="Helvetica Neue"/>
              </a:rPr>
              <a:t>if</a:t>
            </a:r>
            <a:r>
              <a:rPr lang="el-GR" altLang="en-US" sz="4000" b="1" dirty="0">
                <a:solidFill>
                  <a:srgbClr val="FF2D64"/>
                </a:solidFill>
                <a:latin typeface="Helvetica Neue"/>
              </a:rPr>
              <a:t>-</a:t>
            </a:r>
            <a:r>
              <a:rPr lang="en-US" altLang="en-US" sz="4000" b="1" dirty="0">
                <a:solidFill>
                  <a:srgbClr val="FF2D64"/>
                </a:solidFill>
                <a:latin typeface="Helvetica Neue"/>
              </a:rPr>
              <a:t>needed</a:t>
            </a:r>
            <a:r>
              <a:rPr lang="el-GR" altLang="en-US" sz="4000" dirty="0">
                <a:solidFill>
                  <a:srgbClr val="0100C8"/>
                </a:solidFill>
                <a:latin typeface="Helvetica Neue"/>
              </a:rPr>
              <a:t>: </a:t>
            </a:r>
            <a:r>
              <a:rPr lang="en-US" altLang="en-US" sz="4000" dirty="0">
                <a:solidFill>
                  <a:srgbClr val="0100C8"/>
                </a:solidFill>
                <a:latin typeface="Helvetica Neue"/>
              </a:rPr>
              <a:t>Procedure for computing the value of the slot. Its use is underlined by various conditions safeguarding the availability of the necessary information for the computation </a:t>
            </a:r>
          </a:p>
        </p:txBody>
      </p:sp>
    </p:spTree>
    <p:extLst>
      <p:ext uri="{BB962C8B-B14F-4D97-AF65-F5344CB8AC3E}">
        <p14:creationId xmlns:p14="http://schemas.microsoft.com/office/powerpoint/2010/main" val="900420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12</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396755" y="3332742"/>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Consistency control by ‘demons’</a:t>
            </a:r>
            <a:endParaRPr lang="en-CY" sz="4800" dirty="0"/>
          </a:p>
        </p:txBody>
      </p:sp>
      <p:sp>
        <p:nvSpPr>
          <p:cNvPr id="8" name="Rectangle 3">
            <a:extLst>
              <a:ext uri="{FF2B5EF4-FFF2-40B4-BE49-F238E27FC236}">
                <a16:creationId xmlns:a16="http://schemas.microsoft.com/office/drawing/2014/main" id="{EC48EFE5-52B1-2D27-4F73-FDEBACBFA4ED}"/>
              </a:ext>
            </a:extLst>
          </p:cNvPr>
          <p:cNvSpPr txBox="1">
            <a:spLocks noChangeArrowheads="1"/>
          </p:cNvSpPr>
          <p:nvPr/>
        </p:nvSpPr>
        <p:spPr>
          <a:xfrm>
            <a:off x="1276266" y="4868561"/>
            <a:ext cx="21590490" cy="369467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altLang="en-US" sz="4000" dirty="0">
                <a:solidFill>
                  <a:srgbClr val="0100C8"/>
                </a:solidFill>
                <a:latin typeface="Helvetica Neue"/>
              </a:rPr>
              <a:t>Demons ‘if-needed’ and ‘if-removed’ aim to maintain the </a:t>
            </a:r>
            <a:r>
              <a:rPr lang="en-US" altLang="en-US" sz="4000" b="1" dirty="0">
                <a:solidFill>
                  <a:srgbClr val="FF2D64"/>
                </a:solidFill>
                <a:latin typeface="Helvetica Neue"/>
              </a:rPr>
              <a:t>consistency</a:t>
            </a:r>
            <a:r>
              <a:rPr lang="en-US" altLang="en-US" sz="4000" dirty="0">
                <a:solidFill>
                  <a:srgbClr val="0100C8"/>
                </a:solidFill>
                <a:latin typeface="Helvetica Neue"/>
              </a:rPr>
              <a:t> of information</a:t>
            </a:r>
            <a:endParaRPr lang="el-GR" altLang="en-US" sz="4000" dirty="0">
              <a:solidFill>
                <a:srgbClr val="0100C8"/>
              </a:solidFill>
              <a:latin typeface="Helvetica Neue"/>
            </a:endParaRPr>
          </a:p>
          <a:p>
            <a:r>
              <a:rPr lang="en-US" altLang="en-US" sz="4000" dirty="0">
                <a:solidFill>
                  <a:srgbClr val="0100C8"/>
                </a:solidFill>
                <a:latin typeface="Helvetica Neue"/>
              </a:rPr>
              <a:t>Every procedure provides control at </a:t>
            </a:r>
            <a:r>
              <a:rPr lang="en-US" altLang="en-US" sz="4000" b="1" dirty="0">
                <a:solidFill>
                  <a:srgbClr val="FF2D64"/>
                </a:solidFill>
                <a:latin typeface="Helvetica Neue"/>
              </a:rPr>
              <a:t>local level</a:t>
            </a:r>
            <a:endParaRPr lang="el-GR" altLang="en-US" sz="4000" b="1" dirty="0">
              <a:solidFill>
                <a:srgbClr val="FF2D64"/>
              </a:solidFill>
              <a:latin typeface="Helvetica Neue"/>
            </a:endParaRPr>
          </a:p>
          <a:p>
            <a:r>
              <a:rPr lang="en-US" altLang="en-US" sz="4000" dirty="0">
                <a:solidFill>
                  <a:srgbClr val="0100C8"/>
                </a:solidFill>
                <a:latin typeface="Helvetica Neue"/>
              </a:rPr>
              <a:t>The initial activation of some demon could lead to the activation of a whole chain of other such procedures involving several slots; these activations collectively achieve consistency at </a:t>
            </a:r>
            <a:r>
              <a:rPr lang="en-US" altLang="en-US" sz="4000" b="1" dirty="0">
                <a:solidFill>
                  <a:srgbClr val="FF2D64"/>
                </a:solidFill>
                <a:latin typeface="Helvetica Neue"/>
              </a:rPr>
              <a:t>global level</a:t>
            </a:r>
          </a:p>
        </p:txBody>
      </p:sp>
    </p:spTree>
    <p:extLst>
      <p:ext uri="{BB962C8B-B14F-4D97-AF65-F5344CB8AC3E}">
        <p14:creationId xmlns:p14="http://schemas.microsoft.com/office/powerpoint/2010/main" val="757295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1">
            <a:extLst>
              <a:ext uri="{FF2B5EF4-FFF2-40B4-BE49-F238E27FC236}">
                <a16:creationId xmlns:a16="http://schemas.microsoft.com/office/drawing/2014/main" id="{7A9DA24E-DC86-F1AE-42A9-5CD4DBB235D3}"/>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31747" name="Slide Number Placeholder 3">
            <a:extLst>
              <a:ext uri="{FF2B5EF4-FFF2-40B4-BE49-F238E27FC236}">
                <a16:creationId xmlns:a16="http://schemas.microsoft.com/office/drawing/2014/main" id="{1DA77C3A-16F9-B4FC-49D2-F143388C57A8}"/>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20D975BC-D4F1-41AD-8266-2F69BC3CE13E}" type="slidenum">
              <a:rPr lang="el-GR" altLang="en-US" smtClean="0"/>
              <a:pPr algn="ctr"/>
              <a:t>13</a:t>
            </a:fld>
            <a:endParaRPr lang="el-GR" altLang="en-US" dirty="0"/>
          </a:p>
        </p:txBody>
      </p:sp>
      <p:sp>
        <p:nvSpPr>
          <p:cNvPr id="31748" name="Text Box 4">
            <a:extLst>
              <a:ext uri="{FF2B5EF4-FFF2-40B4-BE49-F238E27FC236}">
                <a16:creationId xmlns:a16="http://schemas.microsoft.com/office/drawing/2014/main" id="{49EB9B97-8BA3-7E65-76E0-B6E94946F552}"/>
              </a:ext>
            </a:extLst>
          </p:cNvPr>
          <p:cNvSpPr txBox="1">
            <a:spLocks noChangeArrowheads="1"/>
          </p:cNvSpPr>
          <p:nvPr/>
        </p:nvSpPr>
        <p:spPr bwMode="auto">
          <a:xfrm>
            <a:off x="4572000" y="2333627"/>
            <a:ext cx="15544800" cy="9818072"/>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4000" b="1" dirty="0">
                <a:solidFill>
                  <a:srgbClr val="990000"/>
                </a:solidFill>
                <a:latin typeface="Helvetica Neue"/>
              </a:rPr>
              <a:t>Chair</a:t>
            </a:r>
          </a:p>
          <a:p>
            <a:pPr algn="l" eaLnBrk="1" hangingPunct="1"/>
            <a:endParaRPr lang="el-GR" altLang="en-US" sz="4000" b="1" dirty="0">
              <a:solidFill>
                <a:srgbClr val="990000"/>
              </a:solidFill>
              <a:latin typeface="Helvetica Neue"/>
            </a:endParaRPr>
          </a:p>
          <a:p>
            <a:pPr algn="l" eaLnBrk="1" hangingPunct="1"/>
            <a:r>
              <a:rPr lang="en-US" altLang="en-US" sz="3600" b="1" dirty="0">
                <a:latin typeface="Helvetica Neue"/>
              </a:rPr>
              <a:t>Isa</a:t>
            </a:r>
            <a:r>
              <a:rPr lang="el-GR" altLang="en-US" sz="3600" b="1" dirty="0">
                <a:latin typeface="Helvetica Neue"/>
              </a:rPr>
              <a:t>:    </a:t>
            </a:r>
            <a:r>
              <a:rPr lang="en-US" altLang="en-US" sz="3600" b="1" dirty="0">
                <a:latin typeface="Helvetica Neue"/>
              </a:rPr>
              <a:t>furniture</a:t>
            </a:r>
          </a:p>
          <a:p>
            <a:pPr algn="l" eaLnBrk="1" hangingPunct="1"/>
            <a:endParaRPr lang="el-GR" altLang="en-US" sz="1600" b="1" dirty="0">
              <a:latin typeface="Helvetica Neue"/>
            </a:endParaRPr>
          </a:p>
          <a:p>
            <a:pPr algn="l" eaLnBrk="1" hangingPunct="1"/>
            <a:r>
              <a:rPr lang="en-US" altLang="en-US" sz="3600" b="1" dirty="0">
                <a:latin typeface="Helvetica Neue"/>
              </a:rPr>
              <a:t>Use</a:t>
            </a:r>
            <a:r>
              <a:rPr lang="el-GR" altLang="en-US" sz="3600" b="1" dirty="0">
                <a:latin typeface="Helvetica Neue"/>
              </a:rPr>
              <a:t>:</a:t>
            </a:r>
            <a:endParaRPr lang="el-GR" altLang="en-US" sz="3600" b="1" i="1" dirty="0">
              <a:latin typeface="Helvetica Neue"/>
            </a:endParaRPr>
          </a:p>
          <a:p>
            <a:pPr algn="l" eaLnBrk="1" hangingPunct="1"/>
            <a:r>
              <a:rPr lang="el-GR" altLang="en-US" sz="3600" b="1" i="1" dirty="0">
                <a:latin typeface="Helvetica Neue"/>
              </a:rPr>
              <a:t>	</a:t>
            </a:r>
            <a:r>
              <a:rPr lang="en-US" altLang="en-US" sz="3600" b="1" dirty="0">
                <a:solidFill>
                  <a:srgbClr val="990000"/>
                </a:solidFill>
                <a:latin typeface="Helvetica Neue"/>
              </a:rPr>
              <a:t>Values</a:t>
            </a:r>
            <a:r>
              <a:rPr lang="el-GR" altLang="en-US" sz="3600" b="1" dirty="0">
                <a:solidFill>
                  <a:srgbClr val="990000"/>
                </a:solidFill>
                <a:latin typeface="Helvetica Neue"/>
              </a:rPr>
              <a:t>:</a:t>
            </a:r>
            <a:r>
              <a:rPr lang="el-GR" altLang="en-US" sz="3600" b="1" i="1" dirty="0">
                <a:latin typeface="Helvetica Neue"/>
              </a:rPr>
              <a:t> </a:t>
            </a:r>
            <a:r>
              <a:rPr lang="en-US" altLang="en-US" sz="3600" b="1" dirty="0">
                <a:latin typeface="Helvetica Neue"/>
              </a:rPr>
              <a:t>for-sitting</a:t>
            </a:r>
            <a:r>
              <a:rPr lang="el-GR" altLang="en-US" sz="3600" b="1" dirty="0">
                <a:latin typeface="Helvetica Neue"/>
              </a:rPr>
              <a:t>, </a:t>
            </a:r>
            <a:r>
              <a:rPr lang="en-US" altLang="en-US" sz="3600" b="1" dirty="0">
                <a:latin typeface="Helvetica Neue"/>
              </a:rPr>
              <a:t>for-standing</a:t>
            </a:r>
            <a:r>
              <a:rPr lang="el-GR" altLang="en-US" sz="3600" b="1" dirty="0">
                <a:latin typeface="Helvetica Neue"/>
              </a:rPr>
              <a:t>, </a:t>
            </a:r>
            <a:r>
              <a:rPr lang="en-US" altLang="en-US" sz="3600" b="1" dirty="0">
                <a:latin typeface="Helvetica Neue"/>
              </a:rPr>
              <a:t>for-support</a:t>
            </a:r>
            <a:endParaRPr lang="el-GR" altLang="en-US" sz="3600" b="1" dirty="0">
              <a:latin typeface="Helvetica Neue"/>
            </a:endParaRPr>
          </a:p>
          <a:p>
            <a:pPr algn="l" eaLnBrk="1" hangingPunct="1"/>
            <a:r>
              <a:rPr lang="el-GR" altLang="en-US" sz="3600" b="1" dirty="0">
                <a:latin typeface="Helvetica Neue"/>
              </a:rPr>
              <a:t>	</a:t>
            </a:r>
            <a:r>
              <a:rPr lang="en-US" altLang="en-US" sz="3600" b="1" dirty="0">
                <a:solidFill>
                  <a:srgbClr val="990000"/>
                </a:solidFill>
                <a:latin typeface="Helvetica Neue"/>
              </a:rPr>
              <a:t>Default</a:t>
            </a:r>
            <a:r>
              <a:rPr lang="el-GR" altLang="en-US" sz="3600" b="1" dirty="0">
                <a:solidFill>
                  <a:srgbClr val="990000"/>
                </a:solidFill>
                <a:latin typeface="Helvetica Neue"/>
              </a:rPr>
              <a:t>:</a:t>
            </a:r>
            <a:r>
              <a:rPr lang="el-GR" altLang="en-US" sz="3600" b="1" i="1" dirty="0">
                <a:latin typeface="Helvetica Neue"/>
              </a:rPr>
              <a:t> </a:t>
            </a:r>
            <a:r>
              <a:rPr lang="en-US" altLang="en-US" sz="3600" b="1" dirty="0">
                <a:latin typeface="Helvetica Neue"/>
              </a:rPr>
              <a:t>for-sitting</a:t>
            </a:r>
            <a:endParaRPr lang="el-GR" altLang="en-US" sz="3600" b="1" dirty="0">
              <a:latin typeface="Helvetica Neue"/>
            </a:endParaRPr>
          </a:p>
          <a:p>
            <a:pPr algn="l" eaLnBrk="1" hangingPunct="1"/>
            <a:r>
              <a:rPr lang="el-GR" altLang="en-US" sz="3600" b="1" dirty="0">
                <a:latin typeface="Helvetica Neue"/>
              </a:rPr>
              <a:t>	</a:t>
            </a:r>
            <a:r>
              <a:rPr lang="en-US" altLang="en-US" sz="3600" b="1" dirty="0">
                <a:solidFill>
                  <a:srgbClr val="990000"/>
                </a:solidFill>
                <a:latin typeface="Helvetica Neue"/>
              </a:rPr>
              <a:t>If-needed</a:t>
            </a:r>
            <a:r>
              <a:rPr lang="el-GR" altLang="en-US" sz="3600" b="1" dirty="0">
                <a:solidFill>
                  <a:srgbClr val="990000"/>
                </a:solidFill>
                <a:latin typeface="Helvetica Neue"/>
              </a:rPr>
              <a:t>:</a:t>
            </a:r>
            <a:r>
              <a:rPr lang="el-GR" altLang="en-US" sz="3600" b="1" i="1" dirty="0">
                <a:latin typeface="Helvetica Neue"/>
              </a:rPr>
              <a:t> </a:t>
            </a:r>
            <a:r>
              <a:rPr lang="en-US" altLang="en-US" sz="3600" b="1" dirty="0">
                <a:latin typeface="Helvetica Neue"/>
              </a:rPr>
              <a:t>ask</a:t>
            </a:r>
          </a:p>
          <a:p>
            <a:pPr algn="l" eaLnBrk="1" hangingPunct="1"/>
            <a:endParaRPr lang="el-GR" altLang="en-US" sz="1600" b="1" dirty="0">
              <a:latin typeface="Helvetica Neue"/>
            </a:endParaRPr>
          </a:p>
          <a:p>
            <a:pPr algn="l" eaLnBrk="1" hangingPunct="1"/>
            <a:r>
              <a:rPr lang="en-US" altLang="en-US" sz="3600" b="1" dirty="0">
                <a:latin typeface="Helvetica Neue"/>
              </a:rPr>
              <a:t>Number-of-legs</a:t>
            </a:r>
            <a:r>
              <a:rPr lang="el-GR" altLang="en-US" sz="3600" b="1" dirty="0">
                <a:latin typeface="Helvetica Neue"/>
              </a:rPr>
              <a:t>: </a:t>
            </a:r>
          </a:p>
          <a:p>
            <a:pPr algn="l" eaLnBrk="1" hangingPunct="1"/>
            <a:r>
              <a:rPr lang="el-GR" altLang="en-US" sz="3600" b="1" dirty="0">
                <a:latin typeface="Helvetica Neue"/>
              </a:rPr>
              <a:t>	</a:t>
            </a:r>
            <a:r>
              <a:rPr lang="en-US" altLang="en-US" sz="3600" b="1" dirty="0">
                <a:solidFill>
                  <a:srgbClr val="990000"/>
                </a:solidFill>
                <a:latin typeface="Helvetica Neue"/>
              </a:rPr>
              <a:t>Values</a:t>
            </a:r>
            <a:r>
              <a:rPr lang="el-GR" altLang="en-US" sz="3600" b="1" dirty="0">
                <a:solidFill>
                  <a:srgbClr val="990000"/>
                </a:solidFill>
                <a:latin typeface="Helvetica Neue"/>
              </a:rPr>
              <a:t>:</a:t>
            </a:r>
            <a:r>
              <a:rPr lang="el-GR" altLang="en-US" sz="3600" b="1" i="1" dirty="0">
                <a:latin typeface="Helvetica Neue"/>
              </a:rPr>
              <a:t> </a:t>
            </a:r>
            <a:r>
              <a:rPr lang="el-GR" altLang="en-US" sz="3600" b="1" dirty="0">
                <a:latin typeface="Helvetica Neue"/>
              </a:rPr>
              <a:t>‘</a:t>
            </a:r>
            <a:r>
              <a:rPr lang="en-US" altLang="en-US" sz="3600" b="1" dirty="0">
                <a:latin typeface="Helvetica Neue"/>
              </a:rPr>
              <a:t>up-to-four</a:t>
            </a:r>
            <a:r>
              <a:rPr lang="el-GR" altLang="en-US" sz="3600" b="1" dirty="0">
                <a:latin typeface="Helvetica Neue"/>
              </a:rPr>
              <a:t>’</a:t>
            </a:r>
          </a:p>
          <a:p>
            <a:pPr algn="l" eaLnBrk="1" hangingPunct="1"/>
            <a:r>
              <a:rPr lang="el-GR" altLang="en-US" sz="3600" b="1" dirty="0">
                <a:latin typeface="Helvetica Neue"/>
              </a:rPr>
              <a:t>	</a:t>
            </a:r>
            <a:r>
              <a:rPr lang="en-US" altLang="en-US" sz="3600" b="1" dirty="0">
                <a:solidFill>
                  <a:srgbClr val="990000"/>
                </a:solidFill>
                <a:latin typeface="Helvetica Neue"/>
              </a:rPr>
              <a:t>Default</a:t>
            </a:r>
            <a:r>
              <a:rPr lang="el-GR" altLang="en-US" sz="3600" b="1" dirty="0">
                <a:solidFill>
                  <a:srgbClr val="990000"/>
                </a:solidFill>
                <a:latin typeface="Helvetica Neue"/>
              </a:rPr>
              <a:t>:</a:t>
            </a:r>
            <a:r>
              <a:rPr lang="el-GR" altLang="en-US" sz="3600" b="1" i="1" dirty="0">
                <a:latin typeface="Helvetica Neue"/>
              </a:rPr>
              <a:t> </a:t>
            </a:r>
            <a:r>
              <a:rPr lang="el-GR" altLang="en-US" sz="3600" b="1" dirty="0">
                <a:latin typeface="Helvetica Neue"/>
              </a:rPr>
              <a:t>4</a:t>
            </a:r>
            <a:endParaRPr lang="en-US" altLang="en-US" sz="3600" b="1" dirty="0">
              <a:latin typeface="Helvetica Neue"/>
            </a:endParaRPr>
          </a:p>
          <a:p>
            <a:pPr algn="l" eaLnBrk="1" hangingPunct="1"/>
            <a:endParaRPr lang="el-GR" altLang="en-US" sz="1600" b="1" dirty="0">
              <a:latin typeface="Helvetica Neue"/>
            </a:endParaRPr>
          </a:p>
          <a:p>
            <a:pPr algn="l" eaLnBrk="1" hangingPunct="1"/>
            <a:r>
              <a:rPr lang="en-US" altLang="en-US" sz="3600" b="1" dirty="0">
                <a:latin typeface="Helvetica Neue"/>
              </a:rPr>
              <a:t>Status</a:t>
            </a:r>
            <a:r>
              <a:rPr lang="el-GR" altLang="en-US" sz="3600" b="1" dirty="0">
                <a:latin typeface="Helvetica Neue"/>
              </a:rPr>
              <a:t>: </a:t>
            </a:r>
          </a:p>
          <a:p>
            <a:pPr algn="l" eaLnBrk="1" hangingPunct="1"/>
            <a:r>
              <a:rPr lang="el-GR" altLang="en-US" sz="3600" b="1" dirty="0">
                <a:latin typeface="Helvetica Neue"/>
              </a:rPr>
              <a:t>	</a:t>
            </a:r>
            <a:r>
              <a:rPr lang="en-US" altLang="en-US" sz="3600" b="1" dirty="0">
                <a:solidFill>
                  <a:srgbClr val="990000"/>
                </a:solidFill>
                <a:latin typeface="Helvetica Neue"/>
              </a:rPr>
              <a:t>Values</a:t>
            </a:r>
            <a:r>
              <a:rPr lang="el-GR" altLang="en-US" sz="3600" b="1" dirty="0">
                <a:solidFill>
                  <a:srgbClr val="990000"/>
                </a:solidFill>
                <a:latin typeface="Helvetica Neue"/>
              </a:rPr>
              <a:t>:</a:t>
            </a:r>
            <a:r>
              <a:rPr lang="el-GR" altLang="en-US" sz="3600" b="1" i="1" dirty="0">
                <a:latin typeface="Helvetica Neue"/>
              </a:rPr>
              <a:t> </a:t>
            </a:r>
            <a:r>
              <a:rPr lang="en-US" altLang="en-US" sz="3600" b="1" dirty="0">
                <a:latin typeface="Helvetica Neue"/>
              </a:rPr>
              <a:t>ok</a:t>
            </a:r>
            <a:r>
              <a:rPr lang="el-GR" altLang="en-US" sz="3600" b="1" dirty="0">
                <a:latin typeface="Helvetica Neue"/>
              </a:rPr>
              <a:t>, </a:t>
            </a:r>
            <a:r>
              <a:rPr lang="en-US" altLang="en-US" sz="3600" b="1" dirty="0">
                <a:latin typeface="Helvetica Neue"/>
              </a:rPr>
              <a:t>broken</a:t>
            </a:r>
            <a:r>
              <a:rPr lang="el-GR" altLang="en-US" sz="3600" b="1" dirty="0">
                <a:latin typeface="Helvetica Neue"/>
              </a:rPr>
              <a:t>, </a:t>
            </a:r>
            <a:r>
              <a:rPr lang="en-US" altLang="en-US" sz="3600" b="1" dirty="0">
                <a:latin typeface="Helvetica Neue"/>
              </a:rPr>
              <a:t>partially-hidden</a:t>
            </a:r>
            <a:endParaRPr lang="el-GR" altLang="en-US" sz="3600" b="1" dirty="0">
              <a:latin typeface="Helvetica Neue"/>
            </a:endParaRPr>
          </a:p>
          <a:p>
            <a:pPr algn="l" eaLnBrk="1" hangingPunct="1"/>
            <a:r>
              <a:rPr lang="el-GR" altLang="en-US" sz="3600" b="1" dirty="0">
                <a:latin typeface="Helvetica Neue"/>
              </a:rPr>
              <a:t>	</a:t>
            </a:r>
            <a:r>
              <a:rPr lang="en-US" altLang="en-US" sz="3600" b="1" dirty="0">
                <a:solidFill>
                  <a:srgbClr val="990000"/>
                </a:solidFill>
                <a:latin typeface="Helvetica Neue"/>
              </a:rPr>
              <a:t>If-needed</a:t>
            </a:r>
            <a:r>
              <a:rPr lang="el-GR" altLang="en-US" sz="3600" b="1" dirty="0">
                <a:solidFill>
                  <a:srgbClr val="990000"/>
                </a:solidFill>
                <a:latin typeface="Helvetica Neue"/>
              </a:rPr>
              <a:t>:</a:t>
            </a:r>
            <a:r>
              <a:rPr lang="el-GR" altLang="en-US" sz="3600" b="1" dirty="0">
                <a:latin typeface="Helvetica Neue"/>
              </a:rPr>
              <a:t> </a:t>
            </a:r>
            <a:r>
              <a:rPr lang="en-US" altLang="en-US" sz="3600" b="1" dirty="0">
                <a:latin typeface="Helvetica Neue"/>
              </a:rPr>
              <a:t>	Number-of-legs </a:t>
            </a:r>
            <a:r>
              <a:rPr lang="el-GR" altLang="en-US" sz="3600" b="1" dirty="0">
                <a:latin typeface="Helvetica Neue"/>
              </a:rPr>
              <a:t>= 4 </a:t>
            </a:r>
            <a:r>
              <a:rPr lang="el-GR"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rPr>
              <a:t>ok</a:t>
            </a:r>
            <a:endParaRPr lang="el-GR" altLang="en-US" sz="3600" b="1" dirty="0">
              <a:latin typeface="Helvetica Neue"/>
            </a:endParaRPr>
          </a:p>
          <a:p>
            <a:pPr algn="l" eaLnBrk="1" hangingPunct="1"/>
            <a:r>
              <a:rPr lang="el-GR" altLang="en-US" sz="3600" b="1" dirty="0">
                <a:latin typeface="Helvetica Neue"/>
              </a:rPr>
              <a:t>                          </a:t>
            </a:r>
            <a:r>
              <a:rPr lang="en-US" altLang="en-US" sz="3600" b="1" dirty="0">
                <a:latin typeface="Helvetica Neue"/>
              </a:rPr>
              <a:t>		Number-of-legs</a:t>
            </a:r>
            <a:r>
              <a:rPr lang="el-GR" altLang="en-US" sz="3600" b="1" dirty="0">
                <a:latin typeface="Helvetica Neue"/>
              </a:rPr>
              <a:t> = 1 </a:t>
            </a:r>
            <a:r>
              <a:rPr lang="el-GR"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rPr>
              <a:t>broken</a:t>
            </a:r>
            <a:endParaRPr lang="el-GR" altLang="en-US" sz="3600" b="1" dirty="0">
              <a:latin typeface="Helvetica Neue"/>
            </a:endParaRPr>
          </a:p>
          <a:p>
            <a:pPr algn="l" eaLnBrk="1" hangingPunct="1"/>
            <a:r>
              <a:rPr lang="el-GR" altLang="en-US" sz="3600" b="1" dirty="0">
                <a:latin typeface="Helvetica Neue"/>
              </a:rPr>
              <a:t>	                          . . . . . . . . . . .</a:t>
            </a:r>
            <a:endParaRPr lang="en-US" altLang="en-US" sz="3600" b="1" dirty="0">
              <a:latin typeface="Helvetica Neue"/>
            </a:endParaRPr>
          </a:p>
          <a:p>
            <a:pPr algn="l" eaLnBrk="1" hangingPunct="1"/>
            <a:endParaRPr lang="en-US" altLang="en-US" sz="3600" b="1" dirty="0">
              <a:latin typeface="Helvetica Neue"/>
            </a:endParaRPr>
          </a:p>
        </p:txBody>
      </p:sp>
      <p:sp>
        <p:nvSpPr>
          <p:cNvPr id="31749" name="Text Box 5">
            <a:extLst>
              <a:ext uri="{FF2B5EF4-FFF2-40B4-BE49-F238E27FC236}">
                <a16:creationId xmlns:a16="http://schemas.microsoft.com/office/drawing/2014/main" id="{3F2CF274-26FF-979B-C67F-F9FFD42A4FA2}"/>
              </a:ext>
            </a:extLst>
          </p:cNvPr>
          <p:cNvSpPr txBox="1">
            <a:spLocks noChangeArrowheads="1"/>
          </p:cNvSpPr>
          <p:nvPr/>
        </p:nvSpPr>
        <p:spPr bwMode="auto">
          <a:xfrm>
            <a:off x="4267200" y="1066801"/>
            <a:ext cx="16154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solidFill>
                  <a:srgbClr val="990000"/>
                </a:solidFill>
                <a:latin typeface="Helvetica Neue"/>
              </a:rPr>
              <a:t>Example</a:t>
            </a:r>
            <a:r>
              <a:rPr lang="el-GR" altLang="en-US" sz="3600" b="1" dirty="0">
                <a:solidFill>
                  <a:srgbClr val="990000"/>
                </a:solidFill>
                <a:latin typeface="Helvetica Neue"/>
              </a:rPr>
              <a:t>:</a:t>
            </a:r>
            <a:r>
              <a:rPr lang="el-GR" altLang="en-US" sz="3600" b="1" dirty="0">
                <a:latin typeface="Helvetica Neue"/>
              </a:rPr>
              <a:t> </a:t>
            </a:r>
            <a:r>
              <a:rPr lang="en-US" altLang="en-US" sz="3600" b="1" dirty="0">
                <a:latin typeface="Helvetica Neue"/>
              </a:rPr>
              <a:t>Frame for the abstract concept</a:t>
            </a:r>
            <a:r>
              <a:rPr lang="el-GR" altLang="en-US" sz="3600" b="1" dirty="0">
                <a:latin typeface="Helvetica Neue"/>
              </a:rPr>
              <a:t> ‘</a:t>
            </a:r>
            <a:r>
              <a:rPr lang="en-US" altLang="en-US" sz="3600" b="1" dirty="0">
                <a:latin typeface="Helvetica Neue"/>
              </a:rPr>
              <a:t>chair</a:t>
            </a:r>
            <a:r>
              <a:rPr lang="el-GR" altLang="en-US" sz="3600" b="1" dirty="0">
                <a:latin typeface="Helvetica Neue"/>
              </a:rPr>
              <a:t>’</a:t>
            </a:r>
            <a:r>
              <a:rPr lang="en-US" altLang="en-US" sz="3600" b="1" dirty="0">
                <a:latin typeface="Helvetica Neue"/>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1">
            <a:extLst>
              <a:ext uri="{FF2B5EF4-FFF2-40B4-BE49-F238E27FC236}">
                <a16:creationId xmlns:a16="http://schemas.microsoft.com/office/drawing/2014/main" id="{4B68E93D-D8B1-BF07-7051-8F158BA16E2B}"/>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32771" name="Slide Number Placeholder 3">
            <a:extLst>
              <a:ext uri="{FF2B5EF4-FFF2-40B4-BE49-F238E27FC236}">
                <a16:creationId xmlns:a16="http://schemas.microsoft.com/office/drawing/2014/main" id="{B5A009A2-63D9-9DC7-4CC7-8DCCC86D8F1F}"/>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B1CE4026-38EB-489F-A7FE-D1F587DC5911}" type="slidenum">
              <a:rPr lang="el-GR" altLang="en-US" smtClean="0"/>
              <a:pPr algn="ctr"/>
              <a:t>14</a:t>
            </a:fld>
            <a:endParaRPr lang="el-GR" altLang="en-US" dirty="0"/>
          </a:p>
        </p:txBody>
      </p:sp>
      <p:sp>
        <p:nvSpPr>
          <p:cNvPr id="32772" name="Text Box 4">
            <a:extLst>
              <a:ext uri="{FF2B5EF4-FFF2-40B4-BE49-F238E27FC236}">
                <a16:creationId xmlns:a16="http://schemas.microsoft.com/office/drawing/2014/main" id="{84DAD1BA-B6BF-56F4-54D5-CF4592F555DB}"/>
              </a:ext>
            </a:extLst>
          </p:cNvPr>
          <p:cNvSpPr txBox="1">
            <a:spLocks noChangeArrowheads="1"/>
          </p:cNvSpPr>
          <p:nvPr/>
        </p:nvSpPr>
        <p:spPr bwMode="auto">
          <a:xfrm>
            <a:off x="4680111" y="2857501"/>
            <a:ext cx="14782800" cy="7048083"/>
          </a:xfrm>
          <a:prstGeom prst="rect">
            <a:avLst/>
          </a:prstGeom>
          <a:solidFill>
            <a:schemeClr val="accent6">
              <a:lumMod val="20000"/>
              <a:lumOff val="80000"/>
            </a:schemeClr>
          </a:solidFill>
          <a:ln>
            <a:noFill/>
          </a:ln>
          <a:effec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000" b="1" dirty="0">
                <a:solidFill>
                  <a:srgbClr val="990000"/>
                </a:solidFill>
                <a:latin typeface="Helvetica Neue"/>
              </a:rPr>
              <a:t>Reasoning with Frames</a:t>
            </a:r>
            <a:endParaRPr lang="el-GR" altLang="en-US" sz="4000" b="1" dirty="0">
              <a:solidFill>
                <a:srgbClr val="990000"/>
              </a:solidFill>
              <a:latin typeface="Helvetica Neue"/>
            </a:endParaRPr>
          </a:p>
          <a:p>
            <a:pPr indent="0" eaLnBrk="1" hangingPunct="1">
              <a:spcBef>
                <a:spcPct val="0"/>
              </a:spcBef>
              <a:buFontTx/>
              <a:buNone/>
            </a:pPr>
            <a:endParaRPr lang="en-US" altLang="en-US" sz="1600" b="1" dirty="0">
              <a:solidFill>
                <a:srgbClr val="990000"/>
              </a:solidFill>
              <a:latin typeface="Helvetica Neue"/>
            </a:endParaRPr>
          </a:p>
          <a:p>
            <a:pPr indent="0" eaLnBrk="1" hangingPunct="1">
              <a:spcBef>
                <a:spcPct val="0"/>
              </a:spcBef>
              <a:buFontTx/>
              <a:buNone/>
            </a:pPr>
            <a:r>
              <a:rPr lang="en-US" altLang="en-US" sz="3600" b="1" dirty="0">
                <a:latin typeface="Helvetica Neue"/>
              </a:rPr>
              <a:t>A frame is defined in order to allow reasoning about the concept it represents. </a:t>
            </a:r>
          </a:p>
          <a:p>
            <a:pPr eaLnBrk="1" hangingPunct="1">
              <a:spcBef>
                <a:spcPct val="0"/>
              </a:spcBef>
              <a:buFontTx/>
              <a:buNone/>
            </a:pPr>
            <a:endParaRPr lang="en-US" altLang="en-US" sz="3600" b="1" dirty="0">
              <a:latin typeface="Helvetica Neue"/>
            </a:endParaRPr>
          </a:p>
          <a:p>
            <a:pPr indent="0" eaLnBrk="1" hangingPunct="1">
              <a:spcBef>
                <a:spcPct val="0"/>
              </a:spcBef>
              <a:buFontTx/>
              <a:buNone/>
            </a:pPr>
            <a:r>
              <a:rPr lang="en-US" altLang="en-US" sz="3600" b="1" dirty="0">
                <a:latin typeface="Helvetica Neue"/>
              </a:rPr>
              <a:t>A comprehensive frame for the concept of chair could support reasoning about chairs such as:</a:t>
            </a:r>
          </a:p>
          <a:p>
            <a:pPr indent="0" eaLnBrk="1" hangingPunct="1">
              <a:spcBef>
                <a:spcPct val="0"/>
              </a:spcBef>
              <a:buFontTx/>
              <a:buNone/>
            </a:pPr>
            <a:endParaRPr lang="el-GR" altLang="en-US" sz="3600" b="1" dirty="0">
              <a:latin typeface="Helvetica Neue"/>
            </a:endParaRPr>
          </a:p>
          <a:p>
            <a:pPr lvl="1">
              <a:spcBef>
                <a:spcPct val="0"/>
              </a:spcBef>
              <a:buFont typeface="Wingdings" panose="05000000000000000000" pitchFamily="2" charset="2"/>
              <a:buChar char="q"/>
            </a:pPr>
            <a:r>
              <a:rPr lang="en-US" altLang="en-US" sz="3600" b="1" dirty="0">
                <a:latin typeface="Helvetica Neue"/>
              </a:rPr>
              <a:t>Walking into a room, which objects are chairs? </a:t>
            </a:r>
          </a:p>
          <a:p>
            <a:pPr lvl="1">
              <a:spcBef>
                <a:spcPct val="0"/>
              </a:spcBef>
              <a:buFont typeface="Wingdings" panose="05000000000000000000" pitchFamily="2" charset="2"/>
              <a:buChar char="q"/>
            </a:pPr>
            <a:r>
              <a:rPr lang="en-US" altLang="en-US" sz="3600" b="1" dirty="0">
                <a:latin typeface="Helvetica Neue"/>
              </a:rPr>
              <a:t>Can someone climb on a chair to reach a high shelf?</a:t>
            </a:r>
          </a:p>
          <a:p>
            <a:pPr lvl="1">
              <a:spcBef>
                <a:spcPct val="0"/>
              </a:spcBef>
              <a:buFont typeface="Wingdings" panose="05000000000000000000" pitchFamily="2" charset="2"/>
              <a:buChar char="q"/>
            </a:pPr>
            <a:r>
              <a:rPr lang="en-CY" sz="3600" b="1" dirty="0">
                <a:effectLst/>
                <a:latin typeface="Helvetica Neue"/>
                <a:ea typeface="Times New Roman" panose="02020603050405020304" pitchFamily="18" charset="0"/>
                <a:cs typeface="Times New Roman" panose="02020603050405020304" pitchFamily="18" charset="0"/>
              </a:rPr>
              <a:t>When can one sit on a chair? when in a museum? when in a dollhouse? when already in use?</a:t>
            </a:r>
            <a:endParaRPr lang="en-US" sz="3600" b="1" dirty="0">
              <a:effectLst/>
              <a:latin typeface="Helvetica Neue"/>
              <a:ea typeface="Times New Roman" panose="02020603050405020304" pitchFamily="18" charset="0"/>
              <a:cs typeface="Times New Roman" panose="02020603050405020304" pitchFamily="18" charset="0"/>
            </a:endParaRPr>
          </a:p>
          <a:p>
            <a:pPr lvl="1">
              <a:spcBef>
                <a:spcPct val="0"/>
              </a:spcBef>
              <a:buFont typeface="Wingdings" panose="05000000000000000000" pitchFamily="2" charset="2"/>
              <a:buChar char="q"/>
            </a:pPr>
            <a:r>
              <a:rPr lang="en-US" sz="3600" b="1" dirty="0">
                <a:latin typeface="Helvetica Neue"/>
                <a:ea typeface="Calibri" panose="020F0502020204030204" pitchFamily="34" charset="0"/>
                <a:cs typeface="Times New Roman" panose="02020603050405020304" pitchFamily="18" charset="0"/>
              </a:rPr>
              <a:t>Etc.</a:t>
            </a:r>
            <a:endParaRPr lang="en-CY" sz="3600" b="1" dirty="0">
              <a:effectLst/>
              <a:latin typeface="Helvetica Neue"/>
              <a:ea typeface="Calibri" panose="020F0502020204030204" pitchFamily="34"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1">
            <a:extLst>
              <a:ext uri="{FF2B5EF4-FFF2-40B4-BE49-F238E27FC236}">
                <a16:creationId xmlns:a16="http://schemas.microsoft.com/office/drawing/2014/main" id="{AAA7BAE0-5847-1293-B0DB-A752CBF376EC}"/>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33795" name="Slide Number Placeholder 3">
            <a:extLst>
              <a:ext uri="{FF2B5EF4-FFF2-40B4-BE49-F238E27FC236}">
                <a16:creationId xmlns:a16="http://schemas.microsoft.com/office/drawing/2014/main" id="{8C9B4084-EE93-9CC1-6595-5E1F818CC08A}"/>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B90EC103-8817-4ADA-BE0A-4A98C2D29320}" type="slidenum">
              <a:rPr lang="el-GR" altLang="en-US" smtClean="0"/>
              <a:pPr algn="ctr"/>
              <a:t>15</a:t>
            </a:fld>
            <a:endParaRPr lang="el-GR" altLang="en-US" dirty="0"/>
          </a:p>
        </p:txBody>
      </p:sp>
      <p:sp>
        <p:nvSpPr>
          <p:cNvPr id="33796" name="Text Box 4">
            <a:extLst>
              <a:ext uri="{FF2B5EF4-FFF2-40B4-BE49-F238E27FC236}">
                <a16:creationId xmlns:a16="http://schemas.microsoft.com/office/drawing/2014/main" id="{7A039753-BDAC-51BD-368A-93C43B89607F}"/>
              </a:ext>
            </a:extLst>
          </p:cNvPr>
          <p:cNvSpPr txBox="1">
            <a:spLocks noChangeArrowheads="1"/>
          </p:cNvSpPr>
          <p:nvPr/>
        </p:nvSpPr>
        <p:spPr bwMode="auto">
          <a:xfrm>
            <a:off x="5029200" y="5276851"/>
            <a:ext cx="14325600" cy="1938992"/>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4000" b="1" dirty="0">
                <a:solidFill>
                  <a:srgbClr val="990000"/>
                </a:solidFill>
                <a:latin typeface="Helvetica Neue"/>
              </a:rPr>
              <a:t>Key Question</a:t>
            </a:r>
            <a:r>
              <a:rPr lang="el-GR" altLang="en-US" sz="4000" b="1" dirty="0">
                <a:solidFill>
                  <a:srgbClr val="990000"/>
                </a:solidFill>
                <a:latin typeface="Helvetica Neue"/>
              </a:rPr>
              <a:t>:</a:t>
            </a:r>
            <a:r>
              <a:rPr lang="el-GR" altLang="en-US" sz="4000" b="1" dirty="0">
                <a:latin typeface="Helvetica Neue"/>
              </a:rPr>
              <a:t> </a:t>
            </a:r>
            <a:r>
              <a:rPr lang="en-CY" sz="4000" b="1" dirty="0">
                <a:effectLst/>
                <a:latin typeface="Helvetica Neue"/>
                <a:ea typeface="Times New Roman" panose="02020603050405020304" pitchFamily="18" charset="0"/>
                <a:cs typeface="Times New Roman" panose="02020603050405020304" pitchFamily="18" charset="0"/>
              </a:rPr>
              <a:t>Can frame</a:t>
            </a:r>
            <a:r>
              <a:rPr lang="en-US" sz="4000" b="1" dirty="0">
                <a:effectLst/>
                <a:latin typeface="Helvetica Neue"/>
                <a:ea typeface="Times New Roman" panose="02020603050405020304" pitchFamily="18" charset="0"/>
                <a:cs typeface="Times New Roman" panose="02020603050405020304" pitchFamily="18" charset="0"/>
              </a:rPr>
              <a:t>s</a:t>
            </a:r>
            <a:r>
              <a:rPr lang="en-CY" sz="4000" b="1" dirty="0">
                <a:effectLst/>
                <a:latin typeface="Helvetica Neue"/>
                <a:ea typeface="Times New Roman" panose="02020603050405020304" pitchFamily="18" charset="0"/>
                <a:cs typeface="Times New Roman" panose="02020603050405020304" pitchFamily="18" charset="0"/>
              </a:rPr>
              <a:t> be formulated 'completely' in advance, </a:t>
            </a:r>
            <a:r>
              <a:rPr lang="en-US" sz="4000" b="1" dirty="0">
                <a:effectLst/>
                <a:latin typeface="Helvetica Neue"/>
                <a:ea typeface="Times New Roman" panose="02020603050405020304" pitchFamily="18" charset="0"/>
                <a:cs typeface="Times New Roman" panose="02020603050405020304" pitchFamily="18" charset="0"/>
              </a:rPr>
              <a:t>to</a:t>
            </a:r>
            <a:r>
              <a:rPr lang="en-CY" sz="4000" b="1" dirty="0">
                <a:effectLst/>
                <a:latin typeface="Helvetica Neue"/>
                <a:ea typeface="Times New Roman" panose="02020603050405020304" pitchFamily="18" charset="0"/>
                <a:cs typeface="Times New Roman" panose="02020603050405020304" pitchFamily="18" charset="0"/>
              </a:rPr>
              <a:t> support </a:t>
            </a:r>
            <a:r>
              <a:rPr lang="en-US" sz="4000" b="1" dirty="0">
                <a:effectLst/>
                <a:latin typeface="Helvetica Neue"/>
                <a:ea typeface="Times New Roman" panose="02020603050405020304" pitchFamily="18" charset="0"/>
                <a:cs typeface="Times New Roman" panose="02020603050405020304" pitchFamily="18" charset="0"/>
              </a:rPr>
              <a:t>common-sense</a:t>
            </a:r>
            <a:r>
              <a:rPr lang="en-CY" sz="4000" b="1" dirty="0">
                <a:effectLst/>
                <a:latin typeface="Helvetica Neue"/>
                <a:ea typeface="Times New Roman" panose="02020603050405020304" pitchFamily="18" charset="0"/>
                <a:cs typeface="Times New Roman" panose="02020603050405020304" pitchFamily="18" charset="0"/>
              </a:rPr>
              <a:t> reasoning or specialized reasoning?</a:t>
            </a:r>
            <a:endParaRPr lang="en-CY" sz="4000" b="1" dirty="0">
              <a:effectLst/>
              <a:latin typeface="Helvetica Neue"/>
              <a:ea typeface="Calibri" panose="020F0502020204030204" pitchFamily="34"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16</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359954" y="3294642"/>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Frame Instantiation</a:t>
            </a:r>
            <a:endParaRPr lang="en-CY" sz="4800" dirty="0"/>
          </a:p>
        </p:txBody>
      </p:sp>
      <p:sp>
        <p:nvSpPr>
          <p:cNvPr id="5" name="Rectangle 3">
            <a:extLst>
              <a:ext uri="{FF2B5EF4-FFF2-40B4-BE49-F238E27FC236}">
                <a16:creationId xmlns:a16="http://schemas.microsoft.com/office/drawing/2014/main" id="{8C89331C-4F45-027B-1373-962FBF59BEC8}"/>
              </a:ext>
            </a:extLst>
          </p:cNvPr>
          <p:cNvSpPr txBox="1">
            <a:spLocks noChangeArrowheads="1"/>
          </p:cNvSpPr>
          <p:nvPr/>
        </p:nvSpPr>
        <p:spPr>
          <a:xfrm>
            <a:off x="1206500" y="4695568"/>
            <a:ext cx="21743944" cy="2977978"/>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400" dirty="0">
                <a:solidFill>
                  <a:srgbClr val="0100C8"/>
                </a:solidFill>
                <a:latin typeface="Helvetica Neue"/>
              </a:rPr>
              <a:t>The</a:t>
            </a:r>
            <a:r>
              <a:rPr lang="el-GR" altLang="en-US" sz="4400" dirty="0">
                <a:solidFill>
                  <a:srgbClr val="0100C8"/>
                </a:solidFill>
                <a:latin typeface="Helvetica Neue"/>
              </a:rPr>
              <a:t> </a:t>
            </a:r>
            <a:r>
              <a:rPr lang="en-US" altLang="en-US" sz="4400" b="1" dirty="0">
                <a:solidFill>
                  <a:srgbClr val="FF2D64"/>
                </a:solidFill>
                <a:latin typeface="Helvetica Neue"/>
              </a:rPr>
              <a:t>instantiation </a:t>
            </a:r>
            <a:r>
              <a:rPr lang="en-US" altLang="en-US" sz="4400" dirty="0">
                <a:solidFill>
                  <a:srgbClr val="0100C8"/>
                </a:solidFill>
                <a:latin typeface="Helvetica Neue"/>
              </a:rPr>
              <a:t>of a </a:t>
            </a:r>
            <a:r>
              <a:rPr lang="el-GR" altLang="en-US" sz="4400" dirty="0">
                <a:solidFill>
                  <a:srgbClr val="0100C8"/>
                </a:solidFill>
                <a:latin typeface="Helvetica Neue"/>
              </a:rPr>
              <a:t> </a:t>
            </a:r>
            <a:r>
              <a:rPr lang="en-US" altLang="en-US" sz="4400" dirty="0">
                <a:solidFill>
                  <a:srgbClr val="0100C8"/>
                </a:solidFill>
                <a:latin typeface="Helvetica Neue"/>
              </a:rPr>
              <a:t>frame</a:t>
            </a:r>
            <a:r>
              <a:rPr lang="el-GR" altLang="en-US" sz="4400" dirty="0">
                <a:solidFill>
                  <a:srgbClr val="0100C8"/>
                </a:solidFill>
                <a:latin typeface="Helvetica Neue"/>
              </a:rPr>
              <a:t> </a:t>
            </a:r>
            <a:r>
              <a:rPr lang="en-US" altLang="en-US" sz="4400" dirty="0">
                <a:solidFill>
                  <a:srgbClr val="0100C8"/>
                </a:solidFill>
                <a:latin typeface="Helvetica Neue"/>
              </a:rPr>
              <a:t>that represents an abstract concept, refers to the filling of the slots to create specific cases (</a:t>
            </a:r>
            <a:r>
              <a:rPr lang="en-US" altLang="en-US" sz="4400" b="1" dirty="0">
                <a:solidFill>
                  <a:srgbClr val="FF2D64"/>
                </a:solidFill>
                <a:latin typeface="Helvetica Neue"/>
              </a:rPr>
              <a:t>instances</a:t>
            </a:r>
            <a:r>
              <a:rPr lang="en-US" altLang="en-US" sz="4400" dirty="0">
                <a:solidFill>
                  <a:srgbClr val="0100C8"/>
                </a:solidFill>
                <a:latin typeface="Helvetica Neue"/>
              </a:rPr>
              <a:t>) of the concept</a:t>
            </a:r>
            <a:endParaRPr lang="el-GR" altLang="en-US" sz="4400" dirty="0">
              <a:solidFill>
                <a:srgbClr val="0100C8"/>
              </a:solidFill>
              <a:latin typeface="Helvetica Neue"/>
            </a:endParaRPr>
          </a:p>
          <a:p>
            <a:pPr>
              <a:buFont typeface="Wingdings" panose="05000000000000000000" pitchFamily="2" charset="2"/>
              <a:buChar char="q"/>
            </a:pPr>
            <a:r>
              <a:rPr lang="en-US" altLang="en-US" sz="4400" dirty="0">
                <a:solidFill>
                  <a:srgbClr val="0100C8"/>
                </a:solidFill>
                <a:latin typeface="Helvetica Neue"/>
              </a:rPr>
              <a:t>The specific frames have the general frame as their direct predecessor in the hierarchy</a:t>
            </a:r>
          </a:p>
        </p:txBody>
      </p:sp>
    </p:spTree>
    <p:extLst>
      <p:ext uri="{BB962C8B-B14F-4D97-AF65-F5344CB8AC3E}">
        <p14:creationId xmlns:p14="http://schemas.microsoft.com/office/powerpoint/2010/main" val="3687907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1">
            <a:extLst>
              <a:ext uri="{FF2B5EF4-FFF2-40B4-BE49-F238E27FC236}">
                <a16:creationId xmlns:a16="http://schemas.microsoft.com/office/drawing/2014/main" id="{3BDFDAB8-CEA6-60D8-2847-45AAD7D6FAB6}"/>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35843" name="Slide Number Placeholder 3">
            <a:extLst>
              <a:ext uri="{FF2B5EF4-FFF2-40B4-BE49-F238E27FC236}">
                <a16:creationId xmlns:a16="http://schemas.microsoft.com/office/drawing/2014/main" id="{0D6779C0-4C2F-0780-6490-1B8A014B4075}"/>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56739773-12B3-4051-AF40-4AA4FF7FC6D0}" type="slidenum">
              <a:rPr lang="el-GR" altLang="en-US" smtClean="0"/>
              <a:pPr algn="ctr"/>
              <a:t>17</a:t>
            </a:fld>
            <a:endParaRPr lang="el-GR" altLang="en-US" dirty="0"/>
          </a:p>
        </p:txBody>
      </p:sp>
      <p:sp>
        <p:nvSpPr>
          <p:cNvPr id="35844" name="Text Box 4">
            <a:extLst>
              <a:ext uri="{FF2B5EF4-FFF2-40B4-BE49-F238E27FC236}">
                <a16:creationId xmlns:a16="http://schemas.microsoft.com/office/drawing/2014/main" id="{2EB08FCE-2007-FC2B-CA99-0D561910EDD5}"/>
              </a:ext>
            </a:extLst>
          </p:cNvPr>
          <p:cNvSpPr txBox="1">
            <a:spLocks noChangeArrowheads="1"/>
          </p:cNvSpPr>
          <p:nvPr/>
        </p:nvSpPr>
        <p:spPr bwMode="auto">
          <a:xfrm>
            <a:off x="9004299" y="3239199"/>
            <a:ext cx="6248400" cy="707886"/>
          </a:xfrm>
          <a:prstGeom prst="rect">
            <a:avLst/>
          </a:prstGeom>
          <a:solidFill>
            <a:schemeClr val="accent5">
              <a:lumMod val="75000"/>
            </a:schemeClr>
          </a:solidFill>
          <a:ln w="38100" algn="ctr">
            <a:solidFill>
              <a:srgbClr val="66CCFF"/>
            </a:solidFill>
            <a:miter lim="800000"/>
            <a:headEnd/>
            <a:tailEnd/>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solidFill>
                  <a:schemeClr val="bg1"/>
                </a:solidFill>
              </a:rPr>
              <a:t>Party</a:t>
            </a:r>
          </a:p>
        </p:txBody>
      </p:sp>
      <p:sp>
        <p:nvSpPr>
          <p:cNvPr id="35845" name="Text Box 5">
            <a:extLst>
              <a:ext uri="{FF2B5EF4-FFF2-40B4-BE49-F238E27FC236}">
                <a16:creationId xmlns:a16="http://schemas.microsoft.com/office/drawing/2014/main" id="{1ACE8E2F-0D54-07D4-F09B-E5AFC5FF9411}"/>
              </a:ext>
            </a:extLst>
          </p:cNvPr>
          <p:cNvSpPr txBox="1">
            <a:spLocks noChangeArrowheads="1"/>
          </p:cNvSpPr>
          <p:nvPr/>
        </p:nvSpPr>
        <p:spPr bwMode="auto">
          <a:xfrm>
            <a:off x="9004299" y="4010585"/>
            <a:ext cx="6248400" cy="1815882"/>
          </a:xfrm>
          <a:prstGeom prst="rect">
            <a:avLst/>
          </a:prstGeom>
          <a:solidFill>
            <a:srgbClr val="CCFFFF"/>
          </a:solidFill>
          <a:ln w="38100" algn="ctr">
            <a:solidFill>
              <a:srgbClr val="66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2800" b="1" dirty="0"/>
              <a:t>Isa</a:t>
            </a:r>
            <a:r>
              <a:rPr lang="el-GR" altLang="en-US" sz="2800" b="1" dirty="0"/>
              <a:t>:  </a:t>
            </a:r>
            <a:r>
              <a:rPr lang="en-US" altLang="en-US" sz="2800" dirty="0"/>
              <a:t>Event</a:t>
            </a:r>
            <a:endParaRPr lang="el-GR" altLang="en-US" sz="2800" dirty="0"/>
          </a:p>
          <a:p>
            <a:pPr algn="l" eaLnBrk="1" hangingPunct="1"/>
            <a:r>
              <a:rPr lang="en-US" altLang="en-US" sz="2800" b="1" dirty="0"/>
              <a:t>Place</a:t>
            </a:r>
            <a:r>
              <a:rPr lang="el-GR" altLang="en-US" sz="2800" b="1" dirty="0"/>
              <a:t>:</a:t>
            </a:r>
          </a:p>
          <a:p>
            <a:pPr algn="l" eaLnBrk="1" hangingPunct="1"/>
            <a:r>
              <a:rPr lang="en-US" altLang="en-US" sz="2800" b="1" dirty="0"/>
              <a:t>Purpose:</a:t>
            </a:r>
            <a:endParaRPr lang="el-GR" altLang="en-US" sz="2800" b="1" dirty="0"/>
          </a:p>
          <a:p>
            <a:pPr algn="l" eaLnBrk="1" hangingPunct="1"/>
            <a:r>
              <a:rPr lang="en-US" altLang="en-US" sz="2800" b="1" dirty="0"/>
              <a:t>Instances:</a:t>
            </a:r>
          </a:p>
        </p:txBody>
      </p:sp>
      <p:sp>
        <p:nvSpPr>
          <p:cNvPr id="78854" name="Text Box 6">
            <a:extLst>
              <a:ext uri="{FF2B5EF4-FFF2-40B4-BE49-F238E27FC236}">
                <a16:creationId xmlns:a16="http://schemas.microsoft.com/office/drawing/2014/main" id="{A63955E1-E64B-2BE6-F492-9AFB5D1557F1}"/>
              </a:ext>
            </a:extLst>
          </p:cNvPr>
          <p:cNvSpPr txBox="1">
            <a:spLocks noChangeArrowheads="1"/>
          </p:cNvSpPr>
          <p:nvPr/>
        </p:nvSpPr>
        <p:spPr bwMode="auto">
          <a:xfrm>
            <a:off x="5029200" y="7010400"/>
            <a:ext cx="7162800" cy="707886"/>
          </a:xfrm>
          <a:prstGeom prst="rect">
            <a:avLst/>
          </a:prstGeom>
          <a:solidFill>
            <a:schemeClr val="accent5">
              <a:lumMod val="75000"/>
            </a:schemeClr>
          </a:solidFill>
          <a:ln w="38100" algn="ctr">
            <a:solidFill>
              <a:srgbClr val="66CCFF"/>
            </a:solidFill>
            <a:miter lim="800000"/>
            <a:headEnd/>
            <a:tailEnd/>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solidFill>
                  <a:schemeClr val="bg1"/>
                </a:solidFill>
              </a:rPr>
              <a:t>Party</a:t>
            </a:r>
            <a:r>
              <a:rPr lang="el-GR" altLang="en-US" sz="4000" b="1" dirty="0">
                <a:solidFill>
                  <a:schemeClr val="bg1"/>
                </a:solidFill>
              </a:rPr>
              <a:t>-1</a:t>
            </a:r>
            <a:endParaRPr lang="en-US" altLang="en-US" sz="4000" b="1" dirty="0">
              <a:solidFill>
                <a:schemeClr val="bg1"/>
              </a:solidFill>
            </a:endParaRPr>
          </a:p>
        </p:txBody>
      </p:sp>
      <p:sp>
        <p:nvSpPr>
          <p:cNvPr id="78855" name="Text Box 7">
            <a:extLst>
              <a:ext uri="{FF2B5EF4-FFF2-40B4-BE49-F238E27FC236}">
                <a16:creationId xmlns:a16="http://schemas.microsoft.com/office/drawing/2014/main" id="{075CB59B-844F-5942-8C0A-8037FDA398A3}"/>
              </a:ext>
            </a:extLst>
          </p:cNvPr>
          <p:cNvSpPr txBox="1">
            <a:spLocks noChangeArrowheads="1"/>
          </p:cNvSpPr>
          <p:nvPr/>
        </p:nvSpPr>
        <p:spPr bwMode="auto">
          <a:xfrm>
            <a:off x="5029200" y="7778750"/>
            <a:ext cx="7162800" cy="1384995"/>
          </a:xfrm>
          <a:prstGeom prst="rect">
            <a:avLst/>
          </a:prstGeom>
          <a:solidFill>
            <a:srgbClr val="CCFFFF"/>
          </a:solidFill>
          <a:ln w="38100" algn="ctr">
            <a:solidFill>
              <a:srgbClr val="66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2800" b="1" dirty="0"/>
              <a:t> Isa</a:t>
            </a:r>
            <a:r>
              <a:rPr lang="el-GR" altLang="en-US" sz="2800" b="1" dirty="0"/>
              <a:t>:      </a:t>
            </a:r>
            <a:r>
              <a:rPr lang="en-US" altLang="en-US" sz="2800" b="1" dirty="0"/>
              <a:t>     </a:t>
            </a:r>
            <a:r>
              <a:rPr lang="el-GR" altLang="en-US" sz="2800" b="1" dirty="0"/>
              <a:t> </a:t>
            </a:r>
            <a:r>
              <a:rPr lang="en-US" altLang="en-US" sz="2800" dirty="0"/>
              <a:t>Party</a:t>
            </a:r>
            <a:endParaRPr lang="el-GR" altLang="en-US" sz="2800" dirty="0"/>
          </a:p>
          <a:p>
            <a:pPr algn="l" eaLnBrk="1" hangingPunct="1"/>
            <a:r>
              <a:rPr lang="en-US" altLang="en-US" sz="2800" b="1" dirty="0"/>
              <a:t> Place</a:t>
            </a:r>
            <a:r>
              <a:rPr lang="el-GR" altLang="en-US" sz="2800" b="1" dirty="0"/>
              <a:t>:    </a:t>
            </a:r>
            <a:r>
              <a:rPr lang="en-US" altLang="en-US" sz="2800" b="1" dirty="0"/>
              <a:t>   </a:t>
            </a:r>
            <a:r>
              <a:rPr lang="en-US" altLang="en-US" sz="2800" dirty="0"/>
              <a:t>University of Cyprus</a:t>
            </a:r>
            <a:endParaRPr lang="el-GR" altLang="en-US" sz="2800" b="1" dirty="0"/>
          </a:p>
          <a:p>
            <a:pPr algn="l" eaLnBrk="1" hangingPunct="1"/>
            <a:r>
              <a:rPr lang="en-US" altLang="en-US" sz="2800" b="1" dirty="0"/>
              <a:t> Purpose:</a:t>
            </a:r>
            <a:r>
              <a:rPr lang="el-GR" altLang="en-US" sz="2800" b="1" dirty="0"/>
              <a:t>  </a:t>
            </a:r>
            <a:r>
              <a:rPr lang="en-US" altLang="en-US" sz="2800" dirty="0"/>
              <a:t>Welcoming of new students</a:t>
            </a:r>
            <a:endParaRPr lang="el-GR" altLang="en-US" sz="2800" b="1" dirty="0"/>
          </a:p>
        </p:txBody>
      </p:sp>
      <p:sp>
        <p:nvSpPr>
          <p:cNvPr id="78856" name="Text Box 8">
            <a:extLst>
              <a:ext uri="{FF2B5EF4-FFF2-40B4-BE49-F238E27FC236}">
                <a16:creationId xmlns:a16="http://schemas.microsoft.com/office/drawing/2014/main" id="{0BE12F94-3D3F-B100-E16F-B0B7BF7D4888}"/>
              </a:ext>
            </a:extLst>
          </p:cNvPr>
          <p:cNvSpPr txBox="1">
            <a:spLocks noChangeArrowheads="1"/>
          </p:cNvSpPr>
          <p:nvPr/>
        </p:nvSpPr>
        <p:spPr bwMode="auto">
          <a:xfrm>
            <a:off x="13563600" y="6858000"/>
            <a:ext cx="6248400" cy="707886"/>
          </a:xfrm>
          <a:prstGeom prst="rect">
            <a:avLst/>
          </a:prstGeom>
          <a:solidFill>
            <a:schemeClr val="accent5">
              <a:lumMod val="75000"/>
            </a:schemeClr>
          </a:solidFill>
          <a:ln w="38100" algn="ctr">
            <a:solidFill>
              <a:srgbClr val="66CCFF"/>
            </a:solidFill>
            <a:miter lim="800000"/>
            <a:headEnd/>
            <a:tailEnd/>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solidFill>
                  <a:schemeClr val="bg1"/>
                </a:solidFill>
              </a:rPr>
              <a:t>Party</a:t>
            </a:r>
            <a:r>
              <a:rPr lang="el-GR" altLang="en-US" sz="4000" b="1" dirty="0">
                <a:solidFill>
                  <a:schemeClr val="bg1"/>
                </a:solidFill>
              </a:rPr>
              <a:t>-2</a:t>
            </a:r>
            <a:endParaRPr lang="en-US" altLang="en-US" sz="4000" b="1" dirty="0">
              <a:solidFill>
                <a:schemeClr val="bg1"/>
              </a:solidFill>
            </a:endParaRPr>
          </a:p>
        </p:txBody>
      </p:sp>
      <p:sp>
        <p:nvSpPr>
          <p:cNvPr id="78857" name="Text Box 9">
            <a:extLst>
              <a:ext uri="{FF2B5EF4-FFF2-40B4-BE49-F238E27FC236}">
                <a16:creationId xmlns:a16="http://schemas.microsoft.com/office/drawing/2014/main" id="{9E088030-9ED2-1732-98EE-C27270DAAC68}"/>
              </a:ext>
            </a:extLst>
          </p:cNvPr>
          <p:cNvSpPr txBox="1">
            <a:spLocks noChangeArrowheads="1"/>
          </p:cNvSpPr>
          <p:nvPr/>
        </p:nvSpPr>
        <p:spPr bwMode="auto">
          <a:xfrm>
            <a:off x="13563600" y="7620001"/>
            <a:ext cx="6248400" cy="1384995"/>
          </a:xfrm>
          <a:prstGeom prst="rect">
            <a:avLst/>
          </a:prstGeom>
          <a:solidFill>
            <a:srgbClr val="CCFFFF"/>
          </a:solidFill>
          <a:ln w="38100" algn="ctr">
            <a:solidFill>
              <a:srgbClr val="66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2800" b="1" dirty="0"/>
              <a:t> Isa</a:t>
            </a:r>
            <a:r>
              <a:rPr lang="el-GR" altLang="en-US" sz="2800" b="1" dirty="0"/>
              <a:t>:  </a:t>
            </a:r>
            <a:r>
              <a:rPr lang="en-US" altLang="en-US" sz="2800" dirty="0"/>
              <a:t>Party</a:t>
            </a:r>
            <a:endParaRPr lang="el-GR" altLang="en-US" sz="2800" dirty="0"/>
          </a:p>
          <a:p>
            <a:pPr algn="l" eaLnBrk="1" hangingPunct="1"/>
            <a:r>
              <a:rPr lang="en-US" altLang="en-US" sz="2800" b="1" dirty="0"/>
              <a:t> Place</a:t>
            </a:r>
            <a:r>
              <a:rPr lang="el-GR" altLang="en-US" sz="2800" b="1" dirty="0"/>
              <a:t>:</a:t>
            </a:r>
            <a:r>
              <a:rPr lang="el-GR" altLang="en-US" sz="2800" dirty="0"/>
              <a:t>     </a:t>
            </a:r>
            <a:r>
              <a:rPr lang="el-GR" altLang="en-US" sz="2800" b="1" dirty="0"/>
              <a:t>. . . . . . . . . . . . . . . . </a:t>
            </a:r>
          </a:p>
          <a:p>
            <a:pPr algn="l" eaLnBrk="1" hangingPunct="1"/>
            <a:r>
              <a:rPr lang="en-US" altLang="en-US" sz="2800" b="1" dirty="0"/>
              <a:t> Purpose:</a:t>
            </a:r>
            <a:r>
              <a:rPr lang="el-GR" altLang="en-US" sz="2800" b="1" dirty="0"/>
              <a:t>   . . . . . . . . . . . . . . . . </a:t>
            </a:r>
          </a:p>
        </p:txBody>
      </p:sp>
      <p:sp>
        <p:nvSpPr>
          <p:cNvPr id="78858" name="Rectangle 10">
            <a:extLst>
              <a:ext uri="{FF2B5EF4-FFF2-40B4-BE49-F238E27FC236}">
                <a16:creationId xmlns:a16="http://schemas.microsoft.com/office/drawing/2014/main" id="{BD2722A4-47B1-5C4D-65A7-B7A180D36D55}"/>
              </a:ext>
            </a:extLst>
          </p:cNvPr>
          <p:cNvSpPr>
            <a:spLocks noChangeArrowheads="1"/>
          </p:cNvSpPr>
          <p:nvPr/>
        </p:nvSpPr>
        <p:spPr bwMode="auto">
          <a:xfrm>
            <a:off x="11887200" y="5334000"/>
            <a:ext cx="762000" cy="304800"/>
          </a:xfrm>
          <a:prstGeom prst="rect">
            <a:avLst/>
          </a:prstGeom>
          <a:solidFill>
            <a:schemeClr val="accent1"/>
          </a:solidFill>
          <a:ln w="9525" algn="ctr">
            <a:solidFill>
              <a:srgbClr val="66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78859" name="Rectangle 11">
            <a:extLst>
              <a:ext uri="{FF2B5EF4-FFF2-40B4-BE49-F238E27FC236}">
                <a16:creationId xmlns:a16="http://schemas.microsoft.com/office/drawing/2014/main" id="{42F4F0DD-6583-B367-0F4B-EAFE0537C62D}"/>
              </a:ext>
            </a:extLst>
          </p:cNvPr>
          <p:cNvSpPr>
            <a:spLocks noChangeArrowheads="1"/>
          </p:cNvSpPr>
          <p:nvPr/>
        </p:nvSpPr>
        <p:spPr bwMode="auto">
          <a:xfrm>
            <a:off x="12954000" y="5334000"/>
            <a:ext cx="762000" cy="304800"/>
          </a:xfrm>
          <a:prstGeom prst="rect">
            <a:avLst/>
          </a:prstGeom>
          <a:solidFill>
            <a:schemeClr val="accent1"/>
          </a:solidFill>
          <a:ln w="9525" algn="ctr">
            <a:solidFill>
              <a:srgbClr val="66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78860" name="Rectangle 12">
            <a:extLst>
              <a:ext uri="{FF2B5EF4-FFF2-40B4-BE49-F238E27FC236}">
                <a16:creationId xmlns:a16="http://schemas.microsoft.com/office/drawing/2014/main" id="{5A0B9136-08A3-14AC-AC08-8F2B92ABE095}"/>
              </a:ext>
            </a:extLst>
          </p:cNvPr>
          <p:cNvSpPr>
            <a:spLocks noChangeArrowheads="1"/>
          </p:cNvSpPr>
          <p:nvPr/>
        </p:nvSpPr>
        <p:spPr bwMode="auto">
          <a:xfrm>
            <a:off x="14020800" y="5334000"/>
            <a:ext cx="762000" cy="304800"/>
          </a:xfrm>
          <a:prstGeom prst="rect">
            <a:avLst/>
          </a:prstGeom>
          <a:solidFill>
            <a:schemeClr val="accent1"/>
          </a:solidFill>
          <a:ln w="9525" algn="ctr">
            <a:solidFill>
              <a:srgbClr val="66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78861" name="Line 13">
            <a:extLst>
              <a:ext uri="{FF2B5EF4-FFF2-40B4-BE49-F238E27FC236}">
                <a16:creationId xmlns:a16="http://schemas.microsoft.com/office/drawing/2014/main" id="{469EC633-FEE1-758C-D748-F26736524F53}"/>
              </a:ext>
            </a:extLst>
          </p:cNvPr>
          <p:cNvSpPr>
            <a:spLocks noChangeShapeType="1"/>
          </p:cNvSpPr>
          <p:nvPr/>
        </p:nvSpPr>
        <p:spPr bwMode="auto">
          <a:xfrm flipH="1">
            <a:off x="10972800" y="5486400"/>
            <a:ext cx="1219200" cy="15240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78862" name="Line 14">
            <a:extLst>
              <a:ext uri="{FF2B5EF4-FFF2-40B4-BE49-F238E27FC236}">
                <a16:creationId xmlns:a16="http://schemas.microsoft.com/office/drawing/2014/main" id="{745F1129-796A-A62E-E1FF-53CFC37226AB}"/>
              </a:ext>
            </a:extLst>
          </p:cNvPr>
          <p:cNvSpPr>
            <a:spLocks noChangeShapeType="1"/>
          </p:cNvSpPr>
          <p:nvPr/>
        </p:nvSpPr>
        <p:spPr bwMode="auto">
          <a:xfrm>
            <a:off x="13258800" y="5486400"/>
            <a:ext cx="914400" cy="13716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78863" name="Line 15">
            <a:extLst>
              <a:ext uri="{FF2B5EF4-FFF2-40B4-BE49-F238E27FC236}">
                <a16:creationId xmlns:a16="http://schemas.microsoft.com/office/drawing/2014/main" id="{3502C0C3-04CF-388C-95F0-BEC39661E17B}"/>
              </a:ext>
            </a:extLst>
          </p:cNvPr>
          <p:cNvSpPr>
            <a:spLocks noChangeShapeType="1"/>
          </p:cNvSpPr>
          <p:nvPr/>
        </p:nvSpPr>
        <p:spPr bwMode="auto">
          <a:xfrm>
            <a:off x="14478000" y="5486400"/>
            <a:ext cx="13716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78864" name="Line 16">
            <a:extLst>
              <a:ext uri="{FF2B5EF4-FFF2-40B4-BE49-F238E27FC236}">
                <a16:creationId xmlns:a16="http://schemas.microsoft.com/office/drawing/2014/main" id="{0EC85077-5B9B-24A1-CEA3-2B0FB42A78C6}"/>
              </a:ext>
            </a:extLst>
          </p:cNvPr>
          <p:cNvSpPr>
            <a:spLocks noChangeShapeType="1"/>
          </p:cNvSpPr>
          <p:nvPr/>
        </p:nvSpPr>
        <p:spPr bwMode="auto">
          <a:xfrm flipH="1">
            <a:off x="4572000" y="8077200"/>
            <a:ext cx="60960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78865" name="Line 17">
            <a:extLst>
              <a:ext uri="{FF2B5EF4-FFF2-40B4-BE49-F238E27FC236}">
                <a16:creationId xmlns:a16="http://schemas.microsoft.com/office/drawing/2014/main" id="{8BCCA1B0-D773-F463-7F74-152D3484CBB2}"/>
              </a:ext>
            </a:extLst>
          </p:cNvPr>
          <p:cNvSpPr>
            <a:spLocks noChangeShapeType="1"/>
          </p:cNvSpPr>
          <p:nvPr/>
        </p:nvSpPr>
        <p:spPr bwMode="auto">
          <a:xfrm flipV="1">
            <a:off x="4572000" y="3352800"/>
            <a:ext cx="0" cy="47244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78866" name="Line 18">
            <a:extLst>
              <a:ext uri="{FF2B5EF4-FFF2-40B4-BE49-F238E27FC236}">
                <a16:creationId xmlns:a16="http://schemas.microsoft.com/office/drawing/2014/main" id="{47B05F0B-8BD4-9067-C50D-55900D23407E}"/>
              </a:ext>
            </a:extLst>
          </p:cNvPr>
          <p:cNvSpPr>
            <a:spLocks noChangeShapeType="1"/>
          </p:cNvSpPr>
          <p:nvPr/>
        </p:nvSpPr>
        <p:spPr bwMode="auto">
          <a:xfrm>
            <a:off x="4572000" y="3352800"/>
            <a:ext cx="44196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78867" name="Line 19">
            <a:extLst>
              <a:ext uri="{FF2B5EF4-FFF2-40B4-BE49-F238E27FC236}">
                <a16:creationId xmlns:a16="http://schemas.microsoft.com/office/drawing/2014/main" id="{2990FDF9-AB5C-E97F-A3A1-391918E32213}"/>
              </a:ext>
            </a:extLst>
          </p:cNvPr>
          <p:cNvSpPr>
            <a:spLocks noChangeShapeType="1"/>
          </p:cNvSpPr>
          <p:nvPr/>
        </p:nvSpPr>
        <p:spPr bwMode="auto">
          <a:xfrm flipH="1">
            <a:off x="13258800" y="7924800"/>
            <a:ext cx="45720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78869" name="Line 21">
            <a:extLst>
              <a:ext uri="{FF2B5EF4-FFF2-40B4-BE49-F238E27FC236}">
                <a16:creationId xmlns:a16="http://schemas.microsoft.com/office/drawing/2014/main" id="{A0881382-97C9-DFBB-7E81-1C85C9E1E887}"/>
              </a:ext>
            </a:extLst>
          </p:cNvPr>
          <p:cNvSpPr>
            <a:spLocks noChangeShapeType="1"/>
          </p:cNvSpPr>
          <p:nvPr/>
        </p:nvSpPr>
        <p:spPr bwMode="auto">
          <a:xfrm flipV="1">
            <a:off x="13258800" y="5702300"/>
            <a:ext cx="0" cy="22225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5861" name="Line 22">
            <a:extLst>
              <a:ext uri="{FF2B5EF4-FFF2-40B4-BE49-F238E27FC236}">
                <a16:creationId xmlns:a16="http://schemas.microsoft.com/office/drawing/2014/main" id="{387F0EC5-097E-8785-1BA9-E0E025C5E787}"/>
              </a:ext>
            </a:extLst>
          </p:cNvPr>
          <p:cNvSpPr>
            <a:spLocks noChangeShapeType="1"/>
          </p:cNvSpPr>
          <p:nvPr/>
        </p:nvSpPr>
        <p:spPr bwMode="auto">
          <a:xfrm>
            <a:off x="11734800" y="4267200"/>
            <a:ext cx="518160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35862" name="Line 23">
            <a:extLst>
              <a:ext uri="{FF2B5EF4-FFF2-40B4-BE49-F238E27FC236}">
                <a16:creationId xmlns:a16="http://schemas.microsoft.com/office/drawing/2014/main" id="{9C69A443-4C20-A152-5420-FE0B0B26963F}"/>
              </a:ext>
            </a:extLst>
          </p:cNvPr>
          <p:cNvSpPr>
            <a:spLocks noChangeShapeType="1"/>
          </p:cNvSpPr>
          <p:nvPr/>
        </p:nvSpPr>
        <p:spPr bwMode="auto">
          <a:xfrm flipV="1">
            <a:off x="16916400" y="609600"/>
            <a:ext cx="0" cy="36576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8858"/>
                                        </p:tgtEl>
                                        <p:attrNameLst>
                                          <p:attrName>style.visibility</p:attrName>
                                        </p:attrNameLst>
                                      </p:cBhvr>
                                      <p:to>
                                        <p:strVal val="visible"/>
                                      </p:to>
                                    </p:set>
                                    <p:anim calcmode="lin" valueType="num">
                                      <p:cBhvr additive="base">
                                        <p:cTn id="7" dur="500" fill="hold"/>
                                        <p:tgtEl>
                                          <p:spTgt spid="78858"/>
                                        </p:tgtEl>
                                        <p:attrNameLst>
                                          <p:attrName>ppt_x</p:attrName>
                                        </p:attrNameLst>
                                      </p:cBhvr>
                                      <p:tavLst>
                                        <p:tav tm="0">
                                          <p:val>
                                            <p:strVal val="#ppt_x"/>
                                          </p:val>
                                        </p:tav>
                                        <p:tav tm="100000">
                                          <p:val>
                                            <p:strVal val="#ppt_x"/>
                                          </p:val>
                                        </p:tav>
                                      </p:tavLst>
                                    </p:anim>
                                    <p:anim calcmode="lin" valueType="num">
                                      <p:cBhvr additive="base">
                                        <p:cTn id="8" dur="500" fill="hold"/>
                                        <p:tgtEl>
                                          <p:spTgt spid="7885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8861"/>
                                        </p:tgtEl>
                                        <p:attrNameLst>
                                          <p:attrName>style.visibility</p:attrName>
                                        </p:attrNameLst>
                                      </p:cBhvr>
                                      <p:to>
                                        <p:strVal val="visible"/>
                                      </p:to>
                                    </p:set>
                                    <p:anim calcmode="lin" valueType="num">
                                      <p:cBhvr additive="base">
                                        <p:cTn id="11" dur="500" fill="hold"/>
                                        <p:tgtEl>
                                          <p:spTgt spid="78861"/>
                                        </p:tgtEl>
                                        <p:attrNameLst>
                                          <p:attrName>ppt_x</p:attrName>
                                        </p:attrNameLst>
                                      </p:cBhvr>
                                      <p:tavLst>
                                        <p:tav tm="0">
                                          <p:val>
                                            <p:strVal val="#ppt_x"/>
                                          </p:val>
                                        </p:tav>
                                        <p:tav tm="100000">
                                          <p:val>
                                            <p:strVal val="#ppt_x"/>
                                          </p:val>
                                        </p:tav>
                                      </p:tavLst>
                                    </p:anim>
                                    <p:anim calcmode="lin" valueType="num">
                                      <p:cBhvr additive="base">
                                        <p:cTn id="12" dur="500" fill="hold"/>
                                        <p:tgtEl>
                                          <p:spTgt spid="7886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8854"/>
                                        </p:tgtEl>
                                        <p:attrNameLst>
                                          <p:attrName>style.visibility</p:attrName>
                                        </p:attrNameLst>
                                      </p:cBhvr>
                                      <p:to>
                                        <p:strVal val="visible"/>
                                      </p:to>
                                    </p:set>
                                    <p:anim calcmode="lin" valueType="num">
                                      <p:cBhvr additive="base">
                                        <p:cTn id="15" dur="500" fill="hold"/>
                                        <p:tgtEl>
                                          <p:spTgt spid="78854"/>
                                        </p:tgtEl>
                                        <p:attrNameLst>
                                          <p:attrName>ppt_x</p:attrName>
                                        </p:attrNameLst>
                                      </p:cBhvr>
                                      <p:tavLst>
                                        <p:tav tm="0">
                                          <p:val>
                                            <p:strVal val="#ppt_x"/>
                                          </p:val>
                                        </p:tav>
                                        <p:tav tm="100000">
                                          <p:val>
                                            <p:strVal val="#ppt_x"/>
                                          </p:val>
                                        </p:tav>
                                      </p:tavLst>
                                    </p:anim>
                                    <p:anim calcmode="lin" valueType="num">
                                      <p:cBhvr additive="base">
                                        <p:cTn id="16" dur="500" fill="hold"/>
                                        <p:tgtEl>
                                          <p:spTgt spid="7885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8855"/>
                                        </p:tgtEl>
                                        <p:attrNameLst>
                                          <p:attrName>style.visibility</p:attrName>
                                        </p:attrNameLst>
                                      </p:cBhvr>
                                      <p:to>
                                        <p:strVal val="visible"/>
                                      </p:to>
                                    </p:set>
                                    <p:anim calcmode="lin" valueType="num">
                                      <p:cBhvr additive="base">
                                        <p:cTn id="19" dur="500" fill="hold"/>
                                        <p:tgtEl>
                                          <p:spTgt spid="78855"/>
                                        </p:tgtEl>
                                        <p:attrNameLst>
                                          <p:attrName>ppt_x</p:attrName>
                                        </p:attrNameLst>
                                      </p:cBhvr>
                                      <p:tavLst>
                                        <p:tav tm="0">
                                          <p:val>
                                            <p:strVal val="#ppt_x"/>
                                          </p:val>
                                        </p:tav>
                                        <p:tav tm="100000">
                                          <p:val>
                                            <p:strVal val="#ppt_x"/>
                                          </p:val>
                                        </p:tav>
                                      </p:tavLst>
                                    </p:anim>
                                    <p:anim calcmode="lin" valueType="num">
                                      <p:cBhvr additive="base">
                                        <p:cTn id="20" dur="500" fill="hold"/>
                                        <p:tgtEl>
                                          <p:spTgt spid="78855"/>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78864"/>
                                        </p:tgtEl>
                                        <p:attrNameLst>
                                          <p:attrName>style.visibility</p:attrName>
                                        </p:attrNameLst>
                                      </p:cBhvr>
                                      <p:to>
                                        <p:strVal val="visible"/>
                                      </p:to>
                                    </p:set>
                                    <p:anim calcmode="lin" valueType="num">
                                      <p:cBhvr additive="base">
                                        <p:cTn id="23" dur="500" fill="hold"/>
                                        <p:tgtEl>
                                          <p:spTgt spid="78864"/>
                                        </p:tgtEl>
                                        <p:attrNameLst>
                                          <p:attrName>ppt_x</p:attrName>
                                        </p:attrNameLst>
                                      </p:cBhvr>
                                      <p:tavLst>
                                        <p:tav tm="0">
                                          <p:val>
                                            <p:strVal val="#ppt_x"/>
                                          </p:val>
                                        </p:tav>
                                        <p:tav tm="100000">
                                          <p:val>
                                            <p:strVal val="#ppt_x"/>
                                          </p:val>
                                        </p:tav>
                                      </p:tavLst>
                                    </p:anim>
                                    <p:anim calcmode="lin" valueType="num">
                                      <p:cBhvr additive="base">
                                        <p:cTn id="24" dur="500" fill="hold"/>
                                        <p:tgtEl>
                                          <p:spTgt spid="7886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8865"/>
                                        </p:tgtEl>
                                        <p:attrNameLst>
                                          <p:attrName>style.visibility</p:attrName>
                                        </p:attrNameLst>
                                      </p:cBhvr>
                                      <p:to>
                                        <p:strVal val="visible"/>
                                      </p:to>
                                    </p:set>
                                    <p:anim calcmode="lin" valueType="num">
                                      <p:cBhvr additive="base">
                                        <p:cTn id="27" dur="500" fill="hold"/>
                                        <p:tgtEl>
                                          <p:spTgt spid="78865"/>
                                        </p:tgtEl>
                                        <p:attrNameLst>
                                          <p:attrName>ppt_x</p:attrName>
                                        </p:attrNameLst>
                                      </p:cBhvr>
                                      <p:tavLst>
                                        <p:tav tm="0">
                                          <p:val>
                                            <p:strVal val="#ppt_x"/>
                                          </p:val>
                                        </p:tav>
                                        <p:tav tm="100000">
                                          <p:val>
                                            <p:strVal val="#ppt_x"/>
                                          </p:val>
                                        </p:tav>
                                      </p:tavLst>
                                    </p:anim>
                                    <p:anim calcmode="lin" valueType="num">
                                      <p:cBhvr additive="base">
                                        <p:cTn id="28" dur="500" fill="hold"/>
                                        <p:tgtEl>
                                          <p:spTgt spid="78865"/>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78866"/>
                                        </p:tgtEl>
                                        <p:attrNameLst>
                                          <p:attrName>style.visibility</p:attrName>
                                        </p:attrNameLst>
                                      </p:cBhvr>
                                      <p:to>
                                        <p:strVal val="visible"/>
                                      </p:to>
                                    </p:set>
                                    <p:anim calcmode="lin" valueType="num">
                                      <p:cBhvr additive="base">
                                        <p:cTn id="31" dur="500" fill="hold"/>
                                        <p:tgtEl>
                                          <p:spTgt spid="78866"/>
                                        </p:tgtEl>
                                        <p:attrNameLst>
                                          <p:attrName>ppt_x</p:attrName>
                                        </p:attrNameLst>
                                      </p:cBhvr>
                                      <p:tavLst>
                                        <p:tav tm="0">
                                          <p:val>
                                            <p:strVal val="#ppt_x"/>
                                          </p:val>
                                        </p:tav>
                                        <p:tav tm="100000">
                                          <p:val>
                                            <p:strVal val="#ppt_x"/>
                                          </p:val>
                                        </p:tav>
                                      </p:tavLst>
                                    </p:anim>
                                    <p:anim calcmode="lin" valueType="num">
                                      <p:cBhvr additive="base">
                                        <p:cTn id="32" dur="500" fill="hold"/>
                                        <p:tgtEl>
                                          <p:spTgt spid="78866"/>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78859"/>
                                        </p:tgtEl>
                                        <p:attrNameLst>
                                          <p:attrName>style.visibility</p:attrName>
                                        </p:attrNameLst>
                                      </p:cBhvr>
                                      <p:to>
                                        <p:strVal val="visible"/>
                                      </p:to>
                                    </p:set>
                                    <p:anim calcmode="lin" valueType="num">
                                      <p:cBhvr additive="base">
                                        <p:cTn id="37" dur="500" fill="hold"/>
                                        <p:tgtEl>
                                          <p:spTgt spid="78859"/>
                                        </p:tgtEl>
                                        <p:attrNameLst>
                                          <p:attrName>ppt_x</p:attrName>
                                        </p:attrNameLst>
                                      </p:cBhvr>
                                      <p:tavLst>
                                        <p:tav tm="0">
                                          <p:val>
                                            <p:strVal val="#ppt_x"/>
                                          </p:val>
                                        </p:tav>
                                        <p:tav tm="100000">
                                          <p:val>
                                            <p:strVal val="#ppt_x"/>
                                          </p:val>
                                        </p:tav>
                                      </p:tavLst>
                                    </p:anim>
                                    <p:anim calcmode="lin" valueType="num">
                                      <p:cBhvr additive="base">
                                        <p:cTn id="38" dur="500" fill="hold"/>
                                        <p:tgtEl>
                                          <p:spTgt spid="78859"/>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78862"/>
                                        </p:tgtEl>
                                        <p:attrNameLst>
                                          <p:attrName>style.visibility</p:attrName>
                                        </p:attrNameLst>
                                      </p:cBhvr>
                                      <p:to>
                                        <p:strVal val="visible"/>
                                      </p:to>
                                    </p:set>
                                    <p:anim calcmode="lin" valueType="num">
                                      <p:cBhvr additive="base">
                                        <p:cTn id="41" dur="500" fill="hold"/>
                                        <p:tgtEl>
                                          <p:spTgt spid="78862"/>
                                        </p:tgtEl>
                                        <p:attrNameLst>
                                          <p:attrName>ppt_x</p:attrName>
                                        </p:attrNameLst>
                                      </p:cBhvr>
                                      <p:tavLst>
                                        <p:tav tm="0">
                                          <p:val>
                                            <p:strVal val="#ppt_x"/>
                                          </p:val>
                                        </p:tav>
                                        <p:tav tm="100000">
                                          <p:val>
                                            <p:strVal val="#ppt_x"/>
                                          </p:val>
                                        </p:tav>
                                      </p:tavLst>
                                    </p:anim>
                                    <p:anim calcmode="lin" valueType="num">
                                      <p:cBhvr additive="base">
                                        <p:cTn id="42" dur="500" fill="hold"/>
                                        <p:tgtEl>
                                          <p:spTgt spid="78862"/>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78856"/>
                                        </p:tgtEl>
                                        <p:attrNameLst>
                                          <p:attrName>style.visibility</p:attrName>
                                        </p:attrNameLst>
                                      </p:cBhvr>
                                      <p:to>
                                        <p:strVal val="visible"/>
                                      </p:to>
                                    </p:set>
                                    <p:anim calcmode="lin" valueType="num">
                                      <p:cBhvr additive="base">
                                        <p:cTn id="45" dur="500" fill="hold"/>
                                        <p:tgtEl>
                                          <p:spTgt spid="78856"/>
                                        </p:tgtEl>
                                        <p:attrNameLst>
                                          <p:attrName>ppt_x</p:attrName>
                                        </p:attrNameLst>
                                      </p:cBhvr>
                                      <p:tavLst>
                                        <p:tav tm="0">
                                          <p:val>
                                            <p:strVal val="#ppt_x"/>
                                          </p:val>
                                        </p:tav>
                                        <p:tav tm="100000">
                                          <p:val>
                                            <p:strVal val="#ppt_x"/>
                                          </p:val>
                                        </p:tav>
                                      </p:tavLst>
                                    </p:anim>
                                    <p:anim calcmode="lin" valueType="num">
                                      <p:cBhvr additive="base">
                                        <p:cTn id="46" dur="500" fill="hold"/>
                                        <p:tgtEl>
                                          <p:spTgt spid="78856"/>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78869"/>
                                        </p:tgtEl>
                                        <p:attrNameLst>
                                          <p:attrName>style.visibility</p:attrName>
                                        </p:attrNameLst>
                                      </p:cBhvr>
                                      <p:to>
                                        <p:strVal val="visible"/>
                                      </p:to>
                                    </p:set>
                                    <p:anim calcmode="lin" valueType="num">
                                      <p:cBhvr additive="base">
                                        <p:cTn id="49" dur="500" fill="hold"/>
                                        <p:tgtEl>
                                          <p:spTgt spid="78869"/>
                                        </p:tgtEl>
                                        <p:attrNameLst>
                                          <p:attrName>ppt_x</p:attrName>
                                        </p:attrNameLst>
                                      </p:cBhvr>
                                      <p:tavLst>
                                        <p:tav tm="0">
                                          <p:val>
                                            <p:strVal val="#ppt_x"/>
                                          </p:val>
                                        </p:tav>
                                        <p:tav tm="100000">
                                          <p:val>
                                            <p:strVal val="#ppt_x"/>
                                          </p:val>
                                        </p:tav>
                                      </p:tavLst>
                                    </p:anim>
                                    <p:anim calcmode="lin" valueType="num">
                                      <p:cBhvr additive="base">
                                        <p:cTn id="50" dur="500" fill="hold"/>
                                        <p:tgtEl>
                                          <p:spTgt spid="78869"/>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78867"/>
                                        </p:tgtEl>
                                        <p:attrNameLst>
                                          <p:attrName>style.visibility</p:attrName>
                                        </p:attrNameLst>
                                      </p:cBhvr>
                                      <p:to>
                                        <p:strVal val="visible"/>
                                      </p:to>
                                    </p:set>
                                    <p:anim calcmode="lin" valueType="num">
                                      <p:cBhvr additive="base">
                                        <p:cTn id="53" dur="500" fill="hold"/>
                                        <p:tgtEl>
                                          <p:spTgt spid="78867"/>
                                        </p:tgtEl>
                                        <p:attrNameLst>
                                          <p:attrName>ppt_x</p:attrName>
                                        </p:attrNameLst>
                                      </p:cBhvr>
                                      <p:tavLst>
                                        <p:tav tm="0">
                                          <p:val>
                                            <p:strVal val="#ppt_x"/>
                                          </p:val>
                                        </p:tav>
                                        <p:tav tm="100000">
                                          <p:val>
                                            <p:strVal val="#ppt_x"/>
                                          </p:val>
                                        </p:tav>
                                      </p:tavLst>
                                    </p:anim>
                                    <p:anim calcmode="lin" valueType="num">
                                      <p:cBhvr additive="base">
                                        <p:cTn id="54" dur="500" fill="hold"/>
                                        <p:tgtEl>
                                          <p:spTgt spid="78867"/>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78857"/>
                                        </p:tgtEl>
                                        <p:attrNameLst>
                                          <p:attrName>style.visibility</p:attrName>
                                        </p:attrNameLst>
                                      </p:cBhvr>
                                      <p:to>
                                        <p:strVal val="visible"/>
                                      </p:to>
                                    </p:set>
                                    <p:anim calcmode="lin" valueType="num">
                                      <p:cBhvr additive="base">
                                        <p:cTn id="57" dur="500" fill="hold"/>
                                        <p:tgtEl>
                                          <p:spTgt spid="78857"/>
                                        </p:tgtEl>
                                        <p:attrNameLst>
                                          <p:attrName>ppt_x</p:attrName>
                                        </p:attrNameLst>
                                      </p:cBhvr>
                                      <p:tavLst>
                                        <p:tav tm="0">
                                          <p:val>
                                            <p:strVal val="#ppt_x"/>
                                          </p:val>
                                        </p:tav>
                                        <p:tav tm="100000">
                                          <p:val>
                                            <p:strVal val="#ppt_x"/>
                                          </p:val>
                                        </p:tav>
                                      </p:tavLst>
                                    </p:anim>
                                    <p:anim calcmode="lin" valueType="num">
                                      <p:cBhvr additive="base">
                                        <p:cTn id="58" dur="500" fill="hold"/>
                                        <p:tgtEl>
                                          <p:spTgt spid="78857"/>
                                        </p:tgtEl>
                                        <p:attrNameLst>
                                          <p:attrName>ppt_y</p:attrName>
                                        </p:attrNameLst>
                                      </p:cBhvr>
                                      <p:tavLst>
                                        <p:tav tm="0">
                                          <p:val>
                                            <p:strVal val="1+#ppt_h/2"/>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nodeType="clickEffect">
                                  <p:stCondLst>
                                    <p:cond delay="0"/>
                                  </p:stCondLst>
                                  <p:childTnLst>
                                    <p:set>
                                      <p:cBhvr>
                                        <p:cTn id="62" dur="1" fill="hold">
                                          <p:stCondLst>
                                            <p:cond delay="0"/>
                                          </p:stCondLst>
                                        </p:cTn>
                                        <p:tgtEl>
                                          <p:spTgt spid="78863"/>
                                        </p:tgtEl>
                                        <p:attrNameLst>
                                          <p:attrName>style.visibility</p:attrName>
                                        </p:attrNameLst>
                                      </p:cBhvr>
                                      <p:to>
                                        <p:strVal val="visible"/>
                                      </p:to>
                                    </p:set>
                                    <p:anim calcmode="lin" valueType="num">
                                      <p:cBhvr additive="base">
                                        <p:cTn id="63" dur="500" fill="hold"/>
                                        <p:tgtEl>
                                          <p:spTgt spid="78863"/>
                                        </p:tgtEl>
                                        <p:attrNameLst>
                                          <p:attrName>ppt_x</p:attrName>
                                        </p:attrNameLst>
                                      </p:cBhvr>
                                      <p:tavLst>
                                        <p:tav tm="0">
                                          <p:val>
                                            <p:strVal val="#ppt_x"/>
                                          </p:val>
                                        </p:tav>
                                        <p:tav tm="100000">
                                          <p:val>
                                            <p:strVal val="#ppt_x"/>
                                          </p:val>
                                        </p:tav>
                                      </p:tavLst>
                                    </p:anim>
                                    <p:anim calcmode="lin" valueType="num">
                                      <p:cBhvr additive="base">
                                        <p:cTn id="64" dur="500" fill="hold"/>
                                        <p:tgtEl>
                                          <p:spTgt spid="78863"/>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78860"/>
                                        </p:tgtEl>
                                        <p:attrNameLst>
                                          <p:attrName>style.visibility</p:attrName>
                                        </p:attrNameLst>
                                      </p:cBhvr>
                                      <p:to>
                                        <p:strVal val="visible"/>
                                      </p:to>
                                    </p:set>
                                    <p:anim calcmode="lin" valueType="num">
                                      <p:cBhvr additive="base">
                                        <p:cTn id="67" dur="500" fill="hold"/>
                                        <p:tgtEl>
                                          <p:spTgt spid="78860"/>
                                        </p:tgtEl>
                                        <p:attrNameLst>
                                          <p:attrName>ppt_x</p:attrName>
                                        </p:attrNameLst>
                                      </p:cBhvr>
                                      <p:tavLst>
                                        <p:tav tm="0">
                                          <p:val>
                                            <p:strVal val="#ppt_x"/>
                                          </p:val>
                                        </p:tav>
                                        <p:tav tm="100000">
                                          <p:val>
                                            <p:strVal val="#ppt_x"/>
                                          </p:val>
                                        </p:tav>
                                      </p:tavLst>
                                    </p:anim>
                                    <p:anim calcmode="lin" valueType="num">
                                      <p:cBhvr additive="base">
                                        <p:cTn id="68" dur="500" fill="hold"/>
                                        <p:tgtEl>
                                          <p:spTgt spid="788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4" grpId="0" animBg="1"/>
      <p:bldP spid="78855" grpId="0" animBg="1"/>
      <p:bldP spid="78856" grpId="0" animBg="1"/>
      <p:bldP spid="7885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18</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359954" y="3294642"/>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Frame System</a:t>
            </a:r>
            <a:endParaRPr lang="en-CY" sz="4800" dirty="0"/>
          </a:p>
        </p:txBody>
      </p:sp>
      <p:sp>
        <p:nvSpPr>
          <p:cNvPr id="8" name="Rectangle 3">
            <a:extLst>
              <a:ext uri="{FF2B5EF4-FFF2-40B4-BE49-F238E27FC236}">
                <a16:creationId xmlns:a16="http://schemas.microsoft.com/office/drawing/2014/main" id="{EE960B32-DB44-1BD1-7F63-7D0C1BFD715E}"/>
              </a:ext>
            </a:extLst>
          </p:cNvPr>
          <p:cNvSpPr txBox="1">
            <a:spLocks noChangeArrowheads="1"/>
          </p:cNvSpPr>
          <p:nvPr/>
        </p:nvSpPr>
        <p:spPr>
          <a:xfrm>
            <a:off x="1359954" y="4744994"/>
            <a:ext cx="21590490" cy="4881605"/>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400" dirty="0">
                <a:solidFill>
                  <a:srgbClr val="0100C8"/>
                </a:solidFill>
                <a:latin typeface="Helvetica Neue"/>
              </a:rPr>
              <a:t>In a </a:t>
            </a:r>
            <a:r>
              <a:rPr lang="en-US" altLang="en-US" sz="4400" b="1" dirty="0">
                <a:solidFill>
                  <a:srgbClr val="FF2D64"/>
                </a:solidFill>
                <a:latin typeface="Helvetica Neue"/>
              </a:rPr>
              <a:t>frame system</a:t>
            </a:r>
            <a:r>
              <a:rPr lang="en-US" altLang="en-US" sz="4400" dirty="0">
                <a:solidFill>
                  <a:srgbClr val="0100C8"/>
                </a:solidFill>
                <a:latin typeface="Helvetica Neue"/>
              </a:rPr>
              <a:t>, the different frames are interrelated in various ways</a:t>
            </a: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Frames fall into two general categories</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lvl="1">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Object frames</a:t>
            </a:r>
            <a:endParaRPr lang="en-CY" sz="4400" b="1" dirty="0">
              <a:solidFill>
                <a:srgbClr val="FF2D64"/>
              </a:solidFill>
              <a:effectLst/>
              <a:latin typeface="Helvetica Neue"/>
              <a:ea typeface="Calibri" panose="020F0502020204030204" pitchFamily="34" charset="0"/>
              <a:cs typeface="Times New Roman" panose="02020603050405020304" pitchFamily="18" charset="0"/>
            </a:endParaRPr>
          </a:p>
          <a:p>
            <a:pPr lvl="1">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Control frames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define how other frames are used</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0" indent="0">
              <a:buNone/>
            </a:pPr>
            <a:endParaRPr lang="el-GR" altLang="en-US" sz="4400" dirty="0">
              <a:solidFill>
                <a:srgbClr val="0100C8"/>
              </a:solidFill>
              <a:latin typeface="Helvetica Neue"/>
            </a:endParaRPr>
          </a:p>
        </p:txBody>
      </p:sp>
    </p:spTree>
    <p:extLst>
      <p:ext uri="{BB962C8B-B14F-4D97-AF65-F5344CB8AC3E}">
        <p14:creationId xmlns:p14="http://schemas.microsoft.com/office/powerpoint/2010/main" val="2999316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1">
            <a:extLst>
              <a:ext uri="{FF2B5EF4-FFF2-40B4-BE49-F238E27FC236}">
                <a16:creationId xmlns:a16="http://schemas.microsoft.com/office/drawing/2014/main" id="{B02BAA9E-11D5-81C0-808B-B9FAA7200D5C}"/>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37891" name="Slide Number Placeholder 3">
            <a:extLst>
              <a:ext uri="{FF2B5EF4-FFF2-40B4-BE49-F238E27FC236}">
                <a16:creationId xmlns:a16="http://schemas.microsoft.com/office/drawing/2014/main" id="{27189E62-F91F-BDB1-EB7D-15CEABE236FA}"/>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843EEA79-40BF-4E52-B687-D5179D9B6FE9}" type="slidenum">
              <a:rPr lang="el-GR" altLang="en-US" smtClean="0"/>
              <a:pPr algn="ctr"/>
              <a:t>19</a:t>
            </a:fld>
            <a:endParaRPr lang="el-GR" altLang="en-US" dirty="0"/>
          </a:p>
        </p:txBody>
      </p:sp>
      <p:sp>
        <p:nvSpPr>
          <p:cNvPr id="37892" name="Text Box 4">
            <a:extLst>
              <a:ext uri="{FF2B5EF4-FFF2-40B4-BE49-F238E27FC236}">
                <a16:creationId xmlns:a16="http://schemas.microsoft.com/office/drawing/2014/main" id="{E28C9CFC-F8FD-B33C-76F0-4B6A84B64F05}"/>
              </a:ext>
            </a:extLst>
          </p:cNvPr>
          <p:cNvSpPr txBox="1">
            <a:spLocks noChangeArrowheads="1"/>
          </p:cNvSpPr>
          <p:nvPr/>
        </p:nvSpPr>
        <p:spPr bwMode="auto">
          <a:xfrm>
            <a:off x="4749800" y="3651251"/>
            <a:ext cx="14325600" cy="5217134"/>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b="1" dirty="0">
                <a:solidFill>
                  <a:srgbClr val="990000"/>
                </a:solidFill>
                <a:latin typeface="Helvetica Neue"/>
              </a:rPr>
              <a:t>Frame System</a:t>
            </a:r>
            <a:endParaRPr lang="el-GR" altLang="en-US" sz="4800" b="1" dirty="0">
              <a:solidFill>
                <a:srgbClr val="990000"/>
              </a:solidFill>
              <a:latin typeface="Helvetica Neue"/>
            </a:endParaRPr>
          </a:p>
          <a:p>
            <a:pPr algn="l" eaLnBrk="1" hangingPunct="1"/>
            <a:endParaRPr lang="el-GR" altLang="en-US" sz="1800" b="1" dirty="0"/>
          </a:p>
          <a:p>
            <a:pPr algn="l">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b="1" dirty="0">
                <a:effectLst/>
                <a:latin typeface="Helvetica Neue"/>
                <a:ea typeface="Times New Roman" panose="02020603050405020304" pitchFamily="18" charset="0"/>
                <a:cs typeface="Times New Roman" panose="02020603050405020304" pitchFamily="18" charset="0"/>
              </a:rPr>
              <a:t>A </a:t>
            </a:r>
            <a:r>
              <a:rPr lang="en-CY" sz="4000" b="1" dirty="0">
                <a:solidFill>
                  <a:srgbClr val="CC0000"/>
                </a:solidFill>
                <a:effectLst/>
                <a:latin typeface="Helvetica Neue"/>
                <a:ea typeface="Times New Roman" panose="02020603050405020304" pitchFamily="18" charset="0"/>
                <a:cs typeface="Times New Roman" panose="02020603050405020304" pitchFamily="18" charset="0"/>
              </a:rPr>
              <a:t>frame system </a:t>
            </a:r>
            <a:r>
              <a:rPr lang="en-CY" sz="4000" b="1" dirty="0">
                <a:effectLst/>
                <a:latin typeface="Helvetica Neue"/>
                <a:ea typeface="Times New Roman" panose="02020603050405020304" pitchFamily="18" charset="0"/>
                <a:cs typeface="Times New Roman" panose="02020603050405020304" pitchFamily="18" charset="0"/>
              </a:rPr>
              <a:t>is an organized base of control frames and object</a:t>
            </a:r>
            <a:r>
              <a:rPr lang="en-US" sz="4000" b="1" dirty="0">
                <a:effectLst/>
                <a:latin typeface="Helvetica Neue"/>
                <a:ea typeface="Times New Roman" panose="02020603050405020304" pitchFamily="18" charset="0"/>
                <a:cs typeface="Times New Roman" panose="02020603050405020304" pitchFamily="18" charset="0"/>
              </a:rPr>
              <a:t> frames</a:t>
            </a:r>
            <a:r>
              <a:rPr lang="en-CY" sz="4000" b="1" dirty="0">
                <a:effectLst/>
                <a:latin typeface="Helvetica Neue"/>
                <a:ea typeface="Times New Roman" panose="02020603050405020304" pitchFamily="18" charset="0"/>
                <a:cs typeface="Times New Roman" panose="02020603050405020304" pitchFamily="18" charset="0"/>
              </a:rPr>
              <a:t>, for a given purpose.</a:t>
            </a:r>
            <a:endParaRPr lang="en-CY" sz="4000" b="1" dirty="0">
              <a:effectLst/>
              <a:latin typeface="Helvetica Neue"/>
              <a:ea typeface="Calibri" panose="020F0502020204030204" pitchFamily="34" charset="0"/>
              <a:cs typeface="Times New Roman" panose="02020603050405020304" pitchFamily="18" charset="0"/>
            </a:endParaRPr>
          </a:p>
          <a:p>
            <a:pPr algn="l">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b="1" dirty="0">
                <a:effectLst/>
                <a:latin typeface="Helvetica Neue"/>
                <a:ea typeface="Times New Roman" panose="02020603050405020304" pitchFamily="18" charset="0"/>
                <a:cs typeface="Times New Roman" panose="02020603050405020304" pitchFamily="18" charset="0"/>
              </a:rPr>
              <a:t> </a:t>
            </a:r>
            <a:endParaRPr lang="en-CY" sz="4000" b="1" dirty="0">
              <a:effectLst/>
              <a:latin typeface="Helvetica Neue"/>
              <a:ea typeface="Calibri" panose="020F0502020204030204" pitchFamily="34" charset="0"/>
              <a:cs typeface="Times New Roman" panose="02020603050405020304" pitchFamily="18" charset="0"/>
            </a:endParaRPr>
          </a:p>
          <a:p>
            <a:pPr algn="l">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b="1" dirty="0">
                <a:effectLst/>
                <a:latin typeface="Helvetica Neue"/>
                <a:ea typeface="Times New Roman" panose="02020603050405020304" pitchFamily="18" charset="0"/>
                <a:cs typeface="Times New Roman" panose="02020603050405020304" pitchFamily="18" charset="0"/>
              </a:rPr>
              <a:t>It is a </a:t>
            </a:r>
            <a:r>
              <a:rPr lang="en-CY" sz="4000" b="1" dirty="0">
                <a:solidFill>
                  <a:srgbClr val="CC0000"/>
                </a:solidFill>
                <a:effectLst/>
                <a:latin typeface="Helvetica Neue"/>
                <a:ea typeface="Times New Roman" panose="02020603050405020304" pitchFamily="18" charset="0"/>
                <a:cs typeface="Times New Roman" panose="02020603050405020304" pitchFamily="18" charset="0"/>
              </a:rPr>
              <a:t>search space</a:t>
            </a:r>
            <a:r>
              <a:rPr lang="en-CY" sz="4000" b="1" dirty="0">
                <a:effectLst/>
                <a:latin typeface="Helvetica Neue"/>
                <a:ea typeface="Times New Roman" panose="02020603050405020304" pitchFamily="18" charset="0"/>
                <a:cs typeface="Times New Roman" panose="02020603050405020304" pitchFamily="18" charset="0"/>
              </a:rPr>
              <a:t>, where the </a:t>
            </a:r>
            <a:r>
              <a:rPr lang="en-US" sz="4000" b="1" dirty="0">
                <a:effectLst/>
                <a:latin typeface="Helvetica Neue"/>
                <a:ea typeface="Times New Roman" panose="02020603050405020304" pitchFamily="18" charset="0"/>
                <a:cs typeface="Times New Roman" panose="02020603050405020304" pitchFamily="18" charset="0"/>
              </a:rPr>
              <a:t>goal</a:t>
            </a:r>
            <a:r>
              <a:rPr lang="en-CY" sz="4000" b="1" dirty="0">
                <a:effectLst/>
                <a:latin typeface="Helvetica Neue"/>
                <a:ea typeface="Times New Roman" panose="02020603050405020304" pitchFamily="18" charset="0"/>
                <a:cs typeface="Times New Roman" panose="02020603050405020304" pitchFamily="18" charset="0"/>
              </a:rPr>
              <a:t> is to create </a:t>
            </a:r>
            <a:r>
              <a:rPr lang="en-US" sz="4000" b="1" dirty="0">
                <a:effectLst/>
                <a:latin typeface="Helvetica Neue"/>
                <a:ea typeface="Times New Roman" panose="02020603050405020304" pitchFamily="18" charset="0"/>
                <a:cs typeface="Times New Roman" panose="02020603050405020304" pitchFamily="18" charset="0"/>
              </a:rPr>
              <a:t>instances of </a:t>
            </a:r>
            <a:r>
              <a:rPr lang="en-CY" sz="4000" b="1" dirty="0">
                <a:effectLst/>
                <a:latin typeface="Helvetica Neue"/>
                <a:ea typeface="Times New Roman" panose="02020603050405020304" pitchFamily="18" charset="0"/>
                <a:cs typeface="Times New Roman" panose="02020603050405020304" pitchFamily="18" charset="0"/>
              </a:rPr>
              <a:t>object </a:t>
            </a:r>
            <a:r>
              <a:rPr lang="en-US" sz="4000" b="1" dirty="0">
                <a:effectLst/>
                <a:latin typeface="Helvetica Neue"/>
                <a:ea typeface="Times New Roman" panose="02020603050405020304" pitchFamily="18" charset="0"/>
                <a:cs typeface="Times New Roman" panose="02020603050405020304" pitchFamily="18" charset="0"/>
              </a:rPr>
              <a:t>frames</a:t>
            </a:r>
            <a:r>
              <a:rPr lang="en-CY" sz="4000" b="1" dirty="0">
                <a:effectLst/>
                <a:latin typeface="Helvetica Neue"/>
                <a:ea typeface="Times New Roman" panose="02020603050405020304" pitchFamily="18" charset="0"/>
                <a:cs typeface="Times New Roman" panose="02020603050405020304" pitchFamily="18" charset="0"/>
              </a:rPr>
              <a:t> that collectively provide the solution to the problem.</a:t>
            </a:r>
            <a:endParaRPr lang="en-CY" sz="4000" b="1" dirty="0">
              <a:effectLst/>
              <a:latin typeface="Helvetica Neue"/>
              <a:ea typeface="Calibri" panose="020F0502020204030204" pitchFamily="34"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953462" y="3574438"/>
            <a:ext cx="22153674" cy="3666621"/>
          </a:xfrm>
        </p:spPr>
        <p:txBody>
          <a:bodyPr/>
          <a:lstStyle/>
          <a:p>
            <a:r>
              <a:rPr lang="en-US" sz="8000" dirty="0"/>
              <a:t>Knowledge </a:t>
            </a:r>
            <a:r>
              <a:rPr lang="en-US" sz="8000"/>
              <a:t>Representation Formalisms of </a:t>
            </a:r>
            <a:r>
              <a:rPr lang="en-US" sz="8000" dirty="0"/>
              <a:t>Frames and Production Rules</a:t>
            </a:r>
          </a:p>
        </p:txBody>
      </p:sp>
    </p:spTree>
    <p:extLst>
      <p:ext uri="{BB962C8B-B14F-4D97-AF65-F5344CB8AC3E}">
        <p14:creationId xmlns:p14="http://schemas.microsoft.com/office/powerpoint/2010/main" val="79040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1">
            <a:extLst>
              <a:ext uri="{FF2B5EF4-FFF2-40B4-BE49-F238E27FC236}">
                <a16:creationId xmlns:a16="http://schemas.microsoft.com/office/drawing/2014/main" id="{30B65065-7D0C-D675-5984-038233746A2D}"/>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38915" name="Slide Number Placeholder 3">
            <a:extLst>
              <a:ext uri="{FF2B5EF4-FFF2-40B4-BE49-F238E27FC236}">
                <a16:creationId xmlns:a16="http://schemas.microsoft.com/office/drawing/2014/main" id="{F6C8DED0-4F3F-2E5A-BC70-6FD3724C1781}"/>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BAA037C7-9045-421A-88D8-0D3C5875FFE4}" type="slidenum">
              <a:rPr lang="el-GR" altLang="en-US" smtClean="0"/>
              <a:pPr algn="ctr"/>
              <a:t>20</a:t>
            </a:fld>
            <a:endParaRPr lang="el-GR" altLang="en-US" dirty="0"/>
          </a:p>
        </p:txBody>
      </p:sp>
      <p:sp>
        <p:nvSpPr>
          <p:cNvPr id="38916" name="Text Box 4">
            <a:extLst>
              <a:ext uri="{FF2B5EF4-FFF2-40B4-BE49-F238E27FC236}">
                <a16:creationId xmlns:a16="http://schemas.microsoft.com/office/drawing/2014/main" id="{6C623C91-20A8-F197-2589-D14FC98D17C0}"/>
              </a:ext>
            </a:extLst>
          </p:cNvPr>
          <p:cNvSpPr txBox="1">
            <a:spLocks noChangeArrowheads="1"/>
          </p:cNvSpPr>
          <p:nvPr/>
        </p:nvSpPr>
        <p:spPr bwMode="auto">
          <a:xfrm>
            <a:off x="4374287" y="1799969"/>
            <a:ext cx="15594227" cy="3331489"/>
          </a:xfrm>
          <a:prstGeom prst="rect">
            <a:avLst/>
          </a:prstGeom>
          <a:solidFill>
            <a:schemeClr val="accent6">
              <a:lumMod val="40000"/>
              <a:lumOff val="60000"/>
            </a:schemeClr>
          </a:solidFill>
          <a:ln>
            <a:noFill/>
          </a:ln>
          <a:effec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4000" b="1" dirty="0">
                <a:solidFill>
                  <a:srgbClr val="990000"/>
                </a:solidFill>
                <a:latin typeface="Helvetica Neue"/>
              </a:rPr>
              <a:t>Critical Points of Reasoning Process</a:t>
            </a:r>
            <a:r>
              <a:rPr lang="el-GR" altLang="en-US" sz="4000" b="1" dirty="0">
                <a:solidFill>
                  <a:srgbClr val="990000"/>
                </a:solidFill>
                <a:latin typeface="Helvetica Neue"/>
              </a:rPr>
              <a:t>:</a:t>
            </a:r>
            <a:endParaRPr lang="en-US" altLang="en-US" sz="4000" b="1" dirty="0">
              <a:solidFill>
                <a:srgbClr val="990000"/>
              </a:solidFill>
              <a:latin typeface="Helvetica Neue"/>
            </a:endParaRPr>
          </a:p>
          <a:p>
            <a:pPr eaLnBrk="1" hangingPunct="1">
              <a:spcBef>
                <a:spcPct val="0"/>
              </a:spcBef>
              <a:buFontTx/>
              <a:buNone/>
            </a:pPr>
            <a:endParaRPr lang="el-GR" altLang="en-US" sz="4000" b="1" dirty="0">
              <a:solidFill>
                <a:srgbClr val="990000"/>
              </a:solidFill>
              <a:latin typeface="Helvetica Neue"/>
            </a:endParaRPr>
          </a:p>
          <a:p>
            <a:pPr eaLnBrk="1" hangingPunct="1">
              <a:spcBef>
                <a:spcPct val="0"/>
              </a:spcBef>
              <a:buFont typeface="Wingdings" panose="05000000000000000000" pitchFamily="2" charset="2"/>
              <a:buChar char="q"/>
            </a:pPr>
            <a:r>
              <a:rPr lang="en-US" altLang="en-US" sz="4000" b="1" dirty="0">
                <a:latin typeface="Helvetica Neue"/>
              </a:rPr>
              <a:t>The </a:t>
            </a:r>
            <a:r>
              <a:rPr lang="en-US" altLang="en-US" sz="4000" b="1" dirty="0">
                <a:solidFill>
                  <a:srgbClr val="CC0000"/>
                </a:solidFill>
                <a:latin typeface="Helvetica Neue"/>
              </a:rPr>
              <a:t>initial focus </a:t>
            </a:r>
            <a:r>
              <a:rPr lang="en-US" altLang="en-US" sz="4000" b="1" dirty="0">
                <a:latin typeface="Helvetica Neue"/>
              </a:rPr>
              <a:t>on the search space</a:t>
            </a:r>
          </a:p>
          <a:p>
            <a:pPr>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b="1" dirty="0">
                <a:solidFill>
                  <a:srgbClr val="CC0000"/>
                </a:solidFill>
                <a:effectLst/>
                <a:latin typeface="Helvetica Neue"/>
                <a:ea typeface="Times New Roman" panose="02020603050405020304" pitchFamily="18" charset="0"/>
                <a:cs typeface="Times New Roman" panose="02020603050405020304" pitchFamily="18" charset="0"/>
              </a:rPr>
              <a:t>Further navigation </a:t>
            </a:r>
            <a:r>
              <a:rPr lang="en-CY" sz="4000" b="1" dirty="0">
                <a:effectLst/>
                <a:latin typeface="Helvetica Neue"/>
                <a:ea typeface="Times New Roman" panose="02020603050405020304" pitchFamily="18" charset="0"/>
                <a:cs typeface="Times New Roman" panose="02020603050405020304" pitchFamily="18" charset="0"/>
              </a:rPr>
              <a:t>in this space especially if the expectations do not correspond to reality</a:t>
            </a:r>
            <a:endParaRPr lang="el-GR" altLang="en-US" sz="1600" b="1" dirty="0">
              <a:latin typeface="Helvetica Neue"/>
            </a:endParaRPr>
          </a:p>
        </p:txBody>
      </p:sp>
      <p:sp>
        <p:nvSpPr>
          <p:cNvPr id="81925" name="Text Box 5">
            <a:extLst>
              <a:ext uri="{FF2B5EF4-FFF2-40B4-BE49-F238E27FC236}">
                <a16:creationId xmlns:a16="http://schemas.microsoft.com/office/drawing/2014/main" id="{CAEC1A76-8A45-3B22-071B-7DB5F753E0C4}"/>
              </a:ext>
            </a:extLst>
          </p:cNvPr>
          <p:cNvSpPr txBox="1">
            <a:spLocks noChangeArrowheads="1"/>
          </p:cNvSpPr>
          <p:nvPr/>
        </p:nvSpPr>
        <p:spPr bwMode="auto">
          <a:xfrm>
            <a:off x="4374288" y="6091881"/>
            <a:ext cx="15594226" cy="5069589"/>
          </a:xfrm>
          <a:prstGeom prst="rect">
            <a:avLst/>
          </a:prstGeom>
          <a:solidFill>
            <a:schemeClr val="accent6">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a:r>
              <a:rPr lang="en-CY" sz="4000" b="1" dirty="0">
                <a:latin typeface="Helvetica Neue"/>
              </a:rPr>
              <a:t>Based on some incomplete, uncertain and vague information, an attempt is made to identify an external condition, whether it refers to a visible object, such as a chair, or to some non-visible condition, such as the internal dysfunction of a patient.</a:t>
            </a:r>
          </a:p>
          <a:p>
            <a:pPr algn="l"/>
            <a:r>
              <a:rPr lang="en-CY" sz="4000" b="1" dirty="0">
                <a:latin typeface="Helvetica Neue"/>
              </a:rPr>
              <a:t> </a:t>
            </a:r>
          </a:p>
          <a:p>
            <a:pPr algn="l"/>
            <a:r>
              <a:rPr lang="en-CY" sz="4000" b="1" dirty="0">
                <a:latin typeface="Helvetica Neue"/>
              </a:rPr>
              <a:t>A basic mechanism is the </a:t>
            </a:r>
            <a:r>
              <a:rPr lang="en-US" sz="4000" b="1" dirty="0">
                <a:solidFill>
                  <a:srgbClr val="CC0000"/>
                </a:solidFill>
                <a:latin typeface="Helvetica Neue"/>
              </a:rPr>
              <a:t>matching</a:t>
            </a:r>
            <a:r>
              <a:rPr lang="en-CY" sz="4000" b="1" dirty="0">
                <a:solidFill>
                  <a:srgbClr val="CC0000"/>
                </a:solidFill>
                <a:latin typeface="Helvetica Neue"/>
              </a:rPr>
              <a:t> of expectations</a:t>
            </a:r>
            <a:r>
              <a:rPr lang="en-CY" sz="4000" b="1" dirty="0">
                <a:latin typeface="Helvetica Neue"/>
              </a:rPr>
              <a:t>, as they are formulated in the relevant </a:t>
            </a:r>
            <a:r>
              <a:rPr lang="en-US" sz="4000" b="1" dirty="0">
                <a:latin typeface="Helvetica Neue"/>
              </a:rPr>
              <a:t>frame</a:t>
            </a:r>
            <a:r>
              <a:rPr lang="en-CY" sz="4000" b="1" dirty="0">
                <a:latin typeface="Helvetica Neue"/>
              </a:rPr>
              <a:t>, with reality, as it appears (partially) through incomplete information.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25"/>
                                        </p:tgtEl>
                                        <p:attrNameLst>
                                          <p:attrName>style.visibility</p:attrName>
                                        </p:attrNameLst>
                                      </p:cBhvr>
                                      <p:to>
                                        <p:strVal val="visible"/>
                                      </p:to>
                                    </p:set>
                                    <p:anim calcmode="lin" valueType="num">
                                      <p:cBhvr additive="base">
                                        <p:cTn id="7" dur="500" fill="hold"/>
                                        <p:tgtEl>
                                          <p:spTgt spid="81925"/>
                                        </p:tgtEl>
                                        <p:attrNameLst>
                                          <p:attrName>ppt_x</p:attrName>
                                        </p:attrNameLst>
                                      </p:cBhvr>
                                      <p:tavLst>
                                        <p:tav tm="0">
                                          <p:val>
                                            <p:strVal val="#ppt_x"/>
                                          </p:val>
                                        </p:tav>
                                        <p:tav tm="100000">
                                          <p:val>
                                            <p:strVal val="#ppt_x"/>
                                          </p:val>
                                        </p:tav>
                                      </p:tavLst>
                                    </p:anim>
                                    <p:anim calcmode="lin" valueType="num">
                                      <p:cBhvr additive="base">
                                        <p:cTn id="8" dur="500" fill="hold"/>
                                        <p:tgtEl>
                                          <p:spTgt spid="819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21</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88584" y="2619999"/>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Links between object frames</a:t>
            </a:r>
            <a:endParaRPr lang="en-CY" sz="4800" dirty="0"/>
          </a:p>
        </p:txBody>
      </p:sp>
      <p:sp>
        <p:nvSpPr>
          <p:cNvPr id="5" name="Rectangle 3">
            <a:extLst>
              <a:ext uri="{FF2B5EF4-FFF2-40B4-BE49-F238E27FC236}">
                <a16:creationId xmlns:a16="http://schemas.microsoft.com/office/drawing/2014/main" id="{286CD469-EA69-E3E4-1F4B-7DB03E6B6F48}"/>
              </a:ext>
            </a:extLst>
          </p:cNvPr>
          <p:cNvSpPr txBox="1">
            <a:spLocks noChangeArrowheads="1"/>
          </p:cNvSpPr>
          <p:nvPr/>
        </p:nvSpPr>
        <p:spPr>
          <a:xfrm>
            <a:off x="1288584" y="4165599"/>
            <a:ext cx="21806832" cy="6972301"/>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r>
              <a:rPr lang="en-US" altLang="en-US" sz="4000" b="1" dirty="0">
                <a:solidFill>
                  <a:srgbClr val="FF2D64"/>
                </a:solidFill>
                <a:latin typeface="Helvetica Neue"/>
              </a:rPr>
              <a:t>Hierarchical links</a:t>
            </a:r>
            <a:r>
              <a:rPr lang="el-GR" altLang="en-US" sz="4000" b="1" dirty="0">
                <a:solidFill>
                  <a:srgbClr val="FF2D64"/>
                </a:solidFill>
                <a:latin typeface="Helvetica Neue"/>
              </a:rPr>
              <a:t> </a:t>
            </a:r>
          </a:p>
          <a:p>
            <a:pPr lvl="1">
              <a:lnSpc>
                <a:spcPct val="80000"/>
              </a:lnSpc>
              <a:buFont typeface="Wingdings" panose="05000000000000000000" pitchFamily="2" charset="2"/>
              <a:buChar char="§"/>
            </a:pPr>
            <a:r>
              <a:rPr lang="en-US" altLang="en-US" sz="3600" dirty="0">
                <a:solidFill>
                  <a:srgbClr val="0100C8"/>
                </a:solidFill>
                <a:latin typeface="Helvetica Neue"/>
              </a:rPr>
              <a:t>relations</a:t>
            </a:r>
            <a:r>
              <a:rPr lang="el-GR" altLang="en-US" sz="3600" dirty="0">
                <a:solidFill>
                  <a:srgbClr val="0100C8"/>
                </a:solidFill>
                <a:latin typeface="Helvetica Neue"/>
              </a:rPr>
              <a:t> ‘</a:t>
            </a:r>
            <a:r>
              <a:rPr lang="en-US" altLang="en-US" sz="3600" dirty="0">
                <a:solidFill>
                  <a:srgbClr val="0100C8"/>
                </a:solidFill>
                <a:latin typeface="Helvetica Neue"/>
              </a:rPr>
              <a:t>isa</a:t>
            </a:r>
            <a:r>
              <a:rPr lang="el-GR" altLang="en-US" sz="3600" dirty="0">
                <a:solidFill>
                  <a:srgbClr val="0100C8"/>
                </a:solidFill>
                <a:latin typeface="Helvetica Neue"/>
              </a:rPr>
              <a:t>’ </a:t>
            </a:r>
            <a:r>
              <a:rPr lang="en-US" altLang="en-US" sz="3600" dirty="0">
                <a:solidFill>
                  <a:srgbClr val="0100C8"/>
                </a:solidFill>
                <a:latin typeface="Helvetica Neue"/>
              </a:rPr>
              <a:t>and </a:t>
            </a:r>
            <a:r>
              <a:rPr lang="el-GR" altLang="en-US" sz="3600" dirty="0">
                <a:solidFill>
                  <a:srgbClr val="0100C8"/>
                </a:solidFill>
                <a:latin typeface="Helvetica Neue"/>
              </a:rPr>
              <a:t>‘</a:t>
            </a:r>
            <a:r>
              <a:rPr lang="en-US" altLang="en-US" sz="3600" dirty="0">
                <a:solidFill>
                  <a:srgbClr val="0100C8"/>
                </a:solidFill>
                <a:latin typeface="Helvetica Neue"/>
              </a:rPr>
              <a:t>is_part</a:t>
            </a:r>
            <a:r>
              <a:rPr lang="el-GR" altLang="en-US" sz="3600" dirty="0">
                <a:solidFill>
                  <a:srgbClr val="0100C8"/>
                </a:solidFill>
                <a:latin typeface="Helvetica Neue"/>
              </a:rPr>
              <a:t>’</a:t>
            </a:r>
            <a:endParaRPr lang="el-GR" altLang="en-US" sz="3600" i="1" u="sng" dirty="0">
              <a:solidFill>
                <a:srgbClr val="0100C8"/>
              </a:solidFill>
              <a:latin typeface="Helvetica Neue"/>
            </a:endParaRPr>
          </a:p>
          <a:p>
            <a:pPr>
              <a:lnSpc>
                <a:spcPct val="80000"/>
              </a:lnSpc>
              <a:buFont typeface="Wingdings" panose="05000000000000000000" pitchFamily="2" charset="2"/>
              <a:buChar char="q"/>
            </a:pPr>
            <a:r>
              <a:rPr lang="en-US" altLang="en-US" sz="4000" b="1" dirty="0">
                <a:solidFill>
                  <a:srgbClr val="FF2D64"/>
                </a:solidFill>
                <a:latin typeface="Helvetica Neue"/>
              </a:rPr>
              <a:t>Opposing</a:t>
            </a:r>
            <a:r>
              <a:rPr lang="el-GR" altLang="en-US" sz="4000" b="1" dirty="0">
                <a:solidFill>
                  <a:srgbClr val="FF2D64"/>
                </a:solidFill>
                <a:latin typeface="Helvetica Neue"/>
              </a:rPr>
              <a:t> </a:t>
            </a:r>
            <a:r>
              <a:rPr lang="en-US" altLang="en-US" sz="4000" b="1" dirty="0">
                <a:solidFill>
                  <a:srgbClr val="FF2D64"/>
                </a:solidFill>
                <a:latin typeface="Helvetica Neue"/>
              </a:rPr>
              <a:t>links</a:t>
            </a:r>
            <a:endParaRPr lang="el-GR" altLang="en-US" sz="4000" b="1" dirty="0">
              <a:solidFill>
                <a:srgbClr val="FF2D64"/>
              </a:solidFill>
              <a:latin typeface="Helvetica Neue"/>
            </a:endParaRPr>
          </a:p>
          <a:p>
            <a:pPr lvl="1">
              <a:buFont typeface="Wingdings" panose="05000000000000000000" pitchFamily="2" charset="2"/>
              <a:buChar char="§"/>
            </a:pPr>
            <a:r>
              <a:rPr lang="en-CY" sz="3600" dirty="0">
                <a:solidFill>
                  <a:srgbClr val="0100C8"/>
                </a:solidFill>
                <a:latin typeface="Helvetica Neue"/>
              </a:rPr>
              <a:t>identify differences between </a:t>
            </a:r>
            <a:r>
              <a:rPr lang="en-US" sz="3600" dirty="0">
                <a:solidFill>
                  <a:srgbClr val="0100C8"/>
                </a:solidFill>
                <a:latin typeface="Helvetica Neue"/>
              </a:rPr>
              <a:t>frames</a:t>
            </a:r>
            <a:r>
              <a:rPr lang="en-CY" sz="3600" dirty="0">
                <a:solidFill>
                  <a:srgbClr val="0100C8"/>
                </a:solidFill>
                <a:latin typeface="Helvetica Neue"/>
              </a:rPr>
              <a:t> with many common characteristics, that as a result of this similarity, the existence of one may be mistaken for the existence of the other</a:t>
            </a:r>
          </a:p>
          <a:p>
            <a:pPr lvl="1">
              <a:buFont typeface="Wingdings" panose="05000000000000000000" pitchFamily="2" charset="2"/>
              <a:buChar char="§"/>
            </a:pPr>
            <a:r>
              <a:rPr lang="en-CY" sz="3600" dirty="0">
                <a:solidFill>
                  <a:srgbClr val="0100C8"/>
                </a:solidFill>
                <a:latin typeface="Helvetica Neue"/>
              </a:rPr>
              <a:t>The subnet created by the set of </a:t>
            </a:r>
            <a:r>
              <a:rPr lang="en-US" sz="3600" dirty="0">
                <a:solidFill>
                  <a:srgbClr val="0100C8"/>
                </a:solidFill>
                <a:latin typeface="Helvetica Neue"/>
              </a:rPr>
              <a:t>opposing</a:t>
            </a:r>
            <a:r>
              <a:rPr lang="en-CY" sz="3600" dirty="0">
                <a:solidFill>
                  <a:srgbClr val="0100C8"/>
                </a:solidFill>
                <a:latin typeface="Helvetica Neue"/>
              </a:rPr>
              <a:t> links is called the </a:t>
            </a:r>
            <a:r>
              <a:rPr lang="en-CY" sz="3600" b="1" dirty="0">
                <a:solidFill>
                  <a:srgbClr val="FF2D64"/>
                </a:solidFill>
                <a:latin typeface="Helvetica Neue"/>
              </a:rPr>
              <a:t>similarity matrix</a:t>
            </a:r>
            <a:endParaRPr lang="en-US" altLang="en-US" sz="3600" b="1" dirty="0">
              <a:solidFill>
                <a:srgbClr val="FF2D64"/>
              </a:solidFill>
              <a:latin typeface="Helvetica Neue"/>
            </a:endParaRPr>
          </a:p>
          <a:p>
            <a:pPr>
              <a:lnSpc>
                <a:spcPct val="80000"/>
              </a:lnSpc>
              <a:buFont typeface="Wingdings" panose="05000000000000000000" pitchFamily="2" charset="2"/>
              <a:buChar char="q"/>
            </a:pPr>
            <a:r>
              <a:rPr lang="en-US" altLang="en-US" sz="4000" b="1" dirty="0">
                <a:solidFill>
                  <a:srgbClr val="FF2D64"/>
                </a:solidFill>
                <a:latin typeface="Helvetica Neue"/>
              </a:rPr>
              <a:t>Complementary</a:t>
            </a:r>
            <a:r>
              <a:rPr lang="el-GR" altLang="en-US" sz="4000" b="1" dirty="0">
                <a:solidFill>
                  <a:srgbClr val="FF2D64"/>
                </a:solidFill>
                <a:latin typeface="Helvetica Neue"/>
              </a:rPr>
              <a:t> </a:t>
            </a:r>
            <a:r>
              <a:rPr lang="en-US" altLang="en-US" sz="4000" b="1" dirty="0">
                <a:solidFill>
                  <a:srgbClr val="FF2D64"/>
                </a:solidFill>
                <a:latin typeface="Helvetica Neue"/>
              </a:rPr>
              <a:t>links</a:t>
            </a:r>
            <a:endParaRPr lang="el-GR" altLang="en-US" sz="4000" b="1" dirty="0">
              <a:solidFill>
                <a:srgbClr val="FF2D64"/>
              </a:solidFill>
              <a:latin typeface="Helvetica Neue"/>
            </a:endParaRPr>
          </a:p>
          <a:p>
            <a:pPr lvl="1">
              <a:buFont typeface="Wingdings" panose="05000000000000000000" pitchFamily="2" charset="2"/>
              <a:buChar char="§"/>
            </a:pPr>
            <a:r>
              <a:rPr lang="en-CY" sz="3600" dirty="0">
                <a:solidFill>
                  <a:srgbClr val="0100C8"/>
                </a:solidFill>
                <a:latin typeface="Helvetica Neue"/>
              </a:rPr>
              <a:t>they connect one frame to others that represent concepts, complementary to the concept of the first</a:t>
            </a:r>
            <a:endParaRPr lang="el-GR" altLang="en-US" sz="3600" dirty="0">
              <a:solidFill>
                <a:srgbClr val="0100C8"/>
              </a:solidFill>
              <a:latin typeface="Helvetica Neue"/>
            </a:endParaRPr>
          </a:p>
          <a:p>
            <a:pPr>
              <a:lnSpc>
                <a:spcPct val="80000"/>
              </a:lnSpc>
              <a:buFont typeface="Wingdings" panose="05000000000000000000" pitchFamily="2" charset="2"/>
              <a:buChar char="q"/>
            </a:pPr>
            <a:r>
              <a:rPr lang="en-US" altLang="en-US" sz="4000" b="1" dirty="0">
                <a:solidFill>
                  <a:srgbClr val="FF2D64"/>
                </a:solidFill>
                <a:latin typeface="Helvetica Neue"/>
              </a:rPr>
              <a:t>Triggering</a:t>
            </a:r>
            <a:r>
              <a:rPr lang="el-GR" altLang="en-US" sz="4000" b="1" dirty="0">
                <a:solidFill>
                  <a:srgbClr val="FF2D64"/>
                </a:solidFill>
                <a:latin typeface="Helvetica Neue"/>
              </a:rPr>
              <a:t> </a:t>
            </a:r>
            <a:r>
              <a:rPr lang="en-US" altLang="en-US" sz="4000" b="1" dirty="0">
                <a:solidFill>
                  <a:srgbClr val="FF2D64"/>
                </a:solidFill>
                <a:latin typeface="Helvetica Neue"/>
              </a:rPr>
              <a:t>links</a:t>
            </a:r>
            <a:endParaRPr lang="el-GR" altLang="en-US" sz="4000" b="1" dirty="0">
              <a:solidFill>
                <a:srgbClr val="FF2D64"/>
              </a:solidFill>
              <a:latin typeface="Helvetica Neue"/>
            </a:endParaRPr>
          </a:p>
          <a:p>
            <a:pPr lvl="1">
              <a:lnSpc>
                <a:spcPct val="80000"/>
              </a:lnSpc>
              <a:buFont typeface="Wingdings" panose="05000000000000000000" pitchFamily="2" charset="2"/>
              <a:buChar char="§"/>
            </a:pPr>
            <a:r>
              <a:rPr lang="en-CY" sz="3600" dirty="0">
                <a:solidFill>
                  <a:srgbClr val="0100C8"/>
                </a:solidFill>
                <a:latin typeface="Helvetica Neue"/>
              </a:rPr>
              <a:t>they suggest which </a:t>
            </a:r>
            <a:r>
              <a:rPr lang="en-US" sz="3600" dirty="0">
                <a:solidFill>
                  <a:srgbClr val="0100C8"/>
                </a:solidFill>
                <a:latin typeface="Helvetica Neue"/>
              </a:rPr>
              <a:t>frames </a:t>
            </a:r>
            <a:r>
              <a:rPr lang="en-CY" sz="3600" dirty="0">
                <a:solidFill>
                  <a:srgbClr val="0100C8"/>
                </a:solidFill>
                <a:latin typeface="Helvetica Neue"/>
              </a:rPr>
              <a:t>to </a:t>
            </a:r>
            <a:r>
              <a:rPr lang="en-US" sz="3600" dirty="0">
                <a:solidFill>
                  <a:srgbClr val="0100C8"/>
                </a:solidFill>
                <a:latin typeface="Helvetica Neue"/>
              </a:rPr>
              <a:t>activate</a:t>
            </a:r>
            <a:r>
              <a:rPr lang="en-CY" sz="3600" dirty="0">
                <a:solidFill>
                  <a:srgbClr val="0100C8"/>
                </a:solidFill>
                <a:latin typeface="Helvetica Neue"/>
              </a:rPr>
              <a:t>,</a:t>
            </a:r>
            <a:r>
              <a:rPr lang="en-US" sz="3600" dirty="0">
                <a:solidFill>
                  <a:srgbClr val="0100C8"/>
                </a:solidFill>
                <a:latin typeface="Helvetica Neue"/>
              </a:rPr>
              <a:t> by and large</a:t>
            </a:r>
            <a:r>
              <a:rPr lang="en-CY" sz="3600" dirty="0">
                <a:solidFill>
                  <a:srgbClr val="0100C8"/>
                </a:solidFill>
                <a:latin typeface="Helvetica Neue"/>
              </a:rPr>
              <a:t> initially</a:t>
            </a:r>
            <a:r>
              <a:rPr lang="en-US" sz="3600" dirty="0">
                <a:solidFill>
                  <a:srgbClr val="0100C8"/>
                </a:solidFill>
                <a:latin typeface="Helvetica Neue"/>
              </a:rPr>
              <a:t>; these</a:t>
            </a:r>
            <a:r>
              <a:rPr lang="en-CY" sz="3600" dirty="0">
                <a:solidFill>
                  <a:srgbClr val="0100C8"/>
                </a:solidFill>
                <a:latin typeface="Helvetica Neue"/>
              </a:rPr>
              <a:t> links are usually contained in </a:t>
            </a:r>
            <a:r>
              <a:rPr lang="en-US" sz="3600" dirty="0">
                <a:solidFill>
                  <a:srgbClr val="0100C8"/>
                </a:solidFill>
                <a:latin typeface="Helvetica Neue"/>
              </a:rPr>
              <a:t>control frames, and hence</a:t>
            </a:r>
            <a:r>
              <a:rPr lang="en-CY" sz="3600" dirty="0">
                <a:solidFill>
                  <a:srgbClr val="0100C8"/>
                </a:solidFill>
                <a:latin typeface="Helvetica Neue"/>
              </a:rPr>
              <a:t> they are context-independent, that is, they operate at</a:t>
            </a:r>
            <a:r>
              <a:rPr lang="en-US" sz="3600" dirty="0">
                <a:solidFill>
                  <a:srgbClr val="0100C8"/>
                </a:solidFill>
                <a:latin typeface="Helvetica Neue"/>
              </a:rPr>
              <a:t> </a:t>
            </a:r>
            <a:r>
              <a:rPr lang="en-CY" sz="3600" b="1" dirty="0">
                <a:solidFill>
                  <a:srgbClr val="FF2D64"/>
                </a:solidFill>
                <a:latin typeface="Helvetica Neue"/>
              </a:rPr>
              <a:t>global level</a:t>
            </a:r>
          </a:p>
        </p:txBody>
      </p:sp>
    </p:spTree>
    <p:extLst>
      <p:ext uri="{BB962C8B-B14F-4D97-AF65-F5344CB8AC3E}">
        <p14:creationId xmlns:p14="http://schemas.microsoft.com/office/powerpoint/2010/main" val="1414642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 calcmode="lin" valueType="num">
                                      <p:cBhvr additive="base">
                                        <p:cTn id="2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 calcmode="lin" valueType="num">
                                      <p:cBhvr additive="base">
                                        <p:cTn id="35"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5">
                                            <p:txEl>
                                              <p:pRg st="8" end="8"/>
                                            </p:txEl>
                                          </p:spTgt>
                                        </p:tgtEl>
                                        <p:attrNameLst>
                                          <p:attrName>style.visibility</p:attrName>
                                        </p:attrNameLst>
                                      </p:cBhvr>
                                      <p:to>
                                        <p:strVal val="visible"/>
                                      </p:to>
                                    </p:set>
                                    <p:anim calcmode="lin" valueType="num">
                                      <p:cBhvr additive="base">
                                        <p:cTn id="41"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1">
            <a:extLst>
              <a:ext uri="{FF2B5EF4-FFF2-40B4-BE49-F238E27FC236}">
                <a16:creationId xmlns:a16="http://schemas.microsoft.com/office/drawing/2014/main" id="{6809965D-0BEF-A521-2A11-AE524FFBBBA8}"/>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40963" name="Slide Number Placeholder 3">
            <a:extLst>
              <a:ext uri="{FF2B5EF4-FFF2-40B4-BE49-F238E27FC236}">
                <a16:creationId xmlns:a16="http://schemas.microsoft.com/office/drawing/2014/main" id="{67FC12AE-3BC5-60AB-00AB-7EE482B20F28}"/>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E72C2330-E35D-4580-AE40-994A2F897E2D}" type="slidenum">
              <a:rPr lang="el-GR" altLang="en-US" smtClean="0"/>
              <a:pPr algn="ctr"/>
              <a:t>22</a:t>
            </a:fld>
            <a:endParaRPr lang="el-GR" altLang="en-US" dirty="0"/>
          </a:p>
        </p:txBody>
      </p:sp>
      <p:sp>
        <p:nvSpPr>
          <p:cNvPr id="40964" name="Text Box 4">
            <a:extLst>
              <a:ext uri="{FF2B5EF4-FFF2-40B4-BE49-F238E27FC236}">
                <a16:creationId xmlns:a16="http://schemas.microsoft.com/office/drawing/2014/main" id="{72EC05E1-9403-5688-D548-B4B591F573BE}"/>
              </a:ext>
            </a:extLst>
          </p:cNvPr>
          <p:cNvSpPr txBox="1">
            <a:spLocks noChangeArrowheads="1"/>
          </p:cNvSpPr>
          <p:nvPr/>
        </p:nvSpPr>
        <p:spPr bwMode="auto">
          <a:xfrm>
            <a:off x="7162800" y="2562226"/>
            <a:ext cx="6248400" cy="707886"/>
          </a:xfrm>
          <a:prstGeom prst="rect">
            <a:avLst/>
          </a:prstGeom>
          <a:solidFill>
            <a:srgbClr val="0070C0"/>
          </a:solidFill>
          <a:ln w="38100" algn="ctr">
            <a:solidFill>
              <a:srgbClr val="66CCFF"/>
            </a:solidFill>
            <a:miter lim="800000"/>
            <a:headEnd/>
            <a:tailEnd/>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solidFill>
                  <a:schemeClr val="bg1"/>
                </a:solidFill>
              </a:rPr>
              <a:t>Chair</a:t>
            </a:r>
          </a:p>
        </p:txBody>
      </p:sp>
      <p:sp>
        <p:nvSpPr>
          <p:cNvPr id="40965" name="Text Box 5">
            <a:extLst>
              <a:ext uri="{FF2B5EF4-FFF2-40B4-BE49-F238E27FC236}">
                <a16:creationId xmlns:a16="http://schemas.microsoft.com/office/drawing/2014/main" id="{2439760E-3CDF-E9B2-1EB2-687BC314902A}"/>
              </a:ext>
            </a:extLst>
          </p:cNvPr>
          <p:cNvSpPr txBox="1">
            <a:spLocks noChangeArrowheads="1"/>
          </p:cNvSpPr>
          <p:nvPr/>
        </p:nvSpPr>
        <p:spPr bwMode="auto">
          <a:xfrm>
            <a:off x="7162800" y="3324226"/>
            <a:ext cx="6248400" cy="2923877"/>
          </a:xfrm>
          <a:prstGeom prst="rect">
            <a:avLst/>
          </a:prstGeom>
          <a:solidFill>
            <a:srgbClr val="CCFFFF"/>
          </a:solidFill>
          <a:ln w="38100" algn="ctr">
            <a:solidFill>
              <a:srgbClr val="66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endParaRPr lang="el-GR" altLang="en-US" sz="2800" b="1" dirty="0"/>
          </a:p>
          <a:p>
            <a:pPr algn="l" eaLnBrk="1" hangingPunct="1"/>
            <a:r>
              <a:rPr lang="en-US" altLang="en-US" sz="2800" b="1" dirty="0"/>
              <a:t>Opposing links</a:t>
            </a:r>
            <a:r>
              <a:rPr lang="el-GR" altLang="en-US" sz="2800" b="1" dirty="0"/>
              <a:t>:</a:t>
            </a:r>
          </a:p>
          <a:p>
            <a:pPr algn="l" eaLnBrk="1" hangingPunct="1"/>
            <a:endParaRPr lang="el-GR" altLang="en-US" sz="1600" b="1" dirty="0"/>
          </a:p>
          <a:p>
            <a:pPr algn="l" eaLnBrk="1" hangingPunct="1">
              <a:buFontTx/>
              <a:buChar char="•"/>
            </a:pPr>
            <a:r>
              <a:rPr lang="en-US" altLang="en-US" sz="2800" dirty="0"/>
              <a:t>Very big</a:t>
            </a:r>
            <a:r>
              <a:rPr lang="el-GR" altLang="en-US" sz="2800" dirty="0"/>
              <a:t>, </a:t>
            </a:r>
            <a:r>
              <a:rPr lang="en-US" altLang="en-US" sz="2800" dirty="0"/>
              <a:t>without back</a:t>
            </a:r>
            <a:endParaRPr lang="el-GR" altLang="en-US" sz="2800" dirty="0"/>
          </a:p>
          <a:p>
            <a:pPr algn="l" eaLnBrk="1" hangingPunct="1">
              <a:buFontTx/>
              <a:buChar char="•"/>
            </a:pPr>
            <a:r>
              <a:rPr lang="en-US" altLang="en-US" sz="2800" dirty="0"/>
              <a:t>Very broad</a:t>
            </a:r>
            <a:r>
              <a:rPr lang="el-GR" altLang="en-US" sz="2800" dirty="0"/>
              <a:t>, </a:t>
            </a:r>
            <a:r>
              <a:rPr lang="en-US" altLang="en-US" sz="2800" dirty="0"/>
              <a:t>without back</a:t>
            </a:r>
            <a:endParaRPr lang="el-GR" altLang="en-US" sz="2800" dirty="0"/>
          </a:p>
          <a:p>
            <a:pPr algn="l" eaLnBrk="1" hangingPunct="1">
              <a:buFontTx/>
              <a:buChar char="•"/>
            </a:pPr>
            <a:r>
              <a:rPr lang="en-US" altLang="en-US" sz="2800" dirty="0"/>
              <a:t>Very tall</a:t>
            </a:r>
            <a:r>
              <a:rPr lang="el-GR" altLang="en-US" sz="2800" dirty="0"/>
              <a:t>, </a:t>
            </a:r>
            <a:r>
              <a:rPr lang="en-US" altLang="en-US" sz="2800" dirty="0"/>
              <a:t>without back</a:t>
            </a:r>
            <a:endParaRPr lang="el-GR" altLang="en-US" sz="2800" dirty="0"/>
          </a:p>
          <a:p>
            <a:pPr algn="l" eaLnBrk="1" hangingPunct="1">
              <a:buFontTx/>
              <a:buChar char="•"/>
            </a:pPr>
            <a:endParaRPr lang="el-GR" altLang="en-US" sz="2800" dirty="0"/>
          </a:p>
        </p:txBody>
      </p:sp>
      <p:sp>
        <p:nvSpPr>
          <p:cNvPr id="83974" name="Text Box 6">
            <a:extLst>
              <a:ext uri="{FF2B5EF4-FFF2-40B4-BE49-F238E27FC236}">
                <a16:creationId xmlns:a16="http://schemas.microsoft.com/office/drawing/2014/main" id="{0B25F3A9-7291-F315-376B-A430BCB38350}"/>
              </a:ext>
            </a:extLst>
          </p:cNvPr>
          <p:cNvSpPr txBox="1">
            <a:spLocks noChangeArrowheads="1"/>
          </p:cNvSpPr>
          <p:nvPr/>
        </p:nvSpPr>
        <p:spPr bwMode="auto">
          <a:xfrm>
            <a:off x="3505200" y="8353426"/>
            <a:ext cx="5181600" cy="707886"/>
          </a:xfrm>
          <a:prstGeom prst="rect">
            <a:avLst/>
          </a:prstGeom>
          <a:solidFill>
            <a:srgbClr val="0070C0"/>
          </a:solidFill>
          <a:ln w="38100" algn="ctr">
            <a:solidFill>
              <a:srgbClr val="66CCFF"/>
            </a:solidFill>
            <a:miter lim="800000"/>
            <a:headEnd/>
            <a:tailEnd/>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solidFill>
                  <a:schemeClr val="bg1"/>
                </a:solidFill>
              </a:rPr>
              <a:t>Table</a:t>
            </a:r>
          </a:p>
        </p:txBody>
      </p:sp>
      <p:sp>
        <p:nvSpPr>
          <p:cNvPr id="83975" name="Text Box 7">
            <a:extLst>
              <a:ext uri="{FF2B5EF4-FFF2-40B4-BE49-F238E27FC236}">
                <a16:creationId xmlns:a16="http://schemas.microsoft.com/office/drawing/2014/main" id="{360F8988-8867-429F-B243-255FE8F81FCF}"/>
              </a:ext>
            </a:extLst>
          </p:cNvPr>
          <p:cNvSpPr txBox="1">
            <a:spLocks noChangeArrowheads="1"/>
          </p:cNvSpPr>
          <p:nvPr/>
        </p:nvSpPr>
        <p:spPr bwMode="auto">
          <a:xfrm>
            <a:off x="3505200" y="9115426"/>
            <a:ext cx="5181600" cy="1631216"/>
          </a:xfrm>
          <a:prstGeom prst="rect">
            <a:avLst/>
          </a:prstGeom>
          <a:solidFill>
            <a:srgbClr val="CCFFFF"/>
          </a:solidFill>
          <a:ln w="38100" algn="ctr">
            <a:solidFill>
              <a:srgbClr val="66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2800" b="1" dirty="0"/>
              <a:t>Opposing links</a:t>
            </a:r>
            <a:r>
              <a:rPr lang="el-GR" altLang="en-US" sz="2800" b="1" dirty="0"/>
              <a:t>:</a:t>
            </a:r>
          </a:p>
          <a:p>
            <a:pPr algn="l" eaLnBrk="1" hangingPunct="1"/>
            <a:endParaRPr lang="el-GR" altLang="en-US" sz="1600" b="1" dirty="0"/>
          </a:p>
          <a:p>
            <a:pPr algn="l" eaLnBrk="1" hangingPunct="1">
              <a:buFontTx/>
              <a:buChar char="•"/>
            </a:pPr>
            <a:r>
              <a:rPr lang="en-US" altLang="en-US" sz="2800" dirty="0"/>
              <a:t>Without drawers</a:t>
            </a:r>
            <a:endParaRPr lang="el-GR" altLang="en-US" sz="2800" dirty="0"/>
          </a:p>
          <a:p>
            <a:pPr algn="l" eaLnBrk="1" hangingPunct="1">
              <a:buFontTx/>
              <a:buChar char="•"/>
            </a:pPr>
            <a:endParaRPr lang="el-GR" altLang="en-US" sz="2800" dirty="0"/>
          </a:p>
        </p:txBody>
      </p:sp>
      <p:sp>
        <p:nvSpPr>
          <p:cNvPr id="83976" name="Text Box 8">
            <a:extLst>
              <a:ext uri="{FF2B5EF4-FFF2-40B4-BE49-F238E27FC236}">
                <a16:creationId xmlns:a16="http://schemas.microsoft.com/office/drawing/2014/main" id="{8F522171-6FA0-88F1-D16F-076DFC17465C}"/>
              </a:ext>
            </a:extLst>
          </p:cNvPr>
          <p:cNvSpPr txBox="1">
            <a:spLocks noChangeArrowheads="1"/>
          </p:cNvSpPr>
          <p:nvPr/>
        </p:nvSpPr>
        <p:spPr bwMode="auto">
          <a:xfrm>
            <a:off x="9601200" y="8467726"/>
            <a:ext cx="5029200" cy="707886"/>
          </a:xfrm>
          <a:prstGeom prst="rect">
            <a:avLst/>
          </a:prstGeom>
          <a:solidFill>
            <a:srgbClr val="0070C0"/>
          </a:solidFill>
          <a:ln w="38100" algn="ctr">
            <a:solidFill>
              <a:srgbClr val="66CCFF"/>
            </a:solidFill>
            <a:miter lim="800000"/>
            <a:headEnd/>
            <a:tailEnd/>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solidFill>
                  <a:schemeClr val="bg1"/>
                </a:solidFill>
              </a:rPr>
              <a:t>Desk</a:t>
            </a:r>
          </a:p>
        </p:txBody>
      </p:sp>
      <p:sp>
        <p:nvSpPr>
          <p:cNvPr id="83977" name="Text Box 9">
            <a:extLst>
              <a:ext uri="{FF2B5EF4-FFF2-40B4-BE49-F238E27FC236}">
                <a16:creationId xmlns:a16="http://schemas.microsoft.com/office/drawing/2014/main" id="{76A9DC67-C762-76DA-A8F0-F1F3625C73F2}"/>
              </a:ext>
            </a:extLst>
          </p:cNvPr>
          <p:cNvSpPr txBox="1">
            <a:spLocks noChangeArrowheads="1"/>
          </p:cNvSpPr>
          <p:nvPr/>
        </p:nvSpPr>
        <p:spPr bwMode="auto">
          <a:xfrm>
            <a:off x="9601200" y="9213851"/>
            <a:ext cx="5029200" cy="1446550"/>
          </a:xfrm>
          <a:prstGeom prst="rect">
            <a:avLst/>
          </a:prstGeom>
          <a:solidFill>
            <a:srgbClr val="CCFFFF"/>
          </a:solidFill>
          <a:ln w="38100" algn="ctr">
            <a:solidFill>
              <a:srgbClr val="66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2800" b="1" dirty="0"/>
              <a:t>Opposing links</a:t>
            </a:r>
            <a:r>
              <a:rPr lang="el-GR" altLang="en-US" sz="2800" b="1" dirty="0"/>
              <a:t>:</a:t>
            </a:r>
          </a:p>
          <a:p>
            <a:pPr algn="l" eaLnBrk="1" hangingPunct="1"/>
            <a:endParaRPr lang="el-GR" altLang="en-US" sz="1600" b="1" dirty="0"/>
          </a:p>
          <a:p>
            <a:pPr algn="l" eaLnBrk="1" hangingPunct="1">
              <a:buFontTx/>
              <a:buChar char="•"/>
            </a:pPr>
            <a:r>
              <a:rPr lang="en-US" altLang="en-US" sz="2800" dirty="0"/>
              <a:t>No knee space</a:t>
            </a:r>
            <a:endParaRPr lang="el-GR" altLang="en-US" sz="2800" dirty="0"/>
          </a:p>
          <a:p>
            <a:pPr algn="l" eaLnBrk="1" hangingPunct="1">
              <a:buFontTx/>
              <a:buChar char="•"/>
            </a:pPr>
            <a:endParaRPr lang="el-GR" altLang="en-US" sz="1600" dirty="0"/>
          </a:p>
        </p:txBody>
      </p:sp>
      <p:sp>
        <p:nvSpPr>
          <p:cNvPr id="40970" name="Rectangle 10">
            <a:extLst>
              <a:ext uri="{FF2B5EF4-FFF2-40B4-BE49-F238E27FC236}">
                <a16:creationId xmlns:a16="http://schemas.microsoft.com/office/drawing/2014/main" id="{0DCC0432-7D52-7308-5EC6-2630B704093D}"/>
              </a:ext>
            </a:extLst>
          </p:cNvPr>
          <p:cNvSpPr>
            <a:spLocks noChangeArrowheads="1"/>
          </p:cNvSpPr>
          <p:nvPr/>
        </p:nvSpPr>
        <p:spPr bwMode="auto">
          <a:xfrm>
            <a:off x="12192000" y="4695826"/>
            <a:ext cx="762000" cy="304800"/>
          </a:xfrm>
          <a:prstGeom prst="rect">
            <a:avLst/>
          </a:prstGeom>
          <a:solidFill>
            <a:schemeClr val="accent1"/>
          </a:solidFill>
          <a:ln w="9525" algn="ctr">
            <a:solidFill>
              <a:srgbClr val="66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40971" name="Rectangle 11">
            <a:extLst>
              <a:ext uri="{FF2B5EF4-FFF2-40B4-BE49-F238E27FC236}">
                <a16:creationId xmlns:a16="http://schemas.microsoft.com/office/drawing/2014/main" id="{DB15BCE6-76E3-0012-8704-3D530AC4ADC5}"/>
              </a:ext>
            </a:extLst>
          </p:cNvPr>
          <p:cNvSpPr>
            <a:spLocks noChangeArrowheads="1"/>
          </p:cNvSpPr>
          <p:nvPr/>
        </p:nvSpPr>
        <p:spPr bwMode="auto">
          <a:xfrm>
            <a:off x="12192000" y="5153026"/>
            <a:ext cx="762000" cy="304800"/>
          </a:xfrm>
          <a:prstGeom prst="rect">
            <a:avLst/>
          </a:prstGeom>
          <a:solidFill>
            <a:schemeClr val="accent1"/>
          </a:solidFill>
          <a:ln w="9525" algn="ctr">
            <a:solidFill>
              <a:srgbClr val="66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40972" name="Rectangle 12">
            <a:extLst>
              <a:ext uri="{FF2B5EF4-FFF2-40B4-BE49-F238E27FC236}">
                <a16:creationId xmlns:a16="http://schemas.microsoft.com/office/drawing/2014/main" id="{9CD5C00C-8146-2009-3EED-7549B74CF79E}"/>
              </a:ext>
            </a:extLst>
          </p:cNvPr>
          <p:cNvSpPr>
            <a:spLocks noChangeArrowheads="1"/>
          </p:cNvSpPr>
          <p:nvPr/>
        </p:nvSpPr>
        <p:spPr bwMode="auto">
          <a:xfrm>
            <a:off x="12192000" y="5610226"/>
            <a:ext cx="762000" cy="304800"/>
          </a:xfrm>
          <a:prstGeom prst="rect">
            <a:avLst/>
          </a:prstGeom>
          <a:solidFill>
            <a:schemeClr val="accent1"/>
          </a:solidFill>
          <a:ln w="9525" algn="ctr">
            <a:solidFill>
              <a:srgbClr val="66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83991" name="Rectangle 23">
            <a:extLst>
              <a:ext uri="{FF2B5EF4-FFF2-40B4-BE49-F238E27FC236}">
                <a16:creationId xmlns:a16="http://schemas.microsoft.com/office/drawing/2014/main" id="{38620A9D-3A44-8BA9-0C6E-79650BBE9E08}"/>
              </a:ext>
            </a:extLst>
          </p:cNvPr>
          <p:cNvSpPr>
            <a:spLocks noChangeArrowheads="1"/>
          </p:cNvSpPr>
          <p:nvPr/>
        </p:nvSpPr>
        <p:spPr bwMode="auto">
          <a:xfrm>
            <a:off x="7467600" y="10029826"/>
            <a:ext cx="762000" cy="304800"/>
          </a:xfrm>
          <a:prstGeom prst="rect">
            <a:avLst/>
          </a:prstGeom>
          <a:solidFill>
            <a:schemeClr val="accent1"/>
          </a:solidFill>
          <a:ln w="9525" algn="ctr">
            <a:solidFill>
              <a:srgbClr val="66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83992" name="Rectangle 24">
            <a:extLst>
              <a:ext uri="{FF2B5EF4-FFF2-40B4-BE49-F238E27FC236}">
                <a16:creationId xmlns:a16="http://schemas.microsoft.com/office/drawing/2014/main" id="{37817417-9485-EF9C-E87E-DBD4D9E8B2B1}"/>
              </a:ext>
            </a:extLst>
          </p:cNvPr>
          <p:cNvSpPr>
            <a:spLocks noChangeArrowheads="1"/>
          </p:cNvSpPr>
          <p:nvPr/>
        </p:nvSpPr>
        <p:spPr bwMode="auto">
          <a:xfrm>
            <a:off x="13563600" y="10182226"/>
            <a:ext cx="762000" cy="304800"/>
          </a:xfrm>
          <a:prstGeom prst="rect">
            <a:avLst/>
          </a:prstGeom>
          <a:solidFill>
            <a:schemeClr val="accent1"/>
          </a:solidFill>
          <a:ln w="9525" algn="ctr">
            <a:solidFill>
              <a:srgbClr val="66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83993" name="Text Box 25">
            <a:extLst>
              <a:ext uri="{FF2B5EF4-FFF2-40B4-BE49-F238E27FC236}">
                <a16:creationId xmlns:a16="http://schemas.microsoft.com/office/drawing/2014/main" id="{26EDD49C-8CD2-1A05-8139-01FE563CFD80}"/>
              </a:ext>
            </a:extLst>
          </p:cNvPr>
          <p:cNvSpPr txBox="1">
            <a:spLocks noChangeArrowheads="1"/>
          </p:cNvSpPr>
          <p:nvPr/>
        </p:nvSpPr>
        <p:spPr bwMode="auto">
          <a:xfrm>
            <a:off x="15544800" y="8958839"/>
            <a:ext cx="5029200" cy="707886"/>
          </a:xfrm>
          <a:prstGeom prst="rect">
            <a:avLst/>
          </a:prstGeom>
          <a:solidFill>
            <a:srgbClr val="0070C0"/>
          </a:solidFill>
          <a:ln w="38100" algn="ctr">
            <a:solidFill>
              <a:srgbClr val="66CCFF"/>
            </a:solidFill>
            <a:miter lim="800000"/>
            <a:headEnd/>
            <a:tailEnd/>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solidFill>
                  <a:schemeClr val="bg1"/>
                </a:solidFill>
              </a:rPr>
              <a:t>Desk Extension</a:t>
            </a:r>
          </a:p>
        </p:txBody>
      </p:sp>
      <p:sp>
        <p:nvSpPr>
          <p:cNvPr id="83994" name="Text Box 26">
            <a:extLst>
              <a:ext uri="{FF2B5EF4-FFF2-40B4-BE49-F238E27FC236}">
                <a16:creationId xmlns:a16="http://schemas.microsoft.com/office/drawing/2014/main" id="{A1CA016E-4453-16EC-B6AA-B27B786F0E57}"/>
              </a:ext>
            </a:extLst>
          </p:cNvPr>
          <p:cNvSpPr txBox="1">
            <a:spLocks noChangeArrowheads="1"/>
          </p:cNvSpPr>
          <p:nvPr/>
        </p:nvSpPr>
        <p:spPr bwMode="auto">
          <a:xfrm>
            <a:off x="15557500" y="9675516"/>
            <a:ext cx="5029200" cy="1415772"/>
          </a:xfrm>
          <a:prstGeom prst="rect">
            <a:avLst/>
          </a:prstGeom>
          <a:solidFill>
            <a:srgbClr val="CCFFFF"/>
          </a:solidFill>
          <a:ln w="38100" algn="ctr">
            <a:solidFill>
              <a:srgbClr val="66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buFontTx/>
              <a:buChar char="•"/>
            </a:pPr>
            <a:endParaRPr lang="el-GR" altLang="en-US" sz="1600"/>
          </a:p>
          <a:p>
            <a:pPr algn="l" eaLnBrk="1" hangingPunct="1">
              <a:buFontTx/>
              <a:buChar char="•"/>
            </a:pPr>
            <a:endParaRPr lang="el-GR" altLang="en-US" sz="1600"/>
          </a:p>
          <a:p>
            <a:pPr algn="ctr" eaLnBrk="1" hangingPunct="1"/>
            <a:r>
              <a:rPr lang="el-GR" altLang="en-US" sz="3600" b="1"/>
              <a:t>………………………</a:t>
            </a:r>
          </a:p>
          <a:p>
            <a:pPr algn="ctr" eaLnBrk="1" hangingPunct="1"/>
            <a:endParaRPr lang="el-GR" altLang="en-US" sz="1800" b="1"/>
          </a:p>
        </p:txBody>
      </p:sp>
      <p:sp>
        <p:nvSpPr>
          <p:cNvPr id="83995" name="Text Box 27">
            <a:extLst>
              <a:ext uri="{FF2B5EF4-FFF2-40B4-BE49-F238E27FC236}">
                <a16:creationId xmlns:a16="http://schemas.microsoft.com/office/drawing/2014/main" id="{D732A2F1-D740-8FB7-F328-296B35E50D4A}"/>
              </a:ext>
            </a:extLst>
          </p:cNvPr>
          <p:cNvSpPr txBox="1">
            <a:spLocks noChangeArrowheads="1"/>
          </p:cNvSpPr>
          <p:nvPr/>
        </p:nvSpPr>
        <p:spPr bwMode="auto">
          <a:xfrm>
            <a:off x="15544800" y="2749550"/>
            <a:ext cx="5029200" cy="707886"/>
          </a:xfrm>
          <a:prstGeom prst="rect">
            <a:avLst/>
          </a:prstGeom>
          <a:solidFill>
            <a:srgbClr val="0070C0"/>
          </a:solidFill>
          <a:ln w="38100" algn="ctr">
            <a:solidFill>
              <a:srgbClr val="66CCFF"/>
            </a:solidFill>
            <a:miter lim="800000"/>
            <a:headEnd/>
            <a:tailEnd/>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solidFill>
                  <a:schemeClr val="bg1"/>
                </a:solidFill>
              </a:rPr>
              <a:t>Bench</a:t>
            </a:r>
          </a:p>
        </p:txBody>
      </p:sp>
      <p:sp>
        <p:nvSpPr>
          <p:cNvPr id="83996" name="Text Box 28">
            <a:extLst>
              <a:ext uri="{FF2B5EF4-FFF2-40B4-BE49-F238E27FC236}">
                <a16:creationId xmlns:a16="http://schemas.microsoft.com/office/drawing/2014/main" id="{8366CE73-E2F1-8013-AE57-DB3F5874FA5A}"/>
              </a:ext>
            </a:extLst>
          </p:cNvPr>
          <p:cNvSpPr txBox="1">
            <a:spLocks noChangeArrowheads="1"/>
          </p:cNvSpPr>
          <p:nvPr/>
        </p:nvSpPr>
        <p:spPr bwMode="auto">
          <a:xfrm>
            <a:off x="15544800" y="3505200"/>
            <a:ext cx="5029200" cy="1415772"/>
          </a:xfrm>
          <a:prstGeom prst="rect">
            <a:avLst/>
          </a:prstGeom>
          <a:solidFill>
            <a:srgbClr val="CCFFFF"/>
          </a:solidFill>
          <a:ln w="38100" algn="ctr">
            <a:solidFill>
              <a:srgbClr val="66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buFontTx/>
              <a:buChar char="•"/>
            </a:pPr>
            <a:endParaRPr lang="el-GR" altLang="en-US" sz="1600"/>
          </a:p>
          <a:p>
            <a:pPr algn="l" eaLnBrk="1" hangingPunct="1">
              <a:buFontTx/>
              <a:buChar char="•"/>
            </a:pPr>
            <a:endParaRPr lang="el-GR" altLang="en-US" sz="1600"/>
          </a:p>
          <a:p>
            <a:pPr algn="ctr" eaLnBrk="1" hangingPunct="1"/>
            <a:r>
              <a:rPr lang="el-GR" altLang="en-US" sz="3600" b="1"/>
              <a:t>………………………</a:t>
            </a:r>
          </a:p>
          <a:p>
            <a:pPr algn="ctr" eaLnBrk="1" hangingPunct="1"/>
            <a:endParaRPr lang="el-GR" altLang="en-US" sz="1800" b="1"/>
          </a:p>
        </p:txBody>
      </p:sp>
      <p:sp>
        <p:nvSpPr>
          <p:cNvPr id="83997" name="Text Box 29">
            <a:extLst>
              <a:ext uri="{FF2B5EF4-FFF2-40B4-BE49-F238E27FC236}">
                <a16:creationId xmlns:a16="http://schemas.microsoft.com/office/drawing/2014/main" id="{E2A27AF4-CB68-DD65-4C34-EABF229ED2F6}"/>
              </a:ext>
            </a:extLst>
          </p:cNvPr>
          <p:cNvSpPr txBox="1">
            <a:spLocks noChangeArrowheads="1"/>
          </p:cNvSpPr>
          <p:nvPr/>
        </p:nvSpPr>
        <p:spPr bwMode="auto">
          <a:xfrm>
            <a:off x="15544800" y="5661026"/>
            <a:ext cx="5029200" cy="707886"/>
          </a:xfrm>
          <a:prstGeom prst="rect">
            <a:avLst/>
          </a:prstGeom>
          <a:solidFill>
            <a:srgbClr val="0070C0"/>
          </a:solidFill>
          <a:ln w="38100" algn="ctr">
            <a:solidFill>
              <a:srgbClr val="66CCFF"/>
            </a:solidFill>
            <a:miter lim="800000"/>
            <a:headEnd/>
            <a:tailEnd/>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solidFill>
                  <a:schemeClr val="bg1"/>
                </a:solidFill>
              </a:rPr>
              <a:t>Stool</a:t>
            </a:r>
          </a:p>
        </p:txBody>
      </p:sp>
      <p:sp>
        <p:nvSpPr>
          <p:cNvPr id="83998" name="Text Box 30">
            <a:extLst>
              <a:ext uri="{FF2B5EF4-FFF2-40B4-BE49-F238E27FC236}">
                <a16:creationId xmlns:a16="http://schemas.microsoft.com/office/drawing/2014/main" id="{7A4707BC-758D-183E-EC2F-D9A7D5B75FC7}"/>
              </a:ext>
            </a:extLst>
          </p:cNvPr>
          <p:cNvSpPr txBox="1">
            <a:spLocks noChangeArrowheads="1"/>
          </p:cNvSpPr>
          <p:nvPr/>
        </p:nvSpPr>
        <p:spPr bwMode="auto">
          <a:xfrm>
            <a:off x="15544800" y="6400800"/>
            <a:ext cx="5029200" cy="1415772"/>
          </a:xfrm>
          <a:prstGeom prst="rect">
            <a:avLst/>
          </a:prstGeom>
          <a:solidFill>
            <a:srgbClr val="CCFFFF"/>
          </a:solidFill>
          <a:ln w="38100" algn="ctr">
            <a:solidFill>
              <a:srgbClr val="66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buFontTx/>
              <a:buChar char="•"/>
            </a:pPr>
            <a:endParaRPr lang="el-GR" altLang="en-US" sz="1600"/>
          </a:p>
          <a:p>
            <a:pPr algn="l" eaLnBrk="1" hangingPunct="1">
              <a:buFontTx/>
              <a:buChar char="•"/>
            </a:pPr>
            <a:endParaRPr lang="el-GR" altLang="en-US" sz="1600"/>
          </a:p>
          <a:p>
            <a:pPr algn="ctr" eaLnBrk="1" hangingPunct="1"/>
            <a:r>
              <a:rPr lang="el-GR" altLang="en-US" sz="3600" b="1"/>
              <a:t>………………………</a:t>
            </a:r>
          </a:p>
          <a:p>
            <a:pPr algn="ctr" eaLnBrk="1" hangingPunct="1"/>
            <a:endParaRPr lang="el-GR" altLang="en-US" sz="1800" b="1"/>
          </a:p>
        </p:txBody>
      </p:sp>
      <p:sp>
        <p:nvSpPr>
          <p:cNvPr id="83999" name="Text Box 31">
            <a:extLst>
              <a:ext uri="{FF2B5EF4-FFF2-40B4-BE49-F238E27FC236}">
                <a16:creationId xmlns:a16="http://schemas.microsoft.com/office/drawing/2014/main" id="{FFCDF02A-BFE4-4F1F-64E4-615F04B1EC2D}"/>
              </a:ext>
            </a:extLst>
          </p:cNvPr>
          <p:cNvSpPr txBox="1">
            <a:spLocks noChangeArrowheads="1"/>
          </p:cNvSpPr>
          <p:nvPr/>
        </p:nvSpPr>
        <p:spPr bwMode="auto">
          <a:xfrm>
            <a:off x="4114800" y="914401"/>
            <a:ext cx="11430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solidFill>
                  <a:srgbClr val="990000"/>
                </a:solidFill>
              </a:rPr>
              <a:t>Example Similarity Matrix</a:t>
            </a:r>
            <a:r>
              <a:rPr lang="en-US" altLang="en-US" sz="2800" dirty="0"/>
              <a:t> </a:t>
            </a:r>
          </a:p>
        </p:txBody>
      </p:sp>
      <p:sp>
        <p:nvSpPr>
          <p:cNvPr id="84000" name="Line 32">
            <a:extLst>
              <a:ext uri="{FF2B5EF4-FFF2-40B4-BE49-F238E27FC236}">
                <a16:creationId xmlns:a16="http://schemas.microsoft.com/office/drawing/2014/main" id="{3C145A7C-15DB-853A-67C8-3DB4727E8A4F}"/>
              </a:ext>
            </a:extLst>
          </p:cNvPr>
          <p:cNvSpPr>
            <a:spLocks noChangeShapeType="1"/>
          </p:cNvSpPr>
          <p:nvPr/>
        </p:nvSpPr>
        <p:spPr bwMode="auto">
          <a:xfrm>
            <a:off x="8229600" y="10210800"/>
            <a:ext cx="13716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84001" name="Line 33">
            <a:extLst>
              <a:ext uri="{FF2B5EF4-FFF2-40B4-BE49-F238E27FC236}">
                <a16:creationId xmlns:a16="http://schemas.microsoft.com/office/drawing/2014/main" id="{99317376-C21B-09E3-DF6B-EEDFC20FBA14}"/>
              </a:ext>
            </a:extLst>
          </p:cNvPr>
          <p:cNvSpPr>
            <a:spLocks noChangeShapeType="1"/>
          </p:cNvSpPr>
          <p:nvPr/>
        </p:nvSpPr>
        <p:spPr bwMode="auto">
          <a:xfrm>
            <a:off x="14325600" y="10363200"/>
            <a:ext cx="12192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84002" name="Line 34">
            <a:extLst>
              <a:ext uri="{FF2B5EF4-FFF2-40B4-BE49-F238E27FC236}">
                <a16:creationId xmlns:a16="http://schemas.microsoft.com/office/drawing/2014/main" id="{E36EC8F0-3CFE-102E-4189-CD30D8CA9F16}"/>
              </a:ext>
            </a:extLst>
          </p:cNvPr>
          <p:cNvSpPr>
            <a:spLocks noChangeShapeType="1"/>
          </p:cNvSpPr>
          <p:nvPr/>
        </p:nvSpPr>
        <p:spPr bwMode="auto">
          <a:xfrm>
            <a:off x="13309600" y="5791200"/>
            <a:ext cx="25908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84003" name="Line 35">
            <a:extLst>
              <a:ext uri="{FF2B5EF4-FFF2-40B4-BE49-F238E27FC236}">
                <a16:creationId xmlns:a16="http://schemas.microsoft.com/office/drawing/2014/main" id="{82308DB3-0C73-825F-0A51-C9E69B4A3EE9}"/>
              </a:ext>
            </a:extLst>
          </p:cNvPr>
          <p:cNvSpPr>
            <a:spLocks noChangeShapeType="1"/>
          </p:cNvSpPr>
          <p:nvPr/>
        </p:nvSpPr>
        <p:spPr bwMode="auto">
          <a:xfrm>
            <a:off x="13309600" y="5334000"/>
            <a:ext cx="121920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84004" name="Line 36">
            <a:extLst>
              <a:ext uri="{FF2B5EF4-FFF2-40B4-BE49-F238E27FC236}">
                <a16:creationId xmlns:a16="http://schemas.microsoft.com/office/drawing/2014/main" id="{9189D652-778A-174E-D86F-80A9DBDEF1B7}"/>
              </a:ext>
            </a:extLst>
          </p:cNvPr>
          <p:cNvSpPr>
            <a:spLocks noChangeShapeType="1"/>
          </p:cNvSpPr>
          <p:nvPr/>
        </p:nvSpPr>
        <p:spPr bwMode="auto">
          <a:xfrm flipV="1">
            <a:off x="14528800" y="3352800"/>
            <a:ext cx="0" cy="19812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84005" name="Line 37">
            <a:extLst>
              <a:ext uri="{FF2B5EF4-FFF2-40B4-BE49-F238E27FC236}">
                <a16:creationId xmlns:a16="http://schemas.microsoft.com/office/drawing/2014/main" id="{EF66B240-590B-D3FE-9697-CAF7CBFC9DFE}"/>
              </a:ext>
            </a:extLst>
          </p:cNvPr>
          <p:cNvSpPr>
            <a:spLocks noChangeShapeType="1"/>
          </p:cNvSpPr>
          <p:nvPr/>
        </p:nvSpPr>
        <p:spPr bwMode="auto">
          <a:xfrm>
            <a:off x="14528800" y="3352800"/>
            <a:ext cx="13716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84006" name="Line 38">
            <a:extLst>
              <a:ext uri="{FF2B5EF4-FFF2-40B4-BE49-F238E27FC236}">
                <a16:creationId xmlns:a16="http://schemas.microsoft.com/office/drawing/2014/main" id="{ED6E38E9-0A22-8957-15F2-8194B179E061}"/>
              </a:ext>
            </a:extLst>
          </p:cNvPr>
          <p:cNvSpPr>
            <a:spLocks noChangeShapeType="1"/>
          </p:cNvSpPr>
          <p:nvPr/>
        </p:nvSpPr>
        <p:spPr bwMode="auto">
          <a:xfrm>
            <a:off x="13309600" y="4876800"/>
            <a:ext cx="76200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84007" name="Line 39">
            <a:extLst>
              <a:ext uri="{FF2B5EF4-FFF2-40B4-BE49-F238E27FC236}">
                <a16:creationId xmlns:a16="http://schemas.microsoft.com/office/drawing/2014/main" id="{D2A112E1-3A1C-2740-FC41-0F1AD9D9F15E}"/>
              </a:ext>
            </a:extLst>
          </p:cNvPr>
          <p:cNvSpPr>
            <a:spLocks noChangeShapeType="1"/>
          </p:cNvSpPr>
          <p:nvPr/>
        </p:nvSpPr>
        <p:spPr bwMode="auto">
          <a:xfrm>
            <a:off x="14071600" y="4876800"/>
            <a:ext cx="0" cy="259080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84008" name="Line 40">
            <a:extLst>
              <a:ext uri="{FF2B5EF4-FFF2-40B4-BE49-F238E27FC236}">
                <a16:creationId xmlns:a16="http://schemas.microsoft.com/office/drawing/2014/main" id="{8ADCD65D-93A2-D8C0-9C42-AC47EC987628}"/>
              </a:ext>
            </a:extLst>
          </p:cNvPr>
          <p:cNvSpPr>
            <a:spLocks noChangeShapeType="1"/>
          </p:cNvSpPr>
          <p:nvPr/>
        </p:nvSpPr>
        <p:spPr bwMode="auto">
          <a:xfrm flipH="1">
            <a:off x="6756400" y="7467600"/>
            <a:ext cx="7315200"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84009" name="Line 41">
            <a:extLst>
              <a:ext uri="{FF2B5EF4-FFF2-40B4-BE49-F238E27FC236}">
                <a16:creationId xmlns:a16="http://schemas.microsoft.com/office/drawing/2014/main" id="{386025D0-1C5D-2AA5-B987-819230DF0681}"/>
              </a:ext>
            </a:extLst>
          </p:cNvPr>
          <p:cNvSpPr>
            <a:spLocks noChangeShapeType="1"/>
          </p:cNvSpPr>
          <p:nvPr/>
        </p:nvSpPr>
        <p:spPr bwMode="auto">
          <a:xfrm>
            <a:off x="6756400" y="7467600"/>
            <a:ext cx="0" cy="914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0992" name="Text Box 42">
            <a:extLst>
              <a:ext uri="{FF2B5EF4-FFF2-40B4-BE49-F238E27FC236}">
                <a16:creationId xmlns:a16="http://schemas.microsoft.com/office/drawing/2014/main" id="{1B418668-6008-9933-A8E2-6C1701483061}"/>
              </a:ext>
            </a:extLst>
          </p:cNvPr>
          <p:cNvSpPr txBox="1">
            <a:spLocks noChangeArrowheads="1"/>
          </p:cNvSpPr>
          <p:nvPr/>
        </p:nvSpPr>
        <p:spPr bwMode="auto">
          <a:xfrm>
            <a:off x="17677821" y="784226"/>
            <a:ext cx="18473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4006"/>
                                        </p:tgtEl>
                                        <p:attrNameLst>
                                          <p:attrName>style.visibility</p:attrName>
                                        </p:attrNameLst>
                                      </p:cBhvr>
                                      <p:to>
                                        <p:strVal val="visible"/>
                                      </p:to>
                                    </p:set>
                                    <p:anim calcmode="lin" valueType="num">
                                      <p:cBhvr additive="base">
                                        <p:cTn id="7" dur="500" fill="hold"/>
                                        <p:tgtEl>
                                          <p:spTgt spid="84006"/>
                                        </p:tgtEl>
                                        <p:attrNameLst>
                                          <p:attrName>ppt_x</p:attrName>
                                        </p:attrNameLst>
                                      </p:cBhvr>
                                      <p:tavLst>
                                        <p:tav tm="0">
                                          <p:val>
                                            <p:strVal val="#ppt_x"/>
                                          </p:val>
                                        </p:tav>
                                        <p:tav tm="100000">
                                          <p:val>
                                            <p:strVal val="#ppt_x"/>
                                          </p:val>
                                        </p:tav>
                                      </p:tavLst>
                                    </p:anim>
                                    <p:anim calcmode="lin" valueType="num">
                                      <p:cBhvr additive="base">
                                        <p:cTn id="8" dur="500" fill="hold"/>
                                        <p:tgtEl>
                                          <p:spTgt spid="8400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4007"/>
                                        </p:tgtEl>
                                        <p:attrNameLst>
                                          <p:attrName>style.visibility</p:attrName>
                                        </p:attrNameLst>
                                      </p:cBhvr>
                                      <p:to>
                                        <p:strVal val="visible"/>
                                      </p:to>
                                    </p:set>
                                    <p:anim calcmode="lin" valueType="num">
                                      <p:cBhvr additive="base">
                                        <p:cTn id="11" dur="500" fill="hold"/>
                                        <p:tgtEl>
                                          <p:spTgt spid="84007"/>
                                        </p:tgtEl>
                                        <p:attrNameLst>
                                          <p:attrName>ppt_x</p:attrName>
                                        </p:attrNameLst>
                                      </p:cBhvr>
                                      <p:tavLst>
                                        <p:tav tm="0">
                                          <p:val>
                                            <p:strVal val="#ppt_x"/>
                                          </p:val>
                                        </p:tav>
                                        <p:tav tm="100000">
                                          <p:val>
                                            <p:strVal val="#ppt_x"/>
                                          </p:val>
                                        </p:tav>
                                      </p:tavLst>
                                    </p:anim>
                                    <p:anim calcmode="lin" valueType="num">
                                      <p:cBhvr additive="base">
                                        <p:cTn id="12" dur="500" fill="hold"/>
                                        <p:tgtEl>
                                          <p:spTgt spid="8400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4008"/>
                                        </p:tgtEl>
                                        <p:attrNameLst>
                                          <p:attrName>style.visibility</p:attrName>
                                        </p:attrNameLst>
                                      </p:cBhvr>
                                      <p:to>
                                        <p:strVal val="visible"/>
                                      </p:to>
                                    </p:set>
                                    <p:anim calcmode="lin" valueType="num">
                                      <p:cBhvr additive="base">
                                        <p:cTn id="15" dur="500" fill="hold"/>
                                        <p:tgtEl>
                                          <p:spTgt spid="84008"/>
                                        </p:tgtEl>
                                        <p:attrNameLst>
                                          <p:attrName>ppt_x</p:attrName>
                                        </p:attrNameLst>
                                      </p:cBhvr>
                                      <p:tavLst>
                                        <p:tav tm="0">
                                          <p:val>
                                            <p:strVal val="#ppt_x"/>
                                          </p:val>
                                        </p:tav>
                                        <p:tav tm="100000">
                                          <p:val>
                                            <p:strVal val="#ppt_x"/>
                                          </p:val>
                                        </p:tav>
                                      </p:tavLst>
                                    </p:anim>
                                    <p:anim calcmode="lin" valueType="num">
                                      <p:cBhvr additive="base">
                                        <p:cTn id="16" dur="500" fill="hold"/>
                                        <p:tgtEl>
                                          <p:spTgt spid="8400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84009"/>
                                        </p:tgtEl>
                                        <p:attrNameLst>
                                          <p:attrName>style.visibility</p:attrName>
                                        </p:attrNameLst>
                                      </p:cBhvr>
                                      <p:to>
                                        <p:strVal val="visible"/>
                                      </p:to>
                                    </p:set>
                                    <p:anim calcmode="lin" valueType="num">
                                      <p:cBhvr additive="base">
                                        <p:cTn id="19" dur="500" fill="hold"/>
                                        <p:tgtEl>
                                          <p:spTgt spid="84009"/>
                                        </p:tgtEl>
                                        <p:attrNameLst>
                                          <p:attrName>ppt_x</p:attrName>
                                        </p:attrNameLst>
                                      </p:cBhvr>
                                      <p:tavLst>
                                        <p:tav tm="0">
                                          <p:val>
                                            <p:strVal val="#ppt_x"/>
                                          </p:val>
                                        </p:tav>
                                        <p:tav tm="100000">
                                          <p:val>
                                            <p:strVal val="#ppt_x"/>
                                          </p:val>
                                        </p:tav>
                                      </p:tavLst>
                                    </p:anim>
                                    <p:anim calcmode="lin" valueType="num">
                                      <p:cBhvr additive="base">
                                        <p:cTn id="20" dur="500" fill="hold"/>
                                        <p:tgtEl>
                                          <p:spTgt spid="8400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3974"/>
                                        </p:tgtEl>
                                        <p:attrNameLst>
                                          <p:attrName>style.visibility</p:attrName>
                                        </p:attrNameLst>
                                      </p:cBhvr>
                                      <p:to>
                                        <p:strVal val="visible"/>
                                      </p:to>
                                    </p:set>
                                    <p:anim calcmode="lin" valueType="num">
                                      <p:cBhvr additive="base">
                                        <p:cTn id="23" dur="500" fill="hold"/>
                                        <p:tgtEl>
                                          <p:spTgt spid="83974"/>
                                        </p:tgtEl>
                                        <p:attrNameLst>
                                          <p:attrName>ppt_x</p:attrName>
                                        </p:attrNameLst>
                                      </p:cBhvr>
                                      <p:tavLst>
                                        <p:tav tm="0">
                                          <p:val>
                                            <p:strVal val="#ppt_x"/>
                                          </p:val>
                                        </p:tav>
                                        <p:tav tm="100000">
                                          <p:val>
                                            <p:strVal val="#ppt_x"/>
                                          </p:val>
                                        </p:tav>
                                      </p:tavLst>
                                    </p:anim>
                                    <p:anim calcmode="lin" valueType="num">
                                      <p:cBhvr additive="base">
                                        <p:cTn id="24" dur="500" fill="hold"/>
                                        <p:tgtEl>
                                          <p:spTgt spid="8397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3975"/>
                                        </p:tgtEl>
                                        <p:attrNameLst>
                                          <p:attrName>style.visibility</p:attrName>
                                        </p:attrNameLst>
                                      </p:cBhvr>
                                      <p:to>
                                        <p:strVal val="visible"/>
                                      </p:to>
                                    </p:set>
                                    <p:anim calcmode="lin" valueType="num">
                                      <p:cBhvr additive="base">
                                        <p:cTn id="27" dur="500" fill="hold"/>
                                        <p:tgtEl>
                                          <p:spTgt spid="83975"/>
                                        </p:tgtEl>
                                        <p:attrNameLst>
                                          <p:attrName>ppt_x</p:attrName>
                                        </p:attrNameLst>
                                      </p:cBhvr>
                                      <p:tavLst>
                                        <p:tav tm="0">
                                          <p:val>
                                            <p:strVal val="#ppt_x"/>
                                          </p:val>
                                        </p:tav>
                                        <p:tav tm="100000">
                                          <p:val>
                                            <p:strVal val="#ppt_x"/>
                                          </p:val>
                                        </p:tav>
                                      </p:tavLst>
                                    </p:anim>
                                    <p:anim calcmode="lin" valueType="num">
                                      <p:cBhvr additive="base">
                                        <p:cTn id="28" dur="500" fill="hold"/>
                                        <p:tgtEl>
                                          <p:spTgt spid="83975"/>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83991"/>
                                        </p:tgtEl>
                                        <p:attrNameLst>
                                          <p:attrName>style.visibility</p:attrName>
                                        </p:attrNameLst>
                                      </p:cBhvr>
                                      <p:to>
                                        <p:strVal val="visible"/>
                                      </p:to>
                                    </p:set>
                                    <p:anim calcmode="lin" valueType="num">
                                      <p:cBhvr additive="base">
                                        <p:cTn id="31" dur="500" fill="hold"/>
                                        <p:tgtEl>
                                          <p:spTgt spid="83991"/>
                                        </p:tgtEl>
                                        <p:attrNameLst>
                                          <p:attrName>ppt_x</p:attrName>
                                        </p:attrNameLst>
                                      </p:cBhvr>
                                      <p:tavLst>
                                        <p:tav tm="0">
                                          <p:val>
                                            <p:strVal val="#ppt_x"/>
                                          </p:val>
                                        </p:tav>
                                        <p:tav tm="100000">
                                          <p:val>
                                            <p:strVal val="#ppt_x"/>
                                          </p:val>
                                        </p:tav>
                                      </p:tavLst>
                                    </p:anim>
                                    <p:anim calcmode="lin" valueType="num">
                                      <p:cBhvr additive="base">
                                        <p:cTn id="32" dur="500" fill="hold"/>
                                        <p:tgtEl>
                                          <p:spTgt spid="83991"/>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84003"/>
                                        </p:tgtEl>
                                        <p:attrNameLst>
                                          <p:attrName>style.visibility</p:attrName>
                                        </p:attrNameLst>
                                      </p:cBhvr>
                                      <p:to>
                                        <p:strVal val="visible"/>
                                      </p:to>
                                    </p:set>
                                    <p:anim calcmode="lin" valueType="num">
                                      <p:cBhvr additive="base">
                                        <p:cTn id="37" dur="500" fill="hold"/>
                                        <p:tgtEl>
                                          <p:spTgt spid="84003"/>
                                        </p:tgtEl>
                                        <p:attrNameLst>
                                          <p:attrName>ppt_x</p:attrName>
                                        </p:attrNameLst>
                                      </p:cBhvr>
                                      <p:tavLst>
                                        <p:tav tm="0">
                                          <p:val>
                                            <p:strVal val="#ppt_x"/>
                                          </p:val>
                                        </p:tav>
                                        <p:tav tm="100000">
                                          <p:val>
                                            <p:strVal val="#ppt_x"/>
                                          </p:val>
                                        </p:tav>
                                      </p:tavLst>
                                    </p:anim>
                                    <p:anim calcmode="lin" valueType="num">
                                      <p:cBhvr additive="base">
                                        <p:cTn id="38" dur="500" fill="hold"/>
                                        <p:tgtEl>
                                          <p:spTgt spid="84003"/>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84004"/>
                                        </p:tgtEl>
                                        <p:attrNameLst>
                                          <p:attrName>style.visibility</p:attrName>
                                        </p:attrNameLst>
                                      </p:cBhvr>
                                      <p:to>
                                        <p:strVal val="visible"/>
                                      </p:to>
                                    </p:set>
                                    <p:anim calcmode="lin" valueType="num">
                                      <p:cBhvr additive="base">
                                        <p:cTn id="41" dur="500" fill="hold"/>
                                        <p:tgtEl>
                                          <p:spTgt spid="84004"/>
                                        </p:tgtEl>
                                        <p:attrNameLst>
                                          <p:attrName>ppt_x</p:attrName>
                                        </p:attrNameLst>
                                      </p:cBhvr>
                                      <p:tavLst>
                                        <p:tav tm="0">
                                          <p:val>
                                            <p:strVal val="#ppt_x"/>
                                          </p:val>
                                        </p:tav>
                                        <p:tav tm="100000">
                                          <p:val>
                                            <p:strVal val="#ppt_x"/>
                                          </p:val>
                                        </p:tav>
                                      </p:tavLst>
                                    </p:anim>
                                    <p:anim calcmode="lin" valueType="num">
                                      <p:cBhvr additive="base">
                                        <p:cTn id="42" dur="500" fill="hold"/>
                                        <p:tgtEl>
                                          <p:spTgt spid="84004"/>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84005"/>
                                        </p:tgtEl>
                                        <p:attrNameLst>
                                          <p:attrName>style.visibility</p:attrName>
                                        </p:attrNameLst>
                                      </p:cBhvr>
                                      <p:to>
                                        <p:strVal val="visible"/>
                                      </p:to>
                                    </p:set>
                                    <p:anim calcmode="lin" valueType="num">
                                      <p:cBhvr additive="base">
                                        <p:cTn id="45" dur="500" fill="hold"/>
                                        <p:tgtEl>
                                          <p:spTgt spid="84005"/>
                                        </p:tgtEl>
                                        <p:attrNameLst>
                                          <p:attrName>ppt_x</p:attrName>
                                        </p:attrNameLst>
                                      </p:cBhvr>
                                      <p:tavLst>
                                        <p:tav tm="0">
                                          <p:val>
                                            <p:strVal val="#ppt_x"/>
                                          </p:val>
                                        </p:tav>
                                        <p:tav tm="100000">
                                          <p:val>
                                            <p:strVal val="#ppt_x"/>
                                          </p:val>
                                        </p:tav>
                                      </p:tavLst>
                                    </p:anim>
                                    <p:anim calcmode="lin" valueType="num">
                                      <p:cBhvr additive="base">
                                        <p:cTn id="46" dur="500" fill="hold"/>
                                        <p:tgtEl>
                                          <p:spTgt spid="84005"/>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83996"/>
                                        </p:tgtEl>
                                        <p:attrNameLst>
                                          <p:attrName>style.visibility</p:attrName>
                                        </p:attrNameLst>
                                      </p:cBhvr>
                                      <p:to>
                                        <p:strVal val="visible"/>
                                      </p:to>
                                    </p:set>
                                    <p:anim calcmode="lin" valueType="num">
                                      <p:cBhvr additive="base">
                                        <p:cTn id="49" dur="500" fill="hold"/>
                                        <p:tgtEl>
                                          <p:spTgt spid="83996"/>
                                        </p:tgtEl>
                                        <p:attrNameLst>
                                          <p:attrName>ppt_x</p:attrName>
                                        </p:attrNameLst>
                                      </p:cBhvr>
                                      <p:tavLst>
                                        <p:tav tm="0">
                                          <p:val>
                                            <p:strVal val="#ppt_x"/>
                                          </p:val>
                                        </p:tav>
                                        <p:tav tm="100000">
                                          <p:val>
                                            <p:strVal val="#ppt_x"/>
                                          </p:val>
                                        </p:tav>
                                      </p:tavLst>
                                    </p:anim>
                                    <p:anim calcmode="lin" valueType="num">
                                      <p:cBhvr additive="base">
                                        <p:cTn id="50" dur="500" fill="hold"/>
                                        <p:tgtEl>
                                          <p:spTgt spid="83996"/>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83995"/>
                                        </p:tgtEl>
                                        <p:attrNameLst>
                                          <p:attrName>style.visibility</p:attrName>
                                        </p:attrNameLst>
                                      </p:cBhvr>
                                      <p:to>
                                        <p:strVal val="visible"/>
                                      </p:to>
                                    </p:set>
                                    <p:anim calcmode="lin" valueType="num">
                                      <p:cBhvr additive="base">
                                        <p:cTn id="53" dur="500" fill="hold"/>
                                        <p:tgtEl>
                                          <p:spTgt spid="83995"/>
                                        </p:tgtEl>
                                        <p:attrNameLst>
                                          <p:attrName>ppt_x</p:attrName>
                                        </p:attrNameLst>
                                      </p:cBhvr>
                                      <p:tavLst>
                                        <p:tav tm="0">
                                          <p:val>
                                            <p:strVal val="#ppt_x"/>
                                          </p:val>
                                        </p:tav>
                                        <p:tav tm="100000">
                                          <p:val>
                                            <p:strVal val="#ppt_x"/>
                                          </p:val>
                                        </p:tav>
                                      </p:tavLst>
                                    </p:anim>
                                    <p:anim calcmode="lin" valueType="num">
                                      <p:cBhvr additive="base">
                                        <p:cTn id="54" dur="500" fill="hold"/>
                                        <p:tgtEl>
                                          <p:spTgt spid="83995"/>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4" fill="hold" nodeType="clickEffect">
                                  <p:stCondLst>
                                    <p:cond delay="0"/>
                                  </p:stCondLst>
                                  <p:childTnLst>
                                    <p:set>
                                      <p:cBhvr>
                                        <p:cTn id="58" dur="1" fill="hold">
                                          <p:stCondLst>
                                            <p:cond delay="0"/>
                                          </p:stCondLst>
                                        </p:cTn>
                                        <p:tgtEl>
                                          <p:spTgt spid="84002"/>
                                        </p:tgtEl>
                                        <p:attrNameLst>
                                          <p:attrName>style.visibility</p:attrName>
                                        </p:attrNameLst>
                                      </p:cBhvr>
                                      <p:to>
                                        <p:strVal val="visible"/>
                                      </p:to>
                                    </p:set>
                                    <p:anim calcmode="lin" valueType="num">
                                      <p:cBhvr additive="base">
                                        <p:cTn id="59" dur="500" fill="hold"/>
                                        <p:tgtEl>
                                          <p:spTgt spid="84002"/>
                                        </p:tgtEl>
                                        <p:attrNameLst>
                                          <p:attrName>ppt_x</p:attrName>
                                        </p:attrNameLst>
                                      </p:cBhvr>
                                      <p:tavLst>
                                        <p:tav tm="0">
                                          <p:val>
                                            <p:strVal val="#ppt_x"/>
                                          </p:val>
                                        </p:tav>
                                        <p:tav tm="100000">
                                          <p:val>
                                            <p:strVal val="#ppt_x"/>
                                          </p:val>
                                        </p:tav>
                                      </p:tavLst>
                                    </p:anim>
                                    <p:anim calcmode="lin" valueType="num">
                                      <p:cBhvr additive="base">
                                        <p:cTn id="60" dur="500" fill="hold"/>
                                        <p:tgtEl>
                                          <p:spTgt spid="84002"/>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83998"/>
                                        </p:tgtEl>
                                        <p:attrNameLst>
                                          <p:attrName>style.visibility</p:attrName>
                                        </p:attrNameLst>
                                      </p:cBhvr>
                                      <p:to>
                                        <p:strVal val="visible"/>
                                      </p:to>
                                    </p:set>
                                    <p:anim calcmode="lin" valueType="num">
                                      <p:cBhvr additive="base">
                                        <p:cTn id="63" dur="500" fill="hold"/>
                                        <p:tgtEl>
                                          <p:spTgt spid="83998"/>
                                        </p:tgtEl>
                                        <p:attrNameLst>
                                          <p:attrName>ppt_x</p:attrName>
                                        </p:attrNameLst>
                                      </p:cBhvr>
                                      <p:tavLst>
                                        <p:tav tm="0">
                                          <p:val>
                                            <p:strVal val="#ppt_x"/>
                                          </p:val>
                                        </p:tav>
                                        <p:tav tm="100000">
                                          <p:val>
                                            <p:strVal val="#ppt_x"/>
                                          </p:val>
                                        </p:tav>
                                      </p:tavLst>
                                    </p:anim>
                                    <p:anim calcmode="lin" valueType="num">
                                      <p:cBhvr additive="base">
                                        <p:cTn id="64" dur="500" fill="hold"/>
                                        <p:tgtEl>
                                          <p:spTgt spid="83998"/>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83997"/>
                                        </p:tgtEl>
                                        <p:attrNameLst>
                                          <p:attrName>style.visibility</p:attrName>
                                        </p:attrNameLst>
                                      </p:cBhvr>
                                      <p:to>
                                        <p:strVal val="visible"/>
                                      </p:to>
                                    </p:set>
                                    <p:anim calcmode="lin" valueType="num">
                                      <p:cBhvr additive="base">
                                        <p:cTn id="67" dur="500" fill="hold"/>
                                        <p:tgtEl>
                                          <p:spTgt spid="83997"/>
                                        </p:tgtEl>
                                        <p:attrNameLst>
                                          <p:attrName>ppt_x</p:attrName>
                                        </p:attrNameLst>
                                      </p:cBhvr>
                                      <p:tavLst>
                                        <p:tav tm="0">
                                          <p:val>
                                            <p:strVal val="#ppt_x"/>
                                          </p:val>
                                        </p:tav>
                                        <p:tav tm="100000">
                                          <p:val>
                                            <p:strVal val="#ppt_x"/>
                                          </p:val>
                                        </p:tav>
                                      </p:tavLst>
                                    </p:anim>
                                    <p:anim calcmode="lin" valueType="num">
                                      <p:cBhvr additive="base">
                                        <p:cTn id="68" dur="500" fill="hold"/>
                                        <p:tgtEl>
                                          <p:spTgt spid="83997"/>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84000"/>
                                        </p:tgtEl>
                                        <p:attrNameLst>
                                          <p:attrName>style.visibility</p:attrName>
                                        </p:attrNameLst>
                                      </p:cBhvr>
                                      <p:to>
                                        <p:strVal val="visible"/>
                                      </p:to>
                                    </p:set>
                                    <p:anim calcmode="lin" valueType="num">
                                      <p:cBhvr additive="base">
                                        <p:cTn id="73" dur="500" fill="hold"/>
                                        <p:tgtEl>
                                          <p:spTgt spid="84000"/>
                                        </p:tgtEl>
                                        <p:attrNameLst>
                                          <p:attrName>ppt_x</p:attrName>
                                        </p:attrNameLst>
                                      </p:cBhvr>
                                      <p:tavLst>
                                        <p:tav tm="0">
                                          <p:val>
                                            <p:strVal val="#ppt_x"/>
                                          </p:val>
                                        </p:tav>
                                        <p:tav tm="100000">
                                          <p:val>
                                            <p:strVal val="#ppt_x"/>
                                          </p:val>
                                        </p:tav>
                                      </p:tavLst>
                                    </p:anim>
                                    <p:anim calcmode="lin" valueType="num">
                                      <p:cBhvr additive="base">
                                        <p:cTn id="74" dur="500" fill="hold"/>
                                        <p:tgtEl>
                                          <p:spTgt spid="84000"/>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83977"/>
                                        </p:tgtEl>
                                        <p:attrNameLst>
                                          <p:attrName>style.visibility</p:attrName>
                                        </p:attrNameLst>
                                      </p:cBhvr>
                                      <p:to>
                                        <p:strVal val="visible"/>
                                      </p:to>
                                    </p:set>
                                    <p:anim calcmode="lin" valueType="num">
                                      <p:cBhvr additive="base">
                                        <p:cTn id="77" dur="500" fill="hold"/>
                                        <p:tgtEl>
                                          <p:spTgt spid="83977"/>
                                        </p:tgtEl>
                                        <p:attrNameLst>
                                          <p:attrName>ppt_x</p:attrName>
                                        </p:attrNameLst>
                                      </p:cBhvr>
                                      <p:tavLst>
                                        <p:tav tm="0">
                                          <p:val>
                                            <p:strVal val="#ppt_x"/>
                                          </p:val>
                                        </p:tav>
                                        <p:tav tm="100000">
                                          <p:val>
                                            <p:strVal val="#ppt_x"/>
                                          </p:val>
                                        </p:tav>
                                      </p:tavLst>
                                    </p:anim>
                                    <p:anim calcmode="lin" valueType="num">
                                      <p:cBhvr additive="base">
                                        <p:cTn id="78" dur="500" fill="hold"/>
                                        <p:tgtEl>
                                          <p:spTgt spid="83977"/>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83976"/>
                                        </p:tgtEl>
                                        <p:attrNameLst>
                                          <p:attrName>style.visibility</p:attrName>
                                        </p:attrNameLst>
                                      </p:cBhvr>
                                      <p:to>
                                        <p:strVal val="visible"/>
                                      </p:to>
                                    </p:set>
                                    <p:anim calcmode="lin" valueType="num">
                                      <p:cBhvr additive="base">
                                        <p:cTn id="81" dur="500" fill="hold"/>
                                        <p:tgtEl>
                                          <p:spTgt spid="83976"/>
                                        </p:tgtEl>
                                        <p:attrNameLst>
                                          <p:attrName>ppt_x</p:attrName>
                                        </p:attrNameLst>
                                      </p:cBhvr>
                                      <p:tavLst>
                                        <p:tav tm="0">
                                          <p:val>
                                            <p:strVal val="#ppt_x"/>
                                          </p:val>
                                        </p:tav>
                                        <p:tav tm="100000">
                                          <p:val>
                                            <p:strVal val="#ppt_x"/>
                                          </p:val>
                                        </p:tav>
                                      </p:tavLst>
                                    </p:anim>
                                    <p:anim calcmode="lin" valueType="num">
                                      <p:cBhvr additive="base">
                                        <p:cTn id="82" dur="500" fill="hold"/>
                                        <p:tgtEl>
                                          <p:spTgt spid="83976"/>
                                        </p:tgtEl>
                                        <p:attrNameLst>
                                          <p:attrName>ppt_y</p:attrName>
                                        </p:attrNameLst>
                                      </p:cBhvr>
                                      <p:tavLst>
                                        <p:tav tm="0">
                                          <p:val>
                                            <p:strVal val="1+#ppt_h/2"/>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2" presetClass="entr" presetSubtype="4" fill="hold" nodeType="clickEffect">
                                  <p:stCondLst>
                                    <p:cond delay="0"/>
                                  </p:stCondLst>
                                  <p:childTnLst>
                                    <p:set>
                                      <p:cBhvr>
                                        <p:cTn id="86" dur="1" fill="hold">
                                          <p:stCondLst>
                                            <p:cond delay="0"/>
                                          </p:stCondLst>
                                        </p:cTn>
                                        <p:tgtEl>
                                          <p:spTgt spid="83992"/>
                                        </p:tgtEl>
                                        <p:attrNameLst>
                                          <p:attrName>style.visibility</p:attrName>
                                        </p:attrNameLst>
                                      </p:cBhvr>
                                      <p:to>
                                        <p:strVal val="visible"/>
                                      </p:to>
                                    </p:set>
                                    <p:anim calcmode="lin" valueType="num">
                                      <p:cBhvr additive="base">
                                        <p:cTn id="87" dur="500" fill="hold"/>
                                        <p:tgtEl>
                                          <p:spTgt spid="83992"/>
                                        </p:tgtEl>
                                        <p:attrNameLst>
                                          <p:attrName>ppt_x</p:attrName>
                                        </p:attrNameLst>
                                      </p:cBhvr>
                                      <p:tavLst>
                                        <p:tav tm="0">
                                          <p:val>
                                            <p:strVal val="#ppt_x"/>
                                          </p:val>
                                        </p:tav>
                                        <p:tav tm="100000">
                                          <p:val>
                                            <p:strVal val="#ppt_x"/>
                                          </p:val>
                                        </p:tav>
                                      </p:tavLst>
                                    </p:anim>
                                    <p:anim calcmode="lin" valueType="num">
                                      <p:cBhvr additive="base">
                                        <p:cTn id="88" dur="500" fill="hold"/>
                                        <p:tgtEl>
                                          <p:spTgt spid="83992"/>
                                        </p:tgtEl>
                                        <p:attrNameLst>
                                          <p:attrName>ppt_y</p:attrName>
                                        </p:attrNameLst>
                                      </p:cBhvr>
                                      <p:tavLst>
                                        <p:tav tm="0">
                                          <p:val>
                                            <p:strVal val="1+#ppt_h/2"/>
                                          </p:val>
                                        </p:tav>
                                        <p:tav tm="100000">
                                          <p:val>
                                            <p:strVal val="#ppt_y"/>
                                          </p:val>
                                        </p:tav>
                                      </p:tavLst>
                                    </p:anim>
                                  </p:childTnLst>
                                </p:cTn>
                              </p:par>
                              <p:par>
                                <p:cTn id="89" presetID="2" presetClass="entr" presetSubtype="4" fill="hold" nodeType="withEffect">
                                  <p:stCondLst>
                                    <p:cond delay="0"/>
                                  </p:stCondLst>
                                  <p:childTnLst>
                                    <p:set>
                                      <p:cBhvr>
                                        <p:cTn id="90" dur="1" fill="hold">
                                          <p:stCondLst>
                                            <p:cond delay="0"/>
                                          </p:stCondLst>
                                        </p:cTn>
                                        <p:tgtEl>
                                          <p:spTgt spid="84001"/>
                                        </p:tgtEl>
                                        <p:attrNameLst>
                                          <p:attrName>style.visibility</p:attrName>
                                        </p:attrNameLst>
                                      </p:cBhvr>
                                      <p:to>
                                        <p:strVal val="visible"/>
                                      </p:to>
                                    </p:set>
                                    <p:anim calcmode="lin" valueType="num">
                                      <p:cBhvr additive="base">
                                        <p:cTn id="91" dur="500" fill="hold"/>
                                        <p:tgtEl>
                                          <p:spTgt spid="84001"/>
                                        </p:tgtEl>
                                        <p:attrNameLst>
                                          <p:attrName>ppt_x</p:attrName>
                                        </p:attrNameLst>
                                      </p:cBhvr>
                                      <p:tavLst>
                                        <p:tav tm="0">
                                          <p:val>
                                            <p:strVal val="#ppt_x"/>
                                          </p:val>
                                        </p:tav>
                                        <p:tav tm="100000">
                                          <p:val>
                                            <p:strVal val="#ppt_x"/>
                                          </p:val>
                                        </p:tav>
                                      </p:tavLst>
                                    </p:anim>
                                    <p:anim calcmode="lin" valueType="num">
                                      <p:cBhvr additive="base">
                                        <p:cTn id="92" dur="500" fill="hold"/>
                                        <p:tgtEl>
                                          <p:spTgt spid="84001"/>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83993"/>
                                        </p:tgtEl>
                                        <p:attrNameLst>
                                          <p:attrName>style.visibility</p:attrName>
                                        </p:attrNameLst>
                                      </p:cBhvr>
                                      <p:to>
                                        <p:strVal val="visible"/>
                                      </p:to>
                                    </p:set>
                                    <p:anim calcmode="lin" valueType="num">
                                      <p:cBhvr additive="base">
                                        <p:cTn id="95" dur="500" fill="hold"/>
                                        <p:tgtEl>
                                          <p:spTgt spid="83993"/>
                                        </p:tgtEl>
                                        <p:attrNameLst>
                                          <p:attrName>ppt_x</p:attrName>
                                        </p:attrNameLst>
                                      </p:cBhvr>
                                      <p:tavLst>
                                        <p:tav tm="0">
                                          <p:val>
                                            <p:strVal val="#ppt_x"/>
                                          </p:val>
                                        </p:tav>
                                        <p:tav tm="100000">
                                          <p:val>
                                            <p:strVal val="#ppt_x"/>
                                          </p:val>
                                        </p:tav>
                                      </p:tavLst>
                                    </p:anim>
                                    <p:anim calcmode="lin" valueType="num">
                                      <p:cBhvr additive="base">
                                        <p:cTn id="96" dur="500" fill="hold"/>
                                        <p:tgtEl>
                                          <p:spTgt spid="83993"/>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83994"/>
                                        </p:tgtEl>
                                        <p:attrNameLst>
                                          <p:attrName>style.visibility</p:attrName>
                                        </p:attrNameLst>
                                      </p:cBhvr>
                                      <p:to>
                                        <p:strVal val="visible"/>
                                      </p:to>
                                    </p:set>
                                    <p:anim calcmode="lin" valueType="num">
                                      <p:cBhvr additive="base">
                                        <p:cTn id="99" dur="500" fill="hold"/>
                                        <p:tgtEl>
                                          <p:spTgt spid="83994"/>
                                        </p:tgtEl>
                                        <p:attrNameLst>
                                          <p:attrName>ppt_x</p:attrName>
                                        </p:attrNameLst>
                                      </p:cBhvr>
                                      <p:tavLst>
                                        <p:tav tm="0">
                                          <p:val>
                                            <p:strVal val="#ppt_x"/>
                                          </p:val>
                                        </p:tav>
                                        <p:tav tm="100000">
                                          <p:val>
                                            <p:strVal val="#ppt_x"/>
                                          </p:val>
                                        </p:tav>
                                      </p:tavLst>
                                    </p:anim>
                                    <p:anim calcmode="lin" valueType="num">
                                      <p:cBhvr additive="base">
                                        <p:cTn id="100" dur="500" fill="hold"/>
                                        <p:tgtEl>
                                          <p:spTgt spid="83994"/>
                                        </p:tgtEl>
                                        <p:attrNameLst>
                                          <p:attrName>ppt_y</p:attrName>
                                        </p:attrNameLst>
                                      </p:cBhvr>
                                      <p:tavLst>
                                        <p:tav tm="0">
                                          <p:val>
                                            <p:strVal val="1+#ppt_h/2"/>
                                          </p:val>
                                        </p:tav>
                                        <p:tav tm="100000">
                                          <p:val>
                                            <p:strVal val="#ppt_y"/>
                                          </p:val>
                                        </p:tav>
                                      </p:tavLst>
                                    </p:anim>
                                  </p:childTnLst>
                                </p:cTn>
                              </p:par>
                            </p:childTnLst>
                          </p:cTn>
                        </p:par>
                      </p:childTnLst>
                    </p:cTn>
                  </p:par>
                  <p:par>
                    <p:cTn id="101" fill="hold" nodeType="clickPar">
                      <p:stCondLst>
                        <p:cond delay="indefinite"/>
                      </p:stCondLst>
                      <p:childTnLst>
                        <p:par>
                          <p:cTn id="102" fill="hold" nodeType="withGroup">
                            <p:stCondLst>
                              <p:cond delay="0"/>
                            </p:stCondLst>
                            <p:childTnLst>
                              <p:par>
                                <p:cTn id="103" presetID="2" presetClass="entr" presetSubtype="4" fill="hold" grpId="0" nodeType="clickEffect">
                                  <p:stCondLst>
                                    <p:cond delay="0"/>
                                  </p:stCondLst>
                                  <p:childTnLst>
                                    <p:set>
                                      <p:cBhvr>
                                        <p:cTn id="104" dur="1" fill="hold">
                                          <p:stCondLst>
                                            <p:cond delay="0"/>
                                          </p:stCondLst>
                                        </p:cTn>
                                        <p:tgtEl>
                                          <p:spTgt spid="83999"/>
                                        </p:tgtEl>
                                        <p:attrNameLst>
                                          <p:attrName>style.visibility</p:attrName>
                                        </p:attrNameLst>
                                      </p:cBhvr>
                                      <p:to>
                                        <p:strVal val="visible"/>
                                      </p:to>
                                    </p:set>
                                    <p:anim calcmode="lin" valueType="num">
                                      <p:cBhvr additive="base">
                                        <p:cTn id="105" dur="500" fill="hold"/>
                                        <p:tgtEl>
                                          <p:spTgt spid="83999"/>
                                        </p:tgtEl>
                                        <p:attrNameLst>
                                          <p:attrName>ppt_x</p:attrName>
                                        </p:attrNameLst>
                                      </p:cBhvr>
                                      <p:tavLst>
                                        <p:tav tm="0">
                                          <p:val>
                                            <p:strVal val="#ppt_x"/>
                                          </p:val>
                                        </p:tav>
                                        <p:tav tm="100000">
                                          <p:val>
                                            <p:strVal val="#ppt_x"/>
                                          </p:val>
                                        </p:tav>
                                      </p:tavLst>
                                    </p:anim>
                                    <p:anim calcmode="lin" valueType="num">
                                      <p:cBhvr additive="base">
                                        <p:cTn id="106" dur="500" fill="hold"/>
                                        <p:tgtEl>
                                          <p:spTgt spid="839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4" grpId="0" animBg="1"/>
      <p:bldP spid="83975" grpId="0" animBg="1"/>
      <p:bldP spid="83976" grpId="0" animBg="1"/>
      <p:bldP spid="83977" grpId="0" animBg="1"/>
      <p:bldP spid="83993" grpId="0" animBg="1"/>
      <p:bldP spid="83994" grpId="0" animBg="1"/>
      <p:bldP spid="83995" grpId="0" animBg="1"/>
      <p:bldP spid="83996" grpId="0" animBg="1"/>
      <p:bldP spid="83997" grpId="0" animBg="1"/>
      <p:bldP spid="83998" grpId="0" animBg="1"/>
      <p:bldP spid="8399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ate Placeholder 1">
            <a:extLst>
              <a:ext uri="{FF2B5EF4-FFF2-40B4-BE49-F238E27FC236}">
                <a16:creationId xmlns:a16="http://schemas.microsoft.com/office/drawing/2014/main" id="{73AFCAFE-5D7E-6DB7-462F-DE333FBA9993}"/>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41987" name="Slide Number Placeholder 3">
            <a:extLst>
              <a:ext uri="{FF2B5EF4-FFF2-40B4-BE49-F238E27FC236}">
                <a16:creationId xmlns:a16="http://schemas.microsoft.com/office/drawing/2014/main" id="{8619F7F1-10EC-1F3A-9771-C0EB5AF96092}"/>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1C1E60A5-7E25-474B-BBD4-D75773B9841F}" type="slidenum">
              <a:rPr lang="el-GR" altLang="en-US" smtClean="0"/>
              <a:pPr algn="ctr"/>
              <a:t>23</a:t>
            </a:fld>
            <a:endParaRPr lang="el-GR" altLang="en-US" dirty="0"/>
          </a:p>
        </p:txBody>
      </p:sp>
      <p:sp>
        <p:nvSpPr>
          <p:cNvPr id="41988" name="Text Box 4">
            <a:extLst>
              <a:ext uri="{FF2B5EF4-FFF2-40B4-BE49-F238E27FC236}">
                <a16:creationId xmlns:a16="http://schemas.microsoft.com/office/drawing/2014/main" id="{9B8DF8BA-F6FE-A3D1-896B-47C2D4090FC3}"/>
              </a:ext>
            </a:extLst>
          </p:cNvPr>
          <p:cNvSpPr txBox="1">
            <a:spLocks noChangeArrowheads="1"/>
          </p:cNvSpPr>
          <p:nvPr/>
        </p:nvSpPr>
        <p:spPr bwMode="auto">
          <a:xfrm>
            <a:off x="7467600" y="952501"/>
            <a:ext cx="9448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800" b="1" dirty="0">
                <a:solidFill>
                  <a:srgbClr val="990000"/>
                </a:solidFill>
                <a:latin typeface="Helvetica Neue"/>
              </a:rPr>
              <a:t>Inheritance</a:t>
            </a:r>
          </a:p>
        </p:txBody>
      </p:sp>
      <p:sp>
        <p:nvSpPr>
          <p:cNvPr id="41989" name="Text Box 5">
            <a:extLst>
              <a:ext uri="{FF2B5EF4-FFF2-40B4-BE49-F238E27FC236}">
                <a16:creationId xmlns:a16="http://schemas.microsoft.com/office/drawing/2014/main" id="{B78C78E6-903E-1BA1-7F58-DD73B276BFB5}"/>
              </a:ext>
            </a:extLst>
          </p:cNvPr>
          <p:cNvSpPr txBox="1">
            <a:spLocks noChangeArrowheads="1"/>
          </p:cNvSpPr>
          <p:nvPr/>
        </p:nvSpPr>
        <p:spPr bwMode="auto">
          <a:xfrm>
            <a:off x="4267200" y="2222500"/>
            <a:ext cx="16002000" cy="707886"/>
          </a:xfrm>
          <a:prstGeom prst="rect">
            <a:avLst/>
          </a:prstGeom>
          <a:solidFill>
            <a:schemeClr val="accent6">
              <a:lumMod val="40000"/>
              <a:lumOff val="6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latin typeface="Helvetica Neue"/>
              </a:rPr>
              <a:t>What is the value of characteristic</a:t>
            </a:r>
            <a:r>
              <a:rPr lang="el-GR" altLang="en-US" sz="4000" b="1" dirty="0">
                <a:latin typeface="Helvetica Neue"/>
              </a:rPr>
              <a:t> </a:t>
            </a:r>
            <a:r>
              <a:rPr lang="en-US" altLang="en-US" sz="4000" b="1" dirty="0">
                <a:latin typeface="Helvetica Neue"/>
              </a:rPr>
              <a:t>S</a:t>
            </a:r>
            <a:r>
              <a:rPr lang="el-GR" altLang="en-US" sz="4000" b="1" dirty="0">
                <a:latin typeface="Helvetica Neue"/>
              </a:rPr>
              <a:t> </a:t>
            </a:r>
            <a:r>
              <a:rPr lang="en-US" altLang="en-US" sz="4000" b="1" dirty="0">
                <a:latin typeface="Helvetica Neue"/>
              </a:rPr>
              <a:t>of object frame instance F?</a:t>
            </a:r>
          </a:p>
        </p:txBody>
      </p:sp>
      <p:sp>
        <p:nvSpPr>
          <p:cNvPr id="84998" name="Text Box 6">
            <a:extLst>
              <a:ext uri="{FF2B5EF4-FFF2-40B4-BE49-F238E27FC236}">
                <a16:creationId xmlns:a16="http://schemas.microsoft.com/office/drawing/2014/main" id="{FFDEE014-9C06-59A6-44F1-7A661A08A62D}"/>
              </a:ext>
            </a:extLst>
          </p:cNvPr>
          <p:cNvSpPr txBox="1">
            <a:spLocks noChangeArrowheads="1"/>
          </p:cNvSpPr>
          <p:nvPr/>
        </p:nvSpPr>
        <p:spPr bwMode="auto">
          <a:xfrm>
            <a:off x="4267200" y="4114800"/>
            <a:ext cx="16002000" cy="7725192"/>
          </a:xfrm>
          <a:prstGeom prst="rect">
            <a:avLst/>
          </a:prstGeom>
          <a:solidFill>
            <a:schemeClr val="accent6">
              <a:lumMod val="20000"/>
              <a:lumOff val="80000"/>
            </a:schemeClr>
          </a:solidFill>
          <a:ln>
            <a:noFill/>
          </a:ln>
          <a:effec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indent="0" eaLnBrk="1" hangingPunct="1">
              <a:spcBef>
                <a:spcPct val="0"/>
              </a:spcBef>
              <a:buFontTx/>
              <a:buNone/>
            </a:pPr>
            <a:r>
              <a:rPr lang="en-US" altLang="en-US" sz="4000" b="1" dirty="0">
                <a:latin typeface="Helvetica Neue"/>
              </a:rPr>
              <a:t>Inheritance algorithms are used</a:t>
            </a:r>
            <a:r>
              <a:rPr lang="el-GR" altLang="en-US" sz="4000" b="1" dirty="0">
                <a:latin typeface="Helvetica Neue"/>
              </a:rPr>
              <a:t> </a:t>
            </a:r>
            <a:r>
              <a:rPr lang="en-US" altLang="en-US" sz="4000" b="1" dirty="0">
                <a:latin typeface="Helvetica Neue"/>
              </a:rPr>
              <a:t>by the </a:t>
            </a:r>
            <a:r>
              <a:rPr lang="en-US" altLang="en-US" sz="4000" b="1" dirty="0">
                <a:solidFill>
                  <a:srgbClr val="CC0000"/>
                </a:solidFill>
                <a:latin typeface="Helvetica Neue"/>
              </a:rPr>
              <a:t>frame instantiation </a:t>
            </a:r>
            <a:r>
              <a:rPr lang="en-US" altLang="en-US" sz="4000" b="1" dirty="0">
                <a:latin typeface="Helvetica Neue"/>
              </a:rPr>
              <a:t>process. </a:t>
            </a:r>
          </a:p>
          <a:p>
            <a:pPr indent="0" eaLnBrk="1" hangingPunct="1">
              <a:spcBef>
                <a:spcPct val="0"/>
              </a:spcBef>
              <a:buFontTx/>
              <a:buNone/>
            </a:pPr>
            <a:endParaRPr lang="en-US" altLang="en-US" sz="4000" b="1" dirty="0">
              <a:latin typeface="Helvetica Neue"/>
            </a:endParaRPr>
          </a:p>
          <a:p>
            <a:pPr indent="0" eaLnBrk="1" hangingPunct="1">
              <a:spcBef>
                <a:spcPct val="0"/>
              </a:spcBef>
              <a:buFontTx/>
              <a:buNone/>
            </a:pPr>
            <a:r>
              <a:rPr lang="en-US" altLang="en-US" sz="4000" b="1" dirty="0">
                <a:latin typeface="Helvetica Neue"/>
              </a:rPr>
              <a:t>Inheritance allows the flow of information from categories to instances. This flow is not monotonic.</a:t>
            </a:r>
          </a:p>
          <a:p>
            <a:pPr marL="0" indent="0" eaLnBrk="1" hangingPunct="1">
              <a:spcBef>
                <a:spcPct val="0"/>
              </a:spcBef>
              <a:buNone/>
            </a:pPr>
            <a:endParaRPr lang="en-US" altLang="en-US" sz="4000" b="1" dirty="0">
              <a:solidFill>
                <a:srgbClr val="990000"/>
              </a:solidFill>
              <a:latin typeface="Helvetica Neue"/>
            </a:endParaRPr>
          </a:p>
          <a:p>
            <a:pPr lvl="1">
              <a:spcBef>
                <a:spcPct val="0"/>
              </a:spcBef>
              <a:buFontTx/>
              <a:buAutoNum type="arabicPeriod"/>
            </a:pPr>
            <a:r>
              <a:rPr lang="en-US" altLang="en-US" sz="4000" b="1" dirty="0">
                <a:solidFill>
                  <a:srgbClr val="990000"/>
                </a:solidFill>
                <a:latin typeface="Helvetica Neue"/>
              </a:rPr>
              <a:t> Simple inheritance</a:t>
            </a:r>
            <a:r>
              <a:rPr lang="el-GR" altLang="en-US" sz="4000" b="1" dirty="0">
                <a:latin typeface="Helvetica Neue"/>
              </a:rPr>
              <a:t> </a:t>
            </a:r>
            <a:r>
              <a:rPr lang="el-GR" altLang="en-US" sz="4000" b="1" dirty="0">
                <a:latin typeface="Helvetica Neue"/>
                <a:sym typeface="Symbol" panose="05050102010706020507" pitchFamily="18" charset="2"/>
              </a:rPr>
              <a:t></a:t>
            </a:r>
            <a:r>
              <a:rPr lang="el-GR" altLang="en-US" sz="4000" b="1" dirty="0">
                <a:latin typeface="Helvetica Neue"/>
              </a:rPr>
              <a:t> </a:t>
            </a:r>
            <a:r>
              <a:rPr lang="en-US" altLang="en-US" sz="4000" b="1" dirty="0">
                <a:latin typeface="Helvetica Neue"/>
              </a:rPr>
              <a:t>strict taxonomies</a:t>
            </a:r>
            <a:endParaRPr lang="el-GR" altLang="en-US" sz="4000" b="1" dirty="0">
              <a:latin typeface="Helvetica Neue"/>
            </a:endParaRPr>
          </a:p>
          <a:p>
            <a:pPr lvl="1">
              <a:spcBef>
                <a:spcPct val="0"/>
              </a:spcBef>
              <a:buFontTx/>
              <a:buAutoNum type="arabicPeriod"/>
            </a:pPr>
            <a:endParaRPr lang="el-GR" altLang="en-US" sz="4000" b="1" u="sng" dirty="0">
              <a:latin typeface="Helvetica Neue"/>
            </a:endParaRPr>
          </a:p>
          <a:p>
            <a:pPr lvl="1">
              <a:spcBef>
                <a:spcPct val="0"/>
              </a:spcBef>
              <a:buFontTx/>
              <a:buAutoNum type="arabicPeriod"/>
            </a:pPr>
            <a:r>
              <a:rPr lang="en-US" altLang="en-US" sz="4000" b="1" dirty="0">
                <a:solidFill>
                  <a:srgbClr val="990000"/>
                </a:solidFill>
                <a:latin typeface="Helvetica Neue"/>
              </a:rPr>
              <a:t> Multiple inheritance</a:t>
            </a:r>
            <a:r>
              <a:rPr lang="el-GR" altLang="en-US" sz="4000" b="1" dirty="0">
                <a:latin typeface="Helvetica Neue"/>
              </a:rPr>
              <a:t> </a:t>
            </a:r>
            <a:r>
              <a:rPr lang="el-GR" altLang="en-US" sz="4000" b="1" dirty="0">
                <a:latin typeface="Helvetica Neue"/>
                <a:sym typeface="Symbol" panose="05050102010706020507" pitchFamily="18" charset="2"/>
              </a:rPr>
              <a:t></a:t>
            </a:r>
            <a:r>
              <a:rPr lang="el-GR" altLang="en-US" sz="4000" b="1" dirty="0">
                <a:latin typeface="Helvetica Neue"/>
              </a:rPr>
              <a:t> </a:t>
            </a:r>
            <a:r>
              <a:rPr lang="en-US" altLang="en-US" sz="4000" b="1" dirty="0">
                <a:latin typeface="Helvetica Neue"/>
              </a:rPr>
              <a:t>a frame can have multiple direct predecessors</a:t>
            </a:r>
            <a:endParaRPr lang="el-GR" altLang="en-US" sz="4000" b="1" dirty="0">
              <a:latin typeface="Helvetica Neue"/>
            </a:endParaRPr>
          </a:p>
          <a:p>
            <a:pPr eaLnBrk="1" hangingPunct="1">
              <a:spcBef>
                <a:spcPct val="0"/>
              </a:spcBef>
              <a:buFontTx/>
              <a:buNone/>
            </a:pPr>
            <a:endParaRPr lang="el-GR" altLang="en-US" sz="4000" b="1" u="sng" dirty="0">
              <a:latin typeface="Helvetica Neue"/>
            </a:endParaRPr>
          </a:p>
          <a:p>
            <a:pPr eaLnBrk="1" hangingPunct="1">
              <a:spcBef>
                <a:spcPct val="0"/>
              </a:spcBef>
              <a:buFontTx/>
              <a:buNone/>
            </a:pPr>
            <a:r>
              <a:rPr lang="en-US" altLang="en-US" sz="4000" b="1" dirty="0">
                <a:solidFill>
                  <a:srgbClr val="990000"/>
                </a:solidFill>
                <a:latin typeface="Helvetica Neue"/>
              </a:rPr>
              <a:t>Relevant facets</a:t>
            </a:r>
            <a:r>
              <a:rPr lang="el-GR" altLang="en-US" sz="4000" b="1" dirty="0">
                <a:solidFill>
                  <a:srgbClr val="990000"/>
                </a:solidFill>
                <a:latin typeface="Helvetica Neue"/>
              </a:rPr>
              <a:t>:</a:t>
            </a:r>
            <a:r>
              <a:rPr lang="el-GR" altLang="en-US" sz="4000" b="1" dirty="0">
                <a:latin typeface="Helvetica Neue"/>
              </a:rPr>
              <a:t>  ‘</a:t>
            </a:r>
            <a:r>
              <a:rPr lang="en-US" altLang="en-US" sz="4000" b="1" dirty="0">
                <a:latin typeface="Helvetica Neue"/>
              </a:rPr>
              <a:t>values</a:t>
            </a:r>
            <a:r>
              <a:rPr lang="el-GR" altLang="en-US" sz="4000" b="1" dirty="0">
                <a:latin typeface="Helvetica Neue"/>
              </a:rPr>
              <a:t>’, ‘</a:t>
            </a:r>
            <a:r>
              <a:rPr lang="en-US" altLang="en-US" sz="4000" b="1" dirty="0">
                <a:latin typeface="Helvetica Neue"/>
              </a:rPr>
              <a:t>if-needed</a:t>
            </a:r>
            <a:r>
              <a:rPr lang="el-GR" altLang="en-US" sz="4000" b="1" dirty="0">
                <a:latin typeface="Helvetica Neue"/>
              </a:rPr>
              <a:t>’, </a:t>
            </a:r>
            <a:r>
              <a:rPr lang="en-US" altLang="en-US" sz="4000" b="1" dirty="0">
                <a:latin typeface="Helvetica Neue"/>
              </a:rPr>
              <a:t>and</a:t>
            </a:r>
            <a:r>
              <a:rPr lang="el-GR" altLang="en-US" sz="4000" b="1" dirty="0">
                <a:latin typeface="Helvetica Neue"/>
              </a:rPr>
              <a:t> ‘</a:t>
            </a:r>
            <a:r>
              <a:rPr lang="en-US" altLang="en-US" sz="4000" b="1" dirty="0">
                <a:latin typeface="Helvetica Neue"/>
              </a:rPr>
              <a:t>default</a:t>
            </a:r>
            <a:r>
              <a:rPr lang="el-GR" altLang="en-US" sz="4000" b="1" dirty="0">
                <a:latin typeface="Helvetica Neue"/>
              </a:rPr>
              <a:t>’</a:t>
            </a:r>
          </a:p>
          <a:p>
            <a:pPr eaLnBrk="1" hangingPunct="1">
              <a:spcBef>
                <a:spcPct val="0"/>
              </a:spcBef>
              <a:buFontTx/>
              <a:buNone/>
            </a:pPr>
            <a:endParaRPr lang="en-US" altLang="en-US" sz="1600" b="1" dirty="0">
              <a:latin typeface="Helvetica Neue"/>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4998"/>
                                        </p:tgtEl>
                                        <p:attrNameLst>
                                          <p:attrName>style.visibility</p:attrName>
                                        </p:attrNameLst>
                                      </p:cBhvr>
                                      <p:to>
                                        <p:strVal val="visible"/>
                                      </p:to>
                                    </p:set>
                                    <p:anim calcmode="lin" valueType="num">
                                      <p:cBhvr additive="base">
                                        <p:cTn id="7" dur="500" fill="hold"/>
                                        <p:tgtEl>
                                          <p:spTgt spid="84998"/>
                                        </p:tgtEl>
                                        <p:attrNameLst>
                                          <p:attrName>ppt_x</p:attrName>
                                        </p:attrNameLst>
                                      </p:cBhvr>
                                      <p:tavLst>
                                        <p:tav tm="0">
                                          <p:val>
                                            <p:strVal val="#ppt_x"/>
                                          </p:val>
                                        </p:tav>
                                        <p:tav tm="100000">
                                          <p:val>
                                            <p:strVal val="#ppt_x"/>
                                          </p:val>
                                        </p:tav>
                                      </p:tavLst>
                                    </p:anim>
                                    <p:anim calcmode="lin" valueType="num">
                                      <p:cBhvr additive="base">
                                        <p:cTn id="8" dur="500" fill="hold"/>
                                        <p:tgtEl>
                                          <p:spTgt spid="849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a:extLst>
              <a:ext uri="{FF2B5EF4-FFF2-40B4-BE49-F238E27FC236}">
                <a16:creationId xmlns:a16="http://schemas.microsoft.com/office/drawing/2014/main" id="{71189D78-FCC2-BE7F-FCF9-517B81FCB2BE}"/>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9219" name="Slide Number Placeholder 3">
            <a:extLst>
              <a:ext uri="{FF2B5EF4-FFF2-40B4-BE49-F238E27FC236}">
                <a16:creationId xmlns:a16="http://schemas.microsoft.com/office/drawing/2014/main" id="{E15C7319-1A77-A613-FDEE-CE52DC65B7C5}"/>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7DBA8E02-E418-48BE-9492-247713A9B6F2}" type="slidenum">
              <a:rPr lang="el-GR" altLang="en-US" smtClean="0"/>
              <a:pPr algn="ctr"/>
              <a:t>24</a:t>
            </a:fld>
            <a:endParaRPr lang="el-GR" altLang="en-US" dirty="0"/>
          </a:p>
        </p:txBody>
      </p:sp>
      <p:sp>
        <p:nvSpPr>
          <p:cNvPr id="9220" name="Oval 4">
            <a:extLst>
              <a:ext uri="{FF2B5EF4-FFF2-40B4-BE49-F238E27FC236}">
                <a16:creationId xmlns:a16="http://schemas.microsoft.com/office/drawing/2014/main" id="{928A8A2A-D6C1-8B4D-7461-47CA80B2C0B2}"/>
              </a:ext>
            </a:extLst>
          </p:cNvPr>
          <p:cNvSpPr>
            <a:spLocks noChangeArrowheads="1"/>
          </p:cNvSpPr>
          <p:nvPr/>
        </p:nvSpPr>
        <p:spPr bwMode="auto">
          <a:xfrm>
            <a:off x="7529513" y="4343401"/>
            <a:ext cx="3498850" cy="949326"/>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latin typeface="Times New Roman" panose="02020603050405020304" pitchFamily="18" charset="0"/>
              </a:rPr>
              <a:t>mammals</a:t>
            </a:r>
            <a:endParaRPr lang="en-US" altLang="en-US" sz="2800" b="1" dirty="0"/>
          </a:p>
        </p:txBody>
      </p:sp>
      <p:sp>
        <p:nvSpPr>
          <p:cNvPr id="9221" name="Line 5">
            <a:extLst>
              <a:ext uri="{FF2B5EF4-FFF2-40B4-BE49-F238E27FC236}">
                <a16:creationId xmlns:a16="http://schemas.microsoft.com/office/drawing/2014/main" id="{21E2DF3E-8764-08E4-121F-CD67A2E164B1}"/>
              </a:ext>
            </a:extLst>
          </p:cNvPr>
          <p:cNvSpPr>
            <a:spLocks noChangeShapeType="1"/>
          </p:cNvSpPr>
          <p:nvPr/>
        </p:nvSpPr>
        <p:spPr bwMode="auto">
          <a:xfrm flipV="1">
            <a:off x="9296400" y="3810001"/>
            <a:ext cx="0" cy="5397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22" name="Oval 6">
            <a:extLst>
              <a:ext uri="{FF2B5EF4-FFF2-40B4-BE49-F238E27FC236}">
                <a16:creationId xmlns:a16="http://schemas.microsoft.com/office/drawing/2014/main" id="{D86FAB60-CFFD-3D67-E56E-31A5A4EE0AE8}"/>
              </a:ext>
            </a:extLst>
          </p:cNvPr>
          <p:cNvSpPr>
            <a:spLocks noChangeArrowheads="1"/>
          </p:cNvSpPr>
          <p:nvPr/>
        </p:nvSpPr>
        <p:spPr bwMode="auto">
          <a:xfrm>
            <a:off x="5700713" y="6172200"/>
            <a:ext cx="2397126" cy="9144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latin typeface="Times New Roman" panose="02020603050405020304" pitchFamily="18" charset="0"/>
                <a:cs typeface="Times New Roman" panose="02020603050405020304" pitchFamily="18" charset="0"/>
              </a:rPr>
              <a:t>dogs</a:t>
            </a:r>
          </a:p>
        </p:txBody>
      </p:sp>
      <p:sp>
        <p:nvSpPr>
          <p:cNvPr id="9223" name="Oval 7">
            <a:extLst>
              <a:ext uri="{FF2B5EF4-FFF2-40B4-BE49-F238E27FC236}">
                <a16:creationId xmlns:a16="http://schemas.microsoft.com/office/drawing/2014/main" id="{30853F6A-2836-3D53-6F03-00E1C07B194E}"/>
              </a:ext>
            </a:extLst>
          </p:cNvPr>
          <p:cNvSpPr>
            <a:spLocks noChangeArrowheads="1"/>
          </p:cNvSpPr>
          <p:nvPr/>
        </p:nvSpPr>
        <p:spPr bwMode="auto">
          <a:xfrm>
            <a:off x="8191500" y="6400800"/>
            <a:ext cx="2057400" cy="720726"/>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latin typeface="Times New Roman" panose="02020603050405020304" pitchFamily="18" charset="0"/>
                <a:cs typeface="Times New Roman" panose="02020603050405020304" pitchFamily="18" charset="0"/>
              </a:rPr>
              <a:t>cats</a:t>
            </a:r>
          </a:p>
        </p:txBody>
      </p:sp>
      <p:sp>
        <p:nvSpPr>
          <p:cNvPr id="9224" name="Oval 8">
            <a:extLst>
              <a:ext uri="{FF2B5EF4-FFF2-40B4-BE49-F238E27FC236}">
                <a16:creationId xmlns:a16="http://schemas.microsoft.com/office/drawing/2014/main" id="{588D9D3A-2B32-8939-42AF-B68FA9E957B5}"/>
              </a:ext>
            </a:extLst>
          </p:cNvPr>
          <p:cNvSpPr>
            <a:spLocks noChangeArrowheads="1"/>
          </p:cNvSpPr>
          <p:nvPr/>
        </p:nvSpPr>
        <p:spPr bwMode="auto">
          <a:xfrm>
            <a:off x="9982200" y="7067691"/>
            <a:ext cx="2971800" cy="9779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latin typeface="Times New Roman" panose="02020603050405020304" pitchFamily="18" charset="0"/>
              </a:rPr>
              <a:t>elephants</a:t>
            </a:r>
            <a:endParaRPr lang="en-US" altLang="en-US" sz="2800" b="1" dirty="0"/>
          </a:p>
        </p:txBody>
      </p:sp>
      <p:sp>
        <p:nvSpPr>
          <p:cNvPr id="9225" name="Oval 9">
            <a:extLst>
              <a:ext uri="{FF2B5EF4-FFF2-40B4-BE49-F238E27FC236}">
                <a16:creationId xmlns:a16="http://schemas.microsoft.com/office/drawing/2014/main" id="{F31C15A9-FCDB-53EB-CC3C-0DD5D6ACE66E}"/>
              </a:ext>
            </a:extLst>
          </p:cNvPr>
          <p:cNvSpPr>
            <a:spLocks noChangeArrowheads="1"/>
          </p:cNvSpPr>
          <p:nvPr/>
        </p:nvSpPr>
        <p:spPr bwMode="auto">
          <a:xfrm>
            <a:off x="7239000" y="8229600"/>
            <a:ext cx="3429000" cy="1143000"/>
          </a:xfrm>
          <a:prstGeom prst="ellipse">
            <a:avLst/>
          </a:prstGeom>
          <a:solidFill>
            <a:schemeClr val="accent6">
              <a:lumMod val="75000"/>
            </a:schemeClr>
          </a:solidFill>
          <a:ln w="28575">
            <a:solidFill>
              <a:schemeClr val="accent6">
                <a:lumMod val="50000"/>
              </a:schemeClr>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solidFill>
                  <a:schemeClr val="bg1"/>
                </a:solidFill>
                <a:latin typeface="Times New Roman" panose="02020603050405020304" pitchFamily="18" charset="0"/>
              </a:rPr>
              <a:t>My cat</a:t>
            </a:r>
            <a:endParaRPr lang="en-US" altLang="en-US" sz="2800" b="1" dirty="0">
              <a:solidFill>
                <a:schemeClr val="bg1"/>
              </a:solidFill>
            </a:endParaRPr>
          </a:p>
        </p:txBody>
      </p:sp>
      <p:sp>
        <p:nvSpPr>
          <p:cNvPr id="9226" name="Oval 10">
            <a:extLst>
              <a:ext uri="{FF2B5EF4-FFF2-40B4-BE49-F238E27FC236}">
                <a16:creationId xmlns:a16="http://schemas.microsoft.com/office/drawing/2014/main" id="{8724518F-AB22-1C01-3447-7888CDAD6201}"/>
              </a:ext>
            </a:extLst>
          </p:cNvPr>
          <p:cNvSpPr>
            <a:spLocks noChangeArrowheads="1"/>
          </p:cNvSpPr>
          <p:nvPr/>
        </p:nvSpPr>
        <p:spPr bwMode="auto">
          <a:xfrm>
            <a:off x="15478127" y="5422900"/>
            <a:ext cx="3114674" cy="9525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latin typeface="Times New Roman" panose="02020603050405020304" pitchFamily="18" charset="0"/>
              </a:rPr>
              <a:t>chair</a:t>
            </a:r>
            <a:endParaRPr lang="en-US" altLang="en-US" sz="2800" b="1" dirty="0"/>
          </a:p>
        </p:txBody>
      </p:sp>
      <p:sp>
        <p:nvSpPr>
          <p:cNvPr id="9227" name="Oval 11">
            <a:extLst>
              <a:ext uri="{FF2B5EF4-FFF2-40B4-BE49-F238E27FC236}">
                <a16:creationId xmlns:a16="http://schemas.microsoft.com/office/drawing/2014/main" id="{5B519669-C63E-6862-0AA7-950EEF4BBAC7}"/>
              </a:ext>
            </a:extLst>
          </p:cNvPr>
          <p:cNvSpPr>
            <a:spLocks noChangeArrowheads="1"/>
          </p:cNvSpPr>
          <p:nvPr/>
        </p:nvSpPr>
        <p:spPr bwMode="auto">
          <a:xfrm>
            <a:off x="15240000" y="7696200"/>
            <a:ext cx="1981200" cy="9906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latin typeface="Times New Roman" panose="02020603050405020304" pitchFamily="18" charset="0"/>
              </a:rPr>
              <a:t>legs</a:t>
            </a:r>
            <a:endParaRPr lang="en-US" altLang="en-US" sz="2800" b="1" dirty="0"/>
          </a:p>
        </p:txBody>
      </p:sp>
      <p:sp>
        <p:nvSpPr>
          <p:cNvPr id="9228" name="Oval 12">
            <a:extLst>
              <a:ext uri="{FF2B5EF4-FFF2-40B4-BE49-F238E27FC236}">
                <a16:creationId xmlns:a16="http://schemas.microsoft.com/office/drawing/2014/main" id="{53BF6332-52B3-6873-0FE5-C1CD2055BF21}"/>
              </a:ext>
            </a:extLst>
          </p:cNvPr>
          <p:cNvSpPr>
            <a:spLocks noChangeArrowheads="1"/>
          </p:cNvSpPr>
          <p:nvPr/>
        </p:nvSpPr>
        <p:spPr bwMode="auto">
          <a:xfrm>
            <a:off x="17221201" y="8420100"/>
            <a:ext cx="2743200" cy="7620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latin typeface="Times New Roman" panose="02020603050405020304" pitchFamily="18" charset="0"/>
              </a:rPr>
              <a:t>seat</a:t>
            </a:r>
            <a:endParaRPr lang="en-US" altLang="en-US" sz="2800" b="1" dirty="0"/>
          </a:p>
        </p:txBody>
      </p:sp>
      <p:sp>
        <p:nvSpPr>
          <p:cNvPr id="9229" name="Line 13">
            <a:extLst>
              <a:ext uri="{FF2B5EF4-FFF2-40B4-BE49-F238E27FC236}">
                <a16:creationId xmlns:a16="http://schemas.microsoft.com/office/drawing/2014/main" id="{C3E18765-C391-07D4-9ED8-987378CC56A2}"/>
              </a:ext>
            </a:extLst>
          </p:cNvPr>
          <p:cNvSpPr>
            <a:spLocks noChangeShapeType="1"/>
          </p:cNvSpPr>
          <p:nvPr/>
        </p:nvSpPr>
        <p:spPr bwMode="auto">
          <a:xfrm flipV="1">
            <a:off x="7010400" y="5257800"/>
            <a:ext cx="1143000" cy="9144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30" name="Line 14">
            <a:extLst>
              <a:ext uri="{FF2B5EF4-FFF2-40B4-BE49-F238E27FC236}">
                <a16:creationId xmlns:a16="http://schemas.microsoft.com/office/drawing/2014/main" id="{A5B1B9F6-F49E-549F-9ACA-CE71ADF1F8F7}"/>
              </a:ext>
            </a:extLst>
          </p:cNvPr>
          <p:cNvSpPr>
            <a:spLocks noChangeShapeType="1"/>
          </p:cNvSpPr>
          <p:nvPr/>
        </p:nvSpPr>
        <p:spPr bwMode="auto">
          <a:xfrm flipV="1">
            <a:off x="9027685" y="5257800"/>
            <a:ext cx="0" cy="11430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31" name="Line 15">
            <a:extLst>
              <a:ext uri="{FF2B5EF4-FFF2-40B4-BE49-F238E27FC236}">
                <a16:creationId xmlns:a16="http://schemas.microsoft.com/office/drawing/2014/main" id="{123C200D-D35D-5099-0858-AA09396D6C48}"/>
              </a:ext>
            </a:extLst>
          </p:cNvPr>
          <p:cNvSpPr>
            <a:spLocks noChangeShapeType="1"/>
          </p:cNvSpPr>
          <p:nvPr/>
        </p:nvSpPr>
        <p:spPr bwMode="auto">
          <a:xfrm flipH="1" flipV="1">
            <a:off x="9982200" y="5257800"/>
            <a:ext cx="1143000" cy="1828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32" name="Line 16">
            <a:extLst>
              <a:ext uri="{FF2B5EF4-FFF2-40B4-BE49-F238E27FC236}">
                <a16:creationId xmlns:a16="http://schemas.microsoft.com/office/drawing/2014/main" id="{AD81F439-A9A0-CFBA-8A24-20B9BAF7AD76}"/>
              </a:ext>
            </a:extLst>
          </p:cNvPr>
          <p:cNvSpPr>
            <a:spLocks noChangeShapeType="1"/>
          </p:cNvSpPr>
          <p:nvPr/>
        </p:nvSpPr>
        <p:spPr bwMode="auto">
          <a:xfrm flipV="1">
            <a:off x="9144000" y="7086600"/>
            <a:ext cx="0" cy="11430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33" name="Line 17">
            <a:extLst>
              <a:ext uri="{FF2B5EF4-FFF2-40B4-BE49-F238E27FC236}">
                <a16:creationId xmlns:a16="http://schemas.microsoft.com/office/drawing/2014/main" id="{A1074669-E382-C073-4661-35B527FA84B8}"/>
              </a:ext>
            </a:extLst>
          </p:cNvPr>
          <p:cNvSpPr>
            <a:spLocks noChangeShapeType="1"/>
          </p:cNvSpPr>
          <p:nvPr/>
        </p:nvSpPr>
        <p:spPr bwMode="auto">
          <a:xfrm flipV="1">
            <a:off x="16459200" y="6337300"/>
            <a:ext cx="457200" cy="1371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34" name="Line 18">
            <a:extLst>
              <a:ext uri="{FF2B5EF4-FFF2-40B4-BE49-F238E27FC236}">
                <a16:creationId xmlns:a16="http://schemas.microsoft.com/office/drawing/2014/main" id="{01F3C56A-273A-4F28-AB2D-385B1A9856C6}"/>
              </a:ext>
            </a:extLst>
          </p:cNvPr>
          <p:cNvSpPr>
            <a:spLocks noChangeShapeType="1"/>
          </p:cNvSpPr>
          <p:nvPr/>
        </p:nvSpPr>
        <p:spPr bwMode="auto">
          <a:xfrm flipH="1" flipV="1">
            <a:off x="17602200" y="6337300"/>
            <a:ext cx="914400" cy="20574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35" name="Oval 19">
            <a:extLst>
              <a:ext uri="{FF2B5EF4-FFF2-40B4-BE49-F238E27FC236}">
                <a16:creationId xmlns:a16="http://schemas.microsoft.com/office/drawing/2014/main" id="{B0B30C9A-363B-B20B-B466-F044E4B3B9DB}"/>
              </a:ext>
            </a:extLst>
          </p:cNvPr>
          <p:cNvSpPr>
            <a:spLocks noChangeArrowheads="1"/>
          </p:cNvSpPr>
          <p:nvPr/>
        </p:nvSpPr>
        <p:spPr bwMode="auto">
          <a:xfrm>
            <a:off x="8139112" y="2743200"/>
            <a:ext cx="2438400" cy="9144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latin typeface="Times New Roman" panose="02020603050405020304" pitchFamily="18" charset="0"/>
              </a:rPr>
              <a:t>animals</a:t>
            </a:r>
            <a:endParaRPr lang="en-US" altLang="en-US" sz="2800" b="1" dirty="0"/>
          </a:p>
        </p:txBody>
      </p:sp>
      <p:sp>
        <p:nvSpPr>
          <p:cNvPr id="9236" name="Text Box 20">
            <a:extLst>
              <a:ext uri="{FF2B5EF4-FFF2-40B4-BE49-F238E27FC236}">
                <a16:creationId xmlns:a16="http://schemas.microsoft.com/office/drawing/2014/main" id="{2EA7D734-0AE5-DD7C-E869-0427E726EE2A}"/>
              </a:ext>
            </a:extLst>
          </p:cNvPr>
          <p:cNvSpPr txBox="1">
            <a:spLocks noChangeArrowheads="1"/>
          </p:cNvSpPr>
          <p:nvPr/>
        </p:nvSpPr>
        <p:spPr bwMode="auto">
          <a:xfrm>
            <a:off x="9005031" y="3810001"/>
            <a:ext cx="152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ISA</a:t>
            </a:r>
          </a:p>
        </p:txBody>
      </p:sp>
      <p:sp>
        <p:nvSpPr>
          <p:cNvPr id="9237" name="Text Box 21">
            <a:extLst>
              <a:ext uri="{FF2B5EF4-FFF2-40B4-BE49-F238E27FC236}">
                <a16:creationId xmlns:a16="http://schemas.microsoft.com/office/drawing/2014/main" id="{1FFDCB28-8C0F-1920-450D-3279E9D08A2D}"/>
              </a:ext>
            </a:extLst>
          </p:cNvPr>
          <p:cNvSpPr txBox="1">
            <a:spLocks noChangeArrowheads="1"/>
          </p:cNvSpPr>
          <p:nvPr/>
        </p:nvSpPr>
        <p:spPr bwMode="auto">
          <a:xfrm>
            <a:off x="6566631" y="5218351"/>
            <a:ext cx="152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ISA</a:t>
            </a:r>
          </a:p>
        </p:txBody>
      </p:sp>
      <p:sp>
        <p:nvSpPr>
          <p:cNvPr id="9238" name="Text Box 22">
            <a:extLst>
              <a:ext uri="{FF2B5EF4-FFF2-40B4-BE49-F238E27FC236}">
                <a16:creationId xmlns:a16="http://schemas.microsoft.com/office/drawing/2014/main" id="{284C3DD6-85BC-5CD1-F97E-C86ED2809F88}"/>
              </a:ext>
            </a:extLst>
          </p:cNvPr>
          <p:cNvSpPr txBox="1">
            <a:spLocks noChangeArrowheads="1"/>
          </p:cNvSpPr>
          <p:nvPr/>
        </p:nvSpPr>
        <p:spPr bwMode="auto">
          <a:xfrm>
            <a:off x="7837402" y="5791199"/>
            <a:ext cx="152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ISA</a:t>
            </a:r>
          </a:p>
        </p:txBody>
      </p:sp>
      <p:sp>
        <p:nvSpPr>
          <p:cNvPr id="9239" name="Text Box 23">
            <a:extLst>
              <a:ext uri="{FF2B5EF4-FFF2-40B4-BE49-F238E27FC236}">
                <a16:creationId xmlns:a16="http://schemas.microsoft.com/office/drawing/2014/main" id="{A1B6B416-284C-727A-6FED-46AAC8598770}"/>
              </a:ext>
            </a:extLst>
          </p:cNvPr>
          <p:cNvSpPr txBox="1">
            <a:spLocks noChangeArrowheads="1"/>
          </p:cNvSpPr>
          <p:nvPr/>
        </p:nvSpPr>
        <p:spPr bwMode="auto">
          <a:xfrm>
            <a:off x="10367363" y="5978528"/>
            <a:ext cx="152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ISA</a:t>
            </a:r>
          </a:p>
        </p:txBody>
      </p:sp>
      <p:sp>
        <p:nvSpPr>
          <p:cNvPr id="9240" name="Text Box 24">
            <a:extLst>
              <a:ext uri="{FF2B5EF4-FFF2-40B4-BE49-F238E27FC236}">
                <a16:creationId xmlns:a16="http://schemas.microsoft.com/office/drawing/2014/main" id="{96027C46-423F-1E38-CD1F-5EF3834E9148}"/>
              </a:ext>
            </a:extLst>
          </p:cNvPr>
          <p:cNvSpPr txBox="1">
            <a:spLocks noChangeArrowheads="1"/>
          </p:cNvSpPr>
          <p:nvPr/>
        </p:nvSpPr>
        <p:spPr bwMode="auto">
          <a:xfrm>
            <a:off x="7854907" y="7473896"/>
            <a:ext cx="152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ISA</a:t>
            </a:r>
          </a:p>
        </p:txBody>
      </p:sp>
      <p:sp>
        <p:nvSpPr>
          <p:cNvPr id="9241" name="Text Box 25">
            <a:extLst>
              <a:ext uri="{FF2B5EF4-FFF2-40B4-BE49-F238E27FC236}">
                <a16:creationId xmlns:a16="http://schemas.microsoft.com/office/drawing/2014/main" id="{0CD531EB-AFC6-671C-6D43-2DA5B866ECFE}"/>
              </a:ext>
            </a:extLst>
          </p:cNvPr>
          <p:cNvSpPr txBox="1">
            <a:spLocks noChangeArrowheads="1"/>
          </p:cNvSpPr>
          <p:nvPr/>
        </p:nvSpPr>
        <p:spPr bwMode="auto">
          <a:xfrm>
            <a:off x="17687928" y="6806081"/>
            <a:ext cx="2286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IS_PART</a:t>
            </a:r>
            <a:r>
              <a:rPr lang="el-GR" altLang="en-US" sz="2800" b="1" dirty="0">
                <a:solidFill>
                  <a:srgbClr val="990000"/>
                </a:solidFill>
              </a:rPr>
              <a:t> </a:t>
            </a:r>
            <a:endParaRPr lang="en-US" altLang="en-US" sz="2800" b="1" dirty="0">
              <a:solidFill>
                <a:srgbClr val="990000"/>
              </a:solidFill>
            </a:endParaRPr>
          </a:p>
        </p:txBody>
      </p:sp>
      <p:sp>
        <p:nvSpPr>
          <p:cNvPr id="9242" name="Text Box 26">
            <a:extLst>
              <a:ext uri="{FF2B5EF4-FFF2-40B4-BE49-F238E27FC236}">
                <a16:creationId xmlns:a16="http://schemas.microsoft.com/office/drawing/2014/main" id="{296864A6-D51E-2EF4-FA7E-0E13F73F320F}"/>
              </a:ext>
            </a:extLst>
          </p:cNvPr>
          <p:cNvSpPr txBox="1">
            <a:spLocks noChangeArrowheads="1"/>
          </p:cNvSpPr>
          <p:nvPr/>
        </p:nvSpPr>
        <p:spPr bwMode="auto">
          <a:xfrm>
            <a:off x="14749464" y="6744629"/>
            <a:ext cx="2286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solidFill>
                  <a:srgbClr val="990000"/>
                </a:solidFill>
              </a:rPr>
              <a:t>IS_PART</a:t>
            </a:r>
          </a:p>
        </p:txBody>
      </p:sp>
      <p:sp>
        <p:nvSpPr>
          <p:cNvPr id="9243" name="Text Box 27">
            <a:extLst>
              <a:ext uri="{FF2B5EF4-FFF2-40B4-BE49-F238E27FC236}">
                <a16:creationId xmlns:a16="http://schemas.microsoft.com/office/drawing/2014/main" id="{408B09BD-1845-A891-4A43-B80ACC11E05F}"/>
              </a:ext>
            </a:extLst>
          </p:cNvPr>
          <p:cNvSpPr txBox="1">
            <a:spLocks noChangeArrowheads="1"/>
          </p:cNvSpPr>
          <p:nvPr/>
        </p:nvSpPr>
        <p:spPr bwMode="auto">
          <a:xfrm>
            <a:off x="7315200" y="1371601"/>
            <a:ext cx="3657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solidFill>
                  <a:srgbClr val="990000"/>
                </a:solidFill>
              </a:rPr>
              <a:t>Taxonomy</a:t>
            </a:r>
          </a:p>
        </p:txBody>
      </p:sp>
      <p:sp>
        <p:nvSpPr>
          <p:cNvPr id="9244" name="Text Box 28">
            <a:extLst>
              <a:ext uri="{FF2B5EF4-FFF2-40B4-BE49-F238E27FC236}">
                <a16:creationId xmlns:a16="http://schemas.microsoft.com/office/drawing/2014/main" id="{5556296B-4E2E-E41A-8C3E-003873650C84}"/>
              </a:ext>
            </a:extLst>
          </p:cNvPr>
          <p:cNvSpPr txBox="1">
            <a:spLocks noChangeArrowheads="1"/>
          </p:cNvSpPr>
          <p:nvPr/>
        </p:nvSpPr>
        <p:spPr bwMode="auto">
          <a:xfrm>
            <a:off x="15087601" y="3892551"/>
            <a:ext cx="3657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solidFill>
                  <a:srgbClr val="990000"/>
                </a:solidFill>
              </a:rPr>
              <a:t>Meronomy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25</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27118" y="2654463"/>
            <a:ext cx="21736123" cy="1091154"/>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Taxonomies and Meronomies of Concepts</a:t>
            </a:r>
            <a:endParaRPr lang="en-CY" sz="4800" dirty="0"/>
          </a:p>
        </p:txBody>
      </p:sp>
      <p:sp>
        <p:nvSpPr>
          <p:cNvPr id="5" name="Rectangle 3">
            <a:extLst>
              <a:ext uri="{FF2B5EF4-FFF2-40B4-BE49-F238E27FC236}">
                <a16:creationId xmlns:a16="http://schemas.microsoft.com/office/drawing/2014/main" id="{B57066A5-4256-38A6-1BB6-D1D8BD154C7C}"/>
              </a:ext>
            </a:extLst>
          </p:cNvPr>
          <p:cNvSpPr txBox="1">
            <a:spLocks noChangeArrowheads="1"/>
          </p:cNvSpPr>
          <p:nvPr/>
        </p:nvSpPr>
        <p:spPr>
          <a:xfrm>
            <a:off x="1338329" y="4448434"/>
            <a:ext cx="21624912" cy="6190736"/>
          </a:xfr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r>
              <a:rPr lang="en-US" altLang="en-US" sz="4000" dirty="0">
                <a:solidFill>
                  <a:srgbClr val="0100C8"/>
                </a:solidFill>
                <a:latin typeface="Helvetica Neue"/>
              </a:rPr>
              <a:t> A </a:t>
            </a:r>
            <a:r>
              <a:rPr lang="en-US" altLang="en-US" sz="4000" b="1" dirty="0">
                <a:solidFill>
                  <a:srgbClr val="FF2D64"/>
                </a:solidFill>
                <a:latin typeface="Helvetica Neue"/>
              </a:rPr>
              <a:t>taxonomy</a:t>
            </a:r>
            <a:r>
              <a:rPr lang="en-US" altLang="en-US" sz="4000" dirty="0">
                <a:solidFill>
                  <a:srgbClr val="0100C8"/>
                </a:solidFill>
                <a:latin typeface="Helvetica Neue"/>
              </a:rPr>
              <a:t> is an organization of categories and subcategories</a:t>
            </a:r>
            <a:endParaRPr lang="el-GR" altLang="en-US" sz="4000" dirty="0">
              <a:solidFill>
                <a:srgbClr val="0100C8"/>
              </a:solidFill>
              <a:latin typeface="Helvetica Neue"/>
            </a:endParaRPr>
          </a:p>
          <a:p>
            <a:pPr lvl="1">
              <a:lnSpc>
                <a:spcPct val="80000"/>
              </a:lnSpc>
              <a:buFont typeface="Wingdings" panose="05000000000000000000" pitchFamily="2" charset="2"/>
              <a:buChar char="§"/>
            </a:pPr>
            <a:r>
              <a:rPr lang="el-GR" altLang="en-US" sz="4000" dirty="0">
                <a:solidFill>
                  <a:srgbClr val="0100C8"/>
                </a:solidFill>
                <a:latin typeface="Helvetica Neue"/>
              </a:rPr>
              <a:t>‘</a:t>
            </a:r>
            <a:r>
              <a:rPr lang="en-US" altLang="en-US" sz="4000" dirty="0">
                <a:solidFill>
                  <a:srgbClr val="0100C8"/>
                </a:solidFill>
                <a:latin typeface="Helvetica Neue"/>
              </a:rPr>
              <a:t>ISA</a:t>
            </a:r>
            <a:r>
              <a:rPr lang="el-GR" altLang="en-US" sz="4000" dirty="0">
                <a:solidFill>
                  <a:srgbClr val="0100C8"/>
                </a:solidFill>
                <a:latin typeface="Helvetica Neue"/>
              </a:rPr>
              <a:t>’ (</a:t>
            </a:r>
            <a:r>
              <a:rPr lang="en-US" altLang="en-US" sz="4000" dirty="0">
                <a:solidFill>
                  <a:srgbClr val="0100C8"/>
                </a:solidFill>
                <a:latin typeface="Helvetica Neue"/>
              </a:rPr>
              <a:t>is</a:t>
            </a:r>
            <a:r>
              <a:rPr lang="el-GR" altLang="en-US" sz="4000" dirty="0">
                <a:solidFill>
                  <a:srgbClr val="0100C8"/>
                </a:solidFill>
                <a:latin typeface="Helvetica Neue"/>
              </a:rPr>
              <a:t>-</a:t>
            </a:r>
            <a:r>
              <a:rPr lang="en-US" altLang="en-US" sz="4000" dirty="0">
                <a:solidFill>
                  <a:srgbClr val="0100C8"/>
                </a:solidFill>
                <a:latin typeface="Helvetica Neue"/>
              </a:rPr>
              <a:t>a</a:t>
            </a:r>
            <a:r>
              <a:rPr lang="el-GR" altLang="en-US" sz="4000" dirty="0">
                <a:solidFill>
                  <a:srgbClr val="0100C8"/>
                </a:solidFill>
                <a:latin typeface="Helvetica Neue"/>
              </a:rPr>
              <a:t>-</a:t>
            </a:r>
            <a:r>
              <a:rPr lang="en-US" altLang="en-US" sz="4000" dirty="0">
                <a:solidFill>
                  <a:srgbClr val="0100C8"/>
                </a:solidFill>
                <a:latin typeface="Helvetica Neue"/>
              </a:rPr>
              <a:t>kind</a:t>
            </a:r>
            <a:r>
              <a:rPr lang="el-GR" altLang="en-US" sz="4000" dirty="0">
                <a:solidFill>
                  <a:srgbClr val="0100C8"/>
                </a:solidFill>
                <a:latin typeface="Helvetica Neue"/>
              </a:rPr>
              <a:t>-</a:t>
            </a:r>
            <a:r>
              <a:rPr lang="en-US" altLang="en-US" sz="4000" dirty="0">
                <a:solidFill>
                  <a:srgbClr val="0100C8"/>
                </a:solidFill>
                <a:latin typeface="Helvetica Neue"/>
              </a:rPr>
              <a:t>of</a:t>
            </a:r>
            <a:r>
              <a:rPr lang="el-GR" altLang="en-US" sz="4000" dirty="0">
                <a:solidFill>
                  <a:srgbClr val="0100C8"/>
                </a:solidFill>
                <a:latin typeface="Helvetica Neue"/>
              </a:rPr>
              <a:t> (</a:t>
            </a:r>
            <a:r>
              <a:rPr lang="en-US" altLang="en-US" sz="4000" dirty="0">
                <a:solidFill>
                  <a:srgbClr val="0100C8"/>
                </a:solidFill>
                <a:latin typeface="Helvetica Neue"/>
              </a:rPr>
              <a:t>isa</a:t>
            </a:r>
            <a:r>
              <a:rPr lang="el-GR" altLang="en-US" sz="4000" dirty="0">
                <a:solidFill>
                  <a:srgbClr val="0100C8"/>
                </a:solidFill>
                <a:latin typeface="Helvetica Neue"/>
              </a:rPr>
              <a:t>))</a:t>
            </a:r>
          </a:p>
          <a:p>
            <a:pPr marL="914400" lvl="1" indent="0">
              <a:lnSpc>
                <a:spcPct val="80000"/>
              </a:lnSpc>
              <a:buNone/>
            </a:pPr>
            <a:endParaRPr lang="el-GR" altLang="en-US" sz="900" dirty="0">
              <a:solidFill>
                <a:srgbClr val="0100C8"/>
              </a:solidFill>
              <a:latin typeface="Helvetica Neue"/>
            </a:endParaRPr>
          </a:p>
          <a:p>
            <a:pPr>
              <a:lnSpc>
                <a:spcPct val="80000"/>
              </a:lnSpc>
              <a:buFont typeface="Wingdings" panose="05000000000000000000" pitchFamily="2" charset="2"/>
              <a:buChar char="q"/>
            </a:pPr>
            <a:r>
              <a:rPr lang="en-US" altLang="en-US" sz="4000" dirty="0">
                <a:solidFill>
                  <a:srgbClr val="0100C8"/>
                </a:solidFill>
                <a:latin typeface="Helvetica Neue"/>
              </a:rPr>
              <a:t>A </a:t>
            </a:r>
            <a:r>
              <a:rPr lang="en-US" altLang="en-US" sz="4000" b="1" dirty="0">
                <a:solidFill>
                  <a:srgbClr val="FF2D64"/>
                </a:solidFill>
                <a:latin typeface="Helvetica Neue"/>
              </a:rPr>
              <a:t>meronomy</a:t>
            </a:r>
            <a:r>
              <a:rPr lang="en-US" altLang="en-US" sz="4000" dirty="0">
                <a:solidFill>
                  <a:srgbClr val="0100C8"/>
                </a:solidFill>
                <a:latin typeface="Helvetica Neue"/>
              </a:rPr>
              <a:t> is an organization of constituent parts/components</a:t>
            </a:r>
            <a:endParaRPr lang="el-GR" altLang="en-US" sz="4000" dirty="0">
              <a:solidFill>
                <a:srgbClr val="0100C8"/>
              </a:solidFill>
              <a:latin typeface="Helvetica Neue"/>
            </a:endParaRPr>
          </a:p>
          <a:p>
            <a:pPr lvl="1">
              <a:lnSpc>
                <a:spcPct val="80000"/>
              </a:lnSpc>
              <a:buFont typeface="Wingdings" panose="05000000000000000000" pitchFamily="2" charset="2"/>
              <a:buChar char="§"/>
            </a:pPr>
            <a:r>
              <a:rPr lang="el-GR" altLang="en-US" sz="4000" dirty="0">
                <a:solidFill>
                  <a:srgbClr val="0100C8"/>
                </a:solidFill>
                <a:latin typeface="Helvetica Neue"/>
              </a:rPr>
              <a:t>‘</a:t>
            </a:r>
            <a:r>
              <a:rPr lang="en-US" altLang="en-US" sz="4000" dirty="0">
                <a:solidFill>
                  <a:srgbClr val="0100C8"/>
                </a:solidFill>
                <a:latin typeface="Helvetica Neue"/>
              </a:rPr>
              <a:t>IS</a:t>
            </a:r>
            <a:r>
              <a:rPr lang="el-GR" altLang="en-US" sz="4000" dirty="0">
                <a:solidFill>
                  <a:srgbClr val="0100C8"/>
                </a:solidFill>
                <a:latin typeface="Helvetica Neue"/>
              </a:rPr>
              <a:t>_</a:t>
            </a:r>
            <a:r>
              <a:rPr lang="en-US" altLang="en-US" sz="4000" dirty="0">
                <a:solidFill>
                  <a:srgbClr val="0100C8"/>
                </a:solidFill>
                <a:latin typeface="Helvetica Neue"/>
              </a:rPr>
              <a:t>PART</a:t>
            </a:r>
            <a:r>
              <a:rPr lang="el-GR" altLang="en-US" sz="4000" dirty="0">
                <a:solidFill>
                  <a:srgbClr val="0100C8"/>
                </a:solidFill>
                <a:latin typeface="Helvetica Neue"/>
              </a:rPr>
              <a:t>’ (</a:t>
            </a:r>
            <a:r>
              <a:rPr lang="en-US" altLang="en-US" sz="4000" dirty="0">
                <a:solidFill>
                  <a:srgbClr val="0100C8"/>
                </a:solidFill>
                <a:latin typeface="Helvetica Neue"/>
              </a:rPr>
              <a:t>is_part</a:t>
            </a:r>
            <a:r>
              <a:rPr lang="el-GR" altLang="en-US" sz="4000" dirty="0">
                <a:solidFill>
                  <a:srgbClr val="0100C8"/>
                </a:solidFill>
                <a:latin typeface="Helvetica Neue"/>
              </a:rPr>
              <a:t>)</a:t>
            </a:r>
          </a:p>
          <a:p>
            <a:pPr lvl="1">
              <a:lnSpc>
                <a:spcPct val="80000"/>
              </a:lnSpc>
              <a:buFont typeface="Wingdings" panose="05000000000000000000" pitchFamily="2" charset="2"/>
              <a:buChar char="q"/>
            </a:pPr>
            <a:endParaRPr lang="el-GR" altLang="en-US" sz="800" dirty="0">
              <a:solidFill>
                <a:srgbClr val="0100C8"/>
              </a:solidFill>
              <a:latin typeface="Helvetica Neue"/>
            </a:endParaRPr>
          </a:p>
          <a:p>
            <a:pPr>
              <a:lnSpc>
                <a:spcPct val="80000"/>
              </a:lnSpc>
              <a:buFont typeface="Wingdings" panose="05000000000000000000" pitchFamily="2" charset="2"/>
              <a:buChar char="q"/>
            </a:pPr>
            <a:r>
              <a:rPr lang="en-US" altLang="en-US" sz="4000" dirty="0">
                <a:solidFill>
                  <a:srgbClr val="0100C8"/>
                </a:solidFill>
                <a:latin typeface="Helvetica Neue"/>
              </a:rPr>
              <a:t>Relations</a:t>
            </a:r>
            <a:r>
              <a:rPr lang="el-GR" altLang="en-US" sz="4000" dirty="0">
                <a:solidFill>
                  <a:srgbClr val="0100C8"/>
                </a:solidFill>
                <a:latin typeface="Helvetica Neue"/>
              </a:rPr>
              <a:t> ‘</a:t>
            </a:r>
            <a:r>
              <a:rPr lang="en-US" altLang="en-US" sz="4000" dirty="0">
                <a:solidFill>
                  <a:srgbClr val="0100C8"/>
                </a:solidFill>
                <a:latin typeface="Helvetica Neue"/>
              </a:rPr>
              <a:t>ISA</a:t>
            </a:r>
            <a:r>
              <a:rPr lang="el-GR" altLang="en-US" sz="4000" dirty="0">
                <a:solidFill>
                  <a:srgbClr val="0100C8"/>
                </a:solidFill>
                <a:latin typeface="Helvetica Neue"/>
              </a:rPr>
              <a:t>’ </a:t>
            </a:r>
            <a:r>
              <a:rPr lang="en-US" altLang="en-US" sz="4000" dirty="0">
                <a:solidFill>
                  <a:srgbClr val="0100C8"/>
                </a:solidFill>
                <a:latin typeface="Helvetica Neue"/>
              </a:rPr>
              <a:t>and</a:t>
            </a:r>
            <a:r>
              <a:rPr lang="el-GR" altLang="en-US" sz="4000" dirty="0">
                <a:solidFill>
                  <a:srgbClr val="0100C8"/>
                </a:solidFill>
                <a:latin typeface="Helvetica Neue"/>
              </a:rPr>
              <a:t> ‘</a:t>
            </a:r>
            <a:r>
              <a:rPr lang="en-US" altLang="en-US" sz="4000" dirty="0">
                <a:solidFill>
                  <a:srgbClr val="0100C8"/>
                </a:solidFill>
                <a:latin typeface="Helvetica Neue"/>
              </a:rPr>
              <a:t>IS</a:t>
            </a:r>
            <a:r>
              <a:rPr lang="el-GR" altLang="en-US" sz="4000" dirty="0">
                <a:solidFill>
                  <a:srgbClr val="0100C8"/>
                </a:solidFill>
                <a:latin typeface="Helvetica Neue"/>
              </a:rPr>
              <a:t>_</a:t>
            </a:r>
            <a:r>
              <a:rPr lang="en-US" altLang="en-US" sz="4000" dirty="0">
                <a:solidFill>
                  <a:srgbClr val="0100C8"/>
                </a:solidFill>
                <a:latin typeface="Helvetica Neue"/>
              </a:rPr>
              <a:t>PART</a:t>
            </a:r>
            <a:r>
              <a:rPr lang="el-GR" altLang="en-US" sz="4000" dirty="0">
                <a:solidFill>
                  <a:srgbClr val="0100C8"/>
                </a:solidFill>
                <a:latin typeface="Helvetica Neue"/>
              </a:rPr>
              <a:t>’ </a:t>
            </a:r>
            <a:r>
              <a:rPr lang="en-US" altLang="en-US" sz="4000" dirty="0">
                <a:solidFill>
                  <a:srgbClr val="0100C8"/>
                </a:solidFill>
                <a:latin typeface="Helvetica Neue"/>
              </a:rPr>
              <a:t>are transitory and hence the hierarchies formed from these relations are hereditary (support the </a:t>
            </a:r>
            <a:r>
              <a:rPr lang="en-US" altLang="en-US" sz="4000" b="1" dirty="0">
                <a:solidFill>
                  <a:srgbClr val="FF2D64"/>
                </a:solidFill>
                <a:latin typeface="Helvetica Neue"/>
              </a:rPr>
              <a:t>inheritance</a:t>
            </a:r>
            <a:r>
              <a:rPr lang="en-US" altLang="en-US" sz="4000" dirty="0">
                <a:solidFill>
                  <a:srgbClr val="0100C8"/>
                </a:solidFill>
                <a:latin typeface="Helvetica Neue"/>
              </a:rPr>
              <a:t> of properties)</a:t>
            </a:r>
            <a:endParaRPr lang="el-GR" altLang="en-US" sz="4000" dirty="0">
              <a:solidFill>
                <a:srgbClr val="0100C8"/>
              </a:solidFill>
              <a:latin typeface="Helvetica Neue"/>
            </a:endParaRPr>
          </a:p>
          <a:p>
            <a:pPr>
              <a:lnSpc>
                <a:spcPct val="80000"/>
              </a:lnSpc>
              <a:buFont typeface="Wingdings" panose="05000000000000000000" pitchFamily="2" charset="2"/>
              <a:buChar char="q"/>
            </a:pPr>
            <a:endParaRPr lang="el-GR" altLang="en-US" sz="800" dirty="0">
              <a:solidFill>
                <a:srgbClr val="0100C8"/>
              </a:solidFill>
              <a:latin typeface="Helvetica Neue"/>
            </a:endParaRPr>
          </a:p>
          <a:p>
            <a:pPr>
              <a:lnSpc>
                <a:spcPct val="80000"/>
              </a:lnSpc>
              <a:buFont typeface="Wingdings" panose="05000000000000000000" pitchFamily="2" charset="2"/>
              <a:buChar char="q"/>
            </a:pPr>
            <a:r>
              <a:rPr lang="en-US" altLang="en-US" sz="4000" dirty="0">
                <a:solidFill>
                  <a:srgbClr val="0100C8"/>
                </a:solidFill>
                <a:latin typeface="Helvetica Neue"/>
              </a:rPr>
              <a:t>The top-down flow of information</a:t>
            </a:r>
            <a:r>
              <a:rPr lang="el-GR" altLang="en-US" sz="4000" dirty="0">
                <a:solidFill>
                  <a:srgbClr val="0100C8"/>
                </a:solidFill>
                <a:latin typeface="Helvetica Neue"/>
              </a:rPr>
              <a:t>, </a:t>
            </a:r>
            <a:r>
              <a:rPr lang="en-US" altLang="en-US" sz="4000" dirty="0">
                <a:solidFill>
                  <a:srgbClr val="0100C8"/>
                </a:solidFill>
                <a:latin typeface="Helvetica Neue"/>
              </a:rPr>
              <a:t>in some taxonomy</a:t>
            </a:r>
            <a:r>
              <a:rPr lang="el-GR" altLang="en-US" sz="4000" dirty="0">
                <a:solidFill>
                  <a:srgbClr val="0100C8"/>
                </a:solidFill>
                <a:latin typeface="Helvetica Neue"/>
              </a:rPr>
              <a:t>, </a:t>
            </a:r>
            <a:r>
              <a:rPr lang="en-US" altLang="en-US" sz="4000" dirty="0">
                <a:solidFill>
                  <a:srgbClr val="0100C8"/>
                </a:solidFill>
                <a:latin typeface="Helvetica Neue"/>
              </a:rPr>
              <a:t>is </a:t>
            </a:r>
            <a:r>
              <a:rPr lang="en-US" altLang="en-US" sz="4000" b="1" dirty="0">
                <a:solidFill>
                  <a:srgbClr val="FF2D64"/>
                </a:solidFill>
                <a:latin typeface="Helvetica Neue"/>
              </a:rPr>
              <a:t>not monotonic</a:t>
            </a:r>
            <a:r>
              <a:rPr lang="el-GR" altLang="en-US" sz="4000" b="1" dirty="0">
                <a:solidFill>
                  <a:srgbClr val="FF2D64"/>
                </a:solidFill>
                <a:latin typeface="Helvetica Neue"/>
              </a:rPr>
              <a:t>, </a:t>
            </a:r>
            <a:r>
              <a:rPr lang="en-US" altLang="en-US" sz="4000" dirty="0">
                <a:solidFill>
                  <a:srgbClr val="0100C8"/>
                </a:solidFill>
                <a:latin typeface="Helvetica Neue"/>
              </a:rPr>
              <a:t>i.e., exceptions should be supported</a:t>
            </a:r>
            <a:r>
              <a:rPr lang="el-GR" altLang="en-US" sz="4000" dirty="0">
                <a:solidFill>
                  <a:srgbClr val="0100C8"/>
                </a:solidFill>
                <a:latin typeface="Helvetica Neue"/>
              </a:rPr>
              <a:t> </a:t>
            </a:r>
            <a:endParaRPr lang="en-US" altLang="en-US" sz="4000" dirty="0">
              <a:solidFill>
                <a:srgbClr val="0100C8"/>
              </a:solidFill>
              <a:latin typeface="Helvetica Neue"/>
            </a:endParaRPr>
          </a:p>
        </p:txBody>
      </p:sp>
    </p:spTree>
    <p:extLst>
      <p:ext uri="{BB962C8B-B14F-4D97-AF65-F5344CB8AC3E}">
        <p14:creationId xmlns:p14="http://schemas.microsoft.com/office/powerpoint/2010/main" val="5610151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26</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27118" y="2984663"/>
            <a:ext cx="21736123" cy="1091154"/>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Example</a:t>
            </a:r>
            <a:endParaRPr lang="en-CY" sz="4800" dirty="0"/>
          </a:p>
        </p:txBody>
      </p:sp>
      <p:sp>
        <p:nvSpPr>
          <p:cNvPr id="8" name="Rectangle 3">
            <a:extLst>
              <a:ext uri="{FF2B5EF4-FFF2-40B4-BE49-F238E27FC236}">
                <a16:creationId xmlns:a16="http://schemas.microsoft.com/office/drawing/2014/main" id="{BF74648A-3B05-28A8-2125-0BDD4F8F889F}"/>
              </a:ext>
            </a:extLst>
          </p:cNvPr>
          <p:cNvSpPr txBox="1">
            <a:spLocks noChangeArrowheads="1"/>
          </p:cNvSpPr>
          <p:nvPr/>
        </p:nvSpPr>
        <p:spPr>
          <a:xfrm>
            <a:off x="1130300" y="4533900"/>
            <a:ext cx="21832940" cy="4991786"/>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if all wedges are triangular, it can be concluded that any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specific</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wedge is triangular.</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If we know that the volume of a cube is V and the density of its matter is d, then its weight can be calculated as the product of Vd.</a:t>
            </a:r>
            <a:endParaRPr lang="en-CY" sz="4000" dirty="0">
              <a:solidFill>
                <a:srgbClr val="0100C8"/>
              </a:solidFill>
              <a:effectLst/>
              <a:latin typeface="Helvetica Neue"/>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solidFill>
                  <a:srgbClr val="0100C8"/>
                </a:solidFill>
                <a:effectLst/>
                <a:latin typeface="Helvetica Neue"/>
                <a:ea typeface="Times New Roman" panose="02020603050405020304" pitchFamily="18" charset="0"/>
                <a:cs typeface="Times New Roman" panose="02020603050405020304" pitchFamily="18" charset="0"/>
              </a:rPr>
              <a:t>It can be reasonably assumed that a particular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toy</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cube is made of wood, because most such cubes are made of wood, and that the purpose of a cube is entertainment if seen as a </a:t>
            </a:r>
            <a:r>
              <a:rPr lang="en-US" sz="4000" dirty="0">
                <a:solidFill>
                  <a:srgbClr val="0100C8"/>
                </a:solidFill>
                <a:effectLst/>
                <a:latin typeface="Helvetica Neue"/>
                <a:ea typeface="Times New Roman" panose="02020603050405020304" pitchFamily="18" charset="0"/>
                <a:cs typeface="Times New Roman" panose="02020603050405020304" pitchFamily="18" charset="0"/>
              </a:rPr>
              <a:t>toy</a:t>
            </a:r>
            <a:r>
              <a:rPr lang="en-CY" sz="4000" dirty="0">
                <a:solidFill>
                  <a:srgbClr val="0100C8"/>
                </a:solidFill>
                <a:effectLst/>
                <a:latin typeface="Helvetica Neue"/>
                <a:ea typeface="Times New Roman" panose="02020603050405020304" pitchFamily="18" charset="0"/>
                <a:cs typeface="Times New Roman" panose="02020603050405020304" pitchFamily="18" charset="0"/>
              </a:rPr>
              <a:t>, or support if seen as a structure.</a:t>
            </a:r>
            <a:endParaRPr lang="en-CY"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altLang="en-US" sz="2400" b="1" dirty="0"/>
          </a:p>
        </p:txBody>
      </p:sp>
    </p:spTree>
    <p:extLst>
      <p:ext uri="{BB962C8B-B14F-4D97-AF65-F5344CB8AC3E}">
        <p14:creationId xmlns:p14="http://schemas.microsoft.com/office/powerpoint/2010/main" val="1636607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1">
            <a:extLst>
              <a:ext uri="{FF2B5EF4-FFF2-40B4-BE49-F238E27FC236}">
                <a16:creationId xmlns:a16="http://schemas.microsoft.com/office/drawing/2014/main" id="{F343CF15-884D-619E-BE3D-6CB8A8008D80}"/>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44035" name="Slide Number Placeholder 3">
            <a:extLst>
              <a:ext uri="{FF2B5EF4-FFF2-40B4-BE49-F238E27FC236}">
                <a16:creationId xmlns:a16="http://schemas.microsoft.com/office/drawing/2014/main" id="{1C8F029B-206E-DB52-0115-8771573688DF}"/>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0A6156E2-A635-48BD-995B-9CF12C73124E}" type="slidenum">
              <a:rPr lang="el-GR" altLang="en-US" smtClean="0"/>
              <a:pPr algn="ctr"/>
              <a:t>27</a:t>
            </a:fld>
            <a:endParaRPr lang="el-GR" altLang="en-US" dirty="0"/>
          </a:p>
        </p:txBody>
      </p:sp>
      <p:sp>
        <p:nvSpPr>
          <p:cNvPr id="44036" name="Text Box 4">
            <a:extLst>
              <a:ext uri="{FF2B5EF4-FFF2-40B4-BE49-F238E27FC236}">
                <a16:creationId xmlns:a16="http://schemas.microsoft.com/office/drawing/2014/main" id="{A8FC19CB-15F2-28C7-5C3A-E800C116EA78}"/>
              </a:ext>
            </a:extLst>
          </p:cNvPr>
          <p:cNvSpPr txBox="1">
            <a:spLocks noChangeArrowheads="1"/>
          </p:cNvSpPr>
          <p:nvPr/>
        </p:nvSpPr>
        <p:spPr bwMode="auto">
          <a:xfrm>
            <a:off x="10188578" y="4292600"/>
            <a:ext cx="3787774" cy="1803400"/>
          </a:xfrm>
          <a:prstGeom prst="rect">
            <a:avLst/>
          </a:prstGeom>
          <a:solidFill>
            <a:schemeClr val="accent6">
              <a:lumMod val="20000"/>
              <a:lumOff val="8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200" b="1" dirty="0">
                <a:latin typeface="Times New Roman" panose="02020603050405020304" pitchFamily="18" charset="0"/>
              </a:rPr>
              <a:t>Bird</a:t>
            </a:r>
            <a:endParaRPr lang="el-GR" altLang="en-US" sz="2200" b="1" dirty="0">
              <a:latin typeface="Times New Roman" panose="02020603050405020304" pitchFamily="18" charset="0"/>
            </a:endParaRPr>
          </a:p>
          <a:p>
            <a:pPr algn="l" eaLnBrk="1" hangingPunct="1"/>
            <a:endParaRPr lang="el-GR" altLang="en-US" sz="2400" b="1" dirty="0">
              <a:latin typeface="Times New Roman" panose="02020603050405020304" pitchFamily="18" charset="0"/>
            </a:endParaRPr>
          </a:p>
          <a:p>
            <a:pPr algn="l" eaLnBrk="1" hangingPunct="1"/>
            <a:r>
              <a:rPr lang="en-US" altLang="en-US" sz="2200" b="1" dirty="0">
                <a:latin typeface="Times New Roman" panose="02020603050405020304" pitchFamily="18" charset="0"/>
              </a:rPr>
              <a:t>Can-fly</a:t>
            </a:r>
            <a:r>
              <a:rPr lang="el-GR" altLang="en-US" sz="2200" b="1" dirty="0">
                <a:latin typeface="Times New Roman" panose="02020603050405020304" pitchFamily="18" charset="0"/>
              </a:rPr>
              <a:t>:</a:t>
            </a:r>
          </a:p>
          <a:p>
            <a:pPr algn="l" eaLnBrk="1" hangingPunct="1"/>
            <a:r>
              <a:rPr lang="el-GR" altLang="en-US" sz="2200" b="1" dirty="0">
                <a:latin typeface="Times New Roman" panose="02020603050405020304" pitchFamily="18" charset="0"/>
              </a:rPr>
              <a:t>   </a:t>
            </a:r>
            <a:r>
              <a:rPr lang="en-US" altLang="en-US" sz="2200" b="1" i="1" dirty="0">
                <a:latin typeface="Times New Roman" panose="02020603050405020304" pitchFamily="18" charset="0"/>
              </a:rPr>
              <a:t>Value</a:t>
            </a:r>
            <a:r>
              <a:rPr lang="el-GR" altLang="en-US" sz="2200" b="1" i="1" dirty="0">
                <a:latin typeface="Times New Roman" panose="02020603050405020304" pitchFamily="18" charset="0"/>
              </a:rPr>
              <a:t>: </a:t>
            </a:r>
            <a:r>
              <a:rPr lang="en-US" altLang="en-US" sz="2200" b="1" i="1" dirty="0">
                <a:latin typeface="Times New Roman" panose="02020603050405020304" pitchFamily="18" charset="0"/>
              </a:rPr>
              <a:t>yes</a:t>
            </a:r>
            <a:r>
              <a:rPr lang="el-GR" altLang="en-US" sz="2200" b="1" dirty="0">
                <a:latin typeface="Times New Roman" panose="02020603050405020304" pitchFamily="18" charset="0"/>
              </a:rPr>
              <a:t>, </a:t>
            </a:r>
            <a:r>
              <a:rPr lang="en-US" altLang="en-US" sz="2200" b="1" dirty="0">
                <a:latin typeface="Times New Roman" panose="02020603050405020304" pitchFamily="18" charset="0"/>
              </a:rPr>
              <a:t>no</a:t>
            </a:r>
            <a:endParaRPr lang="el-GR" altLang="en-US" sz="2200" b="1" dirty="0">
              <a:latin typeface="Times New Roman" panose="02020603050405020304" pitchFamily="18" charset="0"/>
            </a:endParaRPr>
          </a:p>
          <a:p>
            <a:pPr algn="l" eaLnBrk="1" hangingPunct="1"/>
            <a:r>
              <a:rPr lang="el-GR" altLang="en-US" sz="2200" b="1" dirty="0">
                <a:latin typeface="Times New Roman" panose="02020603050405020304" pitchFamily="18" charset="0"/>
              </a:rPr>
              <a:t>   </a:t>
            </a:r>
            <a:r>
              <a:rPr lang="en-US" altLang="en-US" sz="2200" b="1" i="1" dirty="0">
                <a:latin typeface="Times New Roman" panose="02020603050405020304" pitchFamily="18" charset="0"/>
              </a:rPr>
              <a:t>Default</a:t>
            </a:r>
            <a:r>
              <a:rPr lang="el-GR" altLang="en-US" sz="2200" b="1" i="1" dirty="0">
                <a:latin typeface="Times New Roman" panose="02020603050405020304" pitchFamily="18" charset="0"/>
              </a:rPr>
              <a:t>: </a:t>
            </a:r>
            <a:r>
              <a:rPr lang="en-US" altLang="en-US" sz="2200" b="1" i="1" dirty="0">
                <a:latin typeface="Times New Roman" panose="02020603050405020304" pitchFamily="18" charset="0"/>
              </a:rPr>
              <a:t>yes</a:t>
            </a:r>
            <a:endParaRPr lang="el-GR" altLang="en-US" sz="2200" b="1" dirty="0">
              <a:latin typeface="Times New Roman" panose="02020603050405020304" pitchFamily="18" charset="0"/>
            </a:endParaRPr>
          </a:p>
          <a:p>
            <a:pPr eaLnBrk="1" hangingPunct="1"/>
            <a:endParaRPr lang="en-US" altLang="en-US" sz="2800" b="1" dirty="0"/>
          </a:p>
        </p:txBody>
      </p:sp>
      <p:sp>
        <p:nvSpPr>
          <p:cNvPr id="44037" name="Text Box 5">
            <a:extLst>
              <a:ext uri="{FF2B5EF4-FFF2-40B4-BE49-F238E27FC236}">
                <a16:creationId xmlns:a16="http://schemas.microsoft.com/office/drawing/2014/main" id="{E6FEA916-56CF-1184-2DB1-7E7A1A12CF50}"/>
              </a:ext>
            </a:extLst>
          </p:cNvPr>
          <p:cNvSpPr txBox="1">
            <a:spLocks noChangeArrowheads="1"/>
          </p:cNvSpPr>
          <p:nvPr/>
        </p:nvSpPr>
        <p:spPr bwMode="auto">
          <a:xfrm>
            <a:off x="8153401" y="6908801"/>
            <a:ext cx="3067050" cy="1263650"/>
          </a:xfrm>
          <a:prstGeom prst="rect">
            <a:avLst/>
          </a:prstGeom>
          <a:solidFill>
            <a:schemeClr val="accent6">
              <a:lumMod val="20000"/>
              <a:lumOff val="8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200" b="1" dirty="0">
                <a:latin typeface="Times New Roman" panose="02020603050405020304" pitchFamily="18" charset="0"/>
              </a:rPr>
              <a:t>Sparrow</a:t>
            </a:r>
            <a:endParaRPr lang="el-GR" altLang="en-US" sz="2200" b="1" dirty="0">
              <a:latin typeface="Times New Roman" panose="02020603050405020304" pitchFamily="18" charset="0"/>
            </a:endParaRPr>
          </a:p>
          <a:p>
            <a:pPr algn="ctr" eaLnBrk="1" hangingPunct="1"/>
            <a:endParaRPr lang="el-GR" altLang="en-US" sz="2200" b="1" dirty="0">
              <a:latin typeface="Times New Roman" panose="02020603050405020304" pitchFamily="18" charset="0"/>
            </a:endParaRPr>
          </a:p>
          <a:p>
            <a:pPr algn="ctr" eaLnBrk="1" hangingPunct="1"/>
            <a:r>
              <a:rPr lang="el-GR" altLang="en-US" sz="2200" b="1" dirty="0">
                <a:latin typeface="Times New Roman" panose="02020603050405020304" pitchFamily="18" charset="0"/>
              </a:rPr>
              <a:t>. . . . . . . . .</a:t>
            </a:r>
            <a:endParaRPr lang="en-US" altLang="en-US" sz="2800" b="1" dirty="0"/>
          </a:p>
        </p:txBody>
      </p:sp>
      <p:sp>
        <p:nvSpPr>
          <p:cNvPr id="44038" name="Text Box 6">
            <a:extLst>
              <a:ext uri="{FF2B5EF4-FFF2-40B4-BE49-F238E27FC236}">
                <a16:creationId xmlns:a16="http://schemas.microsoft.com/office/drawing/2014/main" id="{E0DE41E9-97D0-9B7B-ABCD-89EEB24377A2}"/>
              </a:ext>
            </a:extLst>
          </p:cNvPr>
          <p:cNvSpPr txBox="1">
            <a:spLocks noChangeArrowheads="1"/>
          </p:cNvSpPr>
          <p:nvPr/>
        </p:nvSpPr>
        <p:spPr bwMode="auto">
          <a:xfrm>
            <a:off x="12877800" y="6908800"/>
            <a:ext cx="3390900" cy="1549400"/>
          </a:xfrm>
          <a:prstGeom prst="rect">
            <a:avLst/>
          </a:prstGeom>
          <a:solidFill>
            <a:schemeClr val="accent6">
              <a:lumMod val="20000"/>
              <a:lumOff val="8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200" b="1" dirty="0">
                <a:latin typeface="Times New Roman" panose="02020603050405020304" pitchFamily="18" charset="0"/>
              </a:rPr>
              <a:t>Penguin</a:t>
            </a:r>
            <a:endParaRPr lang="el-GR" altLang="en-US" sz="2200" b="1" dirty="0">
              <a:latin typeface="Times New Roman" panose="02020603050405020304" pitchFamily="18" charset="0"/>
            </a:endParaRPr>
          </a:p>
          <a:p>
            <a:pPr algn="l" eaLnBrk="1" hangingPunct="1"/>
            <a:endParaRPr lang="el-GR" altLang="en-US" sz="2400" b="1" dirty="0">
              <a:latin typeface="Times New Roman" panose="02020603050405020304" pitchFamily="18" charset="0"/>
            </a:endParaRPr>
          </a:p>
          <a:p>
            <a:pPr algn="l" eaLnBrk="1" hangingPunct="1"/>
            <a:r>
              <a:rPr lang="en-US" altLang="en-US" sz="2200" b="1" dirty="0">
                <a:latin typeface="Times New Roman" panose="02020603050405020304" pitchFamily="18" charset="0"/>
              </a:rPr>
              <a:t>Can-fly</a:t>
            </a:r>
            <a:r>
              <a:rPr lang="el-GR" altLang="en-US" sz="2200" b="1" dirty="0">
                <a:latin typeface="Times New Roman" panose="02020603050405020304" pitchFamily="18" charset="0"/>
              </a:rPr>
              <a:t>:</a:t>
            </a:r>
          </a:p>
          <a:p>
            <a:pPr algn="l" eaLnBrk="1" hangingPunct="1"/>
            <a:r>
              <a:rPr lang="el-GR" altLang="en-US" sz="2200" b="1" dirty="0">
                <a:latin typeface="Times New Roman" panose="02020603050405020304" pitchFamily="18" charset="0"/>
              </a:rPr>
              <a:t>   </a:t>
            </a:r>
            <a:r>
              <a:rPr lang="en-US" altLang="en-US" sz="2200" b="1" i="1" dirty="0">
                <a:latin typeface="Times New Roman" panose="02020603050405020304" pitchFamily="18" charset="0"/>
              </a:rPr>
              <a:t>Values: no</a:t>
            </a:r>
            <a:endParaRPr lang="el-GR" altLang="en-US" sz="2200" b="1" dirty="0">
              <a:latin typeface="Times New Roman" panose="02020603050405020304" pitchFamily="18" charset="0"/>
            </a:endParaRPr>
          </a:p>
          <a:p>
            <a:pPr eaLnBrk="1" hangingPunct="1"/>
            <a:endParaRPr lang="en-US" altLang="en-US" sz="2800" b="1" dirty="0"/>
          </a:p>
        </p:txBody>
      </p:sp>
      <p:sp>
        <p:nvSpPr>
          <p:cNvPr id="44039" name="Line 7">
            <a:extLst>
              <a:ext uri="{FF2B5EF4-FFF2-40B4-BE49-F238E27FC236}">
                <a16:creationId xmlns:a16="http://schemas.microsoft.com/office/drawing/2014/main" id="{1465B763-3C3C-7B84-5125-25533CE61FE6}"/>
              </a:ext>
            </a:extLst>
          </p:cNvPr>
          <p:cNvSpPr>
            <a:spLocks noChangeShapeType="1"/>
          </p:cNvSpPr>
          <p:nvPr/>
        </p:nvSpPr>
        <p:spPr bwMode="auto">
          <a:xfrm>
            <a:off x="8153401" y="7451726"/>
            <a:ext cx="306705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44040" name="Line 8">
            <a:extLst>
              <a:ext uri="{FF2B5EF4-FFF2-40B4-BE49-F238E27FC236}">
                <a16:creationId xmlns:a16="http://schemas.microsoft.com/office/drawing/2014/main" id="{226819EB-653B-A23E-22E9-7162E96CF192}"/>
              </a:ext>
            </a:extLst>
          </p:cNvPr>
          <p:cNvSpPr>
            <a:spLocks noChangeShapeType="1"/>
          </p:cNvSpPr>
          <p:nvPr/>
        </p:nvSpPr>
        <p:spPr bwMode="auto">
          <a:xfrm>
            <a:off x="10137777" y="4832350"/>
            <a:ext cx="378777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44041" name="Line 9">
            <a:extLst>
              <a:ext uri="{FF2B5EF4-FFF2-40B4-BE49-F238E27FC236}">
                <a16:creationId xmlns:a16="http://schemas.microsoft.com/office/drawing/2014/main" id="{F2DBB55F-B126-B000-D246-DCC815A49A82}"/>
              </a:ext>
            </a:extLst>
          </p:cNvPr>
          <p:cNvSpPr>
            <a:spLocks noChangeShapeType="1"/>
          </p:cNvSpPr>
          <p:nvPr/>
        </p:nvSpPr>
        <p:spPr bwMode="auto">
          <a:xfrm>
            <a:off x="12842876" y="7451726"/>
            <a:ext cx="342582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44042" name="Line 10">
            <a:extLst>
              <a:ext uri="{FF2B5EF4-FFF2-40B4-BE49-F238E27FC236}">
                <a16:creationId xmlns:a16="http://schemas.microsoft.com/office/drawing/2014/main" id="{73A5FB75-CF43-C1B4-2DB0-FB75CAB2A0FE}"/>
              </a:ext>
            </a:extLst>
          </p:cNvPr>
          <p:cNvSpPr>
            <a:spLocks noChangeShapeType="1"/>
          </p:cNvSpPr>
          <p:nvPr/>
        </p:nvSpPr>
        <p:spPr bwMode="auto">
          <a:xfrm flipV="1">
            <a:off x="10524956" y="6096001"/>
            <a:ext cx="542926" cy="720726"/>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44043" name="Line 11">
            <a:extLst>
              <a:ext uri="{FF2B5EF4-FFF2-40B4-BE49-F238E27FC236}">
                <a16:creationId xmlns:a16="http://schemas.microsoft.com/office/drawing/2014/main" id="{13C28E40-0612-E24A-CDE1-B89F2B1905C2}"/>
              </a:ext>
            </a:extLst>
          </p:cNvPr>
          <p:cNvSpPr>
            <a:spLocks noChangeShapeType="1"/>
          </p:cNvSpPr>
          <p:nvPr/>
        </p:nvSpPr>
        <p:spPr bwMode="auto">
          <a:xfrm flipH="1" flipV="1">
            <a:off x="12690306" y="6096001"/>
            <a:ext cx="720726" cy="720726"/>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44044" name="Text Box 12">
            <a:extLst>
              <a:ext uri="{FF2B5EF4-FFF2-40B4-BE49-F238E27FC236}">
                <a16:creationId xmlns:a16="http://schemas.microsoft.com/office/drawing/2014/main" id="{AE0B0BAD-4EFD-729A-6533-10BB56A52C05}"/>
              </a:ext>
            </a:extLst>
          </p:cNvPr>
          <p:cNvSpPr txBox="1">
            <a:spLocks noChangeArrowheads="1"/>
          </p:cNvSpPr>
          <p:nvPr/>
        </p:nvSpPr>
        <p:spPr bwMode="auto">
          <a:xfrm>
            <a:off x="8077201" y="8982076"/>
            <a:ext cx="3143250" cy="1076324"/>
          </a:xfrm>
          <a:prstGeom prst="rect">
            <a:avLst/>
          </a:prstGeom>
          <a:solidFill>
            <a:schemeClr val="accent6">
              <a:lumMod val="40000"/>
              <a:lumOff val="6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200" b="1" dirty="0">
                <a:latin typeface="Times New Roman" panose="02020603050405020304" pitchFamily="18" charset="0"/>
              </a:rPr>
              <a:t>Sparrow</a:t>
            </a:r>
            <a:r>
              <a:rPr lang="el-GR" altLang="en-US" sz="2200" b="1" dirty="0">
                <a:latin typeface="Times New Roman" panose="02020603050405020304" pitchFamily="18" charset="0"/>
              </a:rPr>
              <a:t>-1</a:t>
            </a:r>
          </a:p>
          <a:p>
            <a:pPr algn="ctr" eaLnBrk="1" hangingPunct="1"/>
            <a:r>
              <a:rPr lang="en-US" altLang="en-US" sz="2200" b="1" dirty="0">
                <a:latin typeface="Times New Roman" panose="02020603050405020304" pitchFamily="18" charset="0"/>
              </a:rPr>
              <a:t>Can-fly? </a:t>
            </a:r>
            <a:endParaRPr lang="en-US" altLang="en-US" sz="2800" b="1" dirty="0"/>
          </a:p>
        </p:txBody>
      </p:sp>
      <p:sp>
        <p:nvSpPr>
          <p:cNvPr id="44045" name="Text Box 13">
            <a:extLst>
              <a:ext uri="{FF2B5EF4-FFF2-40B4-BE49-F238E27FC236}">
                <a16:creationId xmlns:a16="http://schemas.microsoft.com/office/drawing/2014/main" id="{7CE8524C-2D8B-286E-2635-66837F1ACEA9}"/>
              </a:ext>
            </a:extLst>
          </p:cNvPr>
          <p:cNvSpPr txBox="1">
            <a:spLocks noChangeArrowheads="1"/>
          </p:cNvSpPr>
          <p:nvPr/>
        </p:nvSpPr>
        <p:spPr bwMode="auto">
          <a:xfrm>
            <a:off x="12877800" y="9144000"/>
            <a:ext cx="3429000" cy="901700"/>
          </a:xfrm>
          <a:prstGeom prst="rect">
            <a:avLst/>
          </a:prstGeom>
          <a:solidFill>
            <a:schemeClr val="accent6">
              <a:lumMod val="40000"/>
              <a:lumOff val="6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200" b="1" dirty="0">
                <a:latin typeface="Times New Roman" panose="02020603050405020304" pitchFamily="18" charset="0"/>
              </a:rPr>
              <a:t>Penguin</a:t>
            </a:r>
            <a:r>
              <a:rPr lang="el-GR" altLang="en-US" sz="2200" b="1" dirty="0">
                <a:latin typeface="Times New Roman" panose="02020603050405020304" pitchFamily="18" charset="0"/>
              </a:rPr>
              <a:t>-1</a:t>
            </a:r>
          </a:p>
          <a:p>
            <a:pPr algn="ctr" eaLnBrk="1" hangingPunct="1"/>
            <a:r>
              <a:rPr lang="en-US" altLang="en-US" sz="2200" b="1" dirty="0">
                <a:latin typeface="Times New Roman" panose="02020603050405020304" pitchFamily="18" charset="0"/>
              </a:rPr>
              <a:t>Can-fly?</a:t>
            </a:r>
            <a:endParaRPr lang="en-US" altLang="en-US" sz="2800" b="1" dirty="0"/>
          </a:p>
        </p:txBody>
      </p:sp>
      <p:sp>
        <p:nvSpPr>
          <p:cNvPr id="44046" name="Line 14">
            <a:extLst>
              <a:ext uri="{FF2B5EF4-FFF2-40B4-BE49-F238E27FC236}">
                <a16:creationId xmlns:a16="http://schemas.microsoft.com/office/drawing/2014/main" id="{5CD3CDEA-37B1-68D4-8980-1BD66DD0A663}"/>
              </a:ext>
            </a:extLst>
          </p:cNvPr>
          <p:cNvSpPr>
            <a:spLocks noChangeShapeType="1"/>
          </p:cNvSpPr>
          <p:nvPr/>
        </p:nvSpPr>
        <p:spPr bwMode="auto">
          <a:xfrm flipV="1">
            <a:off x="14249400" y="8458201"/>
            <a:ext cx="0" cy="720726"/>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44047" name="Line 15">
            <a:extLst>
              <a:ext uri="{FF2B5EF4-FFF2-40B4-BE49-F238E27FC236}">
                <a16:creationId xmlns:a16="http://schemas.microsoft.com/office/drawing/2014/main" id="{79365F31-0668-547A-BD00-596726E32793}"/>
              </a:ext>
            </a:extLst>
          </p:cNvPr>
          <p:cNvSpPr>
            <a:spLocks noChangeShapeType="1"/>
          </p:cNvSpPr>
          <p:nvPr/>
        </p:nvSpPr>
        <p:spPr bwMode="auto">
          <a:xfrm flipV="1">
            <a:off x="10036006" y="8261350"/>
            <a:ext cx="0" cy="720726"/>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44048" name="Text Box 16">
            <a:extLst>
              <a:ext uri="{FF2B5EF4-FFF2-40B4-BE49-F238E27FC236}">
                <a16:creationId xmlns:a16="http://schemas.microsoft.com/office/drawing/2014/main" id="{D0916E2B-5752-0401-6C8D-3B9EEEEE5156}"/>
              </a:ext>
            </a:extLst>
          </p:cNvPr>
          <p:cNvSpPr txBox="1">
            <a:spLocks noChangeArrowheads="1"/>
          </p:cNvSpPr>
          <p:nvPr/>
        </p:nvSpPr>
        <p:spPr bwMode="auto">
          <a:xfrm>
            <a:off x="9464422" y="6225529"/>
            <a:ext cx="1676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44049" name="Text Box 17">
            <a:extLst>
              <a:ext uri="{FF2B5EF4-FFF2-40B4-BE49-F238E27FC236}">
                <a16:creationId xmlns:a16="http://schemas.microsoft.com/office/drawing/2014/main" id="{4EF46426-FB92-52AB-6419-38895AC349C6}"/>
              </a:ext>
            </a:extLst>
          </p:cNvPr>
          <p:cNvSpPr txBox="1">
            <a:spLocks noChangeArrowheads="1"/>
          </p:cNvSpPr>
          <p:nvPr/>
        </p:nvSpPr>
        <p:spPr bwMode="auto">
          <a:xfrm>
            <a:off x="12690306" y="6203991"/>
            <a:ext cx="1676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44050" name="Text Box 18">
            <a:extLst>
              <a:ext uri="{FF2B5EF4-FFF2-40B4-BE49-F238E27FC236}">
                <a16:creationId xmlns:a16="http://schemas.microsoft.com/office/drawing/2014/main" id="{CB3B8619-DE9A-860B-E442-29085C91445E}"/>
              </a:ext>
            </a:extLst>
          </p:cNvPr>
          <p:cNvSpPr txBox="1">
            <a:spLocks noChangeArrowheads="1"/>
          </p:cNvSpPr>
          <p:nvPr/>
        </p:nvSpPr>
        <p:spPr bwMode="auto">
          <a:xfrm>
            <a:off x="8810626" y="8390880"/>
            <a:ext cx="1676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44051" name="Text Box 19">
            <a:extLst>
              <a:ext uri="{FF2B5EF4-FFF2-40B4-BE49-F238E27FC236}">
                <a16:creationId xmlns:a16="http://schemas.microsoft.com/office/drawing/2014/main" id="{DA5F5862-6ADB-8BCF-054F-A8C7D4867229}"/>
              </a:ext>
            </a:extLst>
          </p:cNvPr>
          <p:cNvSpPr txBox="1">
            <a:spLocks noChangeArrowheads="1"/>
          </p:cNvSpPr>
          <p:nvPr/>
        </p:nvSpPr>
        <p:spPr bwMode="auto">
          <a:xfrm>
            <a:off x="13754100" y="8646078"/>
            <a:ext cx="1676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44052" name="Text Box 20">
            <a:extLst>
              <a:ext uri="{FF2B5EF4-FFF2-40B4-BE49-F238E27FC236}">
                <a16:creationId xmlns:a16="http://schemas.microsoft.com/office/drawing/2014/main" id="{EF52EDDF-CEEA-DF35-AFBC-83A4E6860769}"/>
              </a:ext>
            </a:extLst>
          </p:cNvPr>
          <p:cNvSpPr txBox="1">
            <a:spLocks noChangeArrowheads="1"/>
          </p:cNvSpPr>
          <p:nvPr/>
        </p:nvSpPr>
        <p:spPr bwMode="auto">
          <a:xfrm>
            <a:off x="7924800" y="2619377"/>
            <a:ext cx="8077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solidFill>
                  <a:srgbClr val="990000"/>
                </a:solidFill>
              </a:rPr>
              <a:t>Simple Inheritance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ate Placeholder 1">
            <a:extLst>
              <a:ext uri="{FF2B5EF4-FFF2-40B4-BE49-F238E27FC236}">
                <a16:creationId xmlns:a16="http://schemas.microsoft.com/office/drawing/2014/main" id="{1721362F-327F-2D68-E88F-F8F0B3B570A2}"/>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45059" name="Slide Number Placeholder 3">
            <a:extLst>
              <a:ext uri="{FF2B5EF4-FFF2-40B4-BE49-F238E27FC236}">
                <a16:creationId xmlns:a16="http://schemas.microsoft.com/office/drawing/2014/main" id="{595306F1-B2FA-015C-99FA-9A397C22BB1A}"/>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7864A8B6-DE7B-4440-A396-EE0E93976E9F}" type="slidenum">
              <a:rPr lang="el-GR" altLang="en-US" smtClean="0"/>
              <a:pPr algn="ctr"/>
              <a:t>28</a:t>
            </a:fld>
            <a:endParaRPr lang="el-GR" altLang="en-US" dirty="0"/>
          </a:p>
        </p:txBody>
      </p:sp>
      <p:sp>
        <p:nvSpPr>
          <p:cNvPr id="45060" name="Text Box 4">
            <a:extLst>
              <a:ext uri="{FF2B5EF4-FFF2-40B4-BE49-F238E27FC236}">
                <a16:creationId xmlns:a16="http://schemas.microsoft.com/office/drawing/2014/main" id="{5403324B-04FA-C08E-B7C3-8A3255D38E89}"/>
              </a:ext>
            </a:extLst>
          </p:cNvPr>
          <p:cNvSpPr txBox="1">
            <a:spLocks noChangeArrowheads="1"/>
          </p:cNvSpPr>
          <p:nvPr/>
        </p:nvSpPr>
        <p:spPr bwMode="auto">
          <a:xfrm>
            <a:off x="4527711" y="888228"/>
            <a:ext cx="15087600" cy="6370975"/>
          </a:xfrm>
          <a:prstGeom prst="rect">
            <a:avLst/>
          </a:prstGeom>
          <a:solidFill>
            <a:schemeClr val="accent6">
              <a:lumMod val="20000"/>
              <a:lumOff val="80000"/>
            </a:schemeClr>
          </a:solidFill>
          <a:ln>
            <a:noFill/>
          </a:ln>
          <a:effec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000" b="1" dirty="0">
                <a:solidFill>
                  <a:srgbClr val="990000"/>
                </a:solidFill>
                <a:latin typeface="Helvetica Neue"/>
              </a:rPr>
              <a:t>N-Inheritance Algorithm</a:t>
            </a:r>
            <a:endParaRPr lang="el-GR" altLang="en-US" sz="4000" b="1" dirty="0">
              <a:solidFill>
                <a:srgbClr val="990000"/>
              </a:solidFill>
              <a:latin typeface="Helvetica Neue"/>
            </a:endParaRPr>
          </a:p>
          <a:p>
            <a:pPr eaLnBrk="1" hangingPunct="1">
              <a:spcBef>
                <a:spcPct val="0"/>
              </a:spcBef>
              <a:buFontTx/>
              <a:buNone/>
            </a:pPr>
            <a:endParaRPr lang="el-GR" altLang="en-US" sz="1600" b="1" dirty="0">
              <a:latin typeface="Helvetica Neue"/>
            </a:endParaRPr>
          </a:p>
          <a:p>
            <a:pPr eaLnBrk="1" hangingPunct="1">
              <a:spcBef>
                <a:spcPct val="0"/>
              </a:spcBef>
              <a:buFontTx/>
              <a:buAutoNum type="arabicPeriod"/>
            </a:pPr>
            <a:r>
              <a:rPr lang="en-US" altLang="en-US" sz="4000" b="1" dirty="0">
                <a:latin typeface="Helvetica Neue"/>
              </a:rPr>
              <a:t> Starting from the frame representing object F</a:t>
            </a:r>
            <a:r>
              <a:rPr lang="el-GR" altLang="en-US" sz="4000" b="1" dirty="0">
                <a:latin typeface="Helvetica Neue"/>
              </a:rPr>
              <a:t>, </a:t>
            </a:r>
            <a:r>
              <a:rPr lang="en-US" altLang="en-US" sz="4000" b="1" dirty="0">
                <a:latin typeface="Helvetica Neue"/>
              </a:rPr>
              <a:t>move upwards using the ‘ISA’ chain of links. In every frame visited check if there is a </a:t>
            </a:r>
            <a:r>
              <a:rPr lang="el-GR" altLang="en-US" sz="4000" b="1" dirty="0">
                <a:solidFill>
                  <a:srgbClr val="990000"/>
                </a:solidFill>
                <a:latin typeface="Helvetica Neue"/>
              </a:rPr>
              <a:t>‘</a:t>
            </a:r>
            <a:r>
              <a:rPr lang="en-US" altLang="en-US" sz="4000" b="1" dirty="0">
                <a:solidFill>
                  <a:srgbClr val="990000"/>
                </a:solidFill>
                <a:latin typeface="Helvetica Neue"/>
              </a:rPr>
              <a:t>values</a:t>
            </a:r>
            <a:r>
              <a:rPr lang="el-GR" altLang="en-US" sz="4000" b="1" dirty="0">
                <a:solidFill>
                  <a:srgbClr val="990000"/>
                </a:solidFill>
                <a:latin typeface="Helvetica Neue"/>
              </a:rPr>
              <a:t>’</a:t>
            </a:r>
            <a:r>
              <a:rPr lang="el-GR" altLang="en-US" sz="4000" b="1" dirty="0">
                <a:latin typeface="Helvetica Neue"/>
              </a:rPr>
              <a:t> </a:t>
            </a:r>
            <a:r>
              <a:rPr lang="en-US" altLang="en-US" sz="4000" b="1" dirty="0">
                <a:latin typeface="Helvetica Neue"/>
              </a:rPr>
              <a:t>facet for characteristic S</a:t>
            </a:r>
            <a:r>
              <a:rPr lang="el-GR" altLang="en-US" sz="4000" b="1" dirty="0">
                <a:latin typeface="Helvetica Neue"/>
              </a:rPr>
              <a:t>, </a:t>
            </a:r>
            <a:r>
              <a:rPr lang="en-US" altLang="en-US" sz="4000" b="1" dirty="0">
                <a:latin typeface="Helvetica Neue"/>
              </a:rPr>
              <a:t>that gives a categorical value</a:t>
            </a:r>
            <a:r>
              <a:rPr lang="el-GR" altLang="en-US" sz="4000" b="1" dirty="0">
                <a:latin typeface="Helvetica Neue"/>
              </a:rPr>
              <a:t>. </a:t>
            </a:r>
            <a:r>
              <a:rPr lang="en-US" altLang="en-US" sz="4000" b="1" dirty="0">
                <a:latin typeface="Helvetica Neue"/>
              </a:rPr>
              <a:t>If yes, stop</a:t>
            </a:r>
            <a:r>
              <a:rPr lang="el-GR" altLang="en-US" sz="4000" b="1" dirty="0">
                <a:latin typeface="Helvetica Neue"/>
              </a:rPr>
              <a:t>.</a:t>
            </a:r>
          </a:p>
          <a:p>
            <a:pPr eaLnBrk="1" hangingPunct="1">
              <a:spcBef>
                <a:spcPct val="0"/>
              </a:spcBef>
              <a:buFontTx/>
              <a:buAutoNum type="arabicPeriod"/>
            </a:pPr>
            <a:endParaRPr lang="el-GR" altLang="en-US" sz="1600" b="1" dirty="0">
              <a:latin typeface="Helvetica Neue"/>
            </a:endParaRPr>
          </a:p>
          <a:p>
            <a:pPr eaLnBrk="1" hangingPunct="1">
              <a:spcBef>
                <a:spcPct val="0"/>
              </a:spcBef>
              <a:buFontTx/>
              <a:buAutoNum type="arabicPeriod"/>
            </a:pPr>
            <a:r>
              <a:rPr lang="en-US" altLang="en-US" sz="4000" b="1" dirty="0">
                <a:latin typeface="Helvetica Neue"/>
              </a:rPr>
              <a:t> If step 1 failed, repeat the upwards traversing but this time examine the </a:t>
            </a:r>
            <a:r>
              <a:rPr lang="el-GR" altLang="en-US" sz="4000" b="1" dirty="0">
                <a:solidFill>
                  <a:srgbClr val="990000"/>
                </a:solidFill>
                <a:latin typeface="Helvetica Neue"/>
              </a:rPr>
              <a:t>‘</a:t>
            </a:r>
            <a:r>
              <a:rPr lang="en-US" altLang="en-US" sz="4000" b="1" dirty="0">
                <a:solidFill>
                  <a:srgbClr val="990000"/>
                </a:solidFill>
                <a:latin typeface="Helvetica Neue"/>
              </a:rPr>
              <a:t>if-needed</a:t>
            </a:r>
            <a:r>
              <a:rPr lang="el-GR" altLang="en-US" sz="4000" b="1" dirty="0">
                <a:solidFill>
                  <a:srgbClr val="990000"/>
                </a:solidFill>
                <a:latin typeface="Helvetica Neue"/>
              </a:rPr>
              <a:t>’</a:t>
            </a:r>
            <a:r>
              <a:rPr lang="en-US" altLang="en-US" sz="4000" b="1" dirty="0">
                <a:solidFill>
                  <a:srgbClr val="990000"/>
                </a:solidFill>
                <a:latin typeface="Helvetica Neue"/>
              </a:rPr>
              <a:t> </a:t>
            </a:r>
            <a:r>
              <a:rPr lang="en-US" altLang="en-US" sz="4000" b="1" dirty="0">
                <a:latin typeface="Helvetica Neue"/>
              </a:rPr>
              <a:t>facet.</a:t>
            </a:r>
            <a:endParaRPr lang="el-GR" altLang="en-US" sz="4000" b="1" dirty="0">
              <a:latin typeface="Helvetica Neue"/>
            </a:endParaRPr>
          </a:p>
          <a:p>
            <a:pPr eaLnBrk="1" hangingPunct="1">
              <a:spcBef>
                <a:spcPct val="0"/>
              </a:spcBef>
              <a:buFontTx/>
              <a:buAutoNum type="arabicPeriod"/>
            </a:pPr>
            <a:endParaRPr lang="el-GR" altLang="en-US" sz="1600" b="1" dirty="0">
              <a:latin typeface="Helvetica Neue"/>
            </a:endParaRPr>
          </a:p>
          <a:p>
            <a:pPr eaLnBrk="1" hangingPunct="1">
              <a:spcBef>
                <a:spcPct val="0"/>
              </a:spcBef>
              <a:buFontTx/>
              <a:buAutoNum type="arabicPeriod"/>
            </a:pPr>
            <a:r>
              <a:rPr lang="en-US" altLang="en-US" sz="4000" b="1" dirty="0">
                <a:latin typeface="Helvetica Neue"/>
              </a:rPr>
              <a:t> Finally</a:t>
            </a:r>
            <a:r>
              <a:rPr lang="el-GR" altLang="en-US" sz="4000" b="1" dirty="0">
                <a:latin typeface="Helvetica Neue"/>
              </a:rPr>
              <a:t>, </a:t>
            </a:r>
            <a:r>
              <a:rPr lang="en-US" altLang="en-US" sz="4000" b="1" dirty="0">
                <a:latin typeface="Helvetica Neue"/>
              </a:rPr>
              <a:t>if step 2 failed</a:t>
            </a:r>
            <a:r>
              <a:rPr lang="el-GR" altLang="en-US" sz="4000" b="1" dirty="0">
                <a:latin typeface="Helvetica Neue"/>
              </a:rPr>
              <a:t>, </a:t>
            </a:r>
            <a:r>
              <a:rPr lang="en-US" altLang="en-US" sz="4000" b="1" dirty="0">
                <a:latin typeface="Helvetica Neue"/>
              </a:rPr>
              <a:t>then repeat examining the </a:t>
            </a:r>
            <a:r>
              <a:rPr lang="el-GR" altLang="en-US" sz="4000" b="1" dirty="0">
                <a:solidFill>
                  <a:srgbClr val="990000"/>
                </a:solidFill>
                <a:latin typeface="Helvetica Neue"/>
              </a:rPr>
              <a:t>‘</a:t>
            </a:r>
            <a:r>
              <a:rPr lang="en-US" altLang="en-US" sz="4000" b="1" dirty="0">
                <a:solidFill>
                  <a:srgbClr val="990000"/>
                </a:solidFill>
                <a:latin typeface="Helvetica Neue"/>
              </a:rPr>
              <a:t>default</a:t>
            </a:r>
            <a:r>
              <a:rPr lang="el-GR" altLang="en-US" sz="4000" b="1" dirty="0">
                <a:solidFill>
                  <a:srgbClr val="990000"/>
                </a:solidFill>
                <a:latin typeface="Helvetica Neue"/>
              </a:rPr>
              <a:t>’</a:t>
            </a:r>
            <a:r>
              <a:rPr lang="en-US" altLang="en-US" sz="4000" b="1" dirty="0">
                <a:solidFill>
                  <a:srgbClr val="990000"/>
                </a:solidFill>
                <a:latin typeface="Helvetica Neue"/>
              </a:rPr>
              <a:t> </a:t>
            </a:r>
            <a:r>
              <a:rPr lang="en-US" altLang="en-US" sz="4000" b="1" dirty="0">
                <a:latin typeface="Helvetica Neue"/>
              </a:rPr>
              <a:t>facet</a:t>
            </a:r>
            <a:r>
              <a:rPr lang="el-GR" altLang="en-US" sz="4000" b="1" dirty="0">
                <a:latin typeface="Helvetica Neue"/>
              </a:rPr>
              <a:t>.</a:t>
            </a:r>
            <a:endParaRPr lang="en-US" altLang="en-US" sz="4000" b="1" dirty="0">
              <a:latin typeface="Helvetica Neue"/>
            </a:endParaRPr>
          </a:p>
        </p:txBody>
      </p:sp>
      <p:cxnSp>
        <p:nvCxnSpPr>
          <p:cNvPr id="3" name="Straight Arrow Connector 2">
            <a:extLst>
              <a:ext uri="{FF2B5EF4-FFF2-40B4-BE49-F238E27FC236}">
                <a16:creationId xmlns:a16="http://schemas.microsoft.com/office/drawing/2014/main" id="{45290EAD-D14D-6872-6CD4-AD1F36678788}"/>
              </a:ext>
            </a:extLst>
          </p:cNvPr>
          <p:cNvCxnSpPr>
            <a:cxnSpLocks/>
          </p:cNvCxnSpPr>
          <p:nvPr/>
        </p:nvCxnSpPr>
        <p:spPr>
          <a:xfrm flipH="1" flipV="1">
            <a:off x="6781800" y="8331200"/>
            <a:ext cx="65129" cy="365056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A628E5E9-EC50-F05D-6ECB-6F673D2A49E8}"/>
              </a:ext>
            </a:extLst>
          </p:cNvPr>
          <p:cNvCxnSpPr>
            <a:cxnSpLocks/>
          </p:cNvCxnSpPr>
          <p:nvPr/>
        </p:nvCxnSpPr>
        <p:spPr>
          <a:xfrm>
            <a:off x="6905706" y="8331200"/>
            <a:ext cx="2755739" cy="342900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DB25CFDF-84A5-47D6-4ED1-62C4200A193E}"/>
              </a:ext>
            </a:extLst>
          </p:cNvPr>
          <p:cNvCxnSpPr/>
          <p:nvPr/>
        </p:nvCxnSpPr>
        <p:spPr>
          <a:xfrm flipV="1">
            <a:off x="9791700" y="8331200"/>
            <a:ext cx="0" cy="342900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10C7779D-877E-E0C2-3A70-4E1E0B5A22A2}"/>
              </a:ext>
            </a:extLst>
          </p:cNvPr>
          <p:cNvCxnSpPr>
            <a:cxnSpLocks/>
          </p:cNvCxnSpPr>
          <p:nvPr/>
        </p:nvCxnSpPr>
        <p:spPr>
          <a:xfrm>
            <a:off x="9937748" y="8382980"/>
            <a:ext cx="2640786" cy="322106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5D2876C6-BA79-E9DF-B912-869965457312}"/>
              </a:ext>
            </a:extLst>
          </p:cNvPr>
          <p:cNvCxnSpPr/>
          <p:nvPr/>
        </p:nvCxnSpPr>
        <p:spPr>
          <a:xfrm flipV="1">
            <a:off x="12750800" y="8203663"/>
            <a:ext cx="0" cy="340037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078B46BA-3ADA-6BFB-9EC6-BCFAFE2D9FF8}"/>
              </a:ext>
            </a:extLst>
          </p:cNvPr>
          <p:cNvSpPr txBox="1"/>
          <p:nvPr/>
        </p:nvSpPr>
        <p:spPr>
          <a:xfrm>
            <a:off x="6457462" y="11335434"/>
            <a:ext cx="2311400" cy="646331"/>
          </a:xfrm>
          <a:prstGeom prst="rect">
            <a:avLst/>
          </a:prstGeom>
          <a:noFill/>
        </p:spPr>
        <p:txBody>
          <a:bodyPr wrap="square" rtlCol="0">
            <a:spAutoFit/>
          </a:bodyPr>
          <a:lstStyle/>
          <a:p>
            <a:pPr algn="ctr"/>
            <a:r>
              <a:rPr lang="en-US" dirty="0"/>
              <a:t>values</a:t>
            </a:r>
            <a:endParaRPr lang="en-CY" dirty="0"/>
          </a:p>
        </p:txBody>
      </p:sp>
      <p:sp>
        <p:nvSpPr>
          <p:cNvPr id="16" name="TextBox 15">
            <a:extLst>
              <a:ext uri="{FF2B5EF4-FFF2-40B4-BE49-F238E27FC236}">
                <a16:creationId xmlns:a16="http://schemas.microsoft.com/office/drawing/2014/main" id="{C499A59A-4932-813F-3113-15B389125FD2}"/>
              </a:ext>
            </a:extLst>
          </p:cNvPr>
          <p:cNvSpPr txBox="1"/>
          <p:nvPr/>
        </p:nvSpPr>
        <p:spPr>
          <a:xfrm>
            <a:off x="9740900" y="11297186"/>
            <a:ext cx="2311400" cy="646331"/>
          </a:xfrm>
          <a:prstGeom prst="rect">
            <a:avLst/>
          </a:prstGeom>
          <a:noFill/>
        </p:spPr>
        <p:txBody>
          <a:bodyPr wrap="square" rtlCol="0">
            <a:spAutoFit/>
          </a:bodyPr>
          <a:lstStyle/>
          <a:p>
            <a:pPr algn="ctr"/>
            <a:r>
              <a:rPr lang="en-US" dirty="0"/>
              <a:t>if-needed</a:t>
            </a:r>
            <a:endParaRPr lang="en-CY" dirty="0"/>
          </a:p>
        </p:txBody>
      </p:sp>
      <p:sp>
        <p:nvSpPr>
          <p:cNvPr id="17" name="TextBox 16">
            <a:extLst>
              <a:ext uri="{FF2B5EF4-FFF2-40B4-BE49-F238E27FC236}">
                <a16:creationId xmlns:a16="http://schemas.microsoft.com/office/drawing/2014/main" id="{00170A8C-92EF-2665-1237-95902FA3E630}"/>
              </a:ext>
            </a:extLst>
          </p:cNvPr>
          <p:cNvSpPr txBox="1"/>
          <p:nvPr/>
        </p:nvSpPr>
        <p:spPr>
          <a:xfrm>
            <a:off x="12578534" y="11229095"/>
            <a:ext cx="2311400" cy="646331"/>
          </a:xfrm>
          <a:prstGeom prst="rect">
            <a:avLst/>
          </a:prstGeom>
          <a:noFill/>
        </p:spPr>
        <p:txBody>
          <a:bodyPr wrap="square" rtlCol="0">
            <a:spAutoFit/>
          </a:bodyPr>
          <a:lstStyle/>
          <a:p>
            <a:pPr algn="ctr"/>
            <a:r>
              <a:rPr lang="en-US" dirty="0"/>
              <a:t>default</a:t>
            </a:r>
            <a:endParaRPr lang="en-CY" dirty="0"/>
          </a:p>
        </p:txBody>
      </p:sp>
      <p:sp>
        <p:nvSpPr>
          <p:cNvPr id="13" name="Oval 12">
            <a:extLst>
              <a:ext uri="{FF2B5EF4-FFF2-40B4-BE49-F238E27FC236}">
                <a16:creationId xmlns:a16="http://schemas.microsoft.com/office/drawing/2014/main" id="{010D5785-82E6-126A-EE06-916A9180EAA4}"/>
              </a:ext>
            </a:extLst>
          </p:cNvPr>
          <p:cNvSpPr/>
          <p:nvPr/>
        </p:nvSpPr>
        <p:spPr>
          <a:xfrm>
            <a:off x="6912057" y="10665297"/>
            <a:ext cx="927097" cy="776502"/>
          </a:xfrm>
          <a:prstGeom prst="ellipse">
            <a:avLst/>
          </a:prstGeom>
          <a:solidFill>
            <a:srgbClr val="0100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1</a:t>
            </a:r>
            <a:endParaRPr lang="en-CY" b="1" dirty="0"/>
          </a:p>
        </p:txBody>
      </p:sp>
      <p:sp>
        <p:nvSpPr>
          <p:cNvPr id="19" name="Oval 18">
            <a:extLst>
              <a:ext uri="{FF2B5EF4-FFF2-40B4-BE49-F238E27FC236}">
                <a16:creationId xmlns:a16="http://schemas.microsoft.com/office/drawing/2014/main" id="{AD6D4785-E641-4D87-4175-4383EB0E4F60}"/>
              </a:ext>
            </a:extLst>
          </p:cNvPr>
          <p:cNvSpPr/>
          <p:nvPr/>
        </p:nvSpPr>
        <p:spPr>
          <a:xfrm>
            <a:off x="9937748" y="10522443"/>
            <a:ext cx="927097" cy="776502"/>
          </a:xfrm>
          <a:prstGeom prst="ellipse">
            <a:avLst/>
          </a:prstGeom>
          <a:solidFill>
            <a:srgbClr val="0100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2</a:t>
            </a:r>
            <a:endParaRPr lang="en-CY" b="1" dirty="0"/>
          </a:p>
        </p:txBody>
      </p:sp>
      <p:sp>
        <p:nvSpPr>
          <p:cNvPr id="24" name="Oval 23">
            <a:extLst>
              <a:ext uri="{FF2B5EF4-FFF2-40B4-BE49-F238E27FC236}">
                <a16:creationId xmlns:a16="http://schemas.microsoft.com/office/drawing/2014/main" id="{6C29993B-745F-6427-C68F-73ACEE892785}"/>
              </a:ext>
            </a:extLst>
          </p:cNvPr>
          <p:cNvSpPr/>
          <p:nvPr/>
        </p:nvSpPr>
        <p:spPr>
          <a:xfrm>
            <a:off x="12881056" y="10444484"/>
            <a:ext cx="927097" cy="776502"/>
          </a:xfrm>
          <a:prstGeom prst="ellipse">
            <a:avLst/>
          </a:prstGeom>
          <a:solidFill>
            <a:srgbClr val="0100C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3</a:t>
            </a:r>
            <a:endParaRPr lang="en-CY"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1000"/>
                                        <p:tgtEl>
                                          <p:spTgt spid="7"/>
                                        </p:tgtEl>
                                      </p:cBhvr>
                                    </p:animEffect>
                                    <p:anim calcmode="lin" valueType="num">
                                      <p:cBhvr>
                                        <p:cTn id="30" dur="1000" fill="hold"/>
                                        <p:tgtEl>
                                          <p:spTgt spid="7"/>
                                        </p:tgtEl>
                                        <p:attrNameLst>
                                          <p:attrName>ppt_x</p:attrName>
                                        </p:attrNameLst>
                                      </p:cBhvr>
                                      <p:tavLst>
                                        <p:tav tm="0">
                                          <p:val>
                                            <p:strVal val="#ppt_x"/>
                                          </p:val>
                                        </p:tav>
                                        <p:tav tm="100000">
                                          <p:val>
                                            <p:strVal val="#ppt_x"/>
                                          </p:val>
                                        </p:tav>
                                      </p:tavLst>
                                    </p:anim>
                                    <p:anim calcmode="lin" valueType="num">
                                      <p:cBhvr>
                                        <p:cTn id="31" dur="1000" fill="hold"/>
                                        <p:tgtEl>
                                          <p:spTgt spid="7"/>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1000"/>
                                        <p:tgtEl>
                                          <p:spTgt spid="16"/>
                                        </p:tgtEl>
                                      </p:cBhvr>
                                    </p:animEffect>
                                    <p:anim calcmode="lin" valueType="num">
                                      <p:cBhvr>
                                        <p:cTn id="35" dur="1000" fill="hold"/>
                                        <p:tgtEl>
                                          <p:spTgt spid="16"/>
                                        </p:tgtEl>
                                        <p:attrNameLst>
                                          <p:attrName>ppt_x</p:attrName>
                                        </p:attrNameLst>
                                      </p:cBhvr>
                                      <p:tavLst>
                                        <p:tav tm="0">
                                          <p:val>
                                            <p:strVal val="#ppt_x"/>
                                          </p:val>
                                        </p:tav>
                                        <p:tav tm="100000">
                                          <p:val>
                                            <p:strVal val="#ppt_x"/>
                                          </p:val>
                                        </p:tav>
                                      </p:tavLst>
                                    </p:anim>
                                    <p:anim calcmode="lin" valueType="num">
                                      <p:cBhvr>
                                        <p:cTn id="36" dur="1000" fill="hold"/>
                                        <p:tgtEl>
                                          <p:spTgt spid="16"/>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1000"/>
                                        <p:tgtEl>
                                          <p:spTgt spid="19"/>
                                        </p:tgtEl>
                                      </p:cBhvr>
                                    </p:animEffect>
                                    <p:anim calcmode="lin" valueType="num">
                                      <p:cBhvr>
                                        <p:cTn id="40" dur="1000" fill="hold"/>
                                        <p:tgtEl>
                                          <p:spTgt spid="19"/>
                                        </p:tgtEl>
                                        <p:attrNameLst>
                                          <p:attrName>ppt_x</p:attrName>
                                        </p:attrNameLst>
                                      </p:cBhvr>
                                      <p:tavLst>
                                        <p:tav tm="0">
                                          <p:val>
                                            <p:strVal val="#ppt_x"/>
                                          </p:val>
                                        </p:tav>
                                        <p:tav tm="100000">
                                          <p:val>
                                            <p:strVal val="#ppt_x"/>
                                          </p:val>
                                        </p:tav>
                                      </p:tavLst>
                                    </p:anim>
                                    <p:anim calcmode="lin" valueType="num">
                                      <p:cBhvr>
                                        <p:cTn id="4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fade">
                                      <p:cBhvr>
                                        <p:cTn id="46" dur="1000"/>
                                        <p:tgtEl>
                                          <p:spTgt spid="9"/>
                                        </p:tgtEl>
                                      </p:cBhvr>
                                    </p:animEffect>
                                    <p:anim calcmode="lin" valueType="num">
                                      <p:cBhvr>
                                        <p:cTn id="47" dur="1000" fill="hold"/>
                                        <p:tgtEl>
                                          <p:spTgt spid="9"/>
                                        </p:tgtEl>
                                        <p:attrNameLst>
                                          <p:attrName>ppt_x</p:attrName>
                                        </p:attrNameLst>
                                      </p:cBhvr>
                                      <p:tavLst>
                                        <p:tav tm="0">
                                          <p:val>
                                            <p:strVal val="#ppt_x"/>
                                          </p:val>
                                        </p:tav>
                                        <p:tav tm="100000">
                                          <p:val>
                                            <p:strVal val="#ppt_x"/>
                                          </p:val>
                                        </p:tav>
                                      </p:tavLst>
                                    </p:anim>
                                    <p:anim calcmode="lin" valueType="num">
                                      <p:cBhvr>
                                        <p:cTn id="48" dur="1000" fill="hold"/>
                                        <p:tgtEl>
                                          <p:spTgt spid="9"/>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1000"/>
                                        <p:tgtEl>
                                          <p:spTgt spid="11"/>
                                        </p:tgtEl>
                                      </p:cBhvr>
                                    </p:animEffect>
                                    <p:anim calcmode="lin" valueType="num">
                                      <p:cBhvr>
                                        <p:cTn id="52" dur="1000" fill="hold"/>
                                        <p:tgtEl>
                                          <p:spTgt spid="11"/>
                                        </p:tgtEl>
                                        <p:attrNameLst>
                                          <p:attrName>ppt_x</p:attrName>
                                        </p:attrNameLst>
                                      </p:cBhvr>
                                      <p:tavLst>
                                        <p:tav tm="0">
                                          <p:val>
                                            <p:strVal val="#ppt_x"/>
                                          </p:val>
                                        </p:tav>
                                        <p:tav tm="100000">
                                          <p:val>
                                            <p:strVal val="#ppt_x"/>
                                          </p:val>
                                        </p:tav>
                                      </p:tavLst>
                                    </p:anim>
                                    <p:anim calcmode="lin" valueType="num">
                                      <p:cBhvr>
                                        <p:cTn id="53" dur="1000" fill="hold"/>
                                        <p:tgtEl>
                                          <p:spTgt spid="11"/>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fade">
                                      <p:cBhvr>
                                        <p:cTn id="56" dur="1000"/>
                                        <p:tgtEl>
                                          <p:spTgt spid="24"/>
                                        </p:tgtEl>
                                      </p:cBhvr>
                                    </p:animEffect>
                                    <p:anim calcmode="lin" valueType="num">
                                      <p:cBhvr>
                                        <p:cTn id="57" dur="1000" fill="hold"/>
                                        <p:tgtEl>
                                          <p:spTgt spid="24"/>
                                        </p:tgtEl>
                                        <p:attrNameLst>
                                          <p:attrName>ppt_x</p:attrName>
                                        </p:attrNameLst>
                                      </p:cBhvr>
                                      <p:tavLst>
                                        <p:tav tm="0">
                                          <p:val>
                                            <p:strVal val="#ppt_x"/>
                                          </p:val>
                                        </p:tav>
                                        <p:tav tm="100000">
                                          <p:val>
                                            <p:strVal val="#ppt_x"/>
                                          </p:val>
                                        </p:tav>
                                      </p:tavLst>
                                    </p:anim>
                                    <p:anim calcmode="lin" valueType="num">
                                      <p:cBhvr>
                                        <p:cTn id="58" dur="1000" fill="hold"/>
                                        <p:tgtEl>
                                          <p:spTgt spid="24"/>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fade">
                                      <p:cBhvr>
                                        <p:cTn id="61" dur="1000"/>
                                        <p:tgtEl>
                                          <p:spTgt spid="17"/>
                                        </p:tgtEl>
                                      </p:cBhvr>
                                    </p:animEffect>
                                    <p:anim calcmode="lin" valueType="num">
                                      <p:cBhvr>
                                        <p:cTn id="62" dur="1000" fill="hold"/>
                                        <p:tgtEl>
                                          <p:spTgt spid="17"/>
                                        </p:tgtEl>
                                        <p:attrNameLst>
                                          <p:attrName>ppt_x</p:attrName>
                                        </p:attrNameLst>
                                      </p:cBhvr>
                                      <p:tavLst>
                                        <p:tav tm="0">
                                          <p:val>
                                            <p:strVal val="#ppt_x"/>
                                          </p:val>
                                        </p:tav>
                                        <p:tav tm="100000">
                                          <p:val>
                                            <p:strVal val="#ppt_x"/>
                                          </p:val>
                                        </p:tav>
                                      </p:tavLst>
                                    </p:anim>
                                    <p:anim calcmode="lin" valueType="num">
                                      <p:cBhvr>
                                        <p:cTn id="6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 grpId="0"/>
      <p:bldP spid="17" grpId="0"/>
      <p:bldP spid="13" grpId="0" animBg="1"/>
      <p:bldP spid="19" grpId="0" animBg="1"/>
      <p:bldP spid="2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ate Placeholder 1">
            <a:extLst>
              <a:ext uri="{FF2B5EF4-FFF2-40B4-BE49-F238E27FC236}">
                <a16:creationId xmlns:a16="http://schemas.microsoft.com/office/drawing/2014/main" id="{320A1B4C-A9DD-D585-D41A-D6615C6B67D6}"/>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46083" name="Slide Number Placeholder 3">
            <a:extLst>
              <a:ext uri="{FF2B5EF4-FFF2-40B4-BE49-F238E27FC236}">
                <a16:creationId xmlns:a16="http://schemas.microsoft.com/office/drawing/2014/main" id="{7FE7F41D-177B-E90D-B04D-808B21A0B720}"/>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r>
              <a:rPr lang="en-US" altLang="en-US"/>
              <a:t>V</a:t>
            </a:r>
            <a:r>
              <a:rPr lang="el-GR" altLang="en-US"/>
              <a:t>-</a:t>
            </a:r>
            <a:fld id="{C9DDA6CE-286A-4B71-841F-7A45C4D4317D}" type="slidenum">
              <a:rPr lang="el-GR" altLang="en-US"/>
              <a:pPr/>
              <a:t>29</a:t>
            </a:fld>
            <a:endParaRPr lang="el-GR" altLang="en-US"/>
          </a:p>
        </p:txBody>
      </p:sp>
      <p:sp>
        <p:nvSpPr>
          <p:cNvPr id="46084" name="Text Box 4">
            <a:extLst>
              <a:ext uri="{FF2B5EF4-FFF2-40B4-BE49-F238E27FC236}">
                <a16:creationId xmlns:a16="http://schemas.microsoft.com/office/drawing/2014/main" id="{15092F84-D584-5436-F668-21F0917B4176}"/>
              </a:ext>
            </a:extLst>
          </p:cNvPr>
          <p:cNvSpPr txBox="1">
            <a:spLocks noChangeArrowheads="1"/>
          </p:cNvSpPr>
          <p:nvPr/>
        </p:nvSpPr>
        <p:spPr bwMode="auto">
          <a:xfrm>
            <a:off x="4603911" y="1057276"/>
            <a:ext cx="14935200" cy="4031873"/>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b="1" dirty="0">
                <a:solidFill>
                  <a:srgbClr val="990000"/>
                </a:solidFill>
                <a:latin typeface="Helvetica Neue"/>
              </a:rPr>
              <a:t>Z-Inheritance Algorithm</a:t>
            </a:r>
            <a:endParaRPr lang="el-GR" altLang="en-US" sz="4000" b="1" dirty="0">
              <a:solidFill>
                <a:srgbClr val="990000"/>
              </a:solidFill>
              <a:latin typeface="Helvetica Neue"/>
            </a:endParaRPr>
          </a:p>
          <a:p>
            <a:pPr algn="l" eaLnBrk="1" hangingPunct="1"/>
            <a:endParaRPr lang="el-GR" altLang="en-US" sz="1600" b="1" dirty="0">
              <a:solidFill>
                <a:srgbClr val="990000"/>
              </a:solidFill>
              <a:latin typeface="Helvetica Neue"/>
            </a:endParaRPr>
          </a:p>
          <a:p>
            <a:pPr algn="l" eaLnBrk="1" hangingPunct="1"/>
            <a:r>
              <a:rPr lang="en-US" altLang="en-US" sz="4000" b="1" dirty="0">
                <a:latin typeface="Helvetica Neue"/>
              </a:rPr>
              <a:t>Starting from the frame representing object F, move upwards using the ‘ISA’ chain of links. In each frame visited examine the facets</a:t>
            </a:r>
            <a:r>
              <a:rPr lang="el-GR" altLang="en-US" sz="4000" b="1" dirty="0">
                <a:latin typeface="Helvetica Neue"/>
              </a:rPr>
              <a:t> </a:t>
            </a:r>
            <a:r>
              <a:rPr lang="el-GR" altLang="en-US" sz="4000" b="1" dirty="0">
                <a:solidFill>
                  <a:srgbClr val="990000"/>
                </a:solidFill>
                <a:latin typeface="Helvetica Neue"/>
              </a:rPr>
              <a:t>‘</a:t>
            </a:r>
            <a:r>
              <a:rPr lang="en-US" altLang="en-US" sz="4000" b="1" dirty="0">
                <a:solidFill>
                  <a:srgbClr val="990000"/>
                </a:solidFill>
                <a:latin typeface="Helvetica Neue"/>
              </a:rPr>
              <a:t>values’, ‘if-needed</a:t>
            </a:r>
            <a:r>
              <a:rPr lang="el-GR" altLang="en-US" sz="4000" b="1" dirty="0">
                <a:solidFill>
                  <a:srgbClr val="990000"/>
                </a:solidFill>
                <a:latin typeface="Helvetica Neue"/>
              </a:rPr>
              <a:t>’,</a:t>
            </a:r>
            <a:r>
              <a:rPr lang="el-GR" altLang="en-US" sz="4000" b="1" dirty="0">
                <a:latin typeface="Helvetica Neue"/>
              </a:rPr>
              <a:t> </a:t>
            </a:r>
            <a:r>
              <a:rPr lang="en-US" altLang="en-US" sz="4000" b="1" dirty="0">
                <a:latin typeface="Helvetica Neue"/>
              </a:rPr>
              <a:t>and</a:t>
            </a:r>
            <a:r>
              <a:rPr lang="el-GR" altLang="en-US" sz="4000" b="1" dirty="0">
                <a:latin typeface="Helvetica Neue"/>
              </a:rPr>
              <a:t> </a:t>
            </a:r>
            <a:r>
              <a:rPr lang="el-GR" altLang="en-US" sz="4000" b="1" dirty="0">
                <a:solidFill>
                  <a:srgbClr val="990000"/>
                </a:solidFill>
                <a:latin typeface="Helvetica Neue"/>
              </a:rPr>
              <a:t>‘</a:t>
            </a:r>
            <a:r>
              <a:rPr lang="en-US" altLang="en-US" sz="4000" b="1" dirty="0">
                <a:solidFill>
                  <a:srgbClr val="990000"/>
                </a:solidFill>
                <a:latin typeface="Helvetica Neue"/>
              </a:rPr>
              <a:t>default</a:t>
            </a:r>
            <a:r>
              <a:rPr lang="el-GR" altLang="en-US" sz="4000" b="1" dirty="0">
                <a:solidFill>
                  <a:srgbClr val="990000"/>
                </a:solidFill>
                <a:latin typeface="Helvetica Neue"/>
              </a:rPr>
              <a:t>’,</a:t>
            </a:r>
            <a:r>
              <a:rPr lang="el-GR" altLang="en-US" sz="4000" b="1" dirty="0">
                <a:latin typeface="Helvetica Neue"/>
              </a:rPr>
              <a:t> </a:t>
            </a:r>
            <a:r>
              <a:rPr lang="en-US" altLang="en-US" sz="4000" b="1" dirty="0">
                <a:latin typeface="Helvetica Neue"/>
              </a:rPr>
              <a:t>of slot</a:t>
            </a:r>
            <a:r>
              <a:rPr lang="el-GR" altLang="en-US" sz="4000" b="1" dirty="0">
                <a:latin typeface="Helvetica Neue"/>
              </a:rPr>
              <a:t> </a:t>
            </a:r>
            <a:r>
              <a:rPr lang="en-US" altLang="en-US" sz="4000" b="1" dirty="0">
                <a:latin typeface="Helvetica Neue"/>
              </a:rPr>
              <a:t>S</a:t>
            </a:r>
            <a:r>
              <a:rPr lang="el-GR" altLang="en-US" sz="4000" b="1" dirty="0">
                <a:latin typeface="Helvetica Neue"/>
              </a:rPr>
              <a:t>, </a:t>
            </a:r>
            <a:r>
              <a:rPr lang="en-US" altLang="en-US" sz="4000" b="1" dirty="0">
                <a:latin typeface="Helvetica Neue"/>
              </a:rPr>
              <a:t>in this order</a:t>
            </a:r>
            <a:r>
              <a:rPr lang="el-GR" altLang="en-US" sz="4000" b="1" dirty="0">
                <a:latin typeface="Helvetica Neue"/>
              </a:rPr>
              <a:t>. </a:t>
            </a:r>
            <a:r>
              <a:rPr lang="en-US" altLang="en-US" sz="4000" b="1" dirty="0">
                <a:latin typeface="Helvetica Neue"/>
              </a:rPr>
              <a:t>If a value is obtained for the slot stop, otherwise proceed to the immediately above frame. </a:t>
            </a:r>
            <a:endParaRPr lang="en-US" altLang="en-US" sz="1600" b="1" dirty="0">
              <a:latin typeface="Helvetica Neue"/>
            </a:endParaRPr>
          </a:p>
        </p:txBody>
      </p:sp>
      <p:sp>
        <p:nvSpPr>
          <p:cNvPr id="89093" name="Text Box 5">
            <a:extLst>
              <a:ext uri="{FF2B5EF4-FFF2-40B4-BE49-F238E27FC236}">
                <a16:creationId xmlns:a16="http://schemas.microsoft.com/office/drawing/2014/main" id="{4773D355-FA45-6588-8D43-286E0FDD8F48}"/>
              </a:ext>
            </a:extLst>
          </p:cNvPr>
          <p:cNvSpPr txBox="1">
            <a:spLocks noChangeArrowheads="1"/>
          </p:cNvSpPr>
          <p:nvPr/>
        </p:nvSpPr>
        <p:spPr bwMode="auto">
          <a:xfrm>
            <a:off x="15271911" y="7382599"/>
            <a:ext cx="4552789" cy="1754326"/>
          </a:xfrm>
          <a:prstGeom prst="rect">
            <a:avLst/>
          </a:prstGeom>
          <a:solidFill>
            <a:schemeClr val="accent6">
              <a:lumMod val="40000"/>
              <a:lumOff val="6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3600" b="1" dirty="0">
                <a:solidFill>
                  <a:srgbClr val="990000"/>
                </a:solidFill>
                <a:latin typeface="Helvetica Neue"/>
              </a:rPr>
              <a:t>Question</a:t>
            </a:r>
            <a:r>
              <a:rPr lang="el-GR" altLang="en-US" sz="3600" dirty="0">
                <a:latin typeface="Helvetica Neue"/>
              </a:rPr>
              <a:t>:</a:t>
            </a:r>
            <a:r>
              <a:rPr lang="en-US" altLang="en-US" sz="3600" dirty="0">
                <a:latin typeface="Helvetica Neue"/>
              </a:rPr>
              <a:t>Which of the two algorithms is better?</a:t>
            </a:r>
          </a:p>
        </p:txBody>
      </p:sp>
      <p:cxnSp>
        <p:nvCxnSpPr>
          <p:cNvPr id="3" name="Straight Arrow Connector 2">
            <a:extLst>
              <a:ext uri="{FF2B5EF4-FFF2-40B4-BE49-F238E27FC236}">
                <a16:creationId xmlns:a16="http://schemas.microsoft.com/office/drawing/2014/main" id="{7699C9B8-0509-91F2-D343-21A50C4196C6}"/>
              </a:ext>
            </a:extLst>
          </p:cNvPr>
          <p:cNvCxnSpPr>
            <a:cxnSpLocks/>
          </p:cNvCxnSpPr>
          <p:nvPr/>
        </p:nvCxnSpPr>
        <p:spPr>
          <a:xfrm>
            <a:off x="6369050" y="10375900"/>
            <a:ext cx="6361884"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DC289DFF-A384-3847-4E27-B4B056CDFD93}"/>
              </a:ext>
            </a:extLst>
          </p:cNvPr>
          <p:cNvCxnSpPr/>
          <p:nvPr/>
        </p:nvCxnSpPr>
        <p:spPr>
          <a:xfrm flipH="1" flipV="1">
            <a:off x="6330950" y="9331324"/>
            <a:ext cx="6266634" cy="82550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E6BE643A-7726-A9DF-15BF-A9F45F0DDC61}"/>
              </a:ext>
            </a:extLst>
          </p:cNvPr>
          <p:cNvCxnSpPr/>
          <p:nvPr/>
        </p:nvCxnSpPr>
        <p:spPr>
          <a:xfrm>
            <a:off x="6369050" y="9186862"/>
            <a:ext cx="6228534" cy="16510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1D00CE94-5389-7813-0D23-431D339EC03C}"/>
              </a:ext>
            </a:extLst>
          </p:cNvPr>
          <p:cNvCxnSpPr/>
          <p:nvPr/>
        </p:nvCxnSpPr>
        <p:spPr>
          <a:xfrm flipH="1" flipV="1">
            <a:off x="6369050" y="8259762"/>
            <a:ext cx="6266634" cy="92710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1EBFBEDC-97B9-CEE2-05BA-E1EFE05A1AFF}"/>
              </a:ext>
            </a:extLst>
          </p:cNvPr>
          <p:cNvCxnSpPr/>
          <p:nvPr/>
        </p:nvCxnSpPr>
        <p:spPr>
          <a:xfrm>
            <a:off x="6496050" y="8005762"/>
            <a:ext cx="6101534"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79D5EEC-D573-7002-974D-2ED8906304AF}"/>
              </a:ext>
            </a:extLst>
          </p:cNvPr>
          <p:cNvCxnSpPr/>
          <p:nvPr/>
        </p:nvCxnSpPr>
        <p:spPr>
          <a:xfrm flipH="1" flipV="1">
            <a:off x="6388100" y="6998823"/>
            <a:ext cx="6266634" cy="82550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99F5FF90-6E06-5FEA-0FA4-603943DC9403}"/>
              </a:ext>
            </a:extLst>
          </p:cNvPr>
          <p:cNvCxnSpPr/>
          <p:nvPr/>
        </p:nvCxnSpPr>
        <p:spPr>
          <a:xfrm>
            <a:off x="6407150" y="6773397"/>
            <a:ext cx="6228534" cy="16510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498004E1-58C1-A383-0746-18438E8048C0}"/>
              </a:ext>
            </a:extLst>
          </p:cNvPr>
          <p:cNvSpPr txBox="1"/>
          <p:nvPr/>
        </p:nvSpPr>
        <p:spPr>
          <a:xfrm>
            <a:off x="6216162" y="10697170"/>
            <a:ext cx="2311400" cy="646331"/>
          </a:xfrm>
          <a:prstGeom prst="rect">
            <a:avLst/>
          </a:prstGeom>
          <a:solidFill>
            <a:schemeClr val="accent1">
              <a:lumMod val="60000"/>
              <a:lumOff val="40000"/>
            </a:schemeClr>
          </a:solidFill>
        </p:spPr>
        <p:txBody>
          <a:bodyPr wrap="square" rtlCol="0">
            <a:spAutoFit/>
          </a:bodyPr>
          <a:lstStyle/>
          <a:p>
            <a:pPr algn="ctr"/>
            <a:r>
              <a:rPr lang="en-US" dirty="0"/>
              <a:t>values</a:t>
            </a:r>
            <a:endParaRPr lang="en-CY" dirty="0"/>
          </a:p>
        </p:txBody>
      </p:sp>
      <p:sp>
        <p:nvSpPr>
          <p:cNvPr id="20" name="TextBox 19">
            <a:extLst>
              <a:ext uri="{FF2B5EF4-FFF2-40B4-BE49-F238E27FC236}">
                <a16:creationId xmlns:a16="http://schemas.microsoft.com/office/drawing/2014/main" id="{9702FCB1-4CDD-7C64-6EA2-19762A0317E7}"/>
              </a:ext>
            </a:extLst>
          </p:cNvPr>
          <p:cNvSpPr txBox="1"/>
          <p:nvPr/>
        </p:nvSpPr>
        <p:spPr>
          <a:xfrm>
            <a:off x="8321431" y="10691660"/>
            <a:ext cx="2311400" cy="646331"/>
          </a:xfrm>
          <a:prstGeom prst="rect">
            <a:avLst/>
          </a:prstGeom>
          <a:solidFill>
            <a:schemeClr val="accent1">
              <a:lumMod val="40000"/>
              <a:lumOff val="60000"/>
            </a:schemeClr>
          </a:solidFill>
        </p:spPr>
        <p:txBody>
          <a:bodyPr wrap="square" rtlCol="0">
            <a:spAutoFit/>
          </a:bodyPr>
          <a:lstStyle/>
          <a:p>
            <a:pPr algn="ctr"/>
            <a:r>
              <a:rPr lang="en-US" dirty="0"/>
              <a:t>if-needed</a:t>
            </a:r>
            <a:endParaRPr lang="en-CY" dirty="0"/>
          </a:p>
        </p:txBody>
      </p:sp>
      <p:sp>
        <p:nvSpPr>
          <p:cNvPr id="21" name="TextBox 20">
            <a:extLst>
              <a:ext uri="{FF2B5EF4-FFF2-40B4-BE49-F238E27FC236}">
                <a16:creationId xmlns:a16="http://schemas.microsoft.com/office/drawing/2014/main" id="{CE3F0AEF-F165-6E46-93BC-19D01AA07788}"/>
              </a:ext>
            </a:extLst>
          </p:cNvPr>
          <p:cNvSpPr txBox="1"/>
          <p:nvPr/>
        </p:nvSpPr>
        <p:spPr>
          <a:xfrm>
            <a:off x="10458611" y="10688639"/>
            <a:ext cx="2311400" cy="646331"/>
          </a:xfrm>
          <a:prstGeom prst="rect">
            <a:avLst/>
          </a:prstGeom>
          <a:solidFill>
            <a:schemeClr val="accent1">
              <a:lumMod val="20000"/>
              <a:lumOff val="80000"/>
            </a:schemeClr>
          </a:solidFill>
        </p:spPr>
        <p:txBody>
          <a:bodyPr wrap="square" rtlCol="0">
            <a:spAutoFit/>
          </a:bodyPr>
          <a:lstStyle/>
          <a:p>
            <a:pPr algn="ctr"/>
            <a:r>
              <a:rPr lang="en-US" dirty="0"/>
              <a:t>default</a:t>
            </a:r>
            <a:endParaRPr lang="en-CY"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1000"/>
                                        <p:tgtEl>
                                          <p:spTgt spid="19"/>
                                        </p:tgtEl>
                                      </p:cBhvr>
                                    </p:animEffect>
                                    <p:anim calcmode="lin" valueType="num">
                                      <p:cBhvr>
                                        <p:cTn id="13" dur="1000" fill="hold"/>
                                        <p:tgtEl>
                                          <p:spTgt spid="19"/>
                                        </p:tgtEl>
                                        <p:attrNameLst>
                                          <p:attrName>ppt_x</p:attrName>
                                        </p:attrNameLst>
                                      </p:cBhvr>
                                      <p:tavLst>
                                        <p:tav tm="0">
                                          <p:val>
                                            <p:strVal val="#ppt_x"/>
                                          </p:val>
                                        </p:tav>
                                        <p:tav tm="100000">
                                          <p:val>
                                            <p:strVal val="#ppt_x"/>
                                          </p:val>
                                        </p:tav>
                                      </p:tavLst>
                                    </p:anim>
                                    <p:anim calcmode="lin" valueType="num">
                                      <p:cBhvr>
                                        <p:cTn id="1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1000"/>
                                        <p:tgtEl>
                                          <p:spTgt spid="20"/>
                                        </p:tgtEl>
                                      </p:cBhvr>
                                    </p:animEffect>
                                    <p:anim calcmode="lin" valueType="num">
                                      <p:cBhvr>
                                        <p:cTn id="20" dur="1000" fill="hold"/>
                                        <p:tgtEl>
                                          <p:spTgt spid="20"/>
                                        </p:tgtEl>
                                        <p:attrNameLst>
                                          <p:attrName>ppt_x</p:attrName>
                                        </p:attrNameLst>
                                      </p:cBhvr>
                                      <p:tavLst>
                                        <p:tav tm="0">
                                          <p:val>
                                            <p:strVal val="#ppt_x"/>
                                          </p:val>
                                        </p:tav>
                                        <p:tav tm="100000">
                                          <p:val>
                                            <p:strVal val="#ppt_x"/>
                                          </p:val>
                                        </p:tav>
                                      </p:tavLst>
                                    </p:anim>
                                    <p:anim calcmode="lin" valueType="num">
                                      <p:cBhvr>
                                        <p:cTn id="21"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1000"/>
                                        <p:tgtEl>
                                          <p:spTgt spid="21"/>
                                        </p:tgtEl>
                                      </p:cBhvr>
                                    </p:animEffect>
                                    <p:anim calcmode="lin" valueType="num">
                                      <p:cBhvr>
                                        <p:cTn id="27" dur="1000" fill="hold"/>
                                        <p:tgtEl>
                                          <p:spTgt spid="21"/>
                                        </p:tgtEl>
                                        <p:attrNameLst>
                                          <p:attrName>ppt_x</p:attrName>
                                        </p:attrNameLst>
                                      </p:cBhvr>
                                      <p:tavLst>
                                        <p:tav tm="0">
                                          <p:val>
                                            <p:strVal val="#ppt_x"/>
                                          </p:val>
                                        </p:tav>
                                        <p:tav tm="100000">
                                          <p:val>
                                            <p:strVal val="#ppt_x"/>
                                          </p:val>
                                        </p:tav>
                                      </p:tavLst>
                                    </p:anim>
                                    <p:anim calcmode="lin" valueType="num">
                                      <p:cBhvr>
                                        <p:cTn id="2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1000"/>
                                        <p:tgtEl>
                                          <p:spTgt spid="5"/>
                                        </p:tgtEl>
                                      </p:cBhvr>
                                    </p:animEffect>
                                    <p:anim calcmode="lin" valueType="num">
                                      <p:cBhvr>
                                        <p:cTn id="34" dur="1000" fill="hold"/>
                                        <p:tgtEl>
                                          <p:spTgt spid="5"/>
                                        </p:tgtEl>
                                        <p:attrNameLst>
                                          <p:attrName>ppt_x</p:attrName>
                                        </p:attrNameLst>
                                      </p:cBhvr>
                                      <p:tavLst>
                                        <p:tav tm="0">
                                          <p:val>
                                            <p:strVal val="#ppt_x"/>
                                          </p:val>
                                        </p:tav>
                                        <p:tav tm="100000">
                                          <p:val>
                                            <p:strVal val="#ppt_x"/>
                                          </p:val>
                                        </p:tav>
                                      </p:tavLst>
                                    </p:anim>
                                    <p:anim calcmode="lin" valueType="num">
                                      <p:cBhvr>
                                        <p:cTn id="35" dur="1000" fill="hold"/>
                                        <p:tgtEl>
                                          <p:spTgt spid="5"/>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1000"/>
                                        <p:tgtEl>
                                          <p:spTgt spid="7"/>
                                        </p:tgtEl>
                                      </p:cBhvr>
                                    </p:animEffect>
                                    <p:anim calcmode="lin" valueType="num">
                                      <p:cBhvr>
                                        <p:cTn id="39" dur="1000" fill="hold"/>
                                        <p:tgtEl>
                                          <p:spTgt spid="7"/>
                                        </p:tgtEl>
                                        <p:attrNameLst>
                                          <p:attrName>ppt_x</p:attrName>
                                        </p:attrNameLst>
                                      </p:cBhvr>
                                      <p:tavLst>
                                        <p:tav tm="0">
                                          <p:val>
                                            <p:strVal val="#ppt_x"/>
                                          </p:val>
                                        </p:tav>
                                        <p:tav tm="100000">
                                          <p:val>
                                            <p:strVal val="#ppt_x"/>
                                          </p:val>
                                        </p:tav>
                                      </p:tavLst>
                                    </p:anim>
                                    <p:anim calcmode="lin" valueType="num">
                                      <p:cBhvr>
                                        <p:cTn id="4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1000"/>
                                        <p:tgtEl>
                                          <p:spTgt spid="9"/>
                                        </p:tgtEl>
                                      </p:cBhvr>
                                    </p:animEffect>
                                    <p:anim calcmode="lin" valueType="num">
                                      <p:cBhvr>
                                        <p:cTn id="46" dur="1000" fill="hold"/>
                                        <p:tgtEl>
                                          <p:spTgt spid="9"/>
                                        </p:tgtEl>
                                        <p:attrNameLst>
                                          <p:attrName>ppt_x</p:attrName>
                                        </p:attrNameLst>
                                      </p:cBhvr>
                                      <p:tavLst>
                                        <p:tav tm="0">
                                          <p:val>
                                            <p:strVal val="#ppt_x"/>
                                          </p:val>
                                        </p:tav>
                                        <p:tav tm="100000">
                                          <p:val>
                                            <p:strVal val="#ppt_x"/>
                                          </p:val>
                                        </p:tav>
                                      </p:tavLst>
                                    </p:anim>
                                    <p:anim calcmode="lin" valueType="num">
                                      <p:cBhvr>
                                        <p:cTn id="47" dur="1000" fill="hold"/>
                                        <p:tgtEl>
                                          <p:spTgt spid="9"/>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fade">
                                      <p:cBhvr>
                                        <p:cTn id="50" dur="1000"/>
                                        <p:tgtEl>
                                          <p:spTgt spid="14"/>
                                        </p:tgtEl>
                                      </p:cBhvr>
                                    </p:animEffect>
                                    <p:anim calcmode="lin" valueType="num">
                                      <p:cBhvr>
                                        <p:cTn id="51" dur="1000" fill="hold"/>
                                        <p:tgtEl>
                                          <p:spTgt spid="14"/>
                                        </p:tgtEl>
                                        <p:attrNameLst>
                                          <p:attrName>ppt_x</p:attrName>
                                        </p:attrNameLst>
                                      </p:cBhvr>
                                      <p:tavLst>
                                        <p:tav tm="0">
                                          <p:val>
                                            <p:strVal val="#ppt_x"/>
                                          </p:val>
                                        </p:tav>
                                        <p:tav tm="100000">
                                          <p:val>
                                            <p:strVal val="#ppt_x"/>
                                          </p:val>
                                        </p:tav>
                                      </p:tavLst>
                                    </p:anim>
                                    <p:anim calcmode="lin" valueType="num">
                                      <p:cBhvr>
                                        <p:cTn id="5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1000"/>
                                        <p:tgtEl>
                                          <p:spTgt spid="15"/>
                                        </p:tgtEl>
                                      </p:cBhvr>
                                    </p:animEffect>
                                    <p:anim calcmode="lin" valueType="num">
                                      <p:cBhvr>
                                        <p:cTn id="58" dur="1000" fill="hold"/>
                                        <p:tgtEl>
                                          <p:spTgt spid="15"/>
                                        </p:tgtEl>
                                        <p:attrNameLst>
                                          <p:attrName>ppt_x</p:attrName>
                                        </p:attrNameLst>
                                      </p:cBhvr>
                                      <p:tavLst>
                                        <p:tav tm="0">
                                          <p:val>
                                            <p:strVal val="#ppt_x"/>
                                          </p:val>
                                        </p:tav>
                                        <p:tav tm="100000">
                                          <p:val>
                                            <p:strVal val="#ppt_x"/>
                                          </p:val>
                                        </p:tav>
                                      </p:tavLst>
                                    </p:anim>
                                    <p:anim calcmode="lin" valueType="num">
                                      <p:cBhvr>
                                        <p:cTn id="59" dur="1000" fill="hold"/>
                                        <p:tgtEl>
                                          <p:spTgt spid="15"/>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fade">
                                      <p:cBhvr>
                                        <p:cTn id="62" dur="1000"/>
                                        <p:tgtEl>
                                          <p:spTgt spid="16"/>
                                        </p:tgtEl>
                                      </p:cBhvr>
                                    </p:animEffect>
                                    <p:anim calcmode="lin" valueType="num">
                                      <p:cBhvr>
                                        <p:cTn id="63" dur="1000" fill="hold"/>
                                        <p:tgtEl>
                                          <p:spTgt spid="16"/>
                                        </p:tgtEl>
                                        <p:attrNameLst>
                                          <p:attrName>ppt_x</p:attrName>
                                        </p:attrNameLst>
                                      </p:cBhvr>
                                      <p:tavLst>
                                        <p:tav tm="0">
                                          <p:val>
                                            <p:strVal val="#ppt_x"/>
                                          </p:val>
                                        </p:tav>
                                        <p:tav tm="100000">
                                          <p:val>
                                            <p:strVal val="#ppt_x"/>
                                          </p:val>
                                        </p:tav>
                                      </p:tavLst>
                                    </p:anim>
                                    <p:anim calcmode="lin" valueType="num">
                                      <p:cBhvr>
                                        <p:cTn id="6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89093"/>
                                        </p:tgtEl>
                                        <p:attrNameLst>
                                          <p:attrName>style.visibility</p:attrName>
                                        </p:attrNameLst>
                                      </p:cBhvr>
                                      <p:to>
                                        <p:strVal val="visible"/>
                                      </p:to>
                                    </p:set>
                                    <p:animEffect transition="in" filter="fade">
                                      <p:cBhvr>
                                        <p:cTn id="69" dur="1000"/>
                                        <p:tgtEl>
                                          <p:spTgt spid="89093"/>
                                        </p:tgtEl>
                                      </p:cBhvr>
                                    </p:animEffect>
                                    <p:anim calcmode="lin" valueType="num">
                                      <p:cBhvr>
                                        <p:cTn id="70" dur="1000" fill="hold"/>
                                        <p:tgtEl>
                                          <p:spTgt spid="89093"/>
                                        </p:tgtEl>
                                        <p:attrNameLst>
                                          <p:attrName>ppt_x</p:attrName>
                                        </p:attrNameLst>
                                      </p:cBhvr>
                                      <p:tavLst>
                                        <p:tav tm="0">
                                          <p:val>
                                            <p:strVal val="#ppt_x"/>
                                          </p:val>
                                        </p:tav>
                                        <p:tav tm="100000">
                                          <p:val>
                                            <p:strVal val="#ppt_x"/>
                                          </p:val>
                                        </p:tav>
                                      </p:tavLst>
                                    </p:anim>
                                    <p:anim calcmode="lin" valueType="num">
                                      <p:cBhvr>
                                        <p:cTn id="71" dur="1000" fill="hold"/>
                                        <p:tgtEl>
                                          <p:spTgt spid="8909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3" grpId="0" animBg="1"/>
      <p:bldP spid="19" grpId="0" animBg="1"/>
      <p:bldP spid="20" grpId="0" animBg="1"/>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34DDC54-56C6-461A-81E9-1B04EBD0DA66}"/>
              </a:ext>
            </a:extLst>
          </p:cNvPr>
          <p:cNvSpPr>
            <a:spLocks noGrp="1"/>
          </p:cNvSpPr>
          <p:nvPr>
            <p:ph type="body" sz="quarter" idx="25"/>
          </p:nvPr>
        </p:nvSpPr>
        <p:spPr>
          <a:xfrm>
            <a:off x="1287095" y="3891139"/>
            <a:ext cx="21590490" cy="2188385"/>
          </a:xfrm>
        </p:spPr>
        <p:txBody>
          <a:bodyPr>
            <a:normAutofit/>
          </a:bodyPr>
          <a:lstStyle/>
          <a:p>
            <a:r>
              <a:rPr lang="en-US" dirty="0"/>
              <a:t>Knowledge Representation Formalisms of Frames and Production Rules</a:t>
            </a:r>
            <a:endParaRPr lang="en-CY" dirty="0"/>
          </a:p>
        </p:txBody>
      </p:sp>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87095" y="7191152"/>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a:t>CONTENTS</a:t>
            </a:r>
            <a:endParaRPr lang="en-CY"/>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287095" y="8600303"/>
            <a:ext cx="21461694" cy="4007193"/>
          </a:xfrm>
        </p:spPr>
        <p:txBody>
          <a:bodyPr/>
          <a:lstStyle/>
          <a:p>
            <a:pPr marL="457200" indent="-457200">
              <a:buFont typeface="+mj-lt"/>
              <a:buAutoNum type="arabicPeriod"/>
            </a:pPr>
            <a:r>
              <a:rPr lang="en-US" sz="3200" dirty="0"/>
              <a:t>Frames</a:t>
            </a:r>
          </a:p>
          <a:p>
            <a:pPr marL="457200" indent="-457200">
              <a:buFont typeface="+mj-lt"/>
              <a:buAutoNum type="arabicPeriod"/>
            </a:pPr>
            <a:r>
              <a:rPr lang="en-US" sz="3200" dirty="0"/>
              <a:t>Production Rules</a:t>
            </a:r>
          </a:p>
          <a:p>
            <a:pPr marL="0" indent="0">
              <a:buNone/>
            </a:pPr>
            <a:endParaRPr lang="en-US" sz="3200" dirty="0"/>
          </a:p>
          <a:p>
            <a:endParaRPr lang="en-US" sz="3200" dirty="0"/>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p:txBody>
          <a:bodyPr/>
          <a:lstStyle/>
          <a:p>
            <a:r>
              <a:rPr lang="en-US"/>
              <a:t>UNIT 6</a:t>
            </a:r>
            <a:endParaRPr lang="en-CY" dirty="0"/>
          </a:p>
        </p:txBody>
      </p:sp>
    </p:spTree>
    <p:extLst>
      <p:ext uri="{BB962C8B-B14F-4D97-AF65-F5344CB8AC3E}">
        <p14:creationId xmlns:p14="http://schemas.microsoft.com/office/powerpoint/2010/main" val="33132203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1">
            <a:extLst>
              <a:ext uri="{FF2B5EF4-FFF2-40B4-BE49-F238E27FC236}">
                <a16:creationId xmlns:a16="http://schemas.microsoft.com/office/drawing/2014/main" id="{A123652E-4028-7F83-A235-944741DB8EA3}"/>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47107" name="Slide Number Placeholder 3">
            <a:extLst>
              <a:ext uri="{FF2B5EF4-FFF2-40B4-BE49-F238E27FC236}">
                <a16:creationId xmlns:a16="http://schemas.microsoft.com/office/drawing/2014/main" id="{E2A45C20-FBC2-6F0F-2BD7-EEDAF8EDC7AE}"/>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B479E327-54D6-4BBD-9A83-D1B6EFD5085B}" type="slidenum">
              <a:rPr lang="el-GR" altLang="en-US" smtClean="0"/>
              <a:pPr algn="ctr"/>
              <a:t>30</a:t>
            </a:fld>
            <a:endParaRPr lang="el-GR" altLang="en-US" dirty="0"/>
          </a:p>
        </p:txBody>
      </p:sp>
      <p:sp>
        <p:nvSpPr>
          <p:cNvPr id="47108" name="Text Box 4">
            <a:extLst>
              <a:ext uri="{FF2B5EF4-FFF2-40B4-BE49-F238E27FC236}">
                <a16:creationId xmlns:a16="http://schemas.microsoft.com/office/drawing/2014/main" id="{D90E1512-DBDF-0F66-A94D-77933C3917D0}"/>
              </a:ext>
            </a:extLst>
          </p:cNvPr>
          <p:cNvSpPr txBox="1">
            <a:spLocks noChangeArrowheads="1"/>
          </p:cNvSpPr>
          <p:nvPr/>
        </p:nvSpPr>
        <p:spPr bwMode="auto">
          <a:xfrm>
            <a:off x="2095661" y="2803526"/>
            <a:ext cx="19951700" cy="6863417"/>
          </a:xfrm>
          <a:prstGeom prst="rect">
            <a:avLst/>
          </a:prstGeom>
          <a:solidFill>
            <a:schemeClr val="accent6">
              <a:lumMod val="20000"/>
              <a:lumOff val="80000"/>
            </a:schemeClr>
          </a:solidFill>
          <a:ln>
            <a:noFill/>
          </a:ln>
          <a:effec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000" b="1" dirty="0">
                <a:solidFill>
                  <a:srgbClr val="990000"/>
                </a:solidFill>
                <a:latin typeface="Helvetica Neue"/>
              </a:rPr>
              <a:t>Remarks</a:t>
            </a:r>
            <a:endParaRPr lang="el-GR" altLang="en-US" sz="4000" b="1" dirty="0">
              <a:solidFill>
                <a:srgbClr val="990000"/>
              </a:solidFill>
              <a:latin typeface="Helvetica Neue"/>
            </a:endParaRPr>
          </a:p>
          <a:p>
            <a:pPr eaLnBrk="1" hangingPunct="1">
              <a:spcBef>
                <a:spcPct val="0"/>
              </a:spcBef>
            </a:pPr>
            <a:endParaRPr lang="el-GR" altLang="en-US" sz="4000" b="1" dirty="0">
              <a:solidFill>
                <a:srgbClr val="990000"/>
              </a:solidFill>
              <a:latin typeface="Helvetica Neue"/>
            </a:endParaRPr>
          </a:p>
          <a:p>
            <a:pPr eaLnBrk="1" hangingPunct="1">
              <a:spcBef>
                <a:spcPct val="0"/>
              </a:spcBef>
              <a:buFont typeface="Wingdings" panose="05000000000000000000" pitchFamily="2" charset="2"/>
              <a:buChar char="q"/>
            </a:pPr>
            <a:r>
              <a:rPr lang="en-US" altLang="en-US" sz="3600" b="1" dirty="0">
                <a:latin typeface="Helvetica Neue"/>
              </a:rPr>
              <a:t>Z-inheritance is based on the heuristic that the closest answer is the  </a:t>
            </a:r>
            <a:r>
              <a:rPr lang="el-GR" altLang="en-US" sz="3600" b="1" dirty="0">
                <a:latin typeface="Helvetica Neue"/>
              </a:rPr>
              <a:t> </a:t>
            </a:r>
            <a:r>
              <a:rPr lang="en-US" altLang="en-US" sz="3600" b="1" dirty="0">
                <a:latin typeface="Helvetica Neue"/>
              </a:rPr>
              <a:t>correct one, even if it comes from a default, while N-inheritance gives the highest weight to facet ‘values’ (and the least weight to facet ‘default’), even if the value would come from a frame at a great distance from the starting frame. </a:t>
            </a:r>
          </a:p>
          <a:p>
            <a:pPr eaLnBrk="1" hangingPunct="1">
              <a:spcBef>
                <a:spcPct val="0"/>
              </a:spcBef>
              <a:buFont typeface="Wingdings" panose="05000000000000000000" pitchFamily="2" charset="2"/>
              <a:buChar char="q"/>
            </a:pPr>
            <a:endParaRPr lang="el-GR" altLang="en-US" sz="3600" b="1" dirty="0">
              <a:latin typeface="Helvetica Neue"/>
            </a:endParaRPr>
          </a:p>
          <a:p>
            <a:pPr eaLnBrk="1" hangingPunct="1">
              <a:spcBef>
                <a:spcPct val="0"/>
              </a:spcBef>
              <a:buFont typeface="Wingdings" panose="05000000000000000000" pitchFamily="2" charset="2"/>
              <a:buChar char="q"/>
            </a:pPr>
            <a:r>
              <a:rPr lang="en-US" altLang="en-US" sz="3600" b="1" dirty="0">
                <a:latin typeface="Helvetica Neue"/>
              </a:rPr>
              <a:t>The examination of facet ‘if-needed’ could lead to a recursive call of the algorithm.</a:t>
            </a:r>
          </a:p>
          <a:p>
            <a:pPr eaLnBrk="1" hangingPunct="1">
              <a:spcBef>
                <a:spcPct val="0"/>
              </a:spcBef>
              <a:buFont typeface="Wingdings" panose="05000000000000000000" pitchFamily="2" charset="2"/>
              <a:buChar char="q"/>
            </a:pPr>
            <a:endParaRPr lang="el-GR" altLang="en-US" sz="3600" b="1" dirty="0">
              <a:latin typeface="Helvetica Neue"/>
            </a:endParaRPr>
          </a:p>
          <a:p>
            <a:pPr eaLnBrk="1" hangingPunct="1">
              <a:spcBef>
                <a:spcPct val="0"/>
              </a:spcBef>
              <a:buFont typeface="Wingdings" panose="05000000000000000000" pitchFamily="2" charset="2"/>
              <a:buChar char="q"/>
            </a:pPr>
            <a:r>
              <a:rPr lang="en-US" altLang="en-US" sz="3600" b="1" dirty="0">
                <a:latin typeface="Helvetica Neue"/>
              </a:rPr>
              <a:t>In the worst case, that is the case where either no value can be derived, or the value comes from the default facet of the highest frame, the two algorithms have the same complexity, provided that the ascent cost is zero.</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ate Placeholder 1">
            <a:extLst>
              <a:ext uri="{FF2B5EF4-FFF2-40B4-BE49-F238E27FC236}">
                <a16:creationId xmlns:a16="http://schemas.microsoft.com/office/drawing/2014/main" id="{F8ACC385-1EFE-68B3-9E56-A280D7B82877}"/>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48131" name="Slide Number Placeholder 3">
            <a:extLst>
              <a:ext uri="{FF2B5EF4-FFF2-40B4-BE49-F238E27FC236}">
                <a16:creationId xmlns:a16="http://schemas.microsoft.com/office/drawing/2014/main" id="{6729C4D0-C53F-7AC6-0674-51C47066A3FA}"/>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0267FE1B-9A29-48D7-83EF-EB090E2ED8C2}" type="slidenum">
              <a:rPr lang="el-GR" altLang="en-US" smtClean="0"/>
              <a:pPr algn="ctr"/>
              <a:t>31</a:t>
            </a:fld>
            <a:endParaRPr lang="el-GR" altLang="en-US" dirty="0"/>
          </a:p>
        </p:txBody>
      </p:sp>
      <p:sp>
        <p:nvSpPr>
          <p:cNvPr id="48132" name="Text Box 4">
            <a:extLst>
              <a:ext uri="{FF2B5EF4-FFF2-40B4-BE49-F238E27FC236}">
                <a16:creationId xmlns:a16="http://schemas.microsoft.com/office/drawing/2014/main" id="{43EDA494-C858-2368-151D-23B87CFB411D}"/>
              </a:ext>
            </a:extLst>
          </p:cNvPr>
          <p:cNvSpPr txBox="1">
            <a:spLocks noChangeArrowheads="1"/>
          </p:cNvSpPr>
          <p:nvPr/>
        </p:nvSpPr>
        <p:spPr bwMode="auto">
          <a:xfrm>
            <a:off x="4419600" y="1219200"/>
            <a:ext cx="15544800" cy="2062103"/>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b="1" dirty="0">
                <a:solidFill>
                  <a:srgbClr val="990000"/>
                </a:solidFill>
                <a:latin typeface="Helvetica Neue"/>
              </a:rPr>
              <a:t>Multiple Inheritance</a:t>
            </a:r>
            <a:endParaRPr lang="el-GR" altLang="en-US" sz="4000" b="1" dirty="0">
              <a:solidFill>
                <a:srgbClr val="990000"/>
              </a:solidFill>
              <a:latin typeface="Helvetica Neue"/>
            </a:endParaRPr>
          </a:p>
          <a:p>
            <a:pPr algn="l" eaLnBrk="1" hangingPunct="1"/>
            <a:endParaRPr lang="el-GR" altLang="en-US" sz="1600" b="1" dirty="0">
              <a:latin typeface="Helvetica Neue"/>
            </a:endParaRPr>
          </a:p>
          <a:p>
            <a:pPr algn="l" eaLnBrk="1" hangingPunct="1"/>
            <a:r>
              <a:rPr lang="en-US" altLang="en-US" sz="3600" b="1" dirty="0">
                <a:latin typeface="Helvetica Neue"/>
              </a:rPr>
              <a:t>In multiple inheritance there could be contradictory suggestions as to the value of characteristic S of frame F. </a:t>
            </a:r>
            <a:endParaRPr lang="en-US" altLang="en-US" sz="2800" dirty="0">
              <a:latin typeface="Helvetica Neue"/>
            </a:endParaRPr>
          </a:p>
        </p:txBody>
      </p:sp>
      <p:sp>
        <p:nvSpPr>
          <p:cNvPr id="48133" name="Text Box 5">
            <a:extLst>
              <a:ext uri="{FF2B5EF4-FFF2-40B4-BE49-F238E27FC236}">
                <a16:creationId xmlns:a16="http://schemas.microsoft.com/office/drawing/2014/main" id="{03D52BC5-3128-A829-7E0D-0C9D62695264}"/>
              </a:ext>
            </a:extLst>
          </p:cNvPr>
          <p:cNvSpPr txBox="1">
            <a:spLocks noChangeArrowheads="1"/>
          </p:cNvSpPr>
          <p:nvPr/>
        </p:nvSpPr>
        <p:spPr bwMode="auto">
          <a:xfrm>
            <a:off x="7302500" y="5883276"/>
            <a:ext cx="3606800" cy="901700"/>
          </a:xfrm>
          <a:prstGeom prst="rect">
            <a:avLst/>
          </a:prstGeom>
          <a:solidFill>
            <a:schemeClr val="accent6">
              <a:lumMod val="20000"/>
              <a:lumOff val="8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200" b="1" dirty="0">
                <a:latin typeface="Times New Roman" panose="02020603050405020304" pitchFamily="18" charset="0"/>
              </a:rPr>
              <a:t>Bird</a:t>
            </a:r>
            <a:endParaRPr lang="el-GR" altLang="en-US" sz="2200" b="1" dirty="0">
              <a:latin typeface="Times New Roman" panose="02020603050405020304" pitchFamily="18" charset="0"/>
            </a:endParaRPr>
          </a:p>
          <a:p>
            <a:pPr algn="ctr" eaLnBrk="1" hangingPunct="1"/>
            <a:r>
              <a:rPr lang="en-US" altLang="en-US" sz="2200" b="1" dirty="0">
                <a:latin typeface="Times New Roman" panose="02020603050405020304" pitchFamily="18" charset="0"/>
              </a:rPr>
              <a:t>Can-fly</a:t>
            </a:r>
            <a:r>
              <a:rPr lang="el-GR" altLang="en-US" sz="2200" b="1" dirty="0">
                <a:latin typeface="Times New Roman" panose="02020603050405020304" pitchFamily="18" charset="0"/>
              </a:rPr>
              <a:t>: </a:t>
            </a:r>
            <a:r>
              <a:rPr lang="en-US" altLang="en-US" sz="2200" b="1" dirty="0">
                <a:latin typeface="Times New Roman" panose="02020603050405020304" pitchFamily="18" charset="0"/>
              </a:rPr>
              <a:t>yes</a:t>
            </a:r>
            <a:endParaRPr lang="en-US" altLang="en-US" sz="2800" b="1" dirty="0"/>
          </a:p>
        </p:txBody>
      </p:sp>
      <p:sp>
        <p:nvSpPr>
          <p:cNvPr id="48134" name="Text Box 6">
            <a:extLst>
              <a:ext uri="{FF2B5EF4-FFF2-40B4-BE49-F238E27FC236}">
                <a16:creationId xmlns:a16="http://schemas.microsoft.com/office/drawing/2014/main" id="{656E945E-8A6D-7DD5-024B-98EB5CEEECFD}"/>
              </a:ext>
            </a:extLst>
          </p:cNvPr>
          <p:cNvSpPr txBox="1">
            <a:spLocks noChangeArrowheads="1"/>
          </p:cNvSpPr>
          <p:nvPr/>
        </p:nvSpPr>
        <p:spPr bwMode="auto">
          <a:xfrm>
            <a:off x="5638800" y="7772400"/>
            <a:ext cx="3962400" cy="914400"/>
          </a:xfrm>
          <a:prstGeom prst="rect">
            <a:avLst/>
          </a:prstGeom>
          <a:solidFill>
            <a:schemeClr val="accent6">
              <a:lumMod val="20000"/>
              <a:lumOff val="8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200" b="1" dirty="0">
                <a:latin typeface="Times New Roman" panose="02020603050405020304" pitchFamily="18" charset="0"/>
              </a:rPr>
              <a:t>Ostrich</a:t>
            </a:r>
            <a:endParaRPr lang="el-GR" altLang="en-US" sz="2200" b="1" dirty="0">
              <a:latin typeface="Times New Roman" panose="02020603050405020304" pitchFamily="18" charset="0"/>
            </a:endParaRPr>
          </a:p>
          <a:p>
            <a:pPr algn="ctr" eaLnBrk="1" hangingPunct="1"/>
            <a:r>
              <a:rPr lang="en-US" altLang="en-US" sz="2200" b="1" dirty="0">
                <a:latin typeface="Times New Roman" panose="02020603050405020304" pitchFamily="18" charset="0"/>
              </a:rPr>
              <a:t>Can-fly</a:t>
            </a:r>
            <a:r>
              <a:rPr lang="el-GR" altLang="en-US" sz="2200" b="1" dirty="0">
                <a:latin typeface="Times New Roman" panose="02020603050405020304" pitchFamily="18" charset="0"/>
              </a:rPr>
              <a:t>: </a:t>
            </a:r>
            <a:r>
              <a:rPr lang="en-US" altLang="en-US" sz="2200" b="1" dirty="0">
                <a:latin typeface="Times New Roman" panose="02020603050405020304" pitchFamily="18" charset="0"/>
              </a:rPr>
              <a:t>no</a:t>
            </a:r>
            <a:endParaRPr lang="en-US" altLang="en-US" sz="2800" b="1" dirty="0"/>
          </a:p>
        </p:txBody>
      </p:sp>
      <p:sp>
        <p:nvSpPr>
          <p:cNvPr id="48135" name="Text Box 7">
            <a:extLst>
              <a:ext uri="{FF2B5EF4-FFF2-40B4-BE49-F238E27FC236}">
                <a16:creationId xmlns:a16="http://schemas.microsoft.com/office/drawing/2014/main" id="{024D2CAA-CCA8-AD23-65DD-A980F7993628}"/>
              </a:ext>
            </a:extLst>
          </p:cNvPr>
          <p:cNvSpPr txBox="1">
            <a:spLocks noChangeArrowheads="1"/>
          </p:cNvSpPr>
          <p:nvPr/>
        </p:nvSpPr>
        <p:spPr bwMode="auto">
          <a:xfrm>
            <a:off x="9921876" y="7654926"/>
            <a:ext cx="2790824" cy="787400"/>
          </a:xfrm>
          <a:prstGeom prst="rect">
            <a:avLst/>
          </a:prstGeom>
          <a:solidFill>
            <a:schemeClr val="accent6">
              <a:lumMod val="20000"/>
              <a:lumOff val="8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200" b="1" dirty="0">
                <a:latin typeface="Times New Roman" panose="02020603050405020304" pitchFamily="18" charset="0"/>
              </a:rPr>
              <a:t>Pet</a:t>
            </a:r>
            <a:r>
              <a:rPr lang="el-GR" altLang="en-US" sz="2200" b="1" dirty="0">
                <a:latin typeface="Times New Roman" panose="02020603050405020304" pitchFamily="18" charset="0"/>
              </a:rPr>
              <a:t>-</a:t>
            </a:r>
            <a:r>
              <a:rPr lang="en-US" altLang="en-US" sz="2200" b="1" dirty="0">
                <a:latin typeface="Times New Roman" panose="02020603050405020304" pitchFamily="18" charset="0"/>
              </a:rPr>
              <a:t>bird</a:t>
            </a:r>
            <a:endParaRPr lang="en-US" altLang="en-US" sz="2800" b="1" dirty="0"/>
          </a:p>
        </p:txBody>
      </p:sp>
      <p:sp>
        <p:nvSpPr>
          <p:cNvPr id="48136" name="Text Box 8">
            <a:extLst>
              <a:ext uri="{FF2B5EF4-FFF2-40B4-BE49-F238E27FC236}">
                <a16:creationId xmlns:a16="http://schemas.microsoft.com/office/drawing/2014/main" id="{12A029FD-63F1-FDD9-80AE-49758AE5F4F0}"/>
              </a:ext>
            </a:extLst>
          </p:cNvPr>
          <p:cNvSpPr txBox="1">
            <a:spLocks noChangeArrowheads="1"/>
          </p:cNvSpPr>
          <p:nvPr/>
        </p:nvSpPr>
        <p:spPr bwMode="auto">
          <a:xfrm>
            <a:off x="8388351" y="9566277"/>
            <a:ext cx="3067050" cy="901700"/>
          </a:xfrm>
          <a:prstGeom prst="rect">
            <a:avLst/>
          </a:prstGeom>
          <a:solidFill>
            <a:schemeClr val="accent6">
              <a:lumMod val="60000"/>
              <a:lumOff val="4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200" b="1" dirty="0">
                <a:latin typeface="Times New Roman" panose="02020603050405020304" pitchFamily="18" charset="0"/>
              </a:rPr>
              <a:t>Fofi</a:t>
            </a:r>
            <a:endParaRPr lang="el-GR" altLang="en-US" sz="2200" b="1" dirty="0">
              <a:latin typeface="Times New Roman" panose="02020603050405020304" pitchFamily="18" charset="0"/>
            </a:endParaRPr>
          </a:p>
          <a:p>
            <a:pPr algn="ctr" eaLnBrk="1" hangingPunct="1"/>
            <a:r>
              <a:rPr lang="en-US" altLang="en-US" sz="2200" b="1" dirty="0">
                <a:latin typeface="Times New Roman" panose="02020603050405020304" pitchFamily="18" charset="0"/>
              </a:rPr>
              <a:t>Can-fly?</a:t>
            </a:r>
            <a:endParaRPr lang="en-US" altLang="en-US" sz="2800" b="1" dirty="0"/>
          </a:p>
        </p:txBody>
      </p:sp>
      <p:sp>
        <p:nvSpPr>
          <p:cNvPr id="48137" name="Line 9">
            <a:extLst>
              <a:ext uri="{FF2B5EF4-FFF2-40B4-BE49-F238E27FC236}">
                <a16:creationId xmlns:a16="http://schemas.microsoft.com/office/drawing/2014/main" id="{89C32C78-DAEF-7FC5-6407-D65630E33386}"/>
              </a:ext>
            </a:extLst>
          </p:cNvPr>
          <p:cNvSpPr>
            <a:spLocks noChangeShapeType="1"/>
          </p:cNvSpPr>
          <p:nvPr/>
        </p:nvSpPr>
        <p:spPr bwMode="auto">
          <a:xfrm flipV="1">
            <a:off x="8023226" y="6784976"/>
            <a:ext cx="542924" cy="9017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48138" name="Line 10">
            <a:extLst>
              <a:ext uri="{FF2B5EF4-FFF2-40B4-BE49-F238E27FC236}">
                <a16:creationId xmlns:a16="http://schemas.microsoft.com/office/drawing/2014/main" id="{8D4E8479-263A-6181-4994-DFC471EA0D12}"/>
              </a:ext>
            </a:extLst>
          </p:cNvPr>
          <p:cNvSpPr>
            <a:spLocks noChangeShapeType="1"/>
          </p:cNvSpPr>
          <p:nvPr/>
        </p:nvSpPr>
        <p:spPr bwMode="auto">
          <a:xfrm flipH="1" flipV="1">
            <a:off x="10007600" y="6784976"/>
            <a:ext cx="901700" cy="9017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48139" name="Line 11">
            <a:extLst>
              <a:ext uri="{FF2B5EF4-FFF2-40B4-BE49-F238E27FC236}">
                <a16:creationId xmlns:a16="http://schemas.microsoft.com/office/drawing/2014/main" id="{8EDF3D2D-F434-5F5C-68E5-7F674012ABBC}"/>
              </a:ext>
            </a:extLst>
          </p:cNvPr>
          <p:cNvSpPr>
            <a:spLocks noChangeShapeType="1"/>
          </p:cNvSpPr>
          <p:nvPr/>
        </p:nvSpPr>
        <p:spPr bwMode="auto">
          <a:xfrm flipH="1" flipV="1">
            <a:off x="8550277" y="8728076"/>
            <a:ext cx="1082674" cy="72072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48140" name="Line 12">
            <a:extLst>
              <a:ext uri="{FF2B5EF4-FFF2-40B4-BE49-F238E27FC236}">
                <a16:creationId xmlns:a16="http://schemas.microsoft.com/office/drawing/2014/main" id="{EE5D7987-8287-B94B-7CA5-2D167F7A6F6D}"/>
              </a:ext>
            </a:extLst>
          </p:cNvPr>
          <p:cNvSpPr>
            <a:spLocks noChangeShapeType="1"/>
          </p:cNvSpPr>
          <p:nvPr/>
        </p:nvSpPr>
        <p:spPr bwMode="auto">
          <a:xfrm flipV="1">
            <a:off x="10379076" y="8442327"/>
            <a:ext cx="723900" cy="108267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48141" name="Text Box 13">
            <a:extLst>
              <a:ext uri="{FF2B5EF4-FFF2-40B4-BE49-F238E27FC236}">
                <a16:creationId xmlns:a16="http://schemas.microsoft.com/office/drawing/2014/main" id="{1584C1F9-39DB-759A-E17F-18DAE71A2731}"/>
              </a:ext>
            </a:extLst>
          </p:cNvPr>
          <p:cNvSpPr txBox="1">
            <a:spLocks noChangeArrowheads="1"/>
          </p:cNvSpPr>
          <p:nvPr/>
        </p:nvSpPr>
        <p:spPr bwMode="auto">
          <a:xfrm>
            <a:off x="12531727" y="5956300"/>
            <a:ext cx="2860674" cy="901700"/>
          </a:xfrm>
          <a:prstGeom prst="rect">
            <a:avLst/>
          </a:prstGeom>
          <a:solidFill>
            <a:schemeClr val="accent6">
              <a:lumMod val="20000"/>
              <a:lumOff val="8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QUAKER</a:t>
            </a:r>
          </a:p>
          <a:p>
            <a:pPr algn="ctr" eaLnBrk="1" hangingPunct="1"/>
            <a:r>
              <a:rPr lang="en-US" altLang="en-US" sz="2200" b="1" dirty="0">
                <a:latin typeface="Times New Roman" panose="02020603050405020304" pitchFamily="18" charset="0"/>
              </a:rPr>
              <a:t>Pacifist: yes</a:t>
            </a:r>
            <a:endParaRPr lang="en-US" altLang="en-US" sz="2800" b="1" dirty="0"/>
          </a:p>
        </p:txBody>
      </p:sp>
      <p:sp>
        <p:nvSpPr>
          <p:cNvPr id="48142" name="Text Box 14">
            <a:extLst>
              <a:ext uri="{FF2B5EF4-FFF2-40B4-BE49-F238E27FC236}">
                <a16:creationId xmlns:a16="http://schemas.microsoft.com/office/drawing/2014/main" id="{D4C74BFC-D306-567C-6686-546791AA31FB}"/>
              </a:ext>
            </a:extLst>
          </p:cNvPr>
          <p:cNvSpPr txBox="1">
            <a:spLocks noChangeArrowheads="1"/>
          </p:cNvSpPr>
          <p:nvPr/>
        </p:nvSpPr>
        <p:spPr bwMode="auto">
          <a:xfrm>
            <a:off x="15821027" y="5927727"/>
            <a:ext cx="2771774" cy="1082674"/>
          </a:xfrm>
          <a:prstGeom prst="rect">
            <a:avLst/>
          </a:prstGeom>
          <a:solidFill>
            <a:schemeClr val="accent6">
              <a:lumMod val="20000"/>
              <a:lumOff val="8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REPUBLICAN</a:t>
            </a:r>
          </a:p>
          <a:p>
            <a:pPr algn="ctr" eaLnBrk="1" hangingPunct="1"/>
            <a:r>
              <a:rPr lang="en-US" altLang="en-US" sz="2200" b="1" dirty="0">
                <a:latin typeface="Times New Roman" panose="02020603050405020304" pitchFamily="18" charset="0"/>
              </a:rPr>
              <a:t>Pacifist: no</a:t>
            </a:r>
            <a:endParaRPr lang="en-US" altLang="en-US" sz="2800" b="1" dirty="0"/>
          </a:p>
        </p:txBody>
      </p:sp>
      <p:sp>
        <p:nvSpPr>
          <p:cNvPr id="48143" name="Text Box 15">
            <a:extLst>
              <a:ext uri="{FF2B5EF4-FFF2-40B4-BE49-F238E27FC236}">
                <a16:creationId xmlns:a16="http://schemas.microsoft.com/office/drawing/2014/main" id="{D12FC375-3068-EF20-B600-18C8CC573EFB}"/>
              </a:ext>
            </a:extLst>
          </p:cNvPr>
          <p:cNvSpPr txBox="1">
            <a:spLocks noChangeArrowheads="1"/>
          </p:cNvSpPr>
          <p:nvPr/>
        </p:nvSpPr>
        <p:spPr bwMode="auto">
          <a:xfrm>
            <a:off x="13976350" y="7937500"/>
            <a:ext cx="2162176" cy="901700"/>
          </a:xfrm>
          <a:prstGeom prst="rect">
            <a:avLst/>
          </a:prstGeom>
          <a:solidFill>
            <a:schemeClr val="accent6">
              <a:lumMod val="60000"/>
              <a:lumOff val="4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Dick</a:t>
            </a:r>
            <a:endParaRPr lang="el-GR" altLang="en-US" sz="2400" b="1" dirty="0">
              <a:latin typeface="Times New Roman" panose="02020603050405020304" pitchFamily="18" charset="0"/>
            </a:endParaRPr>
          </a:p>
          <a:p>
            <a:pPr algn="ctr" eaLnBrk="1" hangingPunct="1"/>
            <a:r>
              <a:rPr lang="en-US" altLang="en-US" sz="2400" b="1" dirty="0">
                <a:latin typeface="Times New Roman" panose="02020603050405020304" pitchFamily="18" charset="0"/>
              </a:rPr>
              <a:t>Pacifist?</a:t>
            </a:r>
            <a:endParaRPr lang="en-US" altLang="en-US" sz="2800" dirty="0"/>
          </a:p>
        </p:txBody>
      </p:sp>
      <p:sp>
        <p:nvSpPr>
          <p:cNvPr id="48144" name="Line 16">
            <a:extLst>
              <a:ext uri="{FF2B5EF4-FFF2-40B4-BE49-F238E27FC236}">
                <a16:creationId xmlns:a16="http://schemas.microsoft.com/office/drawing/2014/main" id="{BD04754B-707E-4D34-9DE2-56CCE971BC60}"/>
              </a:ext>
            </a:extLst>
          </p:cNvPr>
          <p:cNvSpPr>
            <a:spLocks noChangeShapeType="1"/>
          </p:cNvSpPr>
          <p:nvPr/>
        </p:nvSpPr>
        <p:spPr bwMode="auto">
          <a:xfrm flipH="1" flipV="1">
            <a:off x="13795377" y="6842127"/>
            <a:ext cx="1263650" cy="108267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48145" name="Line 17">
            <a:extLst>
              <a:ext uri="{FF2B5EF4-FFF2-40B4-BE49-F238E27FC236}">
                <a16:creationId xmlns:a16="http://schemas.microsoft.com/office/drawing/2014/main" id="{E74302D6-8A18-FAE0-E4DD-E0947791C29D}"/>
              </a:ext>
            </a:extLst>
          </p:cNvPr>
          <p:cNvSpPr>
            <a:spLocks noChangeShapeType="1"/>
          </p:cNvSpPr>
          <p:nvPr/>
        </p:nvSpPr>
        <p:spPr bwMode="auto">
          <a:xfrm flipV="1">
            <a:off x="15598777" y="7023100"/>
            <a:ext cx="539750" cy="9017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48146" name="Text Box 18">
            <a:extLst>
              <a:ext uri="{FF2B5EF4-FFF2-40B4-BE49-F238E27FC236}">
                <a16:creationId xmlns:a16="http://schemas.microsoft.com/office/drawing/2014/main" id="{253E7192-D815-0416-B58B-B60F284910ED}"/>
              </a:ext>
            </a:extLst>
          </p:cNvPr>
          <p:cNvSpPr txBox="1">
            <a:spLocks noChangeArrowheads="1"/>
          </p:cNvSpPr>
          <p:nvPr/>
        </p:nvSpPr>
        <p:spPr bwMode="auto">
          <a:xfrm>
            <a:off x="6858000" y="7010401"/>
            <a:ext cx="1676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48147" name="Text Box 19">
            <a:extLst>
              <a:ext uri="{FF2B5EF4-FFF2-40B4-BE49-F238E27FC236}">
                <a16:creationId xmlns:a16="http://schemas.microsoft.com/office/drawing/2014/main" id="{D3D92BA4-B8CD-1BEF-C915-2E0B6EEAD3AC}"/>
              </a:ext>
            </a:extLst>
          </p:cNvPr>
          <p:cNvSpPr txBox="1">
            <a:spLocks noChangeArrowheads="1"/>
          </p:cNvSpPr>
          <p:nvPr/>
        </p:nvSpPr>
        <p:spPr bwMode="auto">
          <a:xfrm>
            <a:off x="12954000" y="7162801"/>
            <a:ext cx="1676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48148" name="Text Box 20">
            <a:extLst>
              <a:ext uri="{FF2B5EF4-FFF2-40B4-BE49-F238E27FC236}">
                <a16:creationId xmlns:a16="http://schemas.microsoft.com/office/drawing/2014/main" id="{FB22C1CA-E966-7855-396A-F3F5B3A8DB16}"/>
              </a:ext>
            </a:extLst>
          </p:cNvPr>
          <p:cNvSpPr txBox="1">
            <a:spLocks noChangeArrowheads="1"/>
          </p:cNvSpPr>
          <p:nvPr/>
        </p:nvSpPr>
        <p:spPr bwMode="auto">
          <a:xfrm>
            <a:off x="10363200" y="7010401"/>
            <a:ext cx="1676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48149" name="Text Box 21">
            <a:extLst>
              <a:ext uri="{FF2B5EF4-FFF2-40B4-BE49-F238E27FC236}">
                <a16:creationId xmlns:a16="http://schemas.microsoft.com/office/drawing/2014/main" id="{4A5ADA53-F83F-9E54-AB04-B405F931470A}"/>
              </a:ext>
            </a:extLst>
          </p:cNvPr>
          <p:cNvSpPr txBox="1">
            <a:spLocks noChangeArrowheads="1"/>
          </p:cNvSpPr>
          <p:nvPr/>
        </p:nvSpPr>
        <p:spPr bwMode="auto">
          <a:xfrm>
            <a:off x="15544800" y="7375527"/>
            <a:ext cx="1676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48150" name="Text Box 22">
            <a:extLst>
              <a:ext uri="{FF2B5EF4-FFF2-40B4-BE49-F238E27FC236}">
                <a16:creationId xmlns:a16="http://schemas.microsoft.com/office/drawing/2014/main" id="{DB84AAB5-B900-0F83-3AAB-D5742B0B44CC}"/>
              </a:ext>
            </a:extLst>
          </p:cNvPr>
          <p:cNvSpPr txBox="1">
            <a:spLocks noChangeArrowheads="1"/>
          </p:cNvSpPr>
          <p:nvPr/>
        </p:nvSpPr>
        <p:spPr bwMode="auto">
          <a:xfrm>
            <a:off x="7772400" y="8991601"/>
            <a:ext cx="1676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48151" name="Text Box 23">
            <a:extLst>
              <a:ext uri="{FF2B5EF4-FFF2-40B4-BE49-F238E27FC236}">
                <a16:creationId xmlns:a16="http://schemas.microsoft.com/office/drawing/2014/main" id="{26910DE0-4F9F-15E2-234F-658842CEE5A8}"/>
              </a:ext>
            </a:extLst>
          </p:cNvPr>
          <p:cNvSpPr txBox="1">
            <a:spLocks noChangeArrowheads="1"/>
          </p:cNvSpPr>
          <p:nvPr/>
        </p:nvSpPr>
        <p:spPr bwMode="auto">
          <a:xfrm>
            <a:off x="10363200" y="8991601"/>
            <a:ext cx="1676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48152" name="Text Box 24">
            <a:extLst>
              <a:ext uri="{FF2B5EF4-FFF2-40B4-BE49-F238E27FC236}">
                <a16:creationId xmlns:a16="http://schemas.microsoft.com/office/drawing/2014/main" id="{AC08F221-E06C-1CE6-B7DA-6F15AC90E657}"/>
              </a:ext>
            </a:extLst>
          </p:cNvPr>
          <p:cNvSpPr txBox="1">
            <a:spLocks noChangeArrowheads="1"/>
          </p:cNvSpPr>
          <p:nvPr/>
        </p:nvSpPr>
        <p:spPr bwMode="auto">
          <a:xfrm>
            <a:off x="8991600" y="10668001"/>
            <a:ext cx="1676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l-GR" altLang="en-US" sz="3600" b="1" dirty="0">
                <a:solidFill>
                  <a:srgbClr val="990000"/>
                </a:solidFill>
              </a:rPr>
              <a:t>(</a:t>
            </a:r>
            <a:r>
              <a:rPr lang="en-US" altLang="en-US" sz="3600" b="1" dirty="0">
                <a:solidFill>
                  <a:srgbClr val="990000"/>
                </a:solidFill>
              </a:rPr>
              <a:t>a</a:t>
            </a:r>
            <a:r>
              <a:rPr lang="el-GR" altLang="en-US" sz="3600" b="1" dirty="0">
                <a:solidFill>
                  <a:srgbClr val="990000"/>
                </a:solidFill>
              </a:rPr>
              <a:t>)</a:t>
            </a:r>
            <a:endParaRPr lang="en-US" altLang="en-US" sz="3600" b="1" dirty="0">
              <a:solidFill>
                <a:srgbClr val="990000"/>
              </a:solidFill>
            </a:endParaRPr>
          </a:p>
        </p:txBody>
      </p:sp>
      <p:sp>
        <p:nvSpPr>
          <p:cNvPr id="48153" name="Text Box 25">
            <a:extLst>
              <a:ext uri="{FF2B5EF4-FFF2-40B4-BE49-F238E27FC236}">
                <a16:creationId xmlns:a16="http://schemas.microsoft.com/office/drawing/2014/main" id="{75FACBF3-7074-369C-BA1B-DB2F83EF54EC}"/>
              </a:ext>
            </a:extLst>
          </p:cNvPr>
          <p:cNvSpPr txBox="1">
            <a:spLocks noChangeArrowheads="1"/>
          </p:cNvSpPr>
          <p:nvPr/>
        </p:nvSpPr>
        <p:spPr bwMode="auto">
          <a:xfrm>
            <a:off x="14427202" y="9201835"/>
            <a:ext cx="1676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l-GR" altLang="en-US" sz="3600" b="1" dirty="0">
                <a:solidFill>
                  <a:srgbClr val="990000"/>
                </a:solidFill>
              </a:rPr>
              <a:t>(</a:t>
            </a:r>
            <a:r>
              <a:rPr lang="en-US" altLang="en-US" sz="3600" b="1" dirty="0">
                <a:solidFill>
                  <a:srgbClr val="990000"/>
                </a:solidFill>
              </a:rPr>
              <a:t>b</a:t>
            </a:r>
            <a:r>
              <a:rPr lang="el-GR" altLang="en-US" sz="3600" b="1" dirty="0">
                <a:solidFill>
                  <a:srgbClr val="990000"/>
                </a:solidFill>
              </a:rPr>
              <a:t>)</a:t>
            </a:r>
            <a:endParaRPr lang="en-US" altLang="en-US" sz="3600" b="1" dirty="0">
              <a:solidFill>
                <a:srgbClr val="9900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ate Placeholder 1">
            <a:extLst>
              <a:ext uri="{FF2B5EF4-FFF2-40B4-BE49-F238E27FC236}">
                <a16:creationId xmlns:a16="http://schemas.microsoft.com/office/drawing/2014/main" id="{8CA64B65-D503-49D0-2B85-550725C1B5D9}"/>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49155" name="Slide Number Placeholder 3">
            <a:extLst>
              <a:ext uri="{FF2B5EF4-FFF2-40B4-BE49-F238E27FC236}">
                <a16:creationId xmlns:a16="http://schemas.microsoft.com/office/drawing/2014/main" id="{E6F8AA4B-E2CF-327C-2882-59242EF9E9E9}"/>
              </a:ext>
            </a:extLst>
          </p:cNvPr>
          <p:cNvSpPr>
            <a:spLocks noGrp="1"/>
          </p:cNvSpPr>
          <p:nvPr>
            <p:ph type="sldNum" sz="quarter" idx="12"/>
          </p:nvPr>
        </p:nvSpPr>
        <p:spPr>
          <a:xfrm>
            <a:off x="11526388" y="12457642"/>
            <a:ext cx="1014046" cy="730250"/>
          </a:xfrm>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B85F6FF2-D075-4D5E-9F7B-764DEE477017}" type="slidenum">
              <a:rPr lang="el-GR" altLang="en-US" smtClean="0"/>
              <a:pPr algn="ctr"/>
              <a:t>32</a:t>
            </a:fld>
            <a:endParaRPr lang="el-GR" altLang="en-US" dirty="0"/>
          </a:p>
        </p:txBody>
      </p:sp>
      <p:sp>
        <p:nvSpPr>
          <p:cNvPr id="49156" name="Text Box 4">
            <a:extLst>
              <a:ext uri="{FF2B5EF4-FFF2-40B4-BE49-F238E27FC236}">
                <a16:creationId xmlns:a16="http://schemas.microsoft.com/office/drawing/2014/main" id="{0E23A017-A65C-9AF8-370E-6224E8C2711F}"/>
              </a:ext>
            </a:extLst>
          </p:cNvPr>
          <p:cNvSpPr txBox="1">
            <a:spLocks noChangeArrowheads="1"/>
          </p:cNvSpPr>
          <p:nvPr/>
        </p:nvSpPr>
        <p:spPr bwMode="auto">
          <a:xfrm>
            <a:off x="5105400" y="4149726"/>
            <a:ext cx="14173200" cy="3354765"/>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400" b="1" dirty="0">
                <a:solidFill>
                  <a:srgbClr val="990000"/>
                </a:solidFill>
              </a:rPr>
              <a:t>Simple Algorithm</a:t>
            </a:r>
            <a:r>
              <a:rPr lang="el-GR" altLang="en-US" sz="4000" b="1" u="sng" dirty="0"/>
              <a:t>  </a:t>
            </a:r>
          </a:p>
          <a:p>
            <a:pPr algn="l" eaLnBrk="1" hangingPunct="1"/>
            <a:endParaRPr lang="el-GR" altLang="en-US" sz="1600" b="1" u="sng" dirty="0">
              <a:latin typeface="Courier New" panose="02070309020205020404" pitchFamily="49" charset="0"/>
            </a:endParaRPr>
          </a:p>
          <a:p>
            <a:pPr algn="l" eaLnBrk="1" hangingPunct="1"/>
            <a:r>
              <a:rPr lang="en-US" altLang="en-US" sz="4000" b="1" dirty="0"/>
              <a:t>Select the answer that comes from the nearest frame. </a:t>
            </a:r>
            <a:endParaRPr lang="el-GR" altLang="en-US" sz="4000" b="1" dirty="0"/>
          </a:p>
          <a:p>
            <a:pPr algn="l" eaLnBrk="1" hangingPunct="1"/>
            <a:endParaRPr lang="el-GR" altLang="en-US" sz="1600" b="1" dirty="0"/>
          </a:p>
          <a:p>
            <a:pPr algn="l" eaLnBrk="1" hangingPunct="1"/>
            <a:r>
              <a:rPr lang="en-US" altLang="en-US" sz="4000" b="1" dirty="0"/>
              <a:t>If there is just one value</a:t>
            </a:r>
            <a:r>
              <a:rPr lang="el-GR" altLang="en-US" sz="4000" b="1" dirty="0"/>
              <a:t>, </a:t>
            </a:r>
            <a:r>
              <a:rPr lang="en-US" altLang="en-US" sz="4000" b="1" dirty="0"/>
              <a:t>this is the answer</a:t>
            </a:r>
            <a:r>
              <a:rPr lang="el-GR" altLang="en-US" sz="4000" b="1" dirty="0"/>
              <a:t>. </a:t>
            </a:r>
          </a:p>
          <a:p>
            <a:pPr algn="l" eaLnBrk="1" hangingPunct="1"/>
            <a:endParaRPr lang="el-GR" altLang="en-US" sz="1600" b="1" dirty="0"/>
          </a:p>
          <a:p>
            <a:pPr algn="l" eaLnBrk="1" hangingPunct="1"/>
            <a:r>
              <a:rPr lang="en-US" altLang="en-US" sz="4000" b="1" dirty="0"/>
              <a:t>If not</a:t>
            </a:r>
            <a:r>
              <a:rPr lang="el-GR" altLang="en-US" sz="4000" b="1" dirty="0"/>
              <a:t>, </a:t>
            </a:r>
            <a:r>
              <a:rPr lang="en-US" altLang="en-US" sz="4000" b="1" dirty="0"/>
              <a:t>the contradiction cannot be resolved</a:t>
            </a:r>
            <a:r>
              <a:rPr lang="el-GR" altLang="en-US" sz="4000" b="1" dirty="0"/>
              <a:t>. </a:t>
            </a:r>
            <a:endParaRPr lang="en-US" altLang="en-US" sz="4000"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ate Placeholder 1">
            <a:extLst>
              <a:ext uri="{FF2B5EF4-FFF2-40B4-BE49-F238E27FC236}">
                <a16:creationId xmlns:a16="http://schemas.microsoft.com/office/drawing/2014/main" id="{48E1AEC8-FA91-DCB0-267C-08F4C0AE87E5}"/>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50179" name="Slide Number Placeholder 3">
            <a:extLst>
              <a:ext uri="{FF2B5EF4-FFF2-40B4-BE49-F238E27FC236}">
                <a16:creationId xmlns:a16="http://schemas.microsoft.com/office/drawing/2014/main" id="{A852C9BD-C747-EF25-FA12-FB8482B66867}"/>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4A71B75D-C426-4AF1-88F4-40C6AA041837}" type="slidenum">
              <a:rPr lang="el-GR" altLang="en-US" smtClean="0"/>
              <a:pPr algn="ctr"/>
              <a:t>33</a:t>
            </a:fld>
            <a:endParaRPr lang="el-GR" altLang="en-US" dirty="0"/>
          </a:p>
        </p:txBody>
      </p:sp>
      <p:sp>
        <p:nvSpPr>
          <p:cNvPr id="50180" name="Text Box 4">
            <a:extLst>
              <a:ext uri="{FF2B5EF4-FFF2-40B4-BE49-F238E27FC236}">
                <a16:creationId xmlns:a16="http://schemas.microsoft.com/office/drawing/2014/main" id="{F175A235-EEB6-8F32-50AD-90BA4BE0B55E}"/>
              </a:ext>
            </a:extLst>
          </p:cNvPr>
          <p:cNvSpPr txBox="1">
            <a:spLocks noChangeArrowheads="1"/>
          </p:cNvSpPr>
          <p:nvPr/>
        </p:nvSpPr>
        <p:spPr bwMode="auto">
          <a:xfrm>
            <a:off x="7607301" y="3074394"/>
            <a:ext cx="3067050" cy="1082674"/>
          </a:xfrm>
          <a:prstGeom prst="rect">
            <a:avLst/>
          </a:prstGeom>
          <a:solidFill>
            <a:schemeClr val="accent6">
              <a:lumMod val="20000"/>
              <a:lumOff val="8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200" b="1" dirty="0">
                <a:latin typeface="Times New Roman" panose="02020603050405020304" pitchFamily="18" charset="0"/>
              </a:rPr>
              <a:t>Bird</a:t>
            </a:r>
            <a:endParaRPr lang="el-GR" altLang="en-US" sz="2200" b="1" dirty="0">
              <a:latin typeface="Times New Roman" panose="02020603050405020304" pitchFamily="18" charset="0"/>
            </a:endParaRPr>
          </a:p>
          <a:p>
            <a:pPr algn="ctr" eaLnBrk="1" hangingPunct="1"/>
            <a:r>
              <a:rPr lang="en-US" altLang="en-US" sz="2200" b="1" dirty="0">
                <a:latin typeface="Times New Roman" panose="02020603050405020304" pitchFamily="18" charset="0"/>
              </a:rPr>
              <a:t>Can-fly</a:t>
            </a:r>
            <a:r>
              <a:rPr lang="el-GR" altLang="en-US" sz="2200" b="1" dirty="0">
                <a:latin typeface="Times New Roman" panose="02020603050405020304" pitchFamily="18" charset="0"/>
              </a:rPr>
              <a:t>: ναι</a:t>
            </a:r>
            <a:endParaRPr lang="en-US" altLang="en-US" sz="2800" b="1" dirty="0"/>
          </a:p>
        </p:txBody>
      </p:sp>
      <p:sp>
        <p:nvSpPr>
          <p:cNvPr id="50181" name="Text Box 5">
            <a:extLst>
              <a:ext uri="{FF2B5EF4-FFF2-40B4-BE49-F238E27FC236}">
                <a16:creationId xmlns:a16="http://schemas.microsoft.com/office/drawing/2014/main" id="{F34673B9-33B8-E146-0E89-3BB0D1DC339C}"/>
              </a:ext>
            </a:extLst>
          </p:cNvPr>
          <p:cNvSpPr txBox="1">
            <a:spLocks noChangeArrowheads="1"/>
          </p:cNvSpPr>
          <p:nvPr/>
        </p:nvSpPr>
        <p:spPr bwMode="auto">
          <a:xfrm>
            <a:off x="5688013" y="4686989"/>
            <a:ext cx="3771900" cy="974724"/>
          </a:xfrm>
          <a:prstGeom prst="rect">
            <a:avLst/>
          </a:prstGeom>
          <a:solidFill>
            <a:schemeClr val="accent6">
              <a:lumMod val="20000"/>
              <a:lumOff val="8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200" b="1" dirty="0">
                <a:latin typeface="Times New Roman" panose="02020603050405020304" pitchFamily="18" charset="0"/>
              </a:rPr>
              <a:t>Ostrich</a:t>
            </a:r>
            <a:endParaRPr lang="el-GR" altLang="en-US" sz="2200" b="1" dirty="0">
              <a:latin typeface="Times New Roman" panose="02020603050405020304" pitchFamily="18" charset="0"/>
            </a:endParaRPr>
          </a:p>
          <a:p>
            <a:pPr algn="ctr" eaLnBrk="1" hangingPunct="1"/>
            <a:r>
              <a:rPr lang="en-US" altLang="en-US" sz="2200" b="1" dirty="0">
                <a:latin typeface="Times New Roman" panose="02020603050405020304" pitchFamily="18" charset="0"/>
              </a:rPr>
              <a:t>Can-fly</a:t>
            </a:r>
            <a:r>
              <a:rPr lang="el-GR" altLang="en-US" sz="2200" b="1" dirty="0">
                <a:latin typeface="Times New Roman" panose="02020603050405020304" pitchFamily="18" charset="0"/>
              </a:rPr>
              <a:t>: </a:t>
            </a:r>
            <a:r>
              <a:rPr lang="en-US" altLang="en-US" sz="2200" b="1" dirty="0">
                <a:latin typeface="Times New Roman" panose="02020603050405020304" pitchFamily="18" charset="0"/>
              </a:rPr>
              <a:t>no</a:t>
            </a:r>
            <a:endParaRPr lang="en-US" altLang="en-US" sz="2800" b="1" dirty="0"/>
          </a:p>
        </p:txBody>
      </p:sp>
      <p:sp>
        <p:nvSpPr>
          <p:cNvPr id="50182" name="Text Box 6">
            <a:extLst>
              <a:ext uri="{FF2B5EF4-FFF2-40B4-BE49-F238E27FC236}">
                <a16:creationId xmlns:a16="http://schemas.microsoft.com/office/drawing/2014/main" id="{3D795EB4-C0BC-AA04-BDD3-28B47F22939B}"/>
              </a:ext>
            </a:extLst>
          </p:cNvPr>
          <p:cNvSpPr txBox="1">
            <a:spLocks noChangeArrowheads="1"/>
          </p:cNvSpPr>
          <p:nvPr/>
        </p:nvSpPr>
        <p:spPr bwMode="auto">
          <a:xfrm>
            <a:off x="5943601" y="6131917"/>
            <a:ext cx="3244850" cy="901700"/>
          </a:xfrm>
          <a:prstGeom prst="rect">
            <a:avLst/>
          </a:prstGeom>
          <a:solidFill>
            <a:schemeClr val="accent6">
              <a:lumMod val="20000"/>
              <a:lumOff val="8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Ostrich-with-Plume</a:t>
            </a:r>
            <a:endParaRPr lang="en-US" altLang="en-US" sz="2800" dirty="0"/>
          </a:p>
        </p:txBody>
      </p:sp>
      <p:sp>
        <p:nvSpPr>
          <p:cNvPr id="50183" name="Text Box 7">
            <a:extLst>
              <a:ext uri="{FF2B5EF4-FFF2-40B4-BE49-F238E27FC236}">
                <a16:creationId xmlns:a16="http://schemas.microsoft.com/office/drawing/2014/main" id="{1F616FE3-3772-F537-FC6F-6401057167A8}"/>
              </a:ext>
            </a:extLst>
          </p:cNvPr>
          <p:cNvSpPr txBox="1">
            <a:spLocks noChangeArrowheads="1"/>
          </p:cNvSpPr>
          <p:nvPr/>
        </p:nvSpPr>
        <p:spPr bwMode="auto">
          <a:xfrm>
            <a:off x="6165851" y="7610178"/>
            <a:ext cx="3244850" cy="1263650"/>
          </a:xfrm>
          <a:prstGeom prst="rect">
            <a:avLst/>
          </a:prstGeom>
          <a:solidFill>
            <a:schemeClr val="accent6">
              <a:lumMod val="20000"/>
              <a:lumOff val="8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200" b="1" dirty="0">
                <a:latin typeface="Times New Roman" panose="02020603050405020304" pitchFamily="18" charset="0"/>
              </a:rPr>
              <a:t>White-Ostrich-with-Plum</a:t>
            </a:r>
            <a:endParaRPr lang="en-US" altLang="en-US" sz="2800" dirty="0"/>
          </a:p>
        </p:txBody>
      </p:sp>
      <p:sp>
        <p:nvSpPr>
          <p:cNvPr id="50184" name="Text Box 8">
            <a:extLst>
              <a:ext uri="{FF2B5EF4-FFF2-40B4-BE49-F238E27FC236}">
                <a16:creationId xmlns:a16="http://schemas.microsoft.com/office/drawing/2014/main" id="{6D339904-59C7-9138-014F-CC388D8A6BC1}"/>
              </a:ext>
            </a:extLst>
          </p:cNvPr>
          <p:cNvSpPr txBox="1">
            <a:spLocks noChangeArrowheads="1"/>
          </p:cNvSpPr>
          <p:nvPr/>
        </p:nvSpPr>
        <p:spPr bwMode="auto">
          <a:xfrm>
            <a:off x="9772651" y="5841701"/>
            <a:ext cx="3486150" cy="508000"/>
          </a:xfrm>
          <a:prstGeom prst="rect">
            <a:avLst/>
          </a:prstGeom>
          <a:solidFill>
            <a:schemeClr val="accent6">
              <a:lumMod val="20000"/>
              <a:lumOff val="8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200" b="1" dirty="0">
                <a:latin typeface="Times New Roman" panose="02020603050405020304" pitchFamily="18" charset="0"/>
              </a:rPr>
              <a:t>Pet-bird</a:t>
            </a:r>
            <a:endParaRPr lang="en-US" altLang="en-US" sz="2800" dirty="0"/>
          </a:p>
        </p:txBody>
      </p:sp>
      <p:sp>
        <p:nvSpPr>
          <p:cNvPr id="50185" name="Text Box 9">
            <a:extLst>
              <a:ext uri="{FF2B5EF4-FFF2-40B4-BE49-F238E27FC236}">
                <a16:creationId xmlns:a16="http://schemas.microsoft.com/office/drawing/2014/main" id="{D505A5FD-28E4-063D-7DE1-ACFB8CB82293}"/>
              </a:ext>
            </a:extLst>
          </p:cNvPr>
          <p:cNvSpPr txBox="1">
            <a:spLocks noChangeArrowheads="1"/>
          </p:cNvSpPr>
          <p:nvPr/>
        </p:nvSpPr>
        <p:spPr bwMode="auto">
          <a:xfrm>
            <a:off x="8534400" y="9175066"/>
            <a:ext cx="3425826" cy="901700"/>
          </a:xfrm>
          <a:prstGeom prst="rect">
            <a:avLst/>
          </a:prstGeom>
          <a:solidFill>
            <a:schemeClr val="accent6">
              <a:lumMod val="60000"/>
              <a:lumOff val="4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200" b="1" dirty="0">
                <a:latin typeface="Times New Roman" panose="02020603050405020304" pitchFamily="18" charset="0"/>
              </a:rPr>
              <a:t>Fofi</a:t>
            </a:r>
            <a:endParaRPr lang="el-GR" altLang="en-US" sz="2200" b="1" dirty="0">
              <a:latin typeface="Times New Roman" panose="02020603050405020304" pitchFamily="18" charset="0"/>
            </a:endParaRPr>
          </a:p>
          <a:p>
            <a:pPr algn="ctr" eaLnBrk="1" hangingPunct="1"/>
            <a:r>
              <a:rPr lang="en-US" altLang="en-US" sz="2200" b="1" dirty="0">
                <a:latin typeface="Times New Roman" panose="02020603050405020304" pitchFamily="18" charset="0"/>
              </a:rPr>
              <a:t>Can-fly?</a:t>
            </a:r>
            <a:endParaRPr lang="en-US" altLang="en-US" sz="2800" dirty="0"/>
          </a:p>
        </p:txBody>
      </p:sp>
      <p:sp>
        <p:nvSpPr>
          <p:cNvPr id="50186" name="Line 10">
            <a:extLst>
              <a:ext uri="{FF2B5EF4-FFF2-40B4-BE49-F238E27FC236}">
                <a16:creationId xmlns:a16="http://schemas.microsoft.com/office/drawing/2014/main" id="{F615651D-5D73-4CA6-500E-7B4F80B4FC12}"/>
              </a:ext>
            </a:extLst>
          </p:cNvPr>
          <p:cNvSpPr>
            <a:spLocks noChangeShapeType="1"/>
          </p:cNvSpPr>
          <p:nvPr/>
        </p:nvSpPr>
        <p:spPr bwMode="auto">
          <a:xfrm flipV="1">
            <a:off x="8328026" y="4133851"/>
            <a:ext cx="542924" cy="54292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50187" name="Line 11">
            <a:extLst>
              <a:ext uri="{FF2B5EF4-FFF2-40B4-BE49-F238E27FC236}">
                <a16:creationId xmlns:a16="http://schemas.microsoft.com/office/drawing/2014/main" id="{BA7644C0-3137-7C97-631F-6E15AE69C725}"/>
              </a:ext>
            </a:extLst>
          </p:cNvPr>
          <p:cNvSpPr>
            <a:spLocks noChangeShapeType="1"/>
          </p:cNvSpPr>
          <p:nvPr/>
        </p:nvSpPr>
        <p:spPr bwMode="auto">
          <a:xfrm flipH="1" flipV="1">
            <a:off x="7759700" y="8884040"/>
            <a:ext cx="774699" cy="77898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50188" name="Text Box 12">
            <a:extLst>
              <a:ext uri="{FF2B5EF4-FFF2-40B4-BE49-F238E27FC236}">
                <a16:creationId xmlns:a16="http://schemas.microsoft.com/office/drawing/2014/main" id="{F3C0368D-BE93-2AF8-0D24-4CD3644753B4}"/>
              </a:ext>
            </a:extLst>
          </p:cNvPr>
          <p:cNvSpPr txBox="1">
            <a:spLocks noChangeArrowheads="1"/>
          </p:cNvSpPr>
          <p:nvPr/>
        </p:nvSpPr>
        <p:spPr bwMode="auto">
          <a:xfrm>
            <a:off x="15166977" y="3698577"/>
            <a:ext cx="2886074" cy="901700"/>
          </a:xfrm>
          <a:prstGeom prst="rect">
            <a:avLst/>
          </a:prstGeom>
          <a:solidFill>
            <a:schemeClr val="accent6">
              <a:lumMod val="20000"/>
              <a:lumOff val="8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REPUBLICAN</a:t>
            </a:r>
          </a:p>
          <a:p>
            <a:pPr algn="ctr" eaLnBrk="1" hangingPunct="1"/>
            <a:r>
              <a:rPr lang="en-US" altLang="en-US" sz="2200" b="1" dirty="0">
                <a:latin typeface="Times New Roman" panose="02020603050405020304" pitchFamily="18" charset="0"/>
              </a:rPr>
              <a:t>Pacifist: no</a:t>
            </a:r>
            <a:endParaRPr lang="en-US" altLang="en-US" sz="2800" b="1" dirty="0"/>
          </a:p>
        </p:txBody>
      </p:sp>
      <p:sp>
        <p:nvSpPr>
          <p:cNvPr id="50189" name="Text Box 13">
            <a:extLst>
              <a:ext uri="{FF2B5EF4-FFF2-40B4-BE49-F238E27FC236}">
                <a16:creationId xmlns:a16="http://schemas.microsoft.com/office/drawing/2014/main" id="{030E3130-203E-05D1-7CA5-E24DBD1530E9}"/>
              </a:ext>
            </a:extLst>
          </p:cNvPr>
          <p:cNvSpPr txBox="1">
            <a:spLocks noChangeArrowheads="1"/>
          </p:cNvSpPr>
          <p:nvPr/>
        </p:nvSpPr>
        <p:spPr bwMode="auto">
          <a:xfrm>
            <a:off x="15347950" y="5270500"/>
            <a:ext cx="2705100" cy="901700"/>
          </a:xfrm>
          <a:prstGeom prst="rect">
            <a:avLst/>
          </a:prstGeom>
          <a:solidFill>
            <a:schemeClr val="accent6">
              <a:lumMod val="20000"/>
              <a:lumOff val="8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a:latin typeface="Times New Roman" panose="02020603050405020304" pitchFamily="18" charset="0"/>
              </a:rPr>
              <a:t>Conservative-Republican</a:t>
            </a:r>
            <a:endParaRPr lang="en-US" altLang="en-US" sz="2800"/>
          </a:p>
        </p:txBody>
      </p:sp>
      <p:sp>
        <p:nvSpPr>
          <p:cNvPr id="50190" name="Line 14">
            <a:extLst>
              <a:ext uri="{FF2B5EF4-FFF2-40B4-BE49-F238E27FC236}">
                <a16:creationId xmlns:a16="http://schemas.microsoft.com/office/drawing/2014/main" id="{00E31089-BC94-2615-DBF8-85ECA35EBE53}"/>
              </a:ext>
            </a:extLst>
          </p:cNvPr>
          <p:cNvSpPr>
            <a:spLocks noChangeShapeType="1"/>
          </p:cNvSpPr>
          <p:nvPr/>
        </p:nvSpPr>
        <p:spPr bwMode="auto">
          <a:xfrm flipH="1" flipV="1">
            <a:off x="9950450" y="4133851"/>
            <a:ext cx="1082676" cy="162242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50191" name="Line 15">
            <a:extLst>
              <a:ext uri="{FF2B5EF4-FFF2-40B4-BE49-F238E27FC236}">
                <a16:creationId xmlns:a16="http://schemas.microsoft.com/office/drawing/2014/main" id="{E572D51E-8276-10FF-9659-B7FD9A297483}"/>
              </a:ext>
            </a:extLst>
          </p:cNvPr>
          <p:cNvSpPr>
            <a:spLocks noChangeShapeType="1"/>
          </p:cNvSpPr>
          <p:nvPr/>
        </p:nvSpPr>
        <p:spPr bwMode="auto">
          <a:xfrm flipV="1">
            <a:off x="10629900" y="6299199"/>
            <a:ext cx="584201" cy="286565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50192" name="Text Box 16">
            <a:extLst>
              <a:ext uri="{FF2B5EF4-FFF2-40B4-BE49-F238E27FC236}">
                <a16:creationId xmlns:a16="http://schemas.microsoft.com/office/drawing/2014/main" id="{810F651B-EB7D-EF61-5810-B41C3DA34E5F}"/>
              </a:ext>
            </a:extLst>
          </p:cNvPr>
          <p:cNvSpPr txBox="1">
            <a:spLocks noChangeArrowheads="1"/>
          </p:cNvSpPr>
          <p:nvPr/>
        </p:nvSpPr>
        <p:spPr bwMode="auto">
          <a:xfrm>
            <a:off x="14084300" y="6896100"/>
            <a:ext cx="2705100" cy="1079500"/>
          </a:xfrm>
          <a:prstGeom prst="rect">
            <a:avLst/>
          </a:prstGeom>
          <a:solidFill>
            <a:schemeClr val="accent6">
              <a:lumMod val="20000"/>
              <a:lumOff val="8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QUAKER</a:t>
            </a:r>
          </a:p>
          <a:p>
            <a:pPr algn="ctr" eaLnBrk="1" hangingPunct="1"/>
            <a:r>
              <a:rPr lang="en-US" altLang="en-US" sz="2200" b="1" dirty="0">
                <a:latin typeface="Times New Roman" panose="02020603050405020304" pitchFamily="18" charset="0"/>
              </a:rPr>
              <a:t>Pacifist:</a:t>
            </a:r>
            <a:r>
              <a:rPr lang="el-GR" altLang="en-US" sz="2200" b="1" dirty="0">
                <a:latin typeface="Times New Roman" panose="02020603050405020304" pitchFamily="18" charset="0"/>
              </a:rPr>
              <a:t> </a:t>
            </a:r>
            <a:r>
              <a:rPr lang="en-US" altLang="en-US" sz="2200" b="1" dirty="0">
                <a:latin typeface="Times New Roman" panose="02020603050405020304" pitchFamily="18" charset="0"/>
              </a:rPr>
              <a:t>yes </a:t>
            </a:r>
            <a:endParaRPr lang="en-US" altLang="en-US" sz="2800" dirty="0"/>
          </a:p>
        </p:txBody>
      </p:sp>
      <p:sp>
        <p:nvSpPr>
          <p:cNvPr id="50193" name="Text Box 17">
            <a:extLst>
              <a:ext uri="{FF2B5EF4-FFF2-40B4-BE49-F238E27FC236}">
                <a16:creationId xmlns:a16="http://schemas.microsoft.com/office/drawing/2014/main" id="{5FF3BEDE-B9D1-D92D-249C-4F8C05C77244}"/>
              </a:ext>
            </a:extLst>
          </p:cNvPr>
          <p:cNvSpPr txBox="1">
            <a:spLocks noChangeArrowheads="1"/>
          </p:cNvSpPr>
          <p:nvPr/>
        </p:nvSpPr>
        <p:spPr bwMode="auto">
          <a:xfrm>
            <a:off x="16068676" y="8699500"/>
            <a:ext cx="2524124" cy="901700"/>
          </a:xfrm>
          <a:prstGeom prst="rect">
            <a:avLst/>
          </a:prstGeom>
          <a:solidFill>
            <a:schemeClr val="accent6">
              <a:lumMod val="60000"/>
              <a:lumOff val="4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200" b="1">
                <a:latin typeface="Times New Roman" panose="02020603050405020304" pitchFamily="18" charset="0"/>
              </a:rPr>
              <a:t>Dick</a:t>
            </a:r>
          </a:p>
          <a:p>
            <a:pPr algn="ctr" eaLnBrk="1" hangingPunct="1"/>
            <a:r>
              <a:rPr lang="el-GR" altLang="en-US" sz="2200" b="1">
                <a:latin typeface="Times New Roman" panose="02020603050405020304" pitchFamily="18" charset="0"/>
              </a:rPr>
              <a:t>Ειρηνιστής</a:t>
            </a:r>
            <a:r>
              <a:rPr lang="en-US" altLang="en-US" sz="2200" b="1">
                <a:latin typeface="Times New Roman" panose="02020603050405020304" pitchFamily="18" charset="0"/>
              </a:rPr>
              <a:t>;</a:t>
            </a:r>
            <a:endParaRPr lang="en-US" altLang="en-US" sz="2800"/>
          </a:p>
        </p:txBody>
      </p:sp>
      <p:sp>
        <p:nvSpPr>
          <p:cNvPr id="50194" name="Line 18">
            <a:extLst>
              <a:ext uri="{FF2B5EF4-FFF2-40B4-BE49-F238E27FC236}">
                <a16:creationId xmlns:a16="http://schemas.microsoft.com/office/drawing/2014/main" id="{E955D5ED-E518-6C90-3E4D-4D05AE4A5556}"/>
              </a:ext>
            </a:extLst>
          </p:cNvPr>
          <p:cNvSpPr>
            <a:spLocks noChangeShapeType="1"/>
          </p:cNvSpPr>
          <p:nvPr/>
        </p:nvSpPr>
        <p:spPr bwMode="auto">
          <a:xfrm flipV="1">
            <a:off x="16608426" y="4549776"/>
            <a:ext cx="0" cy="72072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50195" name="Line 19">
            <a:extLst>
              <a:ext uri="{FF2B5EF4-FFF2-40B4-BE49-F238E27FC236}">
                <a16:creationId xmlns:a16="http://schemas.microsoft.com/office/drawing/2014/main" id="{FBBEFF43-9AF5-516A-4E72-162A304480DB}"/>
              </a:ext>
            </a:extLst>
          </p:cNvPr>
          <p:cNvSpPr>
            <a:spLocks noChangeShapeType="1"/>
          </p:cNvSpPr>
          <p:nvPr/>
        </p:nvSpPr>
        <p:spPr bwMode="auto">
          <a:xfrm flipV="1">
            <a:off x="17510126" y="6172200"/>
            <a:ext cx="0" cy="25273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50196" name="Line 20">
            <a:extLst>
              <a:ext uri="{FF2B5EF4-FFF2-40B4-BE49-F238E27FC236}">
                <a16:creationId xmlns:a16="http://schemas.microsoft.com/office/drawing/2014/main" id="{21A4E84B-01B1-7FC9-E426-0B544FD2EAD6}"/>
              </a:ext>
            </a:extLst>
          </p:cNvPr>
          <p:cNvSpPr>
            <a:spLocks noChangeShapeType="1"/>
          </p:cNvSpPr>
          <p:nvPr/>
        </p:nvSpPr>
        <p:spPr bwMode="auto">
          <a:xfrm flipH="1" flipV="1">
            <a:off x="15525751" y="7975600"/>
            <a:ext cx="1263650" cy="723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50197" name="Line 21">
            <a:extLst>
              <a:ext uri="{FF2B5EF4-FFF2-40B4-BE49-F238E27FC236}">
                <a16:creationId xmlns:a16="http://schemas.microsoft.com/office/drawing/2014/main" id="{C9A4B82F-EADA-6A21-7F6D-59B9D2DD4993}"/>
              </a:ext>
            </a:extLst>
          </p:cNvPr>
          <p:cNvSpPr>
            <a:spLocks noChangeShapeType="1"/>
          </p:cNvSpPr>
          <p:nvPr/>
        </p:nvSpPr>
        <p:spPr bwMode="auto">
          <a:xfrm flipV="1">
            <a:off x="7620000" y="5607051"/>
            <a:ext cx="0" cy="54292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50198" name="Line 22">
            <a:extLst>
              <a:ext uri="{FF2B5EF4-FFF2-40B4-BE49-F238E27FC236}">
                <a16:creationId xmlns:a16="http://schemas.microsoft.com/office/drawing/2014/main" id="{E96065F4-26C6-F5BC-5660-6C9D2E236FCD}"/>
              </a:ext>
            </a:extLst>
          </p:cNvPr>
          <p:cNvSpPr>
            <a:spLocks noChangeShapeType="1"/>
          </p:cNvSpPr>
          <p:nvPr/>
        </p:nvSpPr>
        <p:spPr bwMode="auto">
          <a:xfrm flipV="1">
            <a:off x="7620000" y="7010401"/>
            <a:ext cx="0" cy="5397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50199" name="Text Box 23">
            <a:extLst>
              <a:ext uri="{FF2B5EF4-FFF2-40B4-BE49-F238E27FC236}">
                <a16:creationId xmlns:a16="http://schemas.microsoft.com/office/drawing/2014/main" id="{3E0D96EE-57CB-2668-E139-37CBCB534A37}"/>
              </a:ext>
            </a:extLst>
          </p:cNvPr>
          <p:cNvSpPr txBox="1">
            <a:spLocks noChangeArrowheads="1"/>
          </p:cNvSpPr>
          <p:nvPr/>
        </p:nvSpPr>
        <p:spPr bwMode="auto">
          <a:xfrm>
            <a:off x="7162800" y="4114801"/>
            <a:ext cx="1676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50200" name="Text Box 24">
            <a:extLst>
              <a:ext uri="{FF2B5EF4-FFF2-40B4-BE49-F238E27FC236}">
                <a16:creationId xmlns:a16="http://schemas.microsoft.com/office/drawing/2014/main" id="{1CAFC74B-E31D-10FB-0419-D94D2153A207}"/>
              </a:ext>
            </a:extLst>
          </p:cNvPr>
          <p:cNvSpPr txBox="1">
            <a:spLocks noChangeArrowheads="1"/>
          </p:cNvSpPr>
          <p:nvPr/>
        </p:nvSpPr>
        <p:spPr bwMode="auto">
          <a:xfrm>
            <a:off x="17183100" y="7454901"/>
            <a:ext cx="1676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50201" name="Text Box 25">
            <a:extLst>
              <a:ext uri="{FF2B5EF4-FFF2-40B4-BE49-F238E27FC236}">
                <a16:creationId xmlns:a16="http://schemas.microsoft.com/office/drawing/2014/main" id="{C9C74250-8B00-E9E4-E49E-9D101BE8B9BE}"/>
              </a:ext>
            </a:extLst>
          </p:cNvPr>
          <p:cNvSpPr txBox="1">
            <a:spLocks noChangeArrowheads="1"/>
          </p:cNvSpPr>
          <p:nvPr/>
        </p:nvSpPr>
        <p:spPr bwMode="auto">
          <a:xfrm>
            <a:off x="14630400" y="8077201"/>
            <a:ext cx="1676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50202" name="Text Box 26">
            <a:extLst>
              <a:ext uri="{FF2B5EF4-FFF2-40B4-BE49-F238E27FC236}">
                <a16:creationId xmlns:a16="http://schemas.microsoft.com/office/drawing/2014/main" id="{BD6A231B-9435-8B59-811B-D60C69B500E9}"/>
              </a:ext>
            </a:extLst>
          </p:cNvPr>
          <p:cNvSpPr txBox="1">
            <a:spLocks noChangeArrowheads="1"/>
          </p:cNvSpPr>
          <p:nvPr/>
        </p:nvSpPr>
        <p:spPr bwMode="auto">
          <a:xfrm>
            <a:off x="16306800" y="4632327"/>
            <a:ext cx="1676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50203" name="Text Box 27">
            <a:extLst>
              <a:ext uri="{FF2B5EF4-FFF2-40B4-BE49-F238E27FC236}">
                <a16:creationId xmlns:a16="http://schemas.microsoft.com/office/drawing/2014/main" id="{5C26DFFE-4FFB-FB64-0604-7873D4A585D4}"/>
              </a:ext>
            </a:extLst>
          </p:cNvPr>
          <p:cNvSpPr txBox="1">
            <a:spLocks noChangeArrowheads="1"/>
          </p:cNvSpPr>
          <p:nvPr/>
        </p:nvSpPr>
        <p:spPr bwMode="auto">
          <a:xfrm>
            <a:off x="10677526" y="7445079"/>
            <a:ext cx="1676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50204" name="Text Box 28">
            <a:extLst>
              <a:ext uri="{FF2B5EF4-FFF2-40B4-BE49-F238E27FC236}">
                <a16:creationId xmlns:a16="http://schemas.microsoft.com/office/drawing/2014/main" id="{A7A32614-8C66-31EC-E48D-456F6C2AF213}"/>
              </a:ext>
            </a:extLst>
          </p:cNvPr>
          <p:cNvSpPr txBox="1">
            <a:spLocks noChangeArrowheads="1"/>
          </p:cNvSpPr>
          <p:nvPr/>
        </p:nvSpPr>
        <p:spPr bwMode="auto">
          <a:xfrm>
            <a:off x="10210800" y="4572001"/>
            <a:ext cx="1676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50205" name="Text Box 29">
            <a:extLst>
              <a:ext uri="{FF2B5EF4-FFF2-40B4-BE49-F238E27FC236}">
                <a16:creationId xmlns:a16="http://schemas.microsoft.com/office/drawing/2014/main" id="{6A8A56D5-FAD1-19F1-05F3-272FD3BA3FEB}"/>
              </a:ext>
            </a:extLst>
          </p:cNvPr>
          <p:cNvSpPr txBox="1">
            <a:spLocks noChangeArrowheads="1"/>
          </p:cNvSpPr>
          <p:nvPr/>
        </p:nvSpPr>
        <p:spPr bwMode="auto">
          <a:xfrm>
            <a:off x="9410701" y="10127944"/>
            <a:ext cx="1676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l-GR" altLang="en-US" sz="3600" b="1" dirty="0">
                <a:solidFill>
                  <a:srgbClr val="990000"/>
                </a:solidFill>
              </a:rPr>
              <a:t>(</a:t>
            </a:r>
            <a:r>
              <a:rPr lang="en-US" altLang="en-US" sz="3600" b="1" dirty="0">
                <a:solidFill>
                  <a:srgbClr val="990000"/>
                </a:solidFill>
              </a:rPr>
              <a:t>a</a:t>
            </a:r>
            <a:r>
              <a:rPr lang="el-GR" altLang="en-US" sz="3600" b="1" dirty="0">
                <a:solidFill>
                  <a:srgbClr val="990000"/>
                </a:solidFill>
              </a:rPr>
              <a:t>)</a:t>
            </a:r>
            <a:endParaRPr lang="en-US" altLang="en-US" sz="3600" b="1" dirty="0">
              <a:solidFill>
                <a:srgbClr val="990000"/>
              </a:solidFill>
            </a:endParaRPr>
          </a:p>
        </p:txBody>
      </p:sp>
      <p:sp>
        <p:nvSpPr>
          <p:cNvPr id="50206" name="Text Box 30">
            <a:extLst>
              <a:ext uri="{FF2B5EF4-FFF2-40B4-BE49-F238E27FC236}">
                <a16:creationId xmlns:a16="http://schemas.microsoft.com/office/drawing/2014/main" id="{712DEF06-8C6C-19D2-14A2-A0D2A477DE64}"/>
              </a:ext>
            </a:extLst>
          </p:cNvPr>
          <p:cNvSpPr txBox="1">
            <a:spLocks noChangeArrowheads="1"/>
          </p:cNvSpPr>
          <p:nvPr/>
        </p:nvSpPr>
        <p:spPr bwMode="auto">
          <a:xfrm>
            <a:off x="16611600" y="9753601"/>
            <a:ext cx="1676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l-GR" altLang="en-US" sz="3600" b="1" dirty="0">
                <a:solidFill>
                  <a:srgbClr val="990000"/>
                </a:solidFill>
              </a:rPr>
              <a:t>(</a:t>
            </a:r>
            <a:r>
              <a:rPr lang="en-US" altLang="en-US" sz="3600" b="1" dirty="0">
                <a:solidFill>
                  <a:srgbClr val="990000"/>
                </a:solidFill>
              </a:rPr>
              <a:t>b</a:t>
            </a:r>
            <a:r>
              <a:rPr lang="el-GR" altLang="en-US" sz="3600" b="1" dirty="0">
                <a:solidFill>
                  <a:srgbClr val="990000"/>
                </a:solidFill>
              </a:rPr>
              <a:t>)</a:t>
            </a:r>
            <a:endParaRPr lang="en-US" altLang="en-US" sz="3600" b="1" dirty="0">
              <a:solidFill>
                <a:srgbClr val="990000"/>
              </a:solidFill>
            </a:endParaRPr>
          </a:p>
        </p:txBody>
      </p:sp>
      <p:sp>
        <p:nvSpPr>
          <p:cNvPr id="50207" name="Text Box 31">
            <a:extLst>
              <a:ext uri="{FF2B5EF4-FFF2-40B4-BE49-F238E27FC236}">
                <a16:creationId xmlns:a16="http://schemas.microsoft.com/office/drawing/2014/main" id="{085508AA-4FE7-C6ED-234F-6AAC3E2A4DF3}"/>
              </a:ext>
            </a:extLst>
          </p:cNvPr>
          <p:cNvSpPr txBox="1">
            <a:spLocks noChangeArrowheads="1"/>
          </p:cNvSpPr>
          <p:nvPr/>
        </p:nvSpPr>
        <p:spPr bwMode="auto">
          <a:xfrm>
            <a:off x="6248400" y="5638801"/>
            <a:ext cx="1676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50208" name="Text Box 32">
            <a:extLst>
              <a:ext uri="{FF2B5EF4-FFF2-40B4-BE49-F238E27FC236}">
                <a16:creationId xmlns:a16="http://schemas.microsoft.com/office/drawing/2014/main" id="{579A84B6-4BF6-0C39-7DF6-253A5413AAAF}"/>
              </a:ext>
            </a:extLst>
          </p:cNvPr>
          <p:cNvSpPr txBox="1">
            <a:spLocks noChangeArrowheads="1"/>
          </p:cNvSpPr>
          <p:nvPr/>
        </p:nvSpPr>
        <p:spPr bwMode="auto">
          <a:xfrm>
            <a:off x="6870701" y="9115127"/>
            <a:ext cx="1066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
        <p:nvSpPr>
          <p:cNvPr id="50209" name="Text Box 33">
            <a:extLst>
              <a:ext uri="{FF2B5EF4-FFF2-40B4-BE49-F238E27FC236}">
                <a16:creationId xmlns:a16="http://schemas.microsoft.com/office/drawing/2014/main" id="{10AFA2E6-EB99-8C67-45EA-E21616D4954E}"/>
              </a:ext>
            </a:extLst>
          </p:cNvPr>
          <p:cNvSpPr txBox="1">
            <a:spLocks noChangeArrowheads="1"/>
          </p:cNvSpPr>
          <p:nvPr/>
        </p:nvSpPr>
        <p:spPr bwMode="auto">
          <a:xfrm>
            <a:off x="6248400" y="7070727"/>
            <a:ext cx="1676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400" b="1" dirty="0">
                <a:solidFill>
                  <a:srgbClr val="990000"/>
                </a:solidFill>
              </a:rPr>
              <a:t>ISA</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ate Placeholder 1">
            <a:extLst>
              <a:ext uri="{FF2B5EF4-FFF2-40B4-BE49-F238E27FC236}">
                <a16:creationId xmlns:a16="http://schemas.microsoft.com/office/drawing/2014/main" id="{A090DDA9-6C4B-554C-FD48-5E32DDA391F8}"/>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51203" name="Slide Number Placeholder 3">
            <a:extLst>
              <a:ext uri="{FF2B5EF4-FFF2-40B4-BE49-F238E27FC236}">
                <a16:creationId xmlns:a16="http://schemas.microsoft.com/office/drawing/2014/main" id="{A91AE1D6-E146-73EC-ADFA-84460B4E7492}"/>
              </a:ext>
            </a:extLst>
          </p:cNvPr>
          <p:cNvSpPr>
            <a:spLocks noGrp="1"/>
          </p:cNvSpPr>
          <p:nvPr>
            <p:ph type="sldNum" sz="quarter" idx="12"/>
          </p:nvPr>
        </p:nvSpPr>
        <p:spPr>
          <a:xfrm>
            <a:off x="11564488" y="12406842"/>
            <a:ext cx="1014046" cy="730250"/>
          </a:xfrm>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D189A38D-6FFB-4822-847D-F6E555DBCA37}" type="slidenum">
              <a:rPr lang="el-GR" altLang="en-US" smtClean="0"/>
              <a:pPr algn="ctr"/>
              <a:t>34</a:t>
            </a:fld>
            <a:endParaRPr lang="el-GR" altLang="en-US" dirty="0"/>
          </a:p>
        </p:txBody>
      </p:sp>
      <p:sp>
        <p:nvSpPr>
          <p:cNvPr id="51204" name="Text Box 4">
            <a:extLst>
              <a:ext uri="{FF2B5EF4-FFF2-40B4-BE49-F238E27FC236}">
                <a16:creationId xmlns:a16="http://schemas.microsoft.com/office/drawing/2014/main" id="{BD7F9AB0-0AE1-B722-BA26-10B4EA5BE31F}"/>
              </a:ext>
            </a:extLst>
          </p:cNvPr>
          <p:cNvSpPr txBox="1">
            <a:spLocks noChangeArrowheads="1"/>
          </p:cNvSpPr>
          <p:nvPr/>
        </p:nvSpPr>
        <p:spPr bwMode="auto">
          <a:xfrm>
            <a:off x="5029199" y="1511300"/>
            <a:ext cx="14614625" cy="1200329"/>
          </a:xfrm>
          <a:prstGeom prst="rect">
            <a:avLst/>
          </a:prstGeom>
          <a:solidFill>
            <a:schemeClr val="accent6">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3600" b="1" dirty="0">
                <a:latin typeface="Helvetica Neue"/>
              </a:rPr>
              <a:t>The value is chosen based on the</a:t>
            </a:r>
            <a:r>
              <a:rPr lang="el-GR" altLang="en-US" sz="3600" b="1" dirty="0">
                <a:latin typeface="Helvetica Neue"/>
              </a:rPr>
              <a:t> </a:t>
            </a:r>
            <a:r>
              <a:rPr lang="en-US" altLang="en-US" sz="3600" b="1" dirty="0">
                <a:solidFill>
                  <a:srgbClr val="990000"/>
                </a:solidFill>
                <a:latin typeface="Helvetica Neue"/>
              </a:rPr>
              <a:t>inferential distance</a:t>
            </a:r>
            <a:r>
              <a:rPr lang="el-GR" altLang="en-US" sz="3600" b="1" i="1" dirty="0">
                <a:latin typeface="Helvetica Neue"/>
              </a:rPr>
              <a:t> </a:t>
            </a:r>
            <a:r>
              <a:rPr lang="en-US" altLang="en-US" sz="3600" b="1" dirty="0">
                <a:latin typeface="Helvetica Neue"/>
              </a:rPr>
              <a:t>and not the path distance. </a:t>
            </a:r>
          </a:p>
        </p:txBody>
      </p:sp>
      <p:sp>
        <p:nvSpPr>
          <p:cNvPr id="94213" name="Text Box 5">
            <a:extLst>
              <a:ext uri="{FF2B5EF4-FFF2-40B4-BE49-F238E27FC236}">
                <a16:creationId xmlns:a16="http://schemas.microsoft.com/office/drawing/2014/main" id="{D3C0AF54-0D7C-8690-71A3-8A83CF788E21}"/>
              </a:ext>
            </a:extLst>
          </p:cNvPr>
          <p:cNvSpPr txBox="1">
            <a:spLocks noChangeArrowheads="1"/>
          </p:cNvSpPr>
          <p:nvPr/>
        </p:nvSpPr>
        <p:spPr bwMode="auto">
          <a:xfrm>
            <a:off x="5029200" y="3705364"/>
            <a:ext cx="14770100" cy="2062103"/>
          </a:xfrm>
          <a:prstGeom prst="rect">
            <a:avLst/>
          </a:prstGeom>
          <a:solidFill>
            <a:schemeClr val="accent6">
              <a:lumMod val="40000"/>
              <a:lumOff val="60000"/>
            </a:schemeClr>
          </a:solidFill>
          <a:ln w="57150" algn="ctr">
            <a:solidFill>
              <a:schemeClr val="accent6">
                <a:lumMod val="50000"/>
              </a:schemeClr>
            </a:solidFill>
            <a:miter lim="800000"/>
            <a:headEnd/>
            <a:tailEnd/>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b="1" dirty="0">
                <a:solidFill>
                  <a:srgbClr val="990000"/>
                </a:solidFill>
                <a:latin typeface="Helvetica Neue"/>
              </a:rPr>
              <a:t>Inferential Distance</a:t>
            </a:r>
            <a:endParaRPr lang="el-GR" altLang="en-US" sz="4000" b="1" dirty="0">
              <a:solidFill>
                <a:srgbClr val="990000"/>
              </a:solidFill>
              <a:latin typeface="Helvetica Neue"/>
            </a:endParaRPr>
          </a:p>
          <a:p>
            <a:pPr algn="l" eaLnBrk="1" hangingPunct="1"/>
            <a:endParaRPr lang="el-GR" altLang="en-US" sz="1600" b="1" dirty="0">
              <a:solidFill>
                <a:srgbClr val="990000"/>
              </a:solidFill>
              <a:latin typeface="Helvetica Neue"/>
            </a:endParaRPr>
          </a:p>
          <a:p>
            <a:pPr algn="l" eaLnBrk="1" hangingPunct="1"/>
            <a:r>
              <a:rPr lang="en-US" altLang="en-US" sz="3600" b="1" dirty="0">
                <a:latin typeface="Helvetica Neue"/>
              </a:rPr>
              <a:t>Category</a:t>
            </a:r>
            <a:r>
              <a:rPr lang="el-GR" altLang="en-US" sz="3600" b="1" dirty="0">
                <a:latin typeface="Helvetica Neue"/>
              </a:rPr>
              <a:t> </a:t>
            </a:r>
            <a:r>
              <a:rPr lang="en-US" altLang="en-US" sz="3600" b="1" dirty="0">
                <a:latin typeface="Helvetica Neue"/>
              </a:rPr>
              <a:t>C</a:t>
            </a:r>
            <a:r>
              <a:rPr lang="el-GR" altLang="en-US" sz="3600" b="1" baseline="-25000" dirty="0">
                <a:latin typeface="Helvetica Neue"/>
              </a:rPr>
              <a:t>1</a:t>
            </a:r>
            <a:r>
              <a:rPr lang="el-GR" altLang="en-US" sz="3600" b="1" dirty="0">
                <a:latin typeface="Helvetica Neue"/>
              </a:rPr>
              <a:t> </a:t>
            </a:r>
            <a:r>
              <a:rPr lang="en-US" altLang="en-US" sz="3600" b="1" dirty="0">
                <a:latin typeface="Helvetica Neue"/>
              </a:rPr>
              <a:t>is nearer</a:t>
            </a:r>
            <a:r>
              <a:rPr lang="el-GR" altLang="en-US" sz="3600" b="1" dirty="0">
                <a:latin typeface="Helvetica Neue"/>
              </a:rPr>
              <a:t> (</a:t>
            </a:r>
            <a:r>
              <a:rPr lang="en-US" altLang="en-US" sz="3600" b="1" dirty="0">
                <a:latin typeface="Helvetica Neue"/>
              </a:rPr>
              <a:t>reasoning-wise</a:t>
            </a:r>
            <a:r>
              <a:rPr lang="el-GR" altLang="en-US" sz="3600" b="1" dirty="0">
                <a:latin typeface="Helvetica Neue"/>
              </a:rPr>
              <a:t>) </a:t>
            </a:r>
            <a:r>
              <a:rPr lang="en-US" altLang="en-US" sz="3600" b="1" dirty="0">
                <a:latin typeface="Helvetica Neue"/>
              </a:rPr>
              <a:t>to category</a:t>
            </a:r>
            <a:r>
              <a:rPr lang="el-GR" altLang="en-US" sz="3600" b="1" dirty="0">
                <a:latin typeface="Helvetica Neue"/>
              </a:rPr>
              <a:t> </a:t>
            </a:r>
            <a:r>
              <a:rPr lang="en-US" altLang="en-US" sz="3600" b="1" dirty="0">
                <a:latin typeface="Helvetica Neue"/>
              </a:rPr>
              <a:t>C</a:t>
            </a:r>
            <a:r>
              <a:rPr lang="el-GR" altLang="en-US" sz="3600" b="1" baseline="-25000" dirty="0">
                <a:latin typeface="Helvetica Neue"/>
              </a:rPr>
              <a:t>2</a:t>
            </a:r>
            <a:r>
              <a:rPr lang="el-GR" altLang="en-US" sz="3600" b="1" dirty="0">
                <a:latin typeface="Helvetica Neue"/>
              </a:rPr>
              <a:t> </a:t>
            </a:r>
            <a:r>
              <a:rPr lang="en-US" altLang="en-US" sz="3600" b="1" dirty="0">
                <a:latin typeface="Helvetica Neue"/>
              </a:rPr>
              <a:t>in relation to category</a:t>
            </a:r>
            <a:r>
              <a:rPr lang="el-GR" altLang="en-US" sz="3600" b="1" dirty="0">
                <a:latin typeface="Helvetica Neue"/>
              </a:rPr>
              <a:t> </a:t>
            </a:r>
            <a:r>
              <a:rPr lang="en-US" altLang="en-US" sz="3600" b="1" dirty="0">
                <a:latin typeface="Helvetica Neue"/>
              </a:rPr>
              <a:t>C</a:t>
            </a:r>
            <a:r>
              <a:rPr lang="el-GR" altLang="en-US" sz="3600" b="1" baseline="-25000" dirty="0">
                <a:latin typeface="Helvetica Neue"/>
              </a:rPr>
              <a:t>3</a:t>
            </a:r>
            <a:r>
              <a:rPr lang="el-GR" altLang="en-US" sz="3600" b="1" dirty="0">
                <a:latin typeface="Helvetica Neue"/>
              </a:rPr>
              <a:t> </a:t>
            </a:r>
            <a:r>
              <a:rPr lang="en-US" altLang="en-US" sz="3600" b="1" dirty="0">
                <a:latin typeface="Helvetica Neue"/>
              </a:rPr>
              <a:t>if and only if</a:t>
            </a:r>
            <a:r>
              <a:rPr lang="el-GR" altLang="en-US" sz="3600" b="1" dirty="0">
                <a:latin typeface="Helvetica Neue"/>
              </a:rPr>
              <a:t> </a:t>
            </a:r>
            <a:r>
              <a:rPr lang="en-US" altLang="en-US" sz="3600" b="1" dirty="0">
                <a:latin typeface="Helvetica Neue"/>
              </a:rPr>
              <a:t>C</a:t>
            </a:r>
            <a:r>
              <a:rPr lang="el-GR" altLang="en-US" sz="3600" b="1" baseline="-25000" dirty="0">
                <a:latin typeface="Helvetica Neue"/>
              </a:rPr>
              <a:t>1</a:t>
            </a:r>
            <a:r>
              <a:rPr lang="el-GR" altLang="en-US" sz="3600" b="1" dirty="0">
                <a:latin typeface="Helvetica Neue"/>
              </a:rPr>
              <a:t> </a:t>
            </a:r>
            <a:r>
              <a:rPr lang="en-US" altLang="en-US" sz="3600" b="1" dirty="0">
                <a:latin typeface="Helvetica Neue"/>
              </a:rPr>
              <a:t>has a reasoning path to</a:t>
            </a:r>
            <a:r>
              <a:rPr lang="el-GR" altLang="en-US" sz="3600" b="1" dirty="0">
                <a:latin typeface="Helvetica Neue"/>
              </a:rPr>
              <a:t> </a:t>
            </a:r>
            <a:r>
              <a:rPr lang="en-US" altLang="en-US" sz="3600" b="1" dirty="0">
                <a:latin typeface="Helvetica Neue"/>
              </a:rPr>
              <a:t>C</a:t>
            </a:r>
            <a:r>
              <a:rPr lang="el-GR" altLang="en-US" sz="3600" b="1" baseline="-25000" dirty="0">
                <a:latin typeface="Helvetica Neue"/>
              </a:rPr>
              <a:t>3</a:t>
            </a:r>
            <a:r>
              <a:rPr lang="el-GR" altLang="en-US" sz="3600" b="1" dirty="0">
                <a:latin typeface="Helvetica Neue"/>
              </a:rPr>
              <a:t> </a:t>
            </a:r>
            <a:r>
              <a:rPr lang="en-US" altLang="en-US" sz="3600" b="1" dirty="0">
                <a:latin typeface="Helvetica Neue"/>
              </a:rPr>
              <a:t>through</a:t>
            </a:r>
            <a:r>
              <a:rPr lang="el-GR" altLang="en-US" sz="3600" b="1" dirty="0">
                <a:latin typeface="Helvetica Neue"/>
              </a:rPr>
              <a:t> </a:t>
            </a:r>
            <a:r>
              <a:rPr lang="en-US" altLang="en-US" sz="3600" b="1" dirty="0">
                <a:latin typeface="Helvetica Neue"/>
              </a:rPr>
              <a:t>C</a:t>
            </a:r>
            <a:r>
              <a:rPr lang="el-GR" altLang="en-US" sz="3600" b="1" baseline="-25000" dirty="0">
                <a:latin typeface="Helvetica Neue"/>
              </a:rPr>
              <a:t>2</a:t>
            </a:r>
            <a:r>
              <a:rPr lang="el-GR" altLang="en-US" sz="3600" b="1" dirty="0">
                <a:latin typeface="Helvetica Neue"/>
              </a:rPr>
              <a:t>.</a:t>
            </a:r>
            <a:endParaRPr lang="en-US" altLang="en-US" sz="3600" b="1" dirty="0">
              <a:latin typeface="Helvetica Neue"/>
            </a:endParaRPr>
          </a:p>
        </p:txBody>
      </p:sp>
      <p:sp>
        <p:nvSpPr>
          <p:cNvPr id="94214" name="Text Box 6">
            <a:extLst>
              <a:ext uri="{FF2B5EF4-FFF2-40B4-BE49-F238E27FC236}">
                <a16:creationId xmlns:a16="http://schemas.microsoft.com/office/drawing/2014/main" id="{DE0AA18A-AA91-2637-9B2C-CA60F6750F09}"/>
              </a:ext>
            </a:extLst>
          </p:cNvPr>
          <p:cNvSpPr txBox="1">
            <a:spLocks noChangeArrowheads="1"/>
          </p:cNvSpPr>
          <p:nvPr/>
        </p:nvSpPr>
        <p:spPr bwMode="auto">
          <a:xfrm>
            <a:off x="5029199" y="6908800"/>
            <a:ext cx="14770100" cy="3354765"/>
          </a:xfrm>
          <a:prstGeom prst="rect">
            <a:avLst/>
          </a:prstGeom>
          <a:solidFill>
            <a:schemeClr val="accent6">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3600" b="1" dirty="0">
                <a:latin typeface="Helvetica Neue"/>
              </a:rPr>
              <a:t>This relation defines a partial order.</a:t>
            </a:r>
            <a:r>
              <a:rPr lang="el-GR" altLang="en-US" sz="3600" b="1" dirty="0">
                <a:latin typeface="Helvetica Neue"/>
              </a:rPr>
              <a:t> </a:t>
            </a:r>
          </a:p>
          <a:p>
            <a:pPr algn="l" eaLnBrk="1" hangingPunct="1"/>
            <a:endParaRPr lang="el-GR" altLang="en-US" sz="1600" b="1" dirty="0">
              <a:latin typeface="Helvetica Neue"/>
            </a:endParaRPr>
          </a:p>
          <a:p>
            <a:pPr algn="l" eaLnBrk="1" hangingPunct="1"/>
            <a:r>
              <a:rPr lang="en-US" altLang="en-US" sz="3600" b="1" dirty="0">
                <a:latin typeface="Helvetica Neue"/>
              </a:rPr>
              <a:t>Fofi is nearer to ostrich in relation to bird since there is a route from Fofi to bird through ostrich. </a:t>
            </a:r>
            <a:r>
              <a:rPr lang="el-GR" altLang="en-US" sz="3600" b="1" dirty="0">
                <a:latin typeface="Helvetica Neue"/>
              </a:rPr>
              <a:t> </a:t>
            </a:r>
          </a:p>
          <a:p>
            <a:pPr algn="l" eaLnBrk="1" hangingPunct="1"/>
            <a:endParaRPr lang="el-GR" altLang="en-US" sz="1600" b="1" dirty="0">
              <a:latin typeface="Helvetica Neue"/>
            </a:endParaRPr>
          </a:p>
          <a:p>
            <a:pPr algn="l" eaLnBrk="1" hangingPunct="1"/>
            <a:r>
              <a:rPr lang="en-US" altLang="en-US" sz="3600" b="1" dirty="0">
                <a:latin typeface="Helvetica Neue"/>
              </a:rPr>
              <a:t>However, the relation is not defined for the triplet Dick</a:t>
            </a:r>
            <a:r>
              <a:rPr lang="el-GR" altLang="en-US" sz="3600" b="1" dirty="0">
                <a:latin typeface="Helvetica Neue"/>
              </a:rPr>
              <a:t>, </a:t>
            </a:r>
            <a:r>
              <a:rPr lang="en-US" altLang="en-US" sz="3600" b="1" dirty="0">
                <a:latin typeface="Helvetica Neue"/>
              </a:rPr>
              <a:t>Quaker</a:t>
            </a:r>
            <a:r>
              <a:rPr lang="el-GR" altLang="en-US" sz="3600" b="1" dirty="0">
                <a:latin typeface="Helvetica Neue"/>
              </a:rPr>
              <a:t>, </a:t>
            </a:r>
            <a:r>
              <a:rPr lang="en-US" altLang="en-US" sz="3600" b="1" dirty="0">
                <a:latin typeface="Helvetica Neue"/>
              </a:rPr>
              <a:t>and Republican</a:t>
            </a:r>
            <a:r>
              <a:rPr lang="el-GR" altLang="en-US" sz="3600" b="1" dirty="0">
                <a:latin typeface="Helvetica Neue"/>
              </a:rPr>
              <a:t>.</a:t>
            </a:r>
            <a:endParaRPr lang="en-US" altLang="en-US" sz="3600" b="1" dirty="0">
              <a:latin typeface="Helvetica Neue"/>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4213"/>
                                        </p:tgtEl>
                                        <p:attrNameLst>
                                          <p:attrName>style.visibility</p:attrName>
                                        </p:attrNameLst>
                                      </p:cBhvr>
                                      <p:to>
                                        <p:strVal val="visible"/>
                                      </p:to>
                                    </p:set>
                                    <p:anim calcmode="lin" valueType="num">
                                      <p:cBhvr additive="base">
                                        <p:cTn id="7" dur="500" fill="hold"/>
                                        <p:tgtEl>
                                          <p:spTgt spid="94213"/>
                                        </p:tgtEl>
                                        <p:attrNameLst>
                                          <p:attrName>ppt_x</p:attrName>
                                        </p:attrNameLst>
                                      </p:cBhvr>
                                      <p:tavLst>
                                        <p:tav tm="0">
                                          <p:val>
                                            <p:strVal val="#ppt_x"/>
                                          </p:val>
                                        </p:tav>
                                        <p:tav tm="100000">
                                          <p:val>
                                            <p:strVal val="#ppt_x"/>
                                          </p:val>
                                        </p:tav>
                                      </p:tavLst>
                                    </p:anim>
                                    <p:anim calcmode="lin" valueType="num">
                                      <p:cBhvr additive="base">
                                        <p:cTn id="8" dur="500" fill="hold"/>
                                        <p:tgtEl>
                                          <p:spTgt spid="9421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4214"/>
                                        </p:tgtEl>
                                        <p:attrNameLst>
                                          <p:attrName>style.visibility</p:attrName>
                                        </p:attrNameLst>
                                      </p:cBhvr>
                                      <p:to>
                                        <p:strVal val="visible"/>
                                      </p:to>
                                    </p:set>
                                    <p:anim calcmode="lin" valueType="num">
                                      <p:cBhvr additive="base">
                                        <p:cTn id="13" dur="500" fill="hold"/>
                                        <p:tgtEl>
                                          <p:spTgt spid="94214"/>
                                        </p:tgtEl>
                                        <p:attrNameLst>
                                          <p:attrName>ppt_x</p:attrName>
                                        </p:attrNameLst>
                                      </p:cBhvr>
                                      <p:tavLst>
                                        <p:tav tm="0">
                                          <p:val>
                                            <p:strVal val="#ppt_x"/>
                                          </p:val>
                                        </p:tav>
                                        <p:tav tm="100000">
                                          <p:val>
                                            <p:strVal val="#ppt_x"/>
                                          </p:val>
                                        </p:tav>
                                      </p:tavLst>
                                    </p:anim>
                                    <p:anim calcmode="lin" valueType="num">
                                      <p:cBhvr additive="base">
                                        <p:cTn id="14" dur="500" fill="hold"/>
                                        <p:tgtEl>
                                          <p:spTgt spid="942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3" grpId="0" animBg="1"/>
      <p:bldP spid="9421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1">
            <a:extLst>
              <a:ext uri="{FF2B5EF4-FFF2-40B4-BE49-F238E27FC236}">
                <a16:creationId xmlns:a16="http://schemas.microsoft.com/office/drawing/2014/main" id="{A1D65C4E-4327-5CD6-1365-9A0F50FBEA63}"/>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52227" name="Slide Number Placeholder 3">
            <a:extLst>
              <a:ext uri="{FF2B5EF4-FFF2-40B4-BE49-F238E27FC236}">
                <a16:creationId xmlns:a16="http://schemas.microsoft.com/office/drawing/2014/main" id="{588B7D7D-812D-8FBB-A306-E5E30EE5A0AB}"/>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CFEB39DE-91AB-4FE4-8FC4-05D158ECA65F}" type="slidenum">
              <a:rPr lang="el-GR" altLang="en-US" smtClean="0"/>
              <a:pPr algn="ctr"/>
              <a:t>35</a:t>
            </a:fld>
            <a:endParaRPr lang="el-GR" altLang="en-US" dirty="0"/>
          </a:p>
        </p:txBody>
      </p:sp>
      <p:sp>
        <p:nvSpPr>
          <p:cNvPr id="52228" name="Text Box 4">
            <a:extLst>
              <a:ext uri="{FF2B5EF4-FFF2-40B4-BE49-F238E27FC236}">
                <a16:creationId xmlns:a16="http://schemas.microsoft.com/office/drawing/2014/main" id="{4BD0373A-F452-5191-6EF2-7EC315004DB7}"/>
              </a:ext>
            </a:extLst>
          </p:cNvPr>
          <p:cNvSpPr txBox="1">
            <a:spLocks noChangeArrowheads="1"/>
          </p:cNvSpPr>
          <p:nvPr/>
        </p:nvSpPr>
        <p:spPr bwMode="auto">
          <a:xfrm>
            <a:off x="5625284" y="2771776"/>
            <a:ext cx="14109700" cy="5139869"/>
          </a:xfrm>
          <a:prstGeom prst="rect">
            <a:avLst/>
          </a:prstGeom>
          <a:solidFill>
            <a:schemeClr val="accent6">
              <a:lumMod val="20000"/>
              <a:lumOff val="80000"/>
            </a:schemeClr>
          </a:solidFill>
          <a:ln>
            <a:noFill/>
          </a:ln>
          <a:effec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000" b="1" dirty="0">
                <a:solidFill>
                  <a:srgbClr val="990000"/>
                </a:solidFill>
                <a:latin typeface="Helvetica Neue"/>
              </a:rPr>
              <a:t>Set of Conflicting Values for Characteristic S of Object F</a:t>
            </a:r>
            <a:endParaRPr lang="el-GR" altLang="en-US" sz="4000" b="1" dirty="0">
              <a:solidFill>
                <a:srgbClr val="990000"/>
              </a:solidFill>
              <a:latin typeface="Helvetica Neue"/>
            </a:endParaRPr>
          </a:p>
          <a:p>
            <a:pPr eaLnBrk="1" hangingPunct="1">
              <a:spcBef>
                <a:spcPct val="0"/>
              </a:spcBef>
              <a:buFontTx/>
              <a:buNone/>
            </a:pPr>
            <a:endParaRPr lang="en-US" altLang="en-US" sz="3600" b="1" dirty="0">
              <a:latin typeface="Helvetica Neue"/>
            </a:endParaRPr>
          </a:p>
          <a:p>
            <a:pPr eaLnBrk="1" hangingPunct="1">
              <a:spcBef>
                <a:spcPct val="0"/>
              </a:spcBef>
              <a:buFontTx/>
              <a:buNone/>
            </a:pPr>
            <a:r>
              <a:rPr lang="en-US" altLang="en-US" sz="3600" b="1" dirty="0">
                <a:latin typeface="Helvetica Neue"/>
              </a:rPr>
              <a:t>Consists of</a:t>
            </a:r>
            <a:r>
              <a:rPr lang="el-GR" altLang="en-US" sz="3600" b="1" dirty="0">
                <a:latin typeface="Helvetica Neue"/>
              </a:rPr>
              <a:t>:</a:t>
            </a:r>
          </a:p>
          <a:p>
            <a:pPr eaLnBrk="1" hangingPunct="1">
              <a:spcBef>
                <a:spcPct val="0"/>
              </a:spcBef>
              <a:buFontTx/>
              <a:buNone/>
            </a:pPr>
            <a:endParaRPr lang="el-GR" altLang="en-US" sz="3600" b="1" dirty="0">
              <a:latin typeface="Helvetica Neue"/>
            </a:endParaRPr>
          </a:p>
          <a:p>
            <a:pPr eaLnBrk="1" hangingPunct="1">
              <a:spcBef>
                <a:spcPct val="0"/>
              </a:spcBef>
              <a:buFont typeface="Wingdings" panose="05000000000000000000" pitchFamily="2" charset="2"/>
              <a:buChar char="§"/>
            </a:pPr>
            <a:r>
              <a:rPr lang="en-US" altLang="en-US" sz="3600" b="1" dirty="0">
                <a:latin typeface="Helvetica Neue"/>
              </a:rPr>
              <a:t>Values coming from hierarchically higher frames, X.</a:t>
            </a:r>
            <a:r>
              <a:rPr lang="el-GR" altLang="en-US" sz="3600" b="1" dirty="0">
                <a:latin typeface="Helvetica Neue"/>
              </a:rPr>
              <a:t> </a:t>
            </a:r>
          </a:p>
          <a:p>
            <a:pPr eaLnBrk="1" hangingPunct="1">
              <a:spcBef>
                <a:spcPct val="0"/>
              </a:spcBef>
              <a:buFont typeface="Wingdings" panose="05000000000000000000" pitchFamily="2" charset="2"/>
              <a:buChar char="§"/>
            </a:pPr>
            <a:endParaRPr lang="el-GR" altLang="en-US" sz="3600" b="1" dirty="0">
              <a:latin typeface="Helvetica Neue"/>
            </a:endParaRPr>
          </a:p>
          <a:p>
            <a:pPr eaLnBrk="1" hangingPunct="1">
              <a:spcBef>
                <a:spcPct val="0"/>
              </a:spcBef>
              <a:buFont typeface="Wingdings" panose="05000000000000000000" pitchFamily="2" charset="2"/>
              <a:buChar char="§"/>
            </a:pPr>
            <a:r>
              <a:rPr lang="en-US" altLang="en-US" sz="3600" b="1" dirty="0">
                <a:latin typeface="Helvetica Neue"/>
              </a:rPr>
              <a:t>They are not in contradiction with values coming from some frame, Y, which is at a smaller</a:t>
            </a:r>
            <a:r>
              <a:rPr lang="el-GR" altLang="en-US" sz="3600" b="1" dirty="0">
                <a:latin typeface="Helvetica Neue"/>
              </a:rPr>
              <a:t> </a:t>
            </a:r>
            <a:r>
              <a:rPr lang="en-US" altLang="en-US" sz="3600" b="1" dirty="0">
                <a:solidFill>
                  <a:srgbClr val="990000"/>
                </a:solidFill>
                <a:latin typeface="Helvetica Neue"/>
              </a:rPr>
              <a:t>inferential distance</a:t>
            </a:r>
            <a:r>
              <a:rPr lang="el-GR" altLang="en-US" sz="3600" b="1" dirty="0">
                <a:latin typeface="Helvetica Neue"/>
              </a:rPr>
              <a:t> </a:t>
            </a:r>
            <a:r>
              <a:rPr lang="en-US" altLang="en-US" sz="3600" b="1" dirty="0">
                <a:latin typeface="Helvetica Neue"/>
              </a:rPr>
              <a:t>from frame</a:t>
            </a:r>
            <a:r>
              <a:rPr lang="el-GR" altLang="en-US" sz="3600" b="1" dirty="0">
                <a:latin typeface="Helvetica Neue"/>
              </a:rPr>
              <a:t> </a:t>
            </a:r>
            <a:r>
              <a:rPr lang="en-US" altLang="en-US" sz="3600" b="1" dirty="0">
                <a:latin typeface="Helvetica Neue"/>
              </a:rPr>
              <a:t>F</a:t>
            </a:r>
            <a:r>
              <a:rPr lang="el-GR" altLang="en-US" sz="3600" b="1" dirty="0">
                <a:latin typeface="Helvetica Neue"/>
              </a:rPr>
              <a:t> </a:t>
            </a:r>
            <a:r>
              <a:rPr lang="en-US" altLang="en-US" sz="3600" b="1" dirty="0">
                <a:latin typeface="Helvetica Neue"/>
              </a:rPr>
              <a:t>in relation to frame</a:t>
            </a:r>
            <a:r>
              <a:rPr lang="el-GR" altLang="en-US" sz="3600" b="1" dirty="0">
                <a:latin typeface="Helvetica Neue"/>
              </a:rPr>
              <a:t> </a:t>
            </a:r>
            <a:r>
              <a:rPr lang="en-US" altLang="en-US" sz="3600" b="1" dirty="0">
                <a:latin typeface="Helvetica Neue"/>
              </a:rPr>
              <a:t>X</a:t>
            </a:r>
            <a:r>
              <a:rPr lang="el-GR" altLang="en-US" sz="3600" b="1" dirty="0">
                <a:latin typeface="Helvetica Neue"/>
              </a:rPr>
              <a:t>.</a:t>
            </a:r>
            <a:endParaRPr lang="en-US" altLang="en-US" sz="3600" b="1" dirty="0">
              <a:latin typeface="Helvetica Neue"/>
            </a:endParaRPr>
          </a:p>
        </p:txBody>
      </p:sp>
      <p:sp>
        <p:nvSpPr>
          <p:cNvPr id="96261" name="Text Box 5">
            <a:extLst>
              <a:ext uri="{FF2B5EF4-FFF2-40B4-BE49-F238E27FC236}">
                <a16:creationId xmlns:a16="http://schemas.microsoft.com/office/drawing/2014/main" id="{0366C2A5-0AA4-D60F-CF65-0AC3136425D0}"/>
              </a:ext>
            </a:extLst>
          </p:cNvPr>
          <p:cNvSpPr txBox="1">
            <a:spLocks noChangeArrowheads="1"/>
          </p:cNvSpPr>
          <p:nvPr/>
        </p:nvSpPr>
        <p:spPr bwMode="auto">
          <a:xfrm>
            <a:off x="5523684" y="8724900"/>
            <a:ext cx="14109700" cy="1754326"/>
          </a:xfrm>
          <a:prstGeom prst="rect">
            <a:avLst/>
          </a:prstGeom>
          <a:solidFill>
            <a:schemeClr val="accent6">
              <a:lumMod val="40000"/>
              <a:lumOff val="6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3600" b="1" dirty="0">
                <a:latin typeface="Helvetica Neue"/>
              </a:rPr>
              <a:t>The set of conflicting values for characteristic ‘Can-fly’ of object Fofi is {no} while for the characteristic ‘Pacifist’ of object Dick is {yes, no}.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6261"/>
                                        </p:tgtEl>
                                        <p:attrNameLst>
                                          <p:attrName>style.visibility</p:attrName>
                                        </p:attrNameLst>
                                      </p:cBhvr>
                                      <p:to>
                                        <p:strVal val="visible"/>
                                      </p:to>
                                    </p:set>
                                    <p:anim calcmode="lin" valueType="num">
                                      <p:cBhvr additive="base">
                                        <p:cTn id="7" dur="500" fill="hold"/>
                                        <p:tgtEl>
                                          <p:spTgt spid="96261"/>
                                        </p:tgtEl>
                                        <p:attrNameLst>
                                          <p:attrName>ppt_x</p:attrName>
                                        </p:attrNameLst>
                                      </p:cBhvr>
                                      <p:tavLst>
                                        <p:tav tm="0">
                                          <p:val>
                                            <p:strVal val="#ppt_x"/>
                                          </p:val>
                                        </p:tav>
                                        <p:tav tm="100000">
                                          <p:val>
                                            <p:strVal val="#ppt_x"/>
                                          </p:val>
                                        </p:tav>
                                      </p:tavLst>
                                    </p:anim>
                                    <p:anim calcmode="lin" valueType="num">
                                      <p:cBhvr additive="base">
                                        <p:cTn id="8" dur="500" fill="hold"/>
                                        <p:tgtEl>
                                          <p:spTgt spid="962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1"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ate Placeholder 1">
            <a:extLst>
              <a:ext uri="{FF2B5EF4-FFF2-40B4-BE49-F238E27FC236}">
                <a16:creationId xmlns:a16="http://schemas.microsoft.com/office/drawing/2014/main" id="{705FEBA0-F2FD-E1E4-36D2-730723FE4220}"/>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53251" name="Slide Number Placeholder 3">
            <a:extLst>
              <a:ext uri="{FF2B5EF4-FFF2-40B4-BE49-F238E27FC236}">
                <a16:creationId xmlns:a16="http://schemas.microsoft.com/office/drawing/2014/main" id="{97CDE24E-284C-BB33-2D4B-F6F59B8C2559}"/>
              </a:ext>
            </a:extLst>
          </p:cNvPr>
          <p:cNvSpPr>
            <a:spLocks noGrp="1"/>
          </p:cNvSpPr>
          <p:nvPr>
            <p:ph type="sldNum" sz="quarter" idx="12"/>
          </p:nvPr>
        </p:nvSpPr>
        <p:spPr>
          <a:xfrm>
            <a:off x="11564488" y="12344400"/>
            <a:ext cx="1014046" cy="730250"/>
          </a:xfrm>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B9D9EF50-F724-4117-B5E4-341869C10614}" type="slidenum">
              <a:rPr lang="el-GR" altLang="en-US" smtClean="0"/>
              <a:pPr algn="ctr"/>
              <a:t>36</a:t>
            </a:fld>
            <a:endParaRPr lang="el-GR" altLang="en-US" dirty="0"/>
          </a:p>
        </p:txBody>
      </p:sp>
      <p:sp>
        <p:nvSpPr>
          <p:cNvPr id="53252" name="Text Box 4">
            <a:extLst>
              <a:ext uri="{FF2B5EF4-FFF2-40B4-BE49-F238E27FC236}">
                <a16:creationId xmlns:a16="http://schemas.microsoft.com/office/drawing/2014/main" id="{F3DD92AA-E264-A766-933D-F9A5FFD4E3E5}"/>
              </a:ext>
            </a:extLst>
          </p:cNvPr>
          <p:cNvSpPr txBox="1">
            <a:spLocks noChangeArrowheads="1"/>
          </p:cNvSpPr>
          <p:nvPr/>
        </p:nvSpPr>
        <p:spPr bwMode="auto">
          <a:xfrm>
            <a:off x="1968500" y="1612900"/>
            <a:ext cx="19075400" cy="8217634"/>
          </a:xfrm>
          <a:prstGeom prst="rect">
            <a:avLst/>
          </a:prstGeom>
          <a:solidFill>
            <a:schemeClr val="accent6">
              <a:lumMod val="20000"/>
              <a:lumOff val="80000"/>
            </a:schemeClr>
          </a:solidFill>
          <a:ln>
            <a:noFill/>
          </a:ln>
          <a:effec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800" b="1" dirty="0">
                <a:solidFill>
                  <a:srgbClr val="990000"/>
                </a:solidFill>
                <a:latin typeface="Helvetica Neue"/>
              </a:rPr>
              <a:t>Multiple Inheritance Algorithm based on Inferential Distance</a:t>
            </a:r>
            <a:endParaRPr lang="el-GR" altLang="en-US" sz="4800" b="1" dirty="0">
              <a:solidFill>
                <a:srgbClr val="990000"/>
              </a:solidFill>
              <a:latin typeface="Helvetica Neue"/>
            </a:endParaRPr>
          </a:p>
          <a:p>
            <a:pPr algn="ctr" eaLnBrk="1" hangingPunct="1">
              <a:spcBef>
                <a:spcPct val="0"/>
              </a:spcBef>
              <a:buFontTx/>
              <a:buNone/>
            </a:pPr>
            <a:endParaRPr lang="el-GR" altLang="en-US" sz="4800" b="1" dirty="0">
              <a:solidFill>
                <a:srgbClr val="990000"/>
              </a:solidFill>
              <a:latin typeface="Helvetica Neue"/>
            </a:endParaRPr>
          </a:p>
          <a:p>
            <a:pPr eaLnBrk="1" hangingPunct="1">
              <a:spcBef>
                <a:spcPct val="0"/>
              </a:spcBef>
              <a:buFontTx/>
              <a:buAutoNum type="arabicPeriod"/>
            </a:pPr>
            <a:r>
              <a:rPr lang="en-US" altLang="en-US" sz="4000" b="1" dirty="0">
                <a:latin typeface="Helvetica Neue"/>
              </a:rPr>
              <a:t>CANDIDATES</a:t>
            </a:r>
            <a:r>
              <a:rPr lang="el-GR" altLang="en-US" sz="4000" b="1" dirty="0">
                <a:latin typeface="Helvetica Neue"/>
              </a:rPr>
              <a:t> </a:t>
            </a:r>
            <a:r>
              <a:rPr lang="el-GR" altLang="en-US" sz="4000" b="1" dirty="0">
                <a:latin typeface="Helvetica Neue"/>
                <a:sym typeface="Symbol" panose="05050102010706020507" pitchFamily="18" charset="2"/>
              </a:rPr>
              <a:t></a:t>
            </a:r>
            <a:r>
              <a:rPr lang="el-GR" altLang="en-US" sz="4000" b="1" dirty="0">
                <a:latin typeface="Helvetica Neue"/>
              </a:rPr>
              <a:t> [ ]</a:t>
            </a:r>
          </a:p>
          <a:p>
            <a:pPr eaLnBrk="1" hangingPunct="1">
              <a:spcBef>
                <a:spcPct val="0"/>
              </a:spcBef>
              <a:buFontTx/>
              <a:buNone/>
            </a:pPr>
            <a:endParaRPr lang="el-GR" altLang="en-US" sz="1600" b="1" dirty="0">
              <a:latin typeface="Helvetica Neue"/>
            </a:endParaRPr>
          </a:p>
          <a:p>
            <a:pPr indent="-540000" eaLnBrk="1" hangingPunct="1">
              <a:spcBef>
                <a:spcPct val="0"/>
              </a:spcBef>
              <a:buFontTx/>
              <a:buNone/>
            </a:pPr>
            <a:r>
              <a:rPr lang="el-GR" altLang="en-US" sz="4000" b="1" dirty="0">
                <a:latin typeface="Helvetica Neue"/>
              </a:rPr>
              <a:t>2.  </a:t>
            </a:r>
            <a:r>
              <a:rPr lang="en-US" altLang="en-US" sz="4000" b="1" dirty="0">
                <a:latin typeface="Helvetica Neue"/>
              </a:rPr>
              <a:t>Apply breath-first (or depth-first) search starting from frame F and following upwards all hierarchical links. At every step examine whether there is a value for characteristic S:</a:t>
            </a:r>
            <a:endParaRPr lang="el-GR" altLang="en-US" sz="4000" b="1" dirty="0">
              <a:latin typeface="Helvetica Neue"/>
            </a:endParaRPr>
          </a:p>
          <a:p>
            <a:pPr eaLnBrk="1" hangingPunct="1">
              <a:spcBef>
                <a:spcPct val="0"/>
              </a:spcBef>
              <a:buFontTx/>
              <a:buNone/>
            </a:pPr>
            <a:endParaRPr lang="el-GR" altLang="en-US" sz="1600" b="1" dirty="0">
              <a:latin typeface="Helvetica Neue"/>
            </a:endParaRPr>
          </a:p>
          <a:p>
            <a:pPr eaLnBrk="1" hangingPunct="1">
              <a:spcBef>
                <a:spcPct val="0"/>
              </a:spcBef>
              <a:buFontTx/>
              <a:buNone/>
            </a:pPr>
            <a:r>
              <a:rPr lang="el-GR" altLang="en-US" sz="4000" b="1" dirty="0">
                <a:latin typeface="Helvetica Neue"/>
              </a:rPr>
              <a:t>      (</a:t>
            </a:r>
            <a:r>
              <a:rPr lang="en-US" altLang="en-US" sz="4000" b="1" dirty="0">
                <a:latin typeface="Helvetica Neue"/>
              </a:rPr>
              <a:t>a</a:t>
            </a:r>
            <a:r>
              <a:rPr lang="el-GR" altLang="en-US" sz="4000" b="1" dirty="0">
                <a:latin typeface="Helvetica Neue"/>
              </a:rPr>
              <a:t>) </a:t>
            </a:r>
            <a:r>
              <a:rPr lang="en-US" altLang="en-US" sz="4000" b="1" dirty="0">
                <a:latin typeface="Helvetica Neue"/>
              </a:rPr>
              <a:t>If there is a value</a:t>
            </a:r>
            <a:r>
              <a:rPr lang="el-GR" altLang="en-US" sz="4000" b="1" dirty="0">
                <a:latin typeface="Helvetica Neue"/>
              </a:rPr>
              <a:t>, </a:t>
            </a:r>
            <a:r>
              <a:rPr lang="en-US" altLang="en-US" sz="4000" b="1" dirty="0">
                <a:latin typeface="Helvetica Neue"/>
              </a:rPr>
              <a:t>add it in CANDIDATES and terminate the given route</a:t>
            </a:r>
            <a:endParaRPr lang="el-GR" altLang="en-US" sz="4000" b="1" dirty="0">
              <a:latin typeface="Helvetica Neue"/>
            </a:endParaRPr>
          </a:p>
          <a:p>
            <a:pPr eaLnBrk="1" hangingPunct="1">
              <a:spcBef>
                <a:spcPct val="0"/>
              </a:spcBef>
              <a:buFontTx/>
              <a:buNone/>
            </a:pPr>
            <a:endParaRPr lang="el-GR" altLang="en-US" sz="4000" b="1" dirty="0">
              <a:latin typeface="Helvetica Neue"/>
            </a:endParaRPr>
          </a:p>
          <a:p>
            <a:pPr eaLnBrk="1" hangingPunct="1">
              <a:spcBef>
                <a:spcPct val="0"/>
              </a:spcBef>
              <a:buFontTx/>
              <a:buNone/>
            </a:pPr>
            <a:r>
              <a:rPr lang="el-GR" altLang="en-US" sz="4000" b="1" dirty="0">
                <a:latin typeface="Helvetica Neue"/>
              </a:rPr>
              <a:t>      (</a:t>
            </a:r>
            <a:r>
              <a:rPr lang="en-US" altLang="en-US" sz="4000" b="1" dirty="0">
                <a:latin typeface="Helvetica Neue"/>
              </a:rPr>
              <a:t>b</a:t>
            </a:r>
            <a:r>
              <a:rPr lang="el-GR" altLang="en-US" sz="4000" b="1" dirty="0">
                <a:latin typeface="Helvetica Neue"/>
              </a:rPr>
              <a:t>) </a:t>
            </a:r>
            <a:r>
              <a:rPr lang="en-US" altLang="en-US" sz="4000" b="1" dirty="0">
                <a:latin typeface="Helvetica Neue"/>
              </a:rPr>
              <a:t>If there is no value</a:t>
            </a:r>
            <a:r>
              <a:rPr lang="el-GR" altLang="en-US" sz="4000" b="1" dirty="0">
                <a:latin typeface="Helvetica Neue"/>
              </a:rPr>
              <a:t>, </a:t>
            </a:r>
            <a:r>
              <a:rPr lang="en-US" altLang="en-US" sz="4000" b="1" dirty="0">
                <a:latin typeface="Helvetica Neue"/>
              </a:rPr>
              <a:t>but there are upwards ‘ISA’ links then follow them</a:t>
            </a:r>
          </a:p>
          <a:p>
            <a:pPr eaLnBrk="1" hangingPunct="1">
              <a:spcBef>
                <a:spcPct val="0"/>
              </a:spcBef>
              <a:buFontTx/>
              <a:buNone/>
            </a:pPr>
            <a:endParaRPr lang="el-GR" altLang="en-US" sz="4000" b="1" dirty="0">
              <a:latin typeface="Helvetica Neue"/>
            </a:endParaRPr>
          </a:p>
          <a:p>
            <a:pPr eaLnBrk="1" hangingPunct="1">
              <a:spcBef>
                <a:spcPct val="0"/>
              </a:spcBef>
              <a:buFontTx/>
              <a:buNone/>
            </a:pPr>
            <a:r>
              <a:rPr lang="el-GR" altLang="en-US" sz="4000" b="1" dirty="0">
                <a:latin typeface="Helvetica Neue"/>
              </a:rPr>
              <a:t>      (</a:t>
            </a:r>
            <a:r>
              <a:rPr lang="en-US" altLang="en-US" sz="4000" b="1" dirty="0">
                <a:latin typeface="Helvetica Neue"/>
              </a:rPr>
              <a:t>c</a:t>
            </a:r>
            <a:r>
              <a:rPr lang="el-GR" altLang="en-US" sz="4000" b="1" dirty="0">
                <a:latin typeface="Helvetica Neue"/>
              </a:rPr>
              <a:t>) </a:t>
            </a:r>
            <a:r>
              <a:rPr lang="en-US" altLang="en-US" sz="4000" b="1" dirty="0">
                <a:latin typeface="Helvetica Neue"/>
              </a:rPr>
              <a:t>Otherwise terminate the particular route</a:t>
            </a:r>
            <a:endParaRPr lang="el-GR" altLang="en-US" sz="4000" b="1" dirty="0">
              <a:latin typeface="Helvetica Neue"/>
            </a:endParaRPr>
          </a:p>
          <a:p>
            <a:pPr eaLnBrk="1" hangingPunct="1">
              <a:spcBef>
                <a:spcPct val="0"/>
              </a:spcBef>
              <a:buFontTx/>
              <a:buNone/>
            </a:pPr>
            <a:r>
              <a:rPr lang="el-GR" altLang="en-US" sz="4000" b="1" dirty="0">
                <a:latin typeface="Helvetica Neue"/>
              </a:rPr>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Date Placeholder 1">
            <a:extLst>
              <a:ext uri="{FF2B5EF4-FFF2-40B4-BE49-F238E27FC236}">
                <a16:creationId xmlns:a16="http://schemas.microsoft.com/office/drawing/2014/main" id="{C4B76FD4-1591-1B09-5D00-FAB66B86AB57}"/>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54275" name="Slide Number Placeholder 3">
            <a:extLst>
              <a:ext uri="{FF2B5EF4-FFF2-40B4-BE49-F238E27FC236}">
                <a16:creationId xmlns:a16="http://schemas.microsoft.com/office/drawing/2014/main" id="{F748F8A9-1E53-88AA-C5D0-51EDA8D2A94F}"/>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CAB075EE-C991-496C-929E-A4B13C2FC1F2}" type="slidenum">
              <a:rPr lang="el-GR" altLang="en-US" smtClean="0"/>
              <a:pPr algn="ctr"/>
              <a:t>37</a:t>
            </a:fld>
            <a:endParaRPr lang="el-GR" altLang="en-US" dirty="0"/>
          </a:p>
        </p:txBody>
      </p:sp>
      <p:sp>
        <p:nvSpPr>
          <p:cNvPr id="54276" name="Text Box 4">
            <a:extLst>
              <a:ext uri="{FF2B5EF4-FFF2-40B4-BE49-F238E27FC236}">
                <a16:creationId xmlns:a16="http://schemas.microsoft.com/office/drawing/2014/main" id="{6FC95060-FF8F-8926-BD98-489B0D14ED82}"/>
              </a:ext>
            </a:extLst>
          </p:cNvPr>
          <p:cNvSpPr txBox="1">
            <a:spLocks noChangeArrowheads="1"/>
          </p:cNvSpPr>
          <p:nvPr/>
        </p:nvSpPr>
        <p:spPr bwMode="auto">
          <a:xfrm>
            <a:off x="2578100" y="1264708"/>
            <a:ext cx="19227800" cy="10064294"/>
          </a:xfrm>
          <a:prstGeom prst="rect">
            <a:avLst/>
          </a:prstGeom>
          <a:solidFill>
            <a:schemeClr val="accent6">
              <a:lumMod val="20000"/>
              <a:lumOff val="80000"/>
            </a:schemeClr>
          </a:solidFill>
          <a:ln>
            <a:noFill/>
          </a:ln>
          <a:effec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pPr>
            <a:r>
              <a:rPr lang="en-US" altLang="en-US" sz="4800" b="1" dirty="0">
                <a:solidFill>
                  <a:srgbClr val="990000"/>
                </a:solidFill>
                <a:latin typeface="Helvetica Neue"/>
              </a:rPr>
              <a:t>Continuation of Multiple Inheritance Algorithm based on Inferential Distance</a:t>
            </a:r>
            <a:endParaRPr lang="el-GR" altLang="en-US" sz="4800" b="1" dirty="0">
              <a:solidFill>
                <a:srgbClr val="990000"/>
              </a:solidFill>
              <a:latin typeface="Helvetica Neue"/>
            </a:endParaRPr>
          </a:p>
          <a:p>
            <a:pPr algn="ctr" eaLnBrk="1" hangingPunct="1">
              <a:spcBef>
                <a:spcPct val="0"/>
              </a:spcBef>
              <a:buFontTx/>
              <a:buNone/>
            </a:pPr>
            <a:endParaRPr lang="el-GR" altLang="en-US" sz="1600" b="1" dirty="0">
              <a:solidFill>
                <a:srgbClr val="990000"/>
              </a:solidFill>
              <a:latin typeface="Helvetica Neue"/>
            </a:endParaRPr>
          </a:p>
          <a:p>
            <a:pPr eaLnBrk="1" hangingPunct="1">
              <a:spcBef>
                <a:spcPct val="0"/>
              </a:spcBef>
              <a:buFontTx/>
              <a:buNone/>
            </a:pPr>
            <a:endParaRPr lang="el-GR" altLang="en-US" sz="800" b="1" dirty="0">
              <a:latin typeface="Helvetica Neue"/>
            </a:endParaRPr>
          </a:p>
          <a:p>
            <a:pPr eaLnBrk="1" hangingPunct="1">
              <a:spcBef>
                <a:spcPct val="0"/>
              </a:spcBef>
              <a:buFontTx/>
              <a:buNone/>
            </a:pPr>
            <a:endParaRPr lang="el-GR" altLang="en-US" sz="800" b="1" dirty="0">
              <a:latin typeface="Helvetica Neue"/>
            </a:endParaRPr>
          </a:p>
          <a:p>
            <a:pPr eaLnBrk="1" hangingPunct="1">
              <a:spcBef>
                <a:spcPct val="0"/>
              </a:spcBef>
              <a:buFontTx/>
              <a:buNone/>
            </a:pPr>
            <a:r>
              <a:rPr lang="el-GR" altLang="en-US" sz="4000" b="1" dirty="0">
                <a:latin typeface="Helvetica Neue"/>
              </a:rPr>
              <a:t>3. </a:t>
            </a:r>
            <a:r>
              <a:rPr lang="en-US" altLang="en-US" sz="4000" b="1" dirty="0">
                <a:latin typeface="Helvetica Neue"/>
              </a:rPr>
              <a:t>For every element</a:t>
            </a:r>
            <a:r>
              <a:rPr lang="el-GR" altLang="en-US" sz="4000" b="1" dirty="0">
                <a:latin typeface="Helvetica Neue"/>
              </a:rPr>
              <a:t> </a:t>
            </a:r>
            <a:r>
              <a:rPr lang="en-US" altLang="en-US" sz="4000" b="1" dirty="0">
                <a:latin typeface="Helvetica Neue"/>
              </a:rPr>
              <a:t>Y</a:t>
            </a:r>
            <a:r>
              <a:rPr lang="el-GR" altLang="en-US" sz="4000" b="1" dirty="0">
                <a:latin typeface="Helvetica Neue"/>
              </a:rPr>
              <a:t> </a:t>
            </a:r>
            <a:r>
              <a:rPr lang="en-US" altLang="en-US" sz="4000" b="1" dirty="0">
                <a:latin typeface="Helvetica Neue"/>
              </a:rPr>
              <a:t>of CANDIDATES</a:t>
            </a:r>
            <a:r>
              <a:rPr lang="el-GR" altLang="en-US" sz="4000" b="1" dirty="0">
                <a:latin typeface="Helvetica Neue"/>
              </a:rPr>
              <a:t>:</a:t>
            </a:r>
          </a:p>
          <a:p>
            <a:pPr eaLnBrk="1" hangingPunct="1">
              <a:spcBef>
                <a:spcPct val="0"/>
              </a:spcBef>
              <a:buFontTx/>
              <a:buNone/>
            </a:pPr>
            <a:r>
              <a:rPr lang="el-GR" altLang="en-US" sz="4000" b="1" dirty="0">
                <a:latin typeface="Helvetica Neue"/>
              </a:rPr>
              <a:t>  </a:t>
            </a:r>
          </a:p>
          <a:p>
            <a:pPr eaLnBrk="1" hangingPunct="1">
              <a:spcBef>
                <a:spcPct val="0"/>
              </a:spcBef>
              <a:buFontTx/>
              <a:buNone/>
            </a:pPr>
            <a:r>
              <a:rPr lang="el-GR" altLang="en-US" sz="4000" b="1" dirty="0">
                <a:latin typeface="Helvetica Neue"/>
              </a:rPr>
              <a:t>  (</a:t>
            </a:r>
            <a:r>
              <a:rPr lang="en-US" altLang="en-US" sz="4000" b="1" dirty="0">
                <a:latin typeface="Helvetica Neue"/>
              </a:rPr>
              <a:t>a</a:t>
            </a:r>
            <a:r>
              <a:rPr lang="el-GR" altLang="en-US" sz="4000" b="1" dirty="0">
                <a:latin typeface="Helvetica Neue"/>
              </a:rPr>
              <a:t>) </a:t>
            </a:r>
            <a:r>
              <a:rPr lang="en-US" altLang="en-US" sz="4000" b="1" dirty="0">
                <a:latin typeface="Helvetica Neue"/>
              </a:rPr>
              <a:t>Examine whether there is another element of CANDIDATES coming from a category which is nearer (reasoning-wise) to F than the category from where Y came</a:t>
            </a:r>
          </a:p>
          <a:p>
            <a:pPr eaLnBrk="1" hangingPunct="1">
              <a:spcBef>
                <a:spcPct val="0"/>
              </a:spcBef>
              <a:buFontTx/>
              <a:buNone/>
            </a:pPr>
            <a:endParaRPr lang="el-GR" altLang="en-US" sz="4000" b="1" dirty="0">
              <a:latin typeface="Helvetica Neue"/>
            </a:endParaRPr>
          </a:p>
          <a:p>
            <a:pPr eaLnBrk="1" hangingPunct="1">
              <a:spcBef>
                <a:spcPct val="0"/>
              </a:spcBef>
              <a:buFontTx/>
              <a:buNone/>
            </a:pPr>
            <a:r>
              <a:rPr lang="el-GR" altLang="en-US" sz="4000" b="1" dirty="0">
                <a:latin typeface="Helvetica Neue"/>
              </a:rPr>
              <a:t>   (</a:t>
            </a:r>
            <a:r>
              <a:rPr lang="en-US" altLang="en-US" sz="4000" b="1" dirty="0">
                <a:latin typeface="Helvetica Neue"/>
              </a:rPr>
              <a:t>b</a:t>
            </a:r>
            <a:r>
              <a:rPr lang="el-GR" altLang="en-US" sz="4000" b="1" dirty="0">
                <a:latin typeface="Helvetica Neue"/>
              </a:rPr>
              <a:t>) </a:t>
            </a:r>
            <a:r>
              <a:rPr lang="en-US" altLang="en-US" sz="4000" b="1" dirty="0">
                <a:latin typeface="Helvetica Neue"/>
              </a:rPr>
              <a:t>If yes delete</a:t>
            </a:r>
            <a:r>
              <a:rPr lang="el-GR" altLang="en-US" sz="4000" b="1" dirty="0">
                <a:latin typeface="Helvetica Neue"/>
              </a:rPr>
              <a:t> Υ </a:t>
            </a:r>
            <a:r>
              <a:rPr lang="en-US" altLang="en-US" sz="4000" b="1" dirty="0">
                <a:latin typeface="Helvetica Neue"/>
              </a:rPr>
              <a:t>from CANDIDATES</a:t>
            </a:r>
            <a:endParaRPr lang="el-GR" altLang="en-US" sz="4000" b="1" dirty="0">
              <a:latin typeface="Helvetica Neue"/>
            </a:endParaRPr>
          </a:p>
          <a:p>
            <a:pPr eaLnBrk="1" hangingPunct="1">
              <a:spcBef>
                <a:spcPct val="0"/>
              </a:spcBef>
              <a:buFontTx/>
              <a:buNone/>
            </a:pPr>
            <a:endParaRPr lang="el-GR" altLang="en-US" sz="4000" b="1" dirty="0">
              <a:latin typeface="Helvetica Neue"/>
            </a:endParaRPr>
          </a:p>
          <a:p>
            <a:pPr eaLnBrk="1" hangingPunct="1">
              <a:spcBef>
                <a:spcPct val="0"/>
              </a:spcBef>
              <a:buFontTx/>
              <a:buNone/>
            </a:pPr>
            <a:r>
              <a:rPr lang="el-GR" altLang="en-US" sz="4000" b="1" dirty="0">
                <a:latin typeface="Helvetica Neue"/>
              </a:rPr>
              <a:t>4. </a:t>
            </a:r>
            <a:r>
              <a:rPr lang="en-US" altLang="en-US" sz="4000" b="1" dirty="0">
                <a:latin typeface="Helvetica Neue"/>
              </a:rPr>
              <a:t>Examine the number of elements of CANDIDATES</a:t>
            </a:r>
            <a:r>
              <a:rPr lang="el-GR" altLang="en-US" sz="4000" b="1" dirty="0">
                <a:latin typeface="Helvetica Neue"/>
              </a:rPr>
              <a:t>:</a:t>
            </a:r>
          </a:p>
          <a:p>
            <a:pPr eaLnBrk="1" hangingPunct="1">
              <a:spcBef>
                <a:spcPct val="0"/>
              </a:spcBef>
              <a:buFontTx/>
              <a:buNone/>
            </a:pPr>
            <a:endParaRPr lang="el-GR" altLang="en-US" sz="4000" b="1" dirty="0">
              <a:latin typeface="Helvetica Neue"/>
            </a:endParaRPr>
          </a:p>
          <a:p>
            <a:pPr eaLnBrk="1" hangingPunct="1">
              <a:spcBef>
                <a:spcPct val="0"/>
              </a:spcBef>
              <a:buFontTx/>
              <a:buNone/>
            </a:pPr>
            <a:r>
              <a:rPr lang="el-GR" altLang="en-US" sz="4000" b="1" dirty="0">
                <a:latin typeface="Helvetica Neue"/>
              </a:rPr>
              <a:t>    (</a:t>
            </a:r>
            <a:r>
              <a:rPr lang="en-US" altLang="en-US" sz="4000" b="1" dirty="0">
                <a:latin typeface="Helvetica Neue"/>
              </a:rPr>
              <a:t>a</a:t>
            </a:r>
            <a:r>
              <a:rPr lang="el-GR" altLang="en-US" sz="4000" b="1" dirty="0">
                <a:latin typeface="Helvetica Neue"/>
              </a:rPr>
              <a:t>) </a:t>
            </a:r>
            <a:r>
              <a:rPr lang="en-US" altLang="en-US" sz="4000" b="1" dirty="0">
                <a:latin typeface="Helvetica Neue"/>
              </a:rPr>
              <a:t>If it is 0</a:t>
            </a:r>
            <a:r>
              <a:rPr lang="el-GR" altLang="en-US" sz="4000" b="1" dirty="0">
                <a:latin typeface="Helvetica Neue"/>
              </a:rPr>
              <a:t>, </a:t>
            </a:r>
            <a:r>
              <a:rPr lang="en-US" altLang="en-US" sz="4000" b="1" dirty="0">
                <a:latin typeface="Helvetica Neue"/>
              </a:rPr>
              <a:t>no value has been found</a:t>
            </a:r>
            <a:endParaRPr lang="el-GR" altLang="en-US" sz="4000" b="1" dirty="0">
              <a:latin typeface="Helvetica Neue"/>
            </a:endParaRPr>
          </a:p>
          <a:p>
            <a:pPr eaLnBrk="1" hangingPunct="1">
              <a:spcBef>
                <a:spcPct val="0"/>
              </a:spcBef>
              <a:buFontTx/>
              <a:buNone/>
            </a:pPr>
            <a:r>
              <a:rPr lang="el-GR" altLang="en-US" sz="4000" b="1" dirty="0">
                <a:latin typeface="Helvetica Neue"/>
              </a:rPr>
              <a:t>    (</a:t>
            </a:r>
            <a:r>
              <a:rPr lang="en-US" altLang="en-US" sz="4000" b="1" dirty="0">
                <a:latin typeface="Helvetica Neue"/>
              </a:rPr>
              <a:t>b</a:t>
            </a:r>
            <a:r>
              <a:rPr lang="el-GR" altLang="en-US" sz="4000" b="1" dirty="0">
                <a:latin typeface="Helvetica Neue"/>
              </a:rPr>
              <a:t>) </a:t>
            </a:r>
            <a:r>
              <a:rPr lang="en-US" altLang="en-US" sz="4000" b="1" dirty="0">
                <a:latin typeface="Helvetica Neue"/>
              </a:rPr>
              <a:t>If it is </a:t>
            </a:r>
            <a:r>
              <a:rPr lang="el-GR" altLang="en-US" sz="4000" b="1" dirty="0">
                <a:latin typeface="Helvetica Neue"/>
              </a:rPr>
              <a:t>1, </a:t>
            </a:r>
            <a:r>
              <a:rPr lang="en-US" altLang="en-US" sz="4000" b="1" dirty="0">
                <a:latin typeface="Helvetica Neue"/>
              </a:rPr>
              <a:t>then return the single candidate as the sought value</a:t>
            </a:r>
          </a:p>
          <a:p>
            <a:pPr eaLnBrk="1" hangingPunct="1">
              <a:spcBef>
                <a:spcPct val="0"/>
              </a:spcBef>
              <a:buFontTx/>
              <a:buNone/>
            </a:pPr>
            <a:r>
              <a:rPr lang="el-GR" altLang="en-US" sz="4000" b="1" dirty="0">
                <a:latin typeface="Helvetica Neue"/>
              </a:rPr>
              <a:t>    (</a:t>
            </a:r>
            <a:r>
              <a:rPr lang="en-US" altLang="en-US" sz="4000" b="1" dirty="0">
                <a:latin typeface="Helvetica Neue"/>
              </a:rPr>
              <a:t>c</a:t>
            </a:r>
            <a:r>
              <a:rPr lang="el-GR" altLang="en-US" sz="4000" b="1" dirty="0">
                <a:latin typeface="Helvetica Neue"/>
              </a:rPr>
              <a:t>) </a:t>
            </a:r>
            <a:r>
              <a:rPr lang="en-US" altLang="en-US" sz="4000" b="1" dirty="0">
                <a:latin typeface="Helvetica Neue"/>
              </a:rPr>
              <a:t>Otherwise note the contradiction</a:t>
            </a:r>
            <a:r>
              <a:rPr lang="el-GR" altLang="en-US" sz="4000" b="1" dirty="0">
                <a:latin typeface="Helvetica Neue"/>
              </a:rPr>
              <a:t> </a:t>
            </a:r>
            <a:endParaRPr lang="en-US" altLang="en-US" sz="4000" b="1" dirty="0">
              <a:latin typeface="Helvetica Neue"/>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200598" y="4834828"/>
            <a:ext cx="21590490" cy="2416757"/>
          </a:xfrm>
        </p:spPr>
        <p:txBody>
          <a:bodyPr/>
          <a:lstStyle/>
          <a:p>
            <a:r>
              <a:rPr lang="en-US" sz="6000" dirty="0"/>
              <a:t>Production Rules</a:t>
            </a:r>
          </a:p>
          <a:p>
            <a:r>
              <a:rPr lang="en-US" sz="4400" dirty="0"/>
              <a:t>The simplest knowledge representation formalism</a:t>
            </a:r>
          </a:p>
        </p:txBody>
      </p:sp>
    </p:spTree>
    <p:extLst>
      <p:ext uri="{BB962C8B-B14F-4D97-AF65-F5344CB8AC3E}">
        <p14:creationId xmlns:p14="http://schemas.microsoft.com/office/powerpoint/2010/main" val="3268019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39</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76266" y="2075455"/>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a:t>INTENDED LEARNING OUTCOMES</a:t>
            </a:r>
            <a:endParaRPr lang="en-CY"/>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172182" y="3288092"/>
            <a:ext cx="21694573" cy="9156849"/>
          </a:xfrm>
        </p:spPr>
        <p:txBody>
          <a:bodyPr/>
          <a:lstStyle/>
          <a:p>
            <a:pPr marL="0" indent="0">
              <a:buNone/>
            </a:pPr>
            <a:r>
              <a:rPr lang="en-US" sz="3200" dirty="0"/>
              <a:t>Upon completion of this unit on the knowledge representation formalisms of frames and production rules, students will be able:</a:t>
            </a:r>
            <a:endParaRPr lang="en-US" sz="800" b="1" dirty="0"/>
          </a:p>
          <a:p>
            <a:pPr marL="0" indent="0">
              <a:buNone/>
            </a:pPr>
            <a:r>
              <a:rPr lang="en-US" sz="3200" b="1" dirty="0"/>
              <a:t>Regarding Production Rules:</a:t>
            </a:r>
          </a:p>
          <a:p>
            <a:pPr marL="514350" indent="-514350">
              <a:buFont typeface="+mj-lt"/>
              <a:buAutoNum type="arabicPeriod"/>
            </a:pPr>
            <a:r>
              <a:rPr lang="en-US" sz="3200" dirty="0"/>
              <a:t>Explain what a production rule is and discuss the architecture of a production system in terms of its key components (production memory, working memory and control structure).</a:t>
            </a:r>
          </a:p>
          <a:p>
            <a:pPr marL="514350" indent="-514350">
              <a:buFont typeface="+mj-lt"/>
              <a:buAutoNum type="arabicPeriod"/>
            </a:pPr>
            <a:r>
              <a:rPr lang="en-US" sz="3200" dirty="0"/>
              <a:t>Present the two basic ways of applying production rules, namely forwards and backwards chaining</a:t>
            </a:r>
            <a:r>
              <a:rPr lang="el-GR" sz="3200" dirty="0"/>
              <a:t>, </a:t>
            </a:r>
            <a:r>
              <a:rPr lang="en-US" sz="3200" dirty="0"/>
              <a:t>and outline the key concepts of the Rete algorithm for forward chaining.</a:t>
            </a:r>
          </a:p>
          <a:p>
            <a:pPr marL="514350" indent="-514350">
              <a:buFont typeface="+mj-lt"/>
              <a:buAutoNum type="arabicPeriod"/>
            </a:pPr>
            <a:r>
              <a:rPr lang="en-US" sz="3200" dirty="0"/>
              <a:t>Distinguish between chaining and reasoning (goal-driven, or backwards, and event-driven, or forwards, reasoning).</a:t>
            </a:r>
          </a:p>
          <a:p>
            <a:pPr marL="514350" indent="-514350">
              <a:buFont typeface="+mj-lt"/>
              <a:buAutoNum type="arabicPeriod"/>
            </a:pPr>
            <a:r>
              <a:rPr lang="en-US" sz="3200" dirty="0"/>
              <a:t>Discuss the control structure of a production system, present performance criteria and global strategies, and explain meta-rules for local control.</a:t>
            </a:r>
          </a:p>
          <a:p>
            <a:pPr marL="514350" indent="-514350">
              <a:buFont typeface="+mj-lt"/>
              <a:buAutoNum type="arabicPeriod"/>
            </a:pPr>
            <a:r>
              <a:rPr lang="en-US" sz="3200" dirty="0"/>
              <a:t>Explain an inference network (or AND/OR tree), the indexing of the production memory, and give algorithms for the procedures, Findout for objects and Monitor for rules that collectively implement backward chaining.</a:t>
            </a:r>
          </a:p>
          <a:p>
            <a:pPr marL="514350" indent="-514350">
              <a:buFont typeface="+mj-lt"/>
              <a:buAutoNum type="arabicPeriod"/>
            </a:pPr>
            <a:r>
              <a:rPr lang="en-US" sz="3200" dirty="0"/>
              <a:t> Discuss explanations why and how.</a:t>
            </a:r>
          </a:p>
          <a:p>
            <a:pPr marL="514350" indent="-514350">
              <a:buFont typeface="+mj-lt"/>
              <a:buAutoNum type="arabicPeriod"/>
            </a:pPr>
            <a:r>
              <a:rPr lang="en-US" sz="3200" dirty="0"/>
              <a:t>Present in more detail (than in Unit 4) the blackboard model and its underlining strategy of opportunistic search.</a:t>
            </a:r>
          </a:p>
        </p:txBody>
      </p:sp>
    </p:spTree>
    <p:extLst>
      <p:ext uri="{BB962C8B-B14F-4D97-AF65-F5344CB8AC3E}">
        <p14:creationId xmlns:p14="http://schemas.microsoft.com/office/powerpoint/2010/main" val="152602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158299" y="3224633"/>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a:t>INTENDED LEARNING OUTCOMES</a:t>
            </a:r>
            <a:endParaRPr lang="en-CY"/>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158299" y="4683211"/>
            <a:ext cx="21461694" cy="7599405"/>
          </a:xfrm>
        </p:spPr>
        <p:txBody>
          <a:bodyPr/>
          <a:lstStyle/>
          <a:p>
            <a:pPr marL="0" indent="0">
              <a:buNone/>
            </a:pPr>
            <a:r>
              <a:rPr lang="en-US" sz="3200" dirty="0"/>
              <a:t>Upon completion of this unit on the knowledge representation formalisms of frames and production rules, students will be able:</a:t>
            </a:r>
            <a:endParaRPr lang="en-US" sz="800" b="1" dirty="0"/>
          </a:p>
          <a:p>
            <a:pPr marL="0" indent="0">
              <a:buNone/>
            </a:pPr>
            <a:r>
              <a:rPr lang="en-US" sz="3200" b="1" dirty="0"/>
              <a:t>Regarding Frames:</a:t>
            </a:r>
          </a:p>
          <a:p>
            <a:pPr marL="514350" indent="-514350">
              <a:buFont typeface="+mj-lt"/>
              <a:buAutoNum type="arabicPeriod"/>
            </a:pPr>
            <a:r>
              <a:rPr lang="en-US" sz="3200" dirty="0"/>
              <a:t>Explain what a frame is and discuss the key structural features of this representation formalism, namely slots and facets.</a:t>
            </a:r>
          </a:p>
          <a:p>
            <a:pPr marL="514350" indent="-514350">
              <a:buFont typeface="+mj-lt"/>
              <a:buAutoNum type="arabicPeriod"/>
            </a:pPr>
            <a:r>
              <a:rPr lang="en-US" sz="3200" dirty="0"/>
              <a:t>Discuss procedural attachment and the use of active procedures or demons.</a:t>
            </a:r>
          </a:p>
          <a:p>
            <a:pPr marL="514350" indent="-514350">
              <a:buFont typeface="+mj-lt"/>
              <a:buAutoNum type="arabicPeriod"/>
            </a:pPr>
            <a:r>
              <a:rPr lang="en-US" sz="3200" dirty="0"/>
              <a:t>Explain what a frame system is, how reasoning is performed in such a system of control and object frames and how object frames can be instantiated (filling their slots).</a:t>
            </a:r>
          </a:p>
          <a:p>
            <a:pPr marL="514350" indent="-514350">
              <a:buFont typeface="+mj-lt"/>
              <a:buAutoNum type="arabicPeriod"/>
            </a:pPr>
            <a:r>
              <a:rPr lang="en-US" sz="3200" dirty="0"/>
              <a:t>Discuss inheritance and give algorithms for simple inheritance applied to strict hierarchies and multiple inheritance applied to non-strict hierarchies.</a:t>
            </a:r>
          </a:p>
          <a:p>
            <a:pPr marL="514350" indent="-514350">
              <a:buFont typeface="+mj-lt"/>
              <a:buAutoNum type="arabicPeriod"/>
            </a:pPr>
            <a:r>
              <a:rPr lang="en-US" sz="3200" dirty="0"/>
              <a:t>Analyze how the formalism of frames combines declarative and procedural representations.</a:t>
            </a:r>
          </a:p>
          <a:p>
            <a:pPr eaLnBrk="1" hangingPunct="1">
              <a:lnSpc>
                <a:spcPct val="90000"/>
              </a:lnSpc>
            </a:pPr>
            <a:endParaRPr lang="el-GR" altLang="en-US" sz="1000" b="1" dirty="0"/>
          </a:p>
          <a:p>
            <a:pPr marL="514350" indent="-514350">
              <a:buFont typeface="+mj-lt"/>
              <a:buAutoNum type="arabicPeriod"/>
            </a:pPr>
            <a:endParaRPr lang="en-US" sz="3200" dirty="0"/>
          </a:p>
          <a:p>
            <a:endParaRPr lang="en-US" sz="3200" dirty="0"/>
          </a:p>
        </p:txBody>
      </p:sp>
    </p:spTree>
    <p:extLst>
      <p:ext uri="{BB962C8B-B14F-4D97-AF65-F5344CB8AC3E}">
        <p14:creationId xmlns:p14="http://schemas.microsoft.com/office/powerpoint/2010/main" val="30651204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a:extLst>
              <a:ext uri="{FF2B5EF4-FFF2-40B4-BE49-F238E27FC236}">
                <a16:creationId xmlns:a16="http://schemas.microsoft.com/office/drawing/2014/main" id="{9292F9E1-A24D-D328-3EAE-CACB71262804}"/>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6147" name="Slide Number Placeholder 3">
            <a:extLst>
              <a:ext uri="{FF2B5EF4-FFF2-40B4-BE49-F238E27FC236}">
                <a16:creationId xmlns:a16="http://schemas.microsoft.com/office/drawing/2014/main" id="{CFAA016C-FEAF-5746-E01E-4E37FC6C590F}"/>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3509BE16-3B60-497F-8CB2-0FA370337274}" type="slidenum">
              <a:rPr lang="el-GR" altLang="en-US" smtClean="0"/>
              <a:pPr algn="ctr"/>
              <a:t>40</a:t>
            </a:fld>
            <a:endParaRPr lang="el-GR" altLang="en-US" dirty="0"/>
          </a:p>
        </p:txBody>
      </p:sp>
      <p:sp>
        <p:nvSpPr>
          <p:cNvPr id="6148" name="Text Box 4">
            <a:extLst>
              <a:ext uri="{FF2B5EF4-FFF2-40B4-BE49-F238E27FC236}">
                <a16:creationId xmlns:a16="http://schemas.microsoft.com/office/drawing/2014/main" id="{0F3CC610-9590-4574-88BB-FF06B3AE1CB5}"/>
              </a:ext>
            </a:extLst>
          </p:cNvPr>
          <p:cNvSpPr txBox="1">
            <a:spLocks noChangeArrowheads="1"/>
          </p:cNvSpPr>
          <p:nvPr/>
        </p:nvSpPr>
        <p:spPr bwMode="auto">
          <a:xfrm>
            <a:off x="5029200" y="1797051"/>
            <a:ext cx="14020800" cy="1569660"/>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4800" b="1" dirty="0">
                <a:solidFill>
                  <a:srgbClr val="990000"/>
                </a:solidFill>
                <a:latin typeface="Helvetica Neue"/>
              </a:rPr>
              <a:t>A central postulate of Artificial Intelligence is that intelligent behavior is governed by rules</a:t>
            </a:r>
          </a:p>
        </p:txBody>
      </p:sp>
      <p:sp>
        <p:nvSpPr>
          <p:cNvPr id="47109" name="Text Box 5">
            <a:extLst>
              <a:ext uri="{FF2B5EF4-FFF2-40B4-BE49-F238E27FC236}">
                <a16:creationId xmlns:a16="http://schemas.microsoft.com/office/drawing/2014/main" id="{7B81A537-CF33-CB30-3510-0FE0CC225524}"/>
              </a:ext>
            </a:extLst>
          </p:cNvPr>
          <p:cNvSpPr txBox="1">
            <a:spLocks noChangeArrowheads="1"/>
          </p:cNvSpPr>
          <p:nvPr/>
        </p:nvSpPr>
        <p:spPr bwMode="auto">
          <a:xfrm>
            <a:off x="4953000" y="4454050"/>
            <a:ext cx="14173200" cy="1877437"/>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b="1" dirty="0">
                <a:latin typeface="Helvetica Neue"/>
              </a:rPr>
              <a:t>If</a:t>
            </a:r>
            <a:r>
              <a:rPr lang="el-GR" altLang="en-US" sz="4800" b="1" dirty="0">
                <a:latin typeface="Helvetica Neue"/>
              </a:rPr>
              <a:t> (</a:t>
            </a:r>
            <a:r>
              <a:rPr lang="en-US" altLang="en-US" sz="4800" b="1" dirty="0">
                <a:latin typeface="Helvetica Neue"/>
              </a:rPr>
              <a:t>premise</a:t>
            </a:r>
            <a:r>
              <a:rPr lang="el-GR" altLang="en-US" sz="4800" b="1" dirty="0">
                <a:latin typeface="Helvetica Neue"/>
              </a:rPr>
              <a:t>) </a:t>
            </a:r>
            <a:r>
              <a:rPr lang="en-US" altLang="en-US" sz="4800" b="1" dirty="0">
                <a:latin typeface="Helvetica Neue"/>
              </a:rPr>
              <a:t>then</a:t>
            </a:r>
            <a:r>
              <a:rPr lang="el-GR" altLang="en-US" sz="4800" b="1" dirty="0">
                <a:latin typeface="Helvetica Neue"/>
              </a:rPr>
              <a:t> (</a:t>
            </a:r>
            <a:r>
              <a:rPr lang="en-US" altLang="en-US" sz="4800" b="1" dirty="0">
                <a:latin typeface="Helvetica Neue"/>
              </a:rPr>
              <a:t>conclusion</a:t>
            </a:r>
            <a:r>
              <a:rPr lang="el-GR" altLang="en-US" sz="4800" b="1" dirty="0">
                <a:latin typeface="Helvetica Neue"/>
              </a:rPr>
              <a:t>), </a:t>
            </a:r>
            <a:r>
              <a:rPr lang="en-US" altLang="en-US" sz="4800" b="1" dirty="0">
                <a:latin typeface="Helvetica Neue"/>
              </a:rPr>
              <a:t>or</a:t>
            </a:r>
            <a:endParaRPr lang="el-GR" altLang="en-US" sz="4800" b="1" dirty="0">
              <a:latin typeface="Helvetica Neue"/>
            </a:endParaRPr>
          </a:p>
          <a:p>
            <a:pPr algn="ctr" eaLnBrk="1" hangingPunct="1"/>
            <a:endParaRPr lang="el-GR" altLang="en-US" sz="2000" b="1" dirty="0">
              <a:latin typeface="Helvetica Neue"/>
            </a:endParaRPr>
          </a:p>
          <a:p>
            <a:pPr algn="ctr" eaLnBrk="1" hangingPunct="1"/>
            <a:r>
              <a:rPr lang="en-US" altLang="en-US" sz="4800" b="1" dirty="0">
                <a:latin typeface="Helvetica Neue"/>
              </a:rPr>
              <a:t>If</a:t>
            </a:r>
            <a:r>
              <a:rPr lang="el-GR" altLang="en-US" sz="4800" b="1" dirty="0">
                <a:latin typeface="Helvetica Neue"/>
              </a:rPr>
              <a:t> (</a:t>
            </a:r>
            <a:r>
              <a:rPr lang="en-US" altLang="en-US" sz="4800" b="1" dirty="0">
                <a:latin typeface="Helvetica Neue"/>
              </a:rPr>
              <a:t>condition</a:t>
            </a:r>
            <a:r>
              <a:rPr lang="el-GR" altLang="en-US" sz="4800" b="1" dirty="0">
                <a:latin typeface="Helvetica Neue"/>
              </a:rPr>
              <a:t>) τότε (</a:t>
            </a:r>
            <a:r>
              <a:rPr lang="en-US" altLang="en-US" sz="4800" b="1" dirty="0">
                <a:latin typeface="Helvetica Neue"/>
              </a:rPr>
              <a:t>action</a:t>
            </a:r>
            <a:r>
              <a:rPr lang="el-GR" altLang="en-US" sz="4800" b="1" dirty="0">
                <a:latin typeface="Helvetica Neue"/>
              </a:rPr>
              <a:t>)</a:t>
            </a:r>
            <a:endParaRPr lang="en-US" altLang="en-US" sz="4800" b="1" dirty="0">
              <a:latin typeface="Helvetica Neue"/>
            </a:endParaRPr>
          </a:p>
        </p:txBody>
      </p:sp>
      <p:sp>
        <p:nvSpPr>
          <p:cNvPr id="47110" name="Text Box 6">
            <a:extLst>
              <a:ext uri="{FF2B5EF4-FFF2-40B4-BE49-F238E27FC236}">
                <a16:creationId xmlns:a16="http://schemas.microsoft.com/office/drawing/2014/main" id="{4B933F67-9CFF-634C-F092-806901C5531B}"/>
              </a:ext>
            </a:extLst>
          </p:cNvPr>
          <p:cNvSpPr txBox="1">
            <a:spLocks noChangeArrowheads="1"/>
          </p:cNvSpPr>
          <p:nvPr/>
        </p:nvSpPr>
        <p:spPr bwMode="auto">
          <a:xfrm>
            <a:off x="4876800" y="7346951"/>
            <a:ext cx="14478000" cy="3416320"/>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b="1" dirty="0">
                <a:solidFill>
                  <a:srgbClr val="990000"/>
                </a:solidFill>
                <a:latin typeface="Helvetica Neue"/>
              </a:rPr>
              <a:t>Production System</a:t>
            </a:r>
            <a:endParaRPr lang="el-GR" altLang="en-US" sz="4800" b="1" dirty="0">
              <a:solidFill>
                <a:srgbClr val="990000"/>
              </a:solidFill>
              <a:latin typeface="Helvetica Neue"/>
            </a:endParaRPr>
          </a:p>
          <a:p>
            <a:pPr algn="l" eaLnBrk="1" hangingPunct="1"/>
            <a:endParaRPr lang="el-GR" altLang="en-US" sz="4800" b="1" dirty="0">
              <a:solidFill>
                <a:srgbClr val="990000"/>
              </a:solidFill>
              <a:latin typeface="Helvetica Neue"/>
            </a:endParaRPr>
          </a:p>
          <a:p>
            <a:pPr algn="l" eaLnBrk="1" hangingPunct="1"/>
            <a:r>
              <a:rPr lang="en-US" altLang="en-US" sz="4000" b="1" dirty="0">
                <a:latin typeface="Helvetica Neue"/>
              </a:rPr>
              <a:t>A</a:t>
            </a:r>
            <a:r>
              <a:rPr lang="el-GR" altLang="en-US" sz="4000" b="1" dirty="0">
                <a:latin typeface="Helvetica Neue"/>
              </a:rPr>
              <a:t> </a:t>
            </a:r>
            <a:r>
              <a:rPr lang="en-US" altLang="en-US" sz="4000" b="1" dirty="0">
                <a:solidFill>
                  <a:srgbClr val="990000"/>
                </a:solidFill>
                <a:latin typeface="Helvetica Neue"/>
              </a:rPr>
              <a:t>production system</a:t>
            </a:r>
            <a:r>
              <a:rPr lang="el-GR" altLang="en-US" sz="4000" b="1" i="1" dirty="0">
                <a:latin typeface="Helvetica Neue"/>
              </a:rPr>
              <a:t> </a:t>
            </a:r>
            <a:r>
              <a:rPr lang="en-US" altLang="en-US" sz="4000" b="1" dirty="0">
                <a:latin typeface="Helvetica Neue"/>
              </a:rPr>
              <a:t>represents its knowledge as rules.</a:t>
            </a:r>
            <a:r>
              <a:rPr lang="el-GR" altLang="en-US" sz="4000" b="1" dirty="0">
                <a:latin typeface="Helvetica Neue"/>
              </a:rPr>
              <a:t>  </a:t>
            </a:r>
          </a:p>
          <a:p>
            <a:pPr algn="l" eaLnBrk="1" hangingPunct="1"/>
            <a:endParaRPr lang="el-GR" altLang="en-US" sz="4000" b="1" dirty="0">
              <a:latin typeface="Helvetica Neue"/>
            </a:endParaRPr>
          </a:p>
          <a:p>
            <a:pPr algn="l" eaLnBrk="1" hangingPunct="1"/>
            <a:r>
              <a:rPr lang="en-US" altLang="en-US" sz="4000" b="1" dirty="0">
                <a:latin typeface="Helvetica Neue"/>
              </a:rPr>
              <a:t>Its knowledge base is called </a:t>
            </a:r>
            <a:r>
              <a:rPr lang="en-US" altLang="en-US" sz="4000" b="1" dirty="0">
                <a:solidFill>
                  <a:srgbClr val="990000"/>
                </a:solidFill>
                <a:latin typeface="Helvetica Neue"/>
              </a:rPr>
              <a:t>production memory.</a:t>
            </a:r>
            <a:r>
              <a:rPr lang="el-GR" altLang="en-US" sz="4000" b="1" i="1" dirty="0">
                <a:latin typeface="Helvetica Neue"/>
              </a:rPr>
              <a:t> </a:t>
            </a:r>
            <a:endParaRPr lang="en-US" altLang="en-US" sz="4000" b="1" dirty="0">
              <a:latin typeface="Helvetica Neue"/>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7109"/>
                                        </p:tgtEl>
                                        <p:attrNameLst>
                                          <p:attrName>style.visibility</p:attrName>
                                        </p:attrNameLst>
                                      </p:cBhvr>
                                      <p:to>
                                        <p:strVal val="visible"/>
                                      </p:to>
                                    </p:set>
                                    <p:anim calcmode="lin" valueType="num">
                                      <p:cBhvr additive="base">
                                        <p:cTn id="7" dur="500" fill="hold"/>
                                        <p:tgtEl>
                                          <p:spTgt spid="47109"/>
                                        </p:tgtEl>
                                        <p:attrNameLst>
                                          <p:attrName>ppt_x</p:attrName>
                                        </p:attrNameLst>
                                      </p:cBhvr>
                                      <p:tavLst>
                                        <p:tav tm="0">
                                          <p:val>
                                            <p:strVal val="#ppt_x"/>
                                          </p:val>
                                        </p:tav>
                                        <p:tav tm="100000">
                                          <p:val>
                                            <p:strVal val="#ppt_x"/>
                                          </p:val>
                                        </p:tav>
                                      </p:tavLst>
                                    </p:anim>
                                    <p:anim calcmode="lin" valueType="num">
                                      <p:cBhvr additive="base">
                                        <p:cTn id="8" dur="500" fill="hold"/>
                                        <p:tgtEl>
                                          <p:spTgt spid="4710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7110"/>
                                        </p:tgtEl>
                                        <p:attrNameLst>
                                          <p:attrName>style.visibility</p:attrName>
                                        </p:attrNameLst>
                                      </p:cBhvr>
                                      <p:to>
                                        <p:strVal val="visible"/>
                                      </p:to>
                                    </p:set>
                                    <p:anim calcmode="lin" valueType="num">
                                      <p:cBhvr additive="base">
                                        <p:cTn id="13" dur="500" fill="hold"/>
                                        <p:tgtEl>
                                          <p:spTgt spid="47110"/>
                                        </p:tgtEl>
                                        <p:attrNameLst>
                                          <p:attrName>ppt_x</p:attrName>
                                        </p:attrNameLst>
                                      </p:cBhvr>
                                      <p:tavLst>
                                        <p:tav tm="0">
                                          <p:val>
                                            <p:strVal val="#ppt_x"/>
                                          </p:val>
                                        </p:tav>
                                        <p:tav tm="100000">
                                          <p:val>
                                            <p:strVal val="#ppt_x"/>
                                          </p:val>
                                        </p:tav>
                                      </p:tavLst>
                                    </p:anim>
                                    <p:anim calcmode="lin" valueType="num">
                                      <p:cBhvr additive="base">
                                        <p:cTn id="14" dur="500" fill="hold"/>
                                        <p:tgtEl>
                                          <p:spTgt spid="471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animBg="1"/>
      <p:bldP spid="47110"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1">
            <a:extLst>
              <a:ext uri="{FF2B5EF4-FFF2-40B4-BE49-F238E27FC236}">
                <a16:creationId xmlns:a16="http://schemas.microsoft.com/office/drawing/2014/main" id="{699EFB5C-FFEC-8E67-335A-054886C856B5}"/>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14339" name="Slide Number Placeholder 3">
            <a:extLst>
              <a:ext uri="{FF2B5EF4-FFF2-40B4-BE49-F238E27FC236}">
                <a16:creationId xmlns:a16="http://schemas.microsoft.com/office/drawing/2014/main" id="{10C22265-7AE4-1E20-00F6-56927381D4B7}"/>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AF2E28F5-5E52-43B0-9CF8-75BB38422748}" type="slidenum">
              <a:rPr lang="el-GR" altLang="en-US" smtClean="0"/>
              <a:pPr algn="ctr"/>
              <a:t>41</a:t>
            </a:fld>
            <a:endParaRPr lang="el-GR" altLang="en-US" dirty="0"/>
          </a:p>
        </p:txBody>
      </p:sp>
      <p:sp>
        <p:nvSpPr>
          <p:cNvPr id="14340" name="Rectangle 4">
            <a:extLst>
              <a:ext uri="{FF2B5EF4-FFF2-40B4-BE49-F238E27FC236}">
                <a16:creationId xmlns:a16="http://schemas.microsoft.com/office/drawing/2014/main" id="{05D43E28-FEDB-15E5-CE31-3B87A0E15EB5}"/>
              </a:ext>
            </a:extLst>
          </p:cNvPr>
          <p:cNvSpPr>
            <a:spLocks noChangeArrowheads="1"/>
          </p:cNvSpPr>
          <p:nvPr/>
        </p:nvSpPr>
        <p:spPr bwMode="auto">
          <a:xfrm>
            <a:off x="7010400" y="3657600"/>
            <a:ext cx="10058400" cy="7315200"/>
          </a:xfrm>
          <a:prstGeom prst="rect">
            <a:avLst/>
          </a:prstGeom>
          <a:solidFill>
            <a:schemeClr val="accent5">
              <a:lumMod val="20000"/>
              <a:lumOff val="80000"/>
            </a:schemeClr>
          </a:solidFill>
          <a:ln w="5715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14341" name="Rectangle 5">
            <a:extLst>
              <a:ext uri="{FF2B5EF4-FFF2-40B4-BE49-F238E27FC236}">
                <a16:creationId xmlns:a16="http://schemas.microsoft.com/office/drawing/2014/main" id="{2807D38F-E437-B9EB-ACED-12C21858B604}"/>
              </a:ext>
            </a:extLst>
          </p:cNvPr>
          <p:cNvSpPr>
            <a:spLocks noChangeArrowheads="1"/>
          </p:cNvSpPr>
          <p:nvPr/>
        </p:nvSpPr>
        <p:spPr bwMode="auto">
          <a:xfrm>
            <a:off x="10210800" y="4724400"/>
            <a:ext cx="3352800" cy="2286000"/>
          </a:xfrm>
          <a:prstGeom prst="rect">
            <a:avLst/>
          </a:prstGeom>
          <a:solidFill>
            <a:srgbClr val="FFFFFF"/>
          </a:solidFill>
          <a:ln w="5715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3200" b="1" dirty="0">
              <a:latin typeface="Times New Roman" panose="02020603050405020304" pitchFamily="18" charset="0"/>
            </a:endParaRPr>
          </a:p>
          <a:p>
            <a:pPr algn="ctr" eaLnBrk="1" hangingPunct="1"/>
            <a:r>
              <a:rPr lang="en-US" altLang="en-US" sz="3200" b="1" dirty="0">
                <a:latin typeface="Times New Roman" panose="02020603050405020304" pitchFamily="18" charset="0"/>
              </a:rPr>
              <a:t>Rule Interpreter</a:t>
            </a:r>
            <a:endParaRPr lang="el-GR" altLang="en-US" sz="3200" b="1" dirty="0">
              <a:latin typeface="Times New Roman" panose="02020603050405020304" pitchFamily="18" charset="0"/>
            </a:endParaRPr>
          </a:p>
          <a:p>
            <a:pPr algn="ctr" eaLnBrk="1" hangingPunct="1"/>
            <a:r>
              <a:rPr lang="el-GR" altLang="en-US" sz="3200" b="1" dirty="0">
                <a:latin typeface="Times New Roman" panose="02020603050405020304" pitchFamily="18" charset="0"/>
              </a:rPr>
              <a:t>(</a:t>
            </a:r>
            <a:r>
              <a:rPr lang="en-US" altLang="en-US" sz="3200" b="1" dirty="0">
                <a:latin typeface="Times New Roman" panose="02020603050405020304" pitchFamily="18" charset="0"/>
              </a:rPr>
              <a:t>Control Structure</a:t>
            </a:r>
            <a:r>
              <a:rPr lang="el-GR" altLang="en-US" sz="3200" b="1" dirty="0">
                <a:latin typeface="Times New Roman" panose="02020603050405020304" pitchFamily="18" charset="0"/>
              </a:rPr>
              <a:t>)</a:t>
            </a:r>
            <a:endParaRPr lang="en-US" altLang="en-US" sz="3200" b="1" dirty="0"/>
          </a:p>
        </p:txBody>
      </p:sp>
      <p:sp>
        <p:nvSpPr>
          <p:cNvPr id="14342" name="Rectangle 6">
            <a:extLst>
              <a:ext uri="{FF2B5EF4-FFF2-40B4-BE49-F238E27FC236}">
                <a16:creationId xmlns:a16="http://schemas.microsoft.com/office/drawing/2014/main" id="{C693E88C-34B0-6C1C-5565-59B2D5274FA8}"/>
              </a:ext>
            </a:extLst>
          </p:cNvPr>
          <p:cNvSpPr>
            <a:spLocks noChangeArrowheads="1"/>
          </p:cNvSpPr>
          <p:nvPr/>
        </p:nvSpPr>
        <p:spPr bwMode="auto">
          <a:xfrm>
            <a:off x="8229601" y="8016876"/>
            <a:ext cx="3016250" cy="2041524"/>
          </a:xfrm>
          <a:prstGeom prst="rect">
            <a:avLst/>
          </a:prstGeom>
          <a:solidFill>
            <a:srgbClr val="FFFFFF"/>
          </a:solidFill>
          <a:ln w="5715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Rules</a:t>
            </a:r>
            <a:endParaRPr lang="el-GR" altLang="en-US" sz="3200" b="1" dirty="0">
              <a:latin typeface="Times New Roman" panose="02020603050405020304" pitchFamily="18" charset="0"/>
            </a:endParaRPr>
          </a:p>
          <a:p>
            <a:pPr algn="ctr" eaLnBrk="1" hangingPunct="1"/>
            <a:r>
              <a:rPr lang="el-GR" altLang="en-US" sz="3200" b="1" dirty="0">
                <a:latin typeface="Times New Roman" panose="02020603050405020304" pitchFamily="18" charset="0"/>
              </a:rPr>
              <a:t>(</a:t>
            </a:r>
            <a:r>
              <a:rPr lang="en-US" altLang="en-US" sz="3200" b="1" dirty="0">
                <a:latin typeface="Times New Roman" panose="02020603050405020304" pitchFamily="18" charset="0"/>
              </a:rPr>
              <a:t>Production Memory</a:t>
            </a:r>
            <a:r>
              <a:rPr lang="el-GR" altLang="en-US" sz="3200" b="1" dirty="0">
                <a:latin typeface="Times New Roman" panose="02020603050405020304" pitchFamily="18" charset="0"/>
              </a:rPr>
              <a:t>)</a:t>
            </a:r>
            <a:endParaRPr lang="en-US" altLang="en-US" sz="3200" b="1" dirty="0"/>
          </a:p>
        </p:txBody>
      </p:sp>
      <p:sp>
        <p:nvSpPr>
          <p:cNvPr id="14343" name="Rectangle 7">
            <a:extLst>
              <a:ext uri="{FF2B5EF4-FFF2-40B4-BE49-F238E27FC236}">
                <a16:creationId xmlns:a16="http://schemas.microsoft.com/office/drawing/2014/main" id="{5D474A84-4568-54B2-4917-1DDACF407F8F}"/>
              </a:ext>
            </a:extLst>
          </p:cNvPr>
          <p:cNvSpPr>
            <a:spLocks noChangeArrowheads="1"/>
          </p:cNvSpPr>
          <p:nvPr/>
        </p:nvSpPr>
        <p:spPr bwMode="auto">
          <a:xfrm>
            <a:off x="12496800" y="7924800"/>
            <a:ext cx="3352800" cy="2133600"/>
          </a:xfrm>
          <a:prstGeom prst="rect">
            <a:avLst/>
          </a:prstGeom>
          <a:solidFill>
            <a:srgbClr val="FFFFFF"/>
          </a:solidFill>
          <a:ln w="5715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Times New Roman" panose="02020603050405020304" pitchFamily="18" charset="0"/>
              </a:rPr>
              <a:t>Data</a:t>
            </a:r>
            <a:endParaRPr lang="el-GR" altLang="en-US" sz="3200" b="1" dirty="0">
              <a:latin typeface="Times New Roman" panose="02020603050405020304" pitchFamily="18" charset="0"/>
            </a:endParaRPr>
          </a:p>
          <a:p>
            <a:pPr algn="ctr" eaLnBrk="1" hangingPunct="1"/>
            <a:r>
              <a:rPr lang="el-GR" altLang="en-US" sz="3200" b="1" dirty="0">
                <a:latin typeface="Times New Roman" panose="02020603050405020304" pitchFamily="18" charset="0"/>
              </a:rPr>
              <a:t>(</a:t>
            </a:r>
            <a:r>
              <a:rPr lang="en-US" altLang="en-US" sz="3200" b="1" dirty="0">
                <a:latin typeface="Times New Roman" panose="02020603050405020304" pitchFamily="18" charset="0"/>
              </a:rPr>
              <a:t>Working Memory</a:t>
            </a:r>
            <a:r>
              <a:rPr lang="el-GR" altLang="en-US" sz="3200" b="1" dirty="0">
                <a:latin typeface="Times New Roman" panose="02020603050405020304" pitchFamily="18" charset="0"/>
              </a:rPr>
              <a:t>)</a:t>
            </a:r>
            <a:endParaRPr lang="en-US" altLang="en-US" sz="3200" b="1" dirty="0"/>
          </a:p>
        </p:txBody>
      </p:sp>
      <p:sp>
        <p:nvSpPr>
          <p:cNvPr id="14344" name="Text Box 12">
            <a:extLst>
              <a:ext uri="{FF2B5EF4-FFF2-40B4-BE49-F238E27FC236}">
                <a16:creationId xmlns:a16="http://schemas.microsoft.com/office/drawing/2014/main" id="{F762AAED-868D-9F5F-FE12-8CF97872E8D9}"/>
              </a:ext>
            </a:extLst>
          </p:cNvPr>
          <p:cNvSpPr txBox="1">
            <a:spLocks noChangeArrowheads="1"/>
          </p:cNvSpPr>
          <p:nvPr/>
        </p:nvSpPr>
        <p:spPr bwMode="auto">
          <a:xfrm>
            <a:off x="5486400" y="1524001"/>
            <a:ext cx="12801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solidFill>
                  <a:srgbClr val="990000"/>
                </a:solidFill>
              </a:rPr>
              <a:t>Production System Architecture</a:t>
            </a:r>
          </a:p>
        </p:txBody>
      </p:sp>
      <p:sp>
        <p:nvSpPr>
          <p:cNvPr id="14345" name="Line 13">
            <a:extLst>
              <a:ext uri="{FF2B5EF4-FFF2-40B4-BE49-F238E27FC236}">
                <a16:creationId xmlns:a16="http://schemas.microsoft.com/office/drawing/2014/main" id="{172C6D47-336F-2C19-06BE-59373E15946F}"/>
              </a:ext>
            </a:extLst>
          </p:cNvPr>
          <p:cNvSpPr>
            <a:spLocks noChangeShapeType="1"/>
          </p:cNvSpPr>
          <p:nvPr/>
        </p:nvSpPr>
        <p:spPr bwMode="auto">
          <a:xfrm flipV="1">
            <a:off x="9906000" y="7010400"/>
            <a:ext cx="762000" cy="9144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14346" name="Line 14">
            <a:extLst>
              <a:ext uri="{FF2B5EF4-FFF2-40B4-BE49-F238E27FC236}">
                <a16:creationId xmlns:a16="http://schemas.microsoft.com/office/drawing/2014/main" id="{65EB228F-4672-4D43-30B4-CE4DA85A7DCC}"/>
              </a:ext>
            </a:extLst>
          </p:cNvPr>
          <p:cNvSpPr>
            <a:spLocks noChangeShapeType="1"/>
          </p:cNvSpPr>
          <p:nvPr/>
        </p:nvSpPr>
        <p:spPr bwMode="auto">
          <a:xfrm>
            <a:off x="12649200" y="7010400"/>
            <a:ext cx="762000" cy="914400"/>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14347" name="Text Box 15">
            <a:extLst>
              <a:ext uri="{FF2B5EF4-FFF2-40B4-BE49-F238E27FC236}">
                <a16:creationId xmlns:a16="http://schemas.microsoft.com/office/drawing/2014/main" id="{C980BC2B-898A-A7F3-9CCB-8A0CED1677E6}"/>
              </a:ext>
            </a:extLst>
          </p:cNvPr>
          <p:cNvSpPr txBox="1">
            <a:spLocks noChangeArrowheads="1"/>
          </p:cNvSpPr>
          <p:nvPr/>
        </p:nvSpPr>
        <p:spPr bwMode="auto">
          <a:xfrm>
            <a:off x="4495800" y="6488332"/>
            <a:ext cx="1828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3600" b="1" dirty="0"/>
              <a:t>Data</a:t>
            </a:r>
          </a:p>
        </p:txBody>
      </p:sp>
      <p:sp>
        <p:nvSpPr>
          <p:cNvPr id="14348" name="Text Box 16">
            <a:extLst>
              <a:ext uri="{FF2B5EF4-FFF2-40B4-BE49-F238E27FC236}">
                <a16:creationId xmlns:a16="http://schemas.microsoft.com/office/drawing/2014/main" id="{A7D9649D-6EAF-3477-6D2C-048852A65D56}"/>
              </a:ext>
            </a:extLst>
          </p:cNvPr>
          <p:cNvSpPr txBox="1">
            <a:spLocks noChangeArrowheads="1"/>
          </p:cNvSpPr>
          <p:nvPr/>
        </p:nvSpPr>
        <p:spPr bwMode="auto">
          <a:xfrm>
            <a:off x="16891000" y="6539132"/>
            <a:ext cx="3505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3600" b="1" dirty="0"/>
              <a:t>Answers</a:t>
            </a:r>
          </a:p>
        </p:txBody>
      </p:sp>
      <p:sp>
        <p:nvSpPr>
          <p:cNvPr id="14349" name="Line 17">
            <a:extLst>
              <a:ext uri="{FF2B5EF4-FFF2-40B4-BE49-F238E27FC236}">
                <a16:creationId xmlns:a16="http://schemas.microsoft.com/office/drawing/2014/main" id="{89C14AFF-3905-AA74-38DF-404EA1D3AE2D}"/>
              </a:ext>
            </a:extLst>
          </p:cNvPr>
          <p:cNvSpPr>
            <a:spLocks noChangeShapeType="1"/>
          </p:cNvSpPr>
          <p:nvPr/>
        </p:nvSpPr>
        <p:spPr bwMode="auto">
          <a:xfrm>
            <a:off x="5943600" y="6858000"/>
            <a:ext cx="1066800" cy="0"/>
          </a:xfrm>
          <a:prstGeom prst="line">
            <a:avLst/>
          </a:prstGeom>
          <a:noFill/>
          <a:ln w="7620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14350" name="Line 18">
            <a:extLst>
              <a:ext uri="{FF2B5EF4-FFF2-40B4-BE49-F238E27FC236}">
                <a16:creationId xmlns:a16="http://schemas.microsoft.com/office/drawing/2014/main" id="{85A858C1-C67D-B227-2502-8D111A830079}"/>
              </a:ext>
            </a:extLst>
          </p:cNvPr>
          <p:cNvSpPr>
            <a:spLocks noChangeShapeType="1"/>
          </p:cNvSpPr>
          <p:nvPr/>
        </p:nvSpPr>
        <p:spPr bwMode="auto">
          <a:xfrm>
            <a:off x="17068800" y="7010400"/>
            <a:ext cx="1066800" cy="0"/>
          </a:xfrm>
          <a:prstGeom prst="line">
            <a:avLst/>
          </a:prstGeom>
          <a:noFill/>
          <a:ln w="7620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Tree>
    <p:extLst>
      <p:ext uri="{BB962C8B-B14F-4D97-AF65-F5344CB8AC3E}">
        <p14:creationId xmlns:p14="http://schemas.microsoft.com/office/powerpoint/2010/main" val="9350932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a:extLst>
              <a:ext uri="{FF2B5EF4-FFF2-40B4-BE49-F238E27FC236}">
                <a16:creationId xmlns:a16="http://schemas.microsoft.com/office/drawing/2014/main" id="{A6150CCA-3307-F36E-54A3-5B6E59F47F58}"/>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7171" name="Slide Number Placeholder 3">
            <a:extLst>
              <a:ext uri="{FF2B5EF4-FFF2-40B4-BE49-F238E27FC236}">
                <a16:creationId xmlns:a16="http://schemas.microsoft.com/office/drawing/2014/main" id="{3CD76658-B11F-57A0-44F2-BBAFF353041C}"/>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9BD2A9BC-EB0C-4758-90B4-0C2DFDAB4E6D}" type="slidenum">
              <a:rPr lang="el-GR" altLang="en-US" smtClean="0"/>
              <a:pPr algn="ctr"/>
              <a:t>42</a:t>
            </a:fld>
            <a:endParaRPr lang="el-GR" altLang="en-US" dirty="0"/>
          </a:p>
        </p:txBody>
      </p:sp>
      <p:sp>
        <p:nvSpPr>
          <p:cNvPr id="48132" name="Text Box 4">
            <a:extLst>
              <a:ext uri="{FF2B5EF4-FFF2-40B4-BE49-F238E27FC236}">
                <a16:creationId xmlns:a16="http://schemas.microsoft.com/office/drawing/2014/main" id="{B3884D2C-B86E-33FA-E185-ED41B77D92FB}"/>
              </a:ext>
            </a:extLst>
          </p:cNvPr>
          <p:cNvSpPr txBox="1">
            <a:spLocks noChangeArrowheads="1"/>
          </p:cNvSpPr>
          <p:nvPr/>
        </p:nvSpPr>
        <p:spPr bwMode="auto">
          <a:xfrm>
            <a:off x="4007697" y="2737967"/>
            <a:ext cx="16127627" cy="7602081"/>
          </a:xfrm>
          <a:prstGeom prst="rect">
            <a:avLst/>
          </a:prstGeom>
          <a:solidFill>
            <a:schemeClr val="accent6">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b="1" dirty="0">
                <a:solidFill>
                  <a:srgbClr val="990000"/>
                </a:solidFill>
                <a:latin typeface="Helvetica Neue"/>
              </a:rPr>
              <a:t>Production Rules</a:t>
            </a:r>
            <a:endParaRPr lang="el-GR" altLang="en-US" sz="4800" b="1" dirty="0">
              <a:solidFill>
                <a:srgbClr val="990000"/>
              </a:solidFill>
              <a:latin typeface="Helvetica Neue"/>
            </a:endParaRPr>
          </a:p>
          <a:p>
            <a:pPr algn="l" eaLnBrk="1" hangingPunct="1"/>
            <a:endParaRPr lang="en-US" altLang="en-US" sz="1600" b="1" dirty="0">
              <a:solidFill>
                <a:srgbClr val="990000"/>
              </a:solidFill>
              <a:latin typeface="Helvetica Neue"/>
            </a:endParaRPr>
          </a:p>
          <a:p>
            <a:pPr algn="ctr" eaLnBrk="1" hangingPunct="1"/>
            <a:r>
              <a:rPr lang="en-US" altLang="en-US" sz="4800" b="1" dirty="0">
                <a:solidFill>
                  <a:srgbClr val="0100C8"/>
                </a:solidFill>
                <a:latin typeface="Helvetica Neue"/>
              </a:rPr>
              <a:t>P</a:t>
            </a:r>
            <a:r>
              <a:rPr lang="el-GR" altLang="en-US" sz="4800" b="1" baseline="-25000" dirty="0">
                <a:solidFill>
                  <a:srgbClr val="0100C8"/>
                </a:solidFill>
                <a:latin typeface="Helvetica Neue"/>
              </a:rPr>
              <a:t>1</a:t>
            </a:r>
            <a:r>
              <a:rPr lang="el-GR" altLang="en-US" sz="4800" b="1" dirty="0">
                <a:solidFill>
                  <a:srgbClr val="0100C8"/>
                </a:solidFill>
                <a:latin typeface="Helvetica Neue"/>
              </a:rPr>
              <a:t>, …., </a:t>
            </a:r>
            <a:r>
              <a:rPr lang="en-US" altLang="en-US" sz="4800" b="1" dirty="0">
                <a:solidFill>
                  <a:srgbClr val="0100C8"/>
                </a:solidFill>
                <a:latin typeface="Helvetica Neue"/>
              </a:rPr>
              <a:t>P</a:t>
            </a:r>
            <a:r>
              <a:rPr lang="en-US" altLang="en-US" sz="4800" b="1" baseline="-25000" dirty="0">
                <a:solidFill>
                  <a:srgbClr val="0100C8"/>
                </a:solidFill>
                <a:latin typeface="Helvetica Neue"/>
              </a:rPr>
              <a:t>m</a:t>
            </a:r>
            <a:r>
              <a:rPr lang="el-GR" altLang="en-US" sz="4800" b="1" dirty="0">
                <a:solidFill>
                  <a:srgbClr val="0100C8"/>
                </a:solidFill>
                <a:latin typeface="Helvetica Neue"/>
              </a:rPr>
              <a:t> </a:t>
            </a:r>
            <a:r>
              <a:rPr lang="en-US" altLang="en-US" sz="4800" b="1" dirty="0">
                <a:solidFill>
                  <a:srgbClr val="0100C8"/>
                </a:solidFill>
                <a:latin typeface="Helvetica Neue"/>
                <a:sym typeface="Symbol" panose="05050102010706020507" pitchFamily="18" charset="2"/>
              </a:rPr>
              <a:t></a:t>
            </a:r>
            <a:r>
              <a:rPr lang="el-GR" altLang="en-US" sz="4800" b="1" dirty="0">
                <a:solidFill>
                  <a:srgbClr val="0100C8"/>
                </a:solidFill>
                <a:latin typeface="Helvetica Neue"/>
              </a:rPr>
              <a:t> </a:t>
            </a:r>
            <a:r>
              <a:rPr lang="en-US" altLang="en-US" sz="4800" b="1" dirty="0">
                <a:solidFill>
                  <a:srgbClr val="0100C8"/>
                </a:solidFill>
                <a:latin typeface="Helvetica Neue"/>
              </a:rPr>
              <a:t>Q</a:t>
            </a:r>
            <a:r>
              <a:rPr lang="el-GR" altLang="en-US" sz="4800" b="1" baseline="-25000" dirty="0">
                <a:solidFill>
                  <a:srgbClr val="0100C8"/>
                </a:solidFill>
                <a:latin typeface="Helvetica Neue"/>
              </a:rPr>
              <a:t>1</a:t>
            </a:r>
            <a:r>
              <a:rPr lang="el-GR" altLang="en-US" sz="4800" b="1" dirty="0">
                <a:solidFill>
                  <a:srgbClr val="0100C8"/>
                </a:solidFill>
                <a:latin typeface="Helvetica Neue"/>
              </a:rPr>
              <a:t>, …., </a:t>
            </a:r>
            <a:r>
              <a:rPr lang="en-US" altLang="en-US" sz="4800" b="1" dirty="0">
                <a:solidFill>
                  <a:srgbClr val="0100C8"/>
                </a:solidFill>
                <a:latin typeface="Helvetica Neue"/>
              </a:rPr>
              <a:t>Q</a:t>
            </a:r>
            <a:r>
              <a:rPr lang="en-US" altLang="en-US" sz="4800" b="1" baseline="-25000" dirty="0">
                <a:solidFill>
                  <a:srgbClr val="0100C8"/>
                </a:solidFill>
                <a:latin typeface="Helvetica Neue"/>
              </a:rPr>
              <a:t>n</a:t>
            </a:r>
            <a:r>
              <a:rPr lang="el-GR" altLang="en-US" sz="4800" b="1" dirty="0">
                <a:latin typeface="Helvetica Neue"/>
              </a:rPr>
              <a:t>, </a:t>
            </a:r>
            <a:r>
              <a:rPr lang="en-US" altLang="en-US" sz="4800" b="1" dirty="0">
                <a:latin typeface="Helvetica Neue"/>
              </a:rPr>
              <a:t>where</a:t>
            </a:r>
            <a:r>
              <a:rPr lang="el-GR" altLang="en-US" sz="4800" b="1" dirty="0">
                <a:latin typeface="Helvetica Neue"/>
              </a:rPr>
              <a:t> </a:t>
            </a:r>
            <a:r>
              <a:rPr lang="en-US" altLang="en-US" sz="4800" b="1" dirty="0">
                <a:latin typeface="Helvetica Neue"/>
              </a:rPr>
              <a:t>m</a:t>
            </a:r>
            <a:r>
              <a:rPr lang="el-GR" altLang="en-US" sz="4800" b="1" dirty="0">
                <a:latin typeface="Helvetica Neue"/>
              </a:rPr>
              <a:t>, </a:t>
            </a:r>
            <a:r>
              <a:rPr lang="en-US" altLang="en-US" sz="4800" b="1" dirty="0">
                <a:latin typeface="Helvetica Neue"/>
              </a:rPr>
              <a:t>n</a:t>
            </a:r>
            <a:r>
              <a:rPr lang="el-GR" altLang="en-US" sz="4800" b="1" dirty="0">
                <a:latin typeface="Helvetica Neue"/>
              </a:rPr>
              <a:t> </a:t>
            </a:r>
            <a:r>
              <a:rPr lang="en-US" altLang="en-US" sz="4800" b="1" dirty="0">
                <a:latin typeface="Helvetica Neue"/>
                <a:sym typeface="Symbol" panose="05050102010706020507" pitchFamily="18" charset="2"/>
              </a:rPr>
              <a:t></a:t>
            </a:r>
            <a:r>
              <a:rPr lang="el-GR" altLang="en-US" sz="4800" b="1" dirty="0">
                <a:latin typeface="Helvetica Neue"/>
              </a:rPr>
              <a:t> 1.</a:t>
            </a:r>
          </a:p>
          <a:p>
            <a:pPr algn="ctr" eaLnBrk="1" hangingPunct="1"/>
            <a:endParaRPr lang="el-GR" altLang="en-US" sz="2000" b="1" dirty="0">
              <a:latin typeface="Helvetica Neue"/>
            </a:endParaRPr>
          </a:p>
          <a:p>
            <a:pPr algn="l" eaLnBrk="1" hangingPunct="1"/>
            <a:r>
              <a:rPr lang="en-US" altLang="en-US" sz="4800" b="1" dirty="0">
                <a:solidFill>
                  <a:srgbClr val="990000"/>
                </a:solidFill>
                <a:latin typeface="Helvetica Neue"/>
              </a:rPr>
              <a:t>Semantics</a:t>
            </a:r>
            <a:r>
              <a:rPr lang="el-GR" altLang="en-US" sz="4800" b="1" dirty="0">
                <a:solidFill>
                  <a:srgbClr val="990000"/>
                </a:solidFill>
                <a:latin typeface="Helvetica Neue"/>
              </a:rPr>
              <a:t>:</a:t>
            </a:r>
            <a:r>
              <a:rPr lang="el-GR" altLang="en-US" sz="4800" b="1" dirty="0">
                <a:latin typeface="Helvetica Neue"/>
              </a:rPr>
              <a:t> </a:t>
            </a:r>
            <a:r>
              <a:rPr lang="en-US" altLang="en-US" sz="4800" b="1" dirty="0">
                <a:latin typeface="Helvetica Neue"/>
              </a:rPr>
              <a:t>If the premises (conditions) P</a:t>
            </a:r>
            <a:r>
              <a:rPr lang="el-GR" altLang="en-US" sz="4800" b="1" baseline="-25000" dirty="0">
                <a:latin typeface="Helvetica Neue"/>
              </a:rPr>
              <a:t>1</a:t>
            </a:r>
            <a:r>
              <a:rPr lang="el-GR" altLang="en-US" sz="4800" b="1" dirty="0">
                <a:latin typeface="Helvetica Neue"/>
              </a:rPr>
              <a:t>, …, </a:t>
            </a:r>
            <a:r>
              <a:rPr lang="en-US" altLang="en-US" sz="4800" b="1" dirty="0">
                <a:latin typeface="Helvetica Neue"/>
              </a:rPr>
              <a:t>P</a:t>
            </a:r>
            <a:r>
              <a:rPr lang="en-US" altLang="en-US" sz="4800" b="1" baseline="-25000" dirty="0">
                <a:latin typeface="Helvetica Neue"/>
              </a:rPr>
              <a:t>m</a:t>
            </a:r>
            <a:r>
              <a:rPr lang="el-GR" altLang="en-US" sz="4800" b="1" dirty="0">
                <a:latin typeface="Helvetica Neue"/>
              </a:rPr>
              <a:t>, </a:t>
            </a:r>
            <a:r>
              <a:rPr lang="en-US" altLang="en-US" sz="4800" b="1" dirty="0">
                <a:latin typeface="Helvetica Neue"/>
              </a:rPr>
              <a:t>are true in the specific contexts, then the conclusions (actions</a:t>
            </a:r>
            <a:r>
              <a:rPr lang="el-GR" altLang="en-US" sz="4800" b="1" dirty="0">
                <a:latin typeface="Helvetica Neue"/>
              </a:rPr>
              <a:t>), </a:t>
            </a:r>
            <a:r>
              <a:rPr lang="en-US" altLang="en-US" sz="4800" b="1" dirty="0">
                <a:latin typeface="Helvetica Neue"/>
              </a:rPr>
              <a:t>Q</a:t>
            </a:r>
            <a:r>
              <a:rPr lang="el-GR" altLang="en-US" sz="4800" b="1" baseline="-25000" dirty="0">
                <a:latin typeface="Helvetica Neue"/>
              </a:rPr>
              <a:t>1</a:t>
            </a:r>
            <a:r>
              <a:rPr lang="el-GR" altLang="en-US" sz="4800" b="1" dirty="0">
                <a:latin typeface="Helvetica Neue"/>
              </a:rPr>
              <a:t>, .., </a:t>
            </a:r>
            <a:r>
              <a:rPr lang="en-US" altLang="en-US" sz="4800" b="1" dirty="0">
                <a:latin typeface="Helvetica Neue"/>
              </a:rPr>
              <a:t>Q</a:t>
            </a:r>
            <a:r>
              <a:rPr lang="en-US" altLang="en-US" sz="4800" b="1" baseline="-25000" dirty="0">
                <a:latin typeface="Helvetica Neue"/>
              </a:rPr>
              <a:t>n</a:t>
            </a:r>
            <a:r>
              <a:rPr lang="el-GR" altLang="en-US" sz="4800" b="1" dirty="0">
                <a:latin typeface="Helvetica Neue"/>
              </a:rPr>
              <a:t>, </a:t>
            </a:r>
            <a:r>
              <a:rPr lang="en-US" altLang="en-US" sz="4800" b="1" dirty="0">
                <a:latin typeface="Helvetica Neue"/>
              </a:rPr>
              <a:t>can be derived (executed)</a:t>
            </a:r>
            <a:r>
              <a:rPr lang="el-GR" altLang="en-US" sz="4800" b="1" dirty="0">
                <a:latin typeface="Helvetica Neue"/>
              </a:rPr>
              <a:t>)</a:t>
            </a:r>
          </a:p>
          <a:p>
            <a:pPr algn="l" eaLnBrk="1" hangingPunct="1"/>
            <a:endParaRPr lang="el-GR" altLang="en-US" sz="2400" b="1" dirty="0">
              <a:latin typeface="Helvetica Neue"/>
            </a:endParaRPr>
          </a:p>
          <a:p>
            <a:pPr algn="l" eaLnBrk="1" hangingPunct="1"/>
            <a:r>
              <a:rPr lang="en-US" altLang="en-US" sz="4800" b="1" dirty="0">
                <a:latin typeface="Helvetica Neue"/>
              </a:rPr>
              <a:t>The sentences</a:t>
            </a:r>
            <a:r>
              <a:rPr lang="el-GR" altLang="en-US" sz="4800" b="1" dirty="0">
                <a:latin typeface="Helvetica Neue"/>
              </a:rPr>
              <a:t> </a:t>
            </a:r>
            <a:r>
              <a:rPr lang="en-US" altLang="en-US" sz="4800" b="1" dirty="0">
                <a:latin typeface="Helvetica Neue"/>
              </a:rPr>
              <a:t>P</a:t>
            </a:r>
            <a:r>
              <a:rPr lang="en-US" altLang="en-US" sz="4800" b="1" baseline="-25000" dirty="0">
                <a:latin typeface="Helvetica Neue"/>
              </a:rPr>
              <a:t>i</a:t>
            </a:r>
            <a:r>
              <a:rPr lang="en-US" altLang="en-US" sz="4800" b="1" dirty="0">
                <a:latin typeface="Helvetica Neue"/>
              </a:rPr>
              <a:t> and</a:t>
            </a:r>
            <a:r>
              <a:rPr lang="el-GR" altLang="en-US" sz="4800" b="1" dirty="0">
                <a:latin typeface="Helvetica Neue"/>
              </a:rPr>
              <a:t> </a:t>
            </a:r>
            <a:r>
              <a:rPr lang="en-US" altLang="en-US" sz="4800" b="1" dirty="0">
                <a:latin typeface="Helvetica Neue"/>
              </a:rPr>
              <a:t>Q</a:t>
            </a:r>
            <a:r>
              <a:rPr lang="en-US" altLang="en-US" sz="4800" b="1" baseline="-25000" dirty="0">
                <a:latin typeface="Helvetica Neue"/>
              </a:rPr>
              <a:t>j</a:t>
            </a:r>
            <a:r>
              <a:rPr lang="el-GR" altLang="en-US" sz="4800" b="1" dirty="0">
                <a:latin typeface="Helvetica Neue"/>
              </a:rPr>
              <a:t> </a:t>
            </a:r>
            <a:r>
              <a:rPr lang="en-US" altLang="en-US" sz="4800" b="1" dirty="0">
                <a:latin typeface="Helvetica Neue"/>
              </a:rPr>
              <a:t>are</a:t>
            </a:r>
            <a:r>
              <a:rPr lang="el-GR" altLang="en-US" sz="4800" b="1" dirty="0">
                <a:latin typeface="Helvetica Neue"/>
              </a:rPr>
              <a:t> </a:t>
            </a:r>
            <a:r>
              <a:rPr lang="en-US" altLang="en-US" sz="4800" b="1" dirty="0">
                <a:solidFill>
                  <a:srgbClr val="990000"/>
                </a:solidFill>
                <a:latin typeface="Helvetica Neue"/>
              </a:rPr>
              <a:t>symbol structures</a:t>
            </a:r>
            <a:r>
              <a:rPr lang="el-GR" altLang="en-US" sz="4800" b="1" dirty="0">
                <a:latin typeface="Helvetica Neue"/>
              </a:rPr>
              <a:t>, </a:t>
            </a:r>
            <a:r>
              <a:rPr lang="en-US" altLang="en-US" sz="4800" b="1" dirty="0">
                <a:latin typeface="Helvetica Neue"/>
              </a:rPr>
              <a:t>usually triplets of the form:</a:t>
            </a:r>
            <a:r>
              <a:rPr lang="el-GR" altLang="en-US" sz="4800" b="1" dirty="0">
                <a:latin typeface="Helvetica Neue"/>
              </a:rPr>
              <a:t>  </a:t>
            </a:r>
          </a:p>
          <a:p>
            <a:pPr algn="l" eaLnBrk="1" hangingPunct="1"/>
            <a:endParaRPr lang="el-GR" altLang="en-US" sz="2000" b="1" dirty="0">
              <a:latin typeface="Helvetica Neue"/>
            </a:endParaRPr>
          </a:p>
          <a:p>
            <a:pPr algn="ctr" eaLnBrk="1" hangingPunct="1"/>
            <a:r>
              <a:rPr lang="el-GR" altLang="en-US" sz="4800" b="1" dirty="0">
                <a:latin typeface="Helvetica Neue"/>
              </a:rPr>
              <a:t>(</a:t>
            </a:r>
            <a:r>
              <a:rPr lang="el-GR" altLang="en-US" sz="4800" b="1" dirty="0">
                <a:latin typeface="Helvetica Neue"/>
                <a:sym typeface="Symbol" panose="05050102010706020507" pitchFamily="18" charset="2"/>
              </a:rPr>
              <a:t></a:t>
            </a:r>
            <a:r>
              <a:rPr lang="en-US" altLang="en-US" sz="4800" b="1" dirty="0">
                <a:latin typeface="Helvetica Neue"/>
                <a:sym typeface="Symbol" panose="05050102010706020507" pitchFamily="18" charset="2"/>
              </a:rPr>
              <a:t>object</a:t>
            </a:r>
            <a:r>
              <a:rPr lang="el-GR" altLang="en-US" sz="4800" b="1" dirty="0">
                <a:latin typeface="Helvetica Neue"/>
                <a:sym typeface="Symbol" panose="05050102010706020507" pitchFamily="18" charset="2"/>
              </a:rPr>
              <a:t></a:t>
            </a:r>
            <a:r>
              <a:rPr lang="el-GR" altLang="en-US" sz="4800" b="1" dirty="0">
                <a:latin typeface="Helvetica Neue"/>
              </a:rPr>
              <a:t>  </a:t>
            </a:r>
            <a:r>
              <a:rPr lang="el-GR" altLang="en-US" sz="4800" b="1" dirty="0">
                <a:latin typeface="Helvetica Neue"/>
                <a:sym typeface="Symbol" panose="05050102010706020507" pitchFamily="18" charset="2"/>
              </a:rPr>
              <a:t></a:t>
            </a:r>
            <a:r>
              <a:rPr lang="en-US" altLang="en-US" sz="4800" b="1" dirty="0">
                <a:latin typeface="Helvetica Neue"/>
                <a:sym typeface="Symbol" panose="05050102010706020507" pitchFamily="18" charset="2"/>
              </a:rPr>
              <a:t>attribute</a:t>
            </a:r>
            <a:r>
              <a:rPr lang="el-GR" altLang="en-US" sz="4800" b="1" dirty="0">
                <a:latin typeface="Helvetica Neue"/>
                <a:sym typeface="Symbol" panose="05050102010706020507" pitchFamily="18" charset="2"/>
              </a:rPr>
              <a:t></a:t>
            </a:r>
            <a:r>
              <a:rPr lang="el-GR" altLang="en-US" sz="4800" b="1" dirty="0">
                <a:latin typeface="Helvetica Neue"/>
              </a:rPr>
              <a:t>  </a:t>
            </a:r>
            <a:r>
              <a:rPr lang="el-GR" altLang="en-US" sz="4800" b="1" dirty="0">
                <a:latin typeface="Helvetica Neue"/>
                <a:sym typeface="Symbol" panose="05050102010706020507" pitchFamily="18" charset="2"/>
              </a:rPr>
              <a:t></a:t>
            </a:r>
            <a:r>
              <a:rPr lang="en-US" altLang="en-US" sz="4800" b="1" dirty="0">
                <a:latin typeface="Helvetica Neue"/>
                <a:sym typeface="Symbol" panose="05050102010706020507" pitchFamily="18" charset="2"/>
              </a:rPr>
              <a:t>value</a:t>
            </a:r>
            <a:r>
              <a:rPr lang="el-GR" altLang="en-US" sz="4800" b="1" dirty="0">
                <a:latin typeface="Helvetica Neue"/>
                <a:sym typeface="Symbol" panose="05050102010706020507" pitchFamily="18" charset="2"/>
              </a:rPr>
              <a:t></a:t>
            </a:r>
            <a:r>
              <a:rPr lang="el-GR" altLang="en-US" sz="4800" b="1" dirty="0">
                <a:latin typeface="Helvetica Neue"/>
              </a:rPr>
              <a:t>)</a:t>
            </a:r>
          </a:p>
          <a:p>
            <a:pPr algn="ctr" eaLnBrk="1" hangingPunct="1"/>
            <a:endParaRPr lang="en-US" altLang="en-US" sz="2400" b="1" dirty="0">
              <a:latin typeface="Helvetica Neue"/>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8132">
                                            <p:txEl>
                                              <p:pRg st="4" end="4"/>
                                            </p:txEl>
                                          </p:spTgt>
                                        </p:tgtEl>
                                        <p:attrNameLst>
                                          <p:attrName>style.visibility</p:attrName>
                                        </p:attrNameLst>
                                      </p:cBhvr>
                                      <p:to>
                                        <p:strVal val="visible"/>
                                      </p:to>
                                    </p:set>
                                    <p:anim calcmode="lin" valueType="num">
                                      <p:cBhvr additive="base">
                                        <p:cTn id="7" dur="500" fill="hold"/>
                                        <p:tgtEl>
                                          <p:spTgt spid="4813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13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8132">
                                            <p:txEl>
                                              <p:pRg st="6" end="6"/>
                                            </p:txEl>
                                          </p:spTgt>
                                        </p:tgtEl>
                                        <p:attrNameLst>
                                          <p:attrName>style.visibility</p:attrName>
                                        </p:attrNameLst>
                                      </p:cBhvr>
                                      <p:to>
                                        <p:strVal val="visible"/>
                                      </p:to>
                                    </p:set>
                                    <p:anim calcmode="lin" valueType="num">
                                      <p:cBhvr additive="base">
                                        <p:cTn id="13" dur="500" fill="hold"/>
                                        <p:tgtEl>
                                          <p:spTgt spid="48132">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8132">
                                            <p:txEl>
                                              <p:pRg st="6" end="6"/>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8132">
                                            <p:txEl>
                                              <p:pRg st="8" end="8"/>
                                            </p:txEl>
                                          </p:spTgt>
                                        </p:tgtEl>
                                        <p:attrNameLst>
                                          <p:attrName>style.visibility</p:attrName>
                                        </p:attrNameLst>
                                      </p:cBhvr>
                                      <p:to>
                                        <p:strVal val="visible"/>
                                      </p:to>
                                    </p:set>
                                    <p:anim calcmode="lin" valueType="num">
                                      <p:cBhvr additive="base">
                                        <p:cTn id="17" dur="500" fill="hold"/>
                                        <p:tgtEl>
                                          <p:spTgt spid="48132">
                                            <p:txEl>
                                              <p:pRg st="8" end="8"/>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813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1">
            <a:extLst>
              <a:ext uri="{FF2B5EF4-FFF2-40B4-BE49-F238E27FC236}">
                <a16:creationId xmlns:a16="http://schemas.microsoft.com/office/drawing/2014/main" id="{DAC6636A-00CC-0943-CAC5-F792AA831BC8}"/>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8195" name="Slide Number Placeholder 3">
            <a:extLst>
              <a:ext uri="{FF2B5EF4-FFF2-40B4-BE49-F238E27FC236}">
                <a16:creationId xmlns:a16="http://schemas.microsoft.com/office/drawing/2014/main" id="{DD314624-1F06-FB91-13EB-104B33A1555A}"/>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BE1E08BC-9652-4073-AD35-C2ECD98E4FE1}" type="slidenum">
              <a:rPr lang="el-GR" altLang="en-US" smtClean="0"/>
              <a:pPr algn="ctr"/>
              <a:t>43</a:t>
            </a:fld>
            <a:endParaRPr lang="el-GR" altLang="en-US" dirty="0"/>
          </a:p>
        </p:txBody>
      </p:sp>
      <p:sp>
        <p:nvSpPr>
          <p:cNvPr id="8196" name="Text Box 4">
            <a:extLst>
              <a:ext uri="{FF2B5EF4-FFF2-40B4-BE49-F238E27FC236}">
                <a16:creationId xmlns:a16="http://schemas.microsoft.com/office/drawing/2014/main" id="{420F96EC-3F8E-A52F-2DDD-4B8C8C668584}"/>
              </a:ext>
            </a:extLst>
          </p:cNvPr>
          <p:cNvSpPr txBox="1">
            <a:spLocks noChangeArrowheads="1"/>
          </p:cNvSpPr>
          <p:nvPr/>
        </p:nvSpPr>
        <p:spPr bwMode="auto">
          <a:xfrm>
            <a:off x="4953000" y="2053117"/>
            <a:ext cx="14935200" cy="3293209"/>
          </a:xfrm>
          <a:prstGeom prst="rect">
            <a:avLst/>
          </a:prstGeom>
          <a:solidFill>
            <a:schemeClr val="accent6">
              <a:lumMod val="20000"/>
              <a:lumOff val="80000"/>
            </a:schemeClr>
          </a:solidFill>
          <a:ln>
            <a:noFill/>
          </a:ln>
          <a:effec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000" b="1" dirty="0">
                <a:solidFill>
                  <a:srgbClr val="990000"/>
                </a:solidFill>
                <a:latin typeface="Helvetica Neue"/>
              </a:rPr>
              <a:t>Dictionary of Rules</a:t>
            </a:r>
            <a:endParaRPr lang="el-GR" altLang="en-US" sz="4000" b="1" dirty="0">
              <a:solidFill>
                <a:srgbClr val="990000"/>
              </a:solidFill>
              <a:latin typeface="Helvetica Neue"/>
            </a:endParaRPr>
          </a:p>
          <a:p>
            <a:pPr algn="ctr" eaLnBrk="1" hangingPunct="1">
              <a:spcBef>
                <a:spcPct val="0"/>
              </a:spcBef>
              <a:buFontTx/>
              <a:buNone/>
            </a:pPr>
            <a:endParaRPr lang="el-GR" altLang="en-US" sz="1600" b="1" dirty="0">
              <a:solidFill>
                <a:srgbClr val="990000"/>
              </a:solidFill>
              <a:latin typeface="Helvetica Neue"/>
            </a:endParaRPr>
          </a:p>
          <a:p>
            <a:pPr marL="742950" indent="-742950" eaLnBrk="1" hangingPunct="1">
              <a:spcBef>
                <a:spcPct val="0"/>
              </a:spcBef>
              <a:buFont typeface="+mj-lt"/>
              <a:buAutoNum type="arabicPeriod"/>
            </a:pPr>
            <a:r>
              <a:rPr lang="en-US" altLang="en-US" sz="4000" b="1" dirty="0">
                <a:latin typeface="Helvetica Neue"/>
              </a:rPr>
              <a:t>set</a:t>
            </a:r>
            <a:r>
              <a:rPr lang="el-GR" altLang="en-US" sz="4000" b="1" dirty="0">
                <a:latin typeface="Helvetica Neue"/>
              </a:rPr>
              <a:t> </a:t>
            </a:r>
            <a:r>
              <a:rPr lang="el-GR" altLang="en-US" sz="4000" b="1" dirty="0">
                <a:solidFill>
                  <a:srgbClr val="990000"/>
                </a:solidFill>
                <a:latin typeface="Helvetica Neue"/>
              </a:rPr>
              <a:t>Α</a:t>
            </a:r>
            <a:r>
              <a:rPr lang="el-GR" altLang="en-US" sz="4000" b="1" dirty="0">
                <a:latin typeface="Helvetica Neue"/>
              </a:rPr>
              <a:t> </a:t>
            </a:r>
            <a:r>
              <a:rPr lang="en-US" altLang="en-US" sz="4000" b="1" dirty="0">
                <a:latin typeface="Helvetica Neue"/>
              </a:rPr>
              <a:t>of object names</a:t>
            </a:r>
            <a:r>
              <a:rPr lang="el-GR" altLang="en-US" sz="4000" b="1" dirty="0">
                <a:latin typeface="Helvetica Neue"/>
              </a:rPr>
              <a:t>  </a:t>
            </a:r>
          </a:p>
          <a:p>
            <a:pPr eaLnBrk="1" hangingPunct="1">
              <a:spcBef>
                <a:spcPct val="0"/>
              </a:spcBef>
              <a:buFont typeface="+mj-lt"/>
              <a:buAutoNum type="arabicPeriod"/>
            </a:pPr>
            <a:endParaRPr lang="el-GR" altLang="en-US" sz="1600" b="1" dirty="0">
              <a:latin typeface="Helvetica Neue"/>
            </a:endParaRPr>
          </a:p>
          <a:p>
            <a:pPr marL="742950" indent="-742950" eaLnBrk="1" hangingPunct="1">
              <a:spcBef>
                <a:spcPct val="0"/>
              </a:spcBef>
              <a:buFont typeface="+mj-lt"/>
              <a:buAutoNum type="arabicPeriod"/>
            </a:pPr>
            <a:r>
              <a:rPr lang="en-US" altLang="en-US" sz="4000" b="1" dirty="0">
                <a:latin typeface="Helvetica Neue"/>
              </a:rPr>
              <a:t>set</a:t>
            </a:r>
            <a:r>
              <a:rPr lang="el-GR" altLang="en-US" sz="4000" b="1" dirty="0">
                <a:latin typeface="Helvetica Neue"/>
              </a:rPr>
              <a:t> </a:t>
            </a:r>
            <a:r>
              <a:rPr lang="el-GR" altLang="en-US" sz="4000" b="1" dirty="0">
                <a:solidFill>
                  <a:srgbClr val="990000"/>
                </a:solidFill>
                <a:latin typeface="Helvetica Neue"/>
              </a:rPr>
              <a:t>Χ</a:t>
            </a:r>
            <a:r>
              <a:rPr lang="el-GR" altLang="en-US" sz="4000" b="1" dirty="0">
                <a:latin typeface="Helvetica Neue"/>
              </a:rPr>
              <a:t> </a:t>
            </a:r>
            <a:r>
              <a:rPr lang="en-US" altLang="en-US" sz="4000" b="1" dirty="0">
                <a:latin typeface="Helvetica Neue"/>
              </a:rPr>
              <a:t>of property names that bestow attributes to objects</a:t>
            </a:r>
            <a:endParaRPr lang="el-GR" altLang="en-US" sz="4000" b="1" dirty="0">
              <a:latin typeface="Helvetica Neue"/>
            </a:endParaRPr>
          </a:p>
          <a:p>
            <a:pPr eaLnBrk="1" hangingPunct="1">
              <a:spcBef>
                <a:spcPct val="0"/>
              </a:spcBef>
              <a:buFont typeface="+mj-lt"/>
              <a:buAutoNum type="arabicPeriod"/>
            </a:pPr>
            <a:endParaRPr lang="el-GR" altLang="en-US" sz="1600" b="1" dirty="0">
              <a:latin typeface="Helvetica Neue"/>
            </a:endParaRPr>
          </a:p>
          <a:p>
            <a:pPr marL="742950" indent="-742950" eaLnBrk="1" hangingPunct="1">
              <a:spcBef>
                <a:spcPct val="0"/>
              </a:spcBef>
              <a:buFont typeface="+mj-lt"/>
              <a:buAutoNum type="arabicPeriod"/>
            </a:pPr>
            <a:r>
              <a:rPr lang="en-US" altLang="en-US" sz="4000" b="1" dirty="0">
                <a:latin typeface="Helvetica Neue"/>
              </a:rPr>
              <a:t>set</a:t>
            </a:r>
            <a:r>
              <a:rPr lang="el-GR" altLang="en-US" sz="4000" b="1" dirty="0">
                <a:latin typeface="Helvetica Neue"/>
              </a:rPr>
              <a:t> </a:t>
            </a:r>
            <a:r>
              <a:rPr lang="el-GR" altLang="en-US" sz="4000" b="1" dirty="0">
                <a:solidFill>
                  <a:srgbClr val="990000"/>
                </a:solidFill>
                <a:latin typeface="Helvetica Neue"/>
              </a:rPr>
              <a:t>Τ</a:t>
            </a:r>
            <a:r>
              <a:rPr lang="el-GR" altLang="en-US" sz="4000" b="1" dirty="0">
                <a:latin typeface="Helvetica Neue"/>
              </a:rPr>
              <a:t> </a:t>
            </a:r>
            <a:r>
              <a:rPr lang="en-US" altLang="en-US" sz="4000" b="1" dirty="0">
                <a:latin typeface="Helvetica Neue"/>
              </a:rPr>
              <a:t>of attribute values</a:t>
            </a:r>
            <a:endParaRPr lang="en-US" altLang="en-US" sz="2800" dirty="0">
              <a:latin typeface="Helvetica Neue"/>
            </a:endParaRPr>
          </a:p>
        </p:txBody>
      </p:sp>
      <p:sp>
        <p:nvSpPr>
          <p:cNvPr id="49157" name="Text Box 5">
            <a:extLst>
              <a:ext uri="{FF2B5EF4-FFF2-40B4-BE49-F238E27FC236}">
                <a16:creationId xmlns:a16="http://schemas.microsoft.com/office/drawing/2014/main" id="{7ED15F85-FB31-99F8-990E-B0238C26F089}"/>
              </a:ext>
            </a:extLst>
          </p:cNvPr>
          <p:cNvSpPr txBox="1">
            <a:spLocks noChangeArrowheads="1"/>
          </p:cNvSpPr>
          <p:nvPr/>
        </p:nvSpPr>
        <p:spPr bwMode="auto">
          <a:xfrm>
            <a:off x="4876800" y="6286500"/>
            <a:ext cx="15087600" cy="4278094"/>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4000" b="1" dirty="0">
                <a:latin typeface="Helvetica Neue"/>
              </a:rPr>
              <a:t>Usually sets A and T intersect in order to be able to express relationships between objects, e.g.:</a:t>
            </a:r>
          </a:p>
          <a:p>
            <a:pPr algn="l" eaLnBrk="1" hangingPunct="1"/>
            <a:endParaRPr lang="en-US" altLang="en-US" sz="1600" b="1" dirty="0">
              <a:latin typeface="Helvetica Neue"/>
            </a:endParaRPr>
          </a:p>
          <a:p>
            <a:pPr algn="ctr" eaLnBrk="1" hangingPunct="1"/>
            <a:r>
              <a:rPr lang="el-GR" altLang="en-US" sz="4000" b="1" dirty="0">
                <a:solidFill>
                  <a:srgbClr val="0100C8"/>
                </a:solidFill>
                <a:latin typeface="Helvetica Neue"/>
              </a:rPr>
              <a:t>(</a:t>
            </a:r>
            <a:r>
              <a:rPr lang="en-US" altLang="en-US" sz="4000" b="1" dirty="0">
                <a:solidFill>
                  <a:srgbClr val="0100C8"/>
                </a:solidFill>
                <a:latin typeface="Helvetica Neue"/>
              </a:rPr>
              <a:t>Knowledge-Representation</a:t>
            </a:r>
            <a:r>
              <a:rPr lang="el-GR" altLang="en-US" sz="4000" b="1" dirty="0">
                <a:solidFill>
                  <a:srgbClr val="0100C8"/>
                </a:solidFill>
                <a:latin typeface="Helvetica Neue"/>
              </a:rPr>
              <a:t> </a:t>
            </a:r>
            <a:r>
              <a:rPr lang="en-US" altLang="en-US" sz="4000" b="1" dirty="0">
                <a:solidFill>
                  <a:srgbClr val="0100C8"/>
                </a:solidFill>
                <a:latin typeface="Helvetica Neue"/>
              </a:rPr>
              <a:t>subunit</a:t>
            </a:r>
            <a:r>
              <a:rPr lang="el-GR" altLang="en-US" sz="4000" b="1" dirty="0">
                <a:solidFill>
                  <a:srgbClr val="0100C8"/>
                </a:solidFill>
                <a:latin typeface="Helvetica Neue"/>
              </a:rPr>
              <a:t> </a:t>
            </a:r>
            <a:r>
              <a:rPr lang="en-US" altLang="en-US" sz="4000" b="1" dirty="0">
                <a:solidFill>
                  <a:srgbClr val="0100C8"/>
                </a:solidFill>
                <a:latin typeface="Helvetica Neue"/>
              </a:rPr>
              <a:t>Artificial-Intelligence</a:t>
            </a:r>
            <a:r>
              <a:rPr lang="el-GR" altLang="en-US" sz="4000" b="1" dirty="0">
                <a:solidFill>
                  <a:srgbClr val="0100C8"/>
                </a:solidFill>
                <a:latin typeface="Helvetica Neue"/>
              </a:rPr>
              <a:t>)</a:t>
            </a:r>
          </a:p>
          <a:p>
            <a:pPr algn="l" eaLnBrk="1" hangingPunct="1"/>
            <a:endParaRPr lang="en-US" altLang="en-US" sz="1600" b="1" dirty="0">
              <a:solidFill>
                <a:schemeClr val="accent2"/>
              </a:solidFill>
              <a:latin typeface="Helvetica Neue"/>
            </a:endParaRPr>
          </a:p>
          <a:p>
            <a:pPr algn="l" eaLnBrk="1" hangingPunct="1"/>
            <a:r>
              <a:rPr lang="en-US" altLang="en-US" sz="4000" b="1" dirty="0">
                <a:latin typeface="Helvetica Neue"/>
              </a:rPr>
              <a:t>Where symbols ‘Knowledge-Representation’ and ‘Artificial-Intelligence’ belong to both sets A and T, while symbol ‘subunit’ belongs to set X.</a:t>
            </a:r>
            <a:r>
              <a:rPr lang="el-GR" altLang="en-US" sz="4000" b="1" dirty="0">
                <a:latin typeface="Helvetica Neue"/>
              </a:rPr>
              <a:t> ‘</a:t>
            </a:r>
            <a:endParaRPr lang="en-US" altLang="en-US" sz="4000" b="1" dirty="0">
              <a:latin typeface="Helvetica Neue"/>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9157"/>
                                        </p:tgtEl>
                                        <p:attrNameLst>
                                          <p:attrName>style.visibility</p:attrName>
                                        </p:attrNameLst>
                                      </p:cBhvr>
                                      <p:to>
                                        <p:strVal val="visible"/>
                                      </p:to>
                                    </p:set>
                                    <p:anim calcmode="lin" valueType="num">
                                      <p:cBhvr additive="base">
                                        <p:cTn id="7" dur="500" fill="hold"/>
                                        <p:tgtEl>
                                          <p:spTgt spid="49157"/>
                                        </p:tgtEl>
                                        <p:attrNameLst>
                                          <p:attrName>ppt_x</p:attrName>
                                        </p:attrNameLst>
                                      </p:cBhvr>
                                      <p:tavLst>
                                        <p:tav tm="0">
                                          <p:val>
                                            <p:strVal val="#ppt_x"/>
                                          </p:val>
                                        </p:tav>
                                        <p:tav tm="100000">
                                          <p:val>
                                            <p:strVal val="#ppt_x"/>
                                          </p:val>
                                        </p:tav>
                                      </p:tavLst>
                                    </p:anim>
                                    <p:anim calcmode="lin" valueType="num">
                                      <p:cBhvr additive="base">
                                        <p:cTn id="8" dur="500" fill="hold"/>
                                        <p:tgtEl>
                                          <p:spTgt spid="491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7"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a:extLst>
              <a:ext uri="{FF2B5EF4-FFF2-40B4-BE49-F238E27FC236}">
                <a16:creationId xmlns:a16="http://schemas.microsoft.com/office/drawing/2014/main" id="{6E9A0D5A-D804-0313-C50D-8538C67A539E}"/>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9219" name="Slide Number Placeholder 3">
            <a:extLst>
              <a:ext uri="{FF2B5EF4-FFF2-40B4-BE49-F238E27FC236}">
                <a16:creationId xmlns:a16="http://schemas.microsoft.com/office/drawing/2014/main" id="{3CCBBD49-5A28-CABC-5736-4557DDB6D873}"/>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827D21F7-7829-421A-8A0C-CD8AFCA623B3}" type="slidenum">
              <a:rPr lang="el-GR" altLang="en-US" smtClean="0"/>
              <a:pPr algn="ctr"/>
              <a:t>44</a:t>
            </a:fld>
            <a:endParaRPr lang="el-GR" altLang="en-US" dirty="0"/>
          </a:p>
        </p:txBody>
      </p:sp>
      <p:sp>
        <p:nvSpPr>
          <p:cNvPr id="9220" name="Text Box 4">
            <a:extLst>
              <a:ext uri="{FF2B5EF4-FFF2-40B4-BE49-F238E27FC236}">
                <a16:creationId xmlns:a16="http://schemas.microsoft.com/office/drawing/2014/main" id="{8D2CA027-1299-BC1A-C332-1905585B3B3A}"/>
              </a:ext>
            </a:extLst>
          </p:cNvPr>
          <p:cNvSpPr txBox="1">
            <a:spLocks noChangeArrowheads="1"/>
          </p:cNvSpPr>
          <p:nvPr/>
        </p:nvSpPr>
        <p:spPr bwMode="auto">
          <a:xfrm>
            <a:off x="4876800" y="1644651"/>
            <a:ext cx="14782800" cy="5016758"/>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4000" b="1" dirty="0">
                <a:latin typeface="Helvetica Neue"/>
              </a:rPr>
              <a:t>Several</a:t>
            </a:r>
            <a:r>
              <a:rPr lang="el-GR" altLang="en-US" sz="4000" b="1" dirty="0">
                <a:latin typeface="Helvetica Neue"/>
              </a:rPr>
              <a:t> </a:t>
            </a:r>
            <a:r>
              <a:rPr lang="en-US" altLang="en-US" sz="4000" b="1" dirty="0">
                <a:latin typeface="Helvetica Neue"/>
              </a:rPr>
              <a:t>atomic sentences referring to the same object</a:t>
            </a:r>
            <a:r>
              <a:rPr lang="el-GR" altLang="en-US" sz="4000" b="1" dirty="0">
                <a:latin typeface="Helvetica Neue"/>
              </a:rPr>
              <a:t> </a:t>
            </a:r>
            <a:r>
              <a:rPr lang="en-US" altLang="en-US" sz="4000" b="1" dirty="0">
                <a:latin typeface="Helvetica Neue"/>
              </a:rPr>
              <a:t>could be merged, e.g.:</a:t>
            </a:r>
          </a:p>
          <a:p>
            <a:pPr algn="l" eaLnBrk="1" hangingPunct="1"/>
            <a:endParaRPr lang="en-US" altLang="en-US" sz="4000" b="1" dirty="0">
              <a:latin typeface="Helvetica Neue"/>
            </a:endParaRPr>
          </a:p>
          <a:p>
            <a:pPr algn="ctr" eaLnBrk="1" hangingPunct="1"/>
            <a:r>
              <a:rPr lang="el-GR" altLang="en-US" sz="4000" b="1" dirty="0">
                <a:latin typeface="Helvetica Neue"/>
              </a:rPr>
              <a:t>(α, χ</a:t>
            </a:r>
            <a:r>
              <a:rPr lang="el-GR" altLang="en-US" sz="4000" b="1" baseline="-25000" dirty="0">
                <a:latin typeface="Helvetica Neue"/>
              </a:rPr>
              <a:t>1</a:t>
            </a:r>
            <a:r>
              <a:rPr lang="el-GR" altLang="en-US" sz="4000" b="1" dirty="0">
                <a:latin typeface="Helvetica Neue"/>
              </a:rPr>
              <a:t>, τ</a:t>
            </a:r>
            <a:r>
              <a:rPr lang="el-GR" altLang="en-US" sz="4000" b="1" baseline="-25000" dirty="0">
                <a:latin typeface="Helvetica Neue"/>
              </a:rPr>
              <a:t>1</a:t>
            </a:r>
            <a:r>
              <a:rPr lang="el-GR" altLang="en-US" sz="4000" b="1" dirty="0">
                <a:latin typeface="Helvetica Neue"/>
              </a:rPr>
              <a:t>), (α, χ</a:t>
            </a:r>
            <a:r>
              <a:rPr lang="el-GR" altLang="en-US" sz="4000" b="1" baseline="-25000" dirty="0">
                <a:latin typeface="Helvetica Neue"/>
              </a:rPr>
              <a:t>2</a:t>
            </a:r>
            <a:r>
              <a:rPr lang="el-GR" altLang="en-US" sz="4000" b="1" dirty="0">
                <a:latin typeface="Helvetica Neue"/>
              </a:rPr>
              <a:t>, τ</a:t>
            </a:r>
            <a:r>
              <a:rPr lang="el-GR" altLang="en-US" sz="4000" b="1" baseline="-25000" dirty="0">
                <a:latin typeface="Helvetica Neue"/>
              </a:rPr>
              <a:t>2</a:t>
            </a:r>
            <a:r>
              <a:rPr lang="el-GR" altLang="en-US" sz="4000" b="1" dirty="0">
                <a:latin typeface="Helvetica Neue"/>
              </a:rPr>
              <a:t>), …., (α, χ</a:t>
            </a:r>
            <a:r>
              <a:rPr lang="en-US" altLang="en-US" sz="4000" b="1" baseline="-25000" dirty="0">
                <a:latin typeface="Helvetica Neue"/>
              </a:rPr>
              <a:t>n</a:t>
            </a:r>
            <a:r>
              <a:rPr lang="el-GR" altLang="en-US" sz="4000" b="1" dirty="0">
                <a:latin typeface="Helvetica Neue"/>
              </a:rPr>
              <a:t>, τ</a:t>
            </a:r>
            <a:r>
              <a:rPr lang="en-US" altLang="en-US" sz="4000" b="1" baseline="-25000" dirty="0">
                <a:latin typeface="Helvetica Neue"/>
              </a:rPr>
              <a:t>n</a:t>
            </a:r>
            <a:r>
              <a:rPr lang="el-GR" altLang="en-US" sz="4000" b="1" dirty="0">
                <a:latin typeface="Helvetica Neue"/>
              </a:rPr>
              <a:t>)</a:t>
            </a:r>
            <a:endParaRPr lang="el-GR" altLang="en-US" sz="4000" b="1" dirty="0">
              <a:latin typeface="Helvetica Neue"/>
              <a:sym typeface="Symbol" panose="05050102010706020507" pitchFamily="18" charset="2"/>
            </a:endParaRPr>
          </a:p>
          <a:p>
            <a:pPr algn="ctr" eaLnBrk="1" hangingPunct="1"/>
            <a:endParaRPr lang="en-US" altLang="en-US" sz="4000" b="1" dirty="0">
              <a:latin typeface="Helvetica Neue"/>
              <a:sym typeface="Symbol" panose="05050102010706020507" pitchFamily="18" charset="2"/>
            </a:endParaRPr>
          </a:p>
          <a:p>
            <a:pPr algn="ctr" eaLnBrk="1" hangingPunct="1"/>
            <a:r>
              <a:rPr lang="el-GR" altLang="en-US" sz="4000" b="1" dirty="0">
                <a:latin typeface="Helvetica Neue"/>
                <a:sym typeface="Symbol" panose="05050102010706020507" pitchFamily="18" charset="2"/>
              </a:rPr>
              <a:t></a:t>
            </a:r>
            <a:endParaRPr lang="el-GR" altLang="en-US" sz="4000" b="1" dirty="0">
              <a:latin typeface="Helvetica Neue"/>
            </a:endParaRPr>
          </a:p>
          <a:p>
            <a:pPr algn="ctr" eaLnBrk="1" hangingPunct="1"/>
            <a:endParaRPr lang="en-US" altLang="en-US" sz="4000" b="1" dirty="0">
              <a:latin typeface="Helvetica Neue"/>
            </a:endParaRPr>
          </a:p>
          <a:p>
            <a:pPr algn="ctr" eaLnBrk="1" hangingPunct="1"/>
            <a:r>
              <a:rPr lang="el-GR" altLang="en-US" sz="4000" b="1" dirty="0">
                <a:latin typeface="Helvetica Neue"/>
              </a:rPr>
              <a:t>(α, χ</a:t>
            </a:r>
            <a:r>
              <a:rPr lang="el-GR" altLang="en-US" sz="4000" b="1" baseline="-25000" dirty="0">
                <a:latin typeface="Helvetica Neue"/>
              </a:rPr>
              <a:t>1</a:t>
            </a:r>
            <a:r>
              <a:rPr lang="el-GR" altLang="en-US" sz="4000" b="1" dirty="0">
                <a:latin typeface="Helvetica Neue"/>
              </a:rPr>
              <a:t>, τ</a:t>
            </a:r>
            <a:r>
              <a:rPr lang="el-GR" altLang="en-US" sz="4000" b="1" baseline="-25000" dirty="0">
                <a:latin typeface="Helvetica Neue"/>
              </a:rPr>
              <a:t>1</a:t>
            </a:r>
            <a:r>
              <a:rPr lang="el-GR" altLang="en-US" sz="4000" b="1" dirty="0">
                <a:latin typeface="Helvetica Neue"/>
              </a:rPr>
              <a:t>, χ</a:t>
            </a:r>
            <a:r>
              <a:rPr lang="el-GR" altLang="en-US" sz="4000" b="1" baseline="-25000" dirty="0">
                <a:latin typeface="Helvetica Neue"/>
              </a:rPr>
              <a:t>2</a:t>
            </a:r>
            <a:r>
              <a:rPr lang="el-GR" altLang="en-US" sz="4000" b="1" dirty="0">
                <a:latin typeface="Helvetica Neue"/>
              </a:rPr>
              <a:t>, τ</a:t>
            </a:r>
            <a:r>
              <a:rPr lang="el-GR" altLang="en-US" sz="4000" b="1" baseline="-25000" dirty="0">
                <a:latin typeface="Helvetica Neue"/>
              </a:rPr>
              <a:t>2</a:t>
            </a:r>
            <a:r>
              <a:rPr lang="el-GR" altLang="en-US" sz="4000" b="1" dirty="0">
                <a:latin typeface="Helvetica Neue"/>
              </a:rPr>
              <a:t>, …, χ</a:t>
            </a:r>
            <a:r>
              <a:rPr lang="en-US" altLang="en-US" sz="4000" b="1" baseline="-25000" dirty="0">
                <a:latin typeface="Helvetica Neue"/>
              </a:rPr>
              <a:t>n</a:t>
            </a:r>
            <a:r>
              <a:rPr lang="el-GR" altLang="en-US" sz="4000" b="1" dirty="0">
                <a:latin typeface="Helvetica Neue"/>
              </a:rPr>
              <a:t>, τ</a:t>
            </a:r>
            <a:r>
              <a:rPr lang="en-US" altLang="en-US" sz="4000" b="1" baseline="-25000" dirty="0">
                <a:latin typeface="Helvetica Neue"/>
              </a:rPr>
              <a:t>n</a:t>
            </a:r>
            <a:r>
              <a:rPr lang="el-GR" altLang="en-US" sz="4000" b="1" dirty="0">
                <a:latin typeface="Helvetica Neue"/>
              </a:rPr>
              <a:t>)</a:t>
            </a:r>
            <a:endParaRPr lang="en-US" altLang="en-US" sz="4000" b="1" dirty="0">
              <a:latin typeface="Helvetica Neue"/>
            </a:endParaRPr>
          </a:p>
        </p:txBody>
      </p:sp>
      <p:sp>
        <p:nvSpPr>
          <p:cNvPr id="50182" name="Text Box 6">
            <a:extLst>
              <a:ext uri="{FF2B5EF4-FFF2-40B4-BE49-F238E27FC236}">
                <a16:creationId xmlns:a16="http://schemas.microsoft.com/office/drawing/2014/main" id="{6A86AD87-3F66-D461-53AC-684469C5822B}"/>
              </a:ext>
            </a:extLst>
          </p:cNvPr>
          <p:cNvSpPr txBox="1">
            <a:spLocks noChangeArrowheads="1"/>
          </p:cNvSpPr>
          <p:nvPr/>
        </p:nvSpPr>
        <p:spPr bwMode="auto">
          <a:xfrm>
            <a:off x="2950164" y="7888932"/>
            <a:ext cx="18242693" cy="1938992"/>
          </a:xfrm>
          <a:prstGeom prst="rect">
            <a:avLst/>
          </a:prstGeom>
          <a:solidFill>
            <a:schemeClr val="accent6">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4000" b="1" dirty="0">
                <a:solidFill>
                  <a:srgbClr val="990000"/>
                </a:solidFill>
                <a:latin typeface="Helvetica Neue"/>
              </a:rPr>
              <a:t>OPS</a:t>
            </a:r>
            <a:r>
              <a:rPr lang="el-GR" altLang="en-US" sz="4000" b="1" dirty="0">
                <a:solidFill>
                  <a:srgbClr val="990000"/>
                </a:solidFill>
                <a:latin typeface="Helvetica Neue"/>
              </a:rPr>
              <a:t>5:</a:t>
            </a:r>
            <a:r>
              <a:rPr lang="el-GR" altLang="en-US" sz="4000" b="1" dirty="0">
                <a:latin typeface="Helvetica Neue"/>
              </a:rPr>
              <a:t> (</a:t>
            </a:r>
            <a:r>
              <a:rPr lang="en-US" altLang="en-US" sz="4000" b="1" dirty="0">
                <a:latin typeface="Helvetica Neue"/>
              </a:rPr>
              <a:t>Production-Rules</a:t>
            </a:r>
            <a:r>
              <a:rPr lang="el-GR" altLang="en-US" sz="4000" b="1" dirty="0">
                <a:latin typeface="Helvetica Neue"/>
              </a:rPr>
              <a:t> ^</a:t>
            </a:r>
            <a:r>
              <a:rPr lang="en-US" altLang="en-US" sz="4000" b="1" dirty="0">
                <a:latin typeface="Helvetica Neue"/>
              </a:rPr>
              <a:t>author</a:t>
            </a:r>
            <a:r>
              <a:rPr lang="el-GR" altLang="en-US" sz="4000" b="1" dirty="0">
                <a:latin typeface="Helvetica Neue"/>
              </a:rPr>
              <a:t> </a:t>
            </a:r>
            <a:r>
              <a:rPr lang="en-US" altLang="en-US" sz="4000" b="1" dirty="0">
                <a:latin typeface="Helvetica Neue"/>
              </a:rPr>
              <a:t>Keravnou</a:t>
            </a:r>
            <a:r>
              <a:rPr lang="el-GR" altLang="en-US" sz="4000" b="1" dirty="0">
                <a:latin typeface="Helvetica Neue"/>
              </a:rPr>
              <a:t> ^</a:t>
            </a:r>
            <a:r>
              <a:rPr lang="en-US" altLang="en-US" sz="4000" b="1" dirty="0">
                <a:latin typeface="Helvetica Neue"/>
              </a:rPr>
              <a:t>subunit</a:t>
            </a:r>
            <a:r>
              <a:rPr lang="el-GR" altLang="en-US" sz="4000" b="1" dirty="0">
                <a:latin typeface="Helvetica Neue"/>
              </a:rPr>
              <a:t> </a:t>
            </a:r>
            <a:r>
              <a:rPr lang="en-US" altLang="en-US" sz="4000" b="1" dirty="0">
                <a:latin typeface="Helvetica Neue"/>
              </a:rPr>
              <a:t>AI-Fundamentals</a:t>
            </a:r>
            <a:r>
              <a:rPr lang="el-GR" altLang="en-US" sz="4000" b="1" dirty="0">
                <a:latin typeface="Helvetica Neue"/>
              </a:rPr>
              <a:t>)</a:t>
            </a:r>
            <a:endParaRPr lang="en-US" altLang="en-US" sz="4000" b="1" dirty="0">
              <a:latin typeface="Helvetica Neue"/>
            </a:endParaRPr>
          </a:p>
          <a:p>
            <a:pPr algn="l" eaLnBrk="1" hangingPunct="1"/>
            <a:endParaRPr lang="en-US" altLang="en-US" sz="4000" b="1" u="sng" dirty="0">
              <a:latin typeface="Helvetica Neue"/>
            </a:endParaRPr>
          </a:p>
          <a:p>
            <a:pPr algn="l" eaLnBrk="1" hangingPunct="1"/>
            <a:r>
              <a:rPr lang="en-US" altLang="en-US" sz="4000" b="1" dirty="0">
                <a:solidFill>
                  <a:srgbClr val="990000"/>
                </a:solidFill>
                <a:latin typeface="Helvetica Neue"/>
              </a:rPr>
              <a:t>CLIPS</a:t>
            </a:r>
            <a:r>
              <a:rPr lang="el-GR" altLang="en-US" sz="4000" b="1" dirty="0">
                <a:solidFill>
                  <a:srgbClr val="990000"/>
                </a:solidFill>
                <a:latin typeface="Helvetica Neue"/>
              </a:rPr>
              <a:t>:</a:t>
            </a:r>
            <a:r>
              <a:rPr lang="el-GR" altLang="en-US" sz="4000" b="1" dirty="0">
                <a:latin typeface="Helvetica Neue"/>
              </a:rPr>
              <a:t> (</a:t>
            </a:r>
            <a:r>
              <a:rPr lang="en-US" altLang="en-US" sz="4000" b="1" dirty="0">
                <a:latin typeface="Helvetica Neue"/>
              </a:rPr>
              <a:t>Production-Rules</a:t>
            </a:r>
            <a:r>
              <a:rPr lang="el-GR" altLang="en-US" sz="4000" b="1" dirty="0">
                <a:latin typeface="Helvetica Neue"/>
              </a:rPr>
              <a:t> (</a:t>
            </a:r>
            <a:r>
              <a:rPr lang="en-US" altLang="en-US" sz="4000" b="1" dirty="0">
                <a:latin typeface="Helvetica Neue"/>
              </a:rPr>
              <a:t>author</a:t>
            </a:r>
            <a:r>
              <a:rPr lang="el-GR" altLang="en-US" sz="4000" b="1" dirty="0">
                <a:latin typeface="Helvetica Neue"/>
              </a:rPr>
              <a:t> </a:t>
            </a:r>
            <a:r>
              <a:rPr lang="en-US" altLang="en-US" sz="4000" b="1" dirty="0">
                <a:latin typeface="Helvetica Neue"/>
              </a:rPr>
              <a:t>Keravnou</a:t>
            </a:r>
            <a:r>
              <a:rPr lang="el-GR" altLang="en-US" sz="4000" b="1" dirty="0">
                <a:latin typeface="Helvetica Neue"/>
              </a:rPr>
              <a:t>)</a:t>
            </a:r>
            <a:r>
              <a:rPr lang="en-US" altLang="en-US" sz="4000" b="1" dirty="0">
                <a:latin typeface="Helvetica Neue"/>
              </a:rPr>
              <a:t> </a:t>
            </a:r>
            <a:r>
              <a:rPr lang="el-GR" altLang="en-US" sz="4000" b="1" dirty="0">
                <a:latin typeface="Helvetica Neue"/>
              </a:rPr>
              <a:t>(</a:t>
            </a:r>
            <a:r>
              <a:rPr lang="en-US" altLang="en-US" sz="4000" b="1" dirty="0">
                <a:latin typeface="Helvetica Neue"/>
              </a:rPr>
              <a:t>subunit</a:t>
            </a:r>
            <a:r>
              <a:rPr lang="el-GR" altLang="en-US" sz="4000" b="1" dirty="0">
                <a:latin typeface="Helvetica Neue"/>
              </a:rPr>
              <a:t> </a:t>
            </a:r>
            <a:r>
              <a:rPr lang="en-US" altLang="en-US" sz="4000" b="1" dirty="0">
                <a:latin typeface="Helvetica Neue"/>
              </a:rPr>
              <a:t>AI-Fundamentals</a:t>
            </a:r>
            <a:r>
              <a:rPr lang="el-GR" altLang="en-US" sz="4000" b="1" dirty="0">
                <a:latin typeface="Helvetica Neue"/>
              </a:rPr>
              <a:t>)) </a:t>
            </a:r>
            <a:endParaRPr lang="en-US" altLang="en-US" sz="4000" b="1" dirty="0">
              <a:latin typeface="Helvetica Neue"/>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0182"/>
                                        </p:tgtEl>
                                        <p:attrNameLst>
                                          <p:attrName>style.visibility</p:attrName>
                                        </p:attrNameLst>
                                      </p:cBhvr>
                                      <p:to>
                                        <p:strVal val="visible"/>
                                      </p:to>
                                    </p:set>
                                    <p:anim calcmode="lin" valueType="num">
                                      <p:cBhvr additive="base">
                                        <p:cTn id="7" dur="500" fill="hold"/>
                                        <p:tgtEl>
                                          <p:spTgt spid="50182"/>
                                        </p:tgtEl>
                                        <p:attrNameLst>
                                          <p:attrName>ppt_x</p:attrName>
                                        </p:attrNameLst>
                                      </p:cBhvr>
                                      <p:tavLst>
                                        <p:tav tm="0">
                                          <p:val>
                                            <p:strVal val="#ppt_x"/>
                                          </p:val>
                                        </p:tav>
                                        <p:tav tm="100000">
                                          <p:val>
                                            <p:strVal val="#ppt_x"/>
                                          </p:val>
                                        </p:tav>
                                      </p:tavLst>
                                    </p:anim>
                                    <p:anim calcmode="lin" valueType="num">
                                      <p:cBhvr additive="base">
                                        <p:cTn id="8" dur="500" fill="hold"/>
                                        <p:tgtEl>
                                          <p:spTgt spid="501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2"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a:extLst>
              <a:ext uri="{FF2B5EF4-FFF2-40B4-BE49-F238E27FC236}">
                <a16:creationId xmlns:a16="http://schemas.microsoft.com/office/drawing/2014/main" id="{DA37EF3D-3BFE-0CF4-495D-D396DA99099D}"/>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10243" name="Slide Number Placeholder 3">
            <a:extLst>
              <a:ext uri="{FF2B5EF4-FFF2-40B4-BE49-F238E27FC236}">
                <a16:creationId xmlns:a16="http://schemas.microsoft.com/office/drawing/2014/main" id="{443BCA0C-9C94-19E7-6D06-72834929DE03}"/>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FEA25028-B300-47BF-AF4A-5209AD6FD610}" type="slidenum">
              <a:rPr lang="el-GR" altLang="en-US" smtClean="0"/>
              <a:pPr algn="ctr"/>
              <a:t>45</a:t>
            </a:fld>
            <a:endParaRPr lang="el-GR" altLang="en-US" dirty="0"/>
          </a:p>
        </p:txBody>
      </p:sp>
      <p:sp>
        <p:nvSpPr>
          <p:cNvPr id="10244" name="Text Box 4">
            <a:extLst>
              <a:ext uri="{FF2B5EF4-FFF2-40B4-BE49-F238E27FC236}">
                <a16:creationId xmlns:a16="http://schemas.microsoft.com/office/drawing/2014/main" id="{641CB665-037C-57AD-A0DB-435CAA116602}"/>
              </a:ext>
            </a:extLst>
          </p:cNvPr>
          <p:cNvSpPr txBox="1">
            <a:spLocks noChangeArrowheads="1"/>
          </p:cNvSpPr>
          <p:nvPr/>
        </p:nvSpPr>
        <p:spPr bwMode="auto">
          <a:xfrm>
            <a:off x="3949700" y="1701801"/>
            <a:ext cx="16002000" cy="3046988"/>
          </a:xfrm>
          <a:prstGeom prst="rect">
            <a:avLst/>
          </a:prstGeom>
          <a:solidFill>
            <a:schemeClr val="accent6">
              <a:lumMod val="20000"/>
              <a:lumOff val="80000"/>
            </a:schemeClr>
          </a:solidFill>
          <a:ln w="9525" algn="ctr">
            <a:solidFill>
              <a:schemeClr val="accent6">
                <a:lumMod val="20000"/>
                <a:lumOff val="80000"/>
              </a:schemeClr>
            </a:solidFill>
            <a:miter lim="800000"/>
            <a:headEnd/>
            <a:tailEnd/>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4000" b="1" dirty="0">
                <a:solidFill>
                  <a:srgbClr val="990000"/>
                </a:solidFill>
                <a:latin typeface="Helvetica Neue"/>
              </a:rPr>
              <a:t>Rule Syntax</a:t>
            </a:r>
          </a:p>
          <a:p>
            <a:pPr algn="l" eaLnBrk="1" hangingPunct="1"/>
            <a:endParaRPr lang="el-GR" altLang="en-US" sz="1600" b="1" i="1" dirty="0">
              <a:solidFill>
                <a:srgbClr val="990000"/>
              </a:solidFill>
              <a:latin typeface="Helvetica Neue"/>
            </a:endParaRPr>
          </a:p>
          <a:p>
            <a:pPr algn="l" eaLnBrk="1" hangingPunct="1"/>
            <a:r>
              <a:rPr lang="el-GR" altLang="en-US" sz="4000" b="1" dirty="0">
                <a:latin typeface="Helvetica Neue"/>
              </a:rPr>
              <a:t>	(</a:t>
            </a:r>
            <a:r>
              <a:rPr lang="en-US" altLang="en-US" sz="4000" b="1" dirty="0">
                <a:latin typeface="Helvetica Neue"/>
              </a:rPr>
              <a:t>rule</a:t>
            </a:r>
            <a:r>
              <a:rPr lang="el-GR" altLang="en-US" sz="4000" b="1" dirty="0">
                <a:latin typeface="Helvetica Neue"/>
              </a:rPr>
              <a:t> </a:t>
            </a:r>
            <a:r>
              <a:rPr lang="el-GR" altLang="en-US" sz="4000" b="1" dirty="0">
                <a:latin typeface="Helvetica Neue"/>
                <a:sym typeface="Symbol" panose="05050102010706020507" pitchFamily="18" charset="2"/>
              </a:rPr>
              <a:t></a:t>
            </a:r>
            <a:r>
              <a:rPr lang="en-US" altLang="en-US" sz="4000" b="1" dirty="0">
                <a:latin typeface="Helvetica Neue"/>
                <a:sym typeface="Symbol" panose="05050102010706020507" pitchFamily="18" charset="2"/>
              </a:rPr>
              <a:t>rule-name</a:t>
            </a:r>
            <a:r>
              <a:rPr lang="el-GR" altLang="en-US" sz="4000" b="1" dirty="0">
                <a:latin typeface="Helvetica Neue"/>
                <a:sym typeface="Symbol" panose="05050102010706020507" pitchFamily="18" charset="2"/>
              </a:rPr>
              <a:t></a:t>
            </a:r>
            <a:endParaRPr lang="el-GR" altLang="en-US" sz="4000" b="1" dirty="0">
              <a:latin typeface="Helvetica Neue"/>
            </a:endParaRPr>
          </a:p>
          <a:p>
            <a:pPr algn="l" eaLnBrk="1" hangingPunct="1"/>
            <a:r>
              <a:rPr lang="el-GR" altLang="en-US" sz="4000" b="1" dirty="0">
                <a:latin typeface="Helvetica Neue"/>
              </a:rPr>
              <a:t>		    </a:t>
            </a:r>
            <a:r>
              <a:rPr lang="el-GR" altLang="en-US" sz="4000" b="1" dirty="0">
                <a:latin typeface="Helvetica Neue"/>
                <a:sym typeface="Symbol" panose="05050102010706020507" pitchFamily="18" charset="2"/>
              </a:rPr>
              <a:t></a:t>
            </a:r>
            <a:r>
              <a:rPr lang="en-US" altLang="en-US" sz="4000" b="1" dirty="0">
                <a:latin typeface="Helvetica Neue"/>
                <a:sym typeface="Symbol" panose="05050102010706020507" pitchFamily="18" charset="2"/>
              </a:rPr>
              <a:t>premise</a:t>
            </a:r>
            <a:r>
              <a:rPr lang="el-GR" altLang="en-US" sz="4000" b="1" dirty="0">
                <a:latin typeface="Helvetica Neue"/>
              </a:rPr>
              <a:t>-1</a:t>
            </a:r>
            <a:r>
              <a:rPr lang="el-GR" altLang="en-US" sz="4000" b="1" dirty="0">
                <a:latin typeface="Helvetica Neue"/>
                <a:sym typeface="Symbol" panose="05050102010706020507" pitchFamily="18" charset="2"/>
              </a:rPr>
              <a:t></a:t>
            </a:r>
            <a:r>
              <a:rPr lang="el-GR" altLang="en-US" sz="4000" b="1" dirty="0">
                <a:latin typeface="Helvetica Neue"/>
              </a:rPr>
              <a:t> . . . . . </a:t>
            </a:r>
            <a:r>
              <a:rPr lang="el-GR" altLang="en-US" sz="4000" b="1" dirty="0">
                <a:latin typeface="Helvetica Neue"/>
                <a:sym typeface="Symbol" panose="05050102010706020507" pitchFamily="18" charset="2"/>
              </a:rPr>
              <a:t></a:t>
            </a:r>
            <a:r>
              <a:rPr lang="en-US" altLang="en-US" sz="4000" b="1" dirty="0">
                <a:latin typeface="Helvetica Neue"/>
                <a:sym typeface="Symbol" panose="05050102010706020507" pitchFamily="18" charset="2"/>
              </a:rPr>
              <a:t>premise</a:t>
            </a:r>
            <a:r>
              <a:rPr lang="el-GR" altLang="en-US" sz="4000" b="1" dirty="0">
                <a:latin typeface="Helvetica Neue"/>
              </a:rPr>
              <a:t>-</a:t>
            </a:r>
            <a:r>
              <a:rPr lang="en-US" altLang="en-US" sz="4000" b="1" dirty="0">
                <a:latin typeface="Helvetica Neue"/>
              </a:rPr>
              <a:t>n</a:t>
            </a:r>
            <a:r>
              <a:rPr lang="en-US" altLang="en-US" sz="4000" b="1" dirty="0">
                <a:latin typeface="Helvetica Neue"/>
                <a:sym typeface="Symbol" panose="05050102010706020507" pitchFamily="18" charset="2"/>
              </a:rPr>
              <a:t></a:t>
            </a:r>
            <a:endParaRPr lang="el-GR" altLang="en-US" sz="4000" b="1" dirty="0">
              <a:latin typeface="Helvetica Neue"/>
            </a:endParaRPr>
          </a:p>
          <a:p>
            <a:pPr algn="l" eaLnBrk="1" hangingPunct="1"/>
            <a:r>
              <a:rPr lang="el-GR" altLang="en-US" sz="4000" b="1" dirty="0">
                <a:latin typeface="Helvetica Neue"/>
              </a:rPr>
              <a:t>		    </a:t>
            </a:r>
            <a:r>
              <a:rPr lang="en-US" altLang="en-US" sz="4000" b="1" dirty="0">
                <a:latin typeface="Helvetica Neue"/>
                <a:sym typeface="Symbol" panose="05050102010706020507" pitchFamily="18" charset="2"/>
              </a:rPr>
              <a:t></a:t>
            </a:r>
            <a:r>
              <a:rPr lang="el-GR" altLang="en-US" sz="4000" b="1" dirty="0">
                <a:latin typeface="Helvetica Neue"/>
              </a:rPr>
              <a:t> </a:t>
            </a:r>
            <a:r>
              <a:rPr lang="en-US" altLang="en-US" sz="4000" b="1" dirty="0">
                <a:latin typeface="Helvetica Neue"/>
                <a:sym typeface="Symbol" panose="05050102010706020507" pitchFamily="18" charset="2"/>
              </a:rPr>
              <a:t>action</a:t>
            </a:r>
            <a:r>
              <a:rPr lang="el-GR" altLang="en-US" sz="4000" b="1" dirty="0">
                <a:latin typeface="Helvetica Neue"/>
              </a:rPr>
              <a:t>-1</a:t>
            </a:r>
            <a:r>
              <a:rPr lang="en-US" altLang="en-US" sz="4000" b="1" dirty="0">
                <a:latin typeface="Helvetica Neue"/>
                <a:sym typeface="Symbol" panose="05050102010706020507" pitchFamily="18" charset="2"/>
              </a:rPr>
              <a:t></a:t>
            </a:r>
            <a:r>
              <a:rPr lang="el-GR" altLang="en-US" sz="4000" b="1" dirty="0">
                <a:latin typeface="Helvetica Neue"/>
              </a:rPr>
              <a:t> . . . . . . </a:t>
            </a:r>
            <a:r>
              <a:rPr lang="en-US" altLang="en-US" sz="4000" b="1" dirty="0">
                <a:latin typeface="Helvetica Neue"/>
                <a:sym typeface="Symbol" panose="05050102010706020507" pitchFamily="18" charset="2"/>
              </a:rPr>
              <a:t>action</a:t>
            </a:r>
            <a:r>
              <a:rPr lang="el-GR" altLang="en-US" sz="4000" b="1" dirty="0">
                <a:latin typeface="Helvetica Neue"/>
              </a:rPr>
              <a:t>-</a:t>
            </a:r>
            <a:r>
              <a:rPr lang="en-US" altLang="en-US" sz="4000" b="1" dirty="0">
                <a:latin typeface="Helvetica Neue"/>
              </a:rPr>
              <a:t>m</a:t>
            </a:r>
            <a:r>
              <a:rPr lang="en-US" altLang="en-US" sz="4000" b="1" dirty="0">
                <a:latin typeface="Helvetica Neue"/>
                <a:sym typeface="Symbol" panose="05050102010706020507" pitchFamily="18" charset="2"/>
              </a:rPr>
              <a:t></a:t>
            </a:r>
            <a:r>
              <a:rPr lang="el-GR" altLang="en-US" sz="4000" b="1" dirty="0">
                <a:latin typeface="Helvetica Neue"/>
              </a:rPr>
              <a:t>)</a:t>
            </a:r>
            <a:endParaRPr lang="en-US" altLang="en-US" sz="4000" b="1" dirty="0">
              <a:latin typeface="Helvetica Neue"/>
            </a:endParaRPr>
          </a:p>
          <a:p>
            <a:pPr algn="l" eaLnBrk="1" hangingPunct="1"/>
            <a:endParaRPr lang="en-US" altLang="en-US" sz="1600" b="1" dirty="0">
              <a:latin typeface="Helvetica Neue"/>
            </a:endParaRPr>
          </a:p>
        </p:txBody>
      </p:sp>
      <p:sp>
        <p:nvSpPr>
          <p:cNvPr id="51205" name="Text Box 5">
            <a:extLst>
              <a:ext uri="{FF2B5EF4-FFF2-40B4-BE49-F238E27FC236}">
                <a16:creationId xmlns:a16="http://schemas.microsoft.com/office/drawing/2014/main" id="{E1092E67-1812-7A70-BA22-CFAE5C22CD1E}"/>
              </a:ext>
            </a:extLst>
          </p:cNvPr>
          <p:cNvSpPr txBox="1">
            <a:spLocks noChangeArrowheads="1"/>
          </p:cNvSpPr>
          <p:nvPr/>
        </p:nvSpPr>
        <p:spPr bwMode="auto">
          <a:xfrm>
            <a:off x="3949700" y="5664201"/>
            <a:ext cx="16002000" cy="3046988"/>
          </a:xfrm>
          <a:prstGeom prst="rect">
            <a:avLst/>
          </a:prstGeom>
          <a:solidFill>
            <a:schemeClr val="accent6">
              <a:lumMod val="40000"/>
              <a:lumOff val="60000"/>
            </a:schemeClr>
          </a:solidFill>
          <a:ln w="9525" algn="ctr">
            <a:solidFill>
              <a:schemeClr val="accent6">
                <a:lumMod val="20000"/>
                <a:lumOff val="80000"/>
              </a:schemeClr>
            </a:solidFill>
            <a:miter lim="800000"/>
            <a:headEnd/>
            <a:tailEnd/>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4000" b="1" dirty="0">
                <a:solidFill>
                  <a:srgbClr val="990000"/>
                </a:solidFill>
                <a:latin typeface="Helvetica Neue"/>
              </a:rPr>
              <a:t>Example</a:t>
            </a:r>
            <a:r>
              <a:rPr lang="el-GR" altLang="en-US" sz="4000" b="1" dirty="0">
                <a:solidFill>
                  <a:srgbClr val="990000"/>
                </a:solidFill>
                <a:latin typeface="Helvetica Neue"/>
              </a:rPr>
              <a:t> </a:t>
            </a:r>
          </a:p>
          <a:p>
            <a:pPr algn="l" eaLnBrk="1" hangingPunct="1"/>
            <a:r>
              <a:rPr lang="el-GR" altLang="en-US" sz="4000" b="1" dirty="0">
                <a:latin typeface="Helvetica Neue"/>
              </a:rPr>
              <a:t>	</a:t>
            </a:r>
            <a:endParaRPr lang="en-US" altLang="en-US" sz="4000" b="1" dirty="0">
              <a:latin typeface="Helvetica Neue"/>
            </a:endParaRPr>
          </a:p>
          <a:p>
            <a:pPr algn="l" eaLnBrk="1" hangingPunct="1"/>
            <a:r>
              <a:rPr lang="en-US" altLang="en-US" sz="4000" b="1" dirty="0">
                <a:latin typeface="Helvetica Neue"/>
              </a:rPr>
              <a:t>	</a:t>
            </a:r>
            <a:r>
              <a:rPr lang="el-GR" altLang="en-US" sz="3600" b="1" dirty="0">
                <a:latin typeface="Helvetica Neue"/>
              </a:rPr>
              <a:t>(</a:t>
            </a:r>
            <a:r>
              <a:rPr lang="en-US" altLang="en-US" sz="3600" b="1" dirty="0">
                <a:latin typeface="Helvetica Neue"/>
              </a:rPr>
              <a:t>rule</a:t>
            </a:r>
            <a:r>
              <a:rPr lang="el-GR" altLang="en-US" sz="3600" b="1" dirty="0">
                <a:latin typeface="Helvetica Neue"/>
              </a:rPr>
              <a:t> </a:t>
            </a:r>
            <a:r>
              <a:rPr lang="en-US" altLang="en-US" sz="3600" b="1" dirty="0">
                <a:latin typeface="Helvetica Neue"/>
              </a:rPr>
              <a:t>under-probation</a:t>
            </a:r>
            <a:endParaRPr lang="el-GR" altLang="en-US" sz="3600" b="1" dirty="0">
              <a:latin typeface="Helvetica Neue"/>
            </a:endParaRPr>
          </a:p>
          <a:p>
            <a:pPr algn="l" eaLnBrk="1" hangingPunct="1"/>
            <a:r>
              <a:rPr lang="el-GR" altLang="en-US" sz="3600" b="1" dirty="0">
                <a:latin typeface="Helvetica Neue"/>
              </a:rPr>
              <a:t>		(</a:t>
            </a:r>
            <a:r>
              <a:rPr lang="en-US" altLang="en-US" sz="3600" b="1" dirty="0">
                <a:latin typeface="Helvetica Neue"/>
              </a:rPr>
              <a:t>Student</a:t>
            </a:r>
            <a:r>
              <a:rPr lang="el-GR" altLang="en-US" sz="3600" b="1" dirty="0">
                <a:latin typeface="Helvetica Neue"/>
              </a:rPr>
              <a:t> ^</a:t>
            </a:r>
            <a:r>
              <a:rPr lang="en-US" altLang="en-US" sz="3600" b="1" dirty="0">
                <a:latin typeface="Helvetica Neue"/>
              </a:rPr>
              <a:t>name</a:t>
            </a:r>
            <a:r>
              <a:rPr lang="el-GR" altLang="en-US" sz="3600" b="1" dirty="0">
                <a:latin typeface="Helvetica Neue"/>
              </a:rPr>
              <a:t>  </a:t>
            </a:r>
            <a:r>
              <a:rPr lang="en-US" altLang="en-US" sz="3600" b="1" dirty="0">
                <a:latin typeface="Helvetica Neue"/>
              </a:rPr>
              <a:t>Smith</a:t>
            </a:r>
            <a:r>
              <a:rPr lang="el-GR" altLang="en-US" sz="3600" b="1" dirty="0">
                <a:latin typeface="Helvetica Neue"/>
              </a:rPr>
              <a:t>  ^</a:t>
            </a:r>
            <a:r>
              <a:rPr lang="en-US" altLang="en-US" sz="3600" b="1" dirty="0">
                <a:latin typeface="Helvetica Neue"/>
              </a:rPr>
              <a:t>semester-average</a:t>
            </a:r>
            <a:r>
              <a:rPr lang="el-GR" altLang="en-US" sz="3600" b="1" dirty="0">
                <a:latin typeface="Helvetica Neue"/>
              </a:rPr>
              <a:t> 4.8)</a:t>
            </a:r>
          </a:p>
          <a:p>
            <a:pPr algn="l" eaLnBrk="1" hangingPunct="1"/>
            <a:r>
              <a:rPr lang="el-GR" altLang="en-US" sz="3600" b="1" dirty="0">
                <a:latin typeface="Helvetica Neue"/>
              </a:rPr>
              <a:t>	             </a:t>
            </a:r>
            <a:r>
              <a:rPr lang="el-GR"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latin typeface="Helvetica Neue"/>
              </a:rPr>
              <a:t>add</a:t>
            </a:r>
            <a:r>
              <a:rPr lang="el-GR" altLang="en-US" sz="3600" b="1" dirty="0">
                <a:latin typeface="Helvetica Neue"/>
              </a:rPr>
              <a:t>   </a:t>
            </a:r>
            <a:r>
              <a:rPr lang="en-US" altLang="en-US" sz="3600" b="1" dirty="0">
                <a:latin typeface="Helvetica Neue"/>
              </a:rPr>
              <a:t>Place</a:t>
            </a:r>
            <a:r>
              <a:rPr lang="el-GR" altLang="en-US" sz="3600" b="1" dirty="0">
                <a:latin typeface="Helvetica Neue"/>
              </a:rPr>
              <a:t>  ^</a:t>
            </a:r>
            <a:r>
              <a:rPr lang="en-US" altLang="en-US" sz="3600" b="1" dirty="0">
                <a:latin typeface="Helvetica Neue"/>
              </a:rPr>
              <a:t>name</a:t>
            </a:r>
            <a:r>
              <a:rPr lang="el-GR" altLang="en-US" sz="3600" b="1" dirty="0">
                <a:latin typeface="Helvetica Neue"/>
              </a:rPr>
              <a:t> </a:t>
            </a:r>
            <a:r>
              <a:rPr lang="en-US" altLang="en-US" sz="3600" b="1" dirty="0">
                <a:latin typeface="Helvetica Neue"/>
              </a:rPr>
              <a:t>Smith</a:t>
            </a:r>
            <a:r>
              <a:rPr lang="el-GR" altLang="en-US" sz="3600" b="1" dirty="0">
                <a:latin typeface="Helvetica Neue"/>
              </a:rPr>
              <a:t> ^</a:t>
            </a:r>
            <a:r>
              <a:rPr lang="en-US" altLang="en-US" sz="3600" b="1" dirty="0">
                <a:latin typeface="Helvetica Neue"/>
              </a:rPr>
              <a:t>under-probation</a:t>
            </a:r>
            <a:r>
              <a:rPr lang="el-GR" altLang="en-US" sz="3600" b="1" dirty="0">
                <a:latin typeface="Helvetica Neue"/>
              </a:rPr>
              <a:t> </a:t>
            </a:r>
            <a:r>
              <a:rPr lang="en-US" altLang="en-US" sz="3600" b="1" dirty="0">
                <a:latin typeface="Helvetica Neue"/>
              </a:rPr>
              <a:t>yes</a:t>
            </a:r>
            <a:r>
              <a:rPr lang="el-GR" altLang="en-US" sz="3600" b="1" dirty="0">
                <a:latin typeface="Helvetica Neue"/>
              </a:rPr>
              <a:t>))</a:t>
            </a:r>
            <a:endParaRPr lang="en-US" altLang="en-US" sz="3600" b="1" dirty="0">
              <a:latin typeface="Helvetica Neue"/>
            </a:endParaRPr>
          </a:p>
        </p:txBody>
      </p:sp>
      <p:sp>
        <p:nvSpPr>
          <p:cNvPr id="51207" name="Text Box 7">
            <a:extLst>
              <a:ext uri="{FF2B5EF4-FFF2-40B4-BE49-F238E27FC236}">
                <a16:creationId xmlns:a16="http://schemas.microsoft.com/office/drawing/2014/main" id="{EF9EB8DF-F477-FD94-90D2-08FC747ED2DC}"/>
              </a:ext>
            </a:extLst>
          </p:cNvPr>
          <p:cNvSpPr txBox="1">
            <a:spLocks noChangeArrowheads="1"/>
          </p:cNvSpPr>
          <p:nvPr/>
        </p:nvSpPr>
        <p:spPr bwMode="auto">
          <a:xfrm>
            <a:off x="3949700" y="9728200"/>
            <a:ext cx="16002000" cy="1323439"/>
          </a:xfrm>
          <a:prstGeom prst="rect">
            <a:avLst/>
          </a:prstGeom>
          <a:solidFill>
            <a:schemeClr val="accent6">
              <a:lumMod val="20000"/>
              <a:lumOff val="80000"/>
            </a:schemeClr>
          </a:solidFill>
          <a:ln w="9525" algn="ctr">
            <a:solidFill>
              <a:schemeClr val="accent6">
                <a:lumMod val="20000"/>
                <a:lumOff val="80000"/>
              </a:schemeClr>
            </a:solidFill>
            <a:miter lim="800000"/>
            <a:headEnd/>
            <a:tailEnd/>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4000" b="1" dirty="0">
                <a:latin typeface="Helvetica Neue"/>
              </a:rPr>
              <a:t>This formulation does not give the rule, but an </a:t>
            </a:r>
            <a:r>
              <a:rPr lang="en-US" altLang="en-US" sz="4000" b="1" dirty="0">
                <a:solidFill>
                  <a:srgbClr val="990000"/>
                </a:solidFill>
                <a:latin typeface="Helvetica Neue"/>
              </a:rPr>
              <a:t>instantiation</a:t>
            </a:r>
            <a:r>
              <a:rPr lang="el-GR" altLang="en-US" sz="4000" b="1" dirty="0">
                <a:latin typeface="Helvetica Neue"/>
              </a:rPr>
              <a:t> </a:t>
            </a:r>
            <a:r>
              <a:rPr lang="en-US" altLang="en-US" sz="4000" b="1" dirty="0">
                <a:latin typeface="Helvetica Neue"/>
              </a:rPr>
              <a:t>of it</a:t>
            </a:r>
            <a:r>
              <a:rPr lang="el-GR" altLang="en-US" sz="4000" b="1" dirty="0">
                <a:latin typeface="Helvetica Neue"/>
              </a:rPr>
              <a:t>. </a:t>
            </a:r>
            <a:r>
              <a:rPr lang="en-US" altLang="en-US" sz="4000" b="1" dirty="0">
                <a:latin typeface="Helvetica Neue"/>
              </a:rPr>
              <a:t>The proper formulation of the rule uses variables. </a:t>
            </a:r>
            <a:endParaRPr lang="en-US" altLang="en-US" sz="4000" dirty="0">
              <a:latin typeface="Helvetica Neue"/>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05"/>
                                        </p:tgtEl>
                                        <p:attrNameLst>
                                          <p:attrName>style.visibility</p:attrName>
                                        </p:attrNameLst>
                                      </p:cBhvr>
                                      <p:to>
                                        <p:strVal val="visible"/>
                                      </p:to>
                                    </p:set>
                                    <p:anim calcmode="lin" valueType="num">
                                      <p:cBhvr additive="base">
                                        <p:cTn id="7" dur="500" fill="hold"/>
                                        <p:tgtEl>
                                          <p:spTgt spid="51205"/>
                                        </p:tgtEl>
                                        <p:attrNameLst>
                                          <p:attrName>ppt_x</p:attrName>
                                        </p:attrNameLst>
                                      </p:cBhvr>
                                      <p:tavLst>
                                        <p:tav tm="0">
                                          <p:val>
                                            <p:strVal val="#ppt_x"/>
                                          </p:val>
                                        </p:tav>
                                        <p:tav tm="100000">
                                          <p:val>
                                            <p:strVal val="#ppt_x"/>
                                          </p:val>
                                        </p:tav>
                                      </p:tavLst>
                                    </p:anim>
                                    <p:anim calcmode="lin" valueType="num">
                                      <p:cBhvr additive="base">
                                        <p:cTn id="8" dur="500" fill="hold"/>
                                        <p:tgtEl>
                                          <p:spTgt spid="5120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07"/>
                                        </p:tgtEl>
                                        <p:attrNameLst>
                                          <p:attrName>style.visibility</p:attrName>
                                        </p:attrNameLst>
                                      </p:cBhvr>
                                      <p:to>
                                        <p:strVal val="visible"/>
                                      </p:to>
                                    </p:set>
                                    <p:anim calcmode="lin" valueType="num">
                                      <p:cBhvr additive="base">
                                        <p:cTn id="13" dur="500" fill="hold"/>
                                        <p:tgtEl>
                                          <p:spTgt spid="51207"/>
                                        </p:tgtEl>
                                        <p:attrNameLst>
                                          <p:attrName>ppt_x</p:attrName>
                                        </p:attrNameLst>
                                      </p:cBhvr>
                                      <p:tavLst>
                                        <p:tav tm="0">
                                          <p:val>
                                            <p:strVal val="#ppt_x"/>
                                          </p:val>
                                        </p:tav>
                                        <p:tav tm="100000">
                                          <p:val>
                                            <p:strVal val="#ppt_x"/>
                                          </p:val>
                                        </p:tav>
                                      </p:tavLst>
                                    </p:anim>
                                    <p:anim calcmode="lin" valueType="num">
                                      <p:cBhvr additive="base">
                                        <p:cTn id="14" dur="500" fill="hold"/>
                                        <p:tgtEl>
                                          <p:spTgt spid="512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5" grpId="0" animBg="1"/>
      <p:bldP spid="51207"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1">
            <a:extLst>
              <a:ext uri="{FF2B5EF4-FFF2-40B4-BE49-F238E27FC236}">
                <a16:creationId xmlns:a16="http://schemas.microsoft.com/office/drawing/2014/main" id="{0E6AB34E-230B-52A0-E737-34EA0DA43828}"/>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11267" name="Slide Number Placeholder 3">
            <a:extLst>
              <a:ext uri="{FF2B5EF4-FFF2-40B4-BE49-F238E27FC236}">
                <a16:creationId xmlns:a16="http://schemas.microsoft.com/office/drawing/2014/main" id="{88AFCBE6-995F-409C-F1FB-639B8CD9D98F}"/>
              </a:ext>
            </a:extLst>
          </p:cNvPr>
          <p:cNvSpPr>
            <a:spLocks noGrp="1"/>
          </p:cNvSpPr>
          <p:nvPr>
            <p:ph type="sldNum" sz="quarter" idx="12"/>
          </p:nvPr>
        </p:nvSpPr>
        <p:spPr>
          <a:xfrm>
            <a:off x="11564488" y="12444942"/>
            <a:ext cx="1014046" cy="636058"/>
          </a:xfrm>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125A78C0-3C59-498F-B2D4-C1F03FD687D9}" type="slidenum">
              <a:rPr lang="el-GR" altLang="en-US" smtClean="0"/>
              <a:pPr algn="ctr"/>
              <a:t>46</a:t>
            </a:fld>
            <a:endParaRPr lang="el-GR" altLang="en-US" dirty="0"/>
          </a:p>
        </p:txBody>
      </p:sp>
      <p:sp>
        <p:nvSpPr>
          <p:cNvPr id="11268" name="Text Box 4">
            <a:extLst>
              <a:ext uri="{FF2B5EF4-FFF2-40B4-BE49-F238E27FC236}">
                <a16:creationId xmlns:a16="http://schemas.microsoft.com/office/drawing/2014/main" id="{94CA31AC-6CDE-935F-18EE-EDA9923F34D5}"/>
              </a:ext>
            </a:extLst>
          </p:cNvPr>
          <p:cNvSpPr txBox="1">
            <a:spLocks noChangeArrowheads="1"/>
          </p:cNvSpPr>
          <p:nvPr/>
        </p:nvSpPr>
        <p:spPr bwMode="auto">
          <a:xfrm>
            <a:off x="3149600" y="1492250"/>
            <a:ext cx="18059400" cy="2554545"/>
          </a:xfrm>
          <a:prstGeom prst="rect">
            <a:avLst/>
          </a:prstGeom>
          <a:solidFill>
            <a:schemeClr val="accent6">
              <a:lumMod val="40000"/>
              <a:lumOff val="6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l-GR" altLang="en-US" sz="4000" b="1" dirty="0">
                <a:latin typeface="Helvetica Neue"/>
              </a:rPr>
              <a:t>(</a:t>
            </a:r>
            <a:r>
              <a:rPr lang="en-US" altLang="en-US" sz="4000" b="1" dirty="0">
                <a:latin typeface="Helvetica Neue"/>
              </a:rPr>
              <a:t>rule</a:t>
            </a:r>
            <a:r>
              <a:rPr lang="el-GR" altLang="en-US" sz="4000" b="1" dirty="0">
                <a:latin typeface="Helvetica Neue"/>
              </a:rPr>
              <a:t> </a:t>
            </a:r>
            <a:r>
              <a:rPr lang="en-US" altLang="en-US" sz="4000" b="1" dirty="0">
                <a:latin typeface="Helvetica Neue"/>
              </a:rPr>
              <a:t>under-probation</a:t>
            </a:r>
            <a:endParaRPr lang="el-GR" altLang="en-US" sz="4000" b="1" dirty="0">
              <a:latin typeface="Helvetica Neue"/>
            </a:endParaRPr>
          </a:p>
          <a:p>
            <a:pPr algn="l" eaLnBrk="1" hangingPunct="1"/>
            <a:r>
              <a:rPr lang="el-GR" altLang="en-US" sz="4000" b="1" dirty="0">
                <a:latin typeface="Helvetica Neue"/>
              </a:rPr>
              <a:t>	(</a:t>
            </a:r>
            <a:r>
              <a:rPr lang="en-US" altLang="en-US" sz="4000" b="1" dirty="0">
                <a:latin typeface="Helvetica Neue"/>
              </a:rPr>
              <a:t>Student</a:t>
            </a:r>
            <a:r>
              <a:rPr lang="el-GR" altLang="en-US" sz="4000" b="1" dirty="0">
                <a:latin typeface="Helvetica Neue"/>
              </a:rPr>
              <a:t>  ^</a:t>
            </a:r>
            <a:r>
              <a:rPr lang="en-US" altLang="en-US" sz="4000" b="1" dirty="0">
                <a:latin typeface="Helvetica Neue"/>
              </a:rPr>
              <a:t>name</a:t>
            </a:r>
            <a:r>
              <a:rPr lang="el-GR" altLang="en-US" sz="4000" b="1" dirty="0">
                <a:latin typeface="Helvetica Neue"/>
              </a:rPr>
              <a:t>  ?Ο  ^</a:t>
            </a:r>
            <a:r>
              <a:rPr lang="en-US" altLang="en-US" sz="4000" b="1" dirty="0">
                <a:latin typeface="Helvetica Neue"/>
              </a:rPr>
              <a:t>semester-average</a:t>
            </a:r>
            <a:r>
              <a:rPr lang="el-GR" altLang="en-US" sz="4000" b="1" dirty="0">
                <a:latin typeface="Helvetica Neue"/>
              </a:rPr>
              <a:t>  ?</a:t>
            </a:r>
            <a:r>
              <a:rPr lang="en-US" altLang="en-US" sz="4000" b="1" dirty="0">
                <a:latin typeface="Helvetica Neue"/>
              </a:rPr>
              <a:t>A</a:t>
            </a:r>
            <a:r>
              <a:rPr lang="el-GR" altLang="en-US" sz="4000" b="1" dirty="0">
                <a:latin typeface="Helvetica Neue"/>
              </a:rPr>
              <a:t>)</a:t>
            </a:r>
          </a:p>
          <a:p>
            <a:pPr algn="l" eaLnBrk="1" hangingPunct="1"/>
            <a:r>
              <a:rPr lang="el-GR" altLang="en-US" sz="4000" b="1" dirty="0">
                <a:latin typeface="Helvetica Neue"/>
              </a:rPr>
              <a:t>	(:</a:t>
            </a:r>
            <a:r>
              <a:rPr lang="en-US" altLang="en-US" sz="4000" b="1" dirty="0">
                <a:latin typeface="Helvetica Neue"/>
              </a:rPr>
              <a:t>less-than</a:t>
            </a:r>
            <a:r>
              <a:rPr lang="el-GR" altLang="en-US" sz="4000" b="1" dirty="0">
                <a:latin typeface="Helvetica Neue"/>
              </a:rPr>
              <a:t>  ?</a:t>
            </a:r>
            <a:r>
              <a:rPr lang="en-US" altLang="en-US" sz="4000" b="1" dirty="0">
                <a:latin typeface="Helvetica Neue"/>
              </a:rPr>
              <a:t>A</a:t>
            </a:r>
            <a:r>
              <a:rPr lang="el-GR" altLang="en-US" sz="4000" b="1" dirty="0">
                <a:latin typeface="Helvetica Neue"/>
              </a:rPr>
              <a:t>  5.0)</a:t>
            </a:r>
          </a:p>
          <a:p>
            <a:pPr algn="l" eaLnBrk="1" hangingPunct="1"/>
            <a:r>
              <a:rPr lang="el-GR" altLang="en-US" sz="4000" b="1" dirty="0">
                <a:latin typeface="Helvetica Neue"/>
              </a:rPr>
              <a:t>	             </a:t>
            </a:r>
            <a:r>
              <a:rPr lang="el-GR" altLang="en-US" sz="4000" b="1" dirty="0">
                <a:latin typeface="Helvetica Neue"/>
                <a:sym typeface="Symbol" panose="05050102010706020507" pitchFamily="18" charset="2"/>
              </a:rPr>
              <a:t></a:t>
            </a:r>
            <a:r>
              <a:rPr lang="el-GR" altLang="en-US" sz="4000" b="1" dirty="0">
                <a:latin typeface="Helvetica Neue"/>
              </a:rPr>
              <a:t> (</a:t>
            </a:r>
            <a:r>
              <a:rPr lang="en-US" altLang="en-US" sz="4000" b="1" dirty="0">
                <a:latin typeface="Helvetica Neue"/>
              </a:rPr>
              <a:t>add</a:t>
            </a:r>
            <a:r>
              <a:rPr lang="el-GR" altLang="en-US" sz="4000" b="1" dirty="0">
                <a:latin typeface="Helvetica Neue"/>
              </a:rPr>
              <a:t>  </a:t>
            </a:r>
            <a:r>
              <a:rPr lang="en-US" altLang="en-US" sz="4000" b="1" dirty="0">
                <a:latin typeface="Helvetica Neue"/>
              </a:rPr>
              <a:t>Place</a:t>
            </a:r>
            <a:r>
              <a:rPr lang="el-GR" altLang="en-US" sz="4000" b="1" dirty="0">
                <a:latin typeface="Helvetica Neue"/>
              </a:rPr>
              <a:t>  ^</a:t>
            </a:r>
            <a:r>
              <a:rPr lang="en-US" altLang="en-US" sz="4000" b="1" dirty="0">
                <a:latin typeface="Helvetica Neue"/>
              </a:rPr>
              <a:t>name</a:t>
            </a:r>
            <a:r>
              <a:rPr lang="el-GR" altLang="en-US" sz="4000" b="1" dirty="0">
                <a:latin typeface="Helvetica Neue"/>
              </a:rPr>
              <a:t>  ?Ο ^</a:t>
            </a:r>
            <a:r>
              <a:rPr lang="en-US" altLang="en-US" sz="4000" b="1" dirty="0">
                <a:latin typeface="Helvetica Neue"/>
              </a:rPr>
              <a:t>under-probation</a:t>
            </a:r>
            <a:r>
              <a:rPr lang="el-GR" altLang="en-US" sz="4000" b="1" dirty="0">
                <a:latin typeface="Helvetica Neue"/>
              </a:rPr>
              <a:t> </a:t>
            </a:r>
            <a:r>
              <a:rPr lang="en-US" altLang="en-US" sz="4000" b="1" dirty="0">
                <a:latin typeface="Helvetica Neue"/>
              </a:rPr>
              <a:t>yes</a:t>
            </a:r>
            <a:r>
              <a:rPr lang="el-GR" altLang="en-US" sz="4000" b="1" dirty="0">
                <a:latin typeface="Helvetica Neue"/>
              </a:rPr>
              <a:t>))</a:t>
            </a:r>
            <a:endParaRPr lang="en-US" altLang="en-US" sz="4000" b="1" dirty="0">
              <a:latin typeface="Helvetica Neue"/>
            </a:endParaRPr>
          </a:p>
        </p:txBody>
      </p:sp>
      <p:sp>
        <p:nvSpPr>
          <p:cNvPr id="52229" name="Text Box 5">
            <a:extLst>
              <a:ext uri="{FF2B5EF4-FFF2-40B4-BE49-F238E27FC236}">
                <a16:creationId xmlns:a16="http://schemas.microsoft.com/office/drawing/2014/main" id="{8FC952E0-C3BB-6B34-9EDF-EBF469FB565A}"/>
              </a:ext>
            </a:extLst>
          </p:cNvPr>
          <p:cNvSpPr txBox="1">
            <a:spLocks noChangeArrowheads="1"/>
          </p:cNvSpPr>
          <p:nvPr/>
        </p:nvSpPr>
        <p:spPr bwMode="auto">
          <a:xfrm>
            <a:off x="3301999" y="5727700"/>
            <a:ext cx="17887406" cy="4893647"/>
          </a:xfrm>
          <a:prstGeom prst="rect">
            <a:avLst/>
          </a:prstGeom>
          <a:solidFill>
            <a:schemeClr val="accent6">
              <a:lumMod val="20000"/>
              <a:lumOff val="80000"/>
            </a:schemeClr>
          </a:solidFill>
          <a:ln w="9525" algn="ctr">
            <a:solidFill>
              <a:schemeClr val="bg1"/>
            </a:solidFill>
            <a:miter lim="800000"/>
            <a:headEnd/>
            <a:tailEnd/>
          </a:ln>
          <a:effec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742950" indent="-742950" eaLnBrk="1" hangingPunct="1">
              <a:spcBef>
                <a:spcPct val="0"/>
              </a:spcBef>
              <a:buFont typeface="+mj-lt"/>
              <a:buAutoNum type="arabicPeriod"/>
            </a:pPr>
            <a:r>
              <a:rPr lang="en-US" altLang="en-US" sz="4000" b="1" dirty="0">
                <a:latin typeface="Helvetica Neue"/>
              </a:rPr>
              <a:t>The </a:t>
            </a:r>
            <a:r>
              <a:rPr lang="en-US" altLang="en-US" sz="4000" b="1" dirty="0">
                <a:solidFill>
                  <a:srgbClr val="CC0000"/>
                </a:solidFill>
                <a:latin typeface="Helvetica Neue"/>
              </a:rPr>
              <a:t>scope</a:t>
            </a:r>
            <a:r>
              <a:rPr lang="en-US" altLang="en-US" sz="4000" b="1" dirty="0">
                <a:latin typeface="Helvetica Neue"/>
              </a:rPr>
              <a:t> of each variable is the given rule. Every appearance of the same variable refers to the same value. </a:t>
            </a:r>
          </a:p>
          <a:p>
            <a:pPr marL="742950" indent="-742950" eaLnBrk="1" hangingPunct="1">
              <a:spcBef>
                <a:spcPct val="0"/>
              </a:spcBef>
              <a:buFont typeface="+mj-lt"/>
              <a:buAutoNum type="arabicPeriod"/>
            </a:pPr>
            <a:endParaRPr lang="el-GR" altLang="en-US" sz="1600" b="1" dirty="0">
              <a:latin typeface="Helvetica Neue"/>
            </a:endParaRPr>
          </a:p>
          <a:p>
            <a:pPr marL="742950" indent="-742950" eaLnBrk="1" hangingPunct="1">
              <a:spcBef>
                <a:spcPct val="0"/>
              </a:spcBef>
              <a:buFont typeface="+mj-lt"/>
              <a:buAutoNum type="arabicPeriod"/>
            </a:pPr>
            <a:r>
              <a:rPr lang="en-US" altLang="en-US" sz="4000" b="1" dirty="0">
                <a:latin typeface="Helvetica Neue"/>
              </a:rPr>
              <a:t>Moreover, premises</a:t>
            </a:r>
            <a:r>
              <a:rPr lang="el-GR" altLang="en-US" sz="4000" b="1" dirty="0">
                <a:latin typeface="Helvetica Neue"/>
              </a:rPr>
              <a:t> </a:t>
            </a:r>
            <a:r>
              <a:rPr lang="en-US" altLang="en-US" sz="4000" b="1" dirty="0">
                <a:latin typeface="Helvetica Neue"/>
              </a:rPr>
              <a:t>could involve external, computable predicates, such as less-than. These premises are ‘computed’, they are not matched against specific symbolic expressions.</a:t>
            </a:r>
          </a:p>
          <a:p>
            <a:pPr marL="742950" indent="-742950" eaLnBrk="1" hangingPunct="1">
              <a:spcBef>
                <a:spcPct val="0"/>
              </a:spcBef>
              <a:buFont typeface="+mj-lt"/>
              <a:buAutoNum type="arabicPeriod"/>
            </a:pPr>
            <a:endParaRPr lang="el-GR" altLang="en-US" sz="1600" b="1" dirty="0">
              <a:latin typeface="Helvetica Neue"/>
            </a:endParaRPr>
          </a:p>
          <a:p>
            <a:pPr marL="742950" indent="-742950" eaLnBrk="1" hangingPunct="1">
              <a:spcBef>
                <a:spcPct val="0"/>
              </a:spcBef>
              <a:buFont typeface="+mj-lt"/>
              <a:buAutoNum type="arabicPeriod"/>
            </a:pPr>
            <a:r>
              <a:rPr lang="en-US" altLang="en-US" sz="4000" b="1" dirty="0">
                <a:latin typeface="Helvetica Neue"/>
              </a:rPr>
              <a:t>The</a:t>
            </a:r>
            <a:r>
              <a:rPr lang="el-GR" altLang="en-US" sz="4000" b="1" dirty="0">
                <a:latin typeface="Helvetica Neue"/>
              </a:rPr>
              <a:t> </a:t>
            </a:r>
            <a:r>
              <a:rPr lang="en-US" altLang="en-US" sz="4000" b="1" dirty="0">
                <a:solidFill>
                  <a:srgbClr val="990000"/>
                </a:solidFill>
                <a:latin typeface="Helvetica Neue"/>
              </a:rPr>
              <a:t>binding of variables with values</a:t>
            </a:r>
            <a:r>
              <a:rPr lang="el-GR" altLang="en-US" sz="4000" b="1" dirty="0">
                <a:latin typeface="Helvetica Neue"/>
              </a:rPr>
              <a:t> </a:t>
            </a:r>
            <a:r>
              <a:rPr lang="en-US" altLang="en-US" sz="4000" b="1" dirty="0">
                <a:latin typeface="Helvetica Neue"/>
              </a:rPr>
              <a:t>is done by a pattern</a:t>
            </a:r>
            <a:r>
              <a:rPr lang="el-GR" altLang="en-US" sz="4000" b="1" dirty="0">
                <a:latin typeface="Helvetica Neue"/>
              </a:rPr>
              <a:t> </a:t>
            </a:r>
            <a:r>
              <a:rPr lang="en-US" altLang="en-US" sz="4000" b="1" dirty="0">
                <a:latin typeface="Helvetica Neue"/>
              </a:rPr>
              <a:t>matching</a:t>
            </a:r>
            <a:r>
              <a:rPr lang="el-GR" altLang="en-US" sz="4000" b="1" dirty="0">
                <a:latin typeface="Helvetica Neue"/>
              </a:rPr>
              <a:t> </a:t>
            </a:r>
            <a:r>
              <a:rPr lang="en-US" altLang="en-US" sz="4000" b="1" dirty="0">
                <a:latin typeface="Helvetica Neue"/>
              </a:rPr>
              <a:t>process</a:t>
            </a:r>
            <a:r>
              <a:rPr lang="el-GR" altLang="en-US" sz="4000" b="1" dirty="0">
                <a:latin typeface="Helvetica Neue"/>
              </a:rPr>
              <a:t>.</a:t>
            </a:r>
            <a:endParaRPr lang="en-US" altLang="en-US" sz="4000" b="1" dirty="0">
              <a:latin typeface="Helvetica Neue"/>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2229"/>
                                        </p:tgtEl>
                                        <p:attrNameLst>
                                          <p:attrName>style.visibility</p:attrName>
                                        </p:attrNameLst>
                                      </p:cBhvr>
                                      <p:to>
                                        <p:strVal val="visible"/>
                                      </p:to>
                                    </p:set>
                                    <p:anim calcmode="lin" valueType="num">
                                      <p:cBhvr additive="base">
                                        <p:cTn id="7" dur="500" fill="hold"/>
                                        <p:tgtEl>
                                          <p:spTgt spid="52229"/>
                                        </p:tgtEl>
                                        <p:attrNameLst>
                                          <p:attrName>ppt_x</p:attrName>
                                        </p:attrNameLst>
                                      </p:cBhvr>
                                      <p:tavLst>
                                        <p:tav tm="0">
                                          <p:val>
                                            <p:strVal val="#ppt_x"/>
                                          </p:val>
                                        </p:tav>
                                        <p:tav tm="100000">
                                          <p:val>
                                            <p:strVal val="#ppt_x"/>
                                          </p:val>
                                        </p:tav>
                                      </p:tavLst>
                                    </p:anim>
                                    <p:anim calcmode="lin" valueType="num">
                                      <p:cBhvr additive="base">
                                        <p:cTn id="8" dur="500" fill="hold"/>
                                        <p:tgtEl>
                                          <p:spTgt spid="522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9"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1">
            <a:extLst>
              <a:ext uri="{FF2B5EF4-FFF2-40B4-BE49-F238E27FC236}">
                <a16:creationId xmlns:a16="http://schemas.microsoft.com/office/drawing/2014/main" id="{15F1E9FD-375A-120E-E032-0037DE4ED521}"/>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12291" name="Slide Number Placeholder 3">
            <a:extLst>
              <a:ext uri="{FF2B5EF4-FFF2-40B4-BE49-F238E27FC236}">
                <a16:creationId xmlns:a16="http://schemas.microsoft.com/office/drawing/2014/main" id="{F2A66A50-58DE-94CA-17E6-5D58EFA38385}"/>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D24ADE3E-4074-47B7-88F0-AA32B07B87A1}" type="slidenum">
              <a:rPr lang="el-GR" altLang="en-US" smtClean="0"/>
              <a:pPr algn="ctr"/>
              <a:t>47</a:t>
            </a:fld>
            <a:endParaRPr lang="el-GR" altLang="en-US" dirty="0"/>
          </a:p>
        </p:txBody>
      </p:sp>
      <p:sp>
        <p:nvSpPr>
          <p:cNvPr id="12292" name="Text Box 4">
            <a:extLst>
              <a:ext uri="{FF2B5EF4-FFF2-40B4-BE49-F238E27FC236}">
                <a16:creationId xmlns:a16="http://schemas.microsoft.com/office/drawing/2014/main" id="{479BEDAA-38AB-3595-43E3-83AC63A2C079}"/>
              </a:ext>
            </a:extLst>
          </p:cNvPr>
          <p:cNvSpPr txBox="1">
            <a:spLocks noChangeArrowheads="1"/>
          </p:cNvSpPr>
          <p:nvPr/>
        </p:nvSpPr>
        <p:spPr bwMode="auto">
          <a:xfrm>
            <a:off x="3519616" y="1483605"/>
            <a:ext cx="173138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solidFill>
                  <a:srgbClr val="990000"/>
                </a:solidFill>
                <a:latin typeface="Helvetica Neue"/>
              </a:rPr>
              <a:t>Let’s assume the following data</a:t>
            </a:r>
            <a:r>
              <a:rPr lang="el-GR" altLang="en-US" sz="4000" b="1" dirty="0">
                <a:solidFill>
                  <a:srgbClr val="990000"/>
                </a:solidFill>
                <a:latin typeface="Helvetica Neue"/>
              </a:rPr>
              <a:t>:</a:t>
            </a:r>
            <a:endParaRPr lang="en-US" altLang="en-US" sz="4000" b="1" dirty="0">
              <a:solidFill>
                <a:srgbClr val="990000"/>
              </a:solidFill>
              <a:latin typeface="Helvetica Neue"/>
            </a:endParaRPr>
          </a:p>
        </p:txBody>
      </p:sp>
      <p:sp>
        <p:nvSpPr>
          <p:cNvPr id="12293" name="Text Box 5">
            <a:extLst>
              <a:ext uri="{FF2B5EF4-FFF2-40B4-BE49-F238E27FC236}">
                <a16:creationId xmlns:a16="http://schemas.microsoft.com/office/drawing/2014/main" id="{C01E3D05-A3B0-9328-3379-BECF2617863C}"/>
              </a:ext>
            </a:extLst>
          </p:cNvPr>
          <p:cNvSpPr txBox="1">
            <a:spLocks noChangeArrowheads="1"/>
          </p:cNvSpPr>
          <p:nvPr/>
        </p:nvSpPr>
        <p:spPr bwMode="auto">
          <a:xfrm>
            <a:off x="3519616" y="2460062"/>
            <a:ext cx="17205076" cy="1938992"/>
          </a:xfrm>
          <a:prstGeom prst="rect">
            <a:avLst/>
          </a:prstGeom>
          <a:solidFill>
            <a:schemeClr val="accent6">
              <a:lumMod val="40000"/>
              <a:lumOff val="6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4000" b="1" dirty="0">
                <a:latin typeface="Helvetica Neue"/>
              </a:rPr>
              <a:t>D</a:t>
            </a:r>
            <a:r>
              <a:rPr lang="el-GR" altLang="en-US" sz="4000" b="1" dirty="0">
                <a:latin typeface="Helvetica Neue"/>
              </a:rPr>
              <a:t>1:  (</a:t>
            </a:r>
            <a:r>
              <a:rPr lang="en-US" altLang="en-US" sz="4000" b="1" dirty="0">
                <a:latin typeface="Helvetica Neue"/>
              </a:rPr>
              <a:t>Student</a:t>
            </a:r>
            <a:r>
              <a:rPr lang="el-GR" altLang="en-US" sz="4000" b="1" dirty="0">
                <a:latin typeface="Helvetica Neue"/>
              </a:rPr>
              <a:t>  ^</a:t>
            </a:r>
            <a:r>
              <a:rPr lang="en-US" altLang="en-US" sz="4000" b="1" dirty="0">
                <a:latin typeface="Helvetica Neue"/>
              </a:rPr>
              <a:t>name</a:t>
            </a:r>
            <a:r>
              <a:rPr lang="el-GR" altLang="en-US" sz="4000" b="1" dirty="0">
                <a:latin typeface="Helvetica Neue"/>
              </a:rPr>
              <a:t>  </a:t>
            </a:r>
            <a:r>
              <a:rPr lang="en-US" altLang="en-US" sz="4000" b="1" dirty="0">
                <a:latin typeface="Helvetica Neue"/>
              </a:rPr>
              <a:t>Smith</a:t>
            </a:r>
            <a:r>
              <a:rPr lang="el-GR" altLang="en-US" sz="4000" b="1" dirty="0">
                <a:latin typeface="Helvetica Neue"/>
              </a:rPr>
              <a:t>  ^</a:t>
            </a:r>
            <a:r>
              <a:rPr lang="en-US" altLang="en-US" sz="4000" b="1" dirty="0">
                <a:latin typeface="Helvetica Neue"/>
              </a:rPr>
              <a:t>semester-average</a:t>
            </a:r>
            <a:r>
              <a:rPr lang="el-GR" altLang="en-US" sz="4000" b="1" dirty="0">
                <a:latin typeface="Helvetica Neue"/>
              </a:rPr>
              <a:t>  4.8)</a:t>
            </a:r>
          </a:p>
          <a:p>
            <a:pPr algn="l" eaLnBrk="1" hangingPunct="1"/>
            <a:r>
              <a:rPr lang="en-US" altLang="en-US" sz="4000" b="1" dirty="0">
                <a:latin typeface="Helvetica Neue"/>
              </a:rPr>
              <a:t>D</a:t>
            </a:r>
            <a:r>
              <a:rPr lang="el-GR" altLang="en-US" sz="4000" b="1" dirty="0">
                <a:latin typeface="Helvetica Neue"/>
              </a:rPr>
              <a:t>2:  (</a:t>
            </a:r>
            <a:r>
              <a:rPr lang="en-US" altLang="en-US" sz="4000" b="1" dirty="0">
                <a:latin typeface="Helvetica Neue"/>
              </a:rPr>
              <a:t>Student</a:t>
            </a:r>
            <a:r>
              <a:rPr lang="el-GR" altLang="en-US" sz="4000" b="1" dirty="0">
                <a:latin typeface="Helvetica Neue"/>
              </a:rPr>
              <a:t>  ^</a:t>
            </a:r>
            <a:r>
              <a:rPr lang="en-US" altLang="en-US" sz="4000" b="1" dirty="0">
                <a:latin typeface="Helvetica Neue"/>
              </a:rPr>
              <a:t>name</a:t>
            </a:r>
            <a:r>
              <a:rPr lang="el-GR" altLang="en-US" sz="4000" b="1" dirty="0">
                <a:latin typeface="Helvetica Neue"/>
              </a:rPr>
              <a:t>  </a:t>
            </a:r>
            <a:r>
              <a:rPr lang="en-US" altLang="en-US" sz="4000" b="1" dirty="0">
                <a:latin typeface="Helvetica Neue"/>
              </a:rPr>
              <a:t>Jones</a:t>
            </a:r>
            <a:r>
              <a:rPr lang="el-GR" altLang="en-US" sz="4000" b="1" dirty="0">
                <a:latin typeface="Helvetica Neue"/>
              </a:rPr>
              <a:t>  ^</a:t>
            </a:r>
            <a:r>
              <a:rPr lang="en-US" altLang="en-US" sz="4000" b="1" dirty="0">
                <a:latin typeface="Helvetica Neue"/>
              </a:rPr>
              <a:t>semester-average</a:t>
            </a:r>
            <a:r>
              <a:rPr lang="el-GR" altLang="en-US" sz="4000" b="1" dirty="0">
                <a:latin typeface="Helvetica Neue"/>
              </a:rPr>
              <a:t>  7.2)</a:t>
            </a:r>
          </a:p>
          <a:p>
            <a:pPr algn="l" eaLnBrk="1" hangingPunct="1"/>
            <a:r>
              <a:rPr lang="en-US" altLang="en-US" sz="4000" b="1" dirty="0">
                <a:latin typeface="Helvetica Neue"/>
              </a:rPr>
              <a:t>D</a:t>
            </a:r>
            <a:r>
              <a:rPr lang="el-GR" altLang="en-US" sz="4000" b="1" dirty="0">
                <a:latin typeface="Helvetica Neue"/>
              </a:rPr>
              <a:t>3:  (</a:t>
            </a:r>
            <a:r>
              <a:rPr lang="en-US" altLang="en-US" sz="4000" b="1" dirty="0">
                <a:latin typeface="Helvetica Neue"/>
              </a:rPr>
              <a:t>Student</a:t>
            </a:r>
            <a:r>
              <a:rPr lang="el-GR" altLang="en-US" sz="4000" b="1" dirty="0">
                <a:latin typeface="Helvetica Neue"/>
              </a:rPr>
              <a:t>  ^</a:t>
            </a:r>
            <a:r>
              <a:rPr lang="en-US" altLang="en-US" sz="4000" b="1" dirty="0">
                <a:latin typeface="Helvetica Neue"/>
              </a:rPr>
              <a:t>name</a:t>
            </a:r>
            <a:r>
              <a:rPr lang="el-GR" altLang="en-US" sz="4000" b="1" dirty="0">
                <a:latin typeface="Helvetica Neue"/>
              </a:rPr>
              <a:t>  </a:t>
            </a:r>
            <a:r>
              <a:rPr lang="en-US" altLang="en-US" sz="4000" b="1" dirty="0">
                <a:latin typeface="Helvetica Neue"/>
              </a:rPr>
              <a:t>Adams</a:t>
            </a:r>
            <a:r>
              <a:rPr lang="el-GR" altLang="en-US" sz="4000" b="1" dirty="0">
                <a:latin typeface="Helvetica Neue"/>
              </a:rPr>
              <a:t>  ^</a:t>
            </a:r>
            <a:r>
              <a:rPr lang="en-US" altLang="en-US" sz="4000" b="1" dirty="0">
                <a:latin typeface="Helvetica Neue"/>
              </a:rPr>
              <a:t>semester-average</a:t>
            </a:r>
            <a:r>
              <a:rPr lang="el-GR" altLang="en-US" sz="4000" b="1" dirty="0">
                <a:latin typeface="Helvetica Neue"/>
              </a:rPr>
              <a:t>  4.7)</a:t>
            </a:r>
            <a:endParaRPr lang="en-US" altLang="en-US" sz="4000" b="1" dirty="0">
              <a:latin typeface="Helvetica Neue"/>
            </a:endParaRPr>
          </a:p>
        </p:txBody>
      </p:sp>
      <p:sp>
        <p:nvSpPr>
          <p:cNvPr id="53254" name="Text Box 6">
            <a:extLst>
              <a:ext uri="{FF2B5EF4-FFF2-40B4-BE49-F238E27FC236}">
                <a16:creationId xmlns:a16="http://schemas.microsoft.com/office/drawing/2014/main" id="{5F674194-FADC-509E-F5E3-7078FD8CE408}"/>
              </a:ext>
            </a:extLst>
          </p:cNvPr>
          <p:cNvSpPr txBox="1">
            <a:spLocks noChangeArrowheads="1"/>
          </p:cNvSpPr>
          <p:nvPr/>
        </p:nvSpPr>
        <p:spPr bwMode="auto">
          <a:xfrm>
            <a:off x="3551527" y="4701642"/>
            <a:ext cx="17205076" cy="2862322"/>
          </a:xfrm>
          <a:prstGeom prst="rect">
            <a:avLst/>
          </a:prstGeom>
          <a:solidFill>
            <a:schemeClr val="accent6">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4000" b="1" dirty="0">
                <a:latin typeface="Helvetica Neue"/>
              </a:rPr>
              <a:t>The symbolic expression in the first premise of rule ‘under-probation’ matches against each of the above data. </a:t>
            </a:r>
          </a:p>
          <a:p>
            <a:pPr algn="l" eaLnBrk="1" hangingPunct="1">
              <a:spcBef>
                <a:spcPct val="50000"/>
              </a:spcBef>
            </a:pPr>
            <a:r>
              <a:rPr lang="en-US" altLang="en-US" sz="4000" b="1" dirty="0">
                <a:latin typeface="Helvetica Neue"/>
              </a:rPr>
              <a:t>However</a:t>
            </a:r>
            <a:r>
              <a:rPr lang="el-GR" altLang="en-US" sz="4000" b="1" dirty="0">
                <a:latin typeface="Helvetica Neue"/>
              </a:rPr>
              <a:t>,</a:t>
            </a:r>
            <a:r>
              <a:rPr lang="en-US" altLang="en-US" sz="4000" b="1" dirty="0">
                <a:latin typeface="Helvetica Neue"/>
              </a:rPr>
              <a:t> the second, computable, premise is verified only in relation to data D1 and D3.</a:t>
            </a:r>
            <a:r>
              <a:rPr lang="el-GR" altLang="en-US" sz="4000" b="1" dirty="0">
                <a:latin typeface="Helvetica Neue"/>
              </a:rPr>
              <a:t>. </a:t>
            </a:r>
            <a:endParaRPr lang="en-US" altLang="en-US" sz="4000" b="1" dirty="0">
              <a:latin typeface="Helvetica Neue"/>
            </a:endParaRPr>
          </a:p>
        </p:txBody>
      </p:sp>
      <p:sp>
        <p:nvSpPr>
          <p:cNvPr id="53255" name="Text Box 7">
            <a:extLst>
              <a:ext uri="{FF2B5EF4-FFF2-40B4-BE49-F238E27FC236}">
                <a16:creationId xmlns:a16="http://schemas.microsoft.com/office/drawing/2014/main" id="{11BE41AC-0F27-6105-C301-31840A8A9AB5}"/>
              </a:ext>
            </a:extLst>
          </p:cNvPr>
          <p:cNvSpPr txBox="1">
            <a:spLocks noChangeArrowheads="1"/>
          </p:cNvSpPr>
          <p:nvPr/>
        </p:nvSpPr>
        <p:spPr bwMode="auto">
          <a:xfrm>
            <a:off x="3443416" y="7864260"/>
            <a:ext cx="17390076" cy="3662541"/>
          </a:xfrm>
          <a:prstGeom prst="rect">
            <a:avLst/>
          </a:prstGeom>
          <a:solidFill>
            <a:schemeClr val="accent6">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4000" b="1" dirty="0">
                <a:latin typeface="Helvetica Neue"/>
              </a:rPr>
              <a:t>Hence, in this case there are only two</a:t>
            </a:r>
            <a:r>
              <a:rPr lang="el-GR" altLang="en-US" sz="4000" b="1" dirty="0">
                <a:latin typeface="Helvetica Neue"/>
              </a:rPr>
              <a:t> </a:t>
            </a:r>
            <a:r>
              <a:rPr lang="en-US" altLang="en-US" sz="4000" b="1" dirty="0">
                <a:solidFill>
                  <a:srgbClr val="990000"/>
                </a:solidFill>
                <a:latin typeface="Helvetica Neue"/>
              </a:rPr>
              <a:t>instantiations</a:t>
            </a:r>
            <a:r>
              <a:rPr lang="el-GR" altLang="en-US" sz="4000" b="1" dirty="0">
                <a:latin typeface="Helvetica Neue"/>
              </a:rPr>
              <a:t> </a:t>
            </a:r>
            <a:r>
              <a:rPr lang="en-US" altLang="en-US" sz="4000" b="1" dirty="0">
                <a:latin typeface="Helvetica Neue"/>
              </a:rPr>
              <a:t>of the given rule</a:t>
            </a:r>
            <a:r>
              <a:rPr lang="el-GR" altLang="en-US" sz="4000" b="1" dirty="0">
                <a:latin typeface="Helvetica Neue"/>
              </a:rPr>
              <a:t>:</a:t>
            </a:r>
          </a:p>
          <a:p>
            <a:pPr algn="l" eaLnBrk="1" hangingPunct="1"/>
            <a:endParaRPr lang="el-GR" altLang="en-US" sz="1600" b="1" dirty="0">
              <a:latin typeface="Helvetica Neue"/>
            </a:endParaRPr>
          </a:p>
          <a:p>
            <a:pPr algn="l" eaLnBrk="1" hangingPunct="1"/>
            <a:r>
              <a:rPr lang="el-GR" altLang="en-US" sz="4000" b="1" dirty="0">
                <a:latin typeface="Helvetica Neue"/>
              </a:rPr>
              <a:t>1.   </a:t>
            </a:r>
            <a:r>
              <a:rPr lang="en-US" altLang="en-US" sz="4000" b="1" dirty="0">
                <a:latin typeface="Helvetica Neue"/>
              </a:rPr>
              <a:t>In relation to datum D1</a:t>
            </a:r>
            <a:r>
              <a:rPr lang="el-GR" altLang="en-US" sz="4000" b="1" dirty="0">
                <a:latin typeface="Helvetica Neue"/>
              </a:rPr>
              <a:t> </a:t>
            </a:r>
            <a:r>
              <a:rPr lang="en-US" altLang="en-US" sz="4000" b="1" dirty="0">
                <a:latin typeface="Helvetica Neue"/>
              </a:rPr>
              <a:t>where the bindings are</a:t>
            </a:r>
            <a:endParaRPr lang="el-GR" altLang="en-US" sz="4000" b="1" dirty="0">
              <a:latin typeface="Helvetica Neue"/>
            </a:endParaRPr>
          </a:p>
          <a:p>
            <a:pPr algn="ctr" eaLnBrk="1" hangingPunct="1"/>
            <a:r>
              <a:rPr lang="el-GR" altLang="en-US" sz="4000" b="1" dirty="0">
                <a:latin typeface="Helvetica Neue"/>
              </a:rPr>
              <a:t>?Ο = </a:t>
            </a:r>
            <a:r>
              <a:rPr lang="en-US" altLang="en-US" sz="4000" b="1" dirty="0">
                <a:latin typeface="Helvetica Neue"/>
              </a:rPr>
              <a:t>Smith</a:t>
            </a:r>
            <a:r>
              <a:rPr lang="el-GR" altLang="en-US" sz="4000" b="1" dirty="0">
                <a:latin typeface="Helvetica Neue"/>
              </a:rPr>
              <a:t> και ?</a:t>
            </a:r>
            <a:r>
              <a:rPr lang="en-US" altLang="en-US" sz="4000" b="1" dirty="0">
                <a:latin typeface="Helvetica Neue"/>
              </a:rPr>
              <a:t>A</a:t>
            </a:r>
            <a:r>
              <a:rPr lang="el-GR" altLang="en-US" sz="4000" b="1" dirty="0">
                <a:latin typeface="Helvetica Neue"/>
              </a:rPr>
              <a:t> = 4.8 </a:t>
            </a:r>
          </a:p>
          <a:p>
            <a:pPr algn="l" eaLnBrk="1" hangingPunct="1"/>
            <a:endParaRPr lang="el-GR" altLang="en-US" sz="1600" b="1" dirty="0">
              <a:latin typeface="Helvetica Neue"/>
            </a:endParaRPr>
          </a:p>
          <a:p>
            <a:pPr algn="l" eaLnBrk="1" hangingPunct="1"/>
            <a:r>
              <a:rPr lang="el-GR" altLang="en-US" sz="4000" b="1" dirty="0">
                <a:latin typeface="Helvetica Neue"/>
              </a:rPr>
              <a:t>2.   </a:t>
            </a:r>
            <a:r>
              <a:rPr lang="en-US" altLang="en-US" sz="4000" b="1" dirty="0">
                <a:latin typeface="Helvetica Neue"/>
              </a:rPr>
              <a:t>In relation to datum D3 where the bindings are</a:t>
            </a:r>
            <a:endParaRPr lang="el-GR" altLang="en-US" sz="4000" b="1" dirty="0">
              <a:latin typeface="Helvetica Neue"/>
            </a:endParaRPr>
          </a:p>
          <a:p>
            <a:pPr algn="ctr" eaLnBrk="1" hangingPunct="1"/>
            <a:r>
              <a:rPr lang="el-GR" altLang="en-US" sz="4000" b="1" dirty="0">
                <a:latin typeface="Helvetica Neue"/>
              </a:rPr>
              <a:t>?Ο = </a:t>
            </a:r>
            <a:r>
              <a:rPr lang="en-US" altLang="en-US" sz="4000" b="1" dirty="0">
                <a:latin typeface="Helvetica Neue"/>
              </a:rPr>
              <a:t>Adams</a:t>
            </a:r>
            <a:r>
              <a:rPr lang="el-GR" altLang="en-US" sz="4000" b="1" dirty="0">
                <a:latin typeface="Helvetica Neue"/>
              </a:rPr>
              <a:t> και ?</a:t>
            </a:r>
            <a:r>
              <a:rPr lang="en-US" altLang="en-US" sz="4000" b="1" dirty="0">
                <a:latin typeface="Helvetica Neue"/>
              </a:rPr>
              <a:t>A</a:t>
            </a:r>
            <a:r>
              <a:rPr lang="el-GR" altLang="en-US" sz="4000" b="1" dirty="0">
                <a:latin typeface="Helvetica Neue"/>
              </a:rPr>
              <a:t> = 4.7</a:t>
            </a:r>
            <a:endParaRPr lang="en-US" altLang="en-US" sz="4000" b="1" dirty="0">
              <a:latin typeface="Helvetica Neue"/>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3254"/>
                                        </p:tgtEl>
                                        <p:attrNameLst>
                                          <p:attrName>style.visibility</p:attrName>
                                        </p:attrNameLst>
                                      </p:cBhvr>
                                      <p:to>
                                        <p:strVal val="visible"/>
                                      </p:to>
                                    </p:set>
                                    <p:anim calcmode="lin" valueType="num">
                                      <p:cBhvr additive="base">
                                        <p:cTn id="7" dur="500" fill="hold"/>
                                        <p:tgtEl>
                                          <p:spTgt spid="53254"/>
                                        </p:tgtEl>
                                        <p:attrNameLst>
                                          <p:attrName>ppt_x</p:attrName>
                                        </p:attrNameLst>
                                      </p:cBhvr>
                                      <p:tavLst>
                                        <p:tav tm="0">
                                          <p:val>
                                            <p:strVal val="#ppt_x"/>
                                          </p:val>
                                        </p:tav>
                                        <p:tav tm="100000">
                                          <p:val>
                                            <p:strVal val="#ppt_x"/>
                                          </p:val>
                                        </p:tav>
                                      </p:tavLst>
                                    </p:anim>
                                    <p:anim calcmode="lin" valueType="num">
                                      <p:cBhvr additive="base">
                                        <p:cTn id="8" dur="500" fill="hold"/>
                                        <p:tgtEl>
                                          <p:spTgt spid="5325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3255"/>
                                        </p:tgtEl>
                                        <p:attrNameLst>
                                          <p:attrName>style.visibility</p:attrName>
                                        </p:attrNameLst>
                                      </p:cBhvr>
                                      <p:to>
                                        <p:strVal val="visible"/>
                                      </p:to>
                                    </p:set>
                                    <p:anim calcmode="lin" valueType="num">
                                      <p:cBhvr additive="base">
                                        <p:cTn id="13" dur="500" fill="hold"/>
                                        <p:tgtEl>
                                          <p:spTgt spid="53255"/>
                                        </p:tgtEl>
                                        <p:attrNameLst>
                                          <p:attrName>ppt_x</p:attrName>
                                        </p:attrNameLst>
                                      </p:cBhvr>
                                      <p:tavLst>
                                        <p:tav tm="0">
                                          <p:val>
                                            <p:strVal val="#ppt_x"/>
                                          </p:val>
                                        </p:tav>
                                        <p:tav tm="100000">
                                          <p:val>
                                            <p:strVal val="#ppt_x"/>
                                          </p:val>
                                        </p:tav>
                                      </p:tavLst>
                                    </p:anim>
                                    <p:anim calcmode="lin" valueType="num">
                                      <p:cBhvr additive="base">
                                        <p:cTn id="14" dur="500" fill="hold"/>
                                        <p:tgtEl>
                                          <p:spTgt spid="532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4" grpId="0" animBg="1"/>
      <p:bldP spid="53255"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1">
            <a:extLst>
              <a:ext uri="{FF2B5EF4-FFF2-40B4-BE49-F238E27FC236}">
                <a16:creationId xmlns:a16="http://schemas.microsoft.com/office/drawing/2014/main" id="{BA17EBE7-84C0-70BE-F7BD-2C43029A691D}"/>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13315" name="Slide Number Placeholder 3">
            <a:extLst>
              <a:ext uri="{FF2B5EF4-FFF2-40B4-BE49-F238E27FC236}">
                <a16:creationId xmlns:a16="http://schemas.microsoft.com/office/drawing/2014/main" id="{81E8D2E9-BDBF-7F69-D2BF-D2F7A42A77D1}"/>
              </a:ext>
            </a:extLst>
          </p:cNvPr>
          <p:cNvSpPr>
            <a:spLocks noGrp="1"/>
          </p:cNvSpPr>
          <p:nvPr>
            <p:ph type="sldNum" sz="quarter" idx="12"/>
          </p:nvPr>
        </p:nvSpPr>
        <p:spPr>
          <a:xfrm>
            <a:off x="11564488" y="12483042"/>
            <a:ext cx="1014046" cy="730250"/>
          </a:xfrm>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DB9D235B-A4BB-49B3-97CC-67E1329D86AE}" type="slidenum">
              <a:rPr lang="el-GR" altLang="en-US" smtClean="0"/>
              <a:pPr algn="ctr"/>
              <a:t>48</a:t>
            </a:fld>
            <a:endParaRPr lang="el-GR" altLang="en-US" dirty="0"/>
          </a:p>
        </p:txBody>
      </p:sp>
      <p:sp>
        <p:nvSpPr>
          <p:cNvPr id="13316" name="Text Box 4">
            <a:extLst>
              <a:ext uri="{FF2B5EF4-FFF2-40B4-BE49-F238E27FC236}">
                <a16:creationId xmlns:a16="http://schemas.microsoft.com/office/drawing/2014/main" id="{7F2255F0-8232-824A-0EFD-AA50C8D3BC7C}"/>
              </a:ext>
            </a:extLst>
          </p:cNvPr>
          <p:cNvSpPr txBox="1">
            <a:spLocks noChangeArrowheads="1"/>
          </p:cNvSpPr>
          <p:nvPr/>
        </p:nvSpPr>
        <p:spPr bwMode="auto">
          <a:xfrm>
            <a:off x="4327445" y="2747325"/>
            <a:ext cx="16098274" cy="3293209"/>
          </a:xfrm>
          <a:prstGeom prst="rect">
            <a:avLst/>
          </a:prstGeom>
          <a:solidFill>
            <a:schemeClr val="accent6">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800" b="1" dirty="0">
                <a:solidFill>
                  <a:srgbClr val="990000"/>
                </a:solidFill>
                <a:latin typeface="Helvetica Neue"/>
              </a:rPr>
              <a:t>Working Memory</a:t>
            </a:r>
            <a:endParaRPr lang="el-GR" altLang="en-US" sz="4800" b="1" dirty="0">
              <a:solidFill>
                <a:srgbClr val="990000"/>
              </a:solidFill>
              <a:latin typeface="Helvetica Neue"/>
            </a:endParaRPr>
          </a:p>
          <a:p>
            <a:pPr algn="l" eaLnBrk="1" hangingPunct="1">
              <a:spcBef>
                <a:spcPct val="50000"/>
              </a:spcBef>
            </a:pPr>
            <a:r>
              <a:rPr lang="en-US" altLang="en-US" sz="4000" b="1" dirty="0">
                <a:latin typeface="Helvetica Neue"/>
              </a:rPr>
              <a:t>Data</a:t>
            </a:r>
            <a:r>
              <a:rPr lang="el-GR" altLang="en-US" sz="4000" b="1" dirty="0">
                <a:latin typeface="Helvetica Neue"/>
              </a:rPr>
              <a:t> </a:t>
            </a:r>
            <a:r>
              <a:rPr lang="en-US" altLang="en-US" sz="4000" b="1" dirty="0">
                <a:latin typeface="Helvetica Neue"/>
              </a:rPr>
              <a:t>D1</a:t>
            </a:r>
            <a:r>
              <a:rPr lang="el-GR" altLang="en-US" sz="4000" b="1" dirty="0">
                <a:latin typeface="Helvetica Neue"/>
              </a:rPr>
              <a:t>-</a:t>
            </a:r>
            <a:r>
              <a:rPr lang="en-US" altLang="en-US" sz="4000" b="1" dirty="0">
                <a:latin typeface="Helvetica Neue"/>
              </a:rPr>
              <a:t>D</a:t>
            </a:r>
            <a:r>
              <a:rPr lang="el-GR" altLang="en-US" sz="4000" b="1" dirty="0">
                <a:latin typeface="Helvetica Neue"/>
              </a:rPr>
              <a:t>3 </a:t>
            </a:r>
            <a:r>
              <a:rPr lang="en-US" altLang="en-US" sz="4000" b="1" dirty="0">
                <a:latin typeface="Helvetica Neue"/>
              </a:rPr>
              <a:t>are stored in the</a:t>
            </a:r>
            <a:r>
              <a:rPr lang="el-GR" altLang="en-US" sz="4000" b="1" dirty="0">
                <a:latin typeface="Helvetica Neue"/>
              </a:rPr>
              <a:t> </a:t>
            </a:r>
            <a:r>
              <a:rPr lang="en-US" altLang="en-US" sz="4000" b="1" dirty="0">
                <a:solidFill>
                  <a:srgbClr val="990000"/>
                </a:solidFill>
                <a:latin typeface="Helvetica Neue"/>
              </a:rPr>
              <a:t>working memory, </a:t>
            </a:r>
            <a:r>
              <a:rPr lang="en-US" altLang="en-US" sz="4000" b="1" dirty="0">
                <a:latin typeface="Helvetica Neue"/>
              </a:rPr>
              <a:t>a global data base.</a:t>
            </a:r>
            <a:endParaRPr lang="el-GR" altLang="en-US" sz="4000" b="1" dirty="0">
              <a:latin typeface="Helvetica Neue"/>
            </a:endParaRPr>
          </a:p>
          <a:p>
            <a:pPr algn="l" eaLnBrk="1" hangingPunct="1">
              <a:spcBef>
                <a:spcPct val="50000"/>
              </a:spcBef>
            </a:pPr>
            <a:r>
              <a:rPr lang="en-US" altLang="en-US" sz="4000" b="1" dirty="0">
                <a:latin typeface="Helvetica Neue"/>
              </a:rPr>
              <a:t>The application of the above rule instantiations would result in the addition of the following data in the working memory:</a:t>
            </a:r>
          </a:p>
        </p:txBody>
      </p:sp>
      <p:sp>
        <p:nvSpPr>
          <p:cNvPr id="54277" name="Text Box 5">
            <a:extLst>
              <a:ext uri="{FF2B5EF4-FFF2-40B4-BE49-F238E27FC236}">
                <a16:creationId xmlns:a16="http://schemas.microsoft.com/office/drawing/2014/main" id="{D1C601C7-5DF1-9606-6CB6-271166010728}"/>
              </a:ext>
            </a:extLst>
          </p:cNvPr>
          <p:cNvSpPr txBox="1">
            <a:spLocks noChangeArrowheads="1"/>
          </p:cNvSpPr>
          <p:nvPr/>
        </p:nvSpPr>
        <p:spPr bwMode="auto">
          <a:xfrm>
            <a:off x="4327445" y="6990418"/>
            <a:ext cx="16098274" cy="1323439"/>
          </a:xfrm>
          <a:prstGeom prst="rect">
            <a:avLst/>
          </a:prstGeom>
          <a:solidFill>
            <a:schemeClr val="accent6">
              <a:lumMod val="40000"/>
              <a:lumOff val="6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4000" b="1" dirty="0">
                <a:latin typeface="Helvetica Neue"/>
              </a:rPr>
              <a:t>D</a:t>
            </a:r>
            <a:r>
              <a:rPr lang="el-GR" altLang="en-US" sz="4000" b="1" dirty="0">
                <a:latin typeface="Helvetica Neue"/>
              </a:rPr>
              <a:t>4: (</a:t>
            </a:r>
            <a:r>
              <a:rPr lang="en-US" altLang="en-US" sz="4000" b="1" dirty="0">
                <a:latin typeface="Helvetica Neue"/>
              </a:rPr>
              <a:t>Place</a:t>
            </a:r>
            <a:r>
              <a:rPr lang="el-GR" altLang="en-US" sz="4000" b="1" dirty="0">
                <a:latin typeface="Helvetica Neue"/>
              </a:rPr>
              <a:t>  ^</a:t>
            </a:r>
            <a:r>
              <a:rPr lang="en-US" altLang="en-US" sz="4000" b="1" dirty="0">
                <a:latin typeface="Helvetica Neue"/>
              </a:rPr>
              <a:t>name</a:t>
            </a:r>
            <a:r>
              <a:rPr lang="el-GR" altLang="en-US" sz="4000" b="1" dirty="0">
                <a:latin typeface="Helvetica Neue"/>
              </a:rPr>
              <a:t>  </a:t>
            </a:r>
            <a:r>
              <a:rPr lang="en-US" altLang="en-US" sz="4000" b="1" dirty="0">
                <a:latin typeface="Helvetica Neue"/>
              </a:rPr>
              <a:t>Smith</a:t>
            </a:r>
            <a:r>
              <a:rPr lang="el-GR" altLang="en-US" sz="4000" b="1" dirty="0">
                <a:latin typeface="Helvetica Neue"/>
              </a:rPr>
              <a:t>  ^</a:t>
            </a:r>
            <a:r>
              <a:rPr lang="en-US" altLang="en-US" sz="4000" b="1" dirty="0">
                <a:latin typeface="Helvetica Neue"/>
              </a:rPr>
              <a:t>under-probation</a:t>
            </a:r>
            <a:r>
              <a:rPr lang="el-GR" altLang="en-US" sz="4000" b="1" dirty="0">
                <a:latin typeface="Helvetica Neue"/>
              </a:rPr>
              <a:t>  </a:t>
            </a:r>
            <a:r>
              <a:rPr lang="en-US" altLang="en-US" sz="4000" b="1" dirty="0">
                <a:latin typeface="Helvetica Neue"/>
              </a:rPr>
              <a:t>yes</a:t>
            </a:r>
            <a:r>
              <a:rPr lang="el-GR" altLang="en-US" sz="4000" b="1" dirty="0">
                <a:latin typeface="Helvetica Neue"/>
              </a:rPr>
              <a:t>)</a:t>
            </a:r>
          </a:p>
          <a:p>
            <a:pPr algn="l" eaLnBrk="1" hangingPunct="1"/>
            <a:r>
              <a:rPr lang="en-US" altLang="en-US" sz="4000" b="1" dirty="0">
                <a:latin typeface="Helvetica Neue"/>
              </a:rPr>
              <a:t>D</a:t>
            </a:r>
            <a:r>
              <a:rPr lang="el-GR" altLang="en-US" sz="4000" b="1" dirty="0">
                <a:latin typeface="Helvetica Neue"/>
              </a:rPr>
              <a:t>5: (</a:t>
            </a:r>
            <a:r>
              <a:rPr lang="en-US" altLang="en-US" sz="4000" b="1" dirty="0">
                <a:latin typeface="Helvetica Neue"/>
              </a:rPr>
              <a:t>Place</a:t>
            </a:r>
            <a:r>
              <a:rPr lang="el-GR" altLang="en-US" sz="4000" b="1" dirty="0">
                <a:latin typeface="Helvetica Neue"/>
              </a:rPr>
              <a:t>  ^</a:t>
            </a:r>
            <a:r>
              <a:rPr lang="en-US" altLang="en-US" sz="4000" b="1" dirty="0">
                <a:latin typeface="Helvetica Neue"/>
              </a:rPr>
              <a:t>name</a:t>
            </a:r>
            <a:r>
              <a:rPr lang="el-GR" altLang="en-US" sz="4000" b="1" dirty="0">
                <a:latin typeface="Helvetica Neue"/>
              </a:rPr>
              <a:t>  </a:t>
            </a:r>
            <a:r>
              <a:rPr lang="en-US" altLang="en-US" sz="4000" b="1" dirty="0">
                <a:latin typeface="Helvetica Neue"/>
              </a:rPr>
              <a:t>Adams</a:t>
            </a:r>
            <a:r>
              <a:rPr lang="el-GR" altLang="en-US" sz="4000" b="1" dirty="0">
                <a:latin typeface="Helvetica Neue"/>
              </a:rPr>
              <a:t>  ^</a:t>
            </a:r>
            <a:r>
              <a:rPr lang="en-US" altLang="en-US" sz="4000" b="1" dirty="0">
                <a:latin typeface="Helvetica Neue"/>
              </a:rPr>
              <a:t>under-probation</a:t>
            </a:r>
            <a:r>
              <a:rPr lang="el-GR" altLang="en-US" sz="4000" b="1" dirty="0">
                <a:latin typeface="Helvetica Neue"/>
              </a:rPr>
              <a:t> </a:t>
            </a:r>
            <a:r>
              <a:rPr lang="en-US" altLang="en-US" sz="4000" b="1" dirty="0">
                <a:latin typeface="Helvetica Neue"/>
              </a:rPr>
              <a:t>yes</a:t>
            </a:r>
            <a:r>
              <a:rPr lang="el-GR" altLang="en-US" sz="4000" b="1" dirty="0">
                <a:latin typeface="Helvetica Neue"/>
              </a:rPr>
              <a:t>)</a:t>
            </a:r>
            <a:endParaRPr lang="en-US" altLang="en-US" sz="4000" b="1" dirty="0">
              <a:latin typeface="Helvetica Neue"/>
            </a:endParaRPr>
          </a:p>
        </p:txBody>
      </p:sp>
      <p:sp>
        <p:nvSpPr>
          <p:cNvPr id="54278" name="Text Box 6">
            <a:extLst>
              <a:ext uri="{FF2B5EF4-FFF2-40B4-BE49-F238E27FC236}">
                <a16:creationId xmlns:a16="http://schemas.microsoft.com/office/drawing/2014/main" id="{CED2497D-20B1-77D7-0146-D365B9A60F50}"/>
              </a:ext>
            </a:extLst>
          </p:cNvPr>
          <p:cNvSpPr txBox="1">
            <a:spLocks noChangeArrowheads="1"/>
          </p:cNvSpPr>
          <p:nvPr/>
        </p:nvSpPr>
        <p:spPr bwMode="auto">
          <a:xfrm>
            <a:off x="4206955" y="9263741"/>
            <a:ext cx="16220653" cy="1323439"/>
          </a:xfrm>
          <a:prstGeom prst="rect">
            <a:avLst/>
          </a:prstGeom>
          <a:solidFill>
            <a:schemeClr val="accent6">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4000" b="1" dirty="0">
                <a:latin typeface="Helvetica Neue"/>
              </a:rPr>
              <a:t>However, the reasoning in a</a:t>
            </a:r>
            <a:r>
              <a:rPr lang="el-GR" altLang="en-US" sz="4000" b="1" dirty="0">
                <a:latin typeface="Helvetica Neue"/>
              </a:rPr>
              <a:t> </a:t>
            </a:r>
            <a:r>
              <a:rPr lang="en-US" altLang="en-US" sz="4000" b="1" dirty="0">
                <a:solidFill>
                  <a:srgbClr val="990000"/>
                </a:solidFill>
                <a:latin typeface="Helvetica Neue"/>
              </a:rPr>
              <a:t>production system</a:t>
            </a:r>
            <a:r>
              <a:rPr lang="el-GR" altLang="en-US" sz="4000" b="1" dirty="0">
                <a:latin typeface="Helvetica Neue"/>
              </a:rPr>
              <a:t>, </a:t>
            </a:r>
            <a:r>
              <a:rPr lang="en-US" altLang="en-US" sz="4000" b="1" dirty="0">
                <a:latin typeface="Helvetica Neue"/>
              </a:rPr>
              <a:t>is not entirely monotonic as it is the case with predicate logic.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277"/>
                                        </p:tgtEl>
                                        <p:attrNameLst>
                                          <p:attrName>style.visibility</p:attrName>
                                        </p:attrNameLst>
                                      </p:cBhvr>
                                      <p:to>
                                        <p:strVal val="visible"/>
                                      </p:to>
                                    </p:set>
                                    <p:anim calcmode="lin" valueType="num">
                                      <p:cBhvr additive="base">
                                        <p:cTn id="7" dur="500" fill="hold"/>
                                        <p:tgtEl>
                                          <p:spTgt spid="54277"/>
                                        </p:tgtEl>
                                        <p:attrNameLst>
                                          <p:attrName>ppt_x</p:attrName>
                                        </p:attrNameLst>
                                      </p:cBhvr>
                                      <p:tavLst>
                                        <p:tav tm="0">
                                          <p:val>
                                            <p:strVal val="#ppt_x"/>
                                          </p:val>
                                        </p:tav>
                                        <p:tav tm="100000">
                                          <p:val>
                                            <p:strVal val="#ppt_x"/>
                                          </p:val>
                                        </p:tav>
                                      </p:tavLst>
                                    </p:anim>
                                    <p:anim calcmode="lin" valueType="num">
                                      <p:cBhvr additive="base">
                                        <p:cTn id="8" dur="500" fill="hold"/>
                                        <p:tgtEl>
                                          <p:spTgt spid="5427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4278"/>
                                        </p:tgtEl>
                                        <p:attrNameLst>
                                          <p:attrName>style.visibility</p:attrName>
                                        </p:attrNameLst>
                                      </p:cBhvr>
                                      <p:to>
                                        <p:strVal val="visible"/>
                                      </p:to>
                                    </p:set>
                                    <p:anim calcmode="lin" valueType="num">
                                      <p:cBhvr additive="base">
                                        <p:cTn id="13" dur="500" fill="hold"/>
                                        <p:tgtEl>
                                          <p:spTgt spid="54278"/>
                                        </p:tgtEl>
                                        <p:attrNameLst>
                                          <p:attrName>ppt_x</p:attrName>
                                        </p:attrNameLst>
                                      </p:cBhvr>
                                      <p:tavLst>
                                        <p:tav tm="0">
                                          <p:val>
                                            <p:strVal val="#ppt_x"/>
                                          </p:val>
                                        </p:tav>
                                        <p:tav tm="100000">
                                          <p:val>
                                            <p:strVal val="#ppt_x"/>
                                          </p:val>
                                        </p:tav>
                                      </p:tavLst>
                                    </p:anim>
                                    <p:anim calcmode="lin" valueType="num">
                                      <p:cBhvr additive="base">
                                        <p:cTn id="14" dur="500" fill="hold"/>
                                        <p:tgtEl>
                                          <p:spTgt spid="5427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7" grpId="0" animBg="1"/>
      <p:bldP spid="54278"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49</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27118" y="2984663"/>
            <a:ext cx="21736123" cy="1091154"/>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Basic ways of applying rules</a:t>
            </a:r>
            <a:endParaRPr lang="en-CY" sz="4800" dirty="0"/>
          </a:p>
        </p:txBody>
      </p:sp>
      <p:sp>
        <p:nvSpPr>
          <p:cNvPr id="8" name="Rectangle 3">
            <a:extLst>
              <a:ext uri="{FF2B5EF4-FFF2-40B4-BE49-F238E27FC236}">
                <a16:creationId xmlns:a16="http://schemas.microsoft.com/office/drawing/2014/main" id="{BF74648A-3B05-28A8-2125-0BDD4F8F889F}"/>
              </a:ext>
            </a:extLst>
          </p:cNvPr>
          <p:cNvSpPr txBox="1">
            <a:spLocks noChangeArrowheads="1"/>
          </p:cNvSpPr>
          <p:nvPr/>
        </p:nvSpPr>
        <p:spPr>
          <a:xfrm>
            <a:off x="1130300" y="4533900"/>
            <a:ext cx="21832940" cy="4991786"/>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800" b="1" dirty="0">
                <a:solidFill>
                  <a:srgbClr val="0100C8"/>
                </a:solidFill>
                <a:latin typeface="Helvetica Neue"/>
              </a:rPr>
              <a:t>Forwards chaining</a:t>
            </a:r>
          </a:p>
          <a:p>
            <a:pPr>
              <a:buFont typeface="Wingdings" panose="05000000000000000000" pitchFamily="2" charset="2"/>
              <a:buChar char="q"/>
            </a:pPr>
            <a:r>
              <a:rPr lang="en-US" altLang="en-US" sz="4800" b="1" dirty="0">
                <a:solidFill>
                  <a:srgbClr val="0100C8"/>
                </a:solidFill>
                <a:latin typeface="Helvetica Neue"/>
              </a:rPr>
              <a:t>Backwards chaining</a:t>
            </a:r>
          </a:p>
        </p:txBody>
      </p:sp>
    </p:spTree>
    <p:extLst>
      <p:ext uri="{BB962C8B-B14F-4D97-AF65-F5344CB8AC3E}">
        <p14:creationId xmlns:p14="http://schemas.microsoft.com/office/powerpoint/2010/main" val="1341610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76266" y="2075455"/>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a:t>INTENDED LEARNING OUTCOMES</a:t>
            </a:r>
            <a:endParaRPr lang="en-CY"/>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172182" y="3288092"/>
            <a:ext cx="21694573" cy="9156849"/>
          </a:xfrm>
        </p:spPr>
        <p:txBody>
          <a:bodyPr/>
          <a:lstStyle/>
          <a:p>
            <a:pPr marL="0" indent="0">
              <a:buNone/>
            </a:pPr>
            <a:r>
              <a:rPr lang="en-US" sz="3200" dirty="0"/>
              <a:t>Upon completion of this unit on the knowledge representation formalisms of frames and production rules, students will be able:</a:t>
            </a:r>
            <a:endParaRPr lang="en-US" sz="800" b="1" dirty="0"/>
          </a:p>
          <a:p>
            <a:pPr marL="0" indent="0">
              <a:buNone/>
            </a:pPr>
            <a:r>
              <a:rPr lang="en-US" sz="3200" b="1" dirty="0"/>
              <a:t>Regarding Production Rules:</a:t>
            </a:r>
          </a:p>
          <a:p>
            <a:pPr marL="514350" indent="-514350">
              <a:buFont typeface="+mj-lt"/>
              <a:buAutoNum type="arabicPeriod"/>
            </a:pPr>
            <a:r>
              <a:rPr lang="en-US" sz="3200" dirty="0"/>
              <a:t>Explain what a production rule is and discuss the architecture of a production system in terms of its key components (production memory, working memory and control structure).</a:t>
            </a:r>
          </a:p>
          <a:p>
            <a:pPr marL="514350" indent="-514350">
              <a:buFont typeface="+mj-lt"/>
              <a:buAutoNum type="arabicPeriod"/>
            </a:pPr>
            <a:r>
              <a:rPr lang="en-US" sz="3200" dirty="0"/>
              <a:t>Present the two basic ways of applying production rules, namely forwards and backwards chaining</a:t>
            </a:r>
            <a:r>
              <a:rPr lang="el-GR" sz="3200" dirty="0"/>
              <a:t>, </a:t>
            </a:r>
            <a:r>
              <a:rPr lang="en-US" sz="3200" dirty="0"/>
              <a:t>and outline the key concepts of the Rete algorithm for forward chaining.</a:t>
            </a:r>
          </a:p>
          <a:p>
            <a:pPr marL="514350" indent="-514350">
              <a:buFont typeface="+mj-lt"/>
              <a:buAutoNum type="arabicPeriod"/>
            </a:pPr>
            <a:r>
              <a:rPr lang="en-US" sz="3200" dirty="0"/>
              <a:t>Distinguish between chaining and reasoning (goal-driven, or backwards, and event-driven, or forwards, reasoning).</a:t>
            </a:r>
          </a:p>
          <a:p>
            <a:pPr marL="514350" indent="-514350">
              <a:buFont typeface="+mj-lt"/>
              <a:buAutoNum type="arabicPeriod"/>
            </a:pPr>
            <a:r>
              <a:rPr lang="en-US" sz="3200" dirty="0"/>
              <a:t>Discuss the control structure of a production system, present performance criteria and global strategies, and explain meta-rules for local control.</a:t>
            </a:r>
          </a:p>
          <a:p>
            <a:pPr marL="514350" indent="-514350">
              <a:buFont typeface="+mj-lt"/>
              <a:buAutoNum type="arabicPeriod"/>
            </a:pPr>
            <a:r>
              <a:rPr lang="en-US" sz="3200" dirty="0"/>
              <a:t>Explain an inference network (or AND/OR tree), the indexing of the production memory, and give algorithms for the procedures, Findout for objects and Monitor for rules that collectively implement backward chaining.</a:t>
            </a:r>
          </a:p>
          <a:p>
            <a:pPr marL="514350" indent="-514350">
              <a:buFont typeface="+mj-lt"/>
              <a:buAutoNum type="arabicPeriod"/>
            </a:pPr>
            <a:r>
              <a:rPr lang="en-US" sz="3200" dirty="0"/>
              <a:t> Discuss explanations why and how.</a:t>
            </a:r>
          </a:p>
          <a:p>
            <a:pPr marL="514350" indent="-514350">
              <a:buFont typeface="+mj-lt"/>
              <a:buAutoNum type="arabicPeriod"/>
            </a:pPr>
            <a:r>
              <a:rPr lang="en-US" sz="3200" dirty="0"/>
              <a:t>Present in more detail (than in Unit 4) the blackboard model and its underlining strategy of opportunistic search.</a:t>
            </a:r>
          </a:p>
        </p:txBody>
      </p:sp>
    </p:spTree>
    <p:extLst>
      <p:ext uri="{BB962C8B-B14F-4D97-AF65-F5344CB8AC3E}">
        <p14:creationId xmlns:p14="http://schemas.microsoft.com/office/powerpoint/2010/main" val="795091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50</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27117" y="2528695"/>
            <a:ext cx="21736123" cy="1091154"/>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Forwards Chaining</a:t>
            </a:r>
            <a:endParaRPr lang="en-CY" sz="4800" dirty="0"/>
          </a:p>
        </p:txBody>
      </p:sp>
      <p:sp>
        <p:nvSpPr>
          <p:cNvPr id="5" name="Rectangle 3">
            <a:extLst>
              <a:ext uri="{FF2B5EF4-FFF2-40B4-BE49-F238E27FC236}">
                <a16:creationId xmlns:a16="http://schemas.microsoft.com/office/drawing/2014/main" id="{0BD48688-4CB2-FEF0-BA12-B168737D9B4D}"/>
              </a:ext>
            </a:extLst>
          </p:cNvPr>
          <p:cNvSpPr txBox="1">
            <a:spLocks noChangeArrowheads="1"/>
          </p:cNvSpPr>
          <p:nvPr/>
        </p:nvSpPr>
        <p:spPr>
          <a:xfrm>
            <a:off x="1227116" y="3880023"/>
            <a:ext cx="21736124" cy="5622324"/>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r>
              <a:rPr lang="en-US" altLang="en-US" sz="4800" dirty="0">
                <a:solidFill>
                  <a:srgbClr val="0100C8"/>
                </a:solidFill>
                <a:latin typeface="Helvetica Neue"/>
              </a:rPr>
              <a:t>The symbolic expressions in the rule premises are matched against the symbolic expressions in the working memory </a:t>
            </a:r>
          </a:p>
          <a:p>
            <a:pPr marL="0" indent="0">
              <a:lnSpc>
                <a:spcPct val="80000"/>
              </a:lnSpc>
              <a:buNone/>
            </a:pPr>
            <a:endParaRPr lang="en-US" altLang="en-US" sz="900" dirty="0">
              <a:solidFill>
                <a:srgbClr val="0100C8"/>
              </a:solidFill>
              <a:latin typeface="Helvetica Neue"/>
            </a:endParaRPr>
          </a:p>
          <a:p>
            <a:pPr>
              <a:lnSpc>
                <a:spcPct val="80000"/>
              </a:lnSpc>
              <a:buFont typeface="Wingdings" panose="05000000000000000000" pitchFamily="2" charset="2"/>
              <a:buChar char="q"/>
            </a:pPr>
            <a:r>
              <a:rPr lang="en-US" altLang="en-US" sz="4800" dirty="0">
                <a:solidFill>
                  <a:srgbClr val="0100C8"/>
                </a:solidFill>
                <a:latin typeface="Helvetica Neue"/>
              </a:rPr>
              <a:t>The rule instantiations thus derived constitute a </a:t>
            </a:r>
            <a:r>
              <a:rPr lang="en-US" altLang="en-US" sz="4800" b="1" dirty="0">
                <a:solidFill>
                  <a:srgbClr val="FF2D64"/>
                </a:solidFill>
                <a:latin typeface="Helvetica Neue"/>
              </a:rPr>
              <a:t>conflict set</a:t>
            </a:r>
            <a:r>
              <a:rPr lang="en-US" altLang="en-US" sz="4800" dirty="0">
                <a:solidFill>
                  <a:srgbClr val="0100C8"/>
                </a:solidFill>
                <a:latin typeface="Helvetica Neue"/>
              </a:rPr>
              <a:t>, out of which one instantiation is selected and applied, i.e., its action is executed</a:t>
            </a:r>
          </a:p>
          <a:p>
            <a:pPr marL="0" indent="0">
              <a:lnSpc>
                <a:spcPct val="80000"/>
              </a:lnSpc>
              <a:buNone/>
            </a:pPr>
            <a:endParaRPr lang="en-US" altLang="en-US" sz="900" dirty="0">
              <a:solidFill>
                <a:srgbClr val="0100C8"/>
              </a:solidFill>
              <a:latin typeface="Helvetica Neue"/>
            </a:endParaRPr>
          </a:p>
          <a:p>
            <a:pPr>
              <a:lnSpc>
                <a:spcPct val="80000"/>
              </a:lnSpc>
              <a:buFont typeface="Wingdings" panose="05000000000000000000" pitchFamily="2" charset="2"/>
              <a:buChar char="q"/>
            </a:pPr>
            <a:r>
              <a:rPr lang="en-US" altLang="en-US" sz="4800" dirty="0">
                <a:solidFill>
                  <a:srgbClr val="0100C8"/>
                </a:solidFill>
                <a:latin typeface="Helvetica Neue"/>
              </a:rPr>
              <a:t>The </a:t>
            </a:r>
            <a:r>
              <a:rPr lang="en-US" altLang="en-US" sz="4800" b="1" dirty="0">
                <a:solidFill>
                  <a:srgbClr val="FF2D64"/>
                </a:solidFill>
                <a:latin typeface="Helvetica Neue"/>
              </a:rPr>
              <a:t>recognize</a:t>
            </a:r>
            <a:r>
              <a:rPr lang="el-GR" altLang="en-US" sz="4800" b="1" dirty="0">
                <a:solidFill>
                  <a:srgbClr val="FF2D64"/>
                </a:solidFill>
                <a:latin typeface="Helvetica Neue"/>
              </a:rPr>
              <a:t>-</a:t>
            </a:r>
            <a:r>
              <a:rPr lang="en-US" altLang="en-US" sz="4800" b="1" dirty="0">
                <a:solidFill>
                  <a:srgbClr val="FF2D64"/>
                </a:solidFill>
                <a:latin typeface="Helvetica Neue"/>
              </a:rPr>
              <a:t>act </a:t>
            </a:r>
            <a:r>
              <a:rPr lang="en-US" altLang="en-US" sz="4800" dirty="0">
                <a:solidFill>
                  <a:srgbClr val="0100C8"/>
                </a:solidFill>
                <a:latin typeface="Helvetica Neue"/>
              </a:rPr>
              <a:t>cycle</a:t>
            </a:r>
            <a:r>
              <a:rPr lang="el-GR" altLang="en-US" sz="4800" dirty="0">
                <a:solidFill>
                  <a:srgbClr val="0100C8"/>
                </a:solidFill>
                <a:latin typeface="Helvetica Neue"/>
              </a:rPr>
              <a:t> </a:t>
            </a:r>
            <a:r>
              <a:rPr lang="en-US" altLang="en-US" sz="4800" dirty="0">
                <a:solidFill>
                  <a:srgbClr val="0100C8"/>
                </a:solidFill>
                <a:latin typeface="Helvetica Neue"/>
              </a:rPr>
              <a:t>continues until either there is no rule instantiation (the conflict set is empty) or none of the rule instantiations can lead to progress (modifications or additions to the working memory) </a:t>
            </a:r>
          </a:p>
        </p:txBody>
      </p:sp>
    </p:spTree>
    <p:extLst>
      <p:ext uri="{BB962C8B-B14F-4D97-AF65-F5344CB8AC3E}">
        <p14:creationId xmlns:p14="http://schemas.microsoft.com/office/powerpoint/2010/main" val="15430456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51</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27117" y="2528695"/>
            <a:ext cx="21736123" cy="1091154"/>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Backwards Chaining</a:t>
            </a:r>
            <a:endParaRPr lang="en-CY" sz="4800" dirty="0"/>
          </a:p>
        </p:txBody>
      </p:sp>
      <p:sp>
        <p:nvSpPr>
          <p:cNvPr id="8" name="Rectangle 3">
            <a:extLst>
              <a:ext uri="{FF2B5EF4-FFF2-40B4-BE49-F238E27FC236}">
                <a16:creationId xmlns:a16="http://schemas.microsoft.com/office/drawing/2014/main" id="{58E21E59-E6F7-F54F-D5C7-B7F134D75572}"/>
              </a:ext>
            </a:extLst>
          </p:cNvPr>
          <p:cNvSpPr txBox="1">
            <a:spLocks noChangeArrowheads="1"/>
          </p:cNvSpPr>
          <p:nvPr/>
        </p:nvSpPr>
        <p:spPr>
          <a:xfrm>
            <a:off x="1227116" y="4180703"/>
            <a:ext cx="21736123" cy="5741773"/>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r>
              <a:rPr lang="en-US" altLang="en-US" sz="4800" dirty="0">
                <a:solidFill>
                  <a:srgbClr val="0100C8"/>
                </a:solidFill>
                <a:latin typeface="Helvetica Neue"/>
              </a:rPr>
              <a:t>The rules are applied in the opposite direction, i.e., from actions/conclusions to premises</a:t>
            </a:r>
            <a:endParaRPr lang="el-GR" altLang="en-US" sz="4800" dirty="0">
              <a:solidFill>
                <a:srgbClr val="0100C8"/>
              </a:solidFill>
              <a:latin typeface="Helvetica Neue"/>
            </a:endParaRPr>
          </a:p>
          <a:p>
            <a:pPr>
              <a:lnSpc>
                <a:spcPct val="80000"/>
              </a:lnSpc>
              <a:buFont typeface="Wingdings" panose="05000000000000000000" pitchFamily="2" charset="2"/>
              <a:buChar char="q"/>
            </a:pPr>
            <a:endParaRPr lang="el-GR" altLang="en-US" sz="900" dirty="0">
              <a:solidFill>
                <a:srgbClr val="0100C8"/>
              </a:solidFill>
              <a:latin typeface="Helvetica Neue"/>
            </a:endParaRPr>
          </a:p>
          <a:p>
            <a:pPr>
              <a:lnSpc>
                <a:spcPct val="80000"/>
              </a:lnSpc>
              <a:buFont typeface="Wingdings" panose="05000000000000000000" pitchFamily="2" charset="2"/>
              <a:buChar char="q"/>
            </a:pPr>
            <a:r>
              <a:rPr lang="en-US" altLang="en-US" sz="4800" dirty="0">
                <a:solidFill>
                  <a:srgbClr val="0100C8"/>
                </a:solidFill>
                <a:latin typeface="Helvetica Neue"/>
              </a:rPr>
              <a:t>Initially some action/goal-conclusion is set</a:t>
            </a:r>
          </a:p>
          <a:p>
            <a:pPr>
              <a:lnSpc>
                <a:spcPct val="80000"/>
              </a:lnSpc>
              <a:buFont typeface="Wingdings" panose="05000000000000000000" pitchFamily="2" charset="2"/>
              <a:buChar char="q"/>
            </a:pPr>
            <a:endParaRPr lang="el-GR" altLang="en-US" sz="900" dirty="0">
              <a:solidFill>
                <a:srgbClr val="0100C8"/>
              </a:solidFill>
              <a:latin typeface="Helvetica Neue"/>
            </a:endParaRPr>
          </a:p>
          <a:p>
            <a:pPr>
              <a:lnSpc>
                <a:spcPct val="80000"/>
              </a:lnSpc>
              <a:buFont typeface="Wingdings" panose="05000000000000000000" pitchFamily="2" charset="2"/>
              <a:buChar char="q"/>
            </a:pPr>
            <a:r>
              <a:rPr lang="en-US" altLang="en-US" sz="4800" dirty="0">
                <a:solidFill>
                  <a:srgbClr val="0100C8"/>
                </a:solidFill>
                <a:latin typeface="Helvetica Neue"/>
              </a:rPr>
              <a:t>The rules whose right-hand sides match against the goal constitute a conflict set, from which one rule is then selected whose premises in turn become subgoals to be pursued</a:t>
            </a:r>
            <a:endParaRPr lang="el-GR" altLang="en-US" sz="900" dirty="0">
              <a:solidFill>
                <a:srgbClr val="0100C8"/>
              </a:solidFill>
              <a:latin typeface="Helvetica Neue"/>
            </a:endParaRPr>
          </a:p>
          <a:p>
            <a:pPr>
              <a:lnSpc>
                <a:spcPct val="80000"/>
              </a:lnSpc>
              <a:buFont typeface="Wingdings" panose="05000000000000000000" pitchFamily="2" charset="2"/>
              <a:buChar char="q"/>
            </a:pPr>
            <a:r>
              <a:rPr lang="en-US" altLang="en-US" sz="4800" dirty="0">
                <a:solidFill>
                  <a:srgbClr val="0100C8"/>
                </a:solidFill>
                <a:latin typeface="Helvetica Neue"/>
              </a:rPr>
              <a:t>This way an </a:t>
            </a:r>
            <a:r>
              <a:rPr lang="en-US" altLang="en-US" sz="4800" b="1" dirty="0">
                <a:solidFill>
                  <a:srgbClr val="FF2D64"/>
                </a:solidFill>
                <a:latin typeface="Helvetica Neue"/>
              </a:rPr>
              <a:t>inference tree </a:t>
            </a:r>
            <a:r>
              <a:rPr lang="en-US" altLang="en-US" sz="4800" dirty="0">
                <a:solidFill>
                  <a:srgbClr val="0100C8"/>
                </a:solidFill>
                <a:latin typeface="Helvetica Neue"/>
              </a:rPr>
              <a:t>is recursively formed</a:t>
            </a:r>
          </a:p>
        </p:txBody>
      </p:sp>
    </p:spTree>
    <p:extLst>
      <p:ext uri="{BB962C8B-B14F-4D97-AF65-F5344CB8AC3E}">
        <p14:creationId xmlns:p14="http://schemas.microsoft.com/office/powerpoint/2010/main" val="13204444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52</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27117" y="2528695"/>
            <a:ext cx="21736123" cy="1091154"/>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Reasoning versus Chaining</a:t>
            </a:r>
            <a:endParaRPr lang="en-CY" sz="4800" dirty="0"/>
          </a:p>
        </p:txBody>
      </p:sp>
      <p:sp>
        <p:nvSpPr>
          <p:cNvPr id="5" name="Rectangle 3">
            <a:extLst>
              <a:ext uri="{FF2B5EF4-FFF2-40B4-BE49-F238E27FC236}">
                <a16:creationId xmlns:a16="http://schemas.microsoft.com/office/drawing/2014/main" id="{A9AD7DAF-8918-AEE7-CA4F-A452813AE82A}"/>
              </a:ext>
            </a:extLst>
          </p:cNvPr>
          <p:cNvSpPr txBox="1">
            <a:spLocks noChangeArrowheads="1"/>
          </p:cNvSpPr>
          <p:nvPr/>
        </p:nvSpPr>
        <p:spPr>
          <a:xfrm>
            <a:off x="1227116" y="3982995"/>
            <a:ext cx="21736123" cy="6359610"/>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r>
              <a:rPr lang="en-US" altLang="en-US" sz="4800" b="1" dirty="0">
                <a:solidFill>
                  <a:srgbClr val="FF2D64"/>
                </a:solidFill>
                <a:latin typeface="Helvetica Neue"/>
              </a:rPr>
              <a:t>Goal-driven reasoning</a:t>
            </a:r>
            <a:r>
              <a:rPr lang="el-GR" altLang="en-US" sz="4800" dirty="0">
                <a:solidFill>
                  <a:srgbClr val="0100C8"/>
                </a:solidFill>
                <a:latin typeface="Helvetica Neue"/>
              </a:rPr>
              <a:t>, </a:t>
            </a:r>
            <a:r>
              <a:rPr lang="en-US" altLang="en-US" sz="4800" dirty="0">
                <a:solidFill>
                  <a:srgbClr val="0100C8"/>
                </a:solidFill>
                <a:latin typeface="Helvetica Neue"/>
              </a:rPr>
              <a:t>otherwise known as backwards reasoning</a:t>
            </a:r>
            <a:endParaRPr lang="el-GR" altLang="en-US" sz="4800" i="1" dirty="0">
              <a:solidFill>
                <a:srgbClr val="0100C8"/>
              </a:solidFill>
              <a:latin typeface="Helvetica Neue"/>
            </a:endParaRPr>
          </a:p>
          <a:p>
            <a:pPr>
              <a:lnSpc>
                <a:spcPct val="80000"/>
              </a:lnSpc>
              <a:buFont typeface="Wingdings" panose="05000000000000000000" pitchFamily="2" charset="2"/>
              <a:buChar char="q"/>
            </a:pPr>
            <a:endParaRPr lang="el-GR" altLang="en-US" sz="900" dirty="0">
              <a:solidFill>
                <a:srgbClr val="0100C8"/>
              </a:solidFill>
              <a:latin typeface="Helvetica Neue"/>
            </a:endParaRPr>
          </a:p>
          <a:p>
            <a:pPr>
              <a:lnSpc>
                <a:spcPct val="80000"/>
              </a:lnSpc>
              <a:buFont typeface="Wingdings" panose="05000000000000000000" pitchFamily="2" charset="2"/>
              <a:buChar char="q"/>
            </a:pPr>
            <a:r>
              <a:rPr lang="en-US" altLang="en-US" sz="4800" b="1" dirty="0">
                <a:solidFill>
                  <a:srgbClr val="FF2D64"/>
                </a:solidFill>
                <a:latin typeface="Helvetica Neue"/>
              </a:rPr>
              <a:t>Event-driven reasoning</a:t>
            </a:r>
            <a:r>
              <a:rPr lang="el-GR" altLang="en-US" sz="4800" dirty="0">
                <a:solidFill>
                  <a:srgbClr val="0100C8"/>
                </a:solidFill>
                <a:latin typeface="Helvetica Neue"/>
              </a:rPr>
              <a:t>, </a:t>
            </a:r>
            <a:r>
              <a:rPr lang="en-US" altLang="en-US" sz="4800" dirty="0">
                <a:solidFill>
                  <a:srgbClr val="0100C8"/>
                </a:solidFill>
                <a:latin typeface="Helvetica Neue"/>
              </a:rPr>
              <a:t>otherwise known as forwards reasoning</a:t>
            </a:r>
            <a:r>
              <a:rPr lang="el-GR" altLang="en-US" sz="4800" dirty="0">
                <a:solidFill>
                  <a:srgbClr val="0100C8"/>
                </a:solidFill>
                <a:latin typeface="Helvetica Neue"/>
              </a:rPr>
              <a:t> </a:t>
            </a:r>
          </a:p>
          <a:p>
            <a:pPr>
              <a:lnSpc>
                <a:spcPct val="80000"/>
              </a:lnSpc>
              <a:buFont typeface="Wingdings" panose="05000000000000000000" pitchFamily="2" charset="2"/>
              <a:buChar char="q"/>
            </a:pPr>
            <a:endParaRPr lang="el-GR" altLang="en-US" sz="900" dirty="0">
              <a:solidFill>
                <a:srgbClr val="0100C8"/>
              </a:solidFill>
              <a:latin typeface="Helvetica Neue"/>
            </a:endParaRPr>
          </a:p>
          <a:p>
            <a:pPr>
              <a:lnSpc>
                <a:spcPct val="80000"/>
              </a:lnSpc>
              <a:buFont typeface="Wingdings" panose="05000000000000000000" pitchFamily="2" charset="2"/>
              <a:buChar char="q"/>
            </a:pPr>
            <a:r>
              <a:rPr lang="en-US" altLang="en-US" sz="4800" dirty="0">
                <a:solidFill>
                  <a:srgbClr val="0100C8"/>
                </a:solidFill>
                <a:latin typeface="Helvetica Neue"/>
              </a:rPr>
              <a:t>The form of reasoning is at the level of</a:t>
            </a:r>
            <a:r>
              <a:rPr lang="el-GR" altLang="en-US" sz="4800" dirty="0">
                <a:solidFill>
                  <a:srgbClr val="0100C8"/>
                </a:solidFill>
                <a:latin typeface="Helvetica Neue"/>
              </a:rPr>
              <a:t> </a:t>
            </a:r>
            <a:r>
              <a:rPr lang="en-US" altLang="en-US" sz="4800" b="1" dirty="0">
                <a:solidFill>
                  <a:srgbClr val="FF2D64"/>
                </a:solidFill>
                <a:latin typeface="Helvetica Neue"/>
              </a:rPr>
              <a:t>design</a:t>
            </a:r>
            <a:r>
              <a:rPr lang="el-GR" altLang="en-US" sz="4800" dirty="0">
                <a:solidFill>
                  <a:srgbClr val="0100C8"/>
                </a:solidFill>
                <a:latin typeface="Helvetica Neue"/>
              </a:rPr>
              <a:t>, </a:t>
            </a:r>
            <a:r>
              <a:rPr lang="en-US" altLang="en-US" sz="4800" dirty="0">
                <a:solidFill>
                  <a:srgbClr val="0100C8"/>
                </a:solidFill>
                <a:latin typeface="Helvetica Neue"/>
              </a:rPr>
              <a:t>while the form of chaining is at the level of</a:t>
            </a:r>
            <a:r>
              <a:rPr lang="el-GR" altLang="en-US" sz="4800" dirty="0">
                <a:solidFill>
                  <a:srgbClr val="0100C8"/>
                </a:solidFill>
                <a:latin typeface="Helvetica Neue"/>
              </a:rPr>
              <a:t> </a:t>
            </a:r>
            <a:r>
              <a:rPr lang="en-US" altLang="en-US" sz="4800" b="1" dirty="0">
                <a:solidFill>
                  <a:srgbClr val="FF2D64"/>
                </a:solidFill>
                <a:latin typeface="Helvetica Neue"/>
              </a:rPr>
              <a:t>implementation</a:t>
            </a:r>
            <a:endParaRPr lang="el-GR" altLang="en-US" sz="4800" b="1" dirty="0">
              <a:solidFill>
                <a:srgbClr val="FF2D64"/>
              </a:solidFill>
              <a:latin typeface="Helvetica Neue"/>
            </a:endParaRPr>
          </a:p>
          <a:p>
            <a:pPr lvl="1">
              <a:lnSpc>
                <a:spcPct val="80000"/>
              </a:lnSpc>
              <a:buFont typeface="Wingdings" panose="05000000000000000000" pitchFamily="2" charset="2"/>
              <a:buChar char="§"/>
            </a:pPr>
            <a:r>
              <a:rPr lang="en-US" altLang="en-US" sz="4400" dirty="0">
                <a:solidFill>
                  <a:srgbClr val="0100C8"/>
                </a:solidFill>
                <a:latin typeface="Helvetica Neue"/>
              </a:rPr>
              <a:t>Reasoning is implemented through chaining</a:t>
            </a:r>
            <a:r>
              <a:rPr lang="el-GR" altLang="en-US" sz="4400" dirty="0">
                <a:solidFill>
                  <a:srgbClr val="0100C8"/>
                </a:solidFill>
                <a:latin typeface="Helvetica Neue"/>
              </a:rPr>
              <a:t>, </a:t>
            </a:r>
            <a:r>
              <a:rPr lang="en-US" altLang="en-US" sz="4400" dirty="0">
                <a:solidFill>
                  <a:srgbClr val="0100C8"/>
                </a:solidFill>
                <a:latin typeface="Helvetica Neue"/>
              </a:rPr>
              <a:t>but not the opposite</a:t>
            </a:r>
            <a:r>
              <a:rPr lang="el-GR" altLang="en-US" sz="4400" dirty="0">
                <a:solidFill>
                  <a:srgbClr val="0100C8"/>
                </a:solidFill>
                <a:latin typeface="Helvetica Neue"/>
              </a:rPr>
              <a:t> </a:t>
            </a:r>
          </a:p>
          <a:p>
            <a:pPr>
              <a:lnSpc>
                <a:spcPct val="80000"/>
              </a:lnSpc>
              <a:buFont typeface="Wingdings" panose="05000000000000000000" pitchFamily="2" charset="2"/>
              <a:buChar char="q"/>
            </a:pPr>
            <a:endParaRPr lang="el-GR" altLang="en-US" sz="900" dirty="0">
              <a:solidFill>
                <a:srgbClr val="0100C8"/>
              </a:solidFill>
              <a:latin typeface="Helvetica Neue"/>
            </a:endParaRPr>
          </a:p>
          <a:p>
            <a:pPr>
              <a:lnSpc>
                <a:spcPct val="80000"/>
              </a:lnSpc>
              <a:buFont typeface="Wingdings" panose="05000000000000000000" pitchFamily="2" charset="2"/>
              <a:buChar char="q"/>
            </a:pPr>
            <a:r>
              <a:rPr lang="en-US" altLang="en-US" sz="4800" dirty="0">
                <a:solidFill>
                  <a:srgbClr val="0100C8"/>
                </a:solidFill>
                <a:latin typeface="Helvetica Neue"/>
              </a:rPr>
              <a:t>The languages</a:t>
            </a:r>
            <a:r>
              <a:rPr lang="el-GR" altLang="en-US" sz="4800" dirty="0">
                <a:solidFill>
                  <a:srgbClr val="0100C8"/>
                </a:solidFill>
                <a:latin typeface="Helvetica Neue"/>
              </a:rPr>
              <a:t> </a:t>
            </a:r>
            <a:r>
              <a:rPr lang="en-US" altLang="en-US" sz="4800" dirty="0">
                <a:solidFill>
                  <a:srgbClr val="0100C8"/>
                </a:solidFill>
                <a:latin typeface="Helvetica Neue"/>
              </a:rPr>
              <a:t>OPS</a:t>
            </a:r>
            <a:r>
              <a:rPr lang="el-GR" altLang="en-US" sz="4800" dirty="0">
                <a:solidFill>
                  <a:srgbClr val="0100C8"/>
                </a:solidFill>
                <a:latin typeface="Helvetica Neue"/>
              </a:rPr>
              <a:t>5 </a:t>
            </a:r>
            <a:r>
              <a:rPr lang="en-US" altLang="en-US" sz="4800" dirty="0">
                <a:solidFill>
                  <a:srgbClr val="0100C8"/>
                </a:solidFill>
                <a:latin typeface="Helvetica Neue"/>
              </a:rPr>
              <a:t>and</a:t>
            </a:r>
            <a:r>
              <a:rPr lang="el-GR" altLang="en-US" sz="4800" dirty="0">
                <a:solidFill>
                  <a:srgbClr val="0100C8"/>
                </a:solidFill>
                <a:latin typeface="Helvetica Neue"/>
              </a:rPr>
              <a:t> </a:t>
            </a:r>
            <a:r>
              <a:rPr lang="en-US" altLang="en-US" sz="4800" dirty="0">
                <a:solidFill>
                  <a:srgbClr val="0100C8"/>
                </a:solidFill>
                <a:latin typeface="Helvetica Neue"/>
              </a:rPr>
              <a:t>CLIPS</a:t>
            </a:r>
            <a:r>
              <a:rPr lang="el-GR" altLang="en-US" sz="4800" dirty="0">
                <a:solidFill>
                  <a:srgbClr val="0100C8"/>
                </a:solidFill>
                <a:latin typeface="Helvetica Neue"/>
              </a:rPr>
              <a:t> </a:t>
            </a:r>
            <a:r>
              <a:rPr lang="en-US" altLang="en-US" sz="4800" dirty="0">
                <a:solidFill>
                  <a:srgbClr val="0100C8"/>
                </a:solidFill>
                <a:latin typeface="Helvetica Neue"/>
              </a:rPr>
              <a:t>provide only forwards chaining, but both forms of reasoning (goal-driven or event-driven) can be implemented</a:t>
            </a:r>
          </a:p>
        </p:txBody>
      </p:sp>
    </p:spTree>
    <p:extLst>
      <p:ext uri="{BB962C8B-B14F-4D97-AF65-F5344CB8AC3E}">
        <p14:creationId xmlns:p14="http://schemas.microsoft.com/office/powerpoint/2010/main" val="22252733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53</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27117" y="2528695"/>
            <a:ext cx="21736123" cy="1091154"/>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Deductive Reasoning versus Abductive Reasoning</a:t>
            </a:r>
            <a:endParaRPr lang="en-CY" sz="4800" dirty="0"/>
          </a:p>
        </p:txBody>
      </p:sp>
      <p:sp>
        <p:nvSpPr>
          <p:cNvPr id="8" name="Rectangle 3">
            <a:extLst>
              <a:ext uri="{FF2B5EF4-FFF2-40B4-BE49-F238E27FC236}">
                <a16:creationId xmlns:a16="http://schemas.microsoft.com/office/drawing/2014/main" id="{4A6E7CE2-8587-927C-D454-3C4D6AF0635E}"/>
              </a:ext>
            </a:extLst>
          </p:cNvPr>
          <p:cNvSpPr txBox="1">
            <a:spLocks noChangeArrowheads="1"/>
          </p:cNvSpPr>
          <p:nvPr/>
        </p:nvSpPr>
        <p:spPr>
          <a:xfrm>
            <a:off x="1227116" y="3985054"/>
            <a:ext cx="21632883" cy="3404287"/>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800" dirty="0">
                <a:solidFill>
                  <a:srgbClr val="0100C8"/>
                </a:solidFill>
                <a:latin typeface="Helvetica Neue"/>
              </a:rPr>
              <a:t>Deductive reasoning leads to conclusions in a </a:t>
            </a:r>
            <a:r>
              <a:rPr lang="en-US" altLang="en-US" sz="4800" b="1" dirty="0">
                <a:solidFill>
                  <a:srgbClr val="FF2D64"/>
                </a:solidFill>
                <a:latin typeface="Helvetica Neue"/>
              </a:rPr>
              <a:t>categorical</a:t>
            </a:r>
            <a:r>
              <a:rPr lang="en-US" altLang="en-US" sz="4800" dirty="0">
                <a:solidFill>
                  <a:srgbClr val="0100C8"/>
                </a:solidFill>
                <a:latin typeface="Helvetica Neue"/>
              </a:rPr>
              <a:t> way, e.g., the reasoning in predicate logic</a:t>
            </a:r>
            <a:endParaRPr lang="el-GR" altLang="en-US" sz="4800" dirty="0">
              <a:solidFill>
                <a:srgbClr val="0100C8"/>
              </a:solidFill>
              <a:latin typeface="Helvetica Neue"/>
            </a:endParaRPr>
          </a:p>
          <a:p>
            <a:pPr>
              <a:buFont typeface="Wingdings" panose="05000000000000000000" pitchFamily="2" charset="2"/>
              <a:buChar char="q"/>
            </a:pPr>
            <a:endParaRPr lang="el-GR" altLang="en-US" sz="900" dirty="0">
              <a:solidFill>
                <a:srgbClr val="0100C8"/>
              </a:solidFill>
              <a:latin typeface="Helvetica Neue"/>
            </a:endParaRPr>
          </a:p>
          <a:p>
            <a:pPr>
              <a:buFont typeface="Wingdings" panose="05000000000000000000" pitchFamily="2" charset="2"/>
              <a:buChar char="q"/>
            </a:pPr>
            <a:r>
              <a:rPr lang="en-US" altLang="en-US" sz="4800" dirty="0">
                <a:solidFill>
                  <a:srgbClr val="0100C8"/>
                </a:solidFill>
                <a:latin typeface="Helvetica Neue"/>
              </a:rPr>
              <a:t>Deductive reasoning is </a:t>
            </a:r>
            <a:r>
              <a:rPr lang="en-US" altLang="en-US" sz="4800" b="1" dirty="0">
                <a:solidFill>
                  <a:srgbClr val="FF2D64"/>
                </a:solidFill>
                <a:latin typeface="Helvetica Neue"/>
              </a:rPr>
              <a:t>hypothetical</a:t>
            </a:r>
            <a:r>
              <a:rPr lang="el-GR" altLang="en-US" sz="4800" b="1" dirty="0">
                <a:solidFill>
                  <a:srgbClr val="FF2D64"/>
                </a:solidFill>
                <a:latin typeface="Helvetica Neue"/>
              </a:rPr>
              <a:t> </a:t>
            </a:r>
            <a:r>
              <a:rPr lang="en-US" altLang="en-US" sz="4800" b="1" dirty="0">
                <a:solidFill>
                  <a:srgbClr val="FF2D64"/>
                </a:solidFill>
                <a:latin typeface="Helvetica Neue"/>
              </a:rPr>
              <a:t>reasoning</a:t>
            </a:r>
            <a:r>
              <a:rPr lang="en-US" altLang="en-US" sz="4800" dirty="0">
                <a:solidFill>
                  <a:srgbClr val="0100C8"/>
                </a:solidFill>
                <a:latin typeface="Helvetica Neue"/>
              </a:rPr>
              <a:t>; It leads to possible hypotheses for further investigation</a:t>
            </a:r>
            <a:endParaRPr lang="el-GR" altLang="en-US" sz="4800" dirty="0">
              <a:solidFill>
                <a:srgbClr val="0100C8"/>
              </a:solidFill>
              <a:latin typeface="Helvetica Neue"/>
            </a:endParaRPr>
          </a:p>
        </p:txBody>
      </p:sp>
    </p:spTree>
    <p:extLst>
      <p:ext uri="{BB962C8B-B14F-4D97-AF65-F5344CB8AC3E}">
        <p14:creationId xmlns:p14="http://schemas.microsoft.com/office/powerpoint/2010/main" val="27856499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54</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27117" y="2849974"/>
            <a:ext cx="21736123" cy="1091154"/>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Critical point of both chaining methods</a:t>
            </a:r>
            <a:endParaRPr lang="en-CY" sz="4800" dirty="0"/>
          </a:p>
        </p:txBody>
      </p:sp>
      <p:sp>
        <p:nvSpPr>
          <p:cNvPr id="5" name="Rectangle 3">
            <a:extLst>
              <a:ext uri="{FF2B5EF4-FFF2-40B4-BE49-F238E27FC236}">
                <a16:creationId xmlns:a16="http://schemas.microsoft.com/office/drawing/2014/main" id="{A14AD259-CA0A-618D-76C8-4B19BC22091A}"/>
              </a:ext>
            </a:extLst>
          </p:cNvPr>
          <p:cNvSpPr txBox="1">
            <a:spLocks noChangeArrowheads="1"/>
          </p:cNvSpPr>
          <p:nvPr/>
        </p:nvSpPr>
        <p:spPr>
          <a:xfrm>
            <a:off x="1227116" y="4429900"/>
            <a:ext cx="21736123" cy="5146586"/>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800" dirty="0">
                <a:solidFill>
                  <a:srgbClr val="0100C8"/>
                </a:solidFill>
                <a:latin typeface="Helvetica Neue"/>
              </a:rPr>
              <a:t>The </a:t>
            </a:r>
            <a:r>
              <a:rPr lang="en-US" altLang="en-US" sz="4800" b="1" dirty="0">
                <a:solidFill>
                  <a:srgbClr val="FF2D64"/>
                </a:solidFill>
                <a:latin typeface="Helvetica Neue"/>
              </a:rPr>
              <a:t>selection</a:t>
            </a:r>
            <a:r>
              <a:rPr lang="en-US" altLang="en-US" sz="4800" dirty="0">
                <a:solidFill>
                  <a:srgbClr val="0100C8"/>
                </a:solidFill>
                <a:latin typeface="Helvetica Neue"/>
              </a:rPr>
              <a:t> of the next rule (instantiation) to be applied</a:t>
            </a:r>
          </a:p>
          <a:p>
            <a:pPr>
              <a:buFont typeface="Wingdings" panose="05000000000000000000" pitchFamily="2" charset="2"/>
              <a:buChar char="q"/>
            </a:pPr>
            <a:endParaRPr lang="el-GR" altLang="en-US" sz="900" dirty="0">
              <a:solidFill>
                <a:srgbClr val="0100C8"/>
              </a:solidFill>
              <a:latin typeface="Helvetica Neue"/>
            </a:endParaRPr>
          </a:p>
          <a:p>
            <a:pPr>
              <a:buFont typeface="Wingdings" panose="05000000000000000000" pitchFamily="2" charset="2"/>
              <a:buChar char="q"/>
            </a:pPr>
            <a:r>
              <a:rPr lang="en-US" altLang="en-US" sz="4800" dirty="0">
                <a:solidFill>
                  <a:srgbClr val="0100C8"/>
                </a:solidFill>
                <a:latin typeface="Helvetica Neue"/>
              </a:rPr>
              <a:t>The selection is guided by various heuristics, in the form of</a:t>
            </a:r>
            <a:endParaRPr lang="el-GR" altLang="en-US" sz="4800" dirty="0">
              <a:solidFill>
                <a:srgbClr val="0100C8"/>
              </a:solidFill>
              <a:latin typeface="Helvetica Neue"/>
            </a:endParaRPr>
          </a:p>
          <a:p>
            <a:pPr lvl="1">
              <a:buFont typeface="Wingdings" panose="05000000000000000000" pitchFamily="2" charset="2"/>
              <a:buChar char="§"/>
            </a:pPr>
            <a:r>
              <a:rPr lang="en-US" altLang="en-US" dirty="0">
                <a:solidFill>
                  <a:srgbClr val="0100C8"/>
                </a:solidFill>
                <a:latin typeface="Helvetica Neue"/>
              </a:rPr>
              <a:t>General control strategies</a:t>
            </a:r>
            <a:endParaRPr lang="el-GR" altLang="en-US" dirty="0">
              <a:solidFill>
                <a:srgbClr val="0100C8"/>
              </a:solidFill>
              <a:latin typeface="Helvetica Neue"/>
            </a:endParaRPr>
          </a:p>
          <a:p>
            <a:pPr lvl="1">
              <a:buFont typeface="Wingdings" panose="05000000000000000000" pitchFamily="2" charset="2"/>
              <a:buChar char="§"/>
            </a:pPr>
            <a:r>
              <a:rPr lang="en-US" altLang="en-US" dirty="0">
                <a:solidFill>
                  <a:srgbClr val="0100C8"/>
                </a:solidFill>
                <a:latin typeface="Helvetica Neue"/>
              </a:rPr>
              <a:t>Meta-rules</a:t>
            </a:r>
          </a:p>
          <a:p>
            <a:pPr lvl="1">
              <a:buFont typeface="Wingdings" panose="05000000000000000000" pitchFamily="2" charset="2"/>
              <a:buChar char="q"/>
            </a:pPr>
            <a:endParaRPr lang="en-US" altLang="en-US" sz="900" dirty="0">
              <a:solidFill>
                <a:srgbClr val="0100C8"/>
              </a:solidFill>
              <a:latin typeface="Helvetica Neue"/>
            </a:endParaRPr>
          </a:p>
          <a:p>
            <a:pPr>
              <a:buFont typeface="Wingdings" panose="05000000000000000000" pitchFamily="2" charset="2"/>
              <a:buChar char="q"/>
            </a:pPr>
            <a:r>
              <a:rPr lang="en-US" altLang="en-US" sz="4800" b="1" dirty="0">
                <a:solidFill>
                  <a:srgbClr val="FF2D64"/>
                </a:solidFill>
                <a:latin typeface="Helvetica Neue"/>
              </a:rPr>
              <a:t>Resolving the conflict set</a:t>
            </a:r>
          </a:p>
        </p:txBody>
      </p:sp>
    </p:spTree>
    <p:extLst>
      <p:ext uri="{BB962C8B-B14F-4D97-AF65-F5344CB8AC3E}">
        <p14:creationId xmlns:p14="http://schemas.microsoft.com/office/powerpoint/2010/main" val="15645925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1">
            <a:extLst>
              <a:ext uri="{FF2B5EF4-FFF2-40B4-BE49-F238E27FC236}">
                <a16:creationId xmlns:a16="http://schemas.microsoft.com/office/drawing/2014/main" id="{9F1CD078-3577-6704-405C-E56C9A58EB34}"/>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1507" name="Slide Number Placeholder 3">
            <a:extLst>
              <a:ext uri="{FF2B5EF4-FFF2-40B4-BE49-F238E27FC236}">
                <a16:creationId xmlns:a16="http://schemas.microsoft.com/office/drawing/2014/main" id="{68B44FB9-8BBF-6D11-74EA-A91423A2667D}"/>
              </a:ext>
            </a:extLst>
          </p:cNvPr>
          <p:cNvSpPr>
            <a:spLocks noGrp="1"/>
          </p:cNvSpPr>
          <p:nvPr>
            <p:ph type="sldNum" sz="quarter" idx="12"/>
          </p:nvPr>
        </p:nvSpPr>
        <p:spPr>
          <a:xfrm>
            <a:off x="11551788" y="12495742"/>
            <a:ext cx="1014046" cy="730250"/>
          </a:xfrm>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5BC81894-9825-485C-AAC1-69BA989FE528}" type="slidenum">
              <a:rPr lang="el-GR" altLang="en-US" smtClean="0"/>
              <a:pPr algn="ctr"/>
              <a:t>55</a:t>
            </a:fld>
            <a:endParaRPr lang="el-GR" altLang="en-US" dirty="0"/>
          </a:p>
        </p:txBody>
      </p:sp>
      <p:sp>
        <p:nvSpPr>
          <p:cNvPr id="21508" name="Text Box 4">
            <a:extLst>
              <a:ext uri="{FF2B5EF4-FFF2-40B4-BE49-F238E27FC236}">
                <a16:creationId xmlns:a16="http://schemas.microsoft.com/office/drawing/2014/main" id="{CC260283-B7B2-0BDF-A44A-9A78E3649582}"/>
              </a:ext>
            </a:extLst>
          </p:cNvPr>
          <p:cNvSpPr txBox="1">
            <a:spLocks noChangeArrowheads="1"/>
          </p:cNvSpPr>
          <p:nvPr/>
        </p:nvSpPr>
        <p:spPr bwMode="auto">
          <a:xfrm>
            <a:off x="4267200" y="2272987"/>
            <a:ext cx="15849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800" b="1" dirty="0">
                <a:solidFill>
                  <a:srgbClr val="990000"/>
                </a:solidFill>
                <a:latin typeface="Helvetica Neue"/>
              </a:rPr>
              <a:t>Forwards Chaining</a:t>
            </a:r>
            <a:r>
              <a:rPr lang="el-GR" altLang="en-US" sz="4800" b="1" dirty="0">
                <a:solidFill>
                  <a:srgbClr val="990000"/>
                </a:solidFill>
                <a:latin typeface="Helvetica Neue"/>
              </a:rPr>
              <a:t> - ‘</a:t>
            </a:r>
            <a:r>
              <a:rPr lang="en-US" altLang="en-US" sz="4800" b="1" dirty="0">
                <a:solidFill>
                  <a:srgbClr val="990000"/>
                </a:solidFill>
                <a:latin typeface="Helvetica Neue"/>
              </a:rPr>
              <a:t>Recognize</a:t>
            </a:r>
            <a:r>
              <a:rPr lang="el-GR" altLang="en-US" sz="4800" b="1" dirty="0">
                <a:solidFill>
                  <a:srgbClr val="990000"/>
                </a:solidFill>
                <a:latin typeface="Helvetica Neue"/>
              </a:rPr>
              <a:t>-</a:t>
            </a:r>
            <a:r>
              <a:rPr lang="en-US" altLang="en-US" sz="4800" b="1" dirty="0">
                <a:solidFill>
                  <a:srgbClr val="990000"/>
                </a:solidFill>
                <a:latin typeface="Helvetica Neue"/>
              </a:rPr>
              <a:t>Act</a:t>
            </a:r>
            <a:r>
              <a:rPr lang="el-GR" altLang="en-US" sz="4800" b="1" dirty="0">
                <a:solidFill>
                  <a:srgbClr val="990000"/>
                </a:solidFill>
                <a:latin typeface="Helvetica Neue"/>
              </a:rPr>
              <a:t>’</a:t>
            </a:r>
            <a:r>
              <a:rPr lang="en-US" altLang="en-US" sz="4800" b="1" dirty="0">
                <a:solidFill>
                  <a:srgbClr val="990000"/>
                </a:solidFill>
                <a:latin typeface="Helvetica Neue"/>
              </a:rPr>
              <a:t> cycle</a:t>
            </a:r>
          </a:p>
        </p:txBody>
      </p:sp>
      <p:sp>
        <p:nvSpPr>
          <p:cNvPr id="21509" name="Text Box 5">
            <a:extLst>
              <a:ext uri="{FF2B5EF4-FFF2-40B4-BE49-F238E27FC236}">
                <a16:creationId xmlns:a16="http://schemas.microsoft.com/office/drawing/2014/main" id="{C70C8A18-1E86-2CAF-2A4B-BDE1B1AA08F3}"/>
              </a:ext>
            </a:extLst>
          </p:cNvPr>
          <p:cNvSpPr txBox="1">
            <a:spLocks noChangeArrowheads="1"/>
          </p:cNvSpPr>
          <p:nvPr/>
        </p:nvSpPr>
        <p:spPr bwMode="auto">
          <a:xfrm>
            <a:off x="1714500" y="3987801"/>
            <a:ext cx="21501100" cy="6740307"/>
          </a:xfrm>
          <a:prstGeom prst="rect">
            <a:avLst/>
          </a:prstGeom>
          <a:solidFill>
            <a:schemeClr val="accent6">
              <a:lumMod val="20000"/>
              <a:lumOff val="80000"/>
            </a:schemeClr>
          </a:solidFill>
          <a:ln>
            <a:noFill/>
          </a:ln>
          <a:effec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4800" b="1" dirty="0">
                <a:latin typeface="Helvetica Neue"/>
              </a:rPr>
              <a:t>Example</a:t>
            </a:r>
            <a:r>
              <a:rPr lang="el-GR" altLang="en-US" sz="4800" b="1" dirty="0">
                <a:latin typeface="Helvetica Neue"/>
              </a:rPr>
              <a:t> (</a:t>
            </a:r>
            <a:r>
              <a:rPr lang="en-US" altLang="en-US" sz="4800" b="1" dirty="0">
                <a:latin typeface="Helvetica Neue"/>
              </a:rPr>
              <a:t>continuation</a:t>
            </a:r>
            <a:r>
              <a:rPr lang="el-GR" altLang="en-US" sz="4800" b="1" dirty="0">
                <a:latin typeface="Helvetica Neue"/>
              </a:rPr>
              <a:t>)</a:t>
            </a:r>
            <a:endParaRPr lang="en-US" altLang="en-US" sz="4800" b="1" dirty="0">
              <a:latin typeface="Helvetica Neue"/>
            </a:endParaRPr>
          </a:p>
          <a:p>
            <a:pPr eaLnBrk="1" hangingPunct="1">
              <a:spcBef>
                <a:spcPct val="0"/>
              </a:spcBef>
              <a:buFontTx/>
              <a:buNone/>
            </a:pPr>
            <a:endParaRPr lang="el-GR" altLang="en-US" sz="4800" b="1" i="1" u="sng" dirty="0">
              <a:latin typeface="Helvetica Neue"/>
            </a:endParaRPr>
          </a:p>
          <a:p>
            <a:pPr eaLnBrk="1" hangingPunct="1">
              <a:spcBef>
                <a:spcPct val="0"/>
              </a:spcBef>
              <a:buFontTx/>
              <a:buNone/>
            </a:pPr>
            <a:r>
              <a:rPr lang="en-US" altLang="en-US" sz="4800" b="1" dirty="0">
                <a:solidFill>
                  <a:srgbClr val="990000"/>
                </a:solidFill>
                <a:latin typeface="Helvetica Neue"/>
              </a:rPr>
              <a:t>Dismissal Rules</a:t>
            </a:r>
            <a:r>
              <a:rPr lang="el-GR" altLang="en-US" sz="4800" b="1" dirty="0">
                <a:solidFill>
                  <a:srgbClr val="990000"/>
                </a:solidFill>
                <a:latin typeface="Helvetica Neue"/>
              </a:rPr>
              <a:t>:</a:t>
            </a:r>
            <a:endParaRPr lang="en-US" altLang="en-US" sz="4800" b="1" dirty="0">
              <a:solidFill>
                <a:srgbClr val="990000"/>
              </a:solidFill>
              <a:latin typeface="Helvetica Neue"/>
            </a:endParaRPr>
          </a:p>
          <a:p>
            <a:pPr eaLnBrk="1" hangingPunct="1">
              <a:spcBef>
                <a:spcPct val="0"/>
              </a:spcBef>
              <a:buFontTx/>
              <a:buNone/>
            </a:pPr>
            <a:endParaRPr lang="el-GR" altLang="en-US" sz="4800" b="1" dirty="0">
              <a:solidFill>
                <a:srgbClr val="990000"/>
              </a:solidFill>
              <a:latin typeface="Helvetica Neue"/>
            </a:endParaRPr>
          </a:p>
          <a:p>
            <a:pPr marL="1371600" lvl="1" indent="-914400" eaLnBrk="1" hangingPunct="1">
              <a:spcBef>
                <a:spcPct val="0"/>
              </a:spcBef>
              <a:buFont typeface="+mj-lt"/>
              <a:buAutoNum type="arabicPeriod"/>
            </a:pPr>
            <a:r>
              <a:rPr lang="en-US" altLang="en-US" sz="4800" b="1" dirty="0">
                <a:latin typeface="Helvetica Neue"/>
              </a:rPr>
              <a:t>Second failure on a mandatory course</a:t>
            </a:r>
          </a:p>
          <a:p>
            <a:pPr marL="1371600" lvl="1" indent="-914400" eaLnBrk="1" hangingPunct="1">
              <a:spcBef>
                <a:spcPct val="0"/>
              </a:spcBef>
              <a:buFont typeface="+mj-lt"/>
              <a:buAutoNum type="arabicPeriod"/>
            </a:pPr>
            <a:endParaRPr lang="en-US" altLang="en-US" sz="4800" b="1" dirty="0">
              <a:latin typeface="Helvetica Neue"/>
            </a:endParaRPr>
          </a:p>
          <a:p>
            <a:pPr marL="1371600" lvl="1" indent="-914400" eaLnBrk="1" hangingPunct="1">
              <a:spcBef>
                <a:spcPct val="0"/>
              </a:spcBef>
              <a:buFont typeface="+mj-lt"/>
              <a:buAutoNum type="arabicPeriod"/>
            </a:pPr>
            <a:r>
              <a:rPr lang="en-US" altLang="en-US" sz="4800" b="1" dirty="0">
                <a:latin typeface="Helvetica Neue"/>
              </a:rPr>
              <a:t>Failure on more than two mandatory courses in the same semester</a:t>
            </a:r>
            <a:r>
              <a:rPr lang="el-GR" altLang="en-US" sz="4800" b="1" dirty="0">
                <a:latin typeface="Helvetica Neue"/>
              </a:rPr>
              <a:t>.</a:t>
            </a:r>
            <a:endParaRPr lang="en-US" altLang="en-US" sz="4800" b="1" dirty="0">
              <a:latin typeface="Helvetica Neue"/>
            </a:endParaRPr>
          </a:p>
          <a:p>
            <a:pPr marL="1371600" lvl="1" indent="-914400" eaLnBrk="1" hangingPunct="1">
              <a:spcBef>
                <a:spcPct val="0"/>
              </a:spcBef>
              <a:buFont typeface="+mj-lt"/>
              <a:buAutoNum type="arabicPeriod"/>
            </a:pPr>
            <a:endParaRPr lang="el-GR" altLang="en-US" sz="4800" b="1" dirty="0">
              <a:latin typeface="Helvetica Neue"/>
            </a:endParaRPr>
          </a:p>
          <a:p>
            <a:pPr marL="1371600" lvl="1" indent="-914400" eaLnBrk="1" hangingPunct="1">
              <a:spcBef>
                <a:spcPct val="0"/>
              </a:spcBef>
              <a:buFont typeface="+mj-lt"/>
              <a:buAutoNum type="arabicPeriod"/>
            </a:pPr>
            <a:r>
              <a:rPr lang="en-US" altLang="en-US" sz="4800" b="1" dirty="0">
                <a:latin typeface="Helvetica Neue"/>
              </a:rPr>
              <a:t>Under-probation for two consecutive semesters.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1">
            <a:extLst>
              <a:ext uri="{FF2B5EF4-FFF2-40B4-BE49-F238E27FC236}">
                <a16:creationId xmlns:a16="http://schemas.microsoft.com/office/drawing/2014/main" id="{993008FF-2C34-D20D-1ABE-23BC722FF12E}"/>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2531" name="Slide Number Placeholder 3">
            <a:extLst>
              <a:ext uri="{FF2B5EF4-FFF2-40B4-BE49-F238E27FC236}">
                <a16:creationId xmlns:a16="http://schemas.microsoft.com/office/drawing/2014/main" id="{62236113-920E-ECE5-222D-B6B4504DF89E}"/>
              </a:ext>
            </a:extLst>
          </p:cNvPr>
          <p:cNvSpPr>
            <a:spLocks noGrp="1"/>
          </p:cNvSpPr>
          <p:nvPr>
            <p:ph type="sldNum" sz="quarter" idx="12"/>
          </p:nvPr>
        </p:nvSpPr>
        <p:spPr>
          <a:xfrm>
            <a:off x="11526388" y="12406842"/>
            <a:ext cx="1014046" cy="730250"/>
          </a:xfrm>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AF95BC49-0DB1-413A-9BC4-095B4DC5FF93}" type="slidenum">
              <a:rPr lang="el-GR" altLang="en-US" smtClean="0"/>
              <a:pPr algn="ctr"/>
              <a:t>56</a:t>
            </a:fld>
            <a:endParaRPr lang="el-GR" altLang="en-US" dirty="0"/>
          </a:p>
        </p:txBody>
      </p:sp>
      <p:sp>
        <p:nvSpPr>
          <p:cNvPr id="22532" name="Text Box 4">
            <a:extLst>
              <a:ext uri="{FF2B5EF4-FFF2-40B4-BE49-F238E27FC236}">
                <a16:creationId xmlns:a16="http://schemas.microsoft.com/office/drawing/2014/main" id="{E481DD54-9C58-7CA7-B0C9-73EB7190BCD2}"/>
              </a:ext>
            </a:extLst>
          </p:cNvPr>
          <p:cNvSpPr txBox="1">
            <a:spLocks noChangeArrowheads="1"/>
          </p:cNvSpPr>
          <p:nvPr/>
        </p:nvSpPr>
        <p:spPr bwMode="auto">
          <a:xfrm>
            <a:off x="4572000" y="2133601"/>
            <a:ext cx="15087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800" b="1" dirty="0">
                <a:solidFill>
                  <a:srgbClr val="990000"/>
                </a:solidFill>
              </a:rPr>
              <a:t>Rule Coding </a:t>
            </a:r>
          </a:p>
        </p:txBody>
      </p:sp>
      <p:sp>
        <p:nvSpPr>
          <p:cNvPr id="22533" name="Text Box 5">
            <a:extLst>
              <a:ext uri="{FF2B5EF4-FFF2-40B4-BE49-F238E27FC236}">
                <a16:creationId xmlns:a16="http://schemas.microsoft.com/office/drawing/2014/main" id="{0F421B7B-FA29-72CC-CB9C-A26A1CB96D5D}"/>
              </a:ext>
            </a:extLst>
          </p:cNvPr>
          <p:cNvSpPr txBox="1">
            <a:spLocks noChangeArrowheads="1"/>
          </p:cNvSpPr>
          <p:nvPr/>
        </p:nvSpPr>
        <p:spPr bwMode="auto">
          <a:xfrm>
            <a:off x="3962400" y="4689476"/>
            <a:ext cx="16459200" cy="5632311"/>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l-GR" altLang="en-US" sz="4000" b="1" dirty="0"/>
              <a:t>(</a:t>
            </a:r>
            <a:r>
              <a:rPr lang="en-US" altLang="en-US" sz="4000" b="1" dirty="0">
                <a:solidFill>
                  <a:srgbClr val="990000"/>
                </a:solidFill>
              </a:rPr>
              <a:t>rule</a:t>
            </a:r>
            <a:r>
              <a:rPr lang="el-GR" altLang="en-US" sz="4000" b="1" dirty="0"/>
              <a:t> </a:t>
            </a:r>
            <a:r>
              <a:rPr lang="en-US" altLang="en-US" sz="4000" b="1" dirty="0"/>
              <a:t>dismissal</a:t>
            </a:r>
            <a:r>
              <a:rPr lang="el-GR" altLang="en-US" sz="4000" b="1" dirty="0"/>
              <a:t>-1</a:t>
            </a:r>
          </a:p>
          <a:p>
            <a:pPr algn="l" eaLnBrk="1" hangingPunct="1"/>
            <a:endParaRPr lang="el-GR" altLang="en-US" sz="1600" b="1" dirty="0"/>
          </a:p>
          <a:p>
            <a:pPr algn="l" eaLnBrk="1" hangingPunct="1"/>
            <a:r>
              <a:rPr lang="el-GR" altLang="en-US" sz="4000" b="1" dirty="0"/>
              <a:t>	(</a:t>
            </a:r>
            <a:r>
              <a:rPr lang="en-US" altLang="en-US" sz="4000" b="1" dirty="0"/>
              <a:t>Failure</a:t>
            </a:r>
            <a:r>
              <a:rPr lang="el-GR" altLang="en-US" sz="4000" b="1" dirty="0"/>
              <a:t>  ^</a:t>
            </a:r>
            <a:r>
              <a:rPr lang="en-US" altLang="en-US" sz="4000" b="1" dirty="0"/>
              <a:t>name</a:t>
            </a:r>
            <a:r>
              <a:rPr lang="el-GR" altLang="en-US" sz="4000" b="1" dirty="0"/>
              <a:t>   ?</a:t>
            </a:r>
            <a:r>
              <a:rPr lang="en-US" altLang="en-US" sz="4000" b="1" dirty="0"/>
              <a:t>O</a:t>
            </a:r>
            <a:r>
              <a:rPr lang="el-GR" altLang="en-US" sz="4000" b="1" dirty="0"/>
              <a:t>   ^</a:t>
            </a:r>
            <a:r>
              <a:rPr lang="en-US" altLang="en-US" sz="4000" b="1" dirty="0"/>
              <a:t>course</a:t>
            </a:r>
            <a:r>
              <a:rPr lang="el-GR" altLang="en-US" sz="4000" b="1" dirty="0"/>
              <a:t>   ?</a:t>
            </a:r>
            <a:r>
              <a:rPr lang="en-US" altLang="en-US" sz="4000" b="1" dirty="0"/>
              <a:t>C</a:t>
            </a:r>
            <a:r>
              <a:rPr lang="el-GR" altLang="en-US" sz="4000" b="1" dirty="0"/>
              <a:t>   ^</a:t>
            </a:r>
            <a:r>
              <a:rPr lang="en-US" altLang="en-US" sz="4000" b="1" dirty="0"/>
              <a:t>semester</a:t>
            </a:r>
            <a:r>
              <a:rPr lang="el-GR" altLang="en-US" sz="4000" b="1" dirty="0"/>
              <a:t>  ?</a:t>
            </a:r>
            <a:r>
              <a:rPr lang="en-US" altLang="en-US" sz="4000" b="1" dirty="0"/>
              <a:t>S</a:t>
            </a:r>
            <a:r>
              <a:rPr lang="el-GR" altLang="en-US" sz="4000" b="1" dirty="0"/>
              <a:t>1)</a:t>
            </a:r>
          </a:p>
          <a:p>
            <a:pPr algn="l" eaLnBrk="1" hangingPunct="1"/>
            <a:endParaRPr lang="el-GR" altLang="en-US" sz="1600" b="1" dirty="0"/>
          </a:p>
          <a:p>
            <a:pPr algn="l" eaLnBrk="1" hangingPunct="1"/>
            <a:r>
              <a:rPr lang="el-GR" altLang="en-US" sz="4000" b="1" dirty="0"/>
              <a:t>	(</a:t>
            </a:r>
            <a:r>
              <a:rPr lang="en-US" altLang="en-US" sz="4000" b="1" dirty="0"/>
              <a:t>Failure</a:t>
            </a:r>
            <a:r>
              <a:rPr lang="el-GR" altLang="en-US" sz="4000" b="1" dirty="0"/>
              <a:t>  ^</a:t>
            </a:r>
            <a:r>
              <a:rPr lang="en-US" altLang="en-US" sz="4000" b="1" dirty="0"/>
              <a:t>name</a:t>
            </a:r>
            <a:r>
              <a:rPr lang="el-GR" altLang="en-US" sz="4000" b="1" dirty="0"/>
              <a:t>   ?</a:t>
            </a:r>
            <a:r>
              <a:rPr lang="en-US" altLang="en-US" sz="4000" b="1" dirty="0"/>
              <a:t>O</a:t>
            </a:r>
            <a:r>
              <a:rPr lang="el-GR" altLang="en-US" sz="4000" b="1" dirty="0"/>
              <a:t>   ^</a:t>
            </a:r>
            <a:r>
              <a:rPr lang="en-US" altLang="en-US" sz="4000" b="1" dirty="0"/>
              <a:t>course</a:t>
            </a:r>
            <a:r>
              <a:rPr lang="el-GR" altLang="en-US" sz="4000" b="1" dirty="0"/>
              <a:t>   ?</a:t>
            </a:r>
            <a:r>
              <a:rPr lang="en-US" altLang="en-US" sz="4000" b="1" dirty="0"/>
              <a:t>C</a:t>
            </a:r>
            <a:r>
              <a:rPr lang="el-GR" altLang="en-US" sz="4000" b="1" dirty="0"/>
              <a:t>   ^</a:t>
            </a:r>
            <a:r>
              <a:rPr lang="en-US" altLang="en-US" sz="4000" b="1" dirty="0"/>
              <a:t>semester</a:t>
            </a:r>
            <a:r>
              <a:rPr lang="el-GR" altLang="en-US" sz="4000" b="1" dirty="0"/>
              <a:t>  ?</a:t>
            </a:r>
            <a:r>
              <a:rPr lang="en-US" altLang="en-US" sz="4000" b="1" dirty="0"/>
              <a:t>S</a:t>
            </a:r>
            <a:r>
              <a:rPr lang="el-GR" altLang="en-US" sz="4000" b="1" dirty="0"/>
              <a:t>2)</a:t>
            </a:r>
          </a:p>
          <a:p>
            <a:pPr algn="l" eaLnBrk="1" hangingPunct="1"/>
            <a:endParaRPr lang="el-GR" altLang="en-US" sz="1600" b="1" dirty="0"/>
          </a:p>
          <a:p>
            <a:pPr algn="l" eaLnBrk="1" hangingPunct="1"/>
            <a:r>
              <a:rPr lang="el-GR" altLang="en-US" sz="4000" b="1" dirty="0"/>
              <a:t>	(:</a:t>
            </a:r>
            <a:r>
              <a:rPr lang="en-US" altLang="en-US" sz="4000" b="1" dirty="0"/>
              <a:t>different</a:t>
            </a:r>
            <a:r>
              <a:rPr lang="el-GR" altLang="en-US" sz="4000" b="1" dirty="0"/>
              <a:t>  ?</a:t>
            </a:r>
            <a:r>
              <a:rPr lang="en-US" altLang="en-US" sz="4000" b="1" dirty="0"/>
              <a:t>S</a:t>
            </a:r>
            <a:r>
              <a:rPr lang="el-GR" altLang="en-US" sz="4000" b="1" dirty="0"/>
              <a:t>1  ?</a:t>
            </a:r>
            <a:r>
              <a:rPr lang="en-US" altLang="en-US" sz="4000" b="1" dirty="0"/>
              <a:t>S</a:t>
            </a:r>
            <a:r>
              <a:rPr lang="el-GR" altLang="en-US" sz="4000" b="1" dirty="0"/>
              <a:t>2)</a:t>
            </a:r>
          </a:p>
          <a:p>
            <a:pPr algn="l" eaLnBrk="1" hangingPunct="1"/>
            <a:endParaRPr lang="el-GR" altLang="en-US" sz="1600" b="1" dirty="0"/>
          </a:p>
          <a:p>
            <a:pPr algn="l" eaLnBrk="1" hangingPunct="1"/>
            <a:r>
              <a:rPr lang="el-GR" altLang="en-US" sz="4000" b="1" dirty="0"/>
              <a:t>	(</a:t>
            </a:r>
            <a:r>
              <a:rPr lang="en-US" altLang="en-US" sz="4000" b="1" dirty="0"/>
              <a:t>Mandatory</a:t>
            </a:r>
            <a:r>
              <a:rPr lang="el-GR" altLang="en-US" sz="4000" b="1" dirty="0"/>
              <a:t>  ^</a:t>
            </a:r>
            <a:r>
              <a:rPr lang="en-US" altLang="en-US" sz="4000" b="1" dirty="0"/>
              <a:t>course</a:t>
            </a:r>
            <a:r>
              <a:rPr lang="el-GR" altLang="en-US" sz="4000" b="1" dirty="0"/>
              <a:t>  ?</a:t>
            </a:r>
            <a:r>
              <a:rPr lang="en-US" altLang="en-US" sz="4000" b="1" dirty="0"/>
              <a:t>C</a:t>
            </a:r>
            <a:r>
              <a:rPr lang="el-GR" altLang="en-US" sz="4000" b="1" dirty="0"/>
              <a:t>  ^</a:t>
            </a:r>
            <a:r>
              <a:rPr lang="en-US" altLang="en-US" sz="4000" b="1" dirty="0"/>
              <a:t>for</a:t>
            </a:r>
            <a:r>
              <a:rPr lang="el-GR" altLang="en-US" sz="4000" b="1" dirty="0"/>
              <a:t>  ?Ο)</a:t>
            </a:r>
          </a:p>
          <a:p>
            <a:pPr algn="l" eaLnBrk="1" hangingPunct="1"/>
            <a:endParaRPr lang="el-GR" altLang="en-US" sz="1600" b="1" dirty="0"/>
          </a:p>
          <a:p>
            <a:pPr algn="l" eaLnBrk="1" hangingPunct="1"/>
            <a:r>
              <a:rPr lang="el-GR" altLang="en-US" sz="4000" b="1" dirty="0"/>
              <a:t>           </a:t>
            </a:r>
            <a:r>
              <a:rPr lang="el-GR" altLang="en-US" sz="4000" b="1" dirty="0">
                <a:sym typeface="Symbol" panose="05050102010706020507" pitchFamily="18" charset="2"/>
              </a:rPr>
              <a:t></a:t>
            </a:r>
            <a:r>
              <a:rPr lang="el-GR" altLang="en-US" sz="4000" b="1" dirty="0"/>
              <a:t> (</a:t>
            </a:r>
            <a:r>
              <a:rPr lang="en-US" altLang="en-US" sz="4000" b="1" dirty="0">
                <a:solidFill>
                  <a:srgbClr val="990000"/>
                </a:solidFill>
              </a:rPr>
              <a:t>add</a:t>
            </a:r>
            <a:r>
              <a:rPr lang="el-GR" altLang="en-US" sz="4000" b="1" dirty="0"/>
              <a:t> </a:t>
            </a:r>
            <a:r>
              <a:rPr lang="en-US" altLang="en-US" sz="4000" b="1" dirty="0"/>
              <a:t>Potential-Dismissal</a:t>
            </a:r>
            <a:r>
              <a:rPr lang="el-GR" altLang="en-US" sz="4000" b="1" dirty="0"/>
              <a:t>  ^</a:t>
            </a:r>
            <a:r>
              <a:rPr lang="en-US" altLang="en-US" sz="4000" b="1" dirty="0"/>
              <a:t>for</a:t>
            </a:r>
            <a:r>
              <a:rPr lang="el-GR" altLang="en-US" sz="4000" b="1" dirty="0"/>
              <a:t>  ?Ο  </a:t>
            </a:r>
          </a:p>
          <a:p>
            <a:pPr algn="l" eaLnBrk="1" hangingPunct="1"/>
            <a:r>
              <a:rPr lang="el-GR" altLang="en-US" sz="4000" b="1" dirty="0"/>
              <a:t>                                 ^</a:t>
            </a:r>
            <a:r>
              <a:rPr lang="en-US" altLang="en-US" sz="4000" b="1" dirty="0"/>
              <a:t>reason</a:t>
            </a:r>
            <a:r>
              <a:rPr lang="el-GR" altLang="en-US" sz="4000" b="1" dirty="0"/>
              <a:t>  </a:t>
            </a:r>
            <a:r>
              <a:rPr lang="en-US" altLang="en-US" sz="4000" b="1" dirty="0"/>
              <a:t>second-failure-on-mandatory</a:t>
            </a:r>
            <a:r>
              <a:rPr lang="el-GR" altLang="en-US" sz="4000" b="1" dirty="0"/>
              <a:t>))</a:t>
            </a:r>
            <a:endParaRPr lang="en-US" altLang="en-US" sz="4000" b="1"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a:extLst>
              <a:ext uri="{FF2B5EF4-FFF2-40B4-BE49-F238E27FC236}">
                <a16:creationId xmlns:a16="http://schemas.microsoft.com/office/drawing/2014/main" id="{1AD1874F-009A-E6C3-E3FF-97DCDF19133F}"/>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3555" name="Slide Number Placeholder 3">
            <a:extLst>
              <a:ext uri="{FF2B5EF4-FFF2-40B4-BE49-F238E27FC236}">
                <a16:creationId xmlns:a16="http://schemas.microsoft.com/office/drawing/2014/main" id="{94052C62-6FD0-43BD-BF36-E3BE5672736E}"/>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8A6EAD21-F64B-4A33-9B30-D322D4F6EDFF}" type="slidenum">
              <a:rPr lang="el-GR" altLang="en-US" smtClean="0"/>
              <a:pPr algn="ctr"/>
              <a:t>57</a:t>
            </a:fld>
            <a:endParaRPr lang="el-GR" altLang="en-US" dirty="0"/>
          </a:p>
        </p:txBody>
      </p:sp>
      <p:sp>
        <p:nvSpPr>
          <p:cNvPr id="23556" name="Text Box 4">
            <a:extLst>
              <a:ext uri="{FF2B5EF4-FFF2-40B4-BE49-F238E27FC236}">
                <a16:creationId xmlns:a16="http://schemas.microsoft.com/office/drawing/2014/main" id="{9C655CA4-5835-363C-2293-1A0826E205DF}"/>
              </a:ext>
            </a:extLst>
          </p:cNvPr>
          <p:cNvSpPr txBox="1">
            <a:spLocks noChangeArrowheads="1"/>
          </p:cNvSpPr>
          <p:nvPr/>
        </p:nvSpPr>
        <p:spPr bwMode="auto">
          <a:xfrm>
            <a:off x="4114800" y="2584451"/>
            <a:ext cx="16002000" cy="8217634"/>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l-GR" altLang="en-US" sz="4000" b="1" dirty="0"/>
              <a:t>(</a:t>
            </a:r>
            <a:r>
              <a:rPr lang="en-US" altLang="en-US" sz="4000" b="1" dirty="0">
                <a:solidFill>
                  <a:srgbClr val="990000"/>
                </a:solidFill>
              </a:rPr>
              <a:t>rule</a:t>
            </a:r>
            <a:r>
              <a:rPr lang="el-GR" altLang="en-US" sz="4000" b="1" dirty="0">
                <a:solidFill>
                  <a:srgbClr val="990000"/>
                </a:solidFill>
              </a:rPr>
              <a:t> </a:t>
            </a:r>
            <a:r>
              <a:rPr lang="en-US" altLang="en-US" sz="4000" b="1" dirty="0"/>
              <a:t>dismissal</a:t>
            </a:r>
            <a:r>
              <a:rPr lang="el-GR" altLang="en-US" sz="4000" b="1" dirty="0"/>
              <a:t>-2</a:t>
            </a:r>
          </a:p>
          <a:p>
            <a:pPr algn="l" eaLnBrk="1" hangingPunct="1"/>
            <a:endParaRPr lang="el-GR" altLang="en-US" sz="1600" b="1" dirty="0"/>
          </a:p>
          <a:p>
            <a:pPr algn="l" eaLnBrk="1" hangingPunct="1"/>
            <a:r>
              <a:rPr lang="el-GR" altLang="en-US" sz="4000" b="1" dirty="0"/>
              <a:t>	(</a:t>
            </a:r>
            <a:r>
              <a:rPr lang="en-US" altLang="en-US" sz="4000" b="1" dirty="0"/>
              <a:t>Failure</a:t>
            </a:r>
            <a:r>
              <a:rPr lang="el-GR" altLang="en-US" sz="4000" b="1" dirty="0"/>
              <a:t>  ^</a:t>
            </a:r>
            <a:r>
              <a:rPr lang="en-US" altLang="en-US" sz="4000" b="1" dirty="0"/>
              <a:t>name</a:t>
            </a:r>
            <a:r>
              <a:rPr lang="el-GR" altLang="en-US" sz="4000" b="1" dirty="0"/>
              <a:t>   ?</a:t>
            </a:r>
            <a:r>
              <a:rPr lang="en-US" altLang="en-US" sz="4000" b="1" dirty="0"/>
              <a:t>O</a:t>
            </a:r>
            <a:r>
              <a:rPr lang="el-GR" altLang="en-US" sz="4000" b="1" dirty="0"/>
              <a:t>   ^</a:t>
            </a:r>
            <a:r>
              <a:rPr lang="en-US" altLang="en-US" sz="4000" b="1" dirty="0"/>
              <a:t>course</a:t>
            </a:r>
            <a:r>
              <a:rPr lang="el-GR" altLang="en-US" sz="4000" b="1" dirty="0"/>
              <a:t>   ?</a:t>
            </a:r>
            <a:r>
              <a:rPr lang="en-US" altLang="en-US" sz="4000" b="1" dirty="0"/>
              <a:t>C</a:t>
            </a:r>
            <a:r>
              <a:rPr lang="el-GR" altLang="en-US" sz="4000" b="1" dirty="0"/>
              <a:t>1   ^</a:t>
            </a:r>
            <a:r>
              <a:rPr lang="en-US" altLang="en-US" sz="4000" b="1" dirty="0"/>
              <a:t>semester</a:t>
            </a:r>
            <a:r>
              <a:rPr lang="el-GR" altLang="en-US" sz="4000" b="1" dirty="0"/>
              <a:t>  ?</a:t>
            </a:r>
            <a:r>
              <a:rPr lang="en-US" altLang="en-US" sz="4000" b="1" dirty="0"/>
              <a:t>S</a:t>
            </a:r>
            <a:r>
              <a:rPr lang="el-GR" altLang="en-US" sz="4000" b="1" dirty="0"/>
              <a:t>)</a:t>
            </a:r>
          </a:p>
          <a:p>
            <a:pPr algn="l" eaLnBrk="1" hangingPunct="1"/>
            <a:endParaRPr lang="el-GR" altLang="en-US" sz="1600" b="1" dirty="0"/>
          </a:p>
          <a:p>
            <a:pPr algn="l" eaLnBrk="1" hangingPunct="1"/>
            <a:r>
              <a:rPr lang="el-GR" altLang="en-US" sz="4000" b="1" dirty="0"/>
              <a:t>	(</a:t>
            </a:r>
            <a:r>
              <a:rPr lang="en-US" altLang="en-US" sz="4000" b="1" dirty="0"/>
              <a:t>Failure</a:t>
            </a:r>
            <a:r>
              <a:rPr lang="el-GR" altLang="en-US" sz="4000" b="1" dirty="0"/>
              <a:t>  ^</a:t>
            </a:r>
            <a:r>
              <a:rPr lang="en-US" altLang="en-US" sz="4000" b="1" dirty="0"/>
              <a:t>name</a:t>
            </a:r>
            <a:r>
              <a:rPr lang="el-GR" altLang="en-US" sz="4000" b="1" dirty="0"/>
              <a:t>   ?</a:t>
            </a:r>
            <a:r>
              <a:rPr lang="en-US" altLang="en-US" sz="4000" b="1" dirty="0"/>
              <a:t>O</a:t>
            </a:r>
            <a:r>
              <a:rPr lang="el-GR" altLang="en-US" sz="4000" b="1" dirty="0"/>
              <a:t>   ^</a:t>
            </a:r>
            <a:r>
              <a:rPr lang="en-US" altLang="en-US" sz="4000" b="1" dirty="0"/>
              <a:t>course</a:t>
            </a:r>
            <a:r>
              <a:rPr lang="el-GR" altLang="en-US" sz="4000" b="1" dirty="0"/>
              <a:t>   ?</a:t>
            </a:r>
            <a:r>
              <a:rPr lang="en-US" altLang="en-US" sz="4000" b="1" dirty="0"/>
              <a:t>C</a:t>
            </a:r>
            <a:r>
              <a:rPr lang="el-GR" altLang="en-US" sz="4000" b="1" dirty="0"/>
              <a:t>2   ^</a:t>
            </a:r>
            <a:r>
              <a:rPr lang="en-US" altLang="en-US" sz="4000" b="1" dirty="0"/>
              <a:t>semester</a:t>
            </a:r>
            <a:r>
              <a:rPr lang="el-GR" altLang="en-US" sz="4000" b="1" dirty="0"/>
              <a:t>  ?</a:t>
            </a:r>
            <a:r>
              <a:rPr lang="en-US" altLang="en-US" sz="4000" b="1" dirty="0"/>
              <a:t>S</a:t>
            </a:r>
            <a:r>
              <a:rPr lang="el-GR" altLang="en-US" sz="4000" b="1" dirty="0"/>
              <a:t>)</a:t>
            </a:r>
          </a:p>
          <a:p>
            <a:pPr algn="l" eaLnBrk="1" hangingPunct="1"/>
            <a:endParaRPr lang="el-GR" altLang="en-US" sz="1600" b="1" dirty="0"/>
          </a:p>
          <a:p>
            <a:pPr algn="l" eaLnBrk="1" hangingPunct="1"/>
            <a:r>
              <a:rPr lang="el-GR" altLang="en-US" sz="4000" b="1" dirty="0"/>
              <a:t>	(</a:t>
            </a:r>
            <a:r>
              <a:rPr lang="en-US" altLang="en-US" sz="4000" b="1" dirty="0"/>
              <a:t>Failure</a:t>
            </a:r>
            <a:r>
              <a:rPr lang="el-GR" altLang="en-US" sz="4000" b="1" dirty="0"/>
              <a:t>  ^</a:t>
            </a:r>
            <a:r>
              <a:rPr lang="en-US" altLang="en-US" sz="4000" b="1" dirty="0"/>
              <a:t>name</a:t>
            </a:r>
            <a:r>
              <a:rPr lang="el-GR" altLang="en-US" sz="4000" b="1" dirty="0"/>
              <a:t>   ?</a:t>
            </a:r>
            <a:r>
              <a:rPr lang="en-US" altLang="en-US" sz="4000" b="1" dirty="0"/>
              <a:t>O</a:t>
            </a:r>
            <a:r>
              <a:rPr lang="el-GR" altLang="en-US" sz="4000" b="1" dirty="0"/>
              <a:t>   ^</a:t>
            </a:r>
            <a:r>
              <a:rPr lang="en-US" altLang="en-US" sz="4000" b="1" dirty="0"/>
              <a:t>course</a:t>
            </a:r>
            <a:r>
              <a:rPr lang="el-GR" altLang="en-US" sz="4000" b="1" dirty="0"/>
              <a:t>   ?</a:t>
            </a:r>
            <a:r>
              <a:rPr lang="en-US" altLang="en-US" sz="4000" b="1" dirty="0"/>
              <a:t>C</a:t>
            </a:r>
            <a:r>
              <a:rPr lang="el-GR" altLang="en-US" sz="4000" b="1" dirty="0"/>
              <a:t>3   ^</a:t>
            </a:r>
            <a:r>
              <a:rPr lang="en-US" altLang="en-US" sz="4000" b="1" dirty="0"/>
              <a:t>semester</a:t>
            </a:r>
            <a:r>
              <a:rPr lang="el-GR" altLang="en-US" sz="4000" b="1" dirty="0"/>
              <a:t>  ?</a:t>
            </a:r>
            <a:r>
              <a:rPr lang="en-US" altLang="en-US" sz="4000" b="1" dirty="0"/>
              <a:t>S</a:t>
            </a:r>
            <a:r>
              <a:rPr lang="el-GR" altLang="en-US" sz="4000" b="1" dirty="0"/>
              <a:t>)</a:t>
            </a:r>
          </a:p>
          <a:p>
            <a:pPr algn="l" eaLnBrk="1" hangingPunct="1"/>
            <a:endParaRPr lang="el-GR" altLang="en-US" sz="1600" b="1" dirty="0"/>
          </a:p>
          <a:p>
            <a:pPr algn="l" eaLnBrk="1" hangingPunct="1"/>
            <a:r>
              <a:rPr lang="el-GR" altLang="en-US" sz="4000" b="1" dirty="0"/>
              <a:t>	(:</a:t>
            </a:r>
            <a:r>
              <a:rPr lang="en-US" altLang="en-US" sz="4000" b="1" dirty="0"/>
              <a:t>all-different</a:t>
            </a:r>
            <a:r>
              <a:rPr lang="el-GR" altLang="en-US" sz="4000" b="1" dirty="0"/>
              <a:t>  ?</a:t>
            </a:r>
            <a:r>
              <a:rPr lang="en-US" altLang="en-US" sz="4000" b="1" dirty="0"/>
              <a:t>C</a:t>
            </a:r>
            <a:r>
              <a:rPr lang="el-GR" altLang="en-US" sz="4000" b="1" dirty="0"/>
              <a:t>1  ?</a:t>
            </a:r>
            <a:r>
              <a:rPr lang="en-US" altLang="en-US" sz="4000" b="1" dirty="0"/>
              <a:t>C</a:t>
            </a:r>
            <a:r>
              <a:rPr lang="el-GR" altLang="en-US" sz="4000" b="1" dirty="0"/>
              <a:t>2  ?</a:t>
            </a:r>
            <a:r>
              <a:rPr lang="en-US" altLang="en-US" sz="4000" b="1" dirty="0"/>
              <a:t>C</a:t>
            </a:r>
            <a:r>
              <a:rPr lang="el-GR" altLang="en-US" sz="4000" b="1" dirty="0"/>
              <a:t>3)</a:t>
            </a:r>
          </a:p>
          <a:p>
            <a:pPr algn="l" eaLnBrk="1" hangingPunct="1"/>
            <a:endParaRPr lang="el-GR" altLang="en-US" sz="1600" b="1" dirty="0"/>
          </a:p>
          <a:p>
            <a:pPr algn="l" eaLnBrk="1" hangingPunct="1"/>
            <a:r>
              <a:rPr lang="el-GR" altLang="en-US" sz="4000" b="1" dirty="0"/>
              <a:t>	(</a:t>
            </a:r>
            <a:r>
              <a:rPr lang="en-US" altLang="en-US" sz="4000" b="1" dirty="0"/>
              <a:t>Mandatory</a:t>
            </a:r>
            <a:r>
              <a:rPr lang="el-GR" altLang="en-US" sz="4000" b="1" dirty="0"/>
              <a:t>  ^</a:t>
            </a:r>
            <a:r>
              <a:rPr lang="en-US" altLang="en-US" sz="4000" b="1" dirty="0"/>
              <a:t>course</a:t>
            </a:r>
            <a:r>
              <a:rPr lang="el-GR" altLang="en-US" sz="4000" b="1" dirty="0"/>
              <a:t>  ?</a:t>
            </a:r>
            <a:r>
              <a:rPr lang="en-US" altLang="en-US" sz="4000" b="1" dirty="0"/>
              <a:t>C</a:t>
            </a:r>
            <a:r>
              <a:rPr lang="el-GR" altLang="en-US" sz="4000" b="1" dirty="0"/>
              <a:t>1  ^</a:t>
            </a:r>
            <a:r>
              <a:rPr lang="en-US" altLang="en-US" sz="4000" b="1" dirty="0"/>
              <a:t>for</a:t>
            </a:r>
            <a:r>
              <a:rPr lang="el-GR" altLang="en-US" sz="4000" b="1" dirty="0"/>
              <a:t>  ?Ο)</a:t>
            </a:r>
          </a:p>
          <a:p>
            <a:pPr algn="l" eaLnBrk="1" hangingPunct="1"/>
            <a:endParaRPr lang="el-GR" altLang="en-US" sz="1600" b="1" dirty="0"/>
          </a:p>
          <a:p>
            <a:pPr algn="l" eaLnBrk="1" hangingPunct="1"/>
            <a:r>
              <a:rPr lang="el-GR" altLang="en-US" sz="4000" b="1" dirty="0"/>
              <a:t>	(</a:t>
            </a:r>
            <a:r>
              <a:rPr lang="en-US" altLang="en-US" sz="4000" b="1" dirty="0"/>
              <a:t>Mandatory</a:t>
            </a:r>
            <a:r>
              <a:rPr lang="el-GR" altLang="en-US" sz="4000" b="1" dirty="0"/>
              <a:t>  ^</a:t>
            </a:r>
            <a:r>
              <a:rPr lang="en-US" altLang="en-US" sz="4000" b="1" dirty="0"/>
              <a:t>course</a:t>
            </a:r>
            <a:r>
              <a:rPr lang="el-GR" altLang="en-US" sz="4000" b="1" dirty="0"/>
              <a:t>  ?</a:t>
            </a:r>
            <a:r>
              <a:rPr lang="en-US" altLang="en-US" sz="4000" b="1" dirty="0"/>
              <a:t>C</a:t>
            </a:r>
            <a:r>
              <a:rPr lang="el-GR" altLang="en-US" sz="4000" b="1" dirty="0"/>
              <a:t>2  ^</a:t>
            </a:r>
            <a:r>
              <a:rPr lang="en-US" altLang="en-US" sz="4000" b="1" dirty="0"/>
              <a:t>for</a:t>
            </a:r>
            <a:r>
              <a:rPr lang="el-GR" altLang="en-US" sz="4000" b="1" dirty="0"/>
              <a:t>  ?Ο)</a:t>
            </a:r>
          </a:p>
          <a:p>
            <a:pPr algn="l" eaLnBrk="1" hangingPunct="1"/>
            <a:endParaRPr lang="el-GR" altLang="en-US" sz="1600" b="1" dirty="0"/>
          </a:p>
          <a:p>
            <a:pPr algn="l" eaLnBrk="1" hangingPunct="1"/>
            <a:r>
              <a:rPr lang="el-GR" altLang="en-US" sz="4000" b="1" dirty="0"/>
              <a:t>	(</a:t>
            </a:r>
            <a:r>
              <a:rPr lang="en-US" altLang="en-US" sz="4000" b="1" dirty="0"/>
              <a:t>Mandatory</a:t>
            </a:r>
            <a:r>
              <a:rPr lang="el-GR" altLang="en-US" sz="4000" b="1" dirty="0"/>
              <a:t>  ^</a:t>
            </a:r>
            <a:r>
              <a:rPr lang="en-US" altLang="en-US" sz="4000" b="1" dirty="0"/>
              <a:t>course</a:t>
            </a:r>
            <a:r>
              <a:rPr lang="el-GR" altLang="en-US" sz="4000" b="1" dirty="0"/>
              <a:t>  ?</a:t>
            </a:r>
            <a:r>
              <a:rPr lang="en-US" altLang="en-US" sz="4000" b="1" dirty="0"/>
              <a:t>C</a:t>
            </a:r>
            <a:r>
              <a:rPr lang="el-GR" altLang="en-US" sz="4000" b="1" dirty="0"/>
              <a:t>3  ^</a:t>
            </a:r>
            <a:r>
              <a:rPr lang="en-US" altLang="en-US" sz="4000" b="1" dirty="0"/>
              <a:t>for</a:t>
            </a:r>
            <a:r>
              <a:rPr lang="el-GR" altLang="en-US" sz="4000" b="1" dirty="0"/>
              <a:t>  ?Ο)</a:t>
            </a:r>
          </a:p>
          <a:p>
            <a:pPr algn="l" eaLnBrk="1" hangingPunct="1"/>
            <a:endParaRPr lang="el-GR" altLang="en-US" sz="1600" b="1" dirty="0"/>
          </a:p>
          <a:p>
            <a:pPr algn="l" eaLnBrk="1" hangingPunct="1"/>
            <a:r>
              <a:rPr lang="el-GR" altLang="en-US" sz="4000" b="1" dirty="0"/>
              <a:t>            	</a:t>
            </a:r>
            <a:r>
              <a:rPr lang="el-GR" altLang="en-US" sz="4000" b="1" dirty="0">
                <a:sym typeface="Symbol" panose="05050102010706020507" pitchFamily="18" charset="2"/>
              </a:rPr>
              <a:t></a:t>
            </a:r>
            <a:r>
              <a:rPr lang="el-GR" altLang="en-US" sz="4000" b="1" dirty="0"/>
              <a:t> (</a:t>
            </a:r>
            <a:r>
              <a:rPr lang="en-US" altLang="en-US" sz="4000" b="1" dirty="0">
                <a:solidFill>
                  <a:srgbClr val="990000"/>
                </a:solidFill>
              </a:rPr>
              <a:t>add</a:t>
            </a:r>
            <a:r>
              <a:rPr lang="el-GR" altLang="en-US" sz="4000" b="1" dirty="0"/>
              <a:t> </a:t>
            </a:r>
            <a:r>
              <a:rPr lang="en-US" altLang="en-US" sz="4000" b="1" dirty="0"/>
              <a:t>Potential-Dismissal</a:t>
            </a:r>
            <a:r>
              <a:rPr lang="el-GR" altLang="en-US" sz="4000" b="1" dirty="0"/>
              <a:t>   ^</a:t>
            </a:r>
            <a:r>
              <a:rPr lang="en-US" altLang="en-US" sz="4000" b="1" dirty="0"/>
              <a:t>for</a:t>
            </a:r>
            <a:r>
              <a:rPr lang="el-GR" altLang="en-US" sz="4000" b="1" dirty="0"/>
              <a:t>   ?Ο   </a:t>
            </a:r>
          </a:p>
          <a:p>
            <a:pPr algn="l" eaLnBrk="1" hangingPunct="1"/>
            <a:r>
              <a:rPr lang="el-GR" altLang="en-US" sz="4000" b="1" dirty="0"/>
              <a:t>                                   ^</a:t>
            </a:r>
            <a:r>
              <a:rPr lang="en-US" altLang="en-US" sz="4000" b="1" dirty="0"/>
              <a:t>reason</a:t>
            </a:r>
            <a:r>
              <a:rPr lang="el-GR" altLang="en-US" sz="4000" b="1" dirty="0"/>
              <a:t>   </a:t>
            </a:r>
            <a:r>
              <a:rPr lang="en-US" altLang="en-US" sz="4000" b="1" dirty="0"/>
              <a:t>failure</a:t>
            </a:r>
            <a:r>
              <a:rPr lang="el-GR" altLang="en-US" sz="4000" b="1" dirty="0"/>
              <a:t>-</a:t>
            </a:r>
            <a:r>
              <a:rPr lang="en-US" altLang="en-US" sz="4000" b="1" dirty="0"/>
              <a:t>on-2plus</a:t>
            </a:r>
            <a:r>
              <a:rPr lang="el-GR" altLang="en-US" sz="4000" b="1" dirty="0"/>
              <a:t>-</a:t>
            </a:r>
            <a:r>
              <a:rPr lang="en-US" altLang="en-US" sz="4000" b="1" dirty="0"/>
              <a:t>mandatory</a:t>
            </a:r>
            <a:r>
              <a:rPr lang="el-GR" altLang="en-US" sz="4000" b="1" dirty="0"/>
              <a:t>))</a:t>
            </a:r>
            <a:endParaRPr lang="en-US" altLang="en-US" sz="4000" b="1"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1">
            <a:extLst>
              <a:ext uri="{FF2B5EF4-FFF2-40B4-BE49-F238E27FC236}">
                <a16:creationId xmlns:a16="http://schemas.microsoft.com/office/drawing/2014/main" id="{08FE04A2-D93D-F79B-B075-10A28F9D034F}"/>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4579" name="Slide Number Placeholder 3">
            <a:extLst>
              <a:ext uri="{FF2B5EF4-FFF2-40B4-BE49-F238E27FC236}">
                <a16:creationId xmlns:a16="http://schemas.microsoft.com/office/drawing/2014/main" id="{99D5E3FC-90E9-CD14-2E1B-5444E645D1A5}"/>
              </a:ext>
            </a:extLst>
          </p:cNvPr>
          <p:cNvSpPr>
            <a:spLocks noGrp="1"/>
          </p:cNvSpPr>
          <p:nvPr>
            <p:ph type="sldNum" sz="quarter" idx="12"/>
          </p:nvPr>
        </p:nvSpPr>
        <p:spPr>
          <a:xfrm>
            <a:off x="11684977" y="12495742"/>
            <a:ext cx="1014046" cy="730250"/>
          </a:xfrm>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0F44C458-451E-47E3-9CFB-A056EA400E5F}" type="slidenum">
              <a:rPr lang="el-GR" altLang="en-US" smtClean="0"/>
              <a:pPr algn="ctr"/>
              <a:t>58</a:t>
            </a:fld>
            <a:endParaRPr lang="el-GR" altLang="en-US" dirty="0"/>
          </a:p>
        </p:txBody>
      </p:sp>
      <p:sp>
        <p:nvSpPr>
          <p:cNvPr id="24580" name="Text Box 4">
            <a:extLst>
              <a:ext uri="{FF2B5EF4-FFF2-40B4-BE49-F238E27FC236}">
                <a16:creationId xmlns:a16="http://schemas.microsoft.com/office/drawing/2014/main" id="{9469F2DA-459B-B7E2-6157-D22D1F0637F8}"/>
              </a:ext>
            </a:extLst>
          </p:cNvPr>
          <p:cNvSpPr txBox="1">
            <a:spLocks noChangeArrowheads="1"/>
          </p:cNvSpPr>
          <p:nvPr/>
        </p:nvSpPr>
        <p:spPr bwMode="auto">
          <a:xfrm>
            <a:off x="4114800" y="2038351"/>
            <a:ext cx="16306800" cy="4770537"/>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l-GR" altLang="en-US" sz="4000" b="1" dirty="0">
                <a:latin typeface="Helvetica Neue"/>
              </a:rPr>
              <a:t>(</a:t>
            </a:r>
            <a:r>
              <a:rPr lang="en-US" altLang="en-US" sz="4000" b="1" dirty="0">
                <a:solidFill>
                  <a:srgbClr val="990000"/>
                </a:solidFill>
                <a:latin typeface="Helvetica Neue"/>
              </a:rPr>
              <a:t>rule</a:t>
            </a:r>
            <a:r>
              <a:rPr lang="el-GR" altLang="en-US" sz="4000" b="1" dirty="0">
                <a:latin typeface="Helvetica Neue"/>
              </a:rPr>
              <a:t> </a:t>
            </a:r>
            <a:r>
              <a:rPr lang="en-US" altLang="en-US" sz="4000" b="1" dirty="0">
                <a:latin typeface="Helvetica Neue"/>
              </a:rPr>
              <a:t>dismissal</a:t>
            </a:r>
            <a:r>
              <a:rPr lang="el-GR" altLang="en-US" sz="4000" b="1" dirty="0">
                <a:latin typeface="Helvetica Neue"/>
              </a:rPr>
              <a:t>-3</a:t>
            </a:r>
          </a:p>
          <a:p>
            <a:pPr algn="l" eaLnBrk="1" hangingPunct="1"/>
            <a:endParaRPr lang="el-GR" altLang="en-US" sz="1600" b="1" dirty="0">
              <a:latin typeface="Helvetica Neue"/>
            </a:endParaRPr>
          </a:p>
          <a:p>
            <a:pPr algn="l" eaLnBrk="1" hangingPunct="1"/>
            <a:r>
              <a:rPr lang="el-GR" altLang="en-US" sz="4000" b="1" dirty="0">
                <a:latin typeface="Helvetica Neue"/>
              </a:rPr>
              <a:t>	(</a:t>
            </a:r>
            <a:r>
              <a:rPr lang="en-US" altLang="en-US" sz="4000" b="1" dirty="0">
                <a:latin typeface="Helvetica Neue"/>
              </a:rPr>
              <a:t>Under-probation</a:t>
            </a:r>
            <a:r>
              <a:rPr lang="el-GR" altLang="en-US" sz="4000" b="1" dirty="0">
                <a:latin typeface="Helvetica Neue"/>
              </a:rPr>
              <a:t>  ^</a:t>
            </a:r>
            <a:r>
              <a:rPr lang="en-US" altLang="en-US" sz="4000" b="1" dirty="0">
                <a:latin typeface="Helvetica Neue"/>
              </a:rPr>
              <a:t>name</a:t>
            </a:r>
            <a:r>
              <a:rPr lang="el-GR" altLang="en-US" sz="4000" b="1" dirty="0">
                <a:latin typeface="Helvetica Neue"/>
              </a:rPr>
              <a:t>  ?Ο  ^</a:t>
            </a:r>
            <a:r>
              <a:rPr lang="en-US" altLang="en-US" sz="4000" b="1" dirty="0">
                <a:latin typeface="Helvetica Neue"/>
              </a:rPr>
              <a:t>semester</a:t>
            </a:r>
            <a:r>
              <a:rPr lang="el-GR" altLang="en-US" sz="4000" b="1" dirty="0">
                <a:latin typeface="Helvetica Neue"/>
              </a:rPr>
              <a:t>  ?</a:t>
            </a:r>
            <a:r>
              <a:rPr lang="en-US" altLang="en-US" sz="4000" b="1" dirty="0">
                <a:latin typeface="Helvetica Neue"/>
              </a:rPr>
              <a:t>S</a:t>
            </a:r>
            <a:r>
              <a:rPr lang="el-GR" altLang="en-US" sz="4000" b="1" dirty="0">
                <a:latin typeface="Helvetica Neue"/>
              </a:rPr>
              <a:t>1)</a:t>
            </a:r>
          </a:p>
          <a:p>
            <a:pPr algn="l" eaLnBrk="1" hangingPunct="1"/>
            <a:endParaRPr lang="el-GR" altLang="en-US" sz="1600" b="1" dirty="0">
              <a:latin typeface="Helvetica Neue"/>
            </a:endParaRPr>
          </a:p>
          <a:p>
            <a:pPr algn="l" eaLnBrk="1" hangingPunct="1"/>
            <a:r>
              <a:rPr lang="el-GR" altLang="en-US" sz="4000" b="1" dirty="0">
                <a:latin typeface="Helvetica Neue"/>
              </a:rPr>
              <a:t>	(</a:t>
            </a:r>
            <a:r>
              <a:rPr lang="en-US" altLang="en-US" sz="4000" b="1" dirty="0">
                <a:latin typeface="Helvetica Neue"/>
              </a:rPr>
              <a:t>Under-probation</a:t>
            </a:r>
            <a:r>
              <a:rPr lang="el-GR" altLang="en-US" sz="4000" b="1" dirty="0">
                <a:latin typeface="Helvetica Neue"/>
              </a:rPr>
              <a:t>  ^</a:t>
            </a:r>
            <a:r>
              <a:rPr lang="en-US" altLang="en-US" sz="4000" b="1" dirty="0">
                <a:latin typeface="Helvetica Neue"/>
              </a:rPr>
              <a:t>name</a:t>
            </a:r>
            <a:r>
              <a:rPr lang="el-GR" altLang="en-US" sz="4000" b="1" dirty="0">
                <a:latin typeface="Helvetica Neue"/>
              </a:rPr>
              <a:t>  ?Ο  ^</a:t>
            </a:r>
            <a:r>
              <a:rPr lang="en-US" altLang="en-US" sz="4000" b="1" dirty="0">
                <a:latin typeface="Helvetica Neue"/>
              </a:rPr>
              <a:t>semester</a:t>
            </a:r>
            <a:r>
              <a:rPr lang="el-GR" altLang="en-US" sz="4000" b="1" dirty="0">
                <a:latin typeface="Helvetica Neue"/>
              </a:rPr>
              <a:t>  ?</a:t>
            </a:r>
            <a:r>
              <a:rPr lang="en-US" altLang="en-US" sz="4000" b="1" dirty="0">
                <a:latin typeface="Helvetica Neue"/>
              </a:rPr>
              <a:t>S</a:t>
            </a:r>
            <a:r>
              <a:rPr lang="el-GR" altLang="en-US" sz="4000" b="1" dirty="0">
                <a:latin typeface="Helvetica Neue"/>
              </a:rPr>
              <a:t>2)</a:t>
            </a:r>
          </a:p>
          <a:p>
            <a:pPr algn="l" eaLnBrk="1" hangingPunct="1"/>
            <a:endParaRPr lang="el-GR" altLang="en-US" sz="1600" b="1" dirty="0">
              <a:latin typeface="Helvetica Neue"/>
            </a:endParaRPr>
          </a:p>
          <a:p>
            <a:pPr algn="l" eaLnBrk="1" hangingPunct="1"/>
            <a:r>
              <a:rPr lang="el-GR" altLang="en-US" sz="4000" b="1" dirty="0">
                <a:latin typeface="Helvetica Neue"/>
              </a:rPr>
              <a:t>	(:</a:t>
            </a:r>
            <a:r>
              <a:rPr lang="en-US" altLang="en-US" sz="4000" b="1" dirty="0">
                <a:latin typeface="Helvetica Neue"/>
              </a:rPr>
              <a:t>consecutive</a:t>
            </a:r>
            <a:r>
              <a:rPr lang="el-GR" altLang="en-US" sz="4000" b="1" dirty="0">
                <a:latin typeface="Helvetica Neue"/>
              </a:rPr>
              <a:t>  ?</a:t>
            </a:r>
            <a:r>
              <a:rPr lang="en-US" altLang="en-US" sz="4000" b="1" dirty="0">
                <a:latin typeface="Helvetica Neue"/>
              </a:rPr>
              <a:t>S</a:t>
            </a:r>
            <a:r>
              <a:rPr lang="el-GR" altLang="en-US" sz="4000" b="1" dirty="0">
                <a:latin typeface="Helvetica Neue"/>
              </a:rPr>
              <a:t>1  ?</a:t>
            </a:r>
            <a:r>
              <a:rPr lang="en-US" altLang="en-US" sz="4000" b="1" dirty="0">
                <a:latin typeface="Helvetica Neue"/>
              </a:rPr>
              <a:t>S</a:t>
            </a:r>
            <a:r>
              <a:rPr lang="el-GR" altLang="en-US" sz="4000" b="1" dirty="0">
                <a:latin typeface="Helvetica Neue"/>
              </a:rPr>
              <a:t>2)</a:t>
            </a:r>
          </a:p>
          <a:p>
            <a:pPr algn="l" eaLnBrk="1" hangingPunct="1"/>
            <a:endParaRPr lang="el-GR" altLang="en-US" sz="1600" b="1" dirty="0">
              <a:latin typeface="Helvetica Neue"/>
            </a:endParaRPr>
          </a:p>
          <a:p>
            <a:pPr algn="l" eaLnBrk="1" hangingPunct="1"/>
            <a:r>
              <a:rPr lang="el-GR" altLang="en-US" sz="4000" b="1" dirty="0">
                <a:latin typeface="Helvetica Neue"/>
              </a:rPr>
              <a:t>           </a:t>
            </a:r>
            <a:r>
              <a:rPr lang="el-GR" altLang="en-US" sz="4000" b="1" dirty="0">
                <a:latin typeface="Helvetica Neue"/>
                <a:sym typeface="Symbol" panose="05050102010706020507" pitchFamily="18" charset="2"/>
              </a:rPr>
              <a:t></a:t>
            </a:r>
            <a:r>
              <a:rPr lang="el-GR" altLang="en-US" sz="4000" b="1" dirty="0">
                <a:latin typeface="Helvetica Neue"/>
              </a:rPr>
              <a:t> (</a:t>
            </a:r>
            <a:r>
              <a:rPr lang="en-US" altLang="en-US" sz="4000" b="1" dirty="0">
                <a:solidFill>
                  <a:srgbClr val="990000"/>
                </a:solidFill>
                <a:latin typeface="Helvetica Neue"/>
              </a:rPr>
              <a:t>add</a:t>
            </a:r>
            <a:r>
              <a:rPr lang="el-GR" altLang="en-US" sz="4000" b="1" dirty="0">
                <a:solidFill>
                  <a:srgbClr val="990000"/>
                </a:solidFill>
                <a:latin typeface="Helvetica Neue"/>
              </a:rPr>
              <a:t> </a:t>
            </a:r>
            <a:r>
              <a:rPr lang="en-US" altLang="en-US" sz="4000" b="1" dirty="0">
                <a:latin typeface="Helvetica Neue"/>
              </a:rPr>
              <a:t>Potential-Dismissal</a:t>
            </a:r>
            <a:r>
              <a:rPr lang="el-GR" altLang="en-US" sz="4000" b="1" dirty="0">
                <a:latin typeface="Helvetica Neue"/>
              </a:rPr>
              <a:t>  ^</a:t>
            </a:r>
            <a:r>
              <a:rPr lang="en-US" altLang="en-US" sz="4000" b="1" dirty="0">
                <a:latin typeface="Helvetica Neue"/>
              </a:rPr>
              <a:t>for</a:t>
            </a:r>
            <a:r>
              <a:rPr lang="el-GR" altLang="en-US" sz="4000" b="1" dirty="0">
                <a:latin typeface="Helvetica Neue"/>
              </a:rPr>
              <a:t>  ?Ο  </a:t>
            </a:r>
          </a:p>
          <a:p>
            <a:pPr algn="l" eaLnBrk="1" hangingPunct="1"/>
            <a:r>
              <a:rPr lang="el-GR" altLang="en-US" sz="4000" b="1" dirty="0">
                <a:latin typeface="Helvetica Neue"/>
              </a:rPr>
              <a:t>                                  ^</a:t>
            </a:r>
            <a:r>
              <a:rPr lang="en-US" altLang="en-US" sz="4000" b="1" dirty="0">
                <a:latin typeface="Helvetica Neue"/>
              </a:rPr>
              <a:t>reason</a:t>
            </a:r>
            <a:r>
              <a:rPr lang="el-GR" altLang="en-US" sz="4000" b="1" dirty="0">
                <a:latin typeface="Helvetica Neue"/>
              </a:rPr>
              <a:t>  2-</a:t>
            </a:r>
            <a:r>
              <a:rPr lang="en-US" altLang="en-US" sz="4000" b="1" dirty="0">
                <a:latin typeface="Helvetica Neue"/>
              </a:rPr>
              <a:t>consecutive</a:t>
            </a:r>
            <a:r>
              <a:rPr lang="el-GR" altLang="en-US" sz="4000" b="1" dirty="0">
                <a:latin typeface="Helvetica Neue"/>
              </a:rPr>
              <a:t>-</a:t>
            </a:r>
            <a:r>
              <a:rPr lang="en-US" altLang="en-US" sz="4000" b="1" dirty="0">
                <a:latin typeface="Helvetica Neue"/>
              </a:rPr>
              <a:t>under</a:t>
            </a:r>
            <a:r>
              <a:rPr lang="el-GR" altLang="en-US" sz="4000" b="1" dirty="0">
                <a:latin typeface="Helvetica Neue"/>
              </a:rPr>
              <a:t>-</a:t>
            </a:r>
            <a:r>
              <a:rPr lang="en-US" altLang="en-US" sz="4000" b="1" dirty="0">
                <a:latin typeface="Helvetica Neue"/>
              </a:rPr>
              <a:t>dismissal</a:t>
            </a:r>
            <a:r>
              <a:rPr lang="el-GR" altLang="en-US" sz="4000" b="1" dirty="0">
                <a:latin typeface="Helvetica Neue"/>
              </a:rPr>
              <a:t>))</a:t>
            </a:r>
            <a:endParaRPr lang="en-US" altLang="en-US" sz="4000" b="1" dirty="0">
              <a:latin typeface="Helvetica Neue"/>
            </a:endParaRPr>
          </a:p>
        </p:txBody>
      </p:sp>
      <p:sp>
        <p:nvSpPr>
          <p:cNvPr id="65541" name="Text Box 5">
            <a:extLst>
              <a:ext uri="{FF2B5EF4-FFF2-40B4-BE49-F238E27FC236}">
                <a16:creationId xmlns:a16="http://schemas.microsoft.com/office/drawing/2014/main" id="{666BD133-0BAC-8BD5-80B2-BF7C843916E7}"/>
              </a:ext>
            </a:extLst>
          </p:cNvPr>
          <p:cNvSpPr txBox="1">
            <a:spLocks noChangeArrowheads="1"/>
          </p:cNvSpPr>
          <p:nvPr/>
        </p:nvSpPr>
        <p:spPr bwMode="auto">
          <a:xfrm>
            <a:off x="1511300" y="8007828"/>
            <a:ext cx="215138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a:r>
              <a:rPr lang="en-US" sz="4800" b="1" dirty="0">
                <a:solidFill>
                  <a:srgbClr val="CC0000"/>
                </a:solidFill>
                <a:latin typeface="Helvetica Neue"/>
              </a:rPr>
              <a:t>Remark</a:t>
            </a:r>
            <a:r>
              <a:rPr lang="en-US" sz="4800" dirty="0">
                <a:latin typeface="Helvetica Neue"/>
              </a:rPr>
              <a:t>: </a:t>
            </a:r>
            <a:r>
              <a:rPr lang="en-CY" sz="4800" dirty="0">
                <a:latin typeface="Helvetica Neue"/>
              </a:rPr>
              <a:t>Each rule is expressed as an independent, self-explanatory entity. Reasoning, however, is achieved </a:t>
            </a:r>
            <a:r>
              <a:rPr lang="en-US" sz="4800" dirty="0">
                <a:latin typeface="Helvetica Neue"/>
              </a:rPr>
              <a:t>based on</a:t>
            </a:r>
            <a:r>
              <a:rPr lang="en-CY" sz="4800" dirty="0">
                <a:latin typeface="Helvetica Neue"/>
              </a:rPr>
              <a:t> the indirect correlations of the rules.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5541"/>
                                        </p:tgtEl>
                                        <p:attrNameLst>
                                          <p:attrName>style.visibility</p:attrName>
                                        </p:attrNameLst>
                                      </p:cBhvr>
                                      <p:to>
                                        <p:strVal val="visible"/>
                                      </p:to>
                                    </p:set>
                                    <p:anim calcmode="lin" valueType="num">
                                      <p:cBhvr additive="base">
                                        <p:cTn id="7" dur="500" fill="hold"/>
                                        <p:tgtEl>
                                          <p:spTgt spid="65541"/>
                                        </p:tgtEl>
                                        <p:attrNameLst>
                                          <p:attrName>ppt_x</p:attrName>
                                        </p:attrNameLst>
                                      </p:cBhvr>
                                      <p:tavLst>
                                        <p:tav tm="0">
                                          <p:val>
                                            <p:strVal val="#ppt_x"/>
                                          </p:val>
                                        </p:tav>
                                        <p:tav tm="100000">
                                          <p:val>
                                            <p:strVal val="#ppt_x"/>
                                          </p:val>
                                        </p:tav>
                                      </p:tavLst>
                                    </p:anim>
                                    <p:anim calcmode="lin" valueType="num">
                                      <p:cBhvr additive="base">
                                        <p:cTn id="8" dur="500" fill="hold"/>
                                        <p:tgtEl>
                                          <p:spTgt spid="655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1"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1">
            <a:extLst>
              <a:ext uri="{FF2B5EF4-FFF2-40B4-BE49-F238E27FC236}">
                <a16:creationId xmlns:a16="http://schemas.microsoft.com/office/drawing/2014/main" id="{89668D78-2744-ACEF-6D3D-D9BCF16709FC}"/>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5603" name="Slide Number Placeholder 3">
            <a:extLst>
              <a:ext uri="{FF2B5EF4-FFF2-40B4-BE49-F238E27FC236}">
                <a16:creationId xmlns:a16="http://schemas.microsoft.com/office/drawing/2014/main" id="{C92F8C00-9FAE-3A27-0425-D79603FABE26}"/>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063336E8-76BD-48CA-BB30-C03A4F40FB1D}" type="slidenum">
              <a:rPr lang="el-GR" altLang="en-US" smtClean="0"/>
              <a:pPr algn="ctr"/>
              <a:t>59</a:t>
            </a:fld>
            <a:endParaRPr lang="el-GR" altLang="en-US" dirty="0"/>
          </a:p>
        </p:txBody>
      </p:sp>
      <p:sp>
        <p:nvSpPr>
          <p:cNvPr id="25604" name="Text Box 4">
            <a:extLst>
              <a:ext uri="{FF2B5EF4-FFF2-40B4-BE49-F238E27FC236}">
                <a16:creationId xmlns:a16="http://schemas.microsoft.com/office/drawing/2014/main" id="{919D7C45-B53C-9890-4314-FD6ED06A54D7}"/>
              </a:ext>
            </a:extLst>
          </p:cNvPr>
          <p:cNvSpPr txBox="1">
            <a:spLocks noChangeArrowheads="1"/>
          </p:cNvSpPr>
          <p:nvPr/>
        </p:nvSpPr>
        <p:spPr bwMode="auto">
          <a:xfrm>
            <a:off x="6477000" y="3009900"/>
            <a:ext cx="11430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solidFill>
                  <a:srgbClr val="990000"/>
                </a:solidFill>
                <a:latin typeface="Helvetica Neue"/>
              </a:rPr>
              <a:t>Other Rules</a:t>
            </a:r>
          </a:p>
        </p:txBody>
      </p:sp>
      <p:sp>
        <p:nvSpPr>
          <p:cNvPr id="66565" name="Text Box 5">
            <a:extLst>
              <a:ext uri="{FF2B5EF4-FFF2-40B4-BE49-F238E27FC236}">
                <a16:creationId xmlns:a16="http://schemas.microsoft.com/office/drawing/2014/main" id="{6049E608-98F4-EDA0-B30E-E7460F380274}"/>
              </a:ext>
            </a:extLst>
          </p:cNvPr>
          <p:cNvSpPr txBox="1">
            <a:spLocks noChangeArrowheads="1"/>
          </p:cNvSpPr>
          <p:nvPr/>
        </p:nvSpPr>
        <p:spPr bwMode="auto">
          <a:xfrm>
            <a:off x="2908461" y="4227542"/>
            <a:ext cx="18326100" cy="3293209"/>
          </a:xfrm>
          <a:prstGeom prst="rect">
            <a:avLst/>
          </a:prstGeom>
          <a:solidFill>
            <a:schemeClr val="accent6">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l-GR" altLang="en-US" sz="2800" dirty="0">
                <a:latin typeface="Helvetica Neue"/>
              </a:rPr>
              <a:t> </a:t>
            </a:r>
            <a:r>
              <a:rPr lang="el-GR" altLang="en-US" sz="4000" b="1" dirty="0">
                <a:latin typeface="Helvetica Neue"/>
              </a:rPr>
              <a:t>(</a:t>
            </a:r>
            <a:r>
              <a:rPr lang="en-US" altLang="en-US" sz="4000" b="1" dirty="0">
                <a:solidFill>
                  <a:srgbClr val="990000"/>
                </a:solidFill>
                <a:latin typeface="Helvetica Neue"/>
              </a:rPr>
              <a:t>rule</a:t>
            </a:r>
            <a:r>
              <a:rPr lang="el-GR" altLang="en-US" sz="4000" b="1" dirty="0">
                <a:solidFill>
                  <a:srgbClr val="990000"/>
                </a:solidFill>
                <a:latin typeface="Helvetica Neue"/>
              </a:rPr>
              <a:t> </a:t>
            </a:r>
            <a:r>
              <a:rPr lang="en-US" altLang="en-US" sz="4000" b="1" dirty="0">
                <a:latin typeface="Helvetica Neue"/>
              </a:rPr>
              <a:t>course-failure</a:t>
            </a:r>
            <a:endParaRPr lang="el-GR" altLang="en-US" sz="4000" b="1" dirty="0">
              <a:latin typeface="Helvetica Neue"/>
            </a:endParaRPr>
          </a:p>
          <a:p>
            <a:pPr algn="l" eaLnBrk="1" hangingPunct="1"/>
            <a:endParaRPr lang="el-GR" altLang="en-US" sz="1600" b="1" dirty="0">
              <a:latin typeface="Helvetica Neue"/>
            </a:endParaRPr>
          </a:p>
          <a:p>
            <a:pPr algn="l" eaLnBrk="1" hangingPunct="1"/>
            <a:r>
              <a:rPr lang="el-GR" altLang="en-US" sz="4000" b="1" dirty="0">
                <a:latin typeface="Helvetica Neue"/>
              </a:rPr>
              <a:t>	(</a:t>
            </a:r>
            <a:r>
              <a:rPr lang="en-US" altLang="en-US" sz="4000" b="1" dirty="0">
                <a:latin typeface="Helvetica Neue"/>
              </a:rPr>
              <a:t>Attended</a:t>
            </a:r>
            <a:r>
              <a:rPr lang="el-GR" altLang="en-US" sz="4000" b="1" dirty="0">
                <a:latin typeface="Helvetica Neue"/>
              </a:rPr>
              <a:t>  ^</a:t>
            </a:r>
            <a:r>
              <a:rPr lang="en-US" altLang="en-US" sz="4000" b="1" dirty="0">
                <a:latin typeface="Helvetica Neue"/>
              </a:rPr>
              <a:t>name</a:t>
            </a:r>
            <a:r>
              <a:rPr lang="el-GR" altLang="en-US" sz="4000" b="1" dirty="0">
                <a:latin typeface="Helvetica Neue"/>
              </a:rPr>
              <a:t>  ?Ο  ^</a:t>
            </a:r>
            <a:r>
              <a:rPr lang="en-US" altLang="en-US" sz="4000" b="1" dirty="0">
                <a:latin typeface="Helvetica Neue"/>
              </a:rPr>
              <a:t>course</a:t>
            </a:r>
            <a:r>
              <a:rPr lang="el-GR" altLang="en-US" sz="4000" b="1" dirty="0">
                <a:latin typeface="Helvetica Neue"/>
              </a:rPr>
              <a:t>  ?</a:t>
            </a:r>
            <a:r>
              <a:rPr lang="en-US" altLang="en-US" sz="4000" b="1" dirty="0">
                <a:latin typeface="Helvetica Neue"/>
              </a:rPr>
              <a:t>C</a:t>
            </a:r>
            <a:r>
              <a:rPr lang="el-GR" altLang="en-US" sz="4000" b="1" dirty="0">
                <a:latin typeface="Helvetica Neue"/>
              </a:rPr>
              <a:t>  ^</a:t>
            </a:r>
            <a:r>
              <a:rPr lang="en-US" altLang="en-US" sz="4000" b="1" dirty="0">
                <a:latin typeface="Helvetica Neue"/>
              </a:rPr>
              <a:t>semester</a:t>
            </a:r>
            <a:r>
              <a:rPr lang="el-GR" altLang="en-US" sz="4000" b="1" dirty="0">
                <a:latin typeface="Helvetica Neue"/>
              </a:rPr>
              <a:t>  ?</a:t>
            </a:r>
            <a:r>
              <a:rPr lang="en-US" altLang="en-US" sz="4000" b="1" dirty="0">
                <a:latin typeface="Helvetica Neue"/>
              </a:rPr>
              <a:t>S</a:t>
            </a:r>
            <a:r>
              <a:rPr lang="el-GR" altLang="en-US" sz="4000" b="1" dirty="0">
                <a:latin typeface="Helvetica Neue"/>
              </a:rPr>
              <a:t>  ^</a:t>
            </a:r>
            <a:r>
              <a:rPr lang="en-US" altLang="en-US" sz="4000" b="1" dirty="0">
                <a:latin typeface="Helvetica Neue"/>
              </a:rPr>
              <a:t>mark</a:t>
            </a:r>
            <a:r>
              <a:rPr lang="el-GR" altLang="en-US" sz="4000" b="1" dirty="0">
                <a:latin typeface="Helvetica Neue"/>
              </a:rPr>
              <a:t>  ?</a:t>
            </a:r>
            <a:r>
              <a:rPr lang="en-US" altLang="en-US" sz="4000" b="1" dirty="0">
                <a:latin typeface="Helvetica Neue"/>
              </a:rPr>
              <a:t>M</a:t>
            </a:r>
            <a:r>
              <a:rPr lang="el-GR" altLang="en-US" sz="4000" b="1" dirty="0">
                <a:latin typeface="Helvetica Neue"/>
              </a:rPr>
              <a:t>)</a:t>
            </a:r>
          </a:p>
          <a:p>
            <a:pPr algn="l" eaLnBrk="1" hangingPunct="1"/>
            <a:endParaRPr lang="el-GR" altLang="en-US" sz="1600" b="1" dirty="0">
              <a:latin typeface="Helvetica Neue"/>
            </a:endParaRPr>
          </a:p>
          <a:p>
            <a:pPr algn="l" eaLnBrk="1" hangingPunct="1"/>
            <a:r>
              <a:rPr lang="el-GR" altLang="en-US" sz="4000" b="1" dirty="0">
                <a:latin typeface="Helvetica Neue"/>
              </a:rPr>
              <a:t>	(:</a:t>
            </a:r>
            <a:r>
              <a:rPr lang="en-US" altLang="en-US" sz="4000" b="1" dirty="0">
                <a:latin typeface="Helvetica Neue"/>
              </a:rPr>
              <a:t>less-than</a:t>
            </a:r>
            <a:r>
              <a:rPr lang="el-GR" altLang="en-US" sz="4000" b="1" dirty="0">
                <a:latin typeface="Helvetica Neue"/>
              </a:rPr>
              <a:t>  ?</a:t>
            </a:r>
            <a:r>
              <a:rPr lang="en-US" altLang="en-US" sz="4000" b="1" dirty="0">
                <a:latin typeface="Helvetica Neue"/>
              </a:rPr>
              <a:t>M</a:t>
            </a:r>
            <a:r>
              <a:rPr lang="el-GR" altLang="en-US" sz="4000" b="1" dirty="0">
                <a:latin typeface="Helvetica Neue"/>
              </a:rPr>
              <a:t>  5.0)</a:t>
            </a:r>
          </a:p>
          <a:p>
            <a:pPr algn="l" eaLnBrk="1" hangingPunct="1"/>
            <a:endParaRPr lang="en-US" altLang="en-US" sz="1600" b="1" dirty="0">
              <a:latin typeface="Helvetica Neue"/>
            </a:endParaRPr>
          </a:p>
          <a:p>
            <a:pPr algn="l" eaLnBrk="1" hangingPunct="1"/>
            <a:r>
              <a:rPr lang="en-US" altLang="en-US" sz="4000" b="1" dirty="0">
                <a:latin typeface="Helvetica Neue"/>
              </a:rPr>
              <a:t>	</a:t>
            </a:r>
            <a:r>
              <a:rPr lang="en-US" altLang="en-US" sz="4000" b="1" dirty="0">
                <a:latin typeface="Helvetica Neue"/>
                <a:sym typeface="Symbol" panose="05050102010706020507" pitchFamily="18" charset="2"/>
              </a:rPr>
              <a:t></a:t>
            </a:r>
            <a:r>
              <a:rPr lang="en-US" altLang="en-US" sz="4000" b="1" dirty="0">
                <a:latin typeface="Helvetica Neue"/>
              </a:rPr>
              <a:t> (</a:t>
            </a:r>
            <a:r>
              <a:rPr lang="en-US" altLang="en-US" sz="4000" b="1" dirty="0">
                <a:solidFill>
                  <a:srgbClr val="990000"/>
                </a:solidFill>
                <a:latin typeface="Helvetica Neue"/>
              </a:rPr>
              <a:t>add</a:t>
            </a:r>
            <a:r>
              <a:rPr lang="en-US" altLang="en-US" sz="4000" b="1" dirty="0">
                <a:latin typeface="Helvetica Neue"/>
              </a:rPr>
              <a:t> Failure  ^name  ?Ο  ^course  ?C  ^semester ?S)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6565"/>
                                        </p:tgtEl>
                                        <p:attrNameLst>
                                          <p:attrName>style.visibility</p:attrName>
                                        </p:attrNameLst>
                                      </p:cBhvr>
                                      <p:to>
                                        <p:strVal val="visible"/>
                                      </p:to>
                                    </p:set>
                                    <p:anim calcmode="lin" valueType="num">
                                      <p:cBhvr additive="base">
                                        <p:cTn id="7" dur="500" fill="hold"/>
                                        <p:tgtEl>
                                          <p:spTgt spid="66565"/>
                                        </p:tgtEl>
                                        <p:attrNameLst>
                                          <p:attrName>ppt_x</p:attrName>
                                        </p:attrNameLst>
                                      </p:cBhvr>
                                      <p:tavLst>
                                        <p:tav tm="0">
                                          <p:val>
                                            <p:strVal val="#ppt_x"/>
                                          </p:val>
                                        </p:tav>
                                        <p:tav tm="100000">
                                          <p:val>
                                            <p:strVal val="#ppt_x"/>
                                          </p:val>
                                        </p:tav>
                                      </p:tavLst>
                                    </p:anim>
                                    <p:anim calcmode="lin" valueType="num">
                                      <p:cBhvr additive="base">
                                        <p:cTn id="8" dur="500" fill="hold"/>
                                        <p:tgtEl>
                                          <p:spTgt spid="665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200598" y="4834828"/>
            <a:ext cx="21590490" cy="2416757"/>
          </a:xfrm>
        </p:spPr>
        <p:txBody>
          <a:bodyPr/>
          <a:lstStyle/>
          <a:p>
            <a:r>
              <a:rPr lang="en-US" sz="6000" dirty="0"/>
              <a:t>Frames</a:t>
            </a:r>
          </a:p>
          <a:p>
            <a:r>
              <a:rPr lang="en-US" sz="3200" dirty="0"/>
              <a:t>Marvin Minsky, A Framework for Representing Knowledge, MIT, 1974 </a:t>
            </a:r>
            <a:r>
              <a:rPr lang="en-US" sz="2800" dirty="0"/>
              <a:t>(</a:t>
            </a:r>
            <a:r>
              <a:rPr lang="en-US" sz="2800" dirty="0">
                <a:hlinkClick r:id="rId2">
                  <a:extLst>
                    <a:ext uri="{A12FA001-AC4F-418D-AE19-62706E023703}">
                      <ahyp:hlinkClr xmlns:ahyp="http://schemas.microsoft.com/office/drawing/2018/hyperlinkcolor" val="tx"/>
                    </a:ext>
                  </a:extLst>
                </a:hlinkClick>
              </a:rPr>
              <a:t>https://dspace.mit.edu/bitstream/handle/1721.1/6089/AIM-306.pdf?%2520sequence%3D2</a:t>
            </a:r>
            <a:r>
              <a:rPr lang="en-US" sz="3200" dirty="0"/>
              <a:t>)</a:t>
            </a:r>
          </a:p>
          <a:p>
            <a:endParaRPr lang="en-US" sz="3200" dirty="0"/>
          </a:p>
        </p:txBody>
      </p:sp>
      <p:pic>
        <p:nvPicPr>
          <p:cNvPr id="3" name="Picture 2" descr="Credit: Corbis via Getty Images/Rick Friedman">
            <a:extLst>
              <a:ext uri="{FF2B5EF4-FFF2-40B4-BE49-F238E27FC236}">
                <a16:creationId xmlns:a16="http://schemas.microsoft.com/office/drawing/2014/main" id="{4E4A1823-A24A-A939-765D-F1D4D1F02E37}"/>
              </a:ext>
            </a:extLst>
          </p:cNvPr>
          <p:cNvPicPr/>
          <p:nvPr/>
        </p:nvPicPr>
        <p:blipFill>
          <a:blip r:embed="rId3"/>
          <a:srcRect/>
          <a:stretch>
            <a:fillRect/>
          </a:stretch>
        </p:blipFill>
        <p:spPr>
          <a:xfrm>
            <a:off x="17618665" y="3143784"/>
            <a:ext cx="2955333" cy="3714216"/>
          </a:xfrm>
          <a:prstGeom prst="rect">
            <a:avLst/>
          </a:prstGeom>
          <a:noFill/>
          <a:ln>
            <a:noFill/>
            <a:prstDash/>
          </a:ln>
        </p:spPr>
      </p:pic>
    </p:spTree>
    <p:extLst>
      <p:ext uri="{BB962C8B-B14F-4D97-AF65-F5344CB8AC3E}">
        <p14:creationId xmlns:p14="http://schemas.microsoft.com/office/powerpoint/2010/main" val="38458727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1">
            <a:extLst>
              <a:ext uri="{FF2B5EF4-FFF2-40B4-BE49-F238E27FC236}">
                <a16:creationId xmlns:a16="http://schemas.microsoft.com/office/drawing/2014/main" id="{902B05FA-6257-D64B-A039-9391BEEB88E2}"/>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6627" name="Slide Number Placeholder 3">
            <a:extLst>
              <a:ext uri="{FF2B5EF4-FFF2-40B4-BE49-F238E27FC236}">
                <a16:creationId xmlns:a16="http://schemas.microsoft.com/office/drawing/2014/main" id="{036304D3-5BD0-F2C0-E170-ABC57DE5D556}"/>
              </a:ext>
            </a:extLst>
          </p:cNvPr>
          <p:cNvSpPr>
            <a:spLocks noGrp="1"/>
          </p:cNvSpPr>
          <p:nvPr>
            <p:ph type="sldNum" sz="quarter" idx="12"/>
          </p:nvPr>
        </p:nvSpPr>
        <p:spPr>
          <a:xfrm>
            <a:off x="11564488" y="12419542"/>
            <a:ext cx="1014046" cy="730250"/>
          </a:xfrm>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138D43E1-E72D-46CF-B436-538FC0832823}" type="slidenum">
              <a:rPr lang="el-GR" altLang="en-US" smtClean="0"/>
              <a:pPr algn="ctr"/>
              <a:t>60</a:t>
            </a:fld>
            <a:endParaRPr lang="el-GR" altLang="en-US" dirty="0"/>
          </a:p>
        </p:txBody>
      </p:sp>
      <p:sp>
        <p:nvSpPr>
          <p:cNvPr id="26628" name="Text Box 4">
            <a:extLst>
              <a:ext uri="{FF2B5EF4-FFF2-40B4-BE49-F238E27FC236}">
                <a16:creationId xmlns:a16="http://schemas.microsoft.com/office/drawing/2014/main" id="{FEA44144-C17E-5253-F220-4C8791DA5B0E}"/>
              </a:ext>
            </a:extLst>
          </p:cNvPr>
          <p:cNvSpPr txBox="1">
            <a:spLocks noChangeArrowheads="1"/>
          </p:cNvSpPr>
          <p:nvPr/>
        </p:nvSpPr>
        <p:spPr bwMode="auto">
          <a:xfrm>
            <a:off x="3422822" y="1942487"/>
            <a:ext cx="10820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4000" b="1" dirty="0">
                <a:solidFill>
                  <a:srgbClr val="990000"/>
                </a:solidFill>
                <a:latin typeface="Helvetica Neue"/>
              </a:rPr>
              <a:t>Modification of initial ‘under-probation’ rule</a:t>
            </a:r>
          </a:p>
        </p:txBody>
      </p:sp>
      <p:sp>
        <p:nvSpPr>
          <p:cNvPr id="26629" name="Text Box 5">
            <a:extLst>
              <a:ext uri="{FF2B5EF4-FFF2-40B4-BE49-F238E27FC236}">
                <a16:creationId xmlns:a16="http://schemas.microsoft.com/office/drawing/2014/main" id="{2C4B0B47-53B6-750A-F932-5D6CEBAA4DAA}"/>
              </a:ext>
            </a:extLst>
          </p:cNvPr>
          <p:cNvSpPr txBox="1">
            <a:spLocks noChangeArrowheads="1"/>
          </p:cNvSpPr>
          <p:nvPr/>
        </p:nvSpPr>
        <p:spPr bwMode="auto">
          <a:xfrm>
            <a:off x="3563884" y="3266614"/>
            <a:ext cx="17015254" cy="3293209"/>
          </a:xfrm>
          <a:prstGeom prst="rect">
            <a:avLst/>
          </a:prstGeom>
          <a:solidFill>
            <a:schemeClr val="accent6">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l-GR" altLang="en-US" sz="4000" b="1" dirty="0">
                <a:latin typeface="Helvetica Neue"/>
              </a:rPr>
              <a:t>(</a:t>
            </a:r>
            <a:r>
              <a:rPr lang="en-US" altLang="en-US" sz="4000" b="1" dirty="0">
                <a:solidFill>
                  <a:srgbClr val="990000"/>
                </a:solidFill>
                <a:latin typeface="Helvetica Neue"/>
              </a:rPr>
              <a:t>rule</a:t>
            </a:r>
            <a:r>
              <a:rPr lang="el-GR" altLang="en-US" sz="4000" b="1" dirty="0">
                <a:solidFill>
                  <a:srgbClr val="990000"/>
                </a:solidFill>
                <a:latin typeface="Helvetica Neue"/>
              </a:rPr>
              <a:t> </a:t>
            </a:r>
            <a:r>
              <a:rPr lang="en-US" altLang="en-US" sz="4000" b="1" dirty="0">
                <a:latin typeface="Helvetica Neue"/>
              </a:rPr>
              <a:t>under-probation</a:t>
            </a:r>
            <a:endParaRPr lang="el-GR" altLang="en-US" sz="4000" b="1" dirty="0">
              <a:latin typeface="Helvetica Neue"/>
            </a:endParaRPr>
          </a:p>
          <a:p>
            <a:pPr algn="l" eaLnBrk="1" hangingPunct="1"/>
            <a:endParaRPr lang="el-GR" altLang="en-US" sz="1600" b="1" dirty="0">
              <a:latin typeface="Helvetica Neue"/>
            </a:endParaRPr>
          </a:p>
          <a:p>
            <a:pPr algn="l" eaLnBrk="1" hangingPunct="1"/>
            <a:r>
              <a:rPr lang="el-GR" altLang="en-US" sz="4000" b="1" dirty="0">
                <a:latin typeface="Helvetica Neue"/>
              </a:rPr>
              <a:t>	(</a:t>
            </a:r>
            <a:r>
              <a:rPr lang="en-US" altLang="en-US" sz="4000" b="1" dirty="0">
                <a:latin typeface="Helvetica Neue"/>
              </a:rPr>
              <a:t>Semester-Average</a:t>
            </a:r>
            <a:r>
              <a:rPr lang="el-GR" altLang="en-US" sz="4000" b="1" dirty="0">
                <a:latin typeface="Helvetica Neue"/>
              </a:rPr>
              <a:t>  ^</a:t>
            </a:r>
            <a:r>
              <a:rPr lang="en-US" altLang="en-US" sz="4000" b="1" dirty="0">
                <a:latin typeface="Helvetica Neue"/>
              </a:rPr>
              <a:t>name</a:t>
            </a:r>
            <a:r>
              <a:rPr lang="el-GR" altLang="en-US" sz="4000" b="1" dirty="0">
                <a:latin typeface="Helvetica Neue"/>
              </a:rPr>
              <a:t>  ?Ο  ^</a:t>
            </a:r>
            <a:r>
              <a:rPr lang="en-US" altLang="en-US" sz="4000" b="1" dirty="0">
                <a:latin typeface="Helvetica Neue"/>
              </a:rPr>
              <a:t>semester</a:t>
            </a:r>
            <a:r>
              <a:rPr lang="el-GR" altLang="en-US" sz="4000" b="1" dirty="0">
                <a:latin typeface="Helvetica Neue"/>
              </a:rPr>
              <a:t> ?</a:t>
            </a:r>
            <a:r>
              <a:rPr lang="en-US" altLang="en-US" sz="4000" b="1" dirty="0">
                <a:latin typeface="Helvetica Neue"/>
              </a:rPr>
              <a:t>S</a:t>
            </a:r>
            <a:r>
              <a:rPr lang="el-GR" altLang="en-US" sz="4000" b="1" dirty="0">
                <a:latin typeface="Helvetica Neue"/>
              </a:rPr>
              <a:t>  ^</a:t>
            </a:r>
            <a:r>
              <a:rPr lang="en-US" altLang="en-US" sz="4000" b="1" dirty="0">
                <a:latin typeface="Helvetica Neue"/>
              </a:rPr>
              <a:t>average</a:t>
            </a:r>
            <a:r>
              <a:rPr lang="el-GR" altLang="en-US" sz="4000" b="1" dirty="0">
                <a:latin typeface="Helvetica Neue"/>
              </a:rPr>
              <a:t>  ?</a:t>
            </a:r>
            <a:r>
              <a:rPr lang="en-US" altLang="en-US" sz="4000" b="1" dirty="0">
                <a:latin typeface="Helvetica Neue"/>
              </a:rPr>
              <a:t>A</a:t>
            </a:r>
            <a:r>
              <a:rPr lang="el-GR" altLang="en-US" sz="4000" b="1" dirty="0">
                <a:latin typeface="Helvetica Neue"/>
              </a:rPr>
              <a:t>)</a:t>
            </a:r>
          </a:p>
          <a:p>
            <a:pPr algn="l" eaLnBrk="1" hangingPunct="1"/>
            <a:endParaRPr lang="el-GR" altLang="en-US" sz="1600" b="1" dirty="0">
              <a:latin typeface="Helvetica Neue"/>
            </a:endParaRPr>
          </a:p>
          <a:p>
            <a:pPr algn="l" eaLnBrk="1" hangingPunct="1"/>
            <a:r>
              <a:rPr lang="el-GR" altLang="en-US" sz="4000" b="1" dirty="0">
                <a:latin typeface="Helvetica Neue"/>
              </a:rPr>
              <a:t>	(:</a:t>
            </a:r>
            <a:r>
              <a:rPr lang="en-US" altLang="en-US" sz="4000" b="1" dirty="0">
                <a:latin typeface="Helvetica Neue"/>
              </a:rPr>
              <a:t>less-than</a:t>
            </a:r>
            <a:r>
              <a:rPr lang="el-GR" altLang="en-US" sz="4000" b="1" dirty="0">
                <a:latin typeface="Helvetica Neue"/>
              </a:rPr>
              <a:t>  ?</a:t>
            </a:r>
            <a:r>
              <a:rPr lang="en-US" altLang="en-US" sz="4000" b="1" dirty="0">
                <a:latin typeface="Helvetica Neue"/>
              </a:rPr>
              <a:t>A</a:t>
            </a:r>
            <a:r>
              <a:rPr lang="el-GR" altLang="en-US" sz="4000" b="1" dirty="0">
                <a:latin typeface="Helvetica Neue"/>
              </a:rPr>
              <a:t> 5.0)</a:t>
            </a:r>
          </a:p>
          <a:p>
            <a:pPr algn="l" eaLnBrk="1" hangingPunct="1"/>
            <a:endParaRPr lang="el-GR" altLang="en-US" sz="1600" b="1" dirty="0">
              <a:latin typeface="Helvetica Neue"/>
            </a:endParaRPr>
          </a:p>
          <a:p>
            <a:pPr algn="l" eaLnBrk="1" hangingPunct="1"/>
            <a:r>
              <a:rPr lang="el-GR" altLang="en-US" sz="4000" b="1" dirty="0">
                <a:latin typeface="Helvetica Neue"/>
              </a:rPr>
              <a:t>	</a:t>
            </a:r>
            <a:r>
              <a:rPr lang="el-GR" altLang="en-US" sz="4000" b="1" dirty="0">
                <a:latin typeface="Helvetica Neue"/>
                <a:sym typeface="Symbol" panose="05050102010706020507" pitchFamily="18" charset="2"/>
              </a:rPr>
              <a:t></a:t>
            </a:r>
            <a:r>
              <a:rPr lang="el-GR" altLang="en-US" sz="4000" b="1" dirty="0">
                <a:latin typeface="Helvetica Neue"/>
              </a:rPr>
              <a:t> (</a:t>
            </a:r>
            <a:r>
              <a:rPr lang="en-US" altLang="en-US" sz="4000" b="1" dirty="0">
                <a:solidFill>
                  <a:srgbClr val="990000"/>
                </a:solidFill>
                <a:latin typeface="Helvetica Neue"/>
              </a:rPr>
              <a:t>add</a:t>
            </a:r>
            <a:r>
              <a:rPr lang="el-GR" altLang="en-US" sz="4000" b="1" dirty="0">
                <a:latin typeface="Helvetica Neue"/>
              </a:rPr>
              <a:t> </a:t>
            </a:r>
            <a:r>
              <a:rPr lang="en-US" altLang="en-US" sz="4000" b="1" dirty="0">
                <a:latin typeface="Helvetica Neue"/>
              </a:rPr>
              <a:t>Under-Probation</a:t>
            </a:r>
            <a:r>
              <a:rPr lang="el-GR" altLang="en-US" sz="4000" b="1" dirty="0">
                <a:latin typeface="Helvetica Neue"/>
              </a:rPr>
              <a:t>  ^</a:t>
            </a:r>
            <a:r>
              <a:rPr lang="en-US" altLang="en-US" sz="4000" b="1" dirty="0">
                <a:latin typeface="Helvetica Neue"/>
              </a:rPr>
              <a:t>name</a:t>
            </a:r>
            <a:r>
              <a:rPr lang="el-GR" altLang="en-US" sz="4000" b="1" dirty="0">
                <a:latin typeface="Helvetica Neue"/>
              </a:rPr>
              <a:t>  ?Ο  ^</a:t>
            </a:r>
            <a:r>
              <a:rPr lang="en-US" altLang="en-US" sz="4000" b="1" dirty="0">
                <a:latin typeface="Helvetica Neue"/>
              </a:rPr>
              <a:t>semester</a:t>
            </a:r>
            <a:r>
              <a:rPr lang="el-GR" altLang="en-US" sz="4000" b="1" dirty="0">
                <a:latin typeface="Helvetica Neue"/>
              </a:rPr>
              <a:t>  ?</a:t>
            </a:r>
            <a:r>
              <a:rPr lang="en-US" altLang="en-US" sz="4000" b="1" dirty="0">
                <a:latin typeface="Helvetica Neue"/>
              </a:rPr>
              <a:t>S</a:t>
            </a:r>
            <a:r>
              <a:rPr lang="el-GR" altLang="en-US" sz="4000" b="1" dirty="0">
                <a:latin typeface="Helvetica Neue"/>
              </a:rPr>
              <a:t>))</a:t>
            </a:r>
            <a:endParaRPr lang="en-US" altLang="en-US" sz="4000" b="1" dirty="0">
              <a:latin typeface="Helvetica Neue"/>
            </a:endParaRPr>
          </a:p>
        </p:txBody>
      </p:sp>
      <p:sp>
        <p:nvSpPr>
          <p:cNvPr id="67591" name="Text Box 7">
            <a:extLst>
              <a:ext uri="{FF2B5EF4-FFF2-40B4-BE49-F238E27FC236}">
                <a16:creationId xmlns:a16="http://schemas.microsoft.com/office/drawing/2014/main" id="{9C12E377-77D0-F85E-48B7-4FD24B54E928}"/>
              </a:ext>
            </a:extLst>
          </p:cNvPr>
          <p:cNvSpPr txBox="1">
            <a:spLocks noChangeArrowheads="1"/>
          </p:cNvSpPr>
          <p:nvPr/>
        </p:nvSpPr>
        <p:spPr bwMode="auto">
          <a:xfrm>
            <a:off x="13416338" y="7237619"/>
            <a:ext cx="71628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4000" b="1" dirty="0">
                <a:solidFill>
                  <a:srgbClr val="990000"/>
                </a:solidFill>
                <a:latin typeface="Helvetica Neue"/>
              </a:rPr>
              <a:t>data abstraction</a:t>
            </a:r>
          </a:p>
        </p:txBody>
      </p:sp>
      <p:sp>
        <p:nvSpPr>
          <p:cNvPr id="8" name="Text Box 5">
            <a:extLst>
              <a:ext uri="{FF2B5EF4-FFF2-40B4-BE49-F238E27FC236}">
                <a16:creationId xmlns:a16="http://schemas.microsoft.com/office/drawing/2014/main" id="{0E27A18D-8A5E-8228-9BE5-959B6646CD14}"/>
              </a:ext>
            </a:extLst>
          </p:cNvPr>
          <p:cNvSpPr txBox="1">
            <a:spLocks noChangeArrowheads="1"/>
          </p:cNvSpPr>
          <p:nvPr/>
        </p:nvSpPr>
        <p:spPr bwMode="auto">
          <a:xfrm>
            <a:off x="2691262" y="9154641"/>
            <a:ext cx="1990154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a:r>
              <a:rPr lang="en-US" sz="4800" b="1" dirty="0">
                <a:solidFill>
                  <a:srgbClr val="CC0000"/>
                </a:solidFill>
                <a:latin typeface="Helvetica Neue"/>
              </a:rPr>
              <a:t>Remark</a:t>
            </a:r>
            <a:r>
              <a:rPr lang="en-US" sz="4800" dirty="0">
                <a:latin typeface="Helvetica Neue"/>
              </a:rPr>
              <a:t>: </a:t>
            </a:r>
            <a:r>
              <a:rPr lang="en-CY" sz="4800" dirty="0">
                <a:latin typeface="Helvetica Neue"/>
              </a:rPr>
              <a:t>Each rule </a:t>
            </a:r>
            <a:r>
              <a:rPr lang="en-US" sz="4800" dirty="0">
                <a:latin typeface="Helvetica Neue"/>
              </a:rPr>
              <a:t>needs to be properly ‘integrated’ with the other rules. </a:t>
            </a:r>
            <a:endParaRPr lang="en-CY" sz="4800" dirty="0">
              <a:latin typeface="Helvetica Neue"/>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7591"/>
                                        </p:tgtEl>
                                        <p:attrNameLst>
                                          <p:attrName>style.visibility</p:attrName>
                                        </p:attrNameLst>
                                      </p:cBhvr>
                                      <p:to>
                                        <p:strVal val="visible"/>
                                      </p:to>
                                    </p:set>
                                    <p:anim calcmode="lin" valueType="num">
                                      <p:cBhvr additive="base">
                                        <p:cTn id="7" dur="500" fill="hold"/>
                                        <p:tgtEl>
                                          <p:spTgt spid="67591"/>
                                        </p:tgtEl>
                                        <p:attrNameLst>
                                          <p:attrName>ppt_x</p:attrName>
                                        </p:attrNameLst>
                                      </p:cBhvr>
                                      <p:tavLst>
                                        <p:tav tm="0">
                                          <p:val>
                                            <p:strVal val="#ppt_x"/>
                                          </p:val>
                                        </p:tav>
                                        <p:tav tm="100000">
                                          <p:val>
                                            <p:strVal val="#ppt_x"/>
                                          </p:val>
                                        </p:tav>
                                      </p:tavLst>
                                    </p:anim>
                                    <p:anim calcmode="lin" valueType="num">
                                      <p:cBhvr additive="base">
                                        <p:cTn id="8" dur="500" fill="hold"/>
                                        <p:tgtEl>
                                          <p:spTgt spid="6759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91" grpId="0"/>
      <p:bldP spid="8"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1">
            <a:extLst>
              <a:ext uri="{FF2B5EF4-FFF2-40B4-BE49-F238E27FC236}">
                <a16:creationId xmlns:a16="http://schemas.microsoft.com/office/drawing/2014/main" id="{34E75F36-ABF7-4866-E7E2-E7BF10497775}"/>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7651" name="Slide Number Placeholder 3">
            <a:extLst>
              <a:ext uri="{FF2B5EF4-FFF2-40B4-BE49-F238E27FC236}">
                <a16:creationId xmlns:a16="http://schemas.microsoft.com/office/drawing/2014/main" id="{A1A8D120-3F86-2DE5-56CB-FC8CF99D4BCD}"/>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8CD1EDCD-9592-4370-840D-9E84C11CD754}" type="slidenum">
              <a:rPr lang="el-GR" altLang="en-US" smtClean="0"/>
              <a:pPr algn="ctr"/>
              <a:t>61</a:t>
            </a:fld>
            <a:endParaRPr lang="el-GR" altLang="en-US" dirty="0"/>
          </a:p>
        </p:txBody>
      </p:sp>
      <p:sp>
        <p:nvSpPr>
          <p:cNvPr id="27652" name="Text Box 4">
            <a:extLst>
              <a:ext uri="{FF2B5EF4-FFF2-40B4-BE49-F238E27FC236}">
                <a16:creationId xmlns:a16="http://schemas.microsoft.com/office/drawing/2014/main" id="{8FA9EA4F-96E4-D3BB-0267-0DFD26107059}"/>
              </a:ext>
            </a:extLst>
          </p:cNvPr>
          <p:cNvSpPr txBox="1">
            <a:spLocks noChangeArrowheads="1"/>
          </p:cNvSpPr>
          <p:nvPr/>
        </p:nvSpPr>
        <p:spPr bwMode="auto">
          <a:xfrm>
            <a:off x="4146711" y="1853258"/>
            <a:ext cx="15849600" cy="9202519"/>
          </a:xfrm>
          <a:prstGeom prst="rect">
            <a:avLst/>
          </a:prstGeom>
          <a:solidFill>
            <a:schemeClr val="accent6">
              <a:lumMod val="20000"/>
              <a:lumOff val="80000"/>
            </a:schemeClr>
          </a:solidFill>
          <a:ln>
            <a:noFill/>
          </a:ln>
          <a:effec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800" b="1" dirty="0">
                <a:solidFill>
                  <a:srgbClr val="990000"/>
                </a:solidFill>
                <a:latin typeface="Helvetica Neue"/>
              </a:rPr>
              <a:t>Algorithm for Forwards Chaining</a:t>
            </a:r>
            <a:endParaRPr lang="el-GR" altLang="en-US" sz="4800" b="1" dirty="0">
              <a:solidFill>
                <a:srgbClr val="990000"/>
              </a:solidFill>
              <a:latin typeface="Helvetica Neue"/>
            </a:endParaRPr>
          </a:p>
          <a:p>
            <a:pPr algn="ctr" eaLnBrk="1" hangingPunct="1">
              <a:spcBef>
                <a:spcPct val="0"/>
              </a:spcBef>
              <a:buFontTx/>
              <a:buNone/>
            </a:pPr>
            <a:r>
              <a:rPr lang="el-GR" altLang="en-US" sz="4800" dirty="0">
                <a:solidFill>
                  <a:srgbClr val="990000"/>
                </a:solidFill>
                <a:latin typeface="Helvetica Neue"/>
              </a:rPr>
              <a:t>(‘</a:t>
            </a:r>
            <a:r>
              <a:rPr lang="en-US" altLang="en-US" sz="4800" dirty="0">
                <a:solidFill>
                  <a:srgbClr val="990000"/>
                </a:solidFill>
                <a:latin typeface="Helvetica Neue"/>
              </a:rPr>
              <a:t>Recognize-Act</a:t>
            </a:r>
            <a:r>
              <a:rPr lang="el-GR" altLang="en-US" sz="4800" dirty="0">
                <a:solidFill>
                  <a:srgbClr val="990000"/>
                </a:solidFill>
                <a:latin typeface="Helvetica Neue"/>
              </a:rPr>
              <a:t>’</a:t>
            </a:r>
            <a:r>
              <a:rPr lang="en-US" altLang="en-US" sz="4800" dirty="0">
                <a:solidFill>
                  <a:srgbClr val="990000"/>
                </a:solidFill>
                <a:latin typeface="Helvetica Neue"/>
              </a:rPr>
              <a:t> Cycle</a:t>
            </a:r>
            <a:r>
              <a:rPr lang="el-GR" altLang="en-US" sz="4800" dirty="0">
                <a:solidFill>
                  <a:srgbClr val="990000"/>
                </a:solidFill>
                <a:latin typeface="Helvetica Neue"/>
              </a:rPr>
              <a:t>)</a:t>
            </a:r>
          </a:p>
          <a:p>
            <a:pPr algn="ctr" eaLnBrk="1" hangingPunct="1">
              <a:spcBef>
                <a:spcPct val="0"/>
              </a:spcBef>
              <a:buFontTx/>
              <a:buNone/>
            </a:pPr>
            <a:endParaRPr lang="el-GR" altLang="en-US" sz="1600" dirty="0">
              <a:solidFill>
                <a:srgbClr val="990000"/>
              </a:solidFill>
              <a:latin typeface="Helvetica Neue"/>
            </a:endParaRPr>
          </a:p>
          <a:p>
            <a:pPr eaLnBrk="1" hangingPunct="1">
              <a:spcBef>
                <a:spcPct val="0"/>
              </a:spcBef>
              <a:buFontTx/>
              <a:buNone/>
            </a:pPr>
            <a:r>
              <a:rPr lang="en-US" altLang="en-US" sz="4000" b="1" dirty="0">
                <a:latin typeface="Helvetica Neue"/>
              </a:rPr>
              <a:t>  Repeat</a:t>
            </a:r>
            <a:endParaRPr lang="el-GR" altLang="en-US" sz="4000" b="1" dirty="0">
              <a:latin typeface="Helvetica Neue"/>
            </a:endParaRPr>
          </a:p>
          <a:p>
            <a:pPr eaLnBrk="1" hangingPunct="1">
              <a:spcBef>
                <a:spcPct val="0"/>
              </a:spcBef>
              <a:buFontTx/>
              <a:buNone/>
            </a:pPr>
            <a:endParaRPr lang="el-GR" altLang="en-US" sz="4000" b="1" dirty="0">
              <a:latin typeface="Helvetica Neue"/>
            </a:endParaRPr>
          </a:p>
          <a:p>
            <a:pPr marL="1657350" lvl="2" indent="-742950" eaLnBrk="1" hangingPunct="1">
              <a:spcBef>
                <a:spcPct val="0"/>
              </a:spcBef>
              <a:buFont typeface="+mj-lt"/>
              <a:buAutoNum type="arabicPeriod"/>
            </a:pPr>
            <a:r>
              <a:rPr lang="en-US" altLang="en-US" sz="4000" b="1" dirty="0">
                <a:latin typeface="Helvetica Neue"/>
              </a:rPr>
              <a:t>RINST</a:t>
            </a:r>
            <a:r>
              <a:rPr lang="el-GR" altLang="en-US" sz="4000" b="1" dirty="0">
                <a:latin typeface="Helvetica Neue"/>
              </a:rPr>
              <a:t> </a:t>
            </a:r>
            <a:r>
              <a:rPr lang="el-GR" altLang="en-US" sz="4000" b="1" dirty="0">
                <a:latin typeface="Helvetica Neue"/>
                <a:sym typeface="Symbol" panose="05050102010706020507" pitchFamily="18" charset="2"/>
              </a:rPr>
              <a:t></a:t>
            </a:r>
            <a:r>
              <a:rPr lang="el-GR" altLang="en-US" sz="4000" b="1" dirty="0">
                <a:latin typeface="Helvetica Neue"/>
              </a:rPr>
              <a:t> </a:t>
            </a:r>
            <a:r>
              <a:rPr lang="en-US" altLang="en-US" sz="4000" b="1" dirty="0">
                <a:latin typeface="Helvetica Neue"/>
              </a:rPr>
              <a:t>all the rule instantiations, the premises of which are verified against the contents of the working memory</a:t>
            </a:r>
          </a:p>
          <a:p>
            <a:pPr marL="1657350" lvl="2" indent="-742950" eaLnBrk="1" hangingPunct="1">
              <a:spcBef>
                <a:spcPct val="0"/>
              </a:spcBef>
              <a:buFont typeface="+mj-lt"/>
              <a:buAutoNum type="arabicPeriod"/>
            </a:pPr>
            <a:endParaRPr lang="en-US" altLang="en-US" sz="4000" b="1" dirty="0">
              <a:latin typeface="Helvetica Neue"/>
            </a:endParaRPr>
          </a:p>
          <a:p>
            <a:pPr marL="1657350" lvl="2" indent="-742950" eaLnBrk="1" hangingPunct="1">
              <a:spcBef>
                <a:spcPct val="0"/>
              </a:spcBef>
              <a:buFont typeface="+mj-lt"/>
              <a:buAutoNum type="arabicPeriod"/>
            </a:pPr>
            <a:r>
              <a:rPr lang="en-US" altLang="en-US" sz="4000" b="1" dirty="0">
                <a:solidFill>
                  <a:srgbClr val="990000"/>
                </a:solidFill>
                <a:latin typeface="Helvetica Neue"/>
              </a:rPr>
              <a:t>Select</a:t>
            </a:r>
            <a:r>
              <a:rPr lang="el-GR" altLang="en-US" sz="4000" b="1" dirty="0">
                <a:solidFill>
                  <a:srgbClr val="990000"/>
                </a:solidFill>
                <a:latin typeface="Helvetica Neue"/>
              </a:rPr>
              <a:t>,</a:t>
            </a:r>
            <a:r>
              <a:rPr lang="el-GR" altLang="en-US" sz="4000" b="1" i="1" dirty="0">
                <a:latin typeface="Helvetica Neue"/>
              </a:rPr>
              <a:t> </a:t>
            </a:r>
            <a:r>
              <a:rPr lang="en-US" altLang="en-US" sz="4000" b="1" dirty="0">
                <a:solidFill>
                  <a:srgbClr val="990000"/>
                </a:solidFill>
                <a:latin typeface="Helvetica Neue"/>
              </a:rPr>
              <a:t>based on the heuristics</a:t>
            </a:r>
            <a:r>
              <a:rPr lang="el-GR" altLang="en-US" sz="4000" b="1" dirty="0">
                <a:solidFill>
                  <a:srgbClr val="990000"/>
                </a:solidFill>
                <a:latin typeface="Helvetica Neue"/>
              </a:rPr>
              <a:t>, </a:t>
            </a:r>
            <a:r>
              <a:rPr lang="en-US" altLang="en-US" sz="4000" b="1" dirty="0">
                <a:solidFill>
                  <a:srgbClr val="990000"/>
                </a:solidFill>
                <a:latin typeface="Helvetica Neue"/>
              </a:rPr>
              <a:t>R</a:t>
            </a:r>
            <a:r>
              <a:rPr lang="el-GR" altLang="en-US" sz="4000" b="1" dirty="0">
                <a:solidFill>
                  <a:srgbClr val="990000"/>
                </a:solidFill>
                <a:latin typeface="Helvetica Neue"/>
              </a:rPr>
              <a:t> </a:t>
            </a:r>
            <a:r>
              <a:rPr lang="el-GR" altLang="en-US" sz="4000" b="1" dirty="0">
                <a:solidFill>
                  <a:srgbClr val="990000"/>
                </a:solidFill>
                <a:latin typeface="Helvetica Neue"/>
                <a:sym typeface="Symbol" panose="05050102010706020507" pitchFamily="18" charset="2"/>
              </a:rPr>
              <a:t></a:t>
            </a:r>
            <a:r>
              <a:rPr lang="el-GR" altLang="en-US" sz="4000" b="1" dirty="0">
                <a:solidFill>
                  <a:srgbClr val="990000"/>
                </a:solidFill>
                <a:latin typeface="Helvetica Neue"/>
              </a:rPr>
              <a:t> </a:t>
            </a:r>
            <a:r>
              <a:rPr lang="en-US" altLang="en-US" sz="4000" b="1" dirty="0">
                <a:solidFill>
                  <a:srgbClr val="990000"/>
                </a:solidFill>
                <a:latin typeface="Helvetica Neue"/>
              </a:rPr>
              <a:t>RINST</a:t>
            </a:r>
            <a:r>
              <a:rPr lang="el-GR" altLang="en-US" sz="4000" b="1" dirty="0">
                <a:solidFill>
                  <a:srgbClr val="990000"/>
                </a:solidFill>
                <a:latin typeface="Helvetica Neue"/>
              </a:rPr>
              <a:t> </a:t>
            </a:r>
            <a:r>
              <a:rPr lang="en-US" altLang="en-US" sz="4000" b="1" dirty="0">
                <a:solidFill>
                  <a:srgbClr val="990000"/>
                </a:solidFill>
                <a:latin typeface="Helvetica Neue"/>
              </a:rPr>
              <a:t>for execution</a:t>
            </a:r>
          </a:p>
          <a:p>
            <a:pPr marL="1657350" lvl="2" indent="-742950" eaLnBrk="1" hangingPunct="1">
              <a:spcBef>
                <a:spcPct val="0"/>
              </a:spcBef>
              <a:buFont typeface="+mj-lt"/>
              <a:buAutoNum type="arabicPeriod"/>
            </a:pPr>
            <a:endParaRPr lang="en-US" altLang="en-US" sz="4000" b="1" dirty="0">
              <a:solidFill>
                <a:srgbClr val="990000"/>
              </a:solidFill>
              <a:latin typeface="Helvetica Neue"/>
            </a:endParaRPr>
          </a:p>
          <a:p>
            <a:pPr marL="1657350" lvl="2" indent="-742950" eaLnBrk="1" hangingPunct="1">
              <a:spcBef>
                <a:spcPct val="0"/>
              </a:spcBef>
              <a:buFont typeface="+mj-lt"/>
              <a:buAutoNum type="arabicPeriod"/>
            </a:pPr>
            <a:r>
              <a:rPr lang="en-US" altLang="en-US" sz="4000" b="1" dirty="0">
                <a:latin typeface="Helvetica Neue"/>
              </a:rPr>
              <a:t>If a rule instantiation R has been selected</a:t>
            </a:r>
            <a:r>
              <a:rPr lang="el-GR" altLang="en-US" sz="4000" b="1" dirty="0">
                <a:latin typeface="Helvetica Neue"/>
              </a:rPr>
              <a:t>, </a:t>
            </a:r>
            <a:r>
              <a:rPr lang="en-US" altLang="en-US" sz="4000" b="1" dirty="0">
                <a:latin typeface="Helvetica Neue"/>
              </a:rPr>
              <a:t>execute its action in relation to the working memory</a:t>
            </a:r>
            <a:endParaRPr lang="el-GR" altLang="en-US" sz="4000" b="1" dirty="0">
              <a:latin typeface="Helvetica Neue"/>
            </a:endParaRPr>
          </a:p>
          <a:p>
            <a:pPr eaLnBrk="1" hangingPunct="1">
              <a:spcBef>
                <a:spcPct val="0"/>
              </a:spcBef>
              <a:buFontTx/>
              <a:buNone/>
            </a:pPr>
            <a:endParaRPr lang="el-GR" altLang="en-US" sz="4000" b="1" dirty="0">
              <a:latin typeface="Helvetica Neue"/>
            </a:endParaRPr>
          </a:p>
          <a:p>
            <a:pPr indent="0" eaLnBrk="1" hangingPunct="1">
              <a:spcBef>
                <a:spcPct val="0"/>
              </a:spcBef>
              <a:buFontTx/>
              <a:buNone/>
            </a:pPr>
            <a:r>
              <a:rPr lang="en-US" altLang="en-US" sz="4000" b="1" dirty="0">
                <a:latin typeface="Helvetica Neue"/>
              </a:rPr>
              <a:t>Until either no rule instantiation R can be selected, or the action of the selected R </a:t>
            </a:r>
            <a:r>
              <a:rPr lang="el-GR" altLang="en-US" sz="4000" b="1" dirty="0">
                <a:latin typeface="Helvetica Neue"/>
              </a:rPr>
              <a:t> </a:t>
            </a:r>
            <a:r>
              <a:rPr lang="en-US" altLang="en-US" sz="4000" b="1" dirty="0">
                <a:latin typeface="Helvetica Neue"/>
              </a:rPr>
              <a:t>implies termination of the process</a:t>
            </a:r>
            <a:endParaRPr lang="en-US" altLang="en-US" sz="1600" b="1" dirty="0">
              <a:latin typeface="Helvetica Neue"/>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1">
            <a:extLst>
              <a:ext uri="{FF2B5EF4-FFF2-40B4-BE49-F238E27FC236}">
                <a16:creationId xmlns:a16="http://schemas.microsoft.com/office/drawing/2014/main" id="{D98A88A6-9F8B-763B-BA5E-C08474F26F24}"/>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8675" name="Slide Number Placeholder 3">
            <a:extLst>
              <a:ext uri="{FF2B5EF4-FFF2-40B4-BE49-F238E27FC236}">
                <a16:creationId xmlns:a16="http://schemas.microsoft.com/office/drawing/2014/main" id="{AE6CEACE-501B-0117-7A2D-5F4A5CD26728}"/>
              </a:ext>
            </a:extLst>
          </p:cNvPr>
          <p:cNvSpPr>
            <a:spLocks noGrp="1"/>
          </p:cNvSpPr>
          <p:nvPr>
            <p:ph type="sldNum" sz="quarter" idx="12"/>
          </p:nvPr>
        </p:nvSpPr>
        <p:spPr>
          <a:xfrm>
            <a:off x="11564488" y="12444942"/>
            <a:ext cx="1014046" cy="715004"/>
          </a:xfrm>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A7DFD181-4191-4F17-999D-8B32FFA1F89B}" type="slidenum">
              <a:rPr lang="el-GR" altLang="en-US" smtClean="0"/>
              <a:pPr algn="ctr"/>
              <a:t>62</a:t>
            </a:fld>
            <a:endParaRPr lang="el-GR" altLang="en-US" dirty="0"/>
          </a:p>
        </p:txBody>
      </p:sp>
      <p:sp>
        <p:nvSpPr>
          <p:cNvPr id="28676" name="Text Box 4">
            <a:extLst>
              <a:ext uri="{FF2B5EF4-FFF2-40B4-BE49-F238E27FC236}">
                <a16:creationId xmlns:a16="http://schemas.microsoft.com/office/drawing/2014/main" id="{6B428A36-1E34-EBC4-11EF-48D0ED800539}"/>
              </a:ext>
            </a:extLst>
          </p:cNvPr>
          <p:cNvSpPr txBox="1">
            <a:spLocks noChangeArrowheads="1"/>
          </p:cNvSpPr>
          <p:nvPr/>
        </p:nvSpPr>
        <p:spPr bwMode="auto">
          <a:xfrm>
            <a:off x="6705600" y="2384859"/>
            <a:ext cx="109728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solidFill>
                  <a:srgbClr val="990000"/>
                </a:solidFill>
                <a:latin typeface="Helvetica Neue"/>
              </a:rPr>
              <a:t>Rule Application</a:t>
            </a:r>
          </a:p>
        </p:txBody>
      </p:sp>
      <p:sp>
        <p:nvSpPr>
          <p:cNvPr id="28677" name="Text Box 5">
            <a:extLst>
              <a:ext uri="{FF2B5EF4-FFF2-40B4-BE49-F238E27FC236}">
                <a16:creationId xmlns:a16="http://schemas.microsoft.com/office/drawing/2014/main" id="{B41462CE-7F6A-8D38-B58F-A7F6406D3FA1}"/>
              </a:ext>
            </a:extLst>
          </p:cNvPr>
          <p:cNvSpPr txBox="1">
            <a:spLocks noChangeArrowheads="1"/>
          </p:cNvSpPr>
          <p:nvPr/>
        </p:nvSpPr>
        <p:spPr bwMode="auto">
          <a:xfrm>
            <a:off x="6781800" y="4061260"/>
            <a:ext cx="10820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latin typeface="Helvetica Neue"/>
              </a:rPr>
              <a:t>Initial</a:t>
            </a:r>
            <a:r>
              <a:rPr lang="el-GR" altLang="en-US" sz="4000" b="1" dirty="0">
                <a:latin typeface="Helvetica Neue"/>
              </a:rPr>
              <a:t> </a:t>
            </a:r>
            <a:r>
              <a:rPr lang="en-US" altLang="en-US" sz="4000" b="1" dirty="0">
                <a:latin typeface="Helvetica Neue"/>
              </a:rPr>
              <a:t>Working Memory Contents</a:t>
            </a:r>
          </a:p>
        </p:txBody>
      </p:sp>
      <p:sp>
        <p:nvSpPr>
          <p:cNvPr id="28678" name="Text Box 6">
            <a:extLst>
              <a:ext uri="{FF2B5EF4-FFF2-40B4-BE49-F238E27FC236}">
                <a16:creationId xmlns:a16="http://schemas.microsoft.com/office/drawing/2014/main" id="{E1D11F22-549B-E262-D9C1-A00AF9C9D1B2}"/>
              </a:ext>
            </a:extLst>
          </p:cNvPr>
          <p:cNvSpPr txBox="1">
            <a:spLocks noChangeArrowheads="1"/>
          </p:cNvSpPr>
          <p:nvPr/>
        </p:nvSpPr>
        <p:spPr bwMode="auto">
          <a:xfrm>
            <a:off x="4044778" y="5288696"/>
            <a:ext cx="16446843" cy="5447645"/>
          </a:xfrm>
          <a:prstGeom prst="rect">
            <a:avLst/>
          </a:prstGeom>
          <a:solidFill>
            <a:schemeClr val="accent6">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3600" b="1" dirty="0">
                <a:latin typeface="Helvetica Neue"/>
              </a:rPr>
              <a:t>D</a:t>
            </a:r>
            <a:r>
              <a:rPr lang="el-GR" altLang="en-US" sz="3600" b="1" dirty="0">
                <a:latin typeface="Helvetica Neue"/>
              </a:rPr>
              <a:t>1:   (</a:t>
            </a:r>
            <a:r>
              <a:rPr lang="en-US" altLang="en-US" sz="3600" b="1" dirty="0">
                <a:latin typeface="Helvetica Neue"/>
              </a:rPr>
              <a:t>Mandatory</a:t>
            </a:r>
            <a:r>
              <a:rPr lang="el-GR" altLang="en-US" sz="3600" b="1" dirty="0">
                <a:latin typeface="Helvetica Neue"/>
              </a:rPr>
              <a:t>  ^</a:t>
            </a:r>
            <a:r>
              <a:rPr lang="en-US" altLang="en-US" sz="3600" b="1" dirty="0">
                <a:latin typeface="Helvetica Neue"/>
              </a:rPr>
              <a:t>course</a:t>
            </a:r>
            <a:r>
              <a:rPr lang="el-GR" altLang="en-US" sz="3600" b="1" dirty="0">
                <a:latin typeface="Helvetica Neue"/>
              </a:rPr>
              <a:t>  </a:t>
            </a:r>
            <a:r>
              <a:rPr lang="en-US" altLang="en-US" sz="3600" b="1" dirty="0">
                <a:latin typeface="Helvetica Neue"/>
              </a:rPr>
              <a:t>CS</a:t>
            </a:r>
            <a:r>
              <a:rPr lang="el-GR" altLang="en-US" sz="3600" b="1" dirty="0">
                <a:latin typeface="Helvetica Neue"/>
              </a:rPr>
              <a:t>300  ^</a:t>
            </a:r>
            <a:r>
              <a:rPr lang="en-US" altLang="en-US" sz="3600" b="1" dirty="0">
                <a:latin typeface="Helvetica Neue"/>
              </a:rPr>
              <a:t>for</a:t>
            </a:r>
            <a:r>
              <a:rPr lang="el-GR" altLang="en-US" sz="3600" b="1" dirty="0">
                <a:latin typeface="Helvetica Neue"/>
              </a:rPr>
              <a:t>  </a:t>
            </a:r>
            <a:r>
              <a:rPr lang="en-US" altLang="en-US" sz="3600" b="1" dirty="0">
                <a:latin typeface="Helvetica Neue"/>
              </a:rPr>
              <a:t>Jones</a:t>
            </a:r>
            <a:r>
              <a:rPr lang="el-GR" altLang="en-US" sz="3600" b="1" dirty="0">
                <a:latin typeface="Helvetica Neue"/>
              </a:rPr>
              <a:t>)</a:t>
            </a:r>
          </a:p>
          <a:p>
            <a:pPr algn="l" eaLnBrk="1" hangingPunct="1"/>
            <a:endParaRPr lang="el-GR" altLang="en-US" sz="1600" b="1" dirty="0">
              <a:latin typeface="Helvetica Neue"/>
            </a:endParaRPr>
          </a:p>
          <a:p>
            <a:pPr algn="l" eaLnBrk="1" hangingPunct="1"/>
            <a:r>
              <a:rPr lang="en-US" altLang="en-US" sz="3600" b="1" dirty="0">
                <a:latin typeface="Helvetica Neue"/>
              </a:rPr>
              <a:t>D</a:t>
            </a:r>
            <a:r>
              <a:rPr lang="el-GR" altLang="en-US" sz="3600" b="1" dirty="0">
                <a:latin typeface="Helvetica Neue"/>
              </a:rPr>
              <a:t>2:   (</a:t>
            </a:r>
            <a:r>
              <a:rPr lang="en-US" altLang="en-US" sz="3600" b="1" dirty="0">
                <a:latin typeface="Helvetica Neue"/>
              </a:rPr>
              <a:t>Mandatory</a:t>
            </a:r>
            <a:r>
              <a:rPr lang="el-GR" altLang="en-US" sz="3600" b="1" dirty="0">
                <a:latin typeface="Helvetica Neue"/>
              </a:rPr>
              <a:t>  ^</a:t>
            </a:r>
            <a:r>
              <a:rPr lang="en-US" altLang="en-US" sz="3600" b="1" dirty="0">
                <a:latin typeface="Helvetica Neue"/>
              </a:rPr>
              <a:t>course</a:t>
            </a:r>
            <a:r>
              <a:rPr lang="el-GR" altLang="en-US" sz="3600" b="1" dirty="0">
                <a:latin typeface="Helvetica Neue"/>
              </a:rPr>
              <a:t>  </a:t>
            </a:r>
            <a:r>
              <a:rPr lang="en-US" altLang="en-US" sz="3600" b="1" dirty="0">
                <a:latin typeface="Helvetica Neue"/>
              </a:rPr>
              <a:t>CS</a:t>
            </a:r>
            <a:r>
              <a:rPr lang="el-GR" altLang="en-US" sz="3600" b="1" dirty="0">
                <a:latin typeface="Helvetica Neue"/>
              </a:rPr>
              <a:t>301  ^</a:t>
            </a:r>
            <a:r>
              <a:rPr lang="en-US" altLang="en-US" sz="3600" b="1" dirty="0">
                <a:latin typeface="Helvetica Neue"/>
              </a:rPr>
              <a:t>for</a:t>
            </a:r>
            <a:r>
              <a:rPr lang="el-GR" altLang="en-US" sz="3600" b="1" dirty="0">
                <a:latin typeface="Helvetica Neue"/>
              </a:rPr>
              <a:t>  </a:t>
            </a:r>
            <a:r>
              <a:rPr lang="en-US" altLang="en-US" sz="3600" b="1" dirty="0">
                <a:latin typeface="Helvetica Neue"/>
              </a:rPr>
              <a:t>Jones</a:t>
            </a:r>
            <a:r>
              <a:rPr lang="el-GR" altLang="en-US" sz="3600" b="1" dirty="0">
                <a:latin typeface="Helvetica Neue"/>
              </a:rPr>
              <a:t>)</a:t>
            </a:r>
          </a:p>
          <a:p>
            <a:pPr algn="l" eaLnBrk="1" hangingPunct="1"/>
            <a:endParaRPr lang="el-GR" altLang="en-US" sz="1600" b="1" dirty="0">
              <a:latin typeface="Helvetica Neue"/>
            </a:endParaRPr>
          </a:p>
          <a:p>
            <a:pPr algn="l" eaLnBrk="1" hangingPunct="1"/>
            <a:r>
              <a:rPr lang="en-US" altLang="en-US" sz="3600" b="1" dirty="0">
                <a:latin typeface="Helvetica Neue"/>
              </a:rPr>
              <a:t>D</a:t>
            </a:r>
            <a:r>
              <a:rPr lang="el-GR" altLang="en-US" sz="3600" b="1" dirty="0">
                <a:latin typeface="Helvetica Neue"/>
              </a:rPr>
              <a:t>3:   (</a:t>
            </a:r>
            <a:r>
              <a:rPr lang="en-US" altLang="en-US" sz="3600" b="1" dirty="0">
                <a:latin typeface="Helvetica Neue"/>
              </a:rPr>
              <a:t>Mandatory</a:t>
            </a:r>
            <a:r>
              <a:rPr lang="el-GR" altLang="en-US" sz="3600" b="1" dirty="0">
                <a:latin typeface="Helvetica Neue"/>
              </a:rPr>
              <a:t>  ^</a:t>
            </a:r>
            <a:r>
              <a:rPr lang="en-US" altLang="en-US" sz="3600" b="1" dirty="0">
                <a:latin typeface="Helvetica Neue"/>
              </a:rPr>
              <a:t>course</a:t>
            </a:r>
            <a:r>
              <a:rPr lang="el-GR" altLang="en-US" sz="3600" b="1" dirty="0">
                <a:latin typeface="Helvetica Neue"/>
              </a:rPr>
              <a:t>  </a:t>
            </a:r>
            <a:r>
              <a:rPr lang="en-US" altLang="en-US" sz="3600" b="1" dirty="0">
                <a:latin typeface="Helvetica Neue"/>
              </a:rPr>
              <a:t>CS</a:t>
            </a:r>
            <a:r>
              <a:rPr lang="el-GR" altLang="en-US" sz="3600" b="1" dirty="0">
                <a:latin typeface="Helvetica Neue"/>
              </a:rPr>
              <a:t>302  ^</a:t>
            </a:r>
            <a:r>
              <a:rPr lang="en-US" altLang="en-US" sz="3600" b="1" dirty="0">
                <a:latin typeface="Helvetica Neue"/>
              </a:rPr>
              <a:t>for</a:t>
            </a:r>
            <a:r>
              <a:rPr lang="el-GR" altLang="en-US" sz="3600" b="1" dirty="0">
                <a:latin typeface="Helvetica Neue"/>
              </a:rPr>
              <a:t>  </a:t>
            </a:r>
            <a:r>
              <a:rPr lang="en-US" altLang="en-US" sz="3600" b="1" dirty="0">
                <a:latin typeface="Helvetica Neue"/>
              </a:rPr>
              <a:t>Jones</a:t>
            </a:r>
            <a:r>
              <a:rPr lang="el-GR" altLang="en-US" sz="3600" b="1" dirty="0">
                <a:latin typeface="Helvetica Neue"/>
              </a:rPr>
              <a:t>)</a:t>
            </a:r>
          </a:p>
          <a:p>
            <a:pPr algn="l" eaLnBrk="1" hangingPunct="1"/>
            <a:endParaRPr lang="el-GR" altLang="en-US" sz="1600" b="1" dirty="0">
              <a:latin typeface="Helvetica Neue"/>
            </a:endParaRPr>
          </a:p>
          <a:p>
            <a:pPr algn="l" eaLnBrk="1" hangingPunct="1"/>
            <a:r>
              <a:rPr lang="en-US" altLang="en-US" sz="3600" b="1" dirty="0">
                <a:latin typeface="Helvetica Neue"/>
              </a:rPr>
              <a:t>D</a:t>
            </a:r>
            <a:r>
              <a:rPr lang="el-GR" altLang="en-US" sz="3600" b="1" dirty="0">
                <a:latin typeface="Helvetica Neue"/>
              </a:rPr>
              <a:t>4:   (</a:t>
            </a:r>
            <a:r>
              <a:rPr lang="en-US" altLang="en-US" sz="3600" b="1" dirty="0">
                <a:latin typeface="Helvetica Neue"/>
              </a:rPr>
              <a:t>Attended</a:t>
            </a:r>
            <a:r>
              <a:rPr lang="el-GR" altLang="en-US" sz="3600" b="1" dirty="0">
                <a:latin typeface="Helvetica Neue"/>
              </a:rPr>
              <a:t>  ^</a:t>
            </a:r>
            <a:r>
              <a:rPr lang="en-US" altLang="en-US" sz="3600" b="1" dirty="0">
                <a:latin typeface="Helvetica Neue"/>
              </a:rPr>
              <a:t>name</a:t>
            </a:r>
            <a:r>
              <a:rPr lang="el-GR" altLang="en-US" sz="3600" b="1" dirty="0">
                <a:latin typeface="Helvetica Neue"/>
              </a:rPr>
              <a:t>   </a:t>
            </a:r>
            <a:r>
              <a:rPr lang="en-US" altLang="en-US" sz="3600" b="1" dirty="0">
                <a:latin typeface="Helvetica Neue"/>
              </a:rPr>
              <a:t>Jones</a:t>
            </a:r>
            <a:r>
              <a:rPr lang="el-GR" altLang="en-US" sz="3600" b="1" dirty="0">
                <a:latin typeface="Helvetica Neue"/>
              </a:rPr>
              <a:t>  ^</a:t>
            </a:r>
            <a:r>
              <a:rPr lang="en-US" altLang="en-US" sz="3600" b="1" dirty="0">
                <a:latin typeface="Helvetica Neue"/>
              </a:rPr>
              <a:t>course</a:t>
            </a:r>
            <a:r>
              <a:rPr lang="el-GR" altLang="en-US" sz="3600" b="1" dirty="0">
                <a:latin typeface="Helvetica Neue"/>
              </a:rPr>
              <a:t>  </a:t>
            </a:r>
            <a:r>
              <a:rPr lang="en-US" altLang="en-US" sz="3600" b="1" dirty="0">
                <a:latin typeface="Helvetica Neue"/>
              </a:rPr>
              <a:t>CS</a:t>
            </a:r>
            <a:r>
              <a:rPr lang="el-GR" altLang="en-US" sz="3600" b="1" dirty="0">
                <a:latin typeface="Helvetica Neue"/>
              </a:rPr>
              <a:t>300  ^</a:t>
            </a:r>
            <a:r>
              <a:rPr lang="en-US" altLang="en-US" sz="3600" b="1" dirty="0">
                <a:latin typeface="Helvetica Neue"/>
              </a:rPr>
              <a:t>semester</a:t>
            </a:r>
            <a:r>
              <a:rPr lang="el-GR" altLang="en-US" sz="3600" b="1" dirty="0">
                <a:latin typeface="Helvetica Neue"/>
              </a:rPr>
              <a:t>  1  ^</a:t>
            </a:r>
            <a:r>
              <a:rPr lang="en-US" altLang="en-US" sz="3600" b="1" dirty="0">
                <a:latin typeface="Helvetica Neue"/>
              </a:rPr>
              <a:t>mark</a:t>
            </a:r>
            <a:r>
              <a:rPr lang="el-GR" altLang="en-US" sz="3600" b="1" dirty="0">
                <a:latin typeface="Helvetica Neue"/>
              </a:rPr>
              <a:t> 4.5)</a:t>
            </a:r>
          </a:p>
          <a:p>
            <a:pPr algn="l" eaLnBrk="1" hangingPunct="1"/>
            <a:endParaRPr lang="el-GR" altLang="en-US" sz="1600" b="1" dirty="0">
              <a:latin typeface="Helvetica Neue"/>
            </a:endParaRPr>
          </a:p>
          <a:p>
            <a:pPr algn="l" eaLnBrk="1" hangingPunct="1"/>
            <a:r>
              <a:rPr lang="en-US" altLang="en-US" sz="3600" b="1" dirty="0">
                <a:latin typeface="Helvetica Neue"/>
              </a:rPr>
              <a:t>D</a:t>
            </a:r>
            <a:r>
              <a:rPr lang="el-GR" altLang="en-US" sz="3600" b="1" dirty="0">
                <a:latin typeface="Helvetica Neue"/>
              </a:rPr>
              <a:t>5:   (</a:t>
            </a:r>
            <a:r>
              <a:rPr lang="en-US" altLang="en-US" sz="3600" b="1" dirty="0">
                <a:latin typeface="Helvetica Neue"/>
              </a:rPr>
              <a:t>Attended</a:t>
            </a:r>
            <a:r>
              <a:rPr lang="el-GR" altLang="en-US" sz="3600" b="1" dirty="0">
                <a:latin typeface="Helvetica Neue"/>
              </a:rPr>
              <a:t>  ^</a:t>
            </a:r>
            <a:r>
              <a:rPr lang="en-US" altLang="en-US" sz="3600" b="1" dirty="0">
                <a:latin typeface="Helvetica Neue"/>
              </a:rPr>
              <a:t>name</a:t>
            </a:r>
            <a:r>
              <a:rPr lang="el-GR" altLang="en-US" sz="3600" b="1" dirty="0">
                <a:latin typeface="Helvetica Neue"/>
              </a:rPr>
              <a:t>   </a:t>
            </a:r>
            <a:r>
              <a:rPr lang="en-US" altLang="en-US" sz="3600" b="1" dirty="0">
                <a:latin typeface="Helvetica Neue"/>
              </a:rPr>
              <a:t>Jones</a:t>
            </a:r>
            <a:r>
              <a:rPr lang="el-GR" altLang="en-US" sz="3600" b="1" dirty="0">
                <a:latin typeface="Helvetica Neue"/>
              </a:rPr>
              <a:t>  ^</a:t>
            </a:r>
            <a:r>
              <a:rPr lang="en-US" altLang="en-US" sz="3600" b="1" dirty="0">
                <a:latin typeface="Helvetica Neue"/>
              </a:rPr>
              <a:t>course</a:t>
            </a:r>
            <a:r>
              <a:rPr lang="el-GR" altLang="en-US" sz="3600" b="1" dirty="0">
                <a:latin typeface="Helvetica Neue"/>
              </a:rPr>
              <a:t>  </a:t>
            </a:r>
            <a:r>
              <a:rPr lang="en-US" altLang="en-US" sz="3600" b="1" dirty="0">
                <a:latin typeface="Helvetica Neue"/>
              </a:rPr>
              <a:t>CS</a:t>
            </a:r>
            <a:r>
              <a:rPr lang="el-GR" altLang="en-US" sz="3600" b="1" dirty="0">
                <a:latin typeface="Helvetica Neue"/>
              </a:rPr>
              <a:t>300  ^</a:t>
            </a:r>
            <a:r>
              <a:rPr lang="en-US" altLang="en-US" sz="3600" b="1" dirty="0">
                <a:latin typeface="Helvetica Neue"/>
              </a:rPr>
              <a:t>semester</a:t>
            </a:r>
            <a:r>
              <a:rPr lang="el-GR" altLang="en-US" sz="3600" b="1" dirty="0">
                <a:latin typeface="Helvetica Neue"/>
              </a:rPr>
              <a:t>  3  ^</a:t>
            </a:r>
            <a:r>
              <a:rPr lang="en-US" altLang="en-US" sz="3600" b="1" dirty="0">
                <a:latin typeface="Helvetica Neue"/>
              </a:rPr>
              <a:t>mark</a:t>
            </a:r>
            <a:r>
              <a:rPr lang="el-GR" altLang="en-US" sz="3600" b="1" dirty="0">
                <a:latin typeface="Helvetica Neue"/>
              </a:rPr>
              <a:t> 4.0)</a:t>
            </a:r>
          </a:p>
          <a:p>
            <a:pPr algn="l" eaLnBrk="1" hangingPunct="1"/>
            <a:endParaRPr lang="el-GR" altLang="en-US" sz="1600" b="1" dirty="0">
              <a:latin typeface="Helvetica Neue"/>
            </a:endParaRPr>
          </a:p>
          <a:p>
            <a:pPr algn="l" eaLnBrk="1" hangingPunct="1"/>
            <a:r>
              <a:rPr lang="en-US" altLang="en-US" sz="3600" b="1" dirty="0">
                <a:latin typeface="Helvetica Neue"/>
              </a:rPr>
              <a:t>D</a:t>
            </a:r>
            <a:r>
              <a:rPr lang="el-GR" altLang="en-US" sz="3600" b="1" dirty="0">
                <a:latin typeface="Helvetica Neue"/>
              </a:rPr>
              <a:t>6:   (</a:t>
            </a:r>
            <a:r>
              <a:rPr lang="en-US" altLang="en-US" sz="3600" b="1" dirty="0">
                <a:latin typeface="Helvetica Neue"/>
              </a:rPr>
              <a:t>Attended</a:t>
            </a:r>
            <a:r>
              <a:rPr lang="el-GR" altLang="en-US" sz="3600" b="1" dirty="0">
                <a:latin typeface="Helvetica Neue"/>
              </a:rPr>
              <a:t>  ^</a:t>
            </a:r>
            <a:r>
              <a:rPr lang="en-US" altLang="en-US" sz="3600" b="1" dirty="0">
                <a:latin typeface="Helvetica Neue"/>
              </a:rPr>
              <a:t>name</a:t>
            </a:r>
            <a:r>
              <a:rPr lang="el-GR" altLang="en-US" sz="3600" b="1" dirty="0">
                <a:latin typeface="Helvetica Neue"/>
              </a:rPr>
              <a:t>   </a:t>
            </a:r>
            <a:r>
              <a:rPr lang="en-US" altLang="en-US" sz="3600" b="1" dirty="0">
                <a:latin typeface="Helvetica Neue"/>
              </a:rPr>
              <a:t>Jones</a:t>
            </a:r>
            <a:r>
              <a:rPr lang="el-GR" altLang="en-US" sz="3600" b="1" dirty="0">
                <a:latin typeface="Helvetica Neue"/>
              </a:rPr>
              <a:t>  ^</a:t>
            </a:r>
            <a:r>
              <a:rPr lang="en-US" altLang="en-US" sz="3600" b="1" dirty="0">
                <a:latin typeface="Helvetica Neue"/>
              </a:rPr>
              <a:t>course</a:t>
            </a:r>
            <a:r>
              <a:rPr lang="el-GR" altLang="en-US" sz="3600" b="1" dirty="0">
                <a:latin typeface="Helvetica Neue"/>
              </a:rPr>
              <a:t>  </a:t>
            </a:r>
            <a:r>
              <a:rPr lang="en-US" altLang="en-US" sz="3600" b="1" dirty="0">
                <a:latin typeface="Helvetica Neue"/>
              </a:rPr>
              <a:t>CS</a:t>
            </a:r>
            <a:r>
              <a:rPr lang="el-GR" altLang="en-US" sz="3600" b="1" dirty="0">
                <a:latin typeface="Helvetica Neue"/>
              </a:rPr>
              <a:t>301  ^</a:t>
            </a:r>
            <a:r>
              <a:rPr lang="en-US" altLang="en-US" sz="3600" b="1" dirty="0">
                <a:latin typeface="Helvetica Neue"/>
              </a:rPr>
              <a:t>semester</a:t>
            </a:r>
            <a:r>
              <a:rPr lang="el-GR" altLang="en-US" sz="3600" b="1" dirty="0">
                <a:latin typeface="Helvetica Neue"/>
              </a:rPr>
              <a:t>  3  ^</a:t>
            </a:r>
            <a:r>
              <a:rPr lang="en-US" altLang="en-US" sz="3600" b="1" dirty="0">
                <a:latin typeface="Helvetica Neue"/>
              </a:rPr>
              <a:t>mark</a:t>
            </a:r>
            <a:r>
              <a:rPr lang="el-GR" altLang="en-US" sz="3600" b="1" dirty="0">
                <a:latin typeface="Helvetica Neue"/>
              </a:rPr>
              <a:t> 3.5)</a:t>
            </a:r>
          </a:p>
          <a:p>
            <a:pPr algn="l" eaLnBrk="1" hangingPunct="1"/>
            <a:endParaRPr lang="el-GR" altLang="en-US" sz="1600" b="1" dirty="0">
              <a:latin typeface="Helvetica Neue"/>
            </a:endParaRPr>
          </a:p>
          <a:p>
            <a:pPr algn="l" eaLnBrk="1" hangingPunct="1"/>
            <a:r>
              <a:rPr lang="en-US" altLang="en-US" sz="3600" b="1" dirty="0">
                <a:latin typeface="Helvetica Neue"/>
              </a:rPr>
              <a:t>D</a:t>
            </a:r>
            <a:r>
              <a:rPr lang="el-GR" altLang="en-US" sz="3600" b="1" dirty="0">
                <a:latin typeface="Helvetica Neue"/>
              </a:rPr>
              <a:t>7:   (</a:t>
            </a:r>
            <a:r>
              <a:rPr lang="en-US" altLang="en-US" sz="3600" b="1" dirty="0">
                <a:latin typeface="Helvetica Neue"/>
              </a:rPr>
              <a:t>Attended</a:t>
            </a:r>
            <a:r>
              <a:rPr lang="el-GR" altLang="en-US" sz="3600" b="1" dirty="0">
                <a:latin typeface="Helvetica Neue"/>
              </a:rPr>
              <a:t>  ^</a:t>
            </a:r>
            <a:r>
              <a:rPr lang="en-US" altLang="en-US" sz="3600" b="1" dirty="0">
                <a:latin typeface="Helvetica Neue"/>
              </a:rPr>
              <a:t>name</a:t>
            </a:r>
            <a:r>
              <a:rPr lang="el-GR" altLang="en-US" sz="3600" b="1" dirty="0">
                <a:latin typeface="Helvetica Neue"/>
              </a:rPr>
              <a:t>   </a:t>
            </a:r>
            <a:r>
              <a:rPr lang="en-US" altLang="en-US" sz="3600" b="1" dirty="0">
                <a:latin typeface="Helvetica Neue"/>
              </a:rPr>
              <a:t>Jones</a:t>
            </a:r>
            <a:r>
              <a:rPr lang="el-GR" altLang="en-US" sz="3600" b="1" dirty="0">
                <a:latin typeface="Helvetica Neue"/>
              </a:rPr>
              <a:t>  ^</a:t>
            </a:r>
            <a:r>
              <a:rPr lang="en-US" altLang="en-US" sz="3600" b="1" dirty="0">
                <a:latin typeface="Helvetica Neue"/>
              </a:rPr>
              <a:t>course</a:t>
            </a:r>
            <a:r>
              <a:rPr lang="el-GR" altLang="en-US" sz="3600" b="1" dirty="0">
                <a:latin typeface="Helvetica Neue"/>
              </a:rPr>
              <a:t>  </a:t>
            </a:r>
            <a:r>
              <a:rPr lang="en-US" altLang="en-US" sz="3600" b="1" dirty="0">
                <a:latin typeface="Helvetica Neue"/>
              </a:rPr>
              <a:t>CS</a:t>
            </a:r>
            <a:r>
              <a:rPr lang="el-GR" altLang="en-US" sz="3600" b="1" dirty="0">
                <a:latin typeface="Helvetica Neue"/>
              </a:rPr>
              <a:t>302  ^</a:t>
            </a:r>
            <a:r>
              <a:rPr lang="en-US" altLang="en-US" sz="3600" b="1" dirty="0">
                <a:latin typeface="Helvetica Neue"/>
              </a:rPr>
              <a:t>semester</a:t>
            </a:r>
            <a:r>
              <a:rPr lang="el-GR" altLang="en-US" sz="3600" b="1" dirty="0">
                <a:latin typeface="Helvetica Neue"/>
              </a:rPr>
              <a:t>  3  ^</a:t>
            </a:r>
            <a:r>
              <a:rPr lang="en-US" altLang="en-US" sz="3600" b="1" dirty="0">
                <a:latin typeface="Helvetica Neue"/>
              </a:rPr>
              <a:t>mark</a:t>
            </a:r>
            <a:r>
              <a:rPr lang="el-GR" altLang="en-US" sz="3600" b="1" dirty="0">
                <a:latin typeface="Helvetica Neue"/>
              </a:rPr>
              <a:t> 4.0)</a:t>
            </a:r>
            <a:endParaRPr lang="en-US" altLang="en-US" sz="3600" b="1" dirty="0">
              <a:latin typeface="Helvetica Neue"/>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1">
            <a:extLst>
              <a:ext uri="{FF2B5EF4-FFF2-40B4-BE49-F238E27FC236}">
                <a16:creationId xmlns:a16="http://schemas.microsoft.com/office/drawing/2014/main" id="{0242D039-D31E-DA22-764B-8F39788B7886}"/>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9699" name="Slide Number Placeholder 3">
            <a:extLst>
              <a:ext uri="{FF2B5EF4-FFF2-40B4-BE49-F238E27FC236}">
                <a16:creationId xmlns:a16="http://schemas.microsoft.com/office/drawing/2014/main" id="{F77D37B8-502B-F434-B797-39D23641A3CC}"/>
              </a:ext>
            </a:extLst>
          </p:cNvPr>
          <p:cNvSpPr>
            <a:spLocks noGrp="1"/>
          </p:cNvSpPr>
          <p:nvPr>
            <p:ph type="sldNum" sz="quarter" idx="12"/>
          </p:nvPr>
        </p:nvSpPr>
        <p:spPr>
          <a:xfrm>
            <a:off x="11564488" y="12483042"/>
            <a:ext cx="1014046" cy="730250"/>
          </a:xfrm>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C0CAC842-2A81-4294-A228-D2795580DB62}" type="slidenum">
              <a:rPr lang="el-GR" altLang="en-US" smtClean="0"/>
              <a:pPr algn="ctr"/>
              <a:t>63</a:t>
            </a:fld>
            <a:endParaRPr lang="el-GR" altLang="en-US" dirty="0"/>
          </a:p>
        </p:txBody>
      </p:sp>
      <p:sp>
        <p:nvSpPr>
          <p:cNvPr id="29700" name="Text Box 4">
            <a:extLst>
              <a:ext uri="{FF2B5EF4-FFF2-40B4-BE49-F238E27FC236}">
                <a16:creationId xmlns:a16="http://schemas.microsoft.com/office/drawing/2014/main" id="{478D1386-BC09-A18D-3B6E-0390D992FFD4}"/>
              </a:ext>
            </a:extLst>
          </p:cNvPr>
          <p:cNvSpPr txBox="1">
            <a:spLocks noChangeArrowheads="1"/>
          </p:cNvSpPr>
          <p:nvPr/>
        </p:nvSpPr>
        <p:spPr bwMode="auto">
          <a:xfrm>
            <a:off x="3583459" y="3922412"/>
            <a:ext cx="17217081" cy="5632311"/>
          </a:xfrm>
          <a:prstGeom prst="rect">
            <a:avLst/>
          </a:prstGeom>
          <a:solidFill>
            <a:schemeClr val="accent6">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4000" b="1" dirty="0">
                <a:solidFill>
                  <a:srgbClr val="990000"/>
                </a:solidFill>
              </a:rPr>
              <a:t>First cycle</a:t>
            </a:r>
          </a:p>
          <a:p>
            <a:pPr algn="l" eaLnBrk="1" hangingPunct="1"/>
            <a:endParaRPr lang="el-GR" altLang="en-US" sz="4000" b="1" dirty="0">
              <a:solidFill>
                <a:srgbClr val="990000"/>
              </a:solidFill>
            </a:endParaRPr>
          </a:p>
          <a:p>
            <a:pPr algn="l" eaLnBrk="1" hangingPunct="1"/>
            <a:r>
              <a:rPr lang="en-US" altLang="en-US" sz="4000" b="1" dirty="0"/>
              <a:t>The conflict set contains four instantiations</a:t>
            </a:r>
            <a:r>
              <a:rPr lang="el-GR" altLang="en-US" sz="4000" b="1" dirty="0"/>
              <a:t> </a:t>
            </a:r>
            <a:r>
              <a:rPr lang="en-US" altLang="en-US" sz="4000" b="1" dirty="0"/>
              <a:t>of rule ‘course-failure’, say R1-R4</a:t>
            </a:r>
            <a:r>
              <a:rPr lang="el-GR" altLang="en-US" sz="4000" b="1" dirty="0"/>
              <a:t>, </a:t>
            </a:r>
            <a:r>
              <a:rPr lang="en-US" altLang="en-US" sz="4000" b="1" dirty="0"/>
              <a:t>respectively in relation to data</a:t>
            </a:r>
            <a:r>
              <a:rPr lang="el-GR" altLang="en-US" sz="4000" b="1" dirty="0"/>
              <a:t> </a:t>
            </a:r>
            <a:r>
              <a:rPr lang="en-US" altLang="en-US" sz="4000" b="1" dirty="0"/>
              <a:t>D</a:t>
            </a:r>
            <a:r>
              <a:rPr lang="el-GR" altLang="en-US" sz="4000" b="1" dirty="0"/>
              <a:t>4-</a:t>
            </a:r>
            <a:r>
              <a:rPr lang="en-US" altLang="en-US" sz="4000" b="1" dirty="0"/>
              <a:t>D</a:t>
            </a:r>
            <a:r>
              <a:rPr lang="el-GR" altLang="en-US" sz="4000" b="1" dirty="0"/>
              <a:t>7. </a:t>
            </a:r>
          </a:p>
          <a:p>
            <a:pPr algn="l" eaLnBrk="1" hangingPunct="1"/>
            <a:endParaRPr lang="el-GR" altLang="en-US" sz="4000" b="1" dirty="0"/>
          </a:p>
          <a:p>
            <a:pPr algn="l" eaLnBrk="1" hangingPunct="1"/>
            <a:r>
              <a:rPr lang="en-US" altLang="en-US" sz="4000" b="1" dirty="0"/>
              <a:t>Let’s assume that instantiation R1 is selected, whose execution adds the following new datum (conclusion) to the working memory:</a:t>
            </a:r>
          </a:p>
          <a:p>
            <a:pPr algn="l" eaLnBrk="1" hangingPunct="1"/>
            <a:endParaRPr lang="el-GR" altLang="en-US" sz="4000" b="1" dirty="0"/>
          </a:p>
          <a:p>
            <a:pPr algn="l" eaLnBrk="1" hangingPunct="1"/>
            <a:r>
              <a:rPr lang="en-US" altLang="en-US" sz="4000" b="1" dirty="0">
                <a:solidFill>
                  <a:srgbClr val="0100C8"/>
                </a:solidFill>
              </a:rPr>
              <a:t>D</a:t>
            </a:r>
            <a:r>
              <a:rPr lang="el-GR" altLang="en-US" sz="4000" b="1" dirty="0">
                <a:solidFill>
                  <a:srgbClr val="0100C8"/>
                </a:solidFill>
              </a:rPr>
              <a:t>8:  (</a:t>
            </a:r>
            <a:r>
              <a:rPr lang="en-US" altLang="en-US" sz="4000" b="1" dirty="0">
                <a:solidFill>
                  <a:srgbClr val="0100C8"/>
                </a:solidFill>
              </a:rPr>
              <a:t>Failure</a:t>
            </a:r>
            <a:r>
              <a:rPr lang="el-GR" altLang="en-US" sz="4000" b="1" dirty="0">
                <a:solidFill>
                  <a:srgbClr val="0100C8"/>
                </a:solidFill>
              </a:rPr>
              <a:t>  ^</a:t>
            </a:r>
            <a:r>
              <a:rPr lang="en-US" altLang="en-US" sz="4000" b="1" dirty="0">
                <a:solidFill>
                  <a:srgbClr val="0100C8"/>
                </a:solidFill>
              </a:rPr>
              <a:t>name</a:t>
            </a:r>
            <a:r>
              <a:rPr lang="el-GR" altLang="en-US" sz="4000" b="1" dirty="0">
                <a:solidFill>
                  <a:srgbClr val="0100C8"/>
                </a:solidFill>
              </a:rPr>
              <a:t>  </a:t>
            </a:r>
            <a:r>
              <a:rPr lang="en-US" altLang="en-US" sz="4000" b="1" dirty="0">
                <a:solidFill>
                  <a:srgbClr val="0100C8"/>
                </a:solidFill>
              </a:rPr>
              <a:t>Jones</a:t>
            </a:r>
            <a:r>
              <a:rPr lang="el-GR" altLang="en-US" sz="4000" b="1" dirty="0">
                <a:solidFill>
                  <a:srgbClr val="0100C8"/>
                </a:solidFill>
              </a:rPr>
              <a:t>  ^</a:t>
            </a:r>
            <a:r>
              <a:rPr lang="en-US" altLang="en-US" sz="4000" b="1" dirty="0">
                <a:solidFill>
                  <a:srgbClr val="0100C8"/>
                </a:solidFill>
              </a:rPr>
              <a:t>course</a:t>
            </a:r>
            <a:r>
              <a:rPr lang="el-GR" altLang="en-US" sz="4000" b="1" dirty="0">
                <a:solidFill>
                  <a:srgbClr val="0100C8"/>
                </a:solidFill>
              </a:rPr>
              <a:t>  </a:t>
            </a:r>
            <a:r>
              <a:rPr lang="en-US" altLang="en-US" sz="4000" b="1" dirty="0">
                <a:solidFill>
                  <a:srgbClr val="0100C8"/>
                </a:solidFill>
              </a:rPr>
              <a:t>CS</a:t>
            </a:r>
            <a:r>
              <a:rPr lang="el-GR" altLang="en-US" sz="4000" b="1" dirty="0">
                <a:solidFill>
                  <a:srgbClr val="0100C8"/>
                </a:solidFill>
              </a:rPr>
              <a:t>300  ^</a:t>
            </a:r>
            <a:r>
              <a:rPr lang="en-US" altLang="en-US" sz="4000" b="1" dirty="0">
                <a:solidFill>
                  <a:srgbClr val="0100C8"/>
                </a:solidFill>
              </a:rPr>
              <a:t>semester</a:t>
            </a:r>
            <a:r>
              <a:rPr lang="el-GR" altLang="en-US" sz="4000" b="1" dirty="0">
                <a:solidFill>
                  <a:srgbClr val="0100C8"/>
                </a:solidFill>
              </a:rPr>
              <a:t>  1)</a:t>
            </a:r>
            <a:endParaRPr lang="en-US" altLang="en-US" sz="4000" b="1" dirty="0">
              <a:solidFill>
                <a:srgbClr val="0100C8"/>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1">
            <a:extLst>
              <a:ext uri="{FF2B5EF4-FFF2-40B4-BE49-F238E27FC236}">
                <a16:creationId xmlns:a16="http://schemas.microsoft.com/office/drawing/2014/main" id="{80F6E3A3-E2BE-BD1A-A37C-E807F69DF9C0}"/>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30723" name="Slide Number Placeholder 3">
            <a:extLst>
              <a:ext uri="{FF2B5EF4-FFF2-40B4-BE49-F238E27FC236}">
                <a16:creationId xmlns:a16="http://schemas.microsoft.com/office/drawing/2014/main" id="{F3817364-31E9-F357-253C-C9E7ECE558F2}"/>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8CFA1961-2603-4EBF-84BC-59CFBDD3A594}" type="slidenum">
              <a:rPr lang="el-GR" altLang="en-US" smtClean="0"/>
              <a:pPr algn="ctr"/>
              <a:t>64</a:t>
            </a:fld>
            <a:endParaRPr lang="el-GR" altLang="en-US" dirty="0"/>
          </a:p>
        </p:txBody>
      </p:sp>
      <p:sp>
        <p:nvSpPr>
          <p:cNvPr id="30724" name="Text Box 4">
            <a:extLst>
              <a:ext uri="{FF2B5EF4-FFF2-40B4-BE49-F238E27FC236}">
                <a16:creationId xmlns:a16="http://schemas.microsoft.com/office/drawing/2014/main" id="{4188F3BC-AB8E-74F4-72E3-6050FE6D6274}"/>
              </a:ext>
            </a:extLst>
          </p:cNvPr>
          <p:cNvSpPr txBox="1">
            <a:spLocks noChangeArrowheads="1"/>
          </p:cNvSpPr>
          <p:nvPr/>
        </p:nvSpPr>
        <p:spPr bwMode="auto">
          <a:xfrm>
            <a:off x="3517900" y="3448050"/>
            <a:ext cx="16687800" cy="6247864"/>
          </a:xfrm>
          <a:prstGeom prst="rect">
            <a:avLst/>
          </a:prstGeom>
          <a:solidFill>
            <a:schemeClr val="accent6">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4000" b="1" dirty="0">
                <a:solidFill>
                  <a:srgbClr val="990000"/>
                </a:solidFill>
                <a:latin typeface="Helvetica Neue"/>
              </a:rPr>
              <a:t>Second cycle</a:t>
            </a:r>
            <a:endParaRPr lang="el-GR" altLang="en-US" sz="4000" b="1" dirty="0">
              <a:solidFill>
                <a:srgbClr val="990000"/>
              </a:solidFill>
              <a:latin typeface="Helvetica Neue"/>
            </a:endParaRPr>
          </a:p>
          <a:p>
            <a:pPr algn="l" eaLnBrk="1" hangingPunct="1"/>
            <a:endParaRPr lang="el-GR" altLang="en-US" sz="4000" b="1" dirty="0">
              <a:solidFill>
                <a:srgbClr val="990000"/>
              </a:solidFill>
              <a:latin typeface="Helvetica Neue"/>
            </a:endParaRPr>
          </a:p>
          <a:p>
            <a:pPr algn="l" eaLnBrk="1" hangingPunct="1"/>
            <a:r>
              <a:rPr lang="en-US" altLang="en-US" sz="4000" b="1" dirty="0">
                <a:latin typeface="Helvetica Neue"/>
              </a:rPr>
              <a:t>The conflict set consists of the remaining three rule instantiations, R2-R4, while rules ‘dismissal-1’ and ‘dismissal-2’ have been matched partly due to the new datum, D8. </a:t>
            </a:r>
          </a:p>
          <a:p>
            <a:pPr algn="l" eaLnBrk="1" hangingPunct="1"/>
            <a:endParaRPr lang="el-GR" altLang="en-US" sz="4000" b="1" dirty="0">
              <a:latin typeface="Helvetica Neue"/>
            </a:endParaRPr>
          </a:p>
          <a:p>
            <a:pPr algn="l"/>
            <a:r>
              <a:rPr lang="en-US" altLang="en-US" sz="4000" b="1" dirty="0"/>
              <a:t>Let’s assume that instantiation R2 is selected, whose execution adds the following new datum (conclusion) to the working memory:</a:t>
            </a:r>
          </a:p>
          <a:p>
            <a:pPr algn="l" eaLnBrk="1" hangingPunct="1"/>
            <a:endParaRPr lang="el-GR" altLang="en-US" sz="4000" b="1" dirty="0">
              <a:latin typeface="Helvetica Neue"/>
            </a:endParaRPr>
          </a:p>
          <a:p>
            <a:pPr algn="l" eaLnBrk="1" hangingPunct="1"/>
            <a:r>
              <a:rPr lang="en-US" altLang="en-US" sz="4000" b="1" dirty="0">
                <a:solidFill>
                  <a:srgbClr val="0100C8"/>
                </a:solidFill>
                <a:latin typeface="Helvetica Neue"/>
              </a:rPr>
              <a:t>D</a:t>
            </a:r>
            <a:r>
              <a:rPr lang="el-GR" altLang="en-US" sz="4000" b="1" dirty="0">
                <a:solidFill>
                  <a:srgbClr val="0100C8"/>
                </a:solidFill>
                <a:latin typeface="Helvetica Neue"/>
              </a:rPr>
              <a:t>9:  (</a:t>
            </a:r>
            <a:r>
              <a:rPr lang="en-US" altLang="en-US" sz="4000" b="1" dirty="0">
                <a:solidFill>
                  <a:srgbClr val="0100C8"/>
                </a:solidFill>
                <a:latin typeface="Helvetica Neue"/>
              </a:rPr>
              <a:t>Failure</a:t>
            </a:r>
            <a:r>
              <a:rPr lang="el-GR" altLang="en-US" sz="4000" b="1" dirty="0">
                <a:solidFill>
                  <a:srgbClr val="0100C8"/>
                </a:solidFill>
                <a:latin typeface="Helvetica Neue"/>
              </a:rPr>
              <a:t>  ^</a:t>
            </a:r>
            <a:r>
              <a:rPr lang="en-US" altLang="en-US" sz="4000" b="1" dirty="0">
                <a:solidFill>
                  <a:srgbClr val="0100C8"/>
                </a:solidFill>
                <a:latin typeface="Helvetica Neue"/>
              </a:rPr>
              <a:t>name</a:t>
            </a:r>
            <a:r>
              <a:rPr lang="el-GR" altLang="en-US" sz="4000" b="1" dirty="0">
                <a:solidFill>
                  <a:srgbClr val="0100C8"/>
                </a:solidFill>
                <a:latin typeface="Helvetica Neue"/>
              </a:rPr>
              <a:t>  </a:t>
            </a:r>
            <a:r>
              <a:rPr lang="en-US" altLang="en-US" sz="4000" b="1" dirty="0">
                <a:solidFill>
                  <a:srgbClr val="0100C8"/>
                </a:solidFill>
                <a:latin typeface="Helvetica Neue"/>
              </a:rPr>
              <a:t>Jones</a:t>
            </a:r>
            <a:r>
              <a:rPr lang="el-GR" altLang="en-US" sz="4000" b="1" dirty="0">
                <a:solidFill>
                  <a:srgbClr val="0100C8"/>
                </a:solidFill>
                <a:latin typeface="Helvetica Neue"/>
              </a:rPr>
              <a:t>  ^</a:t>
            </a:r>
            <a:r>
              <a:rPr lang="en-US" altLang="en-US" sz="4000" b="1" dirty="0">
                <a:solidFill>
                  <a:srgbClr val="0100C8"/>
                </a:solidFill>
                <a:latin typeface="Helvetica Neue"/>
              </a:rPr>
              <a:t>course</a:t>
            </a:r>
            <a:r>
              <a:rPr lang="el-GR" altLang="en-US" sz="4000" b="1" dirty="0">
                <a:solidFill>
                  <a:srgbClr val="0100C8"/>
                </a:solidFill>
                <a:latin typeface="Helvetica Neue"/>
              </a:rPr>
              <a:t>  </a:t>
            </a:r>
            <a:r>
              <a:rPr lang="en-US" altLang="en-US" sz="4000" b="1" dirty="0">
                <a:solidFill>
                  <a:srgbClr val="0100C8"/>
                </a:solidFill>
                <a:latin typeface="Helvetica Neue"/>
              </a:rPr>
              <a:t>CS</a:t>
            </a:r>
            <a:r>
              <a:rPr lang="el-GR" altLang="en-US" sz="4000" b="1" dirty="0">
                <a:solidFill>
                  <a:srgbClr val="0100C8"/>
                </a:solidFill>
                <a:latin typeface="Helvetica Neue"/>
              </a:rPr>
              <a:t>300  ^</a:t>
            </a:r>
            <a:r>
              <a:rPr lang="en-US" altLang="en-US" sz="4000" b="1" dirty="0">
                <a:solidFill>
                  <a:srgbClr val="0100C8"/>
                </a:solidFill>
                <a:latin typeface="Helvetica Neue"/>
              </a:rPr>
              <a:t>semester</a:t>
            </a:r>
            <a:r>
              <a:rPr lang="el-GR" altLang="en-US" sz="4000" b="1" dirty="0">
                <a:solidFill>
                  <a:srgbClr val="0100C8"/>
                </a:solidFill>
                <a:latin typeface="Helvetica Neue"/>
              </a:rPr>
              <a:t>  3)</a:t>
            </a:r>
            <a:endParaRPr lang="en-US" altLang="en-US" sz="4000" b="1" dirty="0">
              <a:solidFill>
                <a:srgbClr val="0100C8"/>
              </a:solidFill>
              <a:latin typeface="Helvetica Neue"/>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1">
            <a:extLst>
              <a:ext uri="{FF2B5EF4-FFF2-40B4-BE49-F238E27FC236}">
                <a16:creationId xmlns:a16="http://schemas.microsoft.com/office/drawing/2014/main" id="{87616359-305C-C3E3-C18E-B36DDC90AC1A}"/>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31747" name="Slide Number Placeholder 3">
            <a:extLst>
              <a:ext uri="{FF2B5EF4-FFF2-40B4-BE49-F238E27FC236}">
                <a16:creationId xmlns:a16="http://schemas.microsoft.com/office/drawing/2014/main" id="{7C8F3025-7634-C2CF-9C29-2C08944B1B75}"/>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EAFA3120-2184-42E8-A030-607DCD1FEBAB}" type="slidenum">
              <a:rPr lang="el-GR" altLang="en-US" smtClean="0"/>
              <a:pPr algn="ctr"/>
              <a:t>65</a:t>
            </a:fld>
            <a:endParaRPr lang="el-GR" altLang="en-US" dirty="0"/>
          </a:p>
        </p:txBody>
      </p:sp>
      <p:sp>
        <p:nvSpPr>
          <p:cNvPr id="72708" name="Text Box 4">
            <a:extLst>
              <a:ext uri="{FF2B5EF4-FFF2-40B4-BE49-F238E27FC236}">
                <a16:creationId xmlns:a16="http://schemas.microsoft.com/office/drawing/2014/main" id="{FC8D05A3-45C4-B0F9-C20F-0629EA2E776E}"/>
              </a:ext>
            </a:extLst>
          </p:cNvPr>
          <p:cNvSpPr txBox="1">
            <a:spLocks noChangeArrowheads="1"/>
          </p:cNvSpPr>
          <p:nvPr/>
        </p:nvSpPr>
        <p:spPr bwMode="auto">
          <a:xfrm>
            <a:off x="4419600" y="3321051"/>
            <a:ext cx="15392400" cy="5632311"/>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4000" b="1" dirty="0">
                <a:solidFill>
                  <a:srgbClr val="990000"/>
                </a:solidFill>
                <a:latin typeface="Helvetica Neue"/>
              </a:rPr>
              <a:t>Third cycle</a:t>
            </a:r>
            <a:endParaRPr lang="el-GR" altLang="en-US" sz="4000" b="1" dirty="0">
              <a:solidFill>
                <a:srgbClr val="990000"/>
              </a:solidFill>
              <a:latin typeface="Helvetica Neue"/>
            </a:endParaRPr>
          </a:p>
          <a:p>
            <a:pPr algn="l" eaLnBrk="1" hangingPunct="1"/>
            <a:endParaRPr lang="el-GR" altLang="en-US" sz="4000" b="1" dirty="0">
              <a:solidFill>
                <a:srgbClr val="990000"/>
              </a:solidFill>
              <a:latin typeface="Helvetica Neue"/>
            </a:endParaRPr>
          </a:p>
          <a:p>
            <a:pPr algn="l" eaLnBrk="1" hangingPunct="1"/>
            <a:r>
              <a:rPr lang="en-US" altLang="en-US" sz="4000" b="1" dirty="0">
                <a:latin typeface="Helvetica Neue"/>
              </a:rPr>
              <a:t>A new rule instantiation, say R5, is added in the conflict set, referring to rule ‘dismissal-1’ in connection with the data D1, D8 and D9. </a:t>
            </a:r>
          </a:p>
          <a:p>
            <a:pPr algn="l" eaLnBrk="1" hangingPunct="1"/>
            <a:endParaRPr lang="el-GR" altLang="en-US" sz="4000" b="1" dirty="0">
              <a:latin typeface="Helvetica Neue"/>
            </a:endParaRPr>
          </a:p>
          <a:p>
            <a:pPr algn="l" eaLnBrk="1" hangingPunct="1"/>
            <a:r>
              <a:rPr lang="en-US" altLang="en-US" sz="4000" b="1" dirty="0">
                <a:latin typeface="Helvetica Neue"/>
              </a:rPr>
              <a:t>Rule</a:t>
            </a:r>
            <a:r>
              <a:rPr lang="el-GR" altLang="en-US" sz="4000" b="1" dirty="0">
                <a:latin typeface="Helvetica Neue"/>
              </a:rPr>
              <a:t> ‘</a:t>
            </a:r>
            <a:r>
              <a:rPr lang="en-US" altLang="en-US" sz="4000" b="1" dirty="0">
                <a:latin typeface="Helvetica Neue"/>
              </a:rPr>
              <a:t>dismissal</a:t>
            </a:r>
            <a:r>
              <a:rPr lang="el-GR" altLang="en-US" sz="4000" b="1" dirty="0">
                <a:latin typeface="Helvetica Neue"/>
              </a:rPr>
              <a:t>-2’ </a:t>
            </a:r>
            <a:r>
              <a:rPr lang="en-US" altLang="en-US" sz="4000" b="1" dirty="0">
                <a:latin typeface="Helvetica Neue"/>
              </a:rPr>
              <a:t>continues to be partly matched</a:t>
            </a:r>
            <a:r>
              <a:rPr lang="el-GR" altLang="en-US" sz="4000" b="1" dirty="0">
                <a:latin typeface="Helvetica Neue"/>
              </a:rPr>
              <a:t>.</a:t>
            </a:r>
          </a:p>
          <a:p>
            <a:pPr algn="l" eaLnBrk="1" hangingPunct="1"/>
            <a:endParaRPr lang="el-GR" altLang="en-US" sz="4000" b="1" dirty="0">
              <a:latin typeface="Helvetica Neue"/>
            </a:endParaRPr>
          </a:p>
          <a:p>
            <a:pPr algn="ctr" eaLnBrk="1" hangingPunct="1"/>
            <a:r>
              <a:rPr lang="en-US" altLang="en-US" sz="4000" b="1" dirty="0">
                <a:solidFill>
                  <a:srgbClr val="0100C8"/>
                </a:solidFill>
                <a:latin typeface="Helvetica Neue"/>
              </a:rPr>
              <a:t>Complete the execution of the forwards chaining algorithm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2708">
                                            <p:txEl>
                                              <p:pRg st="6" end="6"/>
                                            </p:txEl>
                                          </p:spTgt>
                                        </p:tgtEl>
                                        <p:attrNameLst>
                                          <p:attrName>style.visibility</p:attrName>
                                        </p:attrNameLst>
                                      </p:cBhvr>
                                      <p:to>
                                        <p:strVal val="visible"/>
                                      </p:to>
                                    </p:set>
                                    <p:anim calcmode="lin" valueType="num">
                                      <p:cBhvr additive="base">
                                        <p:cTn id="7" dur="500" fill="hold"/>
                                        <p:tgtEl>
                                          <p:spTgt spid="72708">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270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66</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27117" y="2849974"/>
            <a:ext cx="21736123" cy="1091154"/>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Control Structure</a:t>
            </a:r>
            <a:endParaRPr lang="en-CY" sz="4800" dirty="0"/>
          </a:p>
        </p:txBody>
      </p:sp>
      <p:sp>
        <p:nvSpPr>
          <p:cNvPr id="8" name="Rectangle 5">
            <a:extLst>
              <a:ext uri="{FF2B5EF4-FFF2-40B4-BE49-F238E27FC236}">
                <a16:creationId xmlns:a16="http://schemas.microsoft.com/office/drawing/2014/main" id="{66C9126A-8160-8BF1-60DE-3D572D31E552}"/>
              </a:ext>
            </a:extLst>
          </p:cNvPr>
          <p:cNvSpPr txBox="1">
            <a:spLocks noChangeArrowheads="1"/>
          </p:cNvSpPr>
          <p:nvPr/>
        </p:nvSpPr>
        <p:spPr>
          <a:xfrm>
            <a:off x="1227116" y="4324866"/>
            <a:ext cx="21736123" cy="730284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800" dirty="0">
                <a:solidFill>
                  <a:srgbClr val="0100C8"/>
                </a:solidFill>
                <a:latin typeface="Helvetica Neue"/>
              </a:rPr>
              <a:t>In every cycle</a:t>
            </a:r>
            <a:r>
              <a:rPr lang="el-GR" altLang="en-US" sz="4800" dirty="0">
                <a:solidFill>
                  <a:srgbClr val="0100C8"/>
                </a:solidFill>
                <a:latin typeface="Helvetica Neue"/>
              </a:rPr>
              <a:t>, </a:t>
            </a:r>
            <a:r>
              <a:rPr lang="en-US" altLang="en-US" sz="4800" dirty="0">
                <a:solidFill>
                  <a:srgbClr val="0100C8"/>
                </a:solidFill>
                <a:latin typeface="Helvetica Neue"/>
              </a:rPr>
              <a:t>the selection of the rule instantiation to be executed next, is governed by various heuristics that constitute the </a:t>
            </a:r>
            <a:r>
              <a:rPr lang="en-US" altLang="en-US" sz="4800" b="1" dirty="0">
                <a:solidFill>
                  <a:srgbClr val="FF2D64"/>
                </a:solidFill>
                <a:latin typeface="Helvetica Neue"/>
              </a:rPr>
              <a:t>control structure</a:t>
            </a:r>
            <a:r>
              <a:rPr lang="en-US" altLang="en-US" sz="4800" dirty="0">
                <a:solidFill>
                  <a:srgbClr val="0100C8"/>
                </a:solidFill>
                <a:latin typeface="Helvetica Neue"/>
              </a:rPr>
              <a:t> of the rule interpreter </a:t>
            </a:r>
          </a:p>
          <a:p>
            <a:pPr>
              <a:buFont typeface="Wingdings" panose="05000000000000000000" pitchFamily="2" charset="2"/>
              <a:buChar char="q"/>
            </a:pPr>
            <a:r>
              <a:rPr lang="en-US" altLang="en-US" sz="4800" dirty="0">
                <a:solidFill>
                  <a:srgbClr val="0100C8"/>
                </a:solidFill>
                <a:latin typeface="Helvetica Neue"/>
              </a:rPr>
              <a:t>General performance criteria</a:t>
            </a:r>
            <a:endParaRPr lang="el-GR" altLang="en-US" sz="4800" dirty="0">
              <a:solidFill>
                <a:srgbClr val="0100C8"/>
              </a:solidFill>
              <a:latin typeface="Helvetica Neue"/>
            </a:endParaRPr>
          </a:p>
          <a:p>
            <a:pPr lvl="1">
              <a:buFont typeface="Courier New" panose="02070309020205020404" pitchFamily="49" charset="0"/>
              <a:buChar char="o"/>
            </a:pPr>
            <a:r>
              <a:rPr lang="en-US" altLang="en-US" b="1" dirty="0">
                <a:solidFill>
                  <a:srgbClr val="FF2D64"/>
                </a:solidFill>
                <a:latin typeface="Helvetica Neue"/>
              </a:rPr>
              <a:t>Sensitivity</a:t>
            </a:r>
            <a:r>
              <a:rPr lang="el-GR" altLang="en-US" dirty="0">
                <a:solidFill>
                  <a:srgbClr val="0100C8"/>
                </a:solidFill>
                <a:latin typeface="Helvetica Neue"/>
              </a:rPr>
              <a:t>:</a:t>
            </a:r>
          </a:p>
          <a:p>
            <a:pPr lvl="2">
              <a:buFont typeface="Wingdings" panose="05000000000000000000" pitchFamily="2" charset="2"/>
              <a:buChar char="§"/>
            </a:pPr>
            <a:r>
              <a:rPr lang="en-US" altLang="en-US" sz="4800" dirty="0">
                <a:solidFill>
                  <a:srgbClr val="0100C8"/>
                </a:solidFill>
                <a:latin typeface="Helvetica Neue"/>
              </a:rPr>
              <a:t>Ability to respond quicky to changes in the environment as these are depicted in the working memory </a:t>
            </a:r>
          </a:p>
          <a:p>
            <a:pPr lvl="1">
              <a:buFont typeface="Courier New" panose="02070309020205020404" pitchFamily="49" charset="0"/>
              <a:buChar char="o"/>
            </a:pPr>
            <a:r>
              <a:rPr lang="en-US" altLang="en-US" b="1" dirty="0">
                <a:solidFill>
                  <a:srgbClr val="FF2D64"/>
                </a:solidFill>
                <a:latin typeface="Helvetica Neue"/>
              </a:rPr>
              <a:t>Stability</a:t>
            </a:r>
            <a:r>
              <a:rPr lang="el-GR" altLang="en-US" dirty="0">
                <a:solidFill>
                  <a:srgbClr val="0100C8"/>
                </a:solidFill>
                <a:latin typeface="Helvetica Neue"/>
              </a:rPr>
              <a:t>:</a:t>
            </a:r>
          </a:p>
          <a:p>
            <a:pPr lvl="2">
              <a:buFont typeface="Wingdings" panose="05000000000000000000" pitchFamily="2" charset="2"/>
              <a:buChar char="§"/>
            </a:pPr>
            <a:r>
              <a:rPr lang="el-GR" altLang="en-US" sz="4800" dirty="0">
                <a:solidFill>
                  <a:srgbClr val="0100C8"/>
                </a:solidFill>
                <a:latin typeface="Helvetica Neue"/>
              </a:rPr>
              <a:t> </a:t>
            </a:r>
            <a:r>
              <a:rPr lang="en-US" altLang="en-US" sz="4800" dirty="0">
                <a:solidFill>
                  <a:srgbClr val="0100C8"/>
                </a:solidFill>
                <a:latin typeface="Helvetica Neue"/>
              </a:rPr>
              <a:t>Ability to demonstrate coherence in the line of reasoning</a:t>
            </a:r>
          </a:p>
        </p:txBody>
      </p:sp>
    </p:spTree>
    <p:extLst>
      <p:ext uri="{BB962C8B-B14F-4D97-AF65-F5344CB8AC3E}">
        <p14:creationId xmlns:p14="http://schemas.microsoft.com/office/powerpoint/2010/main" val="64347998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67</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27117" y="2849974"/>
            <a:ext cx="21736123" cy="1091154"/>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Global Control Strategies</a:t>
            </a:r>
            <a:endParaRPr lang="en-CY" sz="4800" dirty="0"/>
          </a:p>
        </p:txBody>
      </p:sp>
      <p:sp>
        <p:nvSpPr>
          <p:cNvPr id="8" name="Rectangle 5">
            <a:extLst>
              <a:ext uri="{FF2B5EF4-FFF2-40B4-BE49-F238E27FC236}">
                <a16:creationId xmlns:a16="http://schemas.microsoft.com/office/drawing/2014/main" id="{66C9126A-8160-8BF1-60DE-3D572D31E552}"/>
              </a:ext>
            </a:extLst>
          </p:cNvPr>
          <p:cNvSpPr txBox="1">
            <a:spLocks noChangeArrowheads="1"/>
          </p:cNvSpPr>
          <p:nvPr/>
        </p:nvSpPr>
        <p:spPr>
          <a:xfrm>
            <a:off x="1227116" y="4324866"/>
            <a:ext cx="21736123" cy="730284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800" dirty="0">
                <a:solidFill>
                  <a:srgbClr val="0100C8"/>
                </a:solidFill>
                <a:latin typeface="Helvetica Neue"/>
              </a:rPr>
              <a:t>Refractoriness</a:t>
            </a:r>
          </a:p>
          <a:p>
            <a:pPr>
              <a:buFont typeface="Wingdings" panose="05000000000000000000" pitchFamily="2" charset="2"/>
              <a:buChar char="q"/>
            </a:pPr>
            <a:r>
              <a:rPr lang="en-US" altLang="en-US" sz="4800" dirty="0">
                <a:solidFill>
                  <a:srgbClr val="0100C8"/>
                </a:solidFill>
                <a:latin typeface="Helvetica Neue"/>
              </a:rPr>
              <a:t>Recency</a:t>
            </a:r>
          </a:p>
          <a:p>
            <a:pPr>
              <a:buFont typeface="Wingdings" panose="05000000000000000000" pitchFamily="2" charset="2"/>
              <a:buChar char="q"/>
            </a:pPr>
            <a:r>
              <a:rPr lang="en-US" altLang="en-US" sz="4800" dirty="0">
                <a:solidFill>
                  <a:srgbClr val="0100C8"/>
                </a:solidFill>
                <a:latin typeface="Helvetica Neue"/>
              </a:rPr>
              <a:t>Specificity</a:t>
            </a:r>
          </a:p>
        </p:txBody>
      </p:sp>
    </p:spTree>
    <p:extLst>
      <p:ext uri="{BB962C8B-B14F-4D97-AF65-F5344CB8AC3E}">
        <p14:creationId xmlns:p14="http://schemas.microsoft.com/office/powerpoint/2010/main" val="36168566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68</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03450" y="2743199"/>
            <a:ext cx="21384702" cy="1062003"/>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Refractoriness Control Strategy</a:t>
            </a:r>
            <a:endParaRPr lang="en-CY" sz="4800" dirty="0"/>
          </a:p>
        </p:txBody>
      </p:sp>
      <p:sp>
        <p:nvSpPr>
          <p:cNvPr id="5" name="Rectangle 3">
            <a:extLst>
              <a:ext uri="{FF2B5EF4-FFF2-40B4-BE49-F238E27FC236}">
                <a16:creationId xmlns:a16="http://schemas.microsoft.com/office/drawing/2014/main" id="{C9ACAD98-94AE-5A0B-01C8-523A5091B871}"/>
              </a:ext>
            </a:extLst>
          </p:cNvPr>
          <p:cNvSpPr txBox="1">
            <a:spLocks noChangeArrowheads="1"/>
          </p:cNvSpPr>
          <p:nvPr/>
        </p:nvSpPr>
        <p:spPr>
          <a:xfrm>
            <a:off x="1078835" y="4226516"/>
            <a:ext cx="21736123" cy="3756454"/>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400" dirty="0">
                <a:solidFill>
                  <a:srgbClr val="0100C8"/>
                </a:solidFill>
                <a:latin typeface="Helvetica Neue"/>
              </a:rPr>
              <a:t>The same rule instantiation can be executed only once</a:t>
            </a:r>
            <a:endParaRPr lang="el-GR" altLang="en-US" sz="4400" dirty="0">
              <a:solidFill>
                <a:srgbClr val="0100C8"/>
              </a:solidFill>
              <a:latin typeface="Helvetica Neue"/>
            </a:endParaRPr>
          </a:p>
          <a:p>
            <a:pPr>
              <a:buFont typeface="Wingdings" panose="05000000000000000000" pitchFamily="2" charset="2"/>
              <a:buChar char="q"/>
            </a:pPr>
            <a:r>
              <a:rPr lang="en-US" altLang="en-US" sz="4400" dirty="0">
                <a:solidFill>
                  <a:srgbClr val="0100C8"/>
                </a:solidFill>
                <a:latin typeface="Helvetica Neue"/>
              </a:rPr>
              <a:t>In monotonic production systems it would not make sense to execute the same rule instantiation more than once</a:t>
            </a:r>
          </a:p>
          <a:p>
            <a:pPr>
              <a:buFont typeface="Wingdings" panose="05000000000000000000" pitchFamily="2" charset="2"/>
              <a:buChar char="q"/>
            </a:pPr>
            <a:r>
              <a:rPr lang="en-US" altLang="en-US" sz="4400" dirty="0">
                <a:solidFill>
                  <a:srgbClr val="0100C8"/>
                </a:solidFill>
                <a:latin typeface="Helvetica Neue"/>
              </a:rPr>
              <a:t>Weaker version</a:t>
            </a:r>
            <a:r>
              <a:rPr lang="el-GR" altLang="en-US" sz="4400" dirty="0">
                <a:solidFill>
                  <a:srgbClr val="0100C8"/>
                </a:solidFill>
                <a:latin typeface="Helvetica Neue"/>
              </a:rPr>
              <a:t>:</a:t>
            </a:r>
            <a:r>
              <a:rPr lang="en-US" altLang="en-US" sz="4400" dirty="0">
                <a:solidFill>
                  <a:srgbClr val="0100C8"/>
                </a:solidFill>
                <a:latin typeface="Helvetica Neue"/>
              </a:rPr>
              <a:t> Only the rule instantiation executed at the immediately preceding cycle to be excluded</a:t>
            </a:r>
          </a:p>
        </p:txBody>
      </p:sp>
    </p:spTree>
    <p:extLst>
      <p:ext uri="{BB962C8B-B14F-4D97-AF65-F5344CB8AC3E}">
        <p14:creationId xmlns:p14="http://schemas.microsoft.com/office/powerpoint/2010/main" val="416228666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69</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03450" y="2743199"/>
            <a:ext cx="21384702" cy="1062003"/>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Recency Control Strategy</a:t>
            </a:r>
            <a:endParaRPr lang="en-CY" sz="4800" dirty="0"/>
          </a:p>
        </p:txBody>
      </p:sp>
      <p:sp>
        <p:nvSpPr>
          <p:cNvPr id="8" name="Rectangle 3">
            <a:extLst>
              <a:ext uri="{FF2B5EF4-FFF2-40B4-BE49-F238E27FC236}">
                <a16:creationId xmlns:a16="http://schemas.microsoft.com/office/drawing/2014/main" id="{E9984AF3-E186-3CA2-E9C8-400D189ADA03}"/>
              </a:ext>
            </a:extLst>
          </p:cNvPr>
          <p:cNvSpPr txBox="1">
            <a:spLocks noChangeArrowheads="1"/>
          </p:cNvSpPr>
          <p:nvPr/>
        </p:nvSpPr>
        <p:spPr>
          <a:xfrm>
            <a:off x="1112108" y="4131275"/>
            <a:ext cx="21384702" cy="3937687"/>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400" dirty="0">
                <a:solidFill>
                  <a:srgbClr val="0100C8"/>
                </a:solidFill>
                <a:latin typeface="Helvetica Neue"/>
              </a:rPr>
              <a:t>Every datum in the working memory is associated with its time of entrance</a:t>
            </a:r>
            <a:endParaRPr lang="el-GR" altLang="en-US" sz="4400" dirty="0">
              <a:solidFill>
                <a:srgbClr val="0100C8"/>
              </a:solidFill>
              <a:latin typeface="Helvetica Neue"/>
            </a:endParaRPr>
          </a:p>
          <a:p>
            <a:pPr>
              <a:buFont typeface="Wingdings" panose="05000000000000000000" pitchFamily="2" charset="2"/>
              <a:buChar char="q"/>
            </a:pPr>
            <a:r>
              <a:rPr lang="en-US" altLang="en-US" sz="4400" dirty="0">
                <a:solidFill>
                  <a:srgbClr val="0100C8"/>
                </a:solidFill>
                <a:latin typeface="Helvetica Neue"/>
              </a:rPr>
              <a:t>Rule instantiations that concern more recent data are preferrable to those that concern older data</a:t>
            </a:r>
          </a:p>
          <a:p>
            <a:pPr>
              <a:buFont typeface="Wingdings" panose="05000000000000000000" pitchFamily="2" charset="2"/>
              <a:buChar char="q"/>
            </a:pPr>
            <a:r>
              <a:rPr lang="en-US" altLang="en-US" sz="4400" dirty="0">
                <a:solidFill>
                  <a:srgbClr val="0100C8"/>
                </a:solidFill>
                <a:latin typeface="Helvetica Neue"/>
              </a:rPr>
              <a:t>Weakness</a:t>
            </a:r>
            <a:r>
              <a:rPr lang="el-GR" altLang="en-US" sz="4400" dirty="0">
                <a:solidFill>
                  <a:srgbClr val="0100C8"/>
                </a:solidFill>
                <a:latin typeface="Helvetica Neue"/>
              </a:rPr>
              <a:t>: </a:t>
            </a:r>
            <a:r>
              <a:rPr lang="en-US" altLang="en-US" sz="4400" dirty="0">
                <a:solidFill>
                  <a:srgbClr val="0100C8"/>
                </a:solidFill>
                <a:latin typeface="Helvetica Neue"/>
              </a:rPr>
              <a:t>Older data can be indefinitely ignored, unless the current line of reasoning fails</a:t>
            </a:r>
            <a:endParaRPr lang="el-GR" altLang="en-US" sz="4400" dirty="0">
              <a:solidFill>
                <a:srgbClr val="0100C8"/>
              </a:solidFill>
              <a:latin typeface="Helvetica Neue"/>
            </a:endParaRPr>
          </a:p>
        </p:txBody>
      </p:sp>
    </p:spTree>
    <p:extLst>
      <p:ext uri="{BB962C8B-B14F-4D97-AF65-F5344CB8AC3E}">
        <p14:creationId xmlns:p14="http://schemas.microsoft.com/office/powerpoint/2010/main" val="1186343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19B3120-9B40-1AF2-A8A3-2973DB6F0F67}"/>
              </a:ext>
            </a:extLst>
          </p:cNvPr>
          <p:cNvSpPr>
            <a:spLocks noGrp="1"/>
          </p:cNvSpPr>
          <p:nvPr>
            <p:ph type="sldNum" sz="quarter" idx="12"/>
          </p:nvPr>
        </p:nvSpPr>
        <p:spPr/>
        <p:txBody>
          <a:bodyPr/>
          <a:lstStyle/>
          <a:p>
            <a:fld id="{00C3F675-7403-4189-A06F-B537B28DE3FC}" type="slidenum">
              <a:rPr lang="el-GR" altLang="en-US" smtClean="0"/>
              <a:pPr/>
              <a:t>7</a:t>
            </a:fld>
            <a:endParaRPr lang="el-GR" altLang="en-US" dirty="0"/>
          </a:p>
        </p:txBody>
      </p:sp>
      <p:pic>
        <p:nvPicPr>
          <p:cNvPr id="4" name="Picture 3" descr="A screenshot of a computer&#10;&#10;Description automatically generated with medium confidence">
            <a:extLst>
              <a:ext uri="{FF2B5EF4-FFF2-40B4-BE49-F238E27FC236}">
                <a16:creationId xmlns:a16="http://schemas.microsoft.com/office/drawing/2014/main" id="{C04F0B2F-CC5E-B07C-3E97-4D29AB8506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5977" y="1349790"/>
            <a:ext cx="9794595" cy="4939192"/>
          </a:xfrm>
          <a:prstGeom prst="rect">
            <a:avLst/>
          </a:prstGeom>
          <a:solidFill>
            <a:schemeClr val="accent6">
              <a:lumMod val="20000"/>
              <a:lumOff val="80000"/>
            </a:schemeClr>
          </a:solidFill>
        </p:spPr>
      </p:pic>
      <p:pic>
        <p:nvPicPr>
          <p:cNvPr id="6" name="Picture 5" descr="Text, letter&#10;&#10;Description automatically generated">
            <a:extLst>
              <a:ext uri="{FF2B5EF4-FFF2-40B4-BE49-F238E27FC236}">
                <a16:creationId xmlns:a16="http://schemas.microsoft.com/office/drawing/2014/main" id="{335BE6EA-18F5-DA19-EA62-47D03743E4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85977" y="6288982"/>
            <a:ext cx="9794595" cy="6075944"/>
          </a:xfrm>
          <a:prstGeom prst="rect">
            <a:avLst/>
          </a:prstGeom>
          <a:solidFill>
            <a:schemeClr val="accent6">
              <a:lumMod val="20000"/>
              <a:lumOff val="80000"/>
            </a:schemeClr>
          </a:solidFill>
        </p:spPr>
      </p:pic>
      <p:pic>
        <p:nvPicPr>
          <p:cNvPr id="8" name="Picture 7" descr="Diagram&#10;&#10;Description automatically generated">
            <a:extLst>
              <a:ext uri="{FF2B5EF4-FFF2-40B4-BE49-F238E27FC236}">
                <a16:creationId xmlns:a16="http://schemas.microsoft.com/office/drawing/2014/main" id="{2ACF91FA-8286-C512-36FB-3CAF4965D98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578534" y="6052413"/>
            <a:ext cx="10946885" cy="3967127"/>
          </a:xfrm>
          <a:prstGeom prst="rect">
            <a:avLst/>
          </a:prstGeom>
        </p:spPr>
      </p:pic>
    </p:spTree>
    <p:extLst>
      <p:ext uri="{BB962C8B-B14F-4D97-AF65-F5344CB8AC3E}">
        <p14:creationId xmlns:p14="http://schemas.microsoft.com/office/powerpoint/2010/main" val="41593007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70</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03450" y="2743199"/>
            <a:ext cx="21384702" cy="1062003"/>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Specificity Control Strategy</a:t>
            </a:r>
            <a:endParaRPr lang="en-CY" sz="4800" dirty="0"/>
          </a:p>
        </p:txBody>
      </p:sp>
      <p:sp>
        <p:nvSpPr>
          <p:cNvPr id="5" name="Rectangle 3">
            <a:extLst>
              <a:ext uri="{FF2B5EF4-FFF2-40B4-BE49-F238E27FC236}">
                <a16:creationId xmlns:a16="http://schemas.microsoft.com/office/drawing/2014/main" id="{959D78DB-C100-375B-B931-87654114892F}"/>
              </a:ext>
            </a:extLst>
          </p:cNvPr>
          <p:cNvSpPr txBox="1">
            <a:spLocks noChangeArrowheads="1"/>
          </p:cNvSpPr>
          <p:nvPr/>
        </p:nvSpPr>
        <p:spPr>
          <a:xfrm>
            <a:off x="1346242" y="4347519"/>
            <a:ext cx="21265979" cy="635343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r>
              <a:rPr lang="en-US" altLang="en-US" sz="4400" dirty="0">
                <a:solidFill>
                  <a:srgbClr val="0100C8"/>
                </a:solidFill>
                <a:latin typeface="Helvetica Neue"/>
              </a:rPr>
              <a:t>Rule instantiations that have more premises are to be preferred </a:t>
            </a:r>
          </a:p>
          <a:p>
            <a:pPr>
              <a:lnSpc>
                <a:spcPct val="80000"/>
              </a:lnSpc>
              <a:buFont typeface="Wingdings" panose="05000000000000000000" pitchFamily="2" charset="2"/>
              <a:buChar char="q"/>
            </a:pPr>
            <a:r>
              <a:rPr lang="en-US" altLang="en-US" sz="4400" dirty="0">
                <a:solidFill>
                  <a:srgbClr val="0100C8"/>
                </a:solidFill>
                <a:latin typeface="Helvetica Neue"/>
              </a:rPr>
              <a:t>The rationale being that such rules take into consideration more of the data</a:t>
            </a:r>
            <a:endParaRPr lang="el-GR" altLang="en-US" sz="4400" dirty="0">
              <a:solidFill>
                <a:srgbClr val="0100C8"/>
              </a:solidFill>
              <a:latin typeface="Helvetica Neue"/>
            </a:endParaRPr>
          </a:p>
          <a:p>
            <a:pPr>
              <a:lnSpc>
                <a:spcPct val="80000"/>
              </a:lnSpc>
              <a:buFont typeface="Wingdings" panose="05000000000000000000" pitchFamily="2" charset="2"/>
              <a:buChar char="q"/>
            </a:pPr>
            <a:r>
              <a:rPr lang="en-US" altLang="en-US" sz="4400" dirty="0">
                <a:solidFill>
                  <a:srgbClr val="0100C8"/>
                </a:solidFill>
                <a:latin typeface="Helvetica Neue"/>
              </a:rPr>
              <a:t>The use of this strategy facilitates the handling of exceptions, e.g.:</a:t>
            </a:r>
          </a:p>
          <a:p>
            <a:pPr lvl="1">
              <a:lnSpc>
                <a:spcPct val="80000"/>
              </a:lnSpc>
              <a:buFont typeface="Wingdings" panose="05000000000000000000" pitchFamily="2" charset="2"/>
              <a:buChar char="§"/>
            </a:pPr>
            <a:r>
              <a:rPr lang="en-US" altLang="en-US" sz="4400" dirty="0">
                <a:solidFill>
                  <a:srgbClr val="0100C8"/>
                </a:solidFill>
                <a:latin typeface="Helvetica Neue"/>
              </a:rPr>
              <a:t>General rule</a:t>
            </a:r>
            <a:r>
              <a:rPr lang="el-GR" altLang="en-US" sz="4400" dirty="0">
                <a:solidFill>
                  <a:srgbClr val="0100C8"/>
                </a:solidFill>
                <a:latin typeface="Helvetica Neue"/>
              </a:rPr>
              <a:t>: ‘</a:t>
            </a:r>
            <a:r>
              <a:rPr lang="en-US" altLang="en-US" sz="4400" dirty="0">
                <a:solidFill>
                  <a:srgbClr val="0100C8"/>
                </a:solidFill>
                <a:latin typeface="Helvetica Neue"/>
              </a:rPr>
              <a:t>If</a:t>
            </a:r>
            <a:r>
              <a:rPr lang="el-GR" altLang="en-US" sz="4400" dirty="0">
                <a:solidFill>
                  <a:srgbClr val="0100C8"/>
                </a:solidFill>
                <a:latin typeface="Helvetica Neue"/>
              </a:rPr>
              <a:t> </a:t>
            </a:r>
            <a:r>
              <a:rPr lang="en-US" altLang="en-US" sz="4400" dirty="0">
                <a:solidFill>
                  <a:srgbClr val="0100C8"/>
                </a:solidFill>
                <a:latin typeface="Helvetica Neue"/>
              </a:rPr>
              <a:t>X</a:t>
            </a:r>
            <a:r>
              <a:rPr lang="el-GR" altLang="en-US" sz="4400" dirty="0">
                <a:solidFill>
                  <a:srgbClr val="0100C8"/>
                </a:solidFill>
                <a:latin typeface="Helvetica Neue"/>
              </a:rPr>
              <a:t> </a:t>
            </a:r>
            <a:r>
              <a:rPr lang="en-US" altLang="en-US" sz="4400" dirty="0">
                <a:solidFill>
                  <a:srgbClr val="0100C8"/>
                </a:solidFill>
                <a:latin typeface="Helvetica Neue"/>
              </a:rPr>
              <a:t>is a bird,</a:t>
            </a:r>
            <a:r>
              <a:rPr lang="el-GR" altLang="en-US" sz="4400" dirty="0">
                <a:solidFill>
                  <a:srgbClr val="0100C8"/>
                </a:solidFill>
                <a:latin typeface="Helvetica Neue"/>
              </a:rPr>
              <a:t> </a:t>
            </a:r>
            <a:r>
              <a:rPr lang="en-US" altLang="en-US" sz="4400" dirty="0">
                <a:solidFill>
                  <a:srgbClr val="0100C8"/>
                </a:solidFill>
                <a:latin typeface="Helvetica Neue"/>
              </a:rPr>
              <a:t>then</a:t>
            </a:r>
            <a:r>
              <a:rPr lang="el-GR" altLang="en-US" sz="4400" dirty="0">
                <a:solidFill>
                  <a:srgbClr val="0100C8"/>
                </a:solidFill>
                <a:latin typeface="Helvetica Neue"/>
              </a:rPr>
              <a:t> Χ </a:t>
            </a:r>
            <a:r>
              <a:rPr lang="en-US" altLang="en-US" sz="4400" dirty="0">
                <a:solidFill>
                  <a:srgbClr val="0100C8"/>
                </a:solidFill>
                <a:latin typeface="Helvetica Neue"/>
              </a:rPr>
              <a:t>can fly</a:t>
            </a:r>
            <a:r>
              <a:rPr lang="el-GR" altLang="en-US" sz="4400" dirty="0">
                <a:solidFill>
                  <a:srgbClr val="0100C8"/>
                </a:solidFill>
                <a:latin typeface="Helvetica Neue"/>
              </a:rPr>
              <a:t>’</a:t>
            </a:r>
            <a:endParaRPr lang="el-GR" altLang="en-US" sz="4400" u="sng" dirty="0">
              <a:solidFill>
                <a:srgbClr val="0100C8"/>
              </a:solidFill>
              <a:latin typeface="Helvetica Neue"/>
            </a:endParaRPr>
          </a:p>
          <a:p>
            <a:pPr lvl="1">
              <a:lnSpc>
                <a:spcPct val="80000"/>
              </a:lnSpc>
              <a:buFont typeface="Wingdings" panose="05000000000000000000" pitchFamily="2" charset="2"/>
              <a:buChar char="§"/>
            </a:pPr>
            <a:r>
              <a:rPr lang="en-US" altLang="en-US" sz="4400" dirty="0">
                <a:solidFill>
                  <a:srgbClr val="0100C8"/>
                </a:solidFill>
                <a:latin typeface="Helvetica Neue"/>
              </a:rPr>
              <a:t>Rule exceptions</a:t>
            </a:r>
            <a:r>
              <a:rPr lang="el-GR" altLang="en-US" sz="4400" dirty="0">
                <a:solidFill>
                  <a:srgbClr val="0100C8"/>
                </a:solidFill>
                <a:latin typeface="Helvetica Neue"/>
              </a:rPr>
              <a:t>: </a:t>
            </a:r>
          </a:p>
          <a:p>
            <a:pPr lvl="2">
              <a:lnSpc>
                <a:spcPct val="80000"/>
              </a:lnSpc>
            </a:pPr>
            <a:r>
              <a:rPr lang="el-GR" altLang="en-US" sz="4400" dirty="0">
                <a:solidFill>
                  <a:srgbClr val="0100C8"/>
                </a:solidFill>
                <a:latin typeface="Helvetica Neue"/>
              </a:rPr>
              <a:t>‘</a:t>
            </a:r>
            <a:r>
              <a:rPr lang="en-US" altLang="en-US" sz="4400" dirty="0">
                <a:solidFill>
                  <a:srgbClr val="0100C8"/>
                </a:solidFill>
                <a:latin typeface="Helvetica Neue"/>
              </a:rPr>
              <a:t>If</a:t>
            </a:r>
            <a:r>
              <a:rPr lang="el-GR" altLang="en-US" sz="4400" dirty="0">
                <a:solidFill>
                  <a:srgbClr val="0100C8"/>
                </a:solidFill>
                <a:latin typeface="Helvetica Neue"/>
              </a:rPr>
              <a:t> Χ </a:t>
            </a:r>
            <a:r>
              <a:rPr lang="en-US" altLang="en-US" sz="4400" dirty="0">
                <a:solidFill>
                  <a:srgbClr val="0100C8"/>
                </a:solidFill>
                <a:latin typeface="Helvetica Neue"/>
              </a:rPr>
              <a:t>is a bird and</a:t>
            </a:r>
            <a:r>
              <a:rPr lang="el-GR" altLang="en-US" sz="4400" dirty="0">
                <a:solidFill>
                  <a:srgbClr val="0100C8"/>
                </a:solidFill>
                <a:latin typeface="Helvetica Neue"/>
              </a:rPr>
              <a:t> Χ </a:t>
            </a:r>
            <a:r>
              <a:rPr lang="en-US" altLang="en-US" sz="4400" dirty="0">
                <a:solidFill>
                  <a:srgbClr val="0100C8"/>
                </a:solidFill>
                <a:latin typeface="Helvetica Neue"/>
              </a:rPr>
              <a:t>is a penguin,</a:t>
            </a:r>
            <a:r>
              <a:rPr lang="el-GR" altLang="en-US" sz="4400" dirty="0">
                <a:solidFill>
                  <a:srgbClr val="0100C8"/>
                </a:solidFill>
                <a:latin typeface="Helvetica Neue"/>
              </a:rPr>
              <a:t> </a:t>
            </a:r>
            <a:r>
              <a:rPr lang="en-US" altLang="en-US" sz="4400" dirty="0">
                <a:solidFill>
                  <a:srgbClr val="0100C8"/>
                </a:solidFill>
                <a:latin typeface="Helvetica Neue"/>
              </a:rPr>
              <a:t>then</a:t>
            </a:r>
            <a:r>
              <a:rPr lang="el-GR" altLang="en-US" sz="4400" dirty="0">
                <a:solidFill>
                  <a:srgbClr val="0100C8"/>
                </a:solidFill>
                <a:latin typeface="Helvetica Neue"/>
              </a:rPr>
              <a:t> Χ </a:t>
            </a:r>
            <a:r>
              <a:rPr lang="en-US" altLang="en-US" sz="4400" dirty="0">
                <a:solidFill>
                  <a:srgbClr val="0100C8"/>
                </a:solidFill>
                <a:latin typeface="Helvetica Neue"/>
              </a:rPr>
              <a:t>cannot fly</a:t>
            </a:r>
            <a:r>
              <a:rPr lang="el-GR" altLang="en-US" sz="4400" dirty="0">
                <a:solidFill>
                  <a:srgbClr val="0100C8"/>
                </a:solidFill>
                <a:latin typeface="Helvetica Neue"/>
              </a:rPr>
              <a:t>’</a:t>
            </a:r>
          </a:p>
          <a:p>
            <a:pPr lvl="2">
              <a:lnSpc>
                <a:spcPct val="80000"/>
              </a:lnSpc>
            </a:pPr>
            <a:r>
              <a:rPr lang="el-GR" altLang="en-US" sz="4400" dirty="0">
                <a:solidFill>
                  <a:srgbClr val="0100C8"/>
                </a:solidFill>
                <a:latin typeface="Helvetica Neue"/>
              </a:rPr>
              <a:t>‘</a:t>
            </a:r>
            <a:r>
              <a:rPr lang="en-US" altLang="en-US" sz="4400" dirty="0">
                <a:solidFill>
                  <a:srgbClr val="0100C8"/>
                </a:solidFill>
                <a:latin typeface="Helvetica Neue"/>
              </a:rPr>
              <a:t>If</a:t>
            </a:r>
            <a:r>
              <a:rPr lang="el-GR" altLang="en-US" sz="4400" dirty="0">
                <a:solidFill>
                  <a:srgbClr val="0100C8"/>
                </a:solidFill>
                <a:latin typeface="Helvetica Neue"/>
              </a:rPr>
              <a:t> Χ </a:t>
            </a:r>
            <a:r>
              <a:rPr lang="en-US" altLang="en-US" sz="4400" dirty="0">
                <a:solidFill>
                  <a:srgbClr val="0100C8"/>
                </a:solidFill>
                <a:latin typeface="Helvetica Neue"/>
              </a:rPr>
              <a:t>is a bird</a:t>
            </a:r>
            <a:r>
              <a:rPr lang="el-GR" altLang="en-US" sz="4400" dirty="0">
                <a:solidFill>
                  <a:srgbClr val="0100C8"/>
                </a:solidFill>
                <a:latin typeface="Helvetica Neue"/>
              </a:rPr>
              <a:t> </a:t>
            </a:r>
            <a:r>
              <a:rPr lang="en-US" altLang="en-US" sz="4400" dirty="0">
                <a:solidFill>
                  <a:srgbClr val="0100C8"/>
                </a:solidFill>
                <a:latin typeface="Helvetica Neue"/>
              </a:rPr>
              <a:t>and</a:t>
            </a:r>
            <a:r>
              <a:rPr lang="el-GR" altLang="en-US" sz="4400" dirty="0">
                <a:solidFill>
                  <a:srgbClr val="0100C8"/>
                </a:solidFill>
                <a:latin typeface="Helvetica Neue"/>
              </a:rPr>
              <a:t> Χ </a:t>
            </a:r>
            <a:r>
              <a:rPr lang="en-US" altLang="en-US" sz="4400" dirty="0">
                <a:solidFill>
                  <a:srgbClr val="0100C8"/>
                </a:solidFill>
                <a:latin typeface="Helvetica Neue"/>
              </a:rPr>
              <a:t>is an ostrich</a:t>
            </a:r>
            <a:r>
              <a:rPr lang="el-GR" altLang="en-US" sz="4400" dirty="0">
                <a:solidFill>
                  <a:srgbClr val="0100C8"/>
                </a:solidFill>
                <a:latin typeface="Helvetica Neue"/>
              </a:rPr>
              <a:t>, </a:t>
            </a:r>
            <a:r>
              <a:rPr lang="en-US" altLang="en-US" sz="4400" dirty="0">
                <a:solidFill>
                  <a:srgbClr val="0100C8"/>
                </a:solidFill>
                <a:latin typeface="Helvetica Neue"/>
              </a:rPr>
              <a:t>then</a:t>
            </a:r>
            <a:r>
              <a:rPr lang="el-GR" altLang="en-US" sz="4400" dirty="0">
                <a:solidFill>
                  <a:srgbClr val="0100C8"/>
                </a:solidFill>
                <a:latin typeface="Helvetica Neue"/>
              </a:rPr>
              <a:t> Χ </a:t>
            </a:r>
            <a:r>
              <a:rPr lang="en-US" altLang="en-US" sz="4400" dirty="0">
                <a:solidFill>
                  <a:srgbClr val="0100C8"/>
                </a:solidFill>
                <a:latin typeface="Helvetica Neue"/>
              </a:rPr>
              <a:t>cannot fly</a:t>
            </a:r>
            <a:r>
              <a:rPr lang="el-GR" altLang="en-US" sz="4400" dirty="0">
                <a:solidFill>
                  <a:srgbClr val="0100C8"/>
                </a:solidFill>
                <a:latin typeface="Helvetica Neue"/>
              </a:rPr>
              <a:t>’</a:t>
            </a:r>
            <a:endParaRPr lang="en-US" altLang="en-US" sz="4400" dirty="0">
              <a:solidFill>
                <a:srgbClr val="0100C8"/>
              </a:solidFill>
              <a:latin typeface="Helvetica Neue"/>
            </a:endParaRPr>
          </a:p>
          <a:p>
            <a:pPr lvl="2">
              <a:lnSpc>
                <a:spcPct val="80000"/>
              </a:lnSpc>
            </a:pPr>
            <a:r>
              <a:rPr lang="en-US" altLang="en-US" sz="4400" dirty="0">
                <a:solidFill>
                  <a:srgbClr val="0100C8"/>
                </a:solidFill>
                <a:latin typeface="Helvetica Neue"/>
              </a:rPr>
              <a:t>‘If X is a bird and X has a broken wing, then X cannot fly’</a:t>
            </a:r>
            <a:endParaRPr lang="el-GR" altLang="en-US" sz="4400" dirty="0">
              <a:solidFill>
                <a:srgbClr val="0100C8"/>
              </a:solidFill>
              <a:latin typeface="Helvetica Neue"/>
            </a:endParaRPr>
          </a:p>
          <a:p>
            <a:pPr lvl="2">
              <a:lnSpc>
                <a:spcPct val="80000"/>
              </a:lnSpc>
            </a:pPr>
            <a:r>
              <a:rPr lang="en-US" altLang="en-US" sz="4400" dirty="0">
                <a:solidFill>
                  <a:srgbClr val="0100C8"/>
                </a:solidFill>
                <a:latin typeface="Helvetica Neue"/>
              </a:rPr>
              <a:t>Etc.</a:t>
            </a:r>
          </a:p>
        </p:txBody>
      </p:sp>
    </p:spTree>
    <p:extLst>
      <p:ext uri="{BB962C8B-B14F-4D97-AF65-F5344CB8AC3E}">
        <p14:creationId xmlns:p14="http://schemas.microsoft.com/office/powerpoint/2010/main" val="2716020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 calcmode="lin" valueType="num">
                                      <p:cBhvr additive="base">
                                        <p:cTn id="1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anim calcmode="lin" valueType="num">
                                      <p:cBhvr additive="base">
                                        <p:cTn id="2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anim calcmode="lin" valueType="num">
                                      <p:cBhvr additive="base">
                                        <p:cTn id="25"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8" end="8"/>
                                            </p:txEl>
                                          </p:spTgt>
                                        </p:tgtEl>
                                        <p:attrNameLst>
                                          <p:attrName>style.visibility</p:attrName>
                                        </p:attrNameLst>
                                      </p:cBhvr>
                                      <p:to>
                                        <p:strVal val="visible"/>
                                      </p:to>
                                    </p:set>
                                    <p:anim calcmode="lin" valueType="num">
                                      <p:cBhvr additive="base">
                                        <p:cTn id="2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71</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312896" y="2113006"/>
            <a:ext cx="21626676" cy="1581665"/>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defRPr/>
            </a:pPr>
            <a:r>
              <a:rPr kumimoji="0" lang="en-US" sz="4400" b="1" i="0" u="none" strike="noStrike" kern="1200" cap="none" spc="0" normalizeH="0" baseline="0" noProof="0" dirty="0">
                <a:ln>
                  <a:noFill/>
                </a:ln>
                <a:solidFill>
                  <a:prstClr val="white"/>
                </a:solidFill>
                <a:effectLst/>
                <a:uLnTx/>
                <a:uFillTx/>
                <a:latin typeface="Helvetica Neue"/>
                <a:ea typeface="+mn-ea"/>
                <a:cs typeface="+mn-cs"/>
              </a:rPr>
              <a:t>Rete: a fast algorithm for the many pattern/many object pattern match problem </a:t>
            </a:r>
            <a:r>
              <a:rPr kumimoji="0" lang="en-US" sz="2800" b="1" i="0" u="none" strike="noStrike" kern="1200" cap="none" spc="0" normalizeH="0" baseline="0" noProof="0" dirty="0">
                <a:ln>
                  <a:noFill/>
                </a:ln>
                <a:solidFill>
                  <a:prstClr val="white"/>
                </a:solidFill>
                <a:effectLst/>
                <a:uLnTx/>
                <a:uFillTx/>
                <a:latin typeface="Helvetica Neue"/>
                <a:ea typeface="+mn-ea"/>
                <a:cs typeface="+mn-cs"/>
              </a:rPr>
              <a:t>(</a:t>
            </a:r>
            <a:r>
              <a:rPr lang="en-US" sz="2800" dirty="0"/>
              <a:t>http://www.csl.sri.com/users/mwfong/Technical/RETE%20Match%20Algorithm%20-%20Forgy%20OCR.pdf)</a:t>
            </a:r>
            <a:endParaRPr kumimoji="0" lang="en-US" sz="2800" b="1" i="0" u="none" strike="noStrike" kern="1200" cap="none" spc="0" normalizeH="0" baseline="0" noProof="0" dirty="0">
              <a:ln>
                <a:noFill/>
              </a:ln>
              <a:solidFill>
                <a:prstClr val="white"/>
              </a:solidFill>
              <a:effectLst/>
              <a:uLnTx/>
              <a:uFillTx/>
              <a:latin typeface="Helvetica Neue"/>
              <a:ea typeface="+mn-ea"/>
              <a:cs typeface="+mn-cs"/>
            </a:endParaRPr>
          </a:p>
        </p:txBody>
      </p:sp>
      <p:sp>
        <p:nvSpPr>
          <p:cNvPr id="5" name="Rectangle 3">
            <a:extLst>
              <a:ext uri="{FF2B5EF4-FFF2-40B4-BE49-F238E27FC236}">
                <a16:creationId xmlns:a16="http://schemas.microsoft.com/office/drawing/2014/main" id="{7720B78D-9DE3-FFC5-341A-23AFF7AEFA21}"/>
              </a:ext>
            </a:extLst>
          </p:cNvPr>
          <p:cNvSpPr txBox="1">
            <a:spLocks noChangeArrowheads="1"/>
          </p:cNvSpPr>
          <p:nvPr/>
        </p:nvSpPr>
        <p:spPr>
          <a:xfrm>
            <a:off x="1312896" y="3978874"/>
            <a:ext cx="21615635" cy="8466067"/>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400" dirty="0">
                <a:solidFill>
                  <a:srgbClr val="0100C8"/>
                </a:solidFill>
                <a:latin typeface="Helvetica Neue"/>
              </a:rPr>
              <a:t>Charles L. Forgy, Artificial Intelligence Journal, 1982</a:t>
            </a:r>
          </a:p>
          <a:p>
            <a:pPr>
              <a:buFont typeface="Wingdings" panose="05000000000000000000" pitchFamily="2" charset="2"/>
              <a:buChar char="q"/>
            </a:pPr>
            <a:r>
              <a:rPr lang="en-US" altLang="en-US" sz="4400" dirty="0">
                <a:solidFill>
                  <a:srgbClr val="0100C8"/>
                </a:solidFill>
                <a:latin typeface="Helvetica Neue"/>
              </a:rPr>
              <a:t>Incorporated in the OPS5 programming language</a:t>
            </a:r>
          </a:p>
          <a:p>
            <a:pPr>
              <a:buFont typeface="Wingdings" panose="05000000000000000000" pitchFamily="2" charset="2"/>
              <a:buChar char="q"/>
            </a:pPr>
            <a:r>
              <a:rPr lang="en-US" altLang="en-US" sz="4400" dirty="0">
                <a:solidFill>
                  <a:srgbClr val="0100C8"/>
                </a:solidFill>
                <a:latin typeface="Helvetica Neue"/>
              </a:rPr>
              <a:t>The algorithm and various improvements thereon, are a key component of forward-chaining production systems</a:t>
            </a:r>
          </a:p>
          <a:p>
            <a:pPr lvl="1">
              <a:buFont typeface="Wingdings" panose="05000000000000000000" pitchFamily="2" charset="2"/>
              <a:buChar char="§"/>
            </a:pPr>
            <a:r>
              <a:rPr lang="en-US" altLang="en-US" sz="3600" dirty="0">
                <a:solidFill>
                  <a:srgbClr val="0100C8"/>
                </a:solidFill>
                <a:latin typeface="Helvetica Neue"/>
              </a:rPr>
              <a:t>E.g.</a:t>
            </a:r>
            <a:r>
              <a:rPr lang="el-GR" altLang="en-US" sz="3600" dirty="0">
                <a:solidFill>
                  <a:srgbClr val="0100C8"/>
                </a:solidFill>
                <a:latin typeface="Helvetica Neue"/>
              </a:rPr>
              <a:t>,</a:t>
            </a:r>
            <a:r>
              <a:rPr lang="en-US" altLang="en-US" sz="3600" dirty="0">
                <a:solidFill>
                  <a:srgbClr val="0100C8"/>
                </a:solidFill>
                <a:latin typeface="Helvetica Neue"/>
              </a:rPr>
              <a:t> the XCON system (originally called R1) contained several thousand rules for designing configurations of computer components for customers of the Digital Equipment Corporations; it was one of the first clear commercial successes in the field of expert systems</a:t>
            </a:r>
          </a:p>
          <a:p>
            <a:pPr lvl="1">
              <a:buFont typeface="Wingdings" panose="05000000000000000000" pitchFamily="2" charset="2"/>
              <a:buChar char="§"/>
            </a:pPr>
            <a:r>
              <a:rPr lang="en-US" altLang="en-US" sz="3600" dirty="0">
                <a:solidFill>
                  <a:srgbClr val="0100C8"/>
                </a:solidFill>
                <a:latin typeface="Helvetica Neue"/>
              </a:rPr>
              <a:t>Many other similar systems have been built and implemented in the general-purpose language OPS5 </a:t>
            </a:r>
            <a:endParaRPr lang="el-GR" altLang="en-US" sz="3600" dirty="0">
              <a:solidFill>
                <a:srgbClr val="0100C8"/>
              </a:solidFill>
              <a:latin typeface="Helvetica Neue"/>
            </a:endParaRPr>
          </a:p>
          <a:p>
            <a:pPr>
              <a:buFont typeface="Wingdings" panose="05000000000000000000" pitchFamily="2" charset="2"/>
              <a:buChar char="q"/>
            </a:pPr>
            <a:r>
              <a:rPr lang="en-US" altLang="en-US" sz="4400" b="1" dirty="0">
                <a:solidFill>
                  <a:srgbClr val="FF2D64"/>
                </a:solidFill>
                <a:latin typeface="Helvetica Neue"/>
              </a:rPr>
              <a:t>Objective</a:t>
            </a:r>
            <a:r>
              <a:rPr lang="en-US" altLang="en-US" sz="4400" dirty="0">
                <a:solidFill>
                  <a:srgbClr val="0100C8"/>
                </a:solidFill>
                <a:latin typeface="Helvetica Neue"/>
              </a:rPr>
              <a:t>: How to compute fast</a:t>
            </a:r>
            <a:r>
              <a:rPr lang="el-GR" altLang="en-US" sz="4400" dirty="0">
                <a:solidFill>
                  <a:srgbClr val="0100C8"/>
                </a:solidFill>
                <a:latin typeface="Helvetica Neue"/>
              </a:rPr>
              <a:t>,</a:t>
            </a:r>
            <a:r>
              <a:rPr lang="en-US" altLang="en-US" sz="4400" dirty="0">
                <a:solidFill>
                  <a:srgbClr val="0100C8"/>
                </a:solidFill>
                <a:latin typeface="Helvetica Neue"/>
              </a:rPr>
              <a:t> at each cycle</a:t>
            </a:r>
            <a:r>
              <a:rPr lang="el-GR" altLang="en-US" sz="4400" dirty="0">
                <a:solidFill>
                  <a:srgbClr val="0100C8"/>
                </a:solidFill>
                <a:latin typeface="Helvetica Neue"/>
              </a:rPr>
              <a:t>,</a:t>
            </a:r>
            <a:r>
              <a:rPr lang="en-US" altLang="en-US" sz="4400" dirty="0">
                <a:solidFill>
                  <a:srgbClr val="0100C8"/>
                </a:solidFill>
                <a:latin typeface="Helvetica Neue"/>
              </a:rPr>
              <a:t> the </a:t>
            </a:r>
            <a:r>
              <a:rPr lang="en-US" altLang="en-US" sz="4400" b="1" dirty="0">
                <a:solidFill>
                  <a:srgbClr val="FF2D64"/>
                </a:solidFill>
                <a:latin typeface="Helvetica Neue"/>
              </a:rPr>
              <a:t>conflict set</a:t>
            </a:r>
            <a:r>
              <a:rPr lang="en-US" altLang="en-US" sz="4400" dirty="0">
                <a:solidFill>
                  <a:srgbClr val="0100C8"/>
                </a:solidFill>
                <a:latin typeface="Helvetica Neue"/>
              </a:rPr>
              <a:t>, i.e., the applicable rule instantiations</a:t>
            </a:r>
          </a:p>
          <a:p>
            <a:pPr lvl="1">
              <a:buFont typeface="Wingdings" panose="05000000000000000000" pitchFamily="2" charset="2"/>
              <a:buChar char="q"/>
            </a:pPr>
            <a:r>
              <a:rPr lang="en-US" altLang="en-US" sz="3600" dirty="0">
                <a:solidFill>
                  <a:srgbClr val="0100C8"/>
                </a:solidFill>
                <a:latin typeface="Helvetica Neue"/>
              </a:rPr>
              <a:t>Even when sophisticated indexing and hashing was used, still 90% of the computation time was used in rule matching</a:t>
            </a:r>
          </a:p>
        </p:txBody>
      </p:sp>
    </p:spTree>
    <p:extLst>
      <p:ext uri="{BB962C8B-B14F-4D97-AF65-F5344CB8AC3E}">
        <p14:creationId xmlns:p14="http://schemas.microsoft.com/office/powerpoint/2010/main" val="156141767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72</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396313" y="2014152"/>
            <a:ext cx="21389681" cy="1000897"/>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defRPr/>
            </a:pPr>
            <a:r>
              <a:rPr kumimoji="0" lang="en-US" sz="4400" b="1" i="0" u="none" strike="noStrike" kern="1200" cap="none" spc="0" normalizeH="0" baseline="0" noProof="0" dirty="0">
                <a:ln>
                  <a:noFill/>
                </a:ln>
                <a:solidFill>
                  <a:prstClr val="white"/>
                </a:solidFill>
                <a:effectLst/>
                <a:uLnTx/>
                <a:uFillTx/>
                <a:latin typeface="Helvetica Neue"/>
                <a:ea typeface="+mn-ea"/>
                <a:cs typeface="+mn-cs"/>
              </a:rPr>
              <a:t>Rete</a:t>
            </a:r>
            <a:r>
              <a:rPr kumimoji="0" lang="el-GR" sz="4400" b="1" i="0" u="none" strike="noStrike" kern="1200" cap="none" spc="0" normalizeH="0" baseline="0" noProof="0" dirty="0">
                <a:ln>
                  <a:noFill/>
                </a:ln>
                <a:solidFill>
                  <a:prstClr val="white"/>
                </a:solidFill>
                <a:effectLst/>
                <a:uLnTx/>
                <a:uFillTx/>
                <a:latin typeface="Helvetica Neue"/>
                <a:ea typeface="+mn-ea"/>
                <a:cs typeface="+mn-cs"/>
              </a:rPr>
              <a:t> </a:t>
            </a:r>
            <a:r>
              <a:rPr kumimoji="0" lang="en-US" sz="4400" b="1" i="0" u="none" strike="noStrike" kern="1200" cap="none" spc="0" normalizeH="0" baseline="0" noProof="0" dirty="0">
                <a:ln>
                  <a:noFill/>
                </a:ln>
                <a:solidFill>
                  <a:prstClr val="white"/>
                </a:solidFill>
                <a:effectLst/>
                <a:uLnTx/>
                <a:uFillTx/>
                <a:latin typeface="Helvetica Neue"/>
                <a:ea typeface="+mn-ea"/>
                <a:cs typeface="+mn-cs"/>
              </a:rPr>
              <a:t>Algorithm – Key Concepts</a:t>
            </a:r>
            <a:endParaRPr kumimoji="0" lang="en-US" sz="2800" b="1" i="0" u="none" strike="noStrike" kern="1200" cap="none" spc="0" normalizeH="0" baseline="0" noProof="0" dirty="0">
              <a:ln>
                <a:noFill/>
              </a:ln>
              <a:solidFill>
                <a:prstClr val="white"/>
              </a:solidFill>
              <a:effectLst/>
              <a:uLnTx/>
              <a:uFillTx/>
              <a:latin typeface="Helvetica Neue"/>
              <a:ea typeface="+mn-ea"/>
              <a:cs typeface="+mn-cs"/>
            </a:endParaRPr>
          </a:p>
        </p:txBody>
      </p:sp>
      <p:sp>
        <p:nvSpPr>
          <p:cNvPr id="2" name="Rectangle 1">
            <a:extLst>
              <a:ext uri="{FF2B5EF4-FFF2-40B4-BE49-F238E27FC236}">
                <a16:creationId xmlns:a16="http://schemas.microsoft.com/office/drawing/2014/main" id="{64EFE818-1D9D-B5BF-B047-537011168A85}"/>
              </a:ext>
            </a:extLst>
          </p:cNvPr>
          <p:cNvSpPr/>
          <p:nvPr/>
        </p:nvSpPr>
        <p:spPr>
          <a:xfrm>
            <a:off x="1396313" y="3875901"/>
            <a:ext cx="3274548" cy="1791730"/>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Production Memory</a:t>
            </a:r>
            <a:endParaRPr lang="en-CY" b="1" dirty="0"/>
          </a:p>
        </p:txBody>
      </p:sp>
      <p:sp>
        <p:nvSpPr>
          <p:cNvPr id="8" name="Rectangle 7">
            <a:extLst>
              <a:ext uri="{FF2B5EF4-FFF2-40B4-BE49-F238E27FC236}">
                <a16:creationId xmlns:a16="http://schemas.microsoft.com/office/drawing/2014/main" id="{14A9369E-494C-542B-9128-B3981EDA6DF6}"/>
              </a:ext>
            </a:extLst>
          </p:cNvPr>
          <p:cNvSpPr/>
          <p:nvPr/>
        </p:nvSpPr>
        <p:spPr>
          <a:xfrm>
            <a:off x="1519875" y="8812426"/>
            <a:ext cx="3274547" cy="21459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Working Memory</a:t>
            </a:r>
            <a:endParaRPr lang="en-CY" b="1" dirty="0"/>
          </a:p>
        </p:txBody>
      </p:sp>
      <p:sp>
        <p:nvSpPr>
          <p:cNvPr id="3" name="Rectangle: Rounded Corners 2">
            <a:extLst>
              <a:ext uri="{FF2B5EF4-FFF2-40B4-BE49-F238E27FC236}">
                <a16:creationId xmlns:a16="http://schemas.microsoft.com/office/drawing/2014/main" id="{190FFE5F-67F9-4D78-C0DF-1FDCFA109E26}"/>
              </a:ext>
            </a:extLst>
          </p:cNvPr>
          <p:cNvSpPr/>
          <p:nvPr/>
        </p:nvSpPr>
        <p:spPr>
          <a:xfrm>
            <a:off x="9910118" y="6301946"/>
            <a:ext cx="3249827" cy="1804086"/>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RETE </a:t>
            </a:r>
          </a:p>
          <a:p>
            <a:pPr algn="ctr"/>
            <a:r>
              <a:rPr lang="en-US" sz="2800" b="1" dirty="0"/>
              <a:t>(patten matcher)</a:t>
            </a:r>
            <a:endParaRPr lang="en-CY" sz="2800" b="1" dirty="0"/>
          </a:p>
        </p:txBody>
      </p:sp>
      <p:sp>
        <p:nvSpPr>
          <p:cNvPr id="4" name="Oval 3">
            <a:extLst>
              <a:ext uri="{FF2B5EF4-FFF2-40B4-BE49-F238E27FC236}">
                <a16:creationId xmlns:a16="http://schemas.microsoft.com/office/drawing/2014/main" id="{03C3B048-5718-1101-DE69-060FA5932399}"/>
              </a:ext>
            </a:extLst>
          </p:cNvPr>
          <p:cNvSpPr/>
          <p:nvPr/>
        </p:nvSpPr>
        <p:spPr>
          <a:xfrm>
            <a:off x="18127351" y="6040425"/>
            <a:ext cx="3941806" cy="1804086"/>
          </a:xfrm>
          <a:prstGeom prst="ellipse">
            <a:avLst/>
          </a:prstGeom>
          <a:solidFill>
            <a:srgbClr val="CC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conflict set</a:t>
            </a:r>
            <a:endParaRPr lang="en-CY" b="1" dirty="0"/>
          </a:p>
        </p:txBody>
      </p:sp>
      <p:sp>
        <p:nvSpPr>
          <p:cNvPr id="9" name="Oval 8">
            <a:extLst>
              <a:ext uri="{FF2B5EF4-FFF2-40B4-BE49-F238E27FC236}">
                <a16:creationId xmlns:a16="http://schemas.microsoft.com/office/drawing/2014/main" id="{C18DDA1A-6E02-EA20-ABF3-577D26D61D89}"/>
              </a:ext>
            </a:extLst>
          </p:cNvPr>
          <p:cNvSpPr/>
          <p:nvPr/>
        </p:nvSpPr>
        <p:spPr>
          <a:xfrm>
            <a:off x="5859475" y="3601994"/>
            <a:ext cx="2879124" cy="195236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Compiled into</a:t>
            </a:r>
            <a:endParaRPr lang="en-CY" dirty="0"/>
          </a:p>
        </p:txBody>
      </p:sp>
      <p:sp>
        <p:nvSpPr>
          <p:cNvPr id="10" name="Rectangle 9">
            <a:extLst>
              <a:ext uri="{FF2B5EF4-FFF2-40B4-BE49-F238E27FC236}">
                <a16:creationId xmlns:a16="http://schemas.microsoft.com/office/drawing/2014/main" id="{B439BA72-3FCF-EFED-9BC3-7FDA618003A7}"/>
              </a:ext>
            </a:extLst>
          </p:cNvPr>
          <p:cNvSpPr/>
          <p:nvPr/>
        </p:nvSpPr>
        <p:spPr>
          <a:xfrm>
            <a:off x="9927214" y="3762632"/>
            <a:ext cx="3274548" cy="1791730"/>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Network from the rule antecedents</a:t>
            </a:r>
            <a:endParaRPr lang="en-CY" b="1" dirty="0"/>
          </a:p>
        </p:txBody>
      </p:sp>
      <p:sp>
        <p:nvSpPr>
          <p:cNvPr id="11" name="Rectangle 10">
            <a:extLst>
              <a:ext uri="{FF2B5EF4-FFF2-40B4-BE49-F238E27FC236}">
                <a16:creationId xmlns:a16="http://schemas.microsoft.com/office/drawing/2014/main" id="{0D0C77C0-A1C5-EA38-4BE0-85DFE430977A}"/>
              </a:ext>
            </a:extLst>
          </p:cNvPr>
          <p:cNvSpPr/>
          <p:nvPr/>
        </p:nvSpPr>
        <p:spPr>
          <a:xfrm>
            <a:off x="9927215" y="8812426"/>
            <a:ext cx="3274547" cy="21459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Working Memory changes (tokens)</a:t>
            </a:r>
            <a:endParaRPr lang="en-CY" b="1" dirty="0"/>
          </a:p>
        </p:txBody>
      </p:sp>
      <p:sp>
        <p:nvSpPr>
          <p:cNvPr id="12" name="Arrow: Down 11">
            <a:extLst>
              <a:ext uri="{FF2B5EF4-FFF2-40B4-BE49-F238E27FC236}">
                <a16:creationId xmlns:a16="http://schemas.microsoft.com/office/drawing/2014/main" id="{0B6C0268-4321-394D-D6D8-8E6250720828}"/>
              </a:ext>
            </a:extLst>
          </p:cNvPr>
          <p:cNvSpPr/>
          <p:nvPr/>
        </p:nvSpPr>
        <p:spPr>
          <a:xfrm>
            <a:off x="11300251" y="5554362"/>
            <a:ext cx="413953" cy="747583"/>
          </a:xfrm>
          <a:prstGeom prst="down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3" name="Arrow: Down 12">
            <a:extLst>
              <a:ext uri="{FF2B5EF4-FFF2-40B4-BE49-F238E27FC236}">
                <a16:creationId xmlns:a16="http://schemas.microsoft.com/office/drawing/2014/main" id="{4944E722-E972-0717-FF7A-4437DB9816DB}"/>
              </a:ext>
            </a:extLst>
          </p:cNvPr>
          <p:cNvSpPr/>
          <p:nvPr/>
        </p:nvSpPr>
        <p:spPr>
          <a:xfrm rot="10800000">
            <a:off x="11357511" y="8064843"/>
            <a:ext cx="413953" cy="747583"/>
          </a:xfrm>
          <a:prstGeom prst="down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
        <p:nvSpPr>
          <p:cNvPr id="14" name="Arrow: Right 13">
            <a:extLst>
              <a:ext uri="{FF2B5EF4-FFF2-40B4-BE49-F238E27FC236}">
                <a16:creationId xmlns:a16="http://schemas.microsoft.com/office/drawing/2014/main" id="{C7DB7155-A368-8B49-0338-0BF0A53C95B6}"/>
              </a:ext>
            </a:extLst>
          </p:cNvPr>
          <p:cNvSpPr/>
          <p:nvPr/>
        </p:nvSpPr>
        <p:spPr>
          <a:xfrm>
            <a:off x="13201762" y="6901615"/>
            <a:ext cx="4925589" cy="424252"/>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cxnSp>
        <p:nvCxnSpPr>
          <p:cNvPr id="16" name="Straight Connector 15">
            <a:extLst>
              <a:ext uri="{FF2B5EF4-FFF2-40B4-BE49-F238E27FC236}">
                <a16:creationId xmlns:a16="http://schemas.microsoft.com/office/drawing/2014/main" id="{5242519A-156A-067A-62F3-A50B922A5495}"/>
              </a:ext>
            </a:extLst>
          </p:cNvPr>
          <p:cNvCxnSpPr>
            <a:stCxn id="8" idx="3"/>
            <a:endCxn id="11" idx="1"/>
          </p:cNvCxnSpPr>
          <p:nvPr/>
        </p:nvCxnSpPr>
        <p:spPr>
          <a:xfrm>
            <a:off x="4794422" y="9885405"/>
            <a:ext cx="5132793" cy="0"/>
          </a:xfrm>
          <a:prstGeom prst="line">
            <a:avLst/>
          </a:prstGeom>
          <a:ln w="76200">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38B0583-532C-0E83-1E67-ED2910B60F6A}"/>
              </a:ext>
            </a:extLst>
          </p:cNvPr>
          <p:cNvCxnSpPr>
            <a:stCxn id="2" idx="3"/>
          </p:cNvCxnSpPr>
          <p:nvPr/>
        </p:nvCxnSpPr>
        <p:spPr>
          <a:xfrm>
            <a:off x="4670861" y="4771766"/>
            <a:ext cx="1188614" cy="10299"/>
          </a:xfrm>
          <a:prstGeom prst="line">
            <a:avLst/>
          </a:prstGeom>
          <a:ln w="762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BC2C011-911F-0634-C0C0-41C01C8F6097}"/>
              </a:ext>
            </a:extLst>
          </p:cNvPr>
          <p:cNvCxnSpPr/>
          <p:nvPr/>
        </p:nvCxnSpPr>
        <p:spPr>
          <a:xfrm>
            <a:off x="8738599" y="4597740"/>
            <a:ext cx="1188614" cy="10299"/>
          </a:xfrm>
          <a:prstGeom prst="line">
            <a:avLst/>
          </a:prstGeom>
          <a:ln w="762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53DD013D-B422-C236-1BBF-DDC65CEC3ADC}"/>
              </a:ext>
            </a:extLst>
          </p:cNvPr>
          <p:cNvSpPr txBox="1"/>
          <p:nvPr/>
        </p:nvSpPr>
        <p:spPr>
          <a:xfrm>
            <a:off x="13201762" y="7173495"/>
            <a:ext cx="5436973" cy="646331"/>
          </a:xfrm>
          <a:prstGeom prst="rect">
            <a:avLst/>
          </a:prstGeom>
          <a:noFill/>
        </p:spPr>
        <p:txBody>
          <a:bodyPr wrap="square" rtlCol="0">
            <a:spAutoFit/>
          </a:bodyPr>
          <a:lstStyle/>
          <a:p>
            <a:r>
              <a:rPr lang="en-US" dirty="0">
                <a:solidFill>
                  <a:srgbClr val="CC0000"/>
                </a:solidFill>
              </a:rPr>
              <a:t>changes to the conflict set</a:t>
            </a:r>
            <a:endParaRPr lang="en-CY" dirty="0">
              <a:solidFill>
                <a:srgbClr val="CC0000"/>
              </a:solidFill>
            </a:endParaRPr>
          </a:p>
        </p:txBody>
      </p:sp>
      <p:sp>
        <p:nvSpPr>
          <p:cNvPr id="21" name="TextBox 20">
            <a:extLst>
              <a:ext uri="{FF2B5EF4-FFF2-40B4-BE49-F238E27FC236}">
                <a16:creationId xmlns:a16="http://schemas.microsoft.com/office/drawing/2014/main" id="{3D7D95C1-8DDC-BA0C-96B9-42938AAEDD87}"/>
              </a:ext>
            </a:extLst>
          </p:cNvPr>
          <p:cNvSpPr txBox="1"/>
          <p:nvPr/>
        </p:nvSpPr>
        <p:spPr>
          <a:xfrm>
            <a:off x="1383948" y="5789750"/>
            <a:ext cx="3546399" cy="1938992"/>
          </a:xfrm>
          <a:prstGeom prst="rect">
            <a:avLst/>
          </a:prstGeom>
          <a:noFill/>
        </p:spPr>
        <p:txBody>
          <a:bodyPr wrap="square" rtlCol="0">
            <a:spAutoFit/>
          </a:bodyPr>
          <a:lstStyle/>
          <a:p>
            <a:r>
              <a:rPr lang="en-US" sz="2400" dirty="0"/>
              <a:t>The production memory does not change during problem solving and the patterns must be compilable</a:t>
            </a:r>
            <a:endParaRPr lang="en-CY" sz="2400" dirty="0"/>
          </a:p>
        </p:txBody>
      </p:sp>
      <p:sp>
        <p:nvSpPr>
          <p:cNvPr id="22" name="TextBox 21">
            <a:extLst>
              <a:ext uri="{FF2B5EF4-FFF2-40B4-BE49-F238E27FC236}">
                <a16:creationId xmlns:a16="http://schemas.microsoft.com/office/drawing/2014/main" id="{355BFC0F-3E44-8779-CAA9-ECACF0B63339}"/>
              </a:ext>
            </a:extLst>
          </p:cNvPr>
          <p:cNvSpPr txBox="1"/>
          <p:nvPr/>
        </p:nvSpPr>
        <p:spPr>
          <a:xfrm>
            <a:off x="5265168" y="10046898"/>
            <a:ext cx="4544924" cy="1569660"/>
          </a:xfrm>
          <a:prstGeom prst="rect">
            <a:avLst/>
          </a:prstGeom>
          <a:noFill/>
        </p:spPr>
        <p:txBody>
          <a:bodyPr wrap="square" rtlCol="0">
            <a:spAutoFit/>
          </a:bodyPr>
          <a:lstStyle/>
          <a:p>
            <a:r>
              <a:rPr lang="en-US" sz="2400" dirty="0"/>
              <a:t>The objects must be constant (cannot include variables) and must change relatively slowly between cycles</a:t>
            </a:r>
            <a:endParaRPr lang="en-CY" sz="2400" dirty="0"/>
          </a:p>
        </p:txBody>
      </p:sp>
      <p:sp>
        <p:nvSpPr>
          <p:cNvPr id="23" name="TextBox 22">
            <a:extLst>
              <a:ext uri="{FF2B5EF4-FFF2-40B4-BE49-F238E27FC236}">
                <a16:creationId xmlns:a16="http://schemas.microsoft.com/office/drawing/2014/main" id="{02022915-9BCB-7B06-3B68-D68A8BA43712}"/>
              </a:ext>
            </a:extLst>
          </p:cNvPr>
          <p:cNvSpPr txBox="1"/>
          <p:nvPr/>
        </p:nvSpPr>
        <p:spPr>
          <a:xfrm>
            <a:off x="5681235" y="5715854"/>
            <a:ext cx="3685187" cy="461665"/>
          </a:xfrm>
          <a:prstGeom prst="rect">
            <a:avLst/>
          </a:prstGeom>
          <a:noFill/>
        </p:spPr>
        <p:txBody>
          <a:bodyPr wrap="square" rtlCol="0">
            <a:spAutoFit/>
          </a:bodyPr>
          <a:lstStyle/>
          <a:p>
            <a:r>
              <a:rPr lang="en-US" sz="2400" dirty="0"/>
              <a:t>Many rules share conditions</a:t>
            </a:r>
            <a:endParaRPr lang="en-CY" sz="2400" dirty="0"/>
          </a:p>
        </p:txBody>
      </p:sp>
      <p:sp>
        <p:nvSpPr>
          <p:cNvPr id="24" name="TextBox 23">
            <a:extLst>
              <a:ext uri="{FF2B5EF4-FFF2-40B4-BE49-F238E27FC236}">
                <a16:creationId xmlns:a16="http://schemas.microsoft.com/office/drawing/2014/main" id="{A6555BEF-2933-52DB-1CF1-3736D3A189F0}"/>
              </a:ext>
            </a:extLst>
          </p:cNvPr>
          <p:cNvSpPr txBox="1"/>
          <p:nvPr/>
        </p:nvSpPr>
        <p:spPr>
          <a:xfrm>
            <a:off x="16051428" y="9191763"/>
            <a:ext cx="6573794" cy="3046988"/>
          </a:xfrm>
          <a:prstGeom prst="rect">
            <a:avLst/>
          </a:prstGeom>
          <a:noFill/>
        </p:spPr>
        <p:txBody>
          <a:bodyPr wrap="square" rtlCol="0">
            <a:spAutoFit/>
          </a:bodyPr>
          <a:lstStyle/>
          <a:p>
            <a:r>
              <a:rPr lang="en-US" sz="3200" b="1" dirty="0"/>
              <a:t>Pattern matching done incrementally</a:t>
            </a:r>
          </a:p>
          <a:p>
            <a:pPr marL="342900" indent="-342900">
              <a:buFont typeface="Wingdings" panose="05000000000000000000" pitchFamily="2" charset="2"/>
              <a:buChar char="§"/>
            </a:pPr>
            <a:r>
              <a:rPr lang="en-US" sz="3200" dirty="0"/>
              <a:t>Tokens represent new or changed working memory elements</a:t>
            </a:r>
          </a:p>
          <a:p>
            <a:pPr marL="342900" indent="-342900">
              <a:buFont typeface="Wingdings" panose="05000000000000000000" pitchFamily="2" charset="2"/>
              <a:buChar char="§"/>
            </a:pPr>
            <a:r>
              <a:rPr lang="en-US" sz="3200" dirty="0"/>
              <a:t>Partially matched rules maintained when tokens are filtered from the top of the network downwards</a:t>
            </a:r>
            <a:endParaRPr lang="en-CY" sz="3200" dirty="0"/>
          </a:p>
        </p:txBody>
      </p:sp>
    </p:spTree>
    <p:extLst>
      <p:ext uri="{BB962C8B-B14F-4D97-AF65-F5344CB8AC3E}">
        <p14:creationId xmlns:p14="http://schemas.microsoft.com/office/powerpoint/2010/main" val="289734768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73</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27519" y="2285998"/>
            <a:ext cx="21384702" cy="1433386"/>
          </a:xfrm>
          <a:prstGeom prst="rect">
            <a:avLst/>
          </a:prstGeom>
          <a:solidFill>
            <a:srgbClr val="0000B0"/>
          </a:solidFill>
        </p:spPr>
        <p:txBody>
          <a:bodyPr lIns="365760" anchor="ctr">
            <a:normAutofit fontScale="92500"/>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Overview of Rete Algorithm</a:t>
            </a:r>
          </a:p>
          <a:p>
            <a:r>
              <a:rPr lang="en-US" sz="3800" dirty="0"/>
              <a:t>From R.J. Brachman and H.J. Levesque, Knowledge Representation and Reasoning, Elsevier, 2004</a:t>
            </a:r>
            <a:endParaRPr lang="en-CY" sz="3800" dirty="0"/>
          </a:p>
        </p:txBody>
      </p:sp>
      <p:sp>
        <p:nvSpPr>
          <p:cNvPr id="5" name="Rectangle 3">
            <a:extLst>
              <a:ext uri="{FF2B5EF4-FFF2-40B4-BE49-F238E27FC236}">
                <a16:creationId xmlns:a16="http://schemas.microsoft.com/office/drawing/2014/main" id="{959D78DB-C100-375B-B931-87654114892F}"/>
              </a:ext>
            </a:extLst>
          </p:cNvPr>
          <p:cNvSpPr txBox="1">
            <a:spLocks noChangeArrowheads="1"/>
          </p:cNvSpPr>
          <p:nvPr/>
        </p:nvSpPr>
        <p:spPr>
          <a:xfrm>
            <a:off x="1227519" y="4187911"/>
            <a:ext cx="21265979" cy="7093808"/>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
            </a:pPr>
            <a:r>
              <a:rPr lang="en-US" altLang="en-US" sz="4400" dirty="0">
                <a:solidFill>
                  <a:srgbClr val="0100C8"/>
                </a:solidFill>
                <a:latin typeface="Helvetica Neue"/>
              </a:rPr>
              <a:t>“Tokens” are passed incrementally through the network of tests (rule conditions)</a:t>
            </a:r>
          </a:p>
          <a:p>
            <a:pPr>
              <a:lnSpc>
                <a:spcPct val="80000"/>
              </a:lnSpc>
              <a:buFont typeface="Wingdings" panose="05000000000000000000" pitchFamily="2" charset="2"/>
              <a:buChar char="§"/>
            </a:pPr>
            <a:r>
              <a:rPr lang="en-US" altLang="en-US" sz="4400" dirty="0">
                <a:solidFill>
                  <a:srgbClr val="0100C8"/>
                </a:solidFill>
                <a:latin typeface="Helvetica Neue"/>
              </a:rPr>
              <a:t>Tokens that make it all the way through the network on any given cycle are considered to satisfy all the conditions of a rule</a:t>
            </a:r>
          </a:p>
          <a:p>
            <a:pPr>
              <a:lnSpc>
                <a:spcPct val="80000"/>
              </a:lnSpc>
              <a:buFont typeface="Wingdings" panose="05000000000000000000" pitchFamily="2" charset="2"/>
              <a:buChar char="§"/>
            </a:pPr>
            <a:r>
              <a:rPr lang="en-US" altLang="en-US" sz="4400" dirty="0">
                <a:solidFill>
                  <a:srgbClr val="0100C8"/>
                </a:solidFill>
                <a:latin typeface="Helvetica Neue"/>
              </a:rPr>
              <a:t>At each cycle, a new conflict set can then be calculated from the previous one and any incremental changes made to working memory</a:t>
            </a:r>
          </a:p>
          <a:p>
            <a:pPr>
              <a:lnSpc>
                <a:spcPct val="80000"/>
              </a:lnSpc>
              <a:buFont typeface="Wingdings" panose="05000000000000000000" pitchFamily="2" charset="2"/>
              <a:buChar char="§"/>
            </a:pPr>
            <a:r>
              <a:rPr lang="en-US" altLang="en-US" sz="4400" dirty="0">
                <a:solidFill>
                  <a:srgbClr val="0100C8"/>
                </a:solidFill>
                <a:latin typeface="Helvetica Neue"/>
              </a:rPr>
              <a:t>This way, only a very small part of the working memory is rematched against any rule conditions, drastically reducing the time needed to calculate the conflict set </a:t>
            </a:r>
          </a:p>
          <a:p>
            <a:pPr>
              <a:lnSpc>
                <a:spcPct val="80000"/>
              </a:lnSpc>
              <a:buFont typeface="Wingdings" panose="05000000000000000000" pitchFamily="2" charset="2"/>
              <a:buChar char="§"/>
            </a:pPr>
            <a:endParaRPr lang="en-US" altLang="en-US" sz="4400" dirty="0">
              <a:solidFill>
                <a:srgbClr val="0100C8"/>
              </a:solidFill>
              <a:latin typeface="Helvetica Neue"/>
            </a:endParaRPr>
          </a:p>
          <a:p>
            <a:pPr>
              <a:lnSpc>
                <a:spcPct val="80000"/>
              </a:lnSpc>
              <a:buFont typeface="Wingdings" panose="05000000000000000000" pitchFamily="2" charset="2"/>
              <a:buChar char="§"/>
            </a:pPr>
            <a:r>
              <a:rPr lang="en-US" altLang="en-US" sz="4400" dirty="0">
                <a:solidFill>
                  <a:srgbClr val="0100C8"/>
                </a:solidFill>
                <a:latin typeface="Helvetica Neue"/>
              </a:rPr>
              <a:t>Thus, at any given point, the state of a Rete network captures all the partial matches of the rules, avoiding a great deal of re-computation</a:t>
            </a:r>
          </a:p>
        </p:txBody>
      </p:sp>
    </p:spTree>
    <p:extLst>
      <p:ext uri="{BB962C8B-B14F-4D97-AF65-F5344CB8AC3E}">
        <p14:creationId xmlns:p14="http://schemas.microsoft.com/office/powerpoint/2010/main" val="74964006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74</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27519" y="2285998"/>
            <a:ext cx="21384702" cy="1433386"/>
          </a:xfrm>
          <a:prstGeom prst="rect">
            <a:avLst/>
          </a:prstGeom>
          <a:solidFill>
            <a:srgbClr val="0000B0"/>
          </a:solidFill>
        </p:spPr>
        <p:txBody>
          <a:bodyPr lIns="365760" anchor="ctr">
            <a:normAutofit fontScale="92500"/>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Example: A sample Rete Network</a:t>
            </a:r>
          </a:p>
          <a:p>
            <a:r>
              <a:rPr lang="en-US" sz="3800" dirty="0"/>
              <a:t>From R.J. Brachman and H.J. Levesque, Knowledge Representation and Reasoning, Elsevier, 2004</a:t>
            </a:r>
            <a:endParaRPr lang="en-CY" sz="3800" dirty="0"/>
          </a:p>
        </p:txBody>
      </p:sp>
      <p:sp>
        <p:nvSpPr>
          <p:cNvPr id="5" name="Rectangle 3">
            <a:extLst>
              <a:ext uri="{FF2B5EF4-FFF2-40B4-BE49-F238E27FC236}">
                <a16:creationId xmlns:a16="http://schemas.microsoft.com/office/drawing/2014/main" id="{959D78DB-C100-375B-B931-87654114892F}"/>
              </a:ext>
            </a:extLst>
          </p:cNvPr>
          <p:cNvSpPr txBox="1">
            <a:spLocks noChangeArrowheads="1"/>
          </p:cNvSpPr>
          <p:nvPr/>
        </p:nvSpPr>
        <p:spPr>
          <a:xfrm>
            <a:off x="1227520" y="4187912"/>
            <a:ext cx="7755842" cy="2484738"/>
          </a:xfrm>
          <a:prstGeom prst="rect">
            <a:avLst/>
          </a:prstGeom>
          <a:solidFill>
            <a:schemeClr val="accent6">
              <a:lumMod val="20000"/>
              <a:lumOff val="80000"/>
            </a:schemeClr>
          </a:solidFill>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nSpc>
                <a:spcPct val="80000"/>
              </a:lnSpc>
              <a:buNone/>
            </a:pPr>
            <a:r>
              <a:rPr lang="en-US" altLang="en-US" sz="3200" dirty="0">
                <a:latin typeface="Helvetica Neue"/>
              </a:rPr>
              <a:t>RULE23</a:t>
            </a:r>
          </a:p>
          <a:p>
            <a:pPr marL="0" indent="0">
              <a:lnSpc>
                <a:spcPct val="80000"/>
              </a:lnSpc>
              <a:buNone/>
            </a:pPr>
            <a:r>
              <a:rPr lang="en-US" altLang="en-US" sz="3200" dirty="0">
                <a:latin typeface="Helvetica Neue"/>
              </a:rPr>
              <a:t>IF (person name: x age: {&lt; 14} father: y)</a:t>
            </a:r>
          </a:p>
          <a:p>
            <a:pPr marL="0" indent="0">
              <a:lnSpc>
                <a:spcPct val="80000"/>
              </a:lnSpc>
              <a:buNone/>
            </a:pPr>
            <a:r>
              <a:rPr lang="en-US" altLang="en-US" sz="3200" dirty="0">
                <a:latin typeface="Helvetica Neue"/>
              </a:rPr>
              <a:t>    (person name: y occupation: doctor)</a:t>
            </a:r>
          </a:p>
          <a:p>
            <a:pPr marL="0" indent="0">
              <a:lnSpc>
                <a:spcPct val="80000"/>
              </a:lnSpc>
              <a:buNone/>
            </a:pPr>
            <a:r>
              <a:rPr lang="en-US" altLang="en-US" sz="3200" dirty="0">
                <a:latin typeface="Helvetica Neue"/>
              </a:rPr>
              <a:t>THEN . . . .</a:t>
            </a:r>
          </a:p>
        </p:txBody>
      </p:sp>
      <p:sp>
        <p:nvSpPr>
          <p:cNvPr id="2" name="TextBox 1">
            <a:extLst>
              <a:ext uri="{FF2B5EF4-FFF2-40B4-BE49-F238E27FC236}">
                <a16:creationId xmlns:a16="http://schemas.microsoft.com/office/drawing/2014/main" id="{65424F98-F1DD-C9FC-C3A0-8684DEB22767}"/>
              </a:ext>
            </a:extLst>
          </p:cNvPr>
          <p:cNvSpPr txBox="1"/>
          <p:nvPr/>
        </p:nvSpPr>
        <p:spPr>
          <a:xfrm>
            <a:off x="15260594" y="4522572"/>
            <a:ext cx="3361038" cy="646331"/>
          </a:xfrm>
          <a:prstGeom prst="rect">
            <a:avLst/>
          </a:prstGeom>
          <a:solidFill>
            <a:schemeClr val="accent6">
              <a:lumMod val="20000"/>
              <a:lumOff val="80000"/>
            </a:schemeClr>
          </a:solidFill>
        </p:spPr>
        <p:txBody>
          <a:bodyPr wrap="square" rtlCol="0">
            <a:spAutoFit/>
          </a:bodyPr>
          <a:lstStyle/>
          <a:p>
            <a:r>
              <a:rPr lang="el-GR" b="1" dirty="0"/>
              <a:t>α</a:t>
            </a:r>
            <a:r>
              <a:rPr lang="en-US" b="1" dirty="0"/>
              <a:t>: type = person</a:t>
            </a:r>
            <a:endParaRPr lang="en-CY" dirty="0"/>
          </a:p>
        </p:txBody>
      </p:sp>
      <p:sp>
        <p:nvSpPr>
          <p:cNvPr id="8" name="TextBox 7">
            <a:extLst>
              <a:ext uri="{FF2B5EF4-FFF2-40B4-BE49-F238E27FC236}">
                <a16:creationId xmlns:a16="http://schemas.microsoft.com/office/drawing/2014/main" id="{158B1DAF-19DA-26E0-7354-F92FDE7614E9}"/>
              </a:ext>
            </a:extLst>
          </p:cNvPr>
          <p:cNvSpPr txBox="1"/>
          <p:nvPr/>
        </p:nvSpPr>
        <p:spPr>
          <a:xfrm>
            <a:off x="17571308" y="6672650"/>
            <a:ext cx="4749114" cy="646331"/>
          </a:xfrm>
          <a:prstGeom prst="rect">
            <a:avLst/>
          </a:prstGeom>
          <a:solidFill>
            <a:schemeClr val="accent6">
              <a:lumMod val="20000"/>
              <a:lumOff val="80000"/>
            </a:schemeClr>
          </a:solidFill>
        </p:spPr>
        <p:txBody>
          <a:bodyPr wrap="square" rtlCol="0">
            <a:spAutoFit/>
          </a:bodyPr>
          <a:lstStyle/>
          <a:p>
            <a:r>
              <a:rPr lang="el-GR" b="1" dirty="0"/>
              <a:t>α</a:t>
            </a:r>
            <a:r>
              <a:rPr lang="en-US" b="1" dirty="0"/>
              <a:t>: occupation = doctor</a:t>
            </a:r>
            <a:endParaRPr lang="en-CY" dirty="0"/>
          </a:p>
        </p:txBody>
      </p:sp>
      <p:sp>
        <p:nvSpPr>
          <p:cNvPr id="9" name="TextBox 8">
            <a:extLst>
              <a:ext uri="{FF2B5EF4-FFF2-40B4-BE49-F238E27FC236}">
                <a16:creationId xmlns:a16="http://schemas.microsoft.com/office/drawing/2014/main" id="{94FA1CC1-E3F3-C432-C50E-1786ED3815D9}"/>
              </a:ext>
            </a:extLst>
          </p:cNvPr>
          <p:cNvSpPr txBox="1"/>
          <p:nvPr/>
        </p:nvSpPr>
        <p:spPr>
          <a:xfrm>
            <a:off x="12664635" y="6658401"/>
            <a:ext cx="2460035" cy="646331"/>
          </a:xfrm>
          <a:prstGeom prst="rect">
            <a:avLst/>
          </a:prstGeom>
          <a:solidFill>
            <a:schemeClr val="accent6">
              <a:lumMod val="20000"/>
              <a:lumOff val="80000"/>
            </a:schemeClr>
          </a:solidFill>
        </p:spPr>
        <p:txBody>
          <a:bodyPr wrap="square" rtlCol="0">
            <a:spAutoFit/>
          </a:bodyPr>
          <a:lstStyle/>
          <a:p>
            <a:r>
              <a:rPr lang="el-GR" b="1" dirty="0"/>
              <a:t>α</a:t>
            </a:r>
            <a:r>
              <a:rPr lang="en-US" b="1" dirty="0"/>
              <a:t>: age &lt; 14</a:t>
            </a:r>
            <a:endParaRPr lang="en-CY" dirty="0"/>
          </a:p>
        </p:txBody>
      </p:sp>
      <p:sp>
        <p:nvSpPr>
          <p:cNvPr id="4" name="TextBox 3">
            <a:extLst>
              <a:ext uri="{FF2B5EF4-FFF2-40B4-BE49-F238E27FC236}">
                <a16:creationId xmlns:a16="http://schemas.microsoft.com/office/drawing/2014/main" id="{AC3E266D-475B-DE02-91AD-1235D2653800}"/>
              </a:ext>
            </a:extLst>
          </p:cNvPr>
          <p:cNvSpPr txBox="1"/>
          <p:nvPr/>
        </p:nvSpPr>
        <p:spPr>
          <a:xfrm>
            <a:off x="14777641" y="9440562"/>
            <a:ext cx="3745137" cy="646331"/>
          </a:xfrm>
          <a:prstGeom prst="rect">
            <a:avLst/>
          </a:prstGeom>
          <a:solidFill>
            <a:schemeClr val="accent6">
              <a:lumMod val="40000"/>
              <a:lumOff val="60000"/>
            </a:schemeClr>
          </a:solidFill>
        </p:spPr>
        <p:txBody>
          <a:bodyPr wrap="square" rtlCol="0">
            <a:spAutoFit/>
          </a:bodyPr>
          <a:lstStyle/>
          <a:p>
            <a:r>
              <a:rPr lang="el-GR" b="1" dirty="0"/>
              <a:t>β</a:t>
            </a:r>
            <a:r>
              <a:rPr lang="en-US" b="1" dirty="0"/>
              <a:t>: father </a:t>
            </a:r>
            <a:r>
              <a:rPr lang="en-US" sz="2800" b="1" dirty="0">
                <a:effectLst/>
                <a:latin typeface="Calibri" panose="020F0502020204030204" pitchFamily="34" charset="0"/>
                <a:ea typeface="Calibri" panose="020F0502020204030204" pitchFamily="34" charset="0"/>
                <a:cs typeface="Calibri" panose="020F0502020204030204" pitchFamily="34" charset="0"/>
              </a:rPr>
              <a:t>~</a:t>
            </a:r>
            <a:r>
              <a:rPr lang="en-US" sz="2800" b="1" dirty="0">
                <a:latin typeface="Calibri" panose="020F0502020204030204" pitchFamily="34" charset="0"/>
                <a:ea typeface="Calibri" panose="020F0502020204030204" pitchFamily="34" charset="0"/>
                <a:cs typeface="Times New Roman" panose="02020603050405020304" pitchFamily="18" charset="0"/>
              </a:rPr>
              <a:t>  </a:t>
            </a:r>
            <a:r>
              <a:rPr lang="en-US" b="1" dirty="0"/>
              <a:t>name</a:t>
            </a:r>
            <a:endParaRPr lang="en-CY" b="1" dirty="0"/>
          </a:p>
        </p:txBody>
      </p:sp>
      <p:cxnSp>
        <p:nvCxnSpPr>
          <p:cNvPr id="11" name="Straight Arrow Connector 10">
            <a:extLst>
              <a:ext uri="{FF2B5EF4-FFF2-40B4-BE49-F238E27FC236}">
                <a16:creationId xmlns:a16="http://schemas.microsoft.com/office/drawing/2014/main" id="{53914FF5-6541-520A-D96A-9CE27F619378}"/>
              </a:ext>
            </a:extLst>
          </p:cNvPr>
          <p:cNvCxnSpPr/>
          <p:nvPr/>
        </p:nvCxnSpPr>
        <p:spPr>
          <a:xfrm flipH="1">
            <a:off x="13703643" y="5350476"/>
            <a:ext cx="2434281" cy="122331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1CEAFA5C-7EE2-04D8-4E65-5CC244C8C29E}"/>
              </a:ext>
            </a:extLst>
          </p:cNvPr>
          <p:cNvCxnSpPr>
            <a:cxnSpLocks/>
          </p:cNvCxnSpPr>
          <p:nvPr/>
        </p:nvCxnSpPr>
        <p:spPr>
          <a:xfrm flipH="1">
            <a:off x="9082216" y="5263978"/>
            <a:ext cx="6042454" cy="244150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AC78420-FCE8-14D1-2786-20BD453C5D92}"/>
              </a:ext>
            </a:extLst>
          </p:cNvPr>
          <p:cNvCxnSpPr>
            <a:cxnSpLocks/>
          </p:cNvCxnSpPr>
          <p:nvPr/>
        </p:nvCxnSpPr>
        <p:spPr>
          <a:xfrm>
            <a:off x="17731946" y="5289978"/>
            <a:ext cx="1544595" cy="118728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F3E4EFF1-968C-7106-462A-FDD5AC05001C}"/>
              </a:ext>
            </a:extLst>
          </p:cNvPr>
          <p:cNvCxnSpPr>
            <a:cxnSpLocks/>
          </p:cNvCxnSpPr>
          <p:nvPr/>
        </p:nvCxnSpPr>
        <p:spPr>
          <a:xfrm flipH="1">
            <a:off x="17385957" y="7514366"/>
            <a:ext cx="1359243" cy="170377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043A86F-178F-4B9F-CC1E-355FECB65199}"/>
              </a:ext>
            </a:extLst>
          </p:cNvPr>
          <p:cNvCxnSpPr>
            <a:cxnSpLocks/>
          </p:cNvCxnSpPr>
          <p:nvPr/>
        </p:nvCxnSpPr>
        <p:spPr>
          <a:xfrm>
            <a:off x="19536032" y="7426411"/>
            <a:ext cx="2784390" cy="219950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B0E73C3-CB49-9494-8311-18F33F6A6FD0}"/>
              </a:ext>
            </a:extLst>
          </p:cNvPr>
          <p:cNvCxnSpPr>
            <a:cxnSpLocks/>
          </p:cNvCxnSpPr>
          <p:nvPr/>
        </p:nvCxnSpPr>
        <p:spPr>
          <a:xfrm>
            <a:off x="14383265" y="7389338"/>
            <a:ext cx="1915297" cy="171056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4AE17EAC-9AB5-16EE-2A57-1310C73A6496}"/>
              </a:ext>
            </a:extLst>
          </p:cNvPr>
          <p:cNvCxnSpPr>
            <a:cxnSpLocks/>
          </p:cNvCxnSpPr>
          <p:nvPr/>
        </p:nvCxnSpPr>
        <p:spPr>
          <a:xfrm flipH="1">
            <a:off x="11331146" y="7389338"/>
            <a:ext cx="1759797" cy="297798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1E3B5EB5-F84A-F870-12E1-3CE55407602C}"/>
              </a:ext>
            </a:extLst>
          </p:cNvPr>
          <p:cNvCxnSpPr>
            <a:cxnSpLocks/>
          </p:cNvCxnSpPr>
          <p:nvPr/>
        </p:nvCxnSpPr>
        <p:spPr>
          <a:xfrm>
            <a:off x="16650209" y="10088440"/>
            <a:ext cx="0" cy="113149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38F4BAB5-A9EB-489B-594F-FDD1C2298EC0}"/>
              </a:ext>
            </a:extLst>
          </p:cNvPr>
          <p:cNvSpPr txBox="1"/>
          <p:nvPr/>
        </p:nvSpPr>
        <p:spPr>
          <a:xfrm>
            <a:off x="15784716" y="11230187"/>
            <a:ext cx="1730986" cy="666834"/>
          </a:xfrm>
          <a:prstGeom prst="rect">
            <a:avLst/>
          </a:prstGeom>
          <a:solidFill>
            <a:schemeClr val="accent1">
              <a:lumMod val="20000"/>
              <a:lumOff val="80000"/>
            </a:schemeClr>
          </a:solidFill>
        </p:spPr>
        <p:txBody>
          <a:bodyPr wrap="square" rtlCol="0">
            <a:spAutoFit/>
          </a:bodyPr>
          <a:lstStyle/>
          <a:p>
            <a:r>
              <a:rPr lang="en-US" b="1" dirty="0"/>
              <a:t>RULE23</a:t>
            </a:r>
            <a:endParaRPr lang="en-CY" dirty="0"/>
          </a:p>
        </p:txBody>
      </p:sp>
      <p:sp>
        <p:nvSpPr>
          <p:cNvPr id="37" name="TextBox 36">
            <a:extLst>
              <a:ext uri="{FF2B5EF4-FFF2-40B4-BE49-F238E27FC236}">
                <a16:creationId xmlns:a16="http://schemas.microsoft.com/office/drawing/2014/main" id="{CF027FF6-C970-A180-675B-56A1921323AD}"/>
              </a:ext>
            </a:extLst>
          </p:cNvPr>
          <p:cNvSpPr txBox="1"/>
          <p:nvPr/>
        </p:nvSpPr>
        <p:spPr>
          <a:xfrm>
            <a:off x="10173708" y="10128759"/>
            <a:ext cx="1157438" cy="646331"/>
          </a:xfrm>
          <a:prstGeom prst="rect">
            <a:avLst/>
          </a:prstGeom>
          <a:solidFill>
            <a:schemeClr val="bg1"/>
          </a:solidFill>
        </p:spPr>
        <p:txBody>
          <a:bodyPr wrap="square" rtlCol="0">
            <a:spAutoFit/>
          </a:bodyPr>
          <a:lstStyle/>
          <a:p>
            <a:r>
              <a:rPr lang="en-US" b="1" dirty="0"/>
              <a:t>. . . .</a:t>
            </a:r>
            <a:endParaRPr lang="en-CY" dirty="0"/>
          </a:p>
        </p:txBody>
      </p:sp>
      <p:sp>
        <p:nvSpPr>
          <p:cNvPr id="38" name="TextBox 37">
            <a:extLst>
              <a:ext uri="{FF2B5EF4-FFF2-40B4-BE49-F238E27FC236}">
                <a16:creationId xmlns:a16="http://schemas.microsoft.com/office/drawing/2014/main" id="{A7FE752B-711D-D7A5-1539-DD86E069CE84}"/>
              </a:ext>
            </a:extLst>
          </p:cNvPr>
          <p:cNvSpPr txBox="1"/>
          <p:nvPr/>
        </p:nvSpPr>
        <p:spPr>
          <a:xfrm>
            <a:off x="7996870" y="7433193"/>
            <a:ext cx="1157438" cy="646331"/>
          </a:xfrm>
          <a:prstGeom prst="rect">
            <a:avLst/>
          </a:prstGeom>
          <a:solidFill>
            <a:schemeClr val="bg1"/>
          </a:solidFill>
        </p:spPr>
        <p:txBody>
          <a:bodyPr wrap="square" rtlCol="0">
            <a:spAutoFit/>
          </a:bodyPr>
          <a:lstStyle/>
          <a:p>
            <a:r>
              <a:rPr lang="en-US" b="1" dirty="0"/>
              <a:t>. . . .</a:t>
            </a:r>
            <a:endParaRPr lang="en-CY" dirty="0"/>
          </a:p>
        </p:txBody>
      </p:sp>
      <p:sp>
        <p:nvSpPr>
          <p:cNvPr id="39" name="TextBox 38">
            <a:extLst>
              <a:ext uri="{FF2B5EF4-FFF2-40B4-BE49-F238E27FC236}">
                <a16:creationId xmlns:a16="http://schemas.microsoft.com/office/drawing/2014/main" id="{D2AF3938-63D9-DDD1-C64B-D4C9C993078D}"/>
              </a:ext>
            </a:extLst>
          </p:cNvPr>
          <p:cNvSpPr txBox="1"/>
          <p:nvPr/>
        </p:nvSpPr>
        <p:spPr>
          <a:xfrm>
            <a:off x="22423373" y="9329690"/>
            <a:ext cx="1157438" cy="646331"/>
          </a:xfrm>
          <a:prstGeom prst="rect">
            <a:avLst/>
          </a:prstGeom>
          <a:solidFill>
            <a:schemeClr val="bg1"/>
          </a:solidFill>
        </p:spPr>
        <p:txBody>
          <a:bodyPr wrap="square" rtlCol="0">
            <a:spAutoFit/>
          </a:bodyPr>
          <a:lstStyle/>
          <a:p>
            <a:r>
              <a:rPr lang="en-US" b="1" dirty="0"/>
              <a:t>. . . .</a:t>
            </a:r>
            <a:endParaRPr lang="en-CY" dirty="0"/>
          </a:p>
        </p:txBody>
      </p:sp>
      <p:sp>
        <p:nvSpPr>
          <p:cNvPr id="40" name="TextBox 39">
            <a:extLst>
              <a:ext uri="{FF2B5EF4-FFF2-40B4-BE49-F238E27FC236}">
                <a16:creationId xmlns:a16="http://schemas.microsoft.com/office/drawing/2014/main" id="{9A8E1933-A68A-C2D8-9385-FC968DC62DEC}"/>
              </a:ext>
            </a:extLst>
          </p:cNvPr>
          <p:cNvSpPr txBox="1"/>
          <p:nvPr/>
        </p:nvSpPr>
        <p:spPr>
          <a:xfrm>
            <a:off x="1227519" y="8701282"/>
            <a:ext cx="8049905" cy="2862322"/>
          </a:xfrm>
          <a:prstGeom prst="rect">
            <a:avLst/>
          </a:prstGeom>
          <a:noFill/>
        </p:spPr>
        <p:txBody>
          <a:bodyPr wrap="square" rtlCol="0">
            <a:spAutoFit/>
          </a:bodyPr>
          <a:lstStyle/>
          <a:p>
            <a:r>
              <a:rPr lang="en-US" b="1" dirty="0">
                <a:solidFill>
                  <a:srgbClr val="C00000"/>
                </a:solidFill>
              </a:rPr>
              <a:t>alpha node</a:t>
            </a:r>
            <a:r>
              <a:rPr lang="en-US" dirty="0"/>
              <a:t>: represents a simple, self-contained test</a:t>
            </a:r>
          </a:p>
          <a:p>
            <a:r>
              <a:rPr lang="en-US" b="1" dirty="0">
                <a:solidFill>
                  <a:srgbClr val="C00000"/>
                </a:solidFill>
              </a:rPr>
              <a:t>beta node</a:t>
            </a:r>
            <a:r>
              <a:rPr lang="en-US" dirty="0"/>
              <a:t>: represents a constraint between different parts of an antecedent, emanating from variables</a:t>
            </a:r>
            <a:endParaRPr lang="en-CY" dirty="0"/>
          </a:p>
        </p:txBody>
      </p:sp>
    </p:spTree>
    <p:extLst>
      <p:ext uri="{BB962C8B-B14F-4D97-AF65-F5344CB8AC3E}">
        <p14:creationId xmlns:p14="http://schemas.microsoft.com/office/powerpoint/2010/main" val="427547746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75</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27117" y="2528695"/>
            <a:ext cx="21736123" cy="1091154"/>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Backwards Chaining</a:t>
            </a:r>
            <a:endParaRPr lang="en-CY" sz="4800" dirty="0"/>
          </a:p>
        </p:txBody>
      </p:sp>
      <p:sp>
        <p:nvSpPr>
          <p:cNvPr id="5" name="Rectangle 3">
            <a:extLst>
              <a:ext uri="{FF2B5EF4-FFF2-40B4-BE49-F238E27FC236}">
                <a16:creationId xmlns:a16="http://schemas.microsoft.com/office/drawing/2014/main" id="{73618F7E-4AFB-679C-D2E5-CF46E8D6F66D}"/>
              </a:ext>
            </a:extLst>
          </p:cNvPr>
          <p:cNvSpPr txBox="1">
            <a:spLocks noChangeArrowheads="1"/>
          </p:cNvSpPr>
          <p:nvPr/>
        </p:nvSpPr>
        <p:spPr>
          <a:xfrm>
            <a:off x="1227116" y="4188942"/>
            <a:ext cx="21736123" cy="4658496"/>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400" dirty="0">
                <a:solidFill>
                  <a:srgbClr val="0100C8"/>
                </a:solidFill>
                <a:latin typeface="Helvetica Neue"/>
              </a:rPr>
              <a:t>The rules discussed above of a system monitoring the performance of students, could have been applied through backwards chaining</a:t>
            </a:r>
          </a:p>
          <a:p>
            <a:pPr>
              <a:buFont typeface="Wingdings" panose="05000000000000000000" pitchFamily="2" charset="2"/>
              <a:buChar char="q"/>
            </a:pPr>
            <a:r>
              <a:rPr lang="en-US" altLang="en-US" sz="4400" b="1" dirty="0">
                <a:solidFill>
                  <a:srgbClr val="FF2D64"/>
                </a:solidFill>
                <a:latin typeface="Helvetica Neue"/>
              </a:rPr>
              <a:t>Inference Network</a:t>
            </a:r>
            <a:endParaRPr lang="el-GR" altLang="en-US" sz="4400" b="1" dirty="0">
              <a:solidFill>
                <a:srgbClr val="FF2D64"/>
              </a:solidFill>
              <a:latin typeface="Helvetica Neue"/>
            </a:endParaRPr>
          </a:p>
          <a:p>
            <a:pPr lvl="1">
              <a:buFont typeface="Wingdings" panose="05000000000000000000" pitchFamily="2" charset="2"/>
              <a:buChar char="q"/>
            </a:pPr>
            <a:r>
              <a:rPr lang="en-US" altLang="en-US" sz="4400" dirty="0">
                <a:solidFill>
                  <a:srgbClr val="0100C8"/>
                </a:solidFill>
                <a:latin typeface="Helvetica Neue"/>
              </a:rPr>
              <a:t>Or AND/OR tree or goal tree</a:t>
            </a:r>
            <a:endParaRPr lang="el-GR" altLang="en-US" sz="4400" dirty="0">
              <a:solidFill>
                <a:srgbClr val="0100C8"/>
              </a:solidFill>
              <a:latin typeface="Helvetica Neue"/>
            </a:endParaRPr>
          </a:p>
          <a:p>
            <a:pPr lvl="1">
              <a:buFont typeface="Wingdings" panose="05000000000000000000" pitchFamily="2" charset="2"/>
              <a:buChar char="q"/>
            </a:pPr>
            <a:r>
              <a:rPr lang="en-US" altLang="en-US" sz="4400" dirty="0">
                <a:solidFill>
                  <a:srgbClr val="0100C8"/>
                </a:solidFill>
                <a:latin typeface="Helvetica Neue"/>
              </a:rPr>
              <a:t>Follows from the indirect connections of the rules</a:t>
            </a:r>
            <a:endParaRPr lang="el-GR" altLang="en-US" sz="4400" dirty="0">
              <a:solidFill>
                <a:srgbClr val="0100C8"/>
              </a:solidFill>
              <a:latin typeface="Helvetica Neue"/>
            </a:endParaRPr>
          </a:p>
          <a:p>
            <a:pPr lvl="1">
              <a:buFont typeface="Wingdings" panose="05000000000000000000" pitchFamily="2" charset="2"/>
              <a:buChar char="q"/>
            </a:pPr>
            <a:r>
              <a:rPr lang="en-US" altLang="en-US" sz="4400" dirty="0">
                <a:solidFill>
                  <a:srgbClr val="0100C8"/>
                </a:solidFill>
                <a:latin typeface="Helvetica Neue"/>
              </a:rPr>
              <a:t>The symbolic expressions constitute goals and subgoals</a:t>
            </a:r>
          </a:p>
        </p:txBody>
      </p:sp>
    </p:spTree>
    <p:extLst>
      <p:ext uri="{BB962C8B-B14F-4D97-AF65-F5344CB8AC3E}">
        <p14:creationId xmlns:p14="http://schemas.microsoft.com/office/powerpoint/2010/main" val="322411756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1">
            <a:extLst>
              <a:ext uri="{FF2B5EF4-FFF2-40B4-BE49-F238E27FC236}">
                <a16:creationId xmlns:a16="http://schemas.microsoft.com/office/drawing/2014/main" id="{0C53FD54-EF1B-C0CD-2B7E-8694F32BB18B}"/>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37891" name="Slide Number Placeholder 3">
            <a:extLst>
              <a:ext uri="{FF2B5EF4-FFF2-40B4-BE49-F238E27FC236}">
                <a16:creationId xmlns:a16="http://schemas.microsoft.com/office/drawing/2014/main" id="{B49E923B-9D4F-02C1-B087-9BE34A3AAA01}"/>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580DBCE6-61BE-433A-92D5-56A4319647C9}" type="slidenum">
              <a:rPr lang="el-GR" altLang="en-US" smtClean="0"/>
              <a:pPr algn="ctr"/>
              <a:t>76</a:t>
            </a:fld>
            <a:endParaRPr lang="el-GR" altLang="en-US" dirty="0"/>
          </a:p>
        </p:txBody>
      </p:sp>
      <p:sp>
        <p:nvSpPr>
          <p:cNvPr id="79876" name="Oval 4">
            <a:extLst>
              <a:ext uri="{FF2B5EF4-FFF2-40B4-BE49-F238E27FC236}">
                <a16:creationId xmlns:a16="http://schemas.microsoft.com/office/drawing/2014/main" id="{141C4217-7151-9946-798C-3CC219B90591}"/>
              </a:ext>
            </a:extLst>
          </p:cNvPr>
          <p:cNvSpPr>
            <a:spLocks noChangeArrowheads="1"/>
          </p:cNvSpPr>
          <p:nvPr/>
        </p:nvSpPr>
        <p:spPr bwMode="auto">
          <a:xfrm>
            <a:off x="9144001" y="762000"/>
            <a:ext cx="6854826" cy="12319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400" dirty="0">
                <a:latin typeface="Times New Roman" panose="02020603050405020304" pitchFamily="18" charset="0"/>
              </a:rPr>
              <a:t>(</a:t>
            </a:r>
            <a:r>
              <a:rPr lang="en-US" altLang="en-US" sz="2400" dirty="0">
                <a:latin typeface="Times New Roman" panose="02020603050405020304" pitchFamily="18" charset="0"/>
              </a:rPr>
              <a:t>Potential-Dismissal</a:t>
            </a:r>
            <a:r>
              <a:rPr lang="el-GR" altLang="en-US" sz="2400" dirty="0">
                <a:latin typeface="Times New Roman" panose="02020603050405020304" pitchFamily="18" charset="0"/>
              </a:rPr>
              <a:t>  ^</a:t>
            </a:r>
            <a:r>
              <a:rPr lang="en-US" altLang="en-US" sz="2400" dirty="0">
                <a:latin typeface="Times New Roman" panose="02020603050405020304" pitchFamily="18" charset="0"/>
              </a:rPr>
              <a:t>for</a:t>
            </a:r>
            <a:r>
              <a:rPr lang="el-GR" altLang="en-US" sz="2400" dirty="0">
                <a:latin typeface="Times New Roman" panose="02020603050405020304" pitchFamily="18" charset="0"/>
              </a:rPr>
              <a:t>  ?Ο  ^</a:t>
            </a:r>
            <a:r>
              <a:rPr lang="en-US" altLang="en-US" sz="2400" dirty="0">
                <a:latin typeface="Times New Roman" panose="02020603050405020304" pitchFamily="18" charset="0"/>
              </a:rPr>
              <a:t>reason</a:t>
            </a:r>
            <a:r>
              <a:rPr lang="el-GR" altLang="en-US" sz="2400" dirty="0">
                <a:latin typeface="Times New Roman" panose="02020603050405020304" pitchFamily="18" charset="0"/>
              </a:rPr>
              <a:t>  ?</a:t>
            </a:r>
            <a:r>
              <a:rPr lang="en-US" altLang="en-US" sz="2400" dirty="0">
                <a:latin typeface="Times New Roman" panose="02020603050405020304" pitchFamily="18" charset="0"/>
              </a:rPr>
              <a:t>R</a:t>
            </a:r>
            <a:r>
              <a:rPr lang="el-GR" altLang="en-US" sz="2400" dirty="0">
                <a:latin typeface="Times New Roman" panose="02020603050405020304" pitchFamily="18" charset="0"/>
              </a:rPr>
              <a:t>)</a:t>
            </a:r>
            <a:endParaRPr lang="en-US" altLang="en-US" sz="2800" dirty="0"/>
          </a:p>
        </p:txBody>
      </p:sp>
      <p:sp>
        <p:nvSpPr>
          <p:cNvPr id="79877" name="Rectangle 5">
            <a:extLst>
              <a:ext uri="{FF2B5EF4-FFF2-40B4-BE49-F238E27FC236}">
                <a16:creationId xmlns:a16="http://schemas.microsoft.com/office/drawing/2014/main" id="{F318DA81-7DE0-8510-20BD-02C07F58EB86}"/>
              </a:ext>
            </a:extLst>
          </p:cNvPr>
          <p:cNvSpPr>
            <a:spLocks noChangeArrowheads="1"/>
          </p:cNvSpPr>
          <p:nvPr/>
        </p:nvSpPr>
        <p:spPr bwMode="auto">
          <a:xfrm>
            <a:off x="8423277" y="2590800"/>
            <a:ext cx="2165350" cy="539750"/>
          </a:xfrm>
          <a:prstGeom prst="rect">
            <a:avLst/>
          </a:prstGeom>
          <a:solidFill>
            <a:schemeClr val="accent6">
              <a:lumMod val="60000"/>
              <a:lumOff val="4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dismissal</a:t>
            </a:r>
            <a:r>
              <a:rPr lang="el-GR" altLang="en-US" sz="2400" b="1" dirty="0">
                <a:latin typeface="Times New Roman" panose="02020603050405020304" pitchFamily="18" charset="0"/>
              </a:rPr>
              <a:t>-1</a:t>
            </a:r>
            <a:endParaRPr lang="en-US" altLang="en-US" sz="2800" dirty="0"/>
          </a:p>
        </p:txBody>
      </p:sp>
      <p:sp>
        <p:nvSpPr>
          <p:cNvPr id="79878" name="Oval 6">
            <a:extLst>
              <a:ext uri="{FF2B5EF4-FFF2-40B4-BE49-F238E27FC236}">
                <a16:creationId xmlns:a16="http://schemas.microsoft.com/office/drawing/2014/main" id="{C6D3E5A4-A3AA-9E1C-6698-C1951DCF4495}"/>
              </a:ext>
            </a:extLst>
          </p:cNvPr>
          <p:cNvSpPr>
            <a:spLocks noChangeArrowheads="1"/>
          </p:cNvSpPr>
          <p:nvPr/>
        </p:nvSpPr>
        <p:spPr bwMode="auto">
          <a:xfrm>
            <a:off x="5791201" y="4267200"/>
            <a:ext cx="3286126" cy="8763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400" dirty="0">
                <a:latin typeface="Times New Roman" panose="02020603050405020304" pitchFamily="18" charset="0"/>
              </a:rPr>
              <a:t>(</a:t>
            </a:r>
            <a:r>
              <a:rPr lang="en-US" altLang="en-US" sz="2400" dirty="0">
                <a:latin typeface="Times New Roman" panose="02020603050405020304" pitchFamily="18" charset="0"/>
              </a:rPr>
              <a:t>Failure</a:t>
            </a:r>
            <a:r>
              <a:rPr lang="el-GR" altLang="en-US" sz="2400" dirty="0">
                <a:latin typeface="Times New Roman" panose="02020603050405020304" pitchFamily="18" charset="0"/>
              </a:rPr>
              <a:t> …)</a:t>
            </a:r>
            <a:endParaRPr lang="en-US" altLang="en-US" sz="2800" dirty="0"/>
          </a:p>
        </p:txBody>
      </p:sp>
      <p:sp>
        <p:nvSpPr>
          <p:cNvPr id="79879" name="Oval 7">
            <a:extLst>
              <a:ext uri="{FF2B5EF4-FFF2-40B4-BE49-F238E27FC236}">
                <a16:creationId xmlns:a16="http://schemas.microsoft.com/office/drawing/2014/main" id="{EBC01954-39D7-5947-AC17-585431822B33}"/>
              </a:ext>
            </a:extLst>
          </p:cNvPr>
          <p:cNvSpPr>
            <a:spLocks noChangeArrowheads="1"/>
          </p:cNvSpPr>
          <p:nvPr/>
        </p:nvSpPr>
        <p:spPr bwMode="auto">
          <a:xfrm>
            <a:off x="9144000" y="4279900"/>
            <a:ext cx="3787776" cy="10541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400" dirty="0">
                <a:latin typeface="Times New Roman" panose="02020603050405020304" pitchFamily="18" charset="0"/>
              </a:rPr>
              <a:t>(</a:t>
            </a:r>
            <a:r>
              <a:rPr lang="en-US" altLang="en-US" sz="2400" dirty="0">
                <a:latin typeface="Times New Roman" panose="02020603050405020304" pitchFamily="18" charset="0"/>
              </a:rPr>
              <a:t>Mandatory</a:t>
            </a:r>
            <a:r>
              <a:rPr lang="el-GR" altLang="en-US" sz="2400" dirty="0">
                <a:latin typeface="Times New Roman" panose="02020603050405020304" pitchFamily="18" charset="0"/>
              </a:rPr>
              <a:t> .. )</a:t>
            </a:r>
            <a:endParaRPr lang="en-US" altLang="en-US" sz="2800" dirty="0"/>
          </a:p>
        </p:txBody>
      </p:sp>
      <p:sp>
        <p:nvSpPr>
          <p:cNvPr id="79880" name="Line 8">
            <a:extLst>
              <a:ext uri="{FF2B5EF4-FFF2-40B4-BE49-F238E27FC236}">
                <a16:creationId xmlns:a16="http://schemas.microsoft.com/office/drawing/2014/main" id="{41EA4417-7049-DBC3-6554-D5DF81E4430E}"/>
              </a:ext>
            </a:extLst>
          </p:cNvPr>
          <p:cNvSpPr>
            <a:spLocks noChangeShapeType="1"/>
          </p:cNvSpPr>
          <p:nvPr/>
        </p:nvSpPr>
        <p:spPr bwMode="auto">
          <a:xfrm flipV="1">
            <a:off x="9324976" y="1828800"/>
            <a:ext cx="723900" cy="723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79881" name="Line 9">
            <a:extLst>
              <a:ext uri="{FF2B5EF4-FFF2-40B4-BE49-F238E27FC236}">
                <a16:creationId xmlns:a16="http://schemas.microsoft.com/office/drawing/2014/main" id="{9BF91178-DD24-D7B4-1C2F-7BF889FC3D9E}"/>
              </a:ext>
            </a:extLst>
          </p:cNvPr>
          <p:cNvSpPr>
            <a:spLocks noChangeShapeType="1"/>
          </p:cNvSpPr>
          <p:nvPr/>
        </p:nvSpPr>
        <p:spPr bwMode="auto">
          <a:xfrm flipH="1" flipV="1">
            <a:off x="9147176" y="3124200"/>
            <a:ext cx="720724" cy="9017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9882" name="Arc 10">
            <a:extLst>
              <a:ext uri="{FF2B5EF4-FFF2-40B4-BE49-F238E27FC236}">
                <a16:creationId xmlns:a16="http://schemas.microsoft.com/office/drawing/2014/main" id="{7A51106B-C2BC-E15B-A947-F9B3AD57AD09}"/>
              </a:ext>
            </a:extLst>
          </p:cNvPr>
          <p:cNvSpPr>
            <a:spLocks/>
          </p:cNvSpPr>
          <p:nvPr/>
        </p:nvSpPr>
        <p:spPr bwMode="auto">
          <a:xfrm flipV="1">
            <a:off x="8785226" y="3305177"/>
            <a:ext cx="720724" cy="180974"/>
          </a:xfrm>
          <a:custGeom>
            <a:avLst/>
            <a:gdLst>
              <a:gd name="T0" fmla="*/ 0 w 21600"/>
              <a:gd name="T1" fmla="*/ 0 h 21600"/>
              <a:gd name="T2" fmla="*/ 360362 w 21600"/>
              <a:gd name="T3" fmla="*/ 90487 h 21600"/>
              <a:gd name="T4" fmla="*/ 0 w 21600"/>
              <a:gd name="T5" fmla="*/ 9048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79883" name="Oval 11">
            <a:extLst>
              <a:ext uri="{FF2B5EF4-FFF2-40B4-BE49-F238E27FC236}">
                <a16:creationId xmlns:a16="http://schemas.microsoft.com/office/drawing/2014/main" id="{39571899-E95C-11D2-82DC-B22986C58382}"/>
              </a:ext>
            </a:extLst>
          </p:cNvPr>
          <p:cNvSpPr>
            <a:spLocks noChangeArrowheads="1"/>
          </p:cNvSpPr>
          <p:nvPr/>
        </p:nvSpPr>
        <p:spPr bwMode="auto">
          <a:xfrm>
            <a:off x="6705600" y="7010401"/>
            <a:ext cx="4422776" cy="682626"/>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400" dirty="0">
                <a:latin typeface="Times New Roman" panose="02020603050405020304" pitchFamily="18" charset="0"/>
              </a:rPr>
              <a:t>(</a:t>
            </a:r>
            <a:r>
              <a:rPr lang="en-US" altLang="en-US" sz="2400" dirty="0">
                <a:latin typeface="Times New Roman" panose="02020603050405020304" pitchFamily="18" charset="0"/>
              </a:rPr>
              <a:t>Attended</a:t>
            </a:r>
            <a:r>
              <a:rPr lang="el-GR" altLang="en-US" sz="2400" dirty="0">
                <a:latin typeface="Times New Roman" panose="02020603050405020304" pitchFamily="18" charset="0"/>
              </a:rPr>
              <a:t> …)</a:t>
            </a:r>
            <a:endParaRPr lang="en-US" altLang="en-US" sz="2800" dirty="0"/>
          </a:p>
        </p:txBody>
      </p:sp>
      <p:sp>
        <p:nvSpPr>
          <p:cNvPr id="79884" name="AutoShape 12">
            <a:extLst>
              <a:ext uri="{FF2B5EF4-FFF2-40B4-BE49-F238E27FC236}">
                <a16:creationId xmlns:a16="http://schemas.microsoft.com/office/drawing/2014/main" id="{682F448D-4164-C6C1-2F79-F5FAEB42A0CE}"/>
              </a:ext>
            </a:extLst>
          </p:cNvPr>
          <p:cNvSpPr>
            <a:spLocks noChangeArrowheads="1"/>
          </p:cNvSpPr>
          <p:nvPr/>
        </p:nvSpPr>
        <p:spPr bwMode="auto">
          <a:xfrm>
            <a:off x="9324977" y="6432551"/>
            <a:ext cx="361950" cy="361950"/>
          </a:xfrm>
          <a:prstGeom prst="diamond">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79885" name="Rectangle 13">
            <a:extLst>
              <a:ext uri="{FF2B5EF4-FFF2-40B4-BE49-F238E27FC236}">
                <a16:creationId xmlns:a16="http://schemas.microsoft.com/office/drawing/2014/main" id="{8A348604-82B2-5151-406A-8E1992931991}"/>
              </a:ext>
            </a:extLst>
          </p:cNvPr>
          <p:cNvSpPr>
            <a:spLocks noChangeArrowheads="1"/>
          </p:cNvSpPr>
          <p:nvPr/>
        </p:nvSpPr>
        <p:spPr bwMode="auto">
          <a:xfrm>
            <a:off x="7010401" y="5524499"/>
            <a:ext cx="3397250" cy="584200"/>
          </a:xfrm>
          <a:prstGeom prst="rect">
            <a:avLst/>
          </a:prstGeom>
          <a:solidFill>
            <a:schemeClr val="accent6">
              <a:lumMod val="60000"/>
              <a:lumOff val="4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course-failure</a:t>
            </a:r>
            <a:endParaRPr lang="en-US" altLang="en-US" sz="2400" dirty="0"/>
          </a:p>
        </p:txBody>
      </p:sp>
      <p:sp>
        <p:nvSpPr>
          <p:cNvPr id="79886" name="Rectangle 14">
            <a:extLst>
              <a:ext uri="{FF2B5EF4-FFF2-40B4-BE49-F238E27FC236}">
                <a16:creationId xmlns:a16="http://schemas.microsoft.com/office/drawing/2014/main" id="{0DF3F3F1-580D-6617-CEAC-B10C0614EC45}"/>
              </a:ext>
            </a:extLst>
          </p:cNvPr>
          <p:cNvSpPr>
            <a:spLocks noChangeArrowheads="1"/>
          </p:cNvSpPr>
          <p:nvPr/>
        </p:nvSpPr>
        <p:spPr bwMode="auto">
          <a:xfrm>
            <a:off x="12192000" y="2628900"/>
            <a:ext cx="2365376" cy="593726"/>
          </a:xfrm>
          <a:prstGeom prst="rect">
            <a:avLst/>
          </a:prstGeom>
          <a:solidFill>
            <a:schemeClr val="accent6">
              <a:lumMod val="60000"/>
              <a:lumOff val="4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dismissal</a:t>
            </a:r>
            <a:r>
              <a:rPr lang="el-GR" altLang="en-US" sz="2400" b="1" dirty="0">
                <a:latin typeface="Times New Roman" panose="02020603050405020304" pitchFamily="18" charset="0"/>
              </a:rPr>
              <a:t>-2</a:t>
            </a:r>
            <a:endParaRPr lang="en-US" altLang="en-US" sz="2800" dirty="0"/>
          </a:p>
        </p:txBody>
      </p:sp>
      <p:sp>
        <p:nvSpPr>
          <p:cNvPr id="79887" name="Oval 15">
            <a:extLst>
              <a:ext uri="{FF2B5EF4-FFF2-40B4-BE49-F238E27FC236}">
                <a16:creationId xmlns:a16="http://schemas.microsoft.com/office/drawing/2014/main" id="{67CA4005-F923-3474-36E2-26D6146AED9B}"/>
              </a:ext>
            </a:extLst>
          </p:cNvPr>
          <p:cNvSpPr>
            <a:spLocks noChangeArrowheads="1"/>
          </p:cNvSpPr>
          <p:nvPr/>
        </p:nvSpPr>
        <p:spPr bwMode="auto">
          <a:xfrm>
            <a:off x="12039600" y="3657600"/>
            <a:ext cx="3048000" cy="790576"/>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400" dirty="0">
                <a:latin typeface="Times New Roman" panose="02020603050405020304" pitchFamily="18" charset="0"/>
              </a:rPr>
              <a:t>(</a:t>
            </a:r>
            <a:r>
              <a:rPr lang="en-US" altLang="en-US" sz="2400" dirty="0">
                <a:latin typeface="Times New Roman" panose="02020603050405020304" pitchFamily="18" charset="0"/>
              </a:rPr>
              <a:t>Failure</a:t>
            </a:r>
            <a:r>
              <a:rPr lang="el-GR" altLang="en-US" sz="2400" dirty="0">
                <a:latin typeface="Times New Roman" panose="02020603050405020304" pitchFamily="18" charset="0"/>
              </a:rPr>
              <a:t> …)</a:t>
            </a:r>
            <a:endParaRPr lang="en-US" altLang="en-US" sz="2800" dirty="0"/>
          </a:p>
        </p:txBody>
      </p:sp>
      <p:sp>
        <p:nvSpPr>
          <p:cNvPr id="79888" name="Line 16">
            <a:extLst>
              <a:ext uri="{FF2B5EF4-FFF2-40B4-BE49-F238E27FC236}">
                <a16:creationId xmlns:a16="http://schemas.microsoft.com/office/drawing/2014/main" id="{97817734-48E1-2DF4-89E2-7A2CD834F57D}"/>
              </a:ext>
            </a:extLst>
          </p:cNvPr>
          <p:cNvSpPr>
            <a:spLocks noChangeShapeType="1"/>
          </p:cNvSpPr>
          <p:nvPr/>
        </p:nvSpPr>
        <p:spPr bwMode="auto">
          <a:xfrm flipV="1">
            <a:off x="13474700" y="1981201"/>
            <a:ext cx="0" cy="54292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79889" name="Arc 17">
            <a:extLst>
              <a:ext uri="{FF2B5EF4-FFF2-40B4-BE49-F238E27FC236}">
                <a16:creationId xmlns:a16="http://schemas.microsoft.com/office/drawing/2014/main" id="{479F0C4A-4E22-C799-9AED-5581670C8127}"/>
              </a:ext>
            </a:extLst>
          </p:cNvPr>
          <p:cNvSpPr>
            <a:spLocks/>
          </p:cNvSpPr>
          <p:nvPr/>
        </p:nvSpPr>
        <p:spPr bwMode="auto">
          <a:xfrm flipV="1">
            <a:off x="13474701" y="3184527"/>
            <a:ext cx="720726" cy="180974"/>
          </a:xfrm>
          <a:custGeom>
            <a:avLst/>
            <a:gdLst>
              <a:gd name="T0" fmla="*/ 0 w 21600"/>
              <a:gd name="T1" fmla="*/ 0 h 21600"/>
              <a:gd name="T2" fmla="*/ 360363 w 21600"/>
              <a:gd name="T3" fmla="*/ 90487 h 21600"/>
              <a:gd name="T4" fmla="*/ 0 w 21600"/>
              <a:gd name="T5" fmla="*/ 9048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79890" name="Rectangle 18">
            <a:extLst>
              <a:ext uri="{FF2B5EF4-FFF2-40B4-BE49-F238E27FC236}">
                <a16:creationId xmlns:a16="http://schemas.microsoft.com/office/drawing/2014/main" id="{4DE73F94-7F5E-2C41-682D-D55B5721C58B}"/>
              </a:ext>
            </a:extLst>
          </p:cNvPr>
          <p:cNvSpPr>
            <a:spLocks noChangeArrowheads="1"/>
          </p:cNvSpPr>
          <p:nvPr/>
        </p:nvSpPr>
        <p:spPr bwMode="auto">
          <a:xfrm>
            <a:off x="11430000" y="5540375"/>
            <a:ext cx="3127376" cy="898524"/>
          </a:xfrm>
          <a:prstGeom prst="rect">
            <a:avLst/>
          </a:prstGeom>
          <a:solidFill>
            <a:schemeClr val="accent6">
              <a:lumMod val="60000"/>
              <a:lumOff val="4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course-failure</a:t>
            </a:r>
            <a:endParaRPr lang="en-US" altLang="en-US" sz="2800" dirty="0"/>
          </a:p>
        </p:txBody>
      </p:sp>
      <p:sp>
        <p:nvSpPr>
          <p:cNvPr id="79891" name="Rectangle 19">
            <a:extLst>
              <a:ext uri="{FF2B5EF4-FFF2-40B4-BE49-F238E27FC236}">
                <a16:creationId xmlns:a16="http://schemas.microsoft.com/office/drawing/2014/main" id="{894DC4CB-E8A9-7551-A400-BB65E9CCA212}"/>
              </a:ext>
            </a:extLst>
          </p:cNvPr>
          <p:cNvSpPr>
            <a:spLocks noChangeArrowheads="1"/>
          </p:cNvSpPr>
          <p:nvPr/>
        </p:nvSpPr>
        <p:spPr bwMode="auto">
          <a:xfrm>
            <a:off x="14735176" y="2590800"/>
            <a:ext cx="2638424" cy="533400"/>
          </a:xfrm>
          <a:prstGeom prst="rect">
            <a:avLst/>
          </a:prstGeom>
          <a:solidFill>
            <a:schemeClr val="accent6">
              <a:lumMod val="60000"/>
              <a:lumOff val="4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dismissal</a:t>
            </a:r>
            <a:r>
              <a:rPr lang="el-GR" altLang="en-US" sz="2400" b="1" dirty="0">
                <a:latin typeface="Times New Roman" panose="02020603050405020304" pitchFamily="18" charset="0"/>
              </a:rPr>
              <a:t>-3</a:t>
            </a:r>
            <a:endParaRPr lang="en-US" altLang="en-US" sz="2800" dirty="0"/>
          </a:p>
        </p:txBody>
      </p:sp>
      <p:sp>
        <p:nvSpPr>
          <p:cNvPr id="79892" name="Oval 20">
            <a:extLst>
              <a:ext uri="{FF2B5EF4-FFF2-40B4-BE49-F238E27FC236}">
                <a16:creationId xmlns:a16="http://schemas.microsoft.com/office/drawing/2014/main" id="{AE98AA12-EA73-74D0-5ABB-14F5E9A1AFD8}"/>
              </a:ext>
            </a:extLst>
          </p:cNvPr>
          <p:cNvSpPr>
            <a:spLocks noChangeArrowheads="1"/>
          </p:cNvSpPr>
          <p:nvPr/>
        </p:nvSpPr>
        <p:spPr bwMode="auto">
          <a:xfrm>
            <a:off x="14376400" y="4267200"/>
            <a:ext cx="4216400" cy="723900"/>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400" dirty="0">
                <a:latin typeface="Times New Roman" panose="02020603050405020304" pitchFamily="18" charset="0"/>
              </a:rPr>
              <a:t>(</a:t>
            </a:r>
            <a:r>
              <a:rPr lang="en-US" altLang="en-US" sz="2400" dirty="0">
                <a:latin typeface="Times New Roman" panose="02020603050405020304" pitchFamily="18" charset="0"/>
              </a:rPr>
              <a:t>Under-Probation</a:t>
            </a:r>
            <a:r>
              <a:rPr lang="el-GR" altLang="en-US" sz="2400" dirty="0">
                <a:latin typeface="Times New Roman" panose="02020603050405020304" pitchFamily="18" charset="0"/>
              </a:rPr>
              <a:t> …)</a:t>
            </a:r>
            <a:endParaRPr lang="en-US" altLang="en-US" sz="2800" dirty="0"/>
          </a:p>
        </p:txBody>
      </p:sp>
      <p:sp>
        <p:nvSpPr>
          <p:cNvPr id="79893" name="AutoShape 21">
            <a:extLst>
              <a:ext uri="{FF2B5EF4-FFF2-40B4-BE49-F238E27FC236}">
                <a16:creationId xmlns:a16="http://schemas.microsoft.com/office/drawing/2014/main" id="{0A55AA57-8774-F76B-040E-CAB21CDC9522}"/>
              </a:ext>
            </a:extLst>
          </p:cNvPr>
          <p:cNvSpPr>
            <a:spLocks noChangeArrowheads="1"/>
          </p:cNvSpPr>
          <p:nvPr/>
        </p:nvSpPr>
        <p:spPr bwMode="auto">
          <a:xfrm>
            <a:off x="16719551" y="3663951"/>
            <a:ext cx="361950" cy="361950"/>
          </a:xfrm>
          <a:prstGeom prst="diamond">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79894" name="Arc 22">
            <a:extLst>
              <a:ext uri="{FF2B5EF4-FFF2-40B4-BE49-F238E27FC236}">
                <a16:creationId xmlns:a16="http://schemas.microsoft.com/office/drawing/2014/main" id="{FDF0E7A5-9832-32D1-3FBA-9FAE3C8362C7}"/>
              </a:ext>
            </a:extLst>
          </p:cNvPr>
          <p:cNvSpPr>
            <a:spLocks/>
          </p:cNvSpPr>
          <p:nvPr/>
        </p:nvSpPr>
        <p:spPr bwMode="auto">
          <a:xfrm flipV="1">
            <a:off x="15459077" y="3305177"/>
            <a:ext cx="539750" cy="180974"/>
          </a:xfrm>
          <a:custGeom>
            <a:avLst/>
            <a:gdLst>
              <a:gd name="T0" fmla="*/ 0 w 21600"/>
              <a:gd name="T1" fmla="*/ 0 h 21600"/>
              <a:gd name="T2" fmla="*/ 269875 w 21600"/>
              <a:gd name="T3" fmla="*/ 90487 h 21600"/>
              <a:gd name="T4" fmla="*/ 0 w 21600"/>
              <a:gd name="T5" fmla="*/ 9048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79895" name="Rectangle 23">
            <a:extLst>
              <a:ext uri="{FF2B5EF4-FFF2-40B4-BE49-F238E27FC236}">
                <a16:creationId xmlns:a16="http://schemas.microsoft.com/office/drawing/2014/main" id="{61B83790-0F12-1D92-4311-340DAD23ABE4}"/>
              </a:ext>
            </a:extLst>
          </p:cNvPr>
          <p:cNvSpPr>
            <a:spLocks noChangeArrowheads="1"/>
          </p:cNvSpPr>
          <p:nvPr/>
        </p:nvSpPr>
        <p:spPr bwMode="auto">
          <a:xfrm>
            <a:off x="14735176" y="5486400"/>
            <a:ext cx="2638424" cy="523876"/>
          </a:xfrm>
          <a:prstGeom prst="rect">
            <a:avLst/>
          </a:prstGeom>
          <a:solidFill>
            <a:schemeClr val="accent6">
              <a:lumMod val="60000"/>
              <a:lumOff val="4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under-</a:t>
            </a:r>
            <a:r>
              <a:rPr lang="en-US" altLang="en-US" sz="2400" b="1" dirty="0" err="1">
                <a:latin typeface="Times New Roman" panose="02020603050405020304" pitchFamily="18" charset="0"/>
              </a:rPr>
              <a:t>propation</a:t>
            </a:r>
            <a:endParaRPr lang="en-US" altLang="en-US" sz="2800" dirty="0"/>
          </a:p>
        </p:txBody>
      </p:sp>
      <p:sp>
        <p:nvSpPr>
          <p:cNvPr id="79896" name="Oval 24">
            <a:extLst>
              <a:ext uri="{FF2B5EF4-FFF2-40B4-BE49-F238E27FC236}">
                <a16:creationId xmlns:a16="http://schemas.microsoft.com/office/drawing/2014/main" id="{6B986871-6E5E-CEFD-8673-D3B80FD7952A}"/>
              </a:ext>
            </a:extLst>
          </p:cNvPr>
          <p:cNvSpPr>
            <a:spLocks noChangeArrowheads="1"/>
          </p:cNvSpPr>
          <p:nvPr/>
        </p:nvSpPr>
        <p:spPr bwMode="auto">
          <a:xfrm>
            <a:off x="12595227" y="7521576"/>
            <a:ext cx="4930774" cy="1165224"/>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400" dirty="0">
                <a:latin typeface="Times New Roman" panose="02020603050405020304" pitchFamily="18" charset="0"/>
              </a:rPr>
              <a:t>(</a:t>
            </a:r>
            <a:r>
              <a:rPr lang="en-US" altLang="en-US" sz="2400" dirty="0">
                <a:latin typeface="Times New Roman" panose="02020603050405020304" pitchFamily="18" charset="0"/>
              </a:rPr>
              <a:t>Semester-Average</a:t>
            </a:r>
            <a:r>
              <a:rPr lang="el-GR" altLang="en-US" sz="2400" dirty="0">
                <a:latin typeface="Times New Roman" panose="02020603050405020304" pitchFamily="18" charset="0"/>
              </a:rPr>
              <a:t>…)</a:t>
            </a:r>
            <a:endParaRPr lang="en-US" altLang="en-US" sz="2800" dirty="0"/>
          </a:p>
        </p:txBody>
      </p:sp>
      <p:sp>
        <p:nvSpPr>
          <p:cNvPr id="79897" name="Line 25">
            <a:extLst>
              <a:ext uri="{FF2B5EF4-FFF2-40B4-BE49-F238E27FC236}">
                <a16:creationId xmlns:a16="http://schemas.microsoft.com/office/drawing/2014/main" id="{41EDBF48-82C9-F0D8-A9DD-081E2C184516}"/>
              </a:ext>
            </a:extLst>
          </p:cNvPr>
          <p:cNvSpPr>
            <a:spLocks noChangeShapeType="1"/>
          </p:cNvSpPr>
          <p:nvPr/>
        </p:nvSpPr>
        <p:spPr bwMode="auto">
          <a:xfrm flipV="1">
            <a:off x="15636876" y="4927601"/>
            <a:ext cx="0" cy="5397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79898" name="AutoShape 26">
            <a:extLst>
              <a:ext uri="{FF2B5EF4-FFF2-40B4-BE49-F238E27FC236}">
                <a16:creationId xmlns:a16="http://schemas.microsoft.com/office/drawing/2014/main" id="{C1895CEE-93C7-9655-7306-1367B23DD4C1}"/>
              </a:ext>
            </a:extLst>
          </p:cNvPr>
          <p:cNvSpPr>
            <a:spLocks noChangeArrowheads="1"/>
          </p:cNvSpPr>
          <p:nvPr/>
        </p:nvSpPr>
        <p:spPr bwMode="auto">
          <a:xfrm>
            <a:off x="16538577" y="6731001"/>
            <a:ext cx="361950" cy="361950"/>
          </a:xfrm>
          <a:prstGeom prst="diamond">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79900" name="Line 28">
            <a:extLst>
              <a:ext uri="{FF2B5EF4-FFF2-40B4-BE49-F238E27FC236}">
                <a16:creationId xmlns:a16="http://schemas.microsoft.com/office/drawing/2014/main" id="{B7A8422C-2FA7-3F1B-8D46-292D7D5CE753}"/>
              </a:ext>
            </a:extLst>
          </p:cNvPr>
          <p:cNvSpPr>
            <a:spLocks noChangeShapeType="1"/>
          </p:cNvSpPr>
          <p:nvPr/>
        </p:nvSpPr>
        <p:spPr bwMode="auto">
          <a:xfrm flipH="1" flipV="1">
            <a:off x="15636877" y="6010276"/>
            <a:ext cx="1082674" cy="7207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9901" name="Arc 29">
            <a:extLst>
              <a:ext uri="{FF2B5EF4-FFF2-40B4-BE49-F238E27FC236}">
                <a16:creationId xmlns:a16="http://schemas.microsoft.com/office/drawing/2014/main" id="{F3FC2775-D4A3-94FD-715D-411F303B497C}"/>
              </a:ext>
            </a:extLst>
          </p:cNvPr>
          <p:cNvSpPr>
            <a:spLocks/>
          </p:cNvSpPr>
          <p:nvPr/>
        </p:nvSpPr>
        <p:spPr bwMode="auto">
          <a:xfrm flipV="1">
            <a:off x="15459077" y="6191250"/>
            <a:ext cx="539750" cy="180976"/>
          </a:xfrm>
          <a:custGeom>
            <a:avLst/>
            <a:gdLst>
              <a:gd name="T0" fmla="*/ 0 w 21600"/>
              <a:gd name="T1" fmla="*/ 0 h 21600"/>
              <a:gd name="T2" fmla="*/ 269875 w 21600"/>
              <a:gd name="T3" fmla="*/ 90488 h 21600"/>
              <a:gd name="T4" fmla="*/ 0 w 21600"/>
              <a:gd name="T5" fmla="*/ 90488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79902" name="Oval 30">
            <a:extLst>
              <a:ext uri="{FF2B5EF4-FFF2-40B4-BE49-F238E27FC236}">
                <a16:creationId xmlns:a16="http://schemas.microsoft.com/office/drawing/2014/main" id="{6C195070-088D-4983-B4A9-C313AF133924}"/>
              </a:ext>
            </a:extLst>
          </p:cNvPr>
          <p:cNvSpPr>
            <a:spLocks noChangeArrowheads="1"/>
          </p:cNvSpPr>
          <p:nvPr/>
        </p:nvSpPr>
        <p:spPr bwMode="auto">
          <a:xfrm>
            <a:off x="4419600" y="10293350"/>
            <a:ext cx="901700" cy="358776"/>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79903" name="Arc 31">
            <a:extLst>
              <a:ext uri="{FF2B5EF4-FFF2-40B4-BE49-F238E27FC236}">
                <a16:creationId xmlns:a16="http://schemas.microsoft.com/office/drawing/2014/main" id="{DF9E99E4-BE31-2F61-926A-8E7177F8CA54}"/>
              </a:ext>
            </a:extLst>
          </p:cNvPr>
          <p:cNvSpPr>
            <a:spLocks/>
          </p:cNvSpPr>
          <p:nvPr/>
        </p:nvSpPr>
        <p:spPr bwMode="auto">
          <a:xfrm flipV="1">
            <a:off x="8966200" y="6251577"/>
            <a:ext cx="358776" cy="180974"/>
          </a:xfrm>
          <a:custGeom>
            <a:avLst/>
            <a:gdLst>
              <a:gd name="T0" fmla="*/ 0 w 21600"/>
              <a:gd name="T1" fmla="*/ 0 h 21600"/>
              <a:gd name="T2" fmla="*/ 179388 w 21600"/>
              <a:gd name="T3" fmla="*/ 90487 h 21600"/>
              <a:gd name="T4" fmla="*/ 0 w 21600"/>
              <a:gd name="T5" fmla="*/ 9048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79904" name="Rectangle 32">
            <a:extLst>
              <a:ext uri="{FF2B5EF4-FFF2-40B4-BE49-F238E27FC236}">
                <a16:creationId xmlns:a16="http://schemas.microsoft.com/office/drawing/2014/main" id="{1194EBEE-3ADA-2203-0C2E-C1F8D74C5C4E}"/>
              </a:ext>
            </a:extLst>
          </p:cNvPr>
          <p:cNvSpPr>
            <a:spLocks noChangeArrowheads="1"/>
          </p:cNvSpPr>
          <p:nvPr/>
        </p:nvSpPr>
        <p:spPr bwMode="auto">
          <a:xfrm>
            <a:off x="8991601" y="10293350"/>
            <a:ext cx="720726" cy="358776"/>
          </a:xfrm>
          <a:prstGeom prst="rect">
            <a:avLst/>
          </a:prstGeom>
          <a:solidFill>
            <a:schemeClr val="accent6">
              <a:lumMod val="60000"/>
              <a:lumOff val="4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79905" name="AutoShape 33">
            <a:extLst>
              <a:ext uri="{FF2B5EF4-FFF2-40B4-BE49-F238E27FC236}">
                <a16:creationId xmlns:a16="http://schemas.microsoft.com/office/drawing/2014/main" id="{219D9E48-9A22-A900-C8F0-124DC6C24EDB}"/>
              </a:ext>
            </a:extLst>
          </p:cNvPr>
          <p:cNvSpPr>
            <a:spLocks noChangeArrowheads="1"/>
          </p:cNvSpPr>
          <p:nvPr/>
        </p:nvSpPr>
        <p:spPr bwMode="auto">
          <a:xfrm>
            <a:off x="13811251" y="10293350"/>
            <a:ext cx="361950" cy="358776"/>
          </a:xfrm>
          <a:prstGeom prst="diamond">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79906" name="Oval 34">
            <a:extLst>
              <a:ext uri="{FF2B5EF4-FFF2-40B4-BE49-F238E27FC236}">
                <a16:creationId xmlns:a16="http://schemas.microsoft.com/office/drawing/2014/main" id="{A32A8B3A-63DF-AB06-8567-3E2D86E19A64}"/>
              </a:ext>
            </a:extLst>
          </p:cNvPr>
          <p:cNvSpPr>
            <a:spLocks noChangeArrowheads="1"/>
          </p:cNvSpPr>
          <p:nvPr/>
        </p:nvSpPr>
        <p:spPr bwMode="auto">
          <a:xfrm>
            <a:off x="4419600" y="11014077"/>
            <a:ext cx="901700" cy="358774"/>
          </a:xfrm>
          <a:prstGeom prst="ellipse">
            <a:avLst/>
          </a:prstGeom>
          <a:solidFill>
            <a:schemeClr val="accent6">
              <a:lumMod val="20000"/>
              <a:lumOff val="8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79907" name="Line 35">
            <a:extLst>
              <a:ext uri="{FF2B5EF4-FFF2-40B4-BE49-F238E27FC236}">
                <a16:creationId xmlns:a16="http://schemas.microsoft.com/office/drawing/2014/main" id="{2A5C88E6-E98E-18AE-F107-FC17832A6D4C}"/>
              </a:ext>
            </a:extLst>
          </p:cNvPr>
          <p:cNvSpPr>
            <a:spLocks noChangeShapeType="1"/>
          </p:cNvSpPr>
          <p:nvPr/>
        </p:nvSpPr>
        <p:spPr bwMode="auto">
          <a:xfrm flipV="1">
            <a:off x="4778376" y="11372851"/>
            <a:ext cx="0" cy="3619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79908" name="Line 36">
            <a:extLst>
              <a:ext uri="{FF2B5EF4-FFF2-40B4-BE49-F238E27FC236}">
                <a16:creationId xmlns:a16="http://schemas.microsoft.com/office/drawing/2014/main" id="{F7A7355D-C3E2-783C-C6CF-86081899D35B}"/>
              </a:ext>
            </a:extLst>
          </p:cNvPr>
          <p:cNvSpPr>
            <a:spLocks noChangeShapeType="1"/>
          </p:cNvSpPr>
          <p:nvPr/>
        </p:nvSpPr>
        <p:spPr bwMode="auto">
          <a:xfrm flipH="1" flipV="1">
            <a:off x="4959351" y="11372851"/>
            <a:ext cx="361950" cy="3619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79909" name="Line 37">
            <a:extLst>
              <a:ext uri="{FF2B5EF4-FFF2-40B4-BE49-F238E27FC236}">
                <a16:creationId xmlns:a16="http://schemas.microsoft.com/office/drawing/2014/main" id="{9B582338-C2ED-1473-2523-FA37DB5B9AE7}"/>
              </a:ext>
            </a:extLst>
          </p:cNvPr>
          <p:cNvSpPr>
            <a:spLocks noChangeShapeType="1"/>
          </p:cNvSpPr>
          <p:nvPr/>
        </p:nvSpPr>
        <p:spPr bwMode="auto">
          <a:xfrm flipV="1">
            <a:off x="4419600" y="11372851"/>
            <a:ext cx="180976" cy="3619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79910" name="Rectangle 38">
            <a:extLst>
              <a:ext uri="{FF2B5EF4-FFF2-40B4-BE49-F238E27FC236}">
                <a16:creationId xmlns:a16="http://schemas.microsoft.com/office/drawing/2014/main" id="{ABFE0B17-3C67-90D2-37FD-C5CDBD5A954A}"/>
              </a:ext>
            </a:extLst>
          </p:cNvPr>
          <p:cNvSpPr>
            <a:spLocks noChangeArrowheads="1"/>
          </p:cNvSpPr>
          <p:nvPr/>
        </p:nvSpPr>
        <p:spPr bwMode="auto">
          <a:xfrm>
            <a:off x="9020176" y="11125200"/>
            <a:ext cx="720724" cy="358776"/>
          </a:xfrm>
          <a:prstGeom prst="rect">
            <a:avLst/>
          </a:prstGeom>
          <a:solidFill>
            <a:schemeClr val="accent6">
              <a:lumMod val="60000"/>
              <a:lumOff val="4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79911" name="Line 39">
            <a:extLst>
              <a:ext uri="{FF2B5EF4-FFF2-40B4-BE49-F238E27FC236}">
                <a16:creationId xmlns:a16="http://schemas.microsoft.com/office/drawing/2014/main" id="{4700E988-B922-663C-482C-0F783E4749ED}"/>
              </a:ext>
            </a:extLst>
          </p:cNvPr>
          <p:cNvSpPr>
            <a:spLocks noChangeShapeType="1"/>
          </p:cNvSpPr>
          <p:nvPr/>
        </p:nvSpPr>
        <p:spPr bwMode="auto">
          <a:xfrm>
            <a:off x="9312276" y="11525251"/>
            <a:ext cx="0" cy="3619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9912" name="Line 40">
            <a:extLst>
              <a:ext uri="{FF2B5EF4-FFF2-40B4-BE49-F238E27FC236}">
                <a16:creationId xmlns:a16="http://schemas.microsoft.com/office/drawing/2014/main" id="{F92D7911-5B9B-E404-316F-5A6158319325}"/>
              </a:ext>
            </a:extLst>
          </p:cNvPr>
          <p:cNvSpPr>
            <a:spLocks noChangeShapeType="1"/>
          </p:cNvSpPr>
          <p:nvPr/>
        </p:nvSpPr>
        <p:spPr bwMode="auto">
          <a:xfrm>
            <a:off x="9382127" y="11483977"/>
            <a:ext cx="539750" cy="3619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9913" name="Line 41">
            <a:extLst>
              <a:ext uri="{FF2B5EF4-FFF2-40B4-BE49-F238E27FC236}">
                <a16:creationId xmlns:a16="http://schemas.microsoft.com/office/drawing/2014/main" id="{4E26D20F-13A7-9FC0-9818-F56F143E286E}"/>
              </a:ext>
            </a:extLst>
          </p:cNvPr>
          <p:cNvSpPr>
            <a:spLocks noChangeShapeType="1"/>
          </p:cNvSpPr>
          <p:nvPr/>
        </p:nvSpPr>
        <p:spPr bwMode="auto">
          <a:xfrm flipH="1">
            <a:off x="8839201" y="11483977"/>
            <a:ext cx="542926" cy="3619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9914" name="Line 42">
            <a:extLst>
              <a:ext uri="{FF2B5EF4-FFF2-40B4-BE49-F238E27FC236}">
                <a16:creationId xmlns:a16="http://schemas.microsoft.com/office/drawing/2014/main" id="{3BFBB6BF-909C-DED8-2077-BCED97DAEEB7}"/>
              </a:ext>
            </a:extLst>
          </p:cNvPr>
          <p:cNvSpPr>
            <a:spLocks noChangeShapeType="1"/>
          </p:cNvSpPr>
          <p:nvPr/>
        </p:nvSpPr>
        <p:spPr bwMode="auto">
          <a:xfrm flipH="1" flipV="1">
            <a:off x="14735177" y="1860550"/>
            <a:ext cx="1082674" cy="723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79915" name="Arc 43">
            <a:extLst>
              <a:ext uri="{FF2B5EF4-FFF2-40B4-BE49-F238E27FC236}">
                <a16:creationId xmlns:a16="http://schemas.microsoft.com/office/drawing/2014/main" id="{21B44130-6564-D79C-9DBE-721A5582647B}"/>
              </a:ext>
            </a:extLst>
          </p:cNvPr>
          <p:cNvSpPr>
            <a:spLocks/>
          </p:cNvSpPr>
          <p:nvPr/>
        </p:nvSpPr>
        <p:spPr bwMode="auto">
          <a:xfrm flipV="1">
            <a:off x="13293727" y="6578600"/>
            <a:ext cx="361950" cy="180976"/>
          </a:xfrm>
          <a:custGeom>
            <a:avLst/>
            <a:gdLst>
              <a:gd name="T0" fmla="*/ 0 w 21600"/>
              <a:gd name="T1" fmla="*/ 0 h 21600"/>
              <a:gd name="T2" fmla="*/ 180975 w 21600"/>
              <a:gd name="T3" fmla="*/ 90488 h 21600"/>
              <a:gd name="T4" fmla="*/ 0 w 21600"/>
              <a:gd name="T5" fmla="*/ 90488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79916" name="Arc 44">
            <a:extLst>
              <a:ext uri="{FF2B5EF4-FFF2-40B4-BE49-F238E27FC236}">
                <a16:creationId xmlns:a16="http://schemas.microsoft.com/office/drawing/2014/main" id="{D254C6A7-1BCD-D59B-8DB9-7555BB53E4AD}"/>
              </a:ext>
            </a:extLst>
          </p:cNvPr>
          <p:cNvSpPr>
            <a:spLocks/>
          </p:cNvSpPr>
          <p:nvPr/>
        </p:nvSpPr>
        <p:spPr bwMode="auto">
          <a:xfrm flipV="1">
            <a:off x="9020176" y="11515727"/>
            <a:ext cx="542924" cy="180974"/>
          </a:xfrm>
          <a:custGeom>
            <a:avLst/>
            <a:gdLst>
              <a:gd name="T0" fmla="*/ 0 w 21600"/>
              <a:gd name="T1" fmla="*/ 0 h 21600"/>
              <a:gd name="T2" fmla="*/ 271462 w 21600"/>
              <a:gd name="T3" fmla="*/ 90487 h 21600"/>
              <a:gd name="T4" fmla="*/ 0 w 21600"/>
              <a:gd name="T5" fmla="*/ 9048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79917" name="Line 45">
            <a:extLst>
              <a:ext uri="{FF2B5EF4-FFF2-40B4-BE49-F238E27FC236}">
                <a16:creationId xmlns:a16="http://schemas.microsoft.com/office/drawing/2014/main" id="{7B3E2646-F671-4EFA-2686-15053AC19B70}"/>
              </a:ext>
            </a:extLst>
          </p:cNvPr>
          <p:cNvSpPr>
            <a:spLocks noChangeShapeType="1"/>
          </p:cNvSpPr>
          <p:nvPr/>
        </p:nvSpPr>
        <p:spPr bwMode="auto">
          <a:xfrm>
            <a:off x="9147176" y="3184527"/>
            <a:ext cx="2524124" cy="108267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9918" name="Line 46">
            <a:extLst>
              <a:ext uri="{FF2B5EF4-FFF2-40B4-BE49-F238E27FC236}">
                <a16:creationId xmlns:a16="http://schemas.microsoft.com/office/drawing/2014/main" id="{F7E90760-5D68-54BA-D7DF-B804F92D46EF}"/>
              </a:ext>
            </a:extLst>
          </p:cNvPr>
          <p:cNvSpPr>
            <a:spLocks noChangeShapeType="1"/>
          </p:cNvSpPr>
          <p:nvPr/>
        </p:nvSpPr>
        <p:spPr bwMode="auto">
          <a:xfrm flipH="1">
            <a:off x="8064500" y="3184527"/>
            <a:ext cx="1082676" cy="108267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9919" name="Line 47">
            <a:extLst>
              <a:ext uri="{FF2B5EF4-FFF2-40B4-BE49-F238E27FC236}">
                <a16:creationId xmlns:a16="http://schemas.microsoft.com/office/drawing/2014/main" id="{4AB458E1-4754-E729-F390-545737D9CEBC}"/>
              </a:ext>
            </a:extLst>
          </p:cNvPr>
          <p:cNvSpPr>
            <a:spLocks noChangeShapeType="1"/>
          </p:cNvSpPr>
          <p:nvPr/>
        </p:nvSpPr>
        <p:spPr bwMode="auto">
          <a:xfrm flipH="1">
            <a:off x="8785227" y="3184527"/>
            <a:ext cx="361950" cy="108267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9920" name="Line 48">
            <a:extLst>
              <a:ext uri="{FF2B5EF4-FFF2-40B4-BE49-F238E27FC236}">
                <a16:creationId xmlns:a16="http://schemas.microsoft.com/office/drawing/2014/main" id="{D3021E5E-B2FF-473C-70A5-E51AFC068914}"/>
              </a:ext>
            </a:extLst>
          </p:cNvPr>
          <p:cNvSpPr>
            <a:spLocks noChangeShapeType="1"/>
          </p:cNvSpPr>
          <p:nvPr/>
        </p:nvSpPr>
        <p:spPr bwMode="auto">
          <a:xfrm flipH="1">
            <a:off x="8785227" y="6070600"/>
            <a:ext cx="361950" cy="9017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9921" name="Line 49">
            <a:extLst>
              <a:ext uri="{FF2B5EF4-FFF2-40B4-BE49-F238E27FC236}">
                <a16:creationId xmlns:a16="http://schemas.microsoft.com/office/drawing/2014/main" id="{1B71A20F-E797-5B87-8B25-859FC189768C}"/>
              </a:ext>
            </a:extLst>
          </p:cNvPr>
          <p:cNvSpPr>
            <a:spLocks noChangeShapeType="1"/>
          </p:cNvSpPr>
          <p:nvPr/>
        </p:nvSpPr>
        <p:spPr bwMode="auto">
          <a:xfrm>
            <a:off x="9147177" y="6070601"/>
            <a:ext cx="358774" cy="3619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9922" name="Line 50">
            <a:extLst>
              <a:ext uri="{FF2B5EF4-FFF2-40B4-BE49-F238E27FC236}">
                <a16:creationId xmlns:a16="http://schemas.microsoft.com/office/drawing/2014/main" id="{C3B7F15D-94D0-C61C-0EE4-ED4F4CD2590D}"/>
              </a:ext>
            </a:extLst>
          </p:cNvPr>
          <p:cNvSpPr>
            <a:spLocks noChangeShapeType="1"/>
          </p:cNvSpPr>
          <p:nvPr/>
        </p:nvSpPr>
        <p:spPr bwMode="auto">
          <a:xfrm flipH="1">
            <a:off x="13112751" y="6400801"/>
            <a:ext cx="361950" cy="5397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9923" name="Line 51">
            <a:extLst>
              <a:ext uri="{FF2B5EF4-FFF2-40B4-BE49-F238E27FC236}">
                <a16:creationId xmlns:a16="http://schemas.microsoft.com/office/drawing/2014/main" id="{1BF385FF-C3E1-30A3-3655-F6A9C01DB035}"/>
              </a:ext>
            </a:extLst>
          </p:cNvPr>
          <p:cNvSpPr>
            <a:spLocks noChangeShapeType="1"/>
          </p:cNvSpPr>
          <p:nvPr/>
        </p:nvSpPr>
        <p:spPr bwMode="auto">
          <a:xfrm>
            <a:off x="13474701" y="6400801"/>
            <a:ext cx="720726" cy="72072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9924" name="Line 52">
            <a:extLst>
              <a:ext uri="{FF2B5EF4-FFF2-40B4-BE49-F238E27FC236}">
                <a16:creationId xmlns:a16="http://schemas.microsoft.com/office/drawing/2014/main" id="{68D22DFA-E378-6301-539C-BFDFD77C97A9}"/>
              </a:ext>
            </a:extLst>
          </p:cNvPr>
          <p:cNvSpPr>
            <a:spLocks noChangeShapeType="1"/>
          </p:cNvSpPr>
          <p:nvPr/>
        </p:nvSpPr>
        <p:spPr bwMode="auto">
          <a:xfrm flipH="1">
            <a:off x="15097127" y="3184527"/>
            <a:ext cx="539750" cy="108267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9925" name="Line 53">
            <a:extLst>
              <a:ext uri="{FF2B5EF4-FFF2-40B4-BE49-F238E27FC236}">
                <a16:creationId xmlns:a16="http://schemas.microsoft.com/office/drawing/2014/main" id="{9D4EA69E-5921-25AF-F6B0-B232E1868EF6}"/>
              </a:ext>
            </a:extLst>
          </p:cNvPr>
          <p:cNvSpPr>
            <a:spLocks noChangeShapeType="1"/>
          </p:cNvSpPr>
          <p:nvPr/>
        </p:nvSpPr>
        <p:spPr bwMode="auto">
          <a:xfrm>
            <a:off x="15636876" y="3184527"/>
            <a:ext cx="901700" cy="108267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9926" name="Line 54">
            <a:extLst>
              <a:ext uri="{FF2B5EF4-FFF2-40B4-BE49-F238E27FC236}">
                <a16:creationId xmlns:a16="http://schemas.microsoft.com/office/drawing/2014/main" id="{3A888512-73BA-D59F-6566-70DB29E3786F}"/>
              </a:ext>
            </a:extLst>
          </p:cNvPr>
          <p:cNvSpPr>
            <a:spLocks noChangeShapeType="1"/>
          </p:cNvSpPr>
          <p:nvPr/>
        </p:nvSpPr>
        <p:spPr bwMode="auto">
          <a:xfrm flipH="1">
            <a:off x="13293727" y="3184526"/>
            <a:ext cx="180974" cy="5429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9927" name="Line 55">
            <a:extLst>
              <a:ext uri="{FF2B5EF4-FFF2-40B4-BE49-F238E27FC236}">
                <a16:creationId xmlns:a16="http://schemas.microsoft.com/office/drawing/2014/main" id="{F6D31BC9-6531-CC45-B0AF-882221373469}"/>
              </a:ext>
            </a:extLst>
          </p:cNvPr>
          <p:cNvSpPr>
            <a:spLocks noChangeShapeType="1"/>
          </p:cNvSpPr>
          <p:nvPr/>
        </p:nvSpPr>
        <p:spPr bwMode="auto">
          <a:xfrm>
            <a:off x="13474700" y="3184527"/>
            <a:ext cx="901700" cy="3619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9928" name="Line 56">
            <a:extLst>
              <a:ext uri="{FF2B5EF4-FFF2-40B4-BE49-F238E27FC236}">
                <a16:creationId xmlns:a16="http://schemas.microsoft.com/office/drawing/2014/main" id="{F690BC75-C5AA-66D0-31E2-ADFBF3E35141}"/>
              </a:ext>
            </a:extLst>
          </p:cNvPr>
          <p:cNvSpPr>
            <a:spLocks noChangeShapeType="1"/>
          </p:cNvSpPr>
          <p:nvPr/>
        </p:nvSpPr>
        <p:spPr bwMode="auto">
          <a:xfrm>
            <a:off x="13474700" y="3184527"/>
            <a:ext cx="1260476" cy="18097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9929" name="Line 57">
            <a:extLst>
              <a:ext uri="{FF2B5EF4-FFF2-40B4-BE49-F238E27FC236}">
                <a16:creationId xmlns:a16="http://schemas.microsoft.com/office/drawing/2014/main" id="{3F9D8B72-78A8-5C4E-C37B-C5D7AB44058E}"/>
              </a:ext>
            </a:extLst>
          </p:cNvPr>
          <p:cNvSpPr>
            <a:spLocks noChangeShapeType="1"/>
          </p:cNvSpPr>
          <p:nvPr/>
        </p:nvSpPr>
        <p:spPr bwMode="auto">
          <a:xfrm flipH="1" flipV="1">
            <a:off x="8423276" y="4991101"/>
            <a:ext cx="723900" cy="5397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79930" name="Line 58">
            <a:extLst>
              <a:ext uri="{FF2B5EF4-FFF2-40B4-BE49-F238E27FC236}">
                <a16:creationId xmlns:a16="http://schemas.microsoft.com/office/drawing/2014/main" id="{DB36BDA5-F0FB-49AC-FA46-7E9F09BF71A6}"/>
              </a:ext>
            </a:extLst>
          </p:cNvPr>
          <p:cNvSpPr>
            <a:spLocks noChangeShapeType="1"/>
          </p:cNvSpPr>
          <p:nvPr/>
        </p:nvSpPr>
        <p:spPr bwMode="auto">
          <a:xfrm flipV="1">
            <a:off x="13474700" y="4584700"/>
            <a:ext cx="0" cy="9017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79931" name="Line 59">
            <a:extLst>
              <a:ext uri="{FF2B5EF4-FFF2-40B4-BE49-F238E27FC236}">
                <a16:creationId xmlns:a16="http://schemas.microsoft.com/office/drawing/2014/main" id="{9F0AA7B3-EC56-7E4D-2C4D-65AE7ACF0DFE}"/>
              </a:ext>
            </a:extLst>
          </p:cNvPr>
          <p:cNvSpPr>
            <a:spLocks noChangeShapeType="1"/>
          </p:cNvSpPr>
          <p:nvPr/>
        </p:nvSpPr>
        <p:spPr bwMode="auto">
          <a:xfrm>
            <a:off x="15636877" y="3257551"/>
            <a:ext cx="1263650" cy="3619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9932" name="Line 60">
            <a:extLst>
              <a:ext uri="{FF2B5EF4-FFF2-40B4-BE49-F238E27FC236}">
                <a16:creationId xmlns:a16="http://schemas.microsoft.com/office/drawing/2014/main" id="{267CA64F-58EB-54C8-1632-3AD28695D051}"/>
              </a:ext>
            </a:extLst>
          </p:cNvPr>
          <p:cNvSpPr>
            <a:spLocks noChangeShapeType="1"/>
          </p:cNvSpPr>
          <p:nvPr/>
        </p:nvSpPr>
        <p:spPr bwMode="auto">
          <a:xfrm flipH="1">
            <a:off x="14935200" y="5943600"/>
            <a:ext cx="76200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79933" name="Text Box 61">
            <a:extLst>
              <a:ext uri="{FF2B5EF4-FFF2-40B4-BE49-F238E27FC236}">
                <a16:creationId xmlns:a16="http://schemas.microsoft.com/office/drawing/2014/main" id="{73F16E01-4F7A-72D8-A745-0EDA5D473BF4}"/>
              </a:ext>
            </a:extLst>
          </p:cNvPr>
          <p:cNvSpPr txBox="1">
            <a:spLocks noChangeArrowheads="1"/>
          </p:cNvSpPr>
          <p:nvPr/>
        </p:nvSpPr>
        <p:spPr bwMode="auto">
          <a:xfrm>
            <a:off x="5334000" y="10210801"/>
            <a:ext cx="28956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b="1" dirty="0"/>
              <a:t>symbolic expression</a:t>
            </a:r>
          </a:p>
        </p:txBody>
      </p:sp>
      <p:sp>
        <p:nvSpPr>
          <p:cNvPr id="79934" name="Text Box 62">
            <a:extLst>
              <a:ext uri="{FF2B5EF4-FFF2-40B4-BE49-F238E27FC236}">
                <a16:creationId xmlns:a16="http://schemas.microsoft.com/office/drawing/2014/main" id="{92AB2C67-8A6D-169F-FD16-8707DB455A33}"/>
              </a:ext>
            </a:extLst>
          </p:cNvPr>
          <p:cNvSpPr txBox="1">
            <a:spLocks noChangeArrowheads="1"/>
          </p:cNvSpPr>
          <p:nvPr/>
        </p:nvSpPr>
        <p:spPr bwMode="auto">
          <a:xfrm>
            <a:off x="9570395" y="10288498"/>
            <a:ext cx="1524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b="1" dirty="0"/>
              <a:t>rule</a:t>
            </a:r>
          </a:p>
        </p:txBody>
      </p:sp>
      <p:sp>
        <p:nvSpPr>
          <p:cNvPr id="79935" name="Text Box 63">
            <a:extLst>
              <a:ext uri="{FF2B5EF4-FFF2-40B4-BE49-F238E27FC236}">
                <a16:creationId xmlns:a16="http://schemas.microsoft.com/office/drawing/2014/main" id="{B42A1689-C7FA-5CBF-AA71-753E438D1F56}"/>
              </a:ext>
            </a:extLst>
          </p:cNvPr>
          <p:cNvSpPr txBox="1">
            <a:spLocks noChangeArrowheads="1"/>
          </p:cNvSpPr>
          <p:nvPr/>
        </p:nvSpPr>
        <p:spPr bwMode="auto">
          <a:xfrm>
            <a:off x="14020800" y="10210800"/>
            <a:ext cx="36576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b="1" dirty="0"/>
              <a:t>external predicate</a:t>
            </a:r>
          </a:p>
        </p:txBody>
      </p:sp>
      <p:sp>
        <p:nvSpPr>
          <p:cNvPr id="79936" name="Text Box 64">
            <a:extLst>
              <a:ext uri="{FF2B5EF4-FFF2-40B4-BE49-F238E27FC236}">
                <a16:creationId xmlns:a16="http://schemas.microsoft.com/office/drawing/2014/main" id="{A5979518-7BF5-1A08-528C-74B5B1028AC8}"/>
              </a:ext>
            </a:extLst>
          </p:cNvPr>
          <p:cNvSpPr txBox="1">
            <a:spLocks noChangeArrowheads="1"/>
          </p:cNvSpPr>
          <p:nvPr/>
        </p:nvSpPr>
        <p:spPr bwMode="auto">
          <a:xfrm>
            <a:off x="5334000" y="11093451"/>
            <a:ext cx="28956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b="1" dirty="0"/>
              <a:t>OR node</a:t>
            </a:r>
            <a:r>
              <a:rPr lang="el-GR" altLang="en-US" sz="2000" b="1" dirty="0"/>
              <a:t> (</a:t>
            </a:r>
            <a:r>
              <a:rPr lang="en-US" altLang="en-US" sz="2000" b="1" dirty="0"/>
              <a:t>selection</a:t>
            </a:r>
            <a:r>
              <a:rPr lang="el-GR" altLang="en-US" sz="2000" b="1" dirty="0"/>
              <a:t>)</a:t>
            </a:r>
            <a:endParaRPr lang="en-US" altLang="en-US" sz="2000" b="1" dirty="0"/>
          </a:p>
        </p:txBody>
      </p:sp>
      <p:sp>
        <p:nvSpPr>
          <p:cNvPr id="79937" name="Text Box 65">
            <a:extLst>
              <a:ext uri="{FF2B5EF4-FFF2-40B4-BE49-F238E27FC236}">
                <a16:creationId xmlns:a16="http://schemas.microsoft.com/office/drawing/2014/main" id="{F1280956-170C-DA61-47B7-CE564825C2E4}"/>
              </a:ext>
            </a:extLst>
          </p:cNvPr>
          <p:cNvSpPr txBox="1">
            <a:spLocks noChangeArrowheads="1"/>
          </p:cNvSpPr>
          <p:nvPr/>
        </p:nvSpPr>
        <p:spPr bwMode="auto">
          <a:xfrm>
            <a:off x="9448800" y="11093450"/>
            <a:ext cx="3810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000" b="1" dirty="0"/>
              <a:t>AND node</a:t>
            </a:r>
            <a:r>
              <a:rPr lang="el-GR" altLang="en-US" sz="2000" b="1" dirty="0"/>
              <a:t> (</a:t>
            </a:r>
            <a:r>
              <a:rPr lang="en-US" altLang="en-US" sz="2000" b="1" dirty="0"/>
              <a:t>conjunction</a:t>
            </a:r>
            <a:r>
              <a:rPr lang="el-GR" altLang="en-US" sz="2000" b="1" dirty="0"/>
              <a:t>)</a:t>
            </a:r>
            <a:endParaRPr lang="en-US" altLang="en-US" sz="2000" b="1" dirty="0"/>
          </a:p>
        </p:txBody>
      </p:sp>
      <p:sp>
        <p:nvSpPr>
          <p:cNvPr id="37953" name="Text Box 66">
            <a:extLst>
              <a:ext uri="{FF2B5EF4-FFF2-40B4-BE49-F238E27FC236}">
                <a16:creationId xmlns:a16="http://schemas.microsoft.com/office/drawing/2014/main" id="{C6FEB993-5F69-A238-415C-BAA2C212648E}"/>
              </a:ext>
            </a:extLst>
          </p:cNvPr>
          <p:cNvSpPr txBox="1">
            <a:spLocks noChangeArrowheads="1"/>
          </p:cNvSpPr>
          <p:nvPr/>
        </p:nvSpPr>
        <p:spPr bwMode="auto">
          <a:xfrm>
            <a:off x="3352800" y="304800"/>
            <a:ext cx="44196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l-GR" altLang="en-US" sz="2800" dirty="0"/>
              <a:t> </a:t>
            </a:r>
            <a:r>
              <a:rPr lang="en-US" altLang="en-US" sz="4000" b="1" dirty="0">
                <a:solidFill>
                  <a:srgbClr val="990000"/>
                </a:solidFill>
              </a:rPr>
              <a:t>Inference Network</a:t>
            </a:r>
            <a:r>
              <a:rPr lang="el-GR" altLang="en-US" sz="4000" b="1" dirty="0">
                <a:solidFill>
                  <a:srgbClr val="990000"/>
                </a:solidFill>
              </a:rPr>
              <a:t> </a:t>
            </a:r>
            <a:endParaRPr lang="en-US" altLang="en-US" sz="4000" b="1" dirty="0">
              <a:solidFill>
                <a:srgbClr val="99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9876"/>
                                        </p:tgtEl>
                                        <p:attrNameLst>
                                          <p:attrName>style.visibility</p:attrName>
                                        </p:attrNameLst>
                                      </p:cBhvr>
                                      <p:to>
                                        <p:strVal val="visible"/>
                                      </p:to>
                                    </p:set>
                                    <p:anim calcmode="lin" valueType="num">
                                      <p:cBhvr additive="base">
                                        <p:cTn id="7" dur="500" fill="hold"/>
                                        <p:tgtEl>
                                          <p:spTgt spid="79876"/>
                                        </p:tgtEl>
                                        <p:attrNameLst>
                                          <p:attrName>ppt_x</p:attrName>
                                        </p:attrNameLst>
                                      </p:cBhvr>
                                      <p:tavLst>
                                        <p:tav tm="0">
                                          <p:val>
                                            <p:strVal val="#ppt_x"/>
                                          </p:val>
                                        </p:tav>
                                        <p:tav tm="100000">
                                          <p:val>
                                            <p:strVal val="#ppt_x"/>
                                          </p:val>
                                        </p:tav>
                                      </p:tavLst>
                                    </p:anim>
                                    <p:anim calcmode="lin" valueType="num">
                                      <p:cBhvr additive="base">
                                        <p:cTn id="8" dur="500" fill="hold"/>
                                        <p:tgtEl>
                                          <p:spTgt spid="7987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9880"/>
                                        </p:tgtEl>
                                        <p:attrNameLst>
                                          <p:attrName>style.visibility</p:attrName>
                                        </p:attrNameLst>
                                      </p:cBhvr>
                                      <p:to>
                                        <p:strVal val="visible"/>
                                      </p:to>
                                    </p:set>
                                    <p:anim calcmode="lin" valueType="num">
                                      <p:cBhvr additive="base">
                                        <p:cTn id="13" dur="500" fill="hold"/>
                                        <p:tgtEl>
                                          <p:spTgt spid="79880"/>
                                        </p:tgtEl>
                                        <p:attrNameLst>
                                          <p:attrName>ppt_x</p:attrName>
                                        </p:attrNameLst>
                                      </p:cBhvr>
                                      <p:tavLst>
                                        <p:tav tm="0">
                                          <p:val>
                                            <p:strVal val="#ppt_x"/>
                                          </p:val>
                                        </p:tav>
                                        <p:tav tm="100000">
                                          <p:val>
                                            <p:strVal val="#ppt_x"/>
                                          </p:val>
                                        </p:tav>
                                      </p:tavLst>
                                    </p:anim>
                                    <p:anim calcmode="lin" valueType="num">
                                      <p:cBhvr additive="base">
                                        <p:cTn id="14" dur="500" fill="hold"/>
                                        <p:tgtEl>
                                          <p:spTgt spid="79880"/>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79877"/>
                                        </p:tgtEl>
                                        <p:attrNameLst>
                                          <p:attrName>style.visibility</p:attrName>
                                        </p:attrNameLst>
                                      </p:cBhvr>
                                      <p:to>
                                        <p:strVal val="visible"/>
                                      </p:to>
                                    </p:set>
                                    <p:anim calcmode="lin" valueType="num">
                                      <p:cBhvr additive="base">
                                        <p:cTn id="17" dur="500" fill="hold"/>
                                        <p:tgtEl>
                                          <p:spTgt spid="79877"/>
                                        </p:tgtEl>
                                        <p:attrNameLst>
                                          <p:attrName>ppt_x</p:attrName>
                                        </p:attrNameLst>
                                      </p:cBhvr>
                                      <p:tavLst>
                                        <p:tav tm="0">
                                          <p:val>
                                            <p:strVal val="#ppt_x"/>
                                          </p:val>
                                        </p:tav>
                                        <p:tav tm="100000">
                                          <p:val>
                                            <p:strVal val="#ppt_x"/>
                                          </p:val>
                                        </p:tav>
                                      </p:tavLst>
                                    </p:anim>
                                    <p:anim calcmode="lin" valueType="num">
                                      <p:cBhvr additive="base">
                                        <p:cTn id="18" dur="500" fill="hold"/>
                                        <p:tgtEl>
                                          <p:spTgt spid="79877"/>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79888"/>
                                        </p:tgtEl>
                                        <p:attrNameLst>
                                          <p:attrName>style.visibility</p:attrName>
                                        </p:attrNameLst>
                                      </p:cBhvr>
                                      <p:to>
                                        <p:strVal val="visible"/>
                                      </p:to>
                                    </p:set>
                                    <p:anim calcmode="lin" valueType="num">
                                      <p:cBhvr additive="base">
                                        <p:cTn id="21" dur="500" fill="hold"/>
                                        <p:tgtEl>
                                          <p:spTgt spid="79888"/>
                                        </p:tgtEl>
                                        <p:attrNameLst>
                                          <p:attrName>ppt_x</p:attrName>
                                        </p:attrNameLst>
                                      </p:cBhvr>
                                      <p:tavLst>
                                        <p:tav tm="0">
                                          <p:val>
                                            <p:strVal val="#ppt_x"/>
                                          </p:val>
                                        </p:tav>
                                        <p:tav tm="100000">
                                          <p:val>
                                            <p:strVal val="#ppt_x"/>
                                          </p:val>
                                        </p:tav>
                                      </p:tavLst>
                                    </p:anim>
                                    <p:anim calcmode="lin" valueType="num">
                                      <p:cBhvr additive="base">
                                        <p:cTn id="22" dur="500" fill="hold"/>
                                        <p:tgtEl>
                                          <p:spTgt spid="79888"/>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79886"/>
                                        </p:tgtEl>
                                        <p:attrNameLst>
                                          <p:attrName>style.visibility</p:attrName>
                                        </p:attrNameLst>
                                      </p:cBhvr>
                                      <p:to>
                                        <p:strVal val="visible"/>
                                      </p:to>
                                    </p:set>
                                    <p:anim calcmode="lin" valueType="num">
                                      <p:cBhvr additive="base">
                                        <p:cTn id="25" dur="500" fill="hold"/>
                                        <p:tgtEl>
                                          <p:spTgt spid="79886"/>
                                        </p:tgtEl>
                                        <p:attrNameLst>
                                          <p:attrName>ppt_x</p:attrName>
                                        </p:attrNameLst>
                                      </p:cBhvr>
                                      <p:tavLst>
                                        <p:tav tm="0">
                                          <p:val>
                                            <p:strVal val="#ppt_x"/>
                                          </p:val>
                                        </p:tav>
                                        <p:tav tm="100000">
                                          <p:val>
                                            <p:strVal val="#ppt_x"/>
                                          </p:val>
                                        </p:tav>
                                      </p:tavLst>
                                    </p:anim>
                                    <p:anim calcmode="lin" valueType="num">
                                      <p:cBhvr additive="base">
                                        <p:cTn id="26" dur="500" fill="hold"/>
                                        <p:tgtEl>
                                          <p:spTgt spid="79886"/>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79914"/>
                                        </p:tgtEl>
                                        <p:attrNameLst>
                                          <p:attrName>style.visibility</p:attrName>
                                        </p:attrNameLst>
                                      </p:cBhvr>
                                      <p:to>
                                        <p:strVal val="visible"/>
                                      </p:to>
                                    </p:set>
                                    <p:anim calcmode="lin" valueType="num">
                                      <p:cBhvr additive="base">
                                        <p:cTn id="29" dur="500" fill="hold"/>
                                        <p:tgtEl>
                                          <p:spTgt spid="79914"/>
                                        </p:tgtEl>
                                        <p:attrNameLst>
                                          <p:attrName>ppt_x</p:attrName>
                                        </p:attrNameLst>
                                      </p:cBhvr>
                                      <p:tavLst>
                                        <p:tav tm="0">
                                          <p:val>
                                            <p:strVal val="#ppt_x"/>
                                          </p:val>
                                        </p:tav>
                                        <p:tav tm="100000">
                                          <p:val>
                                            <p:strVal val="#ppt_x"/>
                                          </p:val>
                                        </p:tav>
                                      </p:tavLst>
                                    </p:anim>
                                    <p:anim calcmode="lin" valueType="num">
                                      <p:cBhvr additive="base">
                                        <p:cTn id="30" dur="500" fill="hold"/>
                                        <p:tgtEl>
                                          <p:spTgt spid="79914"/>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79891"/>
                                        </p:tgtEl>
                                        <p:attrNameLst>
                                          <p:attrName>style.visibility</p:attrName>
                                        </p:attrNameLst>
                                      </p:cBhvr>
                                      <p:to>
                                        <p:strVal val="visible"/>
                                      </p:to>
                                    </p:set>
                                    <p:anim calcmode="lin" valueType="num">
                                      <p:cBhvr additive="base">
                                        <p:cTn id="33" dur="500" fill="hold"/>
                                        <p:tgtEl>
                                          <p:spTgt spid="79891"/>
                                        </p:tgtEl>
                                        <p:attrNameLst>
                                          <p:attrName>ppt_x</p:attrName>
                                        </p:attrNameLst>
                                      </p:cBhvr>
                                      <p:tavLst>
                                        <p:tav tm="0">
                                          <p:val>
                                            <p:strVal val="#ppt_x"/>
                                          </p:val>
                                        </p:tav>
                                        <p:tav tm="100000">
                                          <p:val>
                                            <p:strVal val="#ppt_x"/>
                                          </p:val>
                                        </p:tav>
                                      </p:tavLst>
                                    </p:anim>
                                    <p:anim calcmode="lin" valueType="num">
                                      <p:cBhvr additive="base">
                                        <p:cTn id="34" dur="500" fill="hold"/>
                                        <p:tgtEl>
                                          <p:spTgt spid="79891"/>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79918"/>
                                        </p:tgtEl>
                                        <p:attrNameLst>
                                          <p:attrName>style.visibility</p:attrName>
                                        </p:attrNameLst>
                                      </p:cBhvr>
                                      <p:to>
                                        <p:strVal val="visible"/>
                                      </p:to>
                                    </p:set>
                                    <p:anim calcmode="lin" valueType="num">
                                      <p:cBhvr additive="base">
                                        <p:cTn id="39" dur="500" fill="hold"/>
                                        <p:tgtEl>
                                          <p:spTgt spid="79918"/>
                                        </p:tgtEl>
                                        <p:attrNameLst>
                                          <p:attrName>ppt_x</p:attrName>
                                        </p:attrNameLst>
                                      </p:cBhvr>
                                      <p:tavLst>
                                        <p:tav tm="0">
                                          <p:val>
                                            <p:strVal val="#ppt_x"/>
                                          </p:val>
                                        </p:tav>
                                        <p:tav tm="100000">
                                          <p:val>
                                            <p:strVal val="#ppt_x"/>
                                          </p:val>
                                        </p:tav>
                                      </p:tavLst>
                                    </p:anim>
                                    <p:anim calcmode="lin" valueType="num">
                                      <p:cBhvr additive="base">
                                        <p:cTn id="40" dur="500" fill="hold"/>
                                        <p:tgtEl>
                                          <p:spTgt spid="79918"/>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79919"/>
                                        </p:tgtEl>
                                        <p:attrNameLst>
                                          <p:attrName>style.visibility</p:attrName>
                                        </p:attrNameLst>
                                      </p:cBhvr>
                                      <p:to>
                                        <p:strVal val="visible"/>
                                      </p:to>
                                    </p:set>
                                    <p:anim calcmode="lin" valueType="num">
                                      <p:cBhvr additive="base">
                                        <p:cTn id="43" dur="500" fill="hold"/>
                                        <p:tgtEl>
                                          <p:spTgt spid="79919"/>
                                        </p:tgtEl>
                                        <p:attrNameLst>
                                          <p:attrName>ppt_x</p:attrName>
                                        </p:attrNameLst>
                                      </p:cBhvr>
                                      <p:tavLst>
                                        <p:tav tm="0">
                                          <p:val>
                                            <p:strVal val="#ppt_x"/>
                                          </p:val>
                                        </p:tav>
                                        <p:tav tm="100000">
                                          <p:val>
                                            <p:strVal val="#ppt_x"/>
                                          </p:val>
                                        </p:tav>
                                      </p:tavLst>
                                    </p:anim>
                                    <p:anim calcmode="lin" valueType="num">
                                      <p:cBhvr additive="base">
                                        <p:cTn id="44" dur="500" fill="hold"/>
                                        <p:tgtEl>
                                          <p:spTgt spid="79919"/>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79881"/>
                                        </p:tgtEl>
                                        <p:attrNameLst>
                                          <p:attrName>style.visibility</p:attrName>
                                        </p:attrNameLst>
                                      </p:cBhvr>
                                      <p:to>
                                        <p:strVal val="visible"/>
                                      </p:to>
                                    </p:set>
                                    <p:anim calcmode="lin" valueType="num">
                                      <p:cBhvr additive="base">
                                        <p:cTn id="47" dur="500" fill="hold"/>
                                        <p:tgtEl>
                                          <p:spTgt spid="79881"/>
                                        </p:tgtEl>
                                        <p:attrNameLst>
                                          <p:attrName>ppt_x</p:attrName>
                                        </p:attrNameLst>
                                      </p:cBhvr>
                                      <p:tavLst>
                                        <p:tav tm="0">
                                          <p:val>
                                            <p:strVal val="#ppt_x"/>
                                          </p:val>
                                        </p:tav>
                                        <p:tav tm="100000">
                                          <p:val>
                                            <p:strVal val="#ppt_x"/>
                                          </p:val>
                                        </p:tav>
                                      </p:tavLst>
                                    </p:anim>
                                    <p:anim calcmode="lin" valueType="num">
                                      <p:cBhvr additive="base">
                                        <p:cTn id="48" dur="500" fill="hold"/>
                                        <p:tgtEl>
                                          <p:spTgt spid="79881"/>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79917"/>
                                        </p:tgtEl>
                                        <p:attrNameLst>
                                          <p:attrName>style.visibility</p:attrName>
                                        </p:attrNameLst>
                                      </p:cBhvr>
                                      <p:to>
                                        <p:strVal val="visible"/>
                                      </p:to>
                                    </p:set>
                                    <p:anim calcmode="lin" valueType="num">
                                      <p:cBhvr additive="base">
                                        <p:cTn id="51" dur="500" fill="hold"/>
                                        <p:tgtEl>
                                          <p:spTgt spid="79917"/>
                                        </p:tgtEl>
                                        <p:attrNameLst>
                                          <p:attrName>ppt_x</p:attrName>
                                        </p:attrNameLst>
                                      </p:cBhvr>
                                      <p:tavLst>
                                        <p:tav tm="0">
                                          <p:val>
                                            <p:strVal val="#ppt_x"/>
                                          </p:val>
                                        </p:tav>
                                        <p:tav tm="100000">
                                          <p:val>
                                            <p:strVal val="#ppt_x"/>
                                          </p:val>
                                        </p:tav>
                                      </p:tavLst>
                                    </p:anim>
                                    <p:anim calcmode="lin" valueType="num">
                                      <p:cBhvr additive="base">
                                        <p:cTn id="52" dur="500" fill="hold"/>
                                        <p:tgtEl>
                                          <p:spTgt spid="7991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79879"/>
                                        </p:tgtEl>
                                        <p:attrNameLst>
                                          <p:attrName>style.visibility</p:attrName>
                                        </p:attrNameLst>
                                      </p:cBhvr>
                                      <p:to>
                                        <p:strVal val="visible"/>
                                      </p:to>
                                    </p:set>
                                    <p:anim calcmode="lin" valueType="num">
                                      <p:cBhvr additive="base">
                                        <p:cTn id="55" dur="500" fill="hold"/>
                                        <p:tgtEl>
                                          <p:spTgt spid="79879"/>
                                        </p:tgtEl>
                                        <p:attrNameLst>
                                          <p:attrName>ppt_x</p:attrName>
                                        </p:attrNameLst>
                                      </p:cBhvr>
                                      <p:tavLst>
                                        <p:tav tm="0">
                                          <p:val>
                                            <p:strVal val="#ppt_x"/>
                                          </p:val>
                                        </p:tav>
                                        <p:tav tm="100000">
                                          <p:val>
                                            <p:strVal val="#ppt_x"/>
                                          </p:val>
                                        </p:tav>
                                      </p:tavLst>
                                    </p:anim>
                                    <p:anim calcmode="lin" valueType="num">
                                      <p:cBhvr additive="base">
                                        <p:cTn id="56" dur="500" fill="hold"/>
                                        <p:tgtEl>
                                          <p:spTgt spid="79879"/>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79882"/>
                                        </p:tgtEl>
                                        <p:attrNameLst>
                                          <p:attrName>style.visibility</p:attrName>
                                        </p:attrNameLst>
                                      </p:cBhvr>
                                      <p:to>
                                        <p:strVal val="visible"/>
                                      </p:to>
                                    </p:set>
                                    <p:anim calcmode="lin" valueType="num">
                                      <p:cBhvr additive="base">
                                        <p:cTn id="59" dur="500" fill="hold"/>
                                        <p:tgtEl>
                                          <p:spTgt spid="79882"/>
                                        </p:tgtEl>
                                        <p:attrNameLst>
                                          <p:attrName>ppt_x</p:attrName>
                                        </p:attrNameLst>
                                      </p:cBhvr>
                                      <p:tavLst>
                                        <p:tav tm="0">
                                          <p:val>
                                            <p:strVal val="#ppt_x"/>
                                          </p:val>
                                        </p:tav>
                                        <p:tav tm="100000">
                                          <p:val>
                                            <p:strVal val="#ppt_x"/>
                                          </p:val>
                                        </p:tav>
                                      </p:tavLst>
                                    </p:anim>
                                    <p:anim calcmode="lin" valueType="num">
                                      <p:cBhvr additive="base">
                                        <p:cTn id="60" dur="500" fill="hold"/>
                                        <p:tgtEl>
                                          <p:spTgt spid="79882"/>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79878"/>
                                        </p:tgtEl>
                                        <p:attrNameLst>
                                          <p:attrName>style.visibility</p:attrName>
                                        </p:attrNameLst>
                                      </p:cBhvr>
                                      <p:to>
                                        <p:strVal val="visible"/>
                                      </p:to>
                                    </p:set>
                                    <p:anim calcmode="lin" valueType="num">
                                      <p:cBhvr additive="base">
                                        <p:cTn id="63" dur="500" fill="hold"/>
                                        <p:tgtEl>
                                          <p:spTgt spid="79878"/>
                                        </p:tgtEl>
                                        <p:attrNameLst>
                                          <p:attrName>ppt_x</p:attrName>
                                        </p:attrNameLst>
                                      </p:cBhvr>
                                      <p:tavLst>
                                        <p:tav tm="0">
                                          <p:val>
                                            <p:strVal val="#ppt_x"/>
                                          </p:val>
                                        </p:tav>
                                        <p:tav tm="100000">
                                          <p:val>
                                            <p:strVal val="#ppt_x"/>
                                          </p:val>
                                        </p:tav>
                                      </p:tavLst>
                                    </p:anim>
                                    <p:anim calcmode="lin" valueType="num">
                                      <p:cBhvr additive="base">
                                        <p:cTn id="64" dur="500" fill="hold"/>
                                        <p:tgtEl>
                                          <p:spTgt spid="79878"/>
                                        </p:tgtEl>
                                        <p:attrNameLst>
                                          <p:attrName>ppt_y</p:attrName>
                                        </p:attrNameLst>
                                      </p:cBhvr>
                                      <p:tavLst>
                                        <p:tav tm="0">
                                          <p:val>
                                            <p:strVal val="1+#ppt_h/2"/>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4" fill="hold" nodeType="clickEffect">
                                  <p:stCondLst>
                                    <p:cond delay="0"/>
                                  </p:stCondLst>
                                  <p:childTnLst>
                                    <p:set>
                                      <p:cBhvr>
                                        <p:cTn id="68" dur="1" fill="hold">
                                          <p:stCondLst>
                                            <p:cond delay="0"/>
                                          </p:stCondLst>
                                        </p:cTn>
                                        <p:tgtEl>
                                          <p:spTgt spid="79929"/>
                                        </p:tgtEl>
                                        <p:attrNameLst>
                                          <p:attrName>style.visibility</p:attrName>
                                        </p:attrNameLst>
                                      </p:cBhvr>
                                      <p:to>
                                        <p:strVal val="visible"/>
                                      </p:to>
                                    </p:set>
                                    <p:anim calcmode="lin" valueType="num">
                                      <p:cBhvr additive="base">
                                        <p:cTn id="69" dur="500" fill="hold"/>
                                        <p:tgtEl>
                                          <p:spTgt spid="79929"/>
                                        </p:tgtEl>
                                        <p:attrNameLst>
                                          <p:attrName>ppt_x</p:attrName>
                                        </p:attrNameLst>
                                      </p:cBhvr>
                                      <p:tavLst>
                                        <p:tav tm="0">
                                          <p:val>
                                            <p:strVal val="#ppt_x"/>
                                          </p:val>
                                        </p:tav>
                                        <p:tav tm="100000">
                                          <p:val>
                                            <p:strVal val="#ppt_x"/>
                                          </p:val>
                                        </p:tav>
                                      </p:tavLst>
                                    </p:anim>
                                    <p:anim calcmode="lin" valueType="num">
                                      <p:cBhvr additive="base">
                                        <p:cTn id="70" dur="500" fill="hold"/>
                                        <p:tgtEl>
                                          <p:spTgt spid="79929"/>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79885"/>
                                        </p:tgtEl>
                                        <p:attrNameLst>
                                          <p:attrName>style.visibility</p:attrName>
                                        </p:attrNameLst>
                                      </p:cBhvr>
                                      <p:to>
                                        <p:strVal val="visible"/>
                                      </p:to>
                                    </p:set>
                                    <p:anim calcmode="lin" valueType="num">
                                      <p:cBhvr additive="base">
                                        <p:cTn id="73" dur="500" fill="hold"/>
                                        <p:tgtEl>
                                          <p:spTgt spid="79885"/>
                                        </p:tgtEl>
                                        <p:attrNameLst>
                                          <p:attrName>ppt_x</p:attrName>
                                        </p:attrNameLst>
                                      </p:cBhvr>
                                      <p:tavLst>
                                        <p:tav tm="0">
                                          <p:val>
                                            <p:strVal val="#ppt_x"/>
                                          </p:val>
                                        </p:tav>
                                        <p:tav tm="100000">
                                          <p:val>
                                            <p:strVal val="#ppt_x"/>
                                          </p:val>
                                        </p:tav>
                                      </p:tavLst>
                                    </p:anim>
                                    <p:anim calcmode="lin" valueType="num">
                                      <p:cBhvr additive="base">
                                        <p:cTn id="74" dur="500" fill="hold"/>
                                        <p:tgtEl>
                                          <p:spTgt spid="79885"/>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79903"/>
                                        </p:tgtEl>
                                        <p:attrNameLst>
                                          <p:attrName>style.visibility</p:attrName>
                                        </p:attrNameLst>
                                      </p:cBhvr>
                                      <p:to>
                                        <p:strVal val="visible"/>
                                      </p:to>
                                    </p:set>
                                    <p:anim calcmode="lin" valueType="num">
                                      <p:cBhvr additive="base">
                                        <p:cTn id="79" dur="500" fill="hold"/>
                                        <p:tgtEl>
                                          <p:spTgt spid="79903"/>
                                        </p:tgtEl>
                                        <p:attrNameLst>
                                          <p:attrName>ppt_x</p:attrName>
                                        </p:attrNameLst>
                                      </p:cBhvr>
                                      <p:tavLst>
                                        <p:tav tm="0">
                                          <p:val>
                                            <p:strVal val="#ppt_x"/>
                                          </p:val>
                                        </p:tav>
                                        <p:tav tm="100000">
                                          <p:val>
                                            <p:strVal val="#ppt_x"/>
                                          </p:val>
                                        </p:tav>
                                      </p:tavLst>
                                    </p:anim>
                                    <p:anim calcmode="lin" valueType="num">
                                      <p:cBhvr additive="base">
                                        <p:cTn id="80" dur="500" fill="hold"/>
                                        <p:tgtEl>
                                          <p:spTgt spid="79903"/>
                                        </p:tgtEl>
                                        <p:attrNameLst>
                                          <p:attrName>ppt_y</p:attrName>
                                        </p:attrNameLst>
                                      </p:cBhvr>
                                      <p:tavLst>
                                        <p:tav tm="0">
                                          <p:val>
                                            <p:strVal val="1+#ppt_h/2"/>
                                          </p:val>
                                        </p:tav>
                                        <p:tav tm="100000">
                                          <p:val>
                                            <p:strVal val="#ppt_y"/>
                                          </p:val>
                                        </p:tav>
                                      </p:tavLst>
                                    </p:anim>
                                  </p:childTnLst>
                                </p:cTn>
                              </p:par>
                              <p:par>
                                <p:cTn id="81" presetID="2" presetClass="entr" presetSubtype="4" fill="hold" nodeType="withEffect">
                                  <p:stCondLst>
                                    <p:cond delay="0"/>
                                  </p:stCondLst>
                                  <p:childTnLst>
                                    <p:set>
                                      <p:cBhvr>
                                        <p:cTn id="82" dur="1" fill="hold">
                                          <p:stCondLst>
                                            <p:cond delay="0"/>
                                          </p:stCondLst>
                                        </p:cTn>
                                        <p:tgtEl>
                                          <p:spTgt spid="79921"/>
                                        </p:tgtEl>
                                        <p:attrNameLst>
                                          <p:attrName>style.visibility</p:attrName>
                                        </p:attrNameLst>
                                      </p:cBhvr>
                                      <p:to>
                                        <p:strVal val="visible"/>
                                      </p:to>
                                    </p:set>
                                    <p:anim calcmode="lin" valueType="num">
                                      <p:cBhvr additive="base">
                                        <p:cTn id="83" dur="500" fill="hold"/>
                                        <p:tgtEl>
                                          <p:spTgt spid="79921"/>
                                        </p:tgtEl>
                                        <p:attrNameLst>
                                          <p:attrName>ppt_x</p:attrName>
                                        </p:attrNameLst>
                                      </p:cBhvr>
                                      <p:tavLst>
                                        <p:tav tm="0">
                                          <p:val>
                                            <p:strVal val="#ppt_x"/>
                                          </p:val>
                                        </p:tav>
                                        <p:tav tm="100000">
                                          <p:val>
                                            <p:strVal val="#ppt_x"/>
                                          </p:val>
                                        </p:tav>
                                      </p:tavLst>
                                    </p:anim>
                                    <p:anim calcmode="lin" valueType="num">
                                      <p:cBhvr additive="base">
                                        <p:cTn id="84" dur="500" fill="hold"/>
                                        <p:tgtEl>
                                          <p:spTgt spid="79921"/>
                                        </p:tgtEl>
                                        <p:attrNameLst>
                                          <p:attrName>ppt_y</p:attrName>
                                        </p:attrNameLst>
                                      </p:cBhvr>
                                      <p:tavLst>
                                        <p:tav tm="0">
                                          <p:val>
                                            <p:strVal val="1+#ppt_h/2"/>
                                          </p:val>
                                        </p:tav>
                                        <p:tav tm="100000">
                                          <p:val>
                                            <p:strVal val="#ppt_y"/>
                                          </p:val>
                                        </p:tav>
                                      </p:tavLst>
                                    </p:anim>
                                  </p:childTnLst>
                                </p:cTn>
                              </p:par>
                              <p:par>
                                <p:cTn id="85" presetID="2" presetClass="entr" presetSubtype="4" fill="hold" nodeType="withEffect">
                                  <p:stCondLst>
                                    <p:cond delay="0"/>
                                  </p:stCondLst>
                                  <p:childTnLst>
                                    <p:set>
                                      <p:cBhvr>
                                        <p:cTn id="86" dur="1" fill="hold">
                                          <p:stCondLst>
                                            <p:cond delay="0"/>
                                          </p:stCondLst>
                                        </p:cTn>
                                        <p:tgtEl>
                                          <p:spTgt spid="79884"/>
                                        </p:tgtEl>
                                        <p:attrNameLst>
                                          <p:attrName>style.visibility</p:attrName>
                                        </p:attrNameLst>
                                      </p:cBhvr>
                                      <p:to>
                                        <p:strVal val="visible"/>
                                      </p:to>
                                    </p:set>
                                    <p:anim calcmode="lin" valueType="num">
                                      <p:cBhvr additive="base">
                                        <p:cTn id="87" dur="500" fill="hold"/>
                                        <p:tgtEl>
                                          <p:spTgt spid="79884"/>
                                        </p:tgtEl>
                                        <p:attrNameLst>
                                          <p:attrName>ppt_x</p:attrName>
                                        </p:attrNameLst>
                                      </p:cBhvr>
                                      <p:tavLst>
                                        <p:tav tm="0">
                                          <p:val>
                                            <p:strVal val="#ppt_x"/>
                                          </p:val>
                                        </p:tav>
                                        <p:tav tm="100000">
                                          <p:val>
                                            <p:strVal val="#ppt_x"/>
                                          </p:val>
                                        </p:tav>
                                      </p:tavLst>
                                    </p:anim>
                                    <p:anim calcmode="lin" valueType="num">
                                      <p:cBhvr additive="base">
                                        <p:cTn id="88" dur="500" fill="hold"/>
                                        <p:tgtEl>
                                          <p:spTgt spid="79884"/>
                                        </p:tgtEl>
                                        <p:attrNameLst>
                                          <p:attrName>ppt_y</p:attrName>
                                        </p:attrNameLst>
                                      </p:cBhvr>
                                      <p:tavLst>
                                        <p:tav tm="0">
                                          <p:val>
                                            <p:strVal val="1+#ppt_h/2"/>
                                          </p:val>
                                        </p:tav>
                                        <p:tav tm="100000">
                                          <p:val>
                                            <p:strVal val="#ppt_y"/>
                                          </p:val>
                                        </p:tav>
                                      </p:tavLst>
                                    </p:anim>
                                  </p:childTnLst>
                                </p:cTn>
                              </p:par>
                              <p:par>
                                <p:cTn id="89" presetID="2" presetClass="entr" presetSubtype="4" fill="hold" nodeType="withEffect">
                                  <p:stCondLst>
                                    <p:cond delay="0"/>
                                  </p:stCondLst>
                                  <p:childTnLst>
                                    <p:set>
                                      <p:cBhvr>
                                        <p:cTn id="90" dur="1" fill="hold">
                                          <p:stCondLst>
                                            <p:cond delay="0"/>
                                          </p:stCondLst>
                                        </p:cTn>
                                        <p:tgtEl>
                                          <p:spTgt spid="79920"/>
                                        </p:tgtEl>
                                        <p:attrNameLst>
                                          <p:attrName>style.visibility</p:attrName>
                                        </p:attrNameLst>
                                      </p:cBhvr>
                                      <p:to>
                                        <p:strVal val="visible"/>
                                      </p:to>
                                    </p:set>
                                    <p:anim calcmode="lin" valueType="num">
                                      <p:cBhvr additive="base">
                                        <p:cTn id="91" dur="500" fill="hold"/>
                                        <p:tgtEl>
                                          <p:spTgt spid="79920"/>
                                        </p:tgtEl>
                                        <p:attrNameLst>
                                          <p:attrName>ppt_x</p:attrName>
                                        </p:attrNameLst>
                                      </p:cBhvr>
                                      <p:tavLst>
                                        <p:tav tm="0">
                                          <p:val>
                                            <p:strVal val="#ppt_x"/>
                                          </p:val>
                                        </p:tav>
                                        <p:tav tm="100000">
                                          <p:val>
                                            <p:strVal val="#ppt_x"/>
                                          </p:val>
                                        </p:tav>
                                      </p:tavLst>
                                    </p:anim>
                                    <p:anim calcmode="lin" valueType="num">
                                      <p:cBhvr additive="base">
                                        <p:cTn id="92" dur="500" fill="hold"/>
                                        <p:tgtEl>
                                          <p:spTgt spid="79920"/>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79883"/>
                                        </p:tgtEl>
                                        <p:attrNameLst>
                                          <p:attrName>style.visibility</p:attrName>
                                        </p:attrNameLst>
                                      </p:cBhvr>
                                      <p:to>
                                        <p:strVal val="visible"/>
                                      </p:to>
                                    </p:set>
                                    <p:anim calcmode="lin" valueType="num">
                                      <p:cBhvr additive="base">
                                        <p:cTn id="95" dur="500" fill="hold"/>
                                        <p:tgtEl>
                                          <p:spTgt spid="79883"/>
                                        </p:tgtEl>
                                        <p:attrNameLst>
                                          <p:attrName>ppt_x</p:attrName>
                                        </p:attrNameLst>
                                      </p:cBhvr>
                                      <p:tavLst>
                                        <p:tav tm="0">
                                          <p:val>
                                            <p:strVal val="#ppt_x"/>
                                          </p:val>
                                        </p:tav>
                                        <p:tav tm="100000">
                                          <p:val>
                                            <p:strVal val="#ppt_x"/>
                                          </p:val>
                                        </p:tav>
                                      </p:tavLst>
                                    </p:anim>
                                    <p:anim calcmode="lin" valueType="num">
                                      <p:cBhvr additive="base">
                                        <p:cTn id="96" dur="500" fill="hold"/>
                                        <p:tgtEl>
                                          <p:spTgt spid="79883"/>
                                        </p:tgtEl>
                                        <p:attrNameLst>
                                          <p:attrName>ppt_y</p:attrName>
                                        </p:attrNameLst>
                                      </p:cBhvr>
                                      <p:tavLst>
                                        <p:tav tm="0">
                                          <p:val>
                                            <p:strVal val="1+#ppt_h/2"/>
                                          </p:val>
                                        </p:tav>
                                        <p:tav tm="100000">
                                          <p:val>
                                            <p:strVal val="#ppt_y"/>
                                          </p:val>
                                        </p:tav>
                                      </p:tavLst>
                                    </p:anim>
                                  </p:childTnLst>
                                </p:cTn>
                              </p:par>
                            </p:childTnLst>
                          </p:cTn>
                        </p:par>
                      </p:childTnLst>
                    </p:cTn>
                  </p:par>
                  <p:par>
                    <p:cTn id="97" fill="hold" nodeType="clickPar">
                      <p:stCondLst>
                        <p:cond delay="indefinite"/>
                      </p:stCondLst>
                      <p:childTnLst>
                        <p:par>
                          <p:cTn id="98" fill="hold" nodeType="withGroup">
                            <p:stCondLst>
                              <p:cond delay="0"/>
                            </p:stCondLst>
                            <p:childTnLst>
                              <p:par>
                                <p:cTn id="99" presetID="2" presetClass="entr" presetSubtype="4" fill="hold" nodeType="clickEffect">
                                  <p:stCondLst>
                                    <p:cond delay="0"/>
                                  </p:stCondLst>
                                  <p:childTnLst>
                                    <p:set>
                                      <p:cBhvr>
                                        <p:cTn id="100" dur="1" fill="hold">
                                          <p:stCondLst>
                                            <p:cond delay="0"/>
                                          </p:stCondLst>
                                        </p:cTn>
                                        <p:tgtEl>
                                          <p:spTgt spid="79926"/>
                                        </p:tgtEl>
                                        <p:attrNameLst>
                                          <p:attrName>style.visibility</p:attrName>
                                        </p:attrNameLst>
                                      </p:cBhvr>
                                      <p:to>
                                        <p:strVal val="visible"/>
                                      </p:to>
                                    </p:set>
                                    <p:anim calcmode="lin" valueType="num">
                                      <p:cBhvr additive="base">
                                        <p:cTn id="101" dur="500" fill="hold"/>
                                        <p:tgtEl>
                                          <p:spTgt spid="79926"/>
                                        </p:tgtEl>
                                        <p:attrNameLst>
                                          <p:attrName>ppt_x</p:attrName>
                                        </p:attrNameLst>
                                      </p:cBhvr>
                                      <p:tavLst>
                                        <p:tav tm="0">
                                          <p:val>
                                            <p:strVal val="#ppt_x"/>
                                          </p:val>
                                        </p:tav>
                                        <p:tav tm="100000">
                                          <p:val>
                                            <p:strVal val="#ppt_x"/>
                                          </p:val>
                                        </p:tav>
                                      </p:tavLst>
                                    </p:anim>
                                    <p:anim calcmode="lin" valueType="num">
                                      <p:cBhvr additive="base">
                                        <p:cTn id="102" dur="500" fill="hold"/>
                                        <p:tgtEl>
                                          <p:spTgt spid="79926"/>
                                        </p:tgtEl>
                                        <p:attrNameLst>
                                          <p:attrName>ppt_y</p:attrName>
                                        </p:attrNameLst>
                                      </p:cBhvr>
                                      <p:tavLst>
                                        <p:tav tm="0">
                                          <p:val>
                                            <p:strVal val="1+#ppt_h/2"/>
                                          </p:val>
                                        </p:tav>
                                        <p:tav tm="100000">
                                          <p:val>
                                            <p:strVal val="#ppt_y"/>
                                          </p:val>
                                        </p:tav>
                                      </p:tavLst>
                                    </p:anim>
                                  </p:childTnLst>
                                </p:cTn>
                              </p:par>
                              <p:par>
                                <p:cTn id="103" presetID="2" presetClass="entr" presetSubtype="4" fill="hold" nodeType="withEffect">
                                  <p:stCondLst>
                                    <p:cond delay="0"/>
                                  </p:stCondLst>
                                  <p:childTnLst>
                                    <p:set>
                                      <p:cBhvr>
                                        <p:cTn id="104" dur="1" fill="hold">
                                          <p:stCondLst>
                                            <p:cond delay="0"/>
                                          </p:stCondLst>
                                        </p:cTn>
                                        <p:tgtEl>
                                          <p:spTgt spid="79928"/>
                                        </p:tgtEl>
                                        <p:attrNameLst>
                                          <p:attrName>style.visibility</p:attrName>
                                        </p:attrNameLst>
                                      </p:cBhvr>
                                      <p:to>
                                        <p:strVal val="visible"/>
                                      </p:to>
                                    </p:set>
                                    <p:anim calcmode="lin" valueType="num">
                                      <p:cBhvr additive="base">
                                        <p:cTn id="105" dur="500" fill="hold"/>
                                        <p:tgtEl>
                                          <p:spTgt spid="79928"/>
                                        </p:tgtEl>
                                        <p:attrNameLst>
                                          <p:attrName>ppt_x</p:attrName>
                                        </p:attrNameLst>
                                      </p:cBhvr>
                                      <p:tavLst>
                                        <p:tav tm="0">
                                          <p:val>
                                            <p:strVal val="#ppt_x"/>
                                          </p:val>
                                        </p:tav>
                                        <p:tav tm="100000">
                                          <p:val>
                                            <p:strVal val="#ppt_x"/>
                                          </p:val>
                                        </p:tav>
                                      </p:tavLst>
                                    </p:anim>
                                    <p:anim calcmode="lin" valueType="num">
                                      <p:cBhvr additive="base">
                                        <p:cTn id="106" dur="500" fill="hold"/>
                                        <p:tgtEl>
                                          <p:spTgt spid="79928"/>
                                        </p:tgtEl>
                                        <p:attrNameLst>
                                          <p:attrName>ppt_y</p:attrName>
                                        </p:attrNameLst>
                                      </p:cBhvr>
                                      <p:tavLst>
                                        <p:tav tm="0">
                                          <p:val>
                                            <p:strVal val="1+#ppt_h/2"/>
                                          </p:val>
                                        </p:tav>
                                        <p:tav tm="100000">
                                          <p:val>
                                            <p:strVal val="#ppt_y"/>
                                          </p:val>
                                        </p:tav>
                                      </p:tavLst>
                                    </p:anim>
                                  </p:childTnLst>
                                </p:cTn>
                              </p:par>
                              <p:par>
                                <p:cTn id="107" presetID="2" presetClass="entr" presetSubtype="4" fill="hold" nodeType="withEffect">
                                  <p:stCondLst>
                                    <p:cond delay="0"/>
                                  </p:stCondLst>
                                  <p:childTnLst>
                                    <p:set>
                                      <p:cBhvr>
                                        <p:cTn id="108" dur="1" fill="hold">
                                          <p:stCondLst>
                                            <p:cond delay="0"/>
                                          </p:stCondLst>
                                        </p:cTn>
                                        <p:tgtEl>
                                          <p:spTgt spid="79889"/>
                                        </p:tgtEl>
                                        <p:attrNameLst>
                                          <p:attrName>style.visibility</p:attrName>
                                        </p:attrNameLst>
                                      </p:cBhvr>
                                      <p:to>
                                        <p:strVal val="visible"/>
                                      </p:to>
                                    </p:set>
                                    <p:anim calcmode="lin" valueType="num">
                                      <p:cBhvr additive="base">
                                        <p:cTn id="109" dur="500" fill="hold"/>
                                        <p:tgtEl>
                                          <p:spTgt spid="79889"/>
                                        </p:tgtEl>
                                        <p:attrNameLst>
                                          <p:attrName>ppt_x</p:attrName>
                                        </p:attrNameLst>
                                      </p:cBhvr>
                                      <p:tavLst>
                                        <p:tav tm="0">
                                          <p:val>
                                            <p:strVal val="#ppt_x"/>
                                          </p:val>
                                        </p:tav>
                                        <p:tav tm="100000">
                                          <p:val>
                                            <p:strVal val="#ppt_x"/>
                                          </p:val>
                                        </p:tav>
                                      </p:tavLst>
                                    </p:anim>
                                    <p:anim calcmode="lin" valueType="num">
                                      <p:cBhvr additive="base">
                                        <p:cTn id="110" dur="500" fill="hold"/>
                                        <p:tgtEl>
                                          <p:spTgt spid="79889"/>
                                        </p:tgtEl>
                                        <p:attrNameLst>
                                          <p:attrName>ppt_y</p:attrName>
                                        </p:attrNameLst>
                                      </p:cBhvr>
                                      <p:tavLst>
                                        <p:tav tm="0">
                                          <p:val>
                                            <p:strVal val="1+#ppt_h/2"/>
                                          </p:val>
                                        </p:tav>
                                        <p:tav tm="100000">
                                          <p:val>
                                            <p:strVal val="#ppt_y"/>
                                          </p:val>
                                        </p:tav>
                                      </p:tavLst>
                                    </p:anim>
                                  </p:childTnLst>
                                </p:cTn>
                              </p:par>
                              <p:par>
                                <p:cTn id="111" presetID="2" presetClass="entr" presetSubtype="4" fill="hold" nodeType="withEffect">
                                  <p:stCondLst>
                                    <p:cond delay="0"/>
                                  </p:stCondLst>
                                  <p:childTnLst>
                                    <p:set>
                                      <p:cBhvr>
                                        <p:cTn id="112" dur="1" fill="hold">
                                          <p:stCondLst>
                                            <p:cond delay="0"/>
                                          </p:stCondLst>
                                        </p:cTn>
                                        <p:tgtEl>
                                          <p:spTgt spid="79927"/>
                                        </p:tgtEl>
                                        <p:attrNameLst>
                                          <p:attrName>style.visibility</p:attrName>
                                        </p:attrNameLst>
                                      </p:cBhvr>
                                      <p:to>
                                        <p:strVal val="visible"/>
                                      </p:to>
                                    </p:set>
                                    <p:anim calcmode="lin" valueType="num">
                                      <p:cBhvr additive="base">
                                        <p:cTn id="113" dur="500" fill="hold"/>
                                        <p:tgtEl>
                                          <p:spTgt spid="79927"/>
                                        </p:tgtEl>
                                        <p:attrNameLst>
                                          <p:attrName>ppt_x</p:attrName>
                                        </p:attrNameLst>
                                      </p:cBhvr>
                                      <p:tavLst>
                                        <p:tav tm="0">
                                          <p:val>
                                            <p:strVal val="#ppt_x"/>
                                          </p:val>
                                        </p:tav>
                                        <p:tav tm="100000">
                                          <p:val>
                                            <p:strVal val="#ppt_x"/>
                                          </p:val>
                                        </p:tav>
                                      </p:tavLst>
                                    </p:anim>
                                    <p:anim calcmode="lin" valueType="num">
                                      <p:cBhvr additive="base">
                                        <p:cTn id="114" dur="500" fill="hold"/>
                                        <p:tgtEl>
                                          <p:spTgt spid="79927"/>
                                        </p:tgtEl>
                                        <p:attrNameLst>
                                          <p:attrName>ppt_y</p:attrName>
                                        </p:attrNameLst>
                                      </p:cBhvr>
                                      <p:tavLst>
                                        <p:tav tm="0">
                                          <p:val>
                                            <p:strVal val="1+#ppt_h/2"/>
                                          </p:val>
                                        </p:tav>
                                        <p:tav tm="100000">
                                          <p:val>
                                            <p:strVal val="#ppt_y"/>
                                          </p:val>
                                        </p:tav>
                                      </p:tavLst>
                                    </p:anim>
                                  </p:childTnLst>
                                </p:cTn>
                              </p:par>
                              <p:par>
                                <p:cTn id="115" presetID="2" presetClass="entr" presetSubtype="4" fill="hold" grpId="0" nodeType="withEffect">
                                  <p:stCondLst>
                                    <p:cond delay="0"/>
                                  </p:stCondLst>
                                  <p:childTnLst>
                                    <p:set>
                                      <p:cBhvr>
                                        <p:cTn id="116" dur="1" fill="hold">
                                          <p:stCondLst>
                                            <p:cond delay="0"/>
                                          </p:stCondLst>
                                        </p:cTn>
                                        <p:tgtEl>
                                          <p:spTgt spid="79887"/>
                                        </p:tgtEl>
                                        <p:attrNameLst>
                                          <p:attrName>style.visibility</p:attrName>
                                        </p:attrNameLst>
                                      </p:cBhvr>
                                      <p:to>
                                        <p:strVal val="visible"/>
                                      </p:to>
                                    </p:set>
                                    <p:anim calcmode="lin" valueType="num">
                                      <p:cBhvr additive="base">
                                        <p:cTn id="117" dur="500" fill="hold"/>
                                        <p:tgtEl>
                                          <p:spTgt spid="79887"/>
                                        </p:tgtEl>
                                        <p:attrNameLst>
                                          <p:attrName>ppt_x</p:attrName>
                                        </p:attrNameLst>
                                      </p:cBhvr>
                                      <p:tavLst>
                                        <p:tav tm="0">
                                          <p:val>
                                            <p:strVal val="#ppt_x"/>
                                          </p:val>
                                        </p:tav>
                                        <p:tav tm="100000">
                                          <p:val>
                                            <p:strVal val="#ppt_x"/>
                                          </p:val>
                                        </p:tav>
                                      </p:tavLst>
                                    </p:anim>
                                    <p:anim calcmode="lin" valueType="num">
                                      <p:cBhvr additive="base">
                                        <p:cTn id="118" dur="500" fill="hold"/>
                                        <p:tgtEl>
                                          <p:spTgt spid="79887"/>
                                        </p:tgtEl>
                                        <p:attrNameLst>
                                          <p:attrName>ppt_y</p:attrName>
                                        </p:attrNameLst>
                                      </p:cBhvr>
                                      <p:tavLst>
                                        <p:tav tm="0">
                                          <p:val>
                                            <p:strVal val="1+#ppt_h/2"/>
                                          </p:val>
                                        </p:tav>
                                        <p:tav tm="100000">
                                          <p:val>
                                            <p:strVal val="#ppt_y"/>
                                          </p:val>
                                        </p:tav>
                                      </p:tavLst>
                                    </p:anim>
                                  </p:childTnLst>
                                </p:cTn>
                              </p:par>
                            </p:childTnLst>
                          </p:cTn>
                        </p:par>
                      </p:childTnLst>
                    </p:cTn>
                  </p:par>
                  <p:par>
                    <p:cTn id="119" fill="hold" nodeType="clickPar">
                      <p:stCondLst>
                        <p:cond delay="indefinite"/>
                      </p:stCondLst>
                      <p:childTnLst>
                        <p:par>
                          <p:cTn id="120" fill="hold" nodeType="withGroup">
                            <p:stCondLst>
                              <p:cond delay="0"/>
                            </p:stCondLst>
                            <p:childTnLst>
                              <p:par>
                                <p:cTn id="121" presetID="2" presetClass="entr" presetSubtype="4" fill="hold" nodeType="clickEffect">
                                  <p:stCondLst>
                                    <p:cond delay="0"/>
                                  </p:stCondLst>
                                  <p:childTnLst>
                                    <p:set>
                                      <p:cBhvr>
                                        <p:cTn id="122" dur="1" fill="hold">
                                          <p:stCondLst>
                                            <p:cond delay="0"/>
                                          </p:stCondLst>
                                        </p:cTn>
                                        <p:tgtEl>
                                          <p:spTgt spid="79930"/>
                                        </p:tgtEl>
                                        <p:attrNameLst>
                                          <p:attrName>style.visibility</p:attrName>
                                        </p:attrNameLst>
                                      </p:cBhvr>
                                      <p:to>
                                        <p:strVal val="visible"/>
                                      </p:to>
                                    </p:set>
                                    <p:anim calcmode="lin" valueType="num">
                                      <p:cBhvr additive="base">
                                        <p:cTn id="123" dur="500" fill="hold"/>
                                        <p:tgtEl>
                                          <p:spTgt spid="79930"/>
                                        </p:tgtEl>
                                        <p:attrNameLst>
                                          <p:attrName>ppt_x</p:attrName>
                                        </p:attrNameLst>
                                      </p:cBhvr>
                                      <p:tavLst>
                                        <p:tav tm="0">
                                          <p:val>
                                            <p:strVal val="#ppt_x"/>
                                          </p:val>
                                        </p:tav>
                                        <p:tav tm="100000">
                                          <p:val>
                                            <p:strVal val="#ppt_x"/>
                                          </p:val>
                                        </p:tav>
                                      </p:tavLst>
                                    </p:anim>
                                    <p:anim calcmode="lin" valueType="num">
                                      <p:cBhvr additive="base">
                                        <p:cTn id="124" dur="500" fill="hold"/>
                                        <p:tgtEl>
                                          <p:spTgt spid="79930"/>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79890"/>
                                        </p:tgtEl>
                                        <p:attrNameLst>
                                          <p:attrName>style.visibility</p:attrName>
                                        </p:attrNameLst>
                                      </p:cBhvr>
                                      <p:to>
                                        <p:strVal val="visible"/>
                                      </p:to>
                                    </p:set>
                                    <p:anim calcmode="lin" valueType="num">
                                      <p:cBhvr additive="base">
                                        <p:cTn id="127" dur="500" fill="hold"/>
                                        <p:tgtEl>
                                          <p:spTgt spid="79890"/>
                                        </p:tgtEl>
                                        <p:attrNameLst>
                                          <p:attrName>ppt_x</p:attrName>
                                        </p:attrNameLst>
                                      </p:cBhvr>
                                      <p:tavLst>
                                        <p:tav tm="0">
                                          <p:val>
                                            <p:strVal val="#ppt_x"/>
                                          </p:val>
                                        </p:tav>
                                        <p:tav tm="100000">
                                          <p:val>
                                            <p:strVal val="#ppt_x"/>
                                          </p:val>
                                        </p:tav>
                                      </p:tavLst>
                                    </p:anim>
                                    <p:anim calcmode="lin" valueType="num">
                                      <p:cBhvr additive="base">
                                        <p:cTn id="128" dur="500" fill="hold"/>
                                        <p:tgtEl>
                                          <p:spTgt spid="79890"/>
                                        </p:tgtEl>
                                        <p:attrNameLst>
                                          <p:attrName>ppt_y</p:attrName>
                                        </p:attrNameLst>
                                      </p:cBhvr>
                                      <p:tavLst>
                                        <p:tav tm="0">
                                          <p:val>
                                            <p:strVal val="1+#ppt_h/2"/>
                                          </p:val>
                                        </p:tav>
                                        <p:tav tm="100000">
                                          <p:val>
                                            <p:strVal val="#ppt_y"/>
                                          </p:val>
                                        </p:tav>
                                      </p:tavLst>
                                    </p:anim>
                                  </p:childTnLst>
                                </p:cTn>
                              </p:par>
                              <p:par>
                                <p:cTn id="129" presetID="2" presetClass="entr" presetSubtype="4" fill="hold" nodeType="withEffect">
                                  <p:stCondLst>
                                    <p:cond delay="0"/>
                                  </p:stCondLst>
                                  <p:childTnLst>
                                    <p:set>
                                      <p:cBhvr>
                                        <p:cTn id="130" dur="1" fill="hold">
                                          <p:stCondLst>
                                            <p:cond delay="0"/>
                                          </p:stCondLst>
                                        </p:cTn>
                                        <p:tgtEl>
                                          <p:spTgt spid="79922"/>
                                        </p:tgtEl>
                                        <p:attrNameLst>
                                          <p:attrName>style.visibility</p:attrName>
                                        </p:attrNameLst>
                                      </p:cBhvr>
                                      <p:to>
                                        <p:strVal val="visible"/>
                                      </p:to>
                                    </p:set>
                                    <p:anim calcmode="lin" valueType="num">
                                      <p:cBhvr additive="base">
                                        <p:cTn id="131" dur="500" fill="hold"/>
                                        <p:tgtEl>
                                          <p:spTgt spid="79922"/>
                                        </p:tgtEl>
                                        <p:attrNameLst>
                                          <p:attrName>ppt_x</p:attrName>
                                        </p:attrNameLst>
                                      </p:cBhvr>
                                      <p:tavLst>
                                        <p:tav tm="0">
                                          <p:val>
                                            <p:strVal val="#ppt_x"/>
                                          </p:val>
                                        </p:tav>
                                        <p:tav tm="100000">
                                          <p:val>
                                            <p:strVal val="#ppt_x"/>
                                          </p:val>
                                        </p:tav>
                                      </p:tavLst>
                                    </p:anim>
                                    <p:anim calcmode="lin" valueType="num">
                                      <p:cBhvr additive="base">
                                        <p:cTn id="132" dur="500" fill="hold"/>
                                        <p:tgtEl>
                                          <p:spTgt spid="79922"/>
                                        </p:tgtEl>
                                        <p:attrNameLst>
                                          <p:attrName>ppt_y</p:attrName>
                                        </p:attrNameLst>
                                      </p:cBhvr>
                                      <p:tavLst>
                                        <p:tav tm="0">
                                          <p:val>
                                            <p:strVal val="1+#ppt_h/2"/>
                                          </p:val>
                                        </p:tav>
                                        <p:tav tm="100000">
                                          <p:val>
                                            <p:strVal val="#ppt_y"/>
                                          </p:val>
                                        </p:tav>
                                      </p:tavLst>
                                    </p:anim>
                                  </p:childTnLst>
                                </p:cTn>
                              </p:par>
                              <p:par>
                                <p:cTn id="133" presetID="2" presetClass="entr" presetSubtype="4" fill="hold" nodeType="withEffect">
                                  <p:stCondLst>
                                    <p:cond delay="0"/>
                                  </p:stCondLst>
                                  <p:childTnLst>
                                    <p:set>
                                      <p:cBhvr>
                                        <p:cTn id="134" dur="1" fill="hold">
                                          <p:stCondLst>
                                            <p:cond delay="0"/>
                                          </p:stCondLst>
                                        </p:cTn>
                                        <p:tgtEl>
                                          <p:spTgt spid="79915"/>
                                        </p:tgtEl>
                                        <p:attrNameLst>
                                          <p:attrName>style.visibility</p:attrName>
                                        </p:attrNameLst>
                                      </p:cBhvr>
                                      <p:to>
                                        <p:strVal val="visible"/>
                                      </p:to>
                                    </p:set>
                                    <p:anim calcmode="lin" valueType="num">
                                      <p:cBhvr additive="base">
                                        <p:cTn id="135" dur="500" fill="hold"/>
                                        <p:tgtEl>
                                          <p:spTgt spid="79915"/>
                                        </p:tgtEl>
                                        <p:attrNameLst>
                                          <p:attrName>ppt_x</p:attrName>
                                        </p:attrNameLst>
                                      </p:cBhvr>
                                      <p:tavLst>
                                        <p:tav tm="0">
                                          <p:val>
                                            <p:strVal val="#ppt_x"/>
                                          </p:val>
                                        </p:tav>
                                        <p:tav tm="100000">
                                          <p:val>
                                            <p:strVal val="#ppt_x"/>
                                          </p:val>
                                        </p:tav>
                                      </p:tavLst>
                                    </p:anim>
                                    <p:anim calcmode="lin" valueType="num">
                                      <p:cBhvr additive="base">
                                        <p:cTn id="136" dur="500" fill="hold"/>
                                        <p:tgtEl>
                                          <p:spTgt spid="79915"/>
                                        </p:tgtEl>
                                        <p:attrNameLst>
                                          <p:attrName>ppt_y</p:attrName>
                                        </p:attrNameLst>
                                      </p:cBhvr>
                                      <p:tavLst>
                                        <p:tav tm="0">
                                          <p:val>
                                            <p:strVal val="1+#ppt_h/2"/>
                                          </p:val>
                                        </p:tav>
                                        <p:tav tm="100000">
                                          <p:val>
                                            <p:strVal val="#ppt_y"/>
                                          </p:val>
                                        </p:tav>
                                      </p:tavLst>
                                    </p:anim>
                                  </p:childTnLst>
                                </p:cTn>
                              </p:par>
                              <p:par>
                                <p:cTn id="137" presetID="2" presetClass="entr" presetSubtype="4" fill="hold" nodeType="withEffect">
                                  <p:stCondLst>
                                    <p:cond delay="0"/>
                                  </p:stCondLst>
                                  <p:childTnLst>
                                    <p:set>
                                      <p:cBhvr>
                                        <p:cTn id="138" dur="1" fill="hold">
                                          <p:stCondLst>
                                            <p:cond delay="0"/>
                                          </p:stCondLst>
                                        </p:cTn>
                                        <p:tgtEl>
                                          <p:spTgt spid="79923"/>
                                        </p:tgtEl>
                                        <p:attrNameLst>
                                          <p:attrName>style.visibility</p:attrName>
                                        </p:attrNameLst>
                                      </p:cBhvr>
                                      <p:to>
                                        <p:strVal val="visible"/>
                                      </p:to>
                                    </p:set>
                                    <p:anim calcmode="lin" valueType="num">
                                      <p:cBhvr additive="base">
                                        <p:cTn id="139" dur="500" fill="hold"/>
                                        <p:tgtEl>
                                          <p:spTgt spid="79923"/>
                                        </p:tgtEl>
                                        <p:attrNameLst>
                                          <p:attrName>ppt_x</p:attrName>
                                        </p:attrNameLst>
                                      </p:cBhvr>
                                      <p:tavLst>
                                        <p:tav tm="0">
                                          <p:val>
                                            <p:strVal val="#ppt_x"/>
                                          </p:val>
                                        </p:tav>
                                        <p:tav tm="100000">
                                          <p:val>
                                            <p:strVal val="#ppt_x"/>
                                          </p:val>
                                        </p:tav>
                                      </p:tavLst>
                                    </p:anim>
                                    <p:anim calcmode="lin" valueType="num">
                                      <p:cBhvr additive="base">
                                        <p:cTn id="140" dur="500" fill="hold"/>
                                        <p:tgtEl>
                                          <p:spTgt spid="79923"/>
                                        </p:tgtEl>
                                        <p:attrNameLst>
                                          <p:attrName>ppt_y</p:attrName>
                                        </p:attrNameLst>
                                      </p:cBhvr>
                                      <p:tavLst>
                                        <p:tav tm="0">
                                          <p:val>
                                            <p:strVal val="1+#ppt_h/2"/>
                                          </p:val>
                                        </p:tav>
                                        <p:tav tm="100000">
                                          <p:val>
                                            <p:strVal val="#ppt_y"/>
                                          </p:val>
                                        </p:tav>
                                      </p:tavLst>
                                    </p:anim>
                                  </p:childTnLst>
                                </p:cTn>
                              </p:par>
                            </p:childTnLst>
                          </p:cTn>
                        </p:par>
                      </p:childTnLst>
                    </p:cTn>
                  </p:par>
                  <p:par>
                    <p:cTn id="141" fill="hold" nodeType="clickPar">
                      <p:stCondLst>
                        <p:cond delay="indefinite"/>
                      </p:stCondLst>
                      <p:childTnLst>
                        <p:par>
                          <p:cTn id="142" fill="hold" nodeType="withGroup">
                            <p:stCondLst>
                              <p:cond delay="0"/>
                            </p:stCondLst>
                            <p:childTnLst>
                              <p:par>
                                <p:cTn id="143" presetID="2" presetClass="entr" presetSubtype="4" fill="hold" nodeType="clickEffect">
                                  <p:stCondLst>
                                    <p:cond delay="0"/>
                                  </p:stCondLst>
                                  <p:childTnLst>
                                    <p:set>
                                      <p:cBhvr>
                                        <p:cTn id="144" dur="1" fill="hold">
                                          <p:stCondLst>
                                            <p:cond delay="0"/>
                                          </p:stCondLst>
                                        </p:cTn>
                                        <p:tgtEl>
                                          <p:spTgt spid="79924"/>
                                        </p:tgtEl>
                                        <p:attrNameLst>
                                          <p:attrName>style.visibility</p:attrName>
                                        </p:attrNameLst>
                                      </p:cBhvr>
                                      <p:to>
                                        <p:strVal val="visible"/>
                                      </p:to>
                                    </p:set>
                                    <p:anim calcmode="lin" valueType="num">
                                      <p:cBhvr additive="base">
                                        <p:cTn id="145" dur="500" fill="hold"/>
                                        <p:tgtEl>
                                          <p:spTgt spid="79924"/>
                                        </p:tgtEl>
                                        <p:attrNameLst>
                                          <p:attrName>ppt_x</p:attrName>
                                        </p:attrNameLst>
                                      </p:cBhvr>
                                      <p:tavLst>
                                        <p:tav tm="0">
                                          <p:val>
                                            <p:strVal val="#ppt_x"/>
                                          </p:val>
                                        </p:tav>
                                        <p:tav tm="100000">
                                          <p:val>
                                            <p:strVal val="#ppt_x"/>
                                          </p:val>
                                        </p:tav>
                                      </p:tavLst>
                                    </p:anim>
                                    <p:anim calcmode="lin" valueType="num">
                                      <p:cBhvr additive="base">
                                        <p:cTn id="146" dur="500" fill="hold"/>
                                        <p:tgtEl>
                                          <p:spTgt spid="79924"/>
                                        </p:tgtEl>
                                        <p:attrNameLst>
                                          <p:attrName>ppt_y</p:attrName>
                                        </p:attrNameLst>
                                      </p:cBhvr>
                                      <p:tavLst>
                                        <p:tav tm="0">
                                          <p:val>
                                            <p:strVal val="1+#ppt_h/2"/>
                                          </p:val>
                                        </p:tav>
                                        <p:tav tm="100000">
                                          <p:val>
                                            <p:strVal val="#ppt_y"/>
                                          </p:val>
                                        </p:tav>
                                      </p:tavLst>
                                    </p:anim>
                                  </p:childTnLst>
                                </p:cTn>
                              </p:par>
                              <p:par>
                                <p:cTn id="147" presetID="2" presetClass="entr" presetSubtype="4" fill="hold" nodeType="withEffect">
                                  <p:stCondLst>
                                    <p:cond delay="0"/>
                                  </p:stCondLst>
                                  <p:childTnLst>
                                    <p:set>
                                      <p:cBhvr>
                                        <p:cTn id="148" dur="1" fill="hold">
                                          <p:stCondLst>
                                            <p:cond delay="0"/>
                                          </p:stCondLst>
                                        </p:cTn>
                                        <p:tgtEl>
                                          <p:spTgt spid="79925"/>
                                        </p:tgtEl>
                                        <p:attrNameLst>
                                          <p:attrName>style.visibility</p:attrName>
                                        </p:attrNameLst>
                                      </p:cBhvr>
                                      <p:to>
                                        <p:strVal val="visible"/>
                                      </p:to>
                                    </p:set>
                                    <p:anim calcmode="lin" valueType="num">
                                      <p:cBhvr additive="base">
                                        <p:cTn id="149" dur="500" fill="hold"/>
                                        <p:tgtEl>
                                          <p:spTgt spid="79925"/>
                                        </p:tgtEl>
                                        <p:attrNameLst>
                                          <p:attrName>ppt_x</p:attrName>
                                        </p:attrNameLst>
                                      </p:cBhvr>
                                      <p:tavLst>
                                        <p:tav tm="0">
                                          <p:val>
                                            <p:strVal val="#ppt_x"/>
                                          </p:val>
                                        </p:tav>
                                        <p:tav tm="100000">
                                          <p:val>
                                            <p:strVal val="#ppt_x"/>
                                          </p:val>
                                        </p:tav>
                                      </p:tavLst>
                                    </p:anim>
                                    <p:anim calcmode="lin" valueType="num">
                                      <p:cBhvr additive="base">
                                        <p:cTn id="150" dur="500" fill="hold"/>
                                        <p:tgtEl>
                                          <p:spTgt spid="79925"/>
                                        </p:tgtEl>
                                        <p:attrNameLst>
                                          <p:attrName>ppt_y</p:attrName>
                                        </p:attrNameLst>
                                      </p:cBhvr>
                                      <p:tavLst>
                                        <p:tav tm="0">
                                          <p:val>
                                            <p:strVal val="1+#ppt_h/2"/>
                                          </p:val>
                                        </p:tav>
                                        <p:tav tm="100000">
                                          <p:val>
                                            <p:strVal val="#ppt_y"/>
                                          </p:val>
                                        </p:tav>
                                      </p:tavLst>
                                    </p:anim>
                                  </p:childTnLst>
                                </p:cTn>
                              </p:par>
                              <p:par>
                                <p:cTn id="151" presetID="2" presetClass="entr" presetSubtype="4" fill="hold" nodeType="withEffect">
                                  <p:stCondLst>
                                    <p:cond delay="0"/>
                                  </p:stCondLst>
                                  <p:childTnLst>
                                    <p:set>
                                      <p:cBhvr>
                                        <p:cTn id="152" dur="1" fill="hold">
                                          <p:stCondLst>
                                            <p:cond delay="0"/>
                                          </p:stCondLst>
                                        </p:cTn>
                                        <p:tgtEl>
                                          <p:spTgt spid="79931"/>
                                        </p:tgtEl>
                                        <p:attrNameLst>
                                          <p:attrName>style.visibility</p:attrName>
                                        </p:attrNameLst>
                                      </p:cBhvr>
                                      <p:to>
                                        <p:strVal val="visible"/>
                                      </p:to>
                                    </p:set>
                                    <p:anim calcmode="lin" valueType="num">
                                      <p:cBhvr additive="base">
                                        <p:cTn id="153" dur="500" fill="hold"/>
                                        <p:tgtEl>
                                          <p:spTgt spid="79931"/>
                                        </p:tgtEl>
                                        <p:attrNameLst>
                                          <p:attrName>ppt_x</p:attrName>
                                        </p:attrNameLst>
                                      </p:cBhvr>
                                      <p:tavLst>
                                        <p:tav tm="0">
                                          <p:val>
                                            <p:strVal val="#ppt_x"/>
                                          </p:val>
                                        </p:tav>
                                        <p:tav tm="100000">
                                          <p:val>
                                            <p:strVal val="#ppt_x"/>
                                          </p:val>
                                        </p:tav>
                                      </p:tavLst>
                                    </p:anim>
                                    <p:anim calcmode="lin" valueType="num">
                                      <p:cBhvr additive="base">
                                        <p:cTn id="154" dur="500" fill="hold"/>
                                        <p:tgtEl>
                                          <p:spTgt spid="79931"/>
                                        </p:tgtEl>
                                        <p:attrNameLst>
                                          <p:attrName>ppt_y</p:attrName>
                                        </p:attrNameLst>
                                      </p:cBhvr>
                                      <p:tavLst>
                                        <p:tav tm="0">
                                          <p:val>
                                            <p:strVal val="1+#ppt_h/2"/>
                                          </p:val>
                                        </p:tav>
                                        <p:tav tm="100000">
                                          <p:val>
                                            <p:strVal val="#ppt_y"/>
                                          </p:val>
                                        </p:tav>
                                      </p:tavLst>
                                    </p:anim>
                                  </p:childTnLst>
                                </p:cTn>
                              </p:par>
                              <p:par>
                                <p:cTn id="155" presetID="2" presetClass="entr" presetSubtype="4" fill="hold" nodeType="withEffect">
                                  <p:stCondLst>
                                    <p:cond delay="0"/>
                                  </p:stCondLst>
                                  <p:childTnLst>
                                    <p:set>
                                      <p:cBhvr>
                                        <p:cTn id="156" dur="1" fill="hold">
                                          <p:stCondLst>
                                            <p:cond delay="0"/>
                                          </p:stCondLst>
                                        </p:cTn>
                                        <p:tgtEl>
                                          <p:spTgt spid="79893"/>
                                        </p:tgtEl>
                                        <p:attrNameLst>
                                          <p:attrName>style.visibility</p:attrName>
                                        </p:attrNameLst>
                                      </p:cBhvr>
                                      <p:to>
                                        <p:strVal val="visible"/>
                                      </p:to>
                                    </p:set>
                                    <p:anim calcmode="lin" valueType="num">
                                      <p:cBhvr additive="base">
                                        <p:cTn id="157" dur="500" fill="hold"/>
                                        <p:tgtEl>
                                          <p:spTgt spid="79893"/>
                                        </p:tgtEl>
                                        <p:attrNameLst>
                                          <p:attrName>ppt_x</p:attrName>
                                        </p:attrNameLst>
                                      </p:cBhvr>
                                      <p:tavLst>
                                        <p:tav tm="0">
                                          <p:val>
                                            <p:strVal val="#ppt_x"/>
                                          </p:val>
                                        </p:tav>
                                        <p:tav tm="100000">
                                          <p:val>
                                            <p:strVal val="#ppt_x"/>
                                          </p:val>
                                        </p:tav>
                                      </p:tavLst>
                                    </p:anim>
                                    <p:anim calcmode="lin" valueType="num">
                                      <p:cBhvr additive="base">
                                        <p:cTn id="158" dur="500" fill="hold"/>
                                        <p:tgtEl>
                                          <p:spTgt spid="79893"/>
                                        </p:tgtEl>
                                        <p:attrNameLst>
                                          <p:attrName>ppt_y</p:attrName>
                                        </p:attrNameLst>
                                      </p:cBhvr>
                                      <p:tavLst>
                                        <p:tav tm="0">
                                          <p:val>
                                            <p:strVal val="1+#ppt_h/2"/>
                                          </p:val>
                                        </p:tav>
                                        <p:tav tm="100000">
                                          <p:val>
                                            <p:strVal val="#ppt_y"/>
                                          </p:val>
                                        </p:tav>
                                      </p:tavLst>
                                    </p:anim>
                                  </p:childTnLst>
                                </p:cTn>
                              </p:par>
                              <p:par>
                                <p:cTn id="159" presetID="2" presetClass="entr" presetSubtype="4" fill="hold" nodeType="withEffect">
                                  <p:stCondLst>
                                    <p:cond delay="0"/>
                                  </p:stCondLst>
                                  <p:childTnLst>
                                    <p:set>
                                      <p:cBhvr>
                                        <p:cTn id="160" dur="1" fill="hold">
                                          <p:stCondLst>
                                            <p:cond delay="0"/>
                                          </p:stCondLst>
                                        </p:cTn>
                                        <p:tgtEl>
                                          <p:spTgt spid="79894"/>
                                        </p:tgtEl>
                                        <p:attrNameLst>
                                          <p:attrName>style.visibility</p:attrName>
                                        </p:attrNameLst>
                                      </p:cBhvr>
                                      <p:to>
                                        <p:strVal val="visible"/>
                                      </p:to>
                                    </p:set>
                                    <p:anim calcmode="lin" valueType="num">
                                      <p:cBhvr additive="base">
                                        <p:cTn id="161" dur="500" fill="hold"/>
                                        <p:tgtEl>
                                          <p:spTgt spid="79894"/>
                                        </p:tgtEl>
                                        <p:attrNameLst>
                                          <p:attrName>ppt_x</p:attrName>
                                        </p:attrNameLst>
                                      </p:cBhvr>
                                      <p:tavLst>
                                        <p:tav tm="0">
                                          <p:val>
                                            <p:strVal val="#ppt_x"/>
                                          </p:val>
                                        </p:tav>
                                        <p:tav tm="100000">
                                          <p:val>
                                            <p:strVal val="#ppt_x"/>
                                          </p:val>
                                        </p:tav>
                                      </p:tavLst>
                                    </p:anim>
                                    <p:anim calcmode="lin" valueType="num">
                                      <p:cBhvr additive="base">
                                        <p:cTn id="162" dur="500" fill="hold"/>
                                        <p:tgtEl>
                                          <p:spTgt spid="79894"/>
                                        </p:tgtEl>
                                        <p:attrNameLst>
                                          <p:attrName>ppt_y</p:attrName>
                                        </p:attrNameLst>
                                      </p:cBhvr>
                                      <p:tavLst>
                                        <p:tav tm="0">
                                          <p:val>
                                            <p:strVal val="1+#ppt_h/2"/>
                                          </p:val>
                                        </p:tav>
                                        <p:tav tm="100000">
                                          <p:val>
                                            <p:strVal val="#ppt_y"/>
                                          </p:val>
                                        </p:tav>
                                      </p:tavLst>
                                    </p:anim>
                                  </p:childTnLst>
                                </p:cTn>
                              </p:par>
                              <p:par>
                                <p:cTn id="163" presetID="2" presetClass="entr" presetSubtype="4" fill="hold" grpId="0" nodeType="withEffect">
                                  <p:stCondLst>
                                    <p:cond delay="0"/>
                                  </p:stCondLst>
                                  <p:childTnLst>
                                    <p:set>
                                      <p:cBhvr>
                                        <p:cTn id="164" dur="1" fill="hold">
                                          <p:stCondLst>
                                            <p:cond delay="0"/>
                                          </p:stCondLst>
                                        </p:cTn>
                                        <p:tgtEl>
                                          <p:spTgt spid="79892"/>
                                        </p:tgtEl>
                                        <p:attrNameLst>
                                          <p:attrName>style.visibility</p:attrName>
                                        </p:attrNameLst>
                                      </p:cBhvr>
                                      <p:to>
                                        <p:strVal val="visible"/>
                                      </p:to>
                                    </p:set>
                                    <p:anim calcmode="lin" valueType="num">
                                      <p:cBhvr additive="base">
                                        <p:cTn id="165" dur="500" fill="hold"/>
                                        <p:tgtEl>
                                          <p:spTgt spid="79892"/>
                                        </p:tgtEl>
                                        <p:attrNameLst>
                                          <p:attrName>ppt_x</p:attrName>
                                        </p:attrNameLst>
                                      </p:cBhvr>
                                      <p:tavLst>
                                        <p:tav tm="0">
                                          <p:val>
                                            <p:strVal val="#ppt_x"/>
                                          </p:val>
                                        </p:tav>
                                        <p:tav tm="100000">
                                          <p:val>
                                            <p:strVal val="#ppt_x"/>
                                          </p:val>
                                        </p:tav>
                                      </p:tavLst>
                                    </p:anim>
                                    <p:anim calcmode="lin" valueType="num">
                                      <p:cBhvr additive="base">
                                        <p:cTn id="166" dur="500" fill="hold"/>
                                        <p:tgtEl>
                                          <p:spTgt spid="79892"/>
                                        </p:tgtEl>
                                        <p:attrNameLst>
                                          <p:attrName>ppt_y</p:attrName>
                                        </p:attrNameLst>
                                      </p:cBhvr>
                                      <p:tavLst>
                                        <p:tav tm="0">
                                          <p:val>
                                            <p:strVal val="1+#ppt_h/2"/>
                                          </p:val>
                                        </p:tav>
                                        <p:tav tm="100000">
                                          <p:val>
                                            <p:strVal val="#ppt_y"/>
                                          </p:val>
                                        </p:tav>
                                      </p:tavLst>
                                    </p:anim>
                                  </p:childTnLst>
                                </p:cTn>
                              </p:par>
                            </p:childTnLst>
                          </p:cTn>
                        </p:par>
                      </p:childTnLst>
                    </p:cTn>
                  </p:par>
                  <p:par>
                    <p:cTn id="167" fill="hold" nodeType="clickPar">
                      <p:stCondLst>
                        <p:cond delay="indefinite"/>
                      </p:stCondLst>
                      <p:childTnLst>
                        <p:par>
                          <p:cTn id="168" fill="hold" nodeType="withGroup">
                            <p:stCondLst>
                              <p:cond delay="0"/>
                            </p:stCondLst>
                            <p:childTnLst>
                              <p:par>
                                <p:cTn id="169" presetID="2" presetClass="entr" presetSubtype="4" fill="hold" nodeType="clickEffect">
                                  <p:stCondLst>
                                    <p:cond delay="0"/>
                                  </p:stCondLst>
                                  <p:childTnLst>
                                    <p:set>
                                      <p:cBhvr>
                                        <p:cTn id="170" dur="1" fill="hold">
                                          <p:stCondLst>
                                            <p:cond delay="0"/>
                                          </p:stCondLst>
                                        </p:cTn>
                                        <p:tgtEl>
                                          <p:spTgt spid="79897"/>
                                        </p:tgtEl>
                                        <p:attrNameLst>
                                          <p:attrName>style.visibility</p:attrName>
                                        </p:attrNameLst>
                                      </p:cBhvr>
                                      <p:to>
                                        <p:strVal val="visible"/>
                                      </p:to>
                                    </p:set>
                                    <p:anim calcmode="lin" valueType="num">
                                      <p:cBhvr additive="base">
                                        <p:cTn id="171" dur="500" fill="hold"/>
                                        <p:tgtEl>
                                          <p:spTgt spid="79897"/>
                                        </p:tgtEl>
                                        <p:attrNameLst>
                                          <p:attrName>ppt_x</p:attrName>
                                        </p:attrNameLst>
                                      </p:cBhvr>
                                      <p:tavLst>
                                        <p:tav tm="0">
                                          <p:val>
                                            <p:strVal val="#ppt_x"/>
                                          </p:val>
                                        </p:tav>
                                        <p:tav tm="100000">
                                          <p:val>
                                            <p:strVal val="#ppt_x"/>
                                          </p:val>
                                        </p:tav>
                                      </p:tavLst>
                                    </p:anim>
                                    <p:anim calcmode="lin" valueType="num">
                                      <p:cBhvr additive="base">
                                        <p:cTn id="172" dur="500" fill="hold"/>
                                        <p:tgtEl>
                                          <p:spTgt spid="79897"/>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79895"/>
                                        </p:tgtEl>
                                        <p:attrNameLst>
                                          <p:attrName>style.visibility</p:attrName>
                                        </p:attrNameLst>
                                      </p:cBhvr>
                                      <p:to>
                                        <p:strVal val="visible"/>
                                      </p:to>
                                    </p:set>
                                    <p:anim calcmode="lin" valueType="num">
                                      <p:cBhvr additive="base">
                                        <p:cTn id="175" dur="500" fill="hold"/>
                                        <p:tgtEl>
                                          <p:spTgt spid="79895"/>
                                        </p:tgtEl>
                                        <p:attrNameLst>
                                          <p:attrName>ppt_x</p:attrName>
                                        </p:attrNameLst>
                                      </p:cBhvr>
                                      <p:tavLst>
                                        <p:tav tm="0">
                                          <p:val>
                                            <p:strVal val="#ppt_x"/>
                                          </p:val>
                                        </p:tav>
                                        <p:tav tm="100000">
                                          <p:val>
                                            <p:strVal val="#ppt_x"/>
                                          </p:val>
                                        </p:tav>
                                      </p:tavLst>
                                    </p:anim>
                                    <p:anim calcmode="lin" valueType="num">
                                      <p:cBhvr additive="base">
                                        <p:cTn id="176" dur="500" fill="hold"/>
                                        <p:tgtEl>
                                          <p:spTgt spid="79895"/>
                                        </p:tgtEl>
                                        <p:attrNameLst>
                                          <p:attrName>ppt_y</p:attrName>
                                        </p:attrNameLst>
                                      </p:cBhvr>
                                      <p:tavLst>
                                        <p:tav tm="0">
                                          <p:val>
                                            <p:strVal val="1+#ppt_h/2"/>
                                          </p:val>
                                        </p:tav>
                                        <p:tav tm="100000">
                                          <p:val>
                                            <p:strVal val="#ppt_y"/>
                                          </p:val>
                                        </p:tav>
                                      </p:tavLst>
                                    </p:anim>
                                  </p:childTnLst>
                                </p:cTn>
                              </p:par>
                              <p:par>
                                <p:cTn id="177" presetID="2" presetClass="entr" presetSubtype="4" fill="hold" nodeType="withEffect">
                                  <p:stCondLst>
                                    <p:cond delay="0"/>
                                  </p:stCondLst>
                                  <p:childTnLst>
                                    <p:set>
                                      <p:cBhvr>
                                        <p:cTn id="178" dur="1" fill="hold">
                                          <p:stCondLst>
                                            <p:cond delay="0"/>
                                          </p:stCondLst>
                                        </p:cTn>
                                        <p:tgtEl>
                                          <p:spTgt spid="79900"/>
                                        </p:tgtEl>
                                        <p:attrNameLst>
                                          <p:attrName>style.visibility</p:attrName>
                                        </p:attrNameLst>
                                      </p:cBhvr>
                                      <p:to>
                                        <p:strVal val="visible"/>
                                      </p:to>
                                    </p:set>
                                    <p:anim calcmode="lin" valueType="num">
                                      <p:cBhvr additive="base">
                                        <p:cTn id="179" dur="500" fill="hold"/>
                                        <p:tgtEl>
                                          <p:spTgt spid="79900"/>
                                        </p:tgtEl>
                                        <p:attrNameLst>
                                          <p:attrName>ppt_x</p:attrName>
                                        </p:attrNameLst>
                                      </p:cBhvr>
                                      <p:tavLst>
                                        <p:tav tm="0">
                                          <p:val>
                                            <p:strVal val="#ppt_x"/>
                                          </p:val>
                                        </p:tav>
                                        <p:tav tm="100000">
                                          <p:val>
                                            <p:strVal val="#ppt_x"/>
                                          </p:val>
                                        </p:tav>
                                      </p:tavLst>
                                    </p:anim>
                                    <p:anim calcmode="lin" valueType="num">
                                      <p:cBhvr additive="base">
                                        <p:cTn id="180" dur="500" fill="hold"/>
                                        <p:tgtEl>
                                          <p:spTgt spid="79900"/>
                                        </p:tgtEl>
                                        <p:attrNameLst>
                                          <p:attrName>ppt_y</p:attrName>
                                        </p:attrNameLst>
                                      </p:cBhvr>
                                      <p:tavLst>
                                        <p:tav tm="0">
                                          <p:val>
                                            <p:strVal val="1+#ppt_h/2"/>
                                          </p:val>
                                        </p:tav>
                                        <p:tav tm="100000">
                                          <p:val>
                                            <p:strVal val="#ppt_y"/>
                                          </p:val>
                                        </p:tav>
                                      </p:tavLst>
                                    </p:anim>
                                  </p:childTnLst>
                                </p:cTn>
                              </p:par>
                              <p:par>
                                <p:cTn id="181" presetID="2" presetClass="entr" presetSubtype="4" fill="hold" nodeType="withEffect">
                                  <p:stCondLst>
                                    <p:cond delay="0"/>
                                  </p:stCondLst>
                                  <p:childTnLst>
                                    <p:set>
                                      <p:cBhvr>
                                        <p:cTn id="182" dur="1" fill="hold">
                                          <p:stCondLst>
                                            <p:cond delay="0"/>
                                          </p:stCondLst>
                                        </p:cTn>
                                        <p:tgtEl>
                                          <p:spTgt spid="79898"/>
                                        </p:tgtEl>
                                        <p:attrNameLst>
                                          <p:attrName>style.visibility</p:attrName>
                                        </p:attrNameLst>
                                      </p:cBhvr>
                                      <p:to>
                                        <p:strVal val="visible"/>
                                      </p:to>
                                    </p:set>
                                    <p:anim calcmode="lin" valueType="num">
                                      <p:cBhvr additive="base">
                                        <p:cTn id="183" dur="500" fill="hold"/>
                                        <p:tgtEl>
                                          <p:spTgt spid="79898"/>
                                        </p:tgtEl>
                                        <p:attrNameLst>
                                          <p:attrName>ppt_x</p:attrName>
                                        </p:attrNameLst>
                                      </p:cBhvr>
                                      <p:tavLst>
                                        <p:tav tm="0">
                                          <p:val>
                                            <p:strVal val="#ppt_x"/>
                                          </p:val>
                                        </p:tav>
                                        <p:tav tm="100000">
                                          <p:val>
                                            <p:strVal val="#ppt_x"/>
                                          </p:val>
                                        </p:tav>
                                      </p:tavLst>
                                    </p:anim>
                                    <p:anim calcmode="lin" valueType="num">
                                      <p:cBhvr additive="base">
                                        <p:cTn id="184" dur="500" fill="hold"/>
                                        <p:tgtEl>
                                          <p:spTgt spid="79898"/>
                                        </p:tgtEl>
                                        <p:attrNameLst>
                                          <p:attrName>ppt_y</p:attrName>
                                        </p:attrNameLst>
                                      </p:cBhvr>
                                      <p:tavLst>
                                        <p:tav tm="0">
                                          <p:val>
                                            <p:strVal val="1+#ppt_h/2"/>
                                          </p:val>
                                        </p:tav>
                                        <p:tav tm="100000">
                                          <p:val>
                                            <p:strVal val="#ppt_y"/>
                                          </p:val>
                                        </p:tav>
                                      </p:tavLst>
                                    </p:anim>
                                  </p:childTnLst>
                                </p:cTn>
                              </p:par>
                              <p:par>
                                <p:cTn id="185" presetID="2" presetClass="entr" presetSubtype="4" fill="hold" nodeType="withEffect">
                                  <p:stCondLst>
                                    <p:cond delay="0"/>
                                  </p:stCondLst>
                                  <p:childTnLst>
                                    <p:set>
                                      <p:cBhvr>
                                        <p:cTn id="186" dur="1" fill="hold">
                                          <p:stCondLst>
                                            <p:cond delay="0"/>
                                          </p:stCondLst>
                                        </p:cTn>
                                        <p:tgtEl>
                                          <p:spTgt spid="79901"/>
                                        </p:tgtEl>
                                        <p:attrNameLst>
                                          <p:attrName>style.visibility</p:attrName>
                                        </p:attrNameLst>
                                      </p:cBhvr>
                                      <p:to>
                                        <p:strVal val="visible"/>
                                      </p:to>
                                    </p:set>
                                    <p:anim calcmode="lin" valueType="num">
                                      <p:cBhvr additive="base">
                                        <p:cTn id="187" dur="500" fill="hold"/>
                                        <p:tgtEl>
                                          <p:spTgt spid="79901"/>
                                        </p:tgtEl>
                                        <p:attrNameLst>
                                          <p:attrName>ppt_x</p:attrName>
                                        </p:attrNameLst>
                                      </p:cBhvr>
                                      <p:tavLst>
                                        <p:tav tm="0">
                                          <p:val>
                                            <p:strVal val="#ppt_x"/>
                                          </p:val>
                                        </p:tav>
                                        <p:tav tm="100000">
                                          <p:val>
                                            <p:strVal val="#ppt_x"/>
                                          </p:val>
                                        </p:tav>
                                      </p:tavLst>
                                    </p:anim>
                                    <p:anim calcmode="lin" valueType="num">
                                      <p:cBhvr additive="base">
                                        <p:cTn id="188" dur="500" fill="hold"/>
                                        <p:tgtEl>
                                          <p:spTgt spid="79901"/>
                                        </p:tgtEl>
                                        <p:attrNameLst>
                                          <p:attrName>ppt_y</p:attrName>
                                        </p:attrNameLst>
                                      </p:cBhvr>
                                      <p:tavLst>
                                        <p:tav tm="0">
                                          <p:val>
                                            <p:strVal val="1+#ppt_h/2"/>
                                          </p:val>
                                        </p:tav>
                                        <p:tav tm="100000">
                                          <p:val>
                                            <p:strVal val="#ppt_y"/>
                                          </p:val>
                                        </p:tav>
                                      </p:tavLst>
                                    </p:anim>
                                  </p:childTnLst>
                                </p:cTn>
                              </p:par>
                              <p:par>
                                <p:cTn id="189" presetID="2" presetClass="entr" presetSubtype="4" fill="hold" nodeType="withEffect">
                                  <p:stCondLst>
                                    <p:cond delay="0"/>
                                  </p:stCondLst>
                                  <p:childTnLst>
                                    <p:set>
                                      <p:cBhvr>
                                        <p:cTn id="190" dur="1" fill="hold">
                                          <p:stCondLst>
                                            <p:cond delay="0"/>
                                          </p:stCondLst>
                                        </p:cTn>
                                        <p:tgtEl>
                                          <p:spTgt spid="79932"/>
                                        </p:tgtEl>
                                        <p:attrNameLst>
                                          <p:attrName>style.visibility</p:attrName>
                                        </p:attrNameLst>
                                      </p:cBhvr>
                                      <p:to>
                                        <p:strVal val="visible"/>
                                      </p:to>
                                    </p:set>
                                    <p:anim calcmode="lin" valueType="num">
                                      <p:cBhvr additive="base">
                                        <p:cTn id="191" dur="500" fill="hold"/>
                                        <p:tgtEl>
                                          <p:spTgt spid="79932"/>
                                        </p:tgtEl>
                                        <p:attrNameLst>
                                          <p:attrName>ppt_x</p:attrName>
                                        </p:attrNameLst>
                                      </p:cBhvr>
                                      <p:tavLst>
                                        <p:tav tm="0">
                                          <p:val>
                                            <p:strVal val="#ppt_x"/>
                                          </p:val>
                                        </p:tav>
                                        <p:tav tm="100000">
                                          <p:val>
                                            <p:strVal val="#ppt_x"/>
                                          </p:val>
                                        </p:tav>
                                      </p:tavLst>
                                    </p:anim>
                                    <p:anim calcmode="lin" valueType="num">
                                      <p:cBhvr additive="base">
                                        <p:cTn id="192" dur="500" fill="hold"/>
                                        <p:tgtEl>
                                          <p:spTgt spid="79932"/>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79896"/>
                                        </p:tgtEl>
                                        <p:attrNameLst>
                                          <p:attrName>style.visibility</p:attrName>
                                        </p:attrNameLst>
                                      </p:cBhvr>
                                      <p:to>
                                        <p:strVal val="visible"/>
                                      </p:to>
                                    </p:set>
                                    <p:anim calcmode="lin" valueType="num">
                                      <p:cBhvr additive="base">
                                        <p:cTn id="195" dur="500" fill="hold"/>
                                        <p:tgtEl>
                                          <p:spTgt spid="79896"/>
                                        </p:tgtEl>
                                        <p:attrNameLst>
                                          <p:attrName>ppt_x</p:attrName>
                                        </p:attrNameLst>
                                      </p:cBhvr>
                                      <p:tavLst>
                                        <p:tav tm="0">
                                          <p:val>
                                            <p:strVal val="#ppt_x"/>
                                          </p:val>
                                        </p:tav>
                                        <p:tav tm="100000">
                                          <p:val>
                                            <p:strVal val="#ppt_x"/>
                                          </p:val>
                                        </p:tav>
                                      </p:tavLst>
                                    </p:anim>
                                    <p:anim calcmode="lin" valueType="num">
                                      <p:cBhvr additive="base">
                                        <p:cTn id="196" dur="500" fill="hold"/>
                                        <p:tgtEl>
                                          <p:spTgt spid="79896"/>
                                        </p:tgtEl>
                                        <p:attrNameLst>
                                          <p:attrName>ppt_y</p:attrName>
                                        </p:attrNameLst>
                                      </p:cBhvr>
                                      <p:tavLst>
                                        <p:tav tm="0">
                                          <p:val>
                                            <p:strVal val="1+#ppt_h/2"/>
                                          </p:val>
                                        </p:tav>
                                        <p:tav tm="100000">
                                          <p:val>
                                            <p:strVal val="#ppt_y"/>
                                          </p:val>
                                        </p:tav>
                                      </p:tavLst>
                                    </p:anim>
                                  </p:childTnLst>
                                </p:cTn>
                              </p:par>
                            </p:childTnLst>
                          </p:cTn>
                        </p:par>
                      </p:childTnLst>
                    </p:cTn>
                  </p:par>
                  <p:par>
                    <p:cTn id="197" fill="hold" nodeType="clickPar">
                      <p:stCondLst>
                        <p:cond delay="indefinite"/>
                      </p:stCondLst>
                      <p:childTnLst>
                        <p:par>
                          <p:cTn id="198" fill="hold" nodeType="withGroup">
                            <p:stCondLst>
                              <p:cond delay="0"/>
                            </p:stCondLst>
                            <p:childTnLst>
                              <p:par>
                                <p:cTn id="199" presetID="2" presetClass="entr" presetSubtype="4" fill="hold" nodeType="clickEffect">
                                  <p:stCondLst>
                                    <p:cond delay="0"/>
                                  </p:stCondLst>
                                  <p:childTnLst>
                                    <p:set>
                                      <p:cBhvr>
                                        <p:cTn id="200" dur="1" fill="hold">
                                          <p:stCondLst>
                                            <p:cond delay="0"/>
                                          </p:stCondLst>
                                        </p:cTn>
                                        <p:tgtEl>
                                          <p:spTgt spid="79905"/>
                                        </p:tgtEl>
                                        <p:attrNameLst>
                                          <p:attrName>style.visibility</p:attrName>
                                        </p:attrNameLst>
                                      </p:cBhvr>
                                      <p:to>
                                        <p:strVal val="visible"/>
                                      </p:to>
                                    </p:set>
                                    <p:anim calcmode="lin" valueType="num">
                                      <p:cBhvr additive="base">
                                        <p:cTn id="201" dur="500" fill="hold"/>
                                        <p:tgtEl>
                                          <p:spTgt spid="79905"/>
                                        </p:tgtEl>
                                        <p:attrNameLst>
                                          <p:attrName>ppt_x</p:attrName>
                                        </p:attrNameLst>
                                      </p:cBhvr>
                                      <p:tavLst>
                                        <p:tav tm="0">
                                          <p:val>
                                            <p:strVal val="#ppt_x"/>
                                          </p:val>
                                        </p:tav>
                                        <p:tav tm="100000">
                                          <p:val>
                                            <p:strVal val="#ppt_x"/>
                                          </p:val>
                                        </p:tav>
                                      </p:tavLst>
                                    </p:anim>
                                    <p:anim calcmode="lin" valueType="num">
                                      <p:cBhvr additive="base">
                                        <p:cTn id="202" dur="500" fill="hold"/>
                                        <p:tgtEl>
                                          <p:spTgt spid="79905"/>
                                        </p:tgtEl>
                                        <p:attrNameLst>
                                          <p:attrName>ppt_y</p:attrName>
                                        </p:attrNameLst>
                                      </p:cBhvr>
                                      <p:tavLst>
                                        <p:tav tm="0">
                                          <p:val>
                                            <p:strVal val="1+#ppt_h/2"/>
                                          </p:val>
                                        </p:tav>
                                        <p:tav tm="100000">
                                          <p:val>
                                            <p:strVal val="#ppt_y"/>
                                          </p:val>
                                        </p:tav>
                                      </p:tavLst>
                                    </p:anim>
                                  </p:childTnLst>
                                </p:cTn>
                              </p:par>
                              <p:par>
                                <p:cTn id="203" presetID="2" presetClass="entr" presetSubtype="4" fill="hold" grpId="0" nodeType="withEffect">
                                  <p:stCondLst>
                                    <p:cond delay="0"/>
                                  </p:stCondLst>
                                  <p:childTnLst>
                                    <p:set>
                                      <p:cBhvr>
                                        <p:cTn id="204" dur="1" fill="hold">
                                          <p:stCondLst>
                                            <p:cond delay="0"/>
                                          </p:stCondLst>
                                        </p:cTn>
                                        <p:tgtEl>
                                          <p:spTgt spid="79935"/>
                                        </p:tgtEl>
                                        <p:attrNameLst>
                                          <p:attrName>style.visibility</p:attrName>
                                        </p:attrNameLst>
                                      </p:cBhvr>
                                      <p:to>
                                        <p:strVal val="visible"/>
                                      </p:to>
                                    </p:set>
                                    <p:anim calcmode="lin" valueType="num">
                                      <p:cBhvr additive="base">
                                        <p:cTn id="205" dur="500" fill="hold"/>
                                        <p:tgtEl>
                                          <p:spTgt spid="79935"/>
                                        </p:tgtEl>
                                        <p:attrNameLst>
                                          <p:attrName>ppt_x</p:attrName>
                                        </p:attrNameLst>
                                      </p:cBhvr>
                                      <p:tavLst>
                                        <p:tav tm="0">
                                          <p:val>
                                            <p:strVal val="#ppt_x"/>
                                          </p:val>
                                        </p:tav>
                                        <p:tav tm="100000">
                                          <p:val>
                                            <p:strVal val="#ppt_x"/>
                                          </p:val>
                                        </p:tav>
                                      </p:tavLst>
                                    </p:anim>
                                    <p:anim calcmode="lin" valueType="num">
                                      <p:cBhvr additive="base">
                                        <p:cTn id="206" dur="500" fill="hold"/>
                                        <p:tgtEl>
                                          <p:spTgt spid="79935"/>
                                        </p:tgtEl>
                                        <p:attrNameLst>
                                          <p:attrName>ppt_y</p:attrName>
                                        </p:attrNameLst>
                                      </p:cBhvr>
                                      <p:tavLst>
                                        <p:tav tm="0">
                                          <p:val>
                                            <p:strVal val="1+#ppt_h/2"/>
                                          </p:val>
                                        </p:tav>
                                        <p:tav tm="100000">
                                          <p:val>
                                            <p:strVal val="#ppt_y"/>
                                          </p:val>
                                        </p:tav>
                                      </p:tavLst>
                                    </p:anim>
                                  </p:childTnLst>
                                </p:cTn>
                              </p:par>
                              <p:par>
                                <p:cTn id="207" presetID="2" presetClass="entr" presetSubtype="4" fill="hold" grpId="0" nodeType="withEffect">
                                  <p:stCondLst>
                                    <p:cond delay="0"/>
                                  </p:stCondLst>
                                  <p:childTnLst>
                                    <p:set>
                                      <p:cBhvr>
                                        <p:cTn id="208" dur="1" fill="hold">
                                          <p:stCondLst>
                                            <p:cond delay="0"/>
                                          </p:stCondLst>
                                        </p:cTn>
                                        <p:tgtEl>
                                          <p:spTgt spid="79934"/>
                                        </p:tgtEl>
                                        <p:attrNameLst>
                                          <p:attrName>style.visibility</p:attrName>
                                        </p:attrNameLst>
                                      </p:cBhvr>
                                      <p:to>
                                        <p:strVal val="visible"/>
                                      </p:to>
                                    </p:set>
                                    <p:anim calcmode="lin" valueType="num">
                                      <p:cBhvr additive="base">
                                        <p:cTn id="209" dur="500" fill="hold"/>
                                        <p:tgtEl>
                                          <p:spTgt spid="79934"/>
                                        </p:tgtEl>
                                        <p:attrNameLst>
                                          <p:attrName>ppt_x</p:attrName>
                                        </p:attrNameLst>
                                      </p:cBhvr>
                                      <p:tavLst>
                                        <p:tav tm="0">
                                          <p:val>
                                            <p:strVal val="#ppt_x"/>
                                          </p:val>
                                        </p:tav>
                                        <p:tav tm="100000">
                                          <p:val>
                                            <p:strVal val="#ppt_x"/>
                                          </p:val>
                                        </p:tav>
                                      </p:tavLst>
                                    </p:anim>
                                    <p:anim calcmode="lin" valueType="num">
                                      <p:cBhvr additive="base">
                                        <p:cTn id="210" dur="500" fill="hold"/>
                                        <p:tgtEl>
                                          <p:spTgt spid="79934"/>
                                        </p:tgtEl>
                                        <p:attrNameLst>
                                          <p:attrName>ppt_y</p:attrName>
                                        </p:attrNameLst>
                                      </p:cBhvr>
                                      <p:tavLst>
                                        <p:tav tm="0">
                                          <p:val>
                                            <p:strVal val="1+#ppt_h/2"/>
                                          </p:val>
                                        </p:tav>
                                        <p:tav tm="100000">
                                          <p:val>
                                            <p:strVal val="#ppt_y"/>
                                          </p:val>
                                        </p:tav>
                                      </p:tavLst>
                                    </p:anim>
                                  </p:childTnLst>
                                </p:cTn>
                              </p:par>
                              <p:par>
                                <p:cTn id="211" presetID="2" presetClass="entr" presetSubtype="4" fill="hold" nodeType="withEffect">
                                  <p:stCondLst>
                                    <p:cond delay="0"/>
                                  </p:stCondLst>
                                  <p:childTnLst>
                                    <p:set>
                                      <p:cBhvr>
                                        <p:cTn id="212" dur="1" fill="hold">
                                          <p:stCondLst>
                                            <p:cond delay="0"/>
                                          </p:stCondLst>
                                        </p:cTn>
                                        <p:tgtEl>
                                          <p:spTgt spid="79904"/>
                                        </p:tgtEl>
                                        <p:attrNameLst>
                                          <p:attrName>style.visibility</p:attrName>
                                        </p:attrNameLst>
                                      </p:cBhvr>
                                      <p:to>
                                        <p:strVal val="visible"/>
                                      </p:to>
                                    </p:set>
                                    <p:anim calcmode="lin" valueType="num">
                                      <p:cBhvr additive="base">
                                        <p:cTn id="213" dur="500" fill="hold"/>
                                        <p:tgtEl>
                                          <p:spTgt spid="79904"/>
                                        </p:tgtEl>
                                        <p:attrNameLst>
                                          <p:attrName>ppt_x</p:attrName>
                                        </p:attrNameLst>
                                      </p:cBhvr>
                                      <p:tavLst>
                                        <p:tav tm="0">
                                          <p:val>
                                            <p:strVal val="#ppt_x"/>
                                          </p:val>
                                        </p:tav>
                                        <p:tav tm="100000">
                                          <p:val>
                                            <p:strVal val="#ppt_x"/>
                                          </p:val>
                                        </p:tav>
                                      </p:tavLst>
                                    </p:anim>
                                    <p:anim calcmode="lin" valueType="num">
                                      <p:cBhvr additive="base">
                                        <p:cTn id="214" dur="500" fill="hold"/>
                                        <p:tgtEl>
                                          <p:spTgt spid="79904"/>
                                        </p:tgtEl>
                                        <p:attrNameLst>
                                          <p:attrName>ppt_y</p:attrName>
                                        </p:attrNameLst>
                                      </p:cBhvr>
                                      <p:tavLst>
                                        <p:tav tm="0">
                                          <p:val>
                                            <p:strVal val="1+#ppt_h/2"/>
                                          </p:val>
                                        </p:tav>
                                        <p:tav tm="100000">
                                          <p:val>
                                            <p:strVal val="#ppt_y"/>
                                          </p:val>
                                        </p:tav>
                                      </p:tavLst>
                                    </p:anim>
                                  </p:childTnLst>
                                </p:cTn>
                              </p:par>
                              <p:par>
                                <p:cTn id="215" presetID="2" presetClass="entr" presetSubtype="4" fill="hold" grpId="0" nodeType="withEffect">
                                  <p:stCondLst>
                                    <p:cond delay="0"/>
                                  </p:stCondLst>
                                  <p:childTnLst>
                                    <p:set>
                                      <p:cBhvr>
                                        <p:cTn id="216" dur="1" fill="hold">
                                          <p:stCondLst>
                                            <p:cond delay="0"/>
                                          </p:stCondLst>
                                        </p:cTn>
                                        <p:tgtEl>
                                          <p:spTgt spid="79933"/>
                                        </p:tgtEl>
                                        <p:attrNameLst>
                                          <p:attrName>style.visibility</p:attrName>
                                        </p:attrNameLst>
                                      </p:cBhvr>
                                      <p:to>
                                        <p:strVal val="visible"/>
                                      </p:to>
                                    </p:set>
                                    <p:anim calcmode="lin" valueType="num">
                                      <p:cBhvr additive="base">
                                        <p:cTn id="217" dur="500" fill="hold"/>
                                        <p:tgtEl>
                                          <p:spTgt spid="79933"/>
                                        </p:tgtEl>
                                        <p:attrNameLst>
                                          <p:attrName>ppt_x</p:attrName>
                                        </p:attrNameLst>
                                      </p:cBhvr>
                                      <p:tavLst>
                                        <p:tav tm="0">
                                          <p:val>
                                            <p:strVal val="#ppt_x"/>
                                          </p:val>
                                        </p:tav>
                                        <p:tav tm="100000">
                                          <p:val>
                                            <p:strVal val="#ppt_x"/>
                                          </p:val>
                                        </p:tav>
                                      </p:tavLst>
                                    </p:anim>
                                    <p:anim calcmode="lin" valueType="num">
                                      <p:cBhvr additive="base">
                                        <p:cTn id="218" dur="500" fill="hold"/>
                                        <p:tgtEl>
                                          <p:spTgt spid="79933"/>
                                        </p:tgtEl>
                                        <p:attrNameLst>
                                          <p:attrName>ppt_y</p:attrName>
                                        </p:attrNameLst>
                                      </p:cBhvr>
                                      <p:tavLst>
                                        <p:tav tm="0">
                                          <p:val>
                                            <p:strVal val="1+#ppt_h/2"/>
                                          </p:val>
                                        </p:tav>
                                        <p:tav tm="100000">
                                          <p:val>
                                            <p:strVal val="#ppt_y"/>
                                          </p:val>
                                        </p:tav>
                                      </p:tavLst>
                                    </p:anim>
                                  </p:childTnLst>
                                </p:cTn>
                              </p:par>
                              <p:par>
                                <p:cTn id="219" presetID="2" presetClass="entr" presetSubtype="4" fill="hold" nodeType="withEffect">
                                  <p:stCondLst>
                                    <p:cond delay="0"/>
                                  </p:stCondLst>
                                  <p:childTnLst>
                                    <p:set>
                                      <p:cBhvr>
                                        <p:cTn id="220" dur="1" fill="hold">
                                          <p:stCondLst>
                                            <p:cond delay="0"/>
                                          </p:stCondLst>
                                        </p:cTn>
                                        <p:tgtEl>
                                          <p:spTgt spid="79902"/>
                                        </p:tgtEl>
                                        <p:attrNameLst>
                                          <p:attrName>style.visibility</p:attrName>
                                        </p:attrNameLst>
                                      </p:cBhvr>
                                      <p:to>
                                        <p:strVal val="visible"/>
                                      </p:to>
                                    </p:set>
                                    <p:anim calcmode="lin" valueType="num">
                                      <p:cBhvr additive="base">
                                        <p:cTn id="221" dur="500" fill="hold"/>
                                        <p:tgtEl>
                                          <p:spTgt spid="79902"/>
                                        </p:tgtEl>
                                        <p:attrNameLst>
                                          <p:attrName>ppt_x</p:attrName>
                                        </p:attrNameLst>
                                      </p:cBhvr>
                                      <p:tavLst>
                                        <p:tav tm="0">
                                          <p:val>
                                            <p:strVal val="#ppt_x"/>
                                          </p:val>
                                        </p:tav>
                                        <p:tav tm="100000">
                                          <p:val>
                                            <p:strVal val="#ppt_x"/>
                                          </p:val>
                                        </p:tav>
                                      </p:tavLst>
                                    </p:anim>
                                    <p:anim calcmode="lin" valueType="num">
                                      <p:cBhvr additive="base">
                                        <p:cTn id="222" dur="500" fill="hold"/>
                                        <p:tgtEl>
                                          <p:spTgt spid="79902"/>
                                        </p:tgtEl>
                                        <p:attrNameLst>
                                          <p:attrName>ppt_y</p:attrName>
                                        </p:attrNameLst>
                                      </p:cBhvr>
                                      <p:tavLst>
                                        <p:tav tm="0">
                                          <p:val>
                                            <p:strVal val="1+#ppt_h/2"/>
                                          </p:val>
                                        </p:tav>
                                        <p:tav tm="100000">
                                          <p:val>
                                            <p:strVal val="#ppt_y"/>
                                          </p:val>
                                        </p:tav>
                                      </p:tavLst>
                                    </p:anim>
                                  </p:childTnLst>
                                </p:cTn>
                              </p:par>
                              <p:par>
                                <p:cTn id="223" presetID="2" presetClass="entr" presetSubtype="4" fill="hold" nodeType="withEffect">
                                  <p:stCondLst>
                                    <p:cond delay="0"/>
                                  </p:stCondLst>
                                  <p:childTnLst>
                                    <p:set>
                                      <p:cBhvr>
                                        <p:cTn id="224" dur="1" fill="hold">
                                          <p:stCondLst>
                                            <p:cond delay="0"/>
                                          </p:stCondLst>
                                        </p:cTn>
                                        <p:tgtEl>
                                          <p:spTgt spid="79906"/>
                                        </p:tgtEl>
                                        <p:attrNameLst>
                                          <p:attrName>style.visibility</p:attrName>
                                        </p:attrNameLst>
                                      </p:cBhvr>
                                      <p:to>
                                        <p:strVal val="visible"/>
                                      </p:to>
                                    </p:set>
                                    <p:anim calcmode="lin" valueType="num">
                                      <p:cBhvr additive="base">
                                        <p:cTn id="225" dur="500" fill="hold"/>
                                        <p:tgtEl>
                                          <p:spTgt spid="79906"/>
                                        </p:tgtEl>
                                        <p:attrNameLst>
                                          <p:attrName>ppt_x</p:attrName>
                                        </p:attrNameLst>
                                      </p:cBhvr>
                                      <p:tavLst>
                                        <p:tav tm="0">
                                          <p:val>
                                            <p:strVal val="#ppt_x"/>
                                          </p:val>
                                        </p:tav>
                                        <p:tav tm="100000">
                                          <p:val>
                                            <p:strVal val="#ppt_x"/>
                                          </p:val>
                                        </p:tav>
                                      </p:tavLst>
                                    </p:anim>
                                    <p:anim calcmode="lin" valueType="num">
                                      <p:cBhvr additive="base">
                                        <p:cTn id="226" dur="500" fill="hold"/>
                                        <p:tgtEl>
                                          <p:spTgt spid="79906"/>
                                        </p:tgtEl>
                                        <p:attrNameLst>
                                          <p:attrName>ppt_y</p:attrName>
                                        </p:attrNameLst>
                                      </p:cBhvr>
                                      <p:tavLst>
                                        <p:tav tm="0">
                                          <p:val>
                                            <p:strVal val="1+#ppt_h/2"/>
                                          </p:val>
                                        </p:tav>
                                        <p:tav tm="100000">
                                          <p:val>
                                            <p:strVal val="#ppt_y"/>
                                          </p:val>
                                        </p:tav>
                                      </p:tavLst>
                                    </p:anim>
                                  </p:childTnLst>
                                </p:cTn>
                              </p:par>
                              <p:par>
                                <p:cTn id="227" presetID="2" presetClass="entr" presetSubtype="4" fill="hold" nodeType="withEffect">
                                  <p:stCondLst>
                                    <p:cond delay="0"/>
                                  </p:stCondLst>
                                  <p:childTnLst>
                                    <p:set>
                                      <p:cBhvr>
                                        <p:cTn id="228" dur="1" fill="hold">
                                          <p:stCondLst>
                                            <p:cond delay="0"/>
                                          </p:stCondLst>
                                        </p:cTn>
                                        <p:tgtEl>
                                          <p:spTgt spid="79909"/>
                                        </p:tgtEl>
                                        <p:attrNameLst>
                                          <p:attrName>style.visibility</p:attrName>
                                        </p:attrNameLst>
                                      </p:cBhvr>
                                      <p:to>
                                        <p:strVal val="visible"/>
                                      </p:to>
                                    </p:set>
                                    <p:anim calcmode="lin" valueType="num">
                                      <p:cBhvr additive="base">
                                        <p:cTn id="229" dur="500" fill="hold"/>
                                        <p:tgtEl>
                                          <p:spTgt spid="79909"/>
                                        </p:tgtEl>
                                        <p:attrNameLst>
                                          <p:attrName>ppt_x</p:attrName>
                                        </p:attrNameLst>
                                      </p:cBhvr>
                                      <p:tavLst>
                                        <p:tav tm="0">
                                          <p:val>
                                            <p:strVal val="#ppt_x"/>
                                          </p:val>
                                        </p:tav>
                                        <p:tav tm="100000">
                                          <p:val>
                                            <p:strVal val="#ppt_x"/>
                                          </p:val>
                                        </p:tav>
                                      </p:tavLst>
                                    </p:anim>
                                    <p:anim calcmode="lin" valueType="num">
                                      <p:cBhvr additive="base">
                                        <p:cTn id="230" dur="500" fill="hold"/>
                                        <p:tgtEl>
                                          <p:spTgt spid="79909"/>
                                        </p:tgtEl>
                                        <p:attrNameLst>
                                          <p:attrName>ppt_y</p:attrName>
                                        </p:attrNameLst>
                                      </p:cBhvr>
                                      <p:tavLst>
                                        <p:tav tm="0">
                                          <p:val>
                                            <p:strVal val="1+#ppt_h/2"/>
                                          </p:val>
                                        </p:tav>
                                        <p:tav tm="100000">
                                          <p:val>
                                            <p:strVal val="#ppt_y"/>
                                          </p:val>
                                        </p:tav>
                                      </p:tavLst>
                                    </p:anim>
                                  </p:childTnLst>
                                </p:cTn>
                              </p:par>
                              <p:par>
                                <p:cTn id="231" presetID="2" presetClass="entr" presetSubtype="4" fill="hold" nodeType="withEffect">
                                  <p:stCondLst>
                                    <p:cond delay="0"/>
                                  </p:stCondLst>
                                  <p:childTnLst>
                                    <p:set>
                                      <p:cBhvr>
                                        <p:cTn id="232" dur="1" fill="hold">
                                          <p:stCondLst>
                                            <p:cond delay="0"/>
                                          </p:stCondLst>
                                        </p:cTn>
                                        <p:tgtEl>
                                          <p:spTgt spid="79907"/>
                                        </p:tgtEl>
                                        <p:attrNameLst>
                                          <p:attrName>style.visibility</p:attrName>
                                        </p:attrNameLst>
                                      </p:cBhvr>
                                      <p:to>
                                        <p:strVal val="visible"/>
                                      </p:to>
                                    </p:set>
                                    <p:anim calcmode="lin" valueType="num">
                                      <p:cBhvr additive="base">
                                        <p:cTn id="233" dur="500" fill="hold"/>
                                        <p:tgtEl>
                                          <p:spTgt spid="79907"/>
                                        </p:tgtEl>
                                        <p:attrNameLst>
                                          <p:attrName>ppt_x</p:attrName>
                                        </p:attrNameLst>
                                      </p:cBhvr>
                                      <p:tavLst>
                                        <p:tav tm="0">
                                          <p:val>
                                            <p:strVal val="#ppt_x"/>
                                          </p:val>
                                        </p:tav>
                                        <p:tav tm="100000">
                                          <p:val>
                                            <p:strVal val="#ppt_x"/>
                                          </p:val>
                                        </p:tav>
                                      </p:tavLst>
                                    </p:anim>
                                    <p:anim calcmode="lin" valueType="num">
                                      <p:cBhvr additive="base">
                                        <p:cTn id="234" dur="500" fill="hold"/>
                                        <p:tgtEl>
                                          <p:spTgt spid="79907"/>
                                        </p:tgtEl>
                                        <p:attrNameLst>
                                          <p:attrName>ppt_y</p:attrName>
                                        </p:attrNameLst>
                                      </p:cBhvr>
                                      <p:tavLst>
                                        <p:tav tm="0">
                                          <p:val>
                                            <p:strVal val="1+#ppt_h/2"/>
                                          </p:val>
                                        </p:tav>
                                        <p:tav tm="100000">
                                          <p:val>
                                            <p:strVal val="#ppt_y"/>
                                          </p:val>
                                        </p:tav>
                                      </p:tavLst>
                                    </p:anim>
                                  </p:childTnLst>
                                </p:cTn>
                              </p:par>
                              <p:par>
                                <p:cTn id="235" presetID="2" presetClass="entr" presetSubtype="4" fill="hold" nodeType="withEffect">
                                  <p:stCondLst>
                                    <p:cond delay="0"/>
                                  </p:stCondLst>
                                  <p:childTnLst>
                                    <p:set>
                                      <p:cBhvr>
                                        <p:cTn id="236" dur="1" fill="hold">
                                          <p:stCondLst>
                                            <p:cond delay="0"/>
                                          </p:stCondLst>
                                        </p:cTn>
                                        <p:tgtEl>
                                          <p:spTgt spid="79908"/>
                                        </p:tgtEl>
                                        <p:attrNameLst>
                                          <p:attrName>style.visibility</p:attrName>
                                        </p:attrNameLst>
                                      </p:cBhvr>
                                      <p:to>
                                        <p:strVal val="visible"/>
                                      </p:to>
                                    </p:set>
                                    <p:anim calcmode="lin" valueType="num">
                                      <p:cBhvr additive="base">
                                        <p:cTn id="237" dur="500" fill="hold"/>
                                        <p:tgtEl>
                                          <p:spTgt spid="79908"/>
                                        </p:tgtEl>
                                        <p:attrNameLst>
                                          <p:attrName>ppt_x</p:attrName>
                                        </p:attrNameLst>
                                      </p:cBhvr>
                                      <p:tavLst>
                                        <p:tav tm="0">
                                          <p:val>
                                            <p:strVal val="#ppt_x"/>
                                          </p:val>
                                        </p:tav>
                                        <p:tav tm="100000">
                                          <p:val>
                                            <p:strVal val="#ppt_x"/>
                                          </p:val>
                                        </p:tav>
                                      </p:tavLst>
                                    </p:anim>
                                    <p:anim calcmode="lin" valueType="num">
                                      <p:cBhvr additive="base">
                                        <p:cTn id="238" dur="500" fill="hold"/>
                                        <p:tgtEl>
                                          <p:spTgt spid="79908"/>
                                        </p:tgtEl>
                                        <p:attrNameLst>
                                          <p:attrName>ppt_y</p:attrName>
                                        </p:attrNameLst>
                                      </p:cBhvr>
                                      <p:tavLst>
                                        <p:tav tm="0">
                                          <p:val>
                                            <p:strVal val="1+#ppt_h/2"/>
                                          </p:val>
                                        </p:tav>
                                        <p:tav tm="100000">
                                          <p:val>
                                            <p:strVal val="#ppt_y"/>
                                          </p:val>
                                        </p:tav>
                                      </p:tavLst>
                                    </p:anim>
                                  </p:childTnLst>
                                </p:cTn>
                              </p:par>
                              <p:par>
                                <p:cTn id="239" presetID="2" presetClass="entr" presetSubtype="4" fill="hold" grpId="0" nodeType="withEffect">
                                  <p:stCondLst>
                                    <p:cond delay="0"/>
                                  </p:stCondLst>
                                  <p:childTnLst>
                                    <p:set>
                                      <p:cBhvr>
                                        <p:cTn id="240" dur="1" fill="hold">
                                          <p:stCondLst>
                                            <p:cond delay="0"/>
                                          </p:stCondLst>
                                        </p:cTn>
                                        <p:tgtEl>
                                          <p:spTgt spid="79936"/>
                                        </p:tgtEl>
                                        <p:attrNameLst>
                                          <p:attrName>style.visibility</p:attrName>
                                        </p:attrNameLst>
                                      </p:cBhvr>
                                      <p:to>
                                        <p:strVal val="visible"/>
                                      </p:to>
                                    </p:set>
                                    <p:anim calcmode="lin" valueType="num">
                                      <p:cBhvr additive="base">
                                        <p:cTn id="241" dur="500" fill="hold"/>
                                        <p:tgtEl>
                                          <p:spTgt spid="79936"/>
                                        </p:tgtEl>
                                        <p:attrNameLst>
                                          <p:attrName>ppt_x</p:attrName>
                                        </p:attrNameLst>
                                      </p:cBhvr>
                                      <p:tavLst>
                                        <p:tav tm="0">
                                          <p:val>
                                            <p:strVal val="#ppt_x"/>
                                          </p:val>
                                        </p:tav>
                                        <p:tav tm="100000">
                                          <p:val>
                                            <p:strVal val="#ppt_x"/>
                                          </p:val>
                                        </p:tav>
                                      </p:tavLst>
                                    </p:anim>
                                    <p:anim calcmode="lin" valueType="num">
                                      <p:cBhvr additive="base">
                                        <p:cTn id="242" dur="500" fill="hold"/>
                                        <p:tgtEl>
                                          <p:spTgt spid="79936"/>
                                        </p:tgtEl>
                                        <p:attrNameLst>
                                          <p:attrName>ppt_y</p:attrName>
                                        </p:attrNameLst>
                                      </p:cBhvr>
                                      <p:tavLst>
                                        <p:tav tm="0">
                                          <p:val>
                                            <p:strVal val="1+#ppt_h/2"/>
                                          </p:val>
                                        </p:tav>
                                        <p:tav tm="100000">
                                          <p:val>
                                            <p:strVal val="#ppt_y"/>
                                          </p:val>
                                        </p:tav>
                                      </p:tavLst>
                                    </p:anim>
                                  </p:childTnLst>
                                </p:cTn>
                              </p:par>
                              <p:par>
                                <p:cTn id="243" presetID="2" presetClass="entr" presetSubtype="4" fill="hold" nodeType="withEffect">
                                  <p:stCondLst>
                                    <p:cond delay="0"/>
                                  </p:stCondLst>
                                  <p:childTnLst>
                                    <p:set>
                                      <p:cBhvr>
                                        <p:cTn id="244" dur="1" fill="hold">
                                          <p:stCondLst>
                                            <p:cond delay="0"/>
                                          </p:stCondLst>
                                        </p:cTn>
                                        <p:tgtEl>
                                          <p:spTgt spid="79910"/>
                                        </p:tgtEl>
                                        <p:attrNameLst>
                                          <p:attrName>style.visibility</p:attrName>
                                        </p:attrNameLst>
                                      </p:cBhvr>
                                      <p:to>
                                        <p:strVal val="visible"/>
                                      </p:to>
                                    </p:set>
                                    <p:anim calcmode="lin" valueType="num">
                                      <p:cBhvr additive="base">
                                        <p:cTn id="245" dur="500" fill="hold"/>
                                        <p:tgtEl>
                                          <p:spTgt spid="79910"/>
                                        </p:tgtEl>
                                        <p:attrNameLst>
                                          <p:attrName>ppt_x</p:attrName>
                                        </p:attrNameLst>
                                      </p:cBhvr>
                                      <p:tavLst>
                                        <p:tav tm="0">
                                          <p:val>
                                            <p:strVal val="#ppt_x"/>
                                          </p:val>
                                        </p:tav>
                                        <p:tav tm="100000">
                                          <p:val>
                                            <p:strVal val="#ppt_x"/>
                                          </p:val>
                                        </p:tav>
                                      </p:tavLst>
                                    </p:anim>
                                    <p:anim calcmode="lin" valueType="num">
                                      <p:cBhvr additive="base">
                                        <p:cTn id="246" dur="500" fill="hold"/>
                                        <p:tgtEl>
                                          <p:spTgt spid="79910"/>
                                        </p:tgtEl>
                                        <p:attrNameLst>
                                          <p:attrName>ppt_y</p:attrName>
                                        </p:attrNameLst>
                                      </p:cBhvr>
                                      <p:tavLst>
                                        <p:tav tm="0">
                                          <p:val>
                                            <p:strVal val="1+#ppt_h/2"/>
                                          </p:val>
                                        </p:tav>
                                        <p:tav tm="100000">
                                          <p:val>
                                            <p:strVal val="#ppt_y"/>
                                          </p:val>
                                        </p:tav>
                                      </p:tavLst>
                                    </p:anim>
                                  </p:childTnLst>
                                </p:cTn>
                              </p:par>
                              <p:par>
                                <p:cTn id="247" presetID="2" presetClass="entr" presetSubtype="4" fill="hold" grpId="0" nodeType="withEffect">
                                  <p:stCondLst>
                                    <p:cond delay="0"/>
                                  </p:stCondLst>
                                  <p:childTnLst>
                                    <p:set>
                                      <p:cBhvr>
                                        <p:cTn id="248" dur="1" fill="hold">
                                          <p:stCondLst>
                                            <p:cond delay="0"/>
                                          </p:stCondLst>
                                        </p:cTn>
                                        <p:tgtEl>
                                          <p:spTgt spid="79937"/>
                                        </p:tgtEl>
                                        <p:attrNameLst>
                                          <p:attrName>style.visibility</p:attrName>
                                        </p:attrNameLst>
                                      </p:cBhvr>
                                      <p:to>
                                        <p:strVal val="visible"/>
                                      </p:to>
                                    </p:set>
                                    <p:anim calcmode="lin" valueType="num">
                                      <p:cBhvr additive="base">
                                        <p:cTn id="249" dur="500" fill="hold"/>
                                        <p:tgtEl>
                                          <p:spTgt spid="79937"/>
                                        </p:tgtEl>
                                        <p:attrNameLst>
                                          <p:attrName>ppt_x</p:attrName>
                                        </p:attrNameLst>
                                      </p:cBhvr>
                                      <p:tavLst>
                                        <p:tav tm="0">
                                          <p:val>
                                            <p:strVal val="#ppt_x"/>
                                          </p:val>
                                        </p:tav>
                                        <p:tav tm="100000">
                                          <p:val>
                                            <p:strVal val="#ppt_x"/>
                                          </p:val>
                                        </p:tav>
                                      </p:tavLst>
                                    </p:anim>
                                    <p:anim calcmode="lin" valueType="num">
                                      <p:cBhvr additive="base">
                                        <p:cTn id="250" dur="500" fill="hold"/>
                                        <p:tgtEl>
                                          <p:spTgt spid="79937"/>
                                        </p:tgtEl>
                                        <p:attrNameLst>
                                          <p:attrName>ppt_y</p:attrName>
                                        </p:attrNameLst>
                                      </p:cBhvr>
                                      <p:tavLst>
                                        <p:tav tm="0">
                                          <p:val>
                                            <p:strVal val="1+#ppt_h/2"/>
                                          </p:val>
                                        </p:tav>
                                        <p:tav tm="100000">
                                          <p:val>
                                            <p:strVal val="#ppt_y"/>
                                          </p:val>
                                        </p:tav>
                                      </p:tavLst>
                                    </p:anim>
                                  </p:childTnLst>
                                </p:cTn>
                              </p:par>
                              <p:par>
                                <p:cTn id="251" presetID="2" presetClass="entr" presetSubtype="4" fill="hold" nodeType="withEffect">
                                  <p:stCondLst>
                                    <p:cond delay="0"/>
                                  </p:stCondLst>
                                  <p:childTnLst>
                                    <p:set>
                                      <p:cBhvr>
                                        <p:cTn id="252" dur="1" fill="hold">
                                          <p:stCondLst>
                                            <p:cond delay="0"/>
                                          </p:stCondLst>
                                        </p:cTn>
                                        <p:tgtEl>
                                          <p:spTgt spid="79912"/>
                                        </p:tgtEl>
                                        <p:attrNameLst>
                                          <p:attrName>style.visibility</p:attrName>
                                        </p:attrNameLst>
                                      </p:cBhvr>
                                      <p:to>
                                        <p:strVal val="visible"/>
                                      </p:to>
                                    </p:set>
                                    <p:anim calcmode="lin" valueType="num">
                                      <p:cBhvr additive="base">
                                        <p:cTn id="253" dur="500" fill="hold"/>
                                        <p:tgtEl>
                                          <p:spTgt spid="79912"/>
                                        </p:tgtEl>
                                        <p:attrNameLst>
                                          <p:attrName>ppt_x</p:attrName>
                                        </p:attrNameLst>
                                      </p:cBhvr>
                                      <p:tavLst>
                                        <p:tav tm="0">
                                          <p:val>
                                            <p:strVal val="#ppt_x"/>
                                          </p:val>
                                        </p:tav>
                                        <p:tav tm="100000">
                                          <p:val>
                                            <p:strVal val="#ppt_x"/>
                                          </p:val>
                                        </p:tav>
                                      </p:tavLst>
                                    </p:anim>
                                    <p:anim calcmode="lin" valueType="num">
                                      <p:cBhvr additive="base">
                                        <p:cTn id="254" dur="500" fill="hold"/>
                                        <p:tgtEl>
                                          <p:spTgt spid="79912"/>
                                        </p:tgtEl>
                                        <p:attrNameLst>
                                          <p:attrName>ppt_y</p:attrName>
                                        </p:attrNameLst>
                                      </p:cBhvr>
                                      <p:tavLst>
                                        <p:tav tm="0">
                                          <p:val>
                                            <p:strVal val="1+#ppt_h/2"/>
                                          </p:val>
                                        </p:tav>
                                        <p:tav tm="100000">
                                          <p:val>
                                            <p:strVal val="#ppt_y"/>
                                          </p:val>
                                        </p:tav>
                                      </p:tavLst>
                                    </p:anim>
                                  </p:childTnLst>
                                </p:cTn>
                              </p:par>
                              <p:par>
                                <p:cTn id="255" presetID="2" presetClass="entr" presetSubtype="4" fill="hold" nodeType="withEffect">
                                  <p:stCondLst>
                                    <p:cond delay="0"/>
                                  </p:stCondLst>
                                  <p:childTnLst>
                                    <p:set>
                                      <p:cBhvr>
                                        <p:cTn id="256" dur="1" fill="hold">
                                          <p:stCondLst>
                                            <p:cond delay="0"/>
                                          </p:stCondLst>
                                        </p:cTn>
                                        <p:tgtEl>
                                          <p:spTgt spid="79911"/>
                                        </p:tgtEl>
                                        <p:attrNameLst>
                                          <p:attrName>style.visibility</p:attrName>
                                        </p:attrNameLst>
                                      </p:cBhvr>
                                      <p:to>
                                        <p:strVal val="visible"/>
                                      </p:to>
                                    </p:set>
                                    <p:anim calcmode="lin" valueType="num">
                                      <p:cBhvr additive="base">
                                        <p:cTn id="257" dur="500" fill="hold"/>
                                        <p:tgtEl>
                                          <p:spTgt spid="79911"/>
                                        </p:tgtEl>
                                        <p:attrNameLst>
                                          <p:attrName>ppt_x</p:attrName>
                                        </p:attrNameLst>
                                      </p:cBhvr>
                                      <p:tavLst>
                                        <p:tav tm="0">
                                          <p:val>
                                            <p:strVal val="#ppt_x"/>
                                          </p:val>
                                        </p:tav>
                                        <p:tav tm="100000">
                                          <p:val>
                                            <p:strVal val="#ppt_x"/>
                                          </p:val>
                                        </p:tav>
                                      </p:tavLst>
                                    </p:anim>
                                    <p:anim calcmode="lin" valueType="num">
                                      <p:cBhvr additive="base">
                                        <p:cTn id="258" dur="500" fill="hold"/>
                                        <p:tgtEl>
                                          <p:spTgt spid="79911"/>
                                        </p:tgtEl>
                                        <p:attrNameLst>
                                          <p:attrName>ppt_y</p:attrName>
                                        </p:attrNameLst>
                                      </p:cBhvr>
                                      <p:tavLst>
                                        <p:tav tm="0">
                                          <p:val>
                                            <p:strVal val="1+#ppt_h/2"/>
                                          </p:val>
                                        </p:tav>
                                        <p:tav tm="100000">
                                          <p:val>
                                            <p:strVal val="#ppt_y"/>
                                          </p:val>
                                        </p:tav>
                                      </p:tavLst>
                                    </p:anim>
                                  </p:childTnLst>
                                </p:cTn>
                              </p:par>
                              <p:par>
                                <p:cTn id="259" presetID="2" presetClass="entr" presetSubtype="4" fill="hold" nodeType="withEffect">
                                  <p:stCondLst>
                                    <p:cond delay="0"/>
                                  </p:stCondLst>
                                  <p:childTnLst>
                                    <p:set>
                                      <p:cBhvr>
                                        <p:cTn id="260" dur="1" fill="hold">
                                          <p:stCondLst>
                                            <p:cond delay="0"/>
                                          </p:stCondLst>
                                        </p:cTn>
                                        <p:tgtEl>
                                          <p:spTgt spid="79913"/>
                                        </p:tgtEl>
                                        <p:attrNameLst>
                                          <p:attrName>style.visibility</p:attrName>
                                        </p:attrNameLst>
                                      </p:cBhvr>
                                      <p:to>
                                        <p:strVal val="visible"/>
                                      </p:to>
                                    </p:set>
                                    <p:anim calcmode="lin" valueType="num">
                                      <p:cBhvr additive="base">
                                        <p:cTn id="261" dur="500" fill="hold"/>
                                        <p:tgtEl>
                                          <p:spTgt spid="79913"/>
                                        </p:tgtEl>
                                        <p:attrNameLst>
                                          <p:attrName>ppt_x</p:attrName>
                                        </p:attrNameLst>
                                      </p:cBhvr>
                                      <p:tavLst>
                                        <p:tav tm="0">
                                          <p:val>
                                            <p:strVal val="#ppt_x"/>
                                          </p:val>
                                        </p:tav>
                                        <p:tav tm="100000">
                                          <p:val>
                                            <p:strVal val="#ppt_x"/>
                                          </p:val>
                                        </p:tav>
                                      </p:tavLst>
                                    </p:anim>
                                    <p:anim calcmode="lin" valueType="num">
                                      <p:cBhvr additive="base">
                                        <p:cTn id="262" dur="500" fill="hold"/>
                                        <p:tgtEl>
                                          <p:spTgt spid="79913"/>
                                        </p:tgtEl>
                                        <p:attrNameLst>
                                          <p:attrName>ppt_y</p:attrName>
                                        </p:attrNameLst>
                                      </p:cBhvr>
                                      <p:tavLst>
                                        <p:tav tm="0">
                                          <p:val>
                                            <p:strVal val="1+#ppt_h/2"/>
                                          </p:val>
                                        </p:tav>
                                        <p:tav tm="100000">
                                          <p:val>
                                            <p:strVal val="#ppt_y"/>
                                          </p:val>
                                        </p:tav>
                                      </p:tavLst>
                                    </p:anim>
                                  </p:childTnLst>
                                </p:cTn>
                              </p:par>
                              <p:par>
                                <p:cTn id="263" presetID="2" presetClass="entr" presetSubtype="4" fill="hold" nodeType="withEffect">
                                  <p:stCondLst>
                                    <p:cond delay="0"/>
                                  </p:stCondLst>
                                  <p:childTnLst>
                                    <p:set>
                                      <p:cBhvr>
                                        <p:cTn id="264" dur="1" fill="hold">
                                          <p:stCondLst>
                                            <p:cond delay="0"/>
                                          </p:stCondLst>
                                        </p:cTn>
                                        <p:tgtEl>
                                          <p:spTgt spid="79916"/>
                                        </p:tgtEl>
                                        <p:attrNameLst>
                                          <p:attrName>style.visibility</p:attrName>
                                        </p:attrNameLst>
                                      </p:cBhvr>
                                      <p:to>
                                        <p:strVal val="visible"/>
                                      </p:to>
                                    </p:set>
                                    <p:anim calcmode="lin" valueType="num">
                                      <p:cBhvr additive="base">
                                        <p:cTn id="265" dur="500" fill="hold"/>
                                        <p:tgtEl>
                                          <p:spTgt spid="79916"/>
                                        </p:tgtEl>
                                        <p:attrNameLst>
                                          <p:attrName>ppt_x</p:attrName>
                                        </p:attrNameLst>
                                      </p:cBhvr>
                                      <p:tavLst>
                                        <p:tav tm="0">
                                          <p:val>
                                            <p:strVal val="#ppt_x"/>
                                          </p:val>
                                        </p:tav>
                                        <p:tav tm="100000">
                                          <p:val>
                                            <p:strVal val="#ppt_x"/>
                                          </p:val>
                                        </p:tav>
                                      </p:tavLst>
                                    </p:anim>
                                    <p:anim calcmode="lin" valueType="num">
                                      <p:cBhvr additive="base">
                                        <p:cTn id="266" dur="500" fill="hold"/>
                                        <p:tgtEl>
                                          <p:spTgt spid="799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6" grpId="0" animBg="1"/>
      <p:bldP spid="79877" grpId="0" animBg="1"/>
      <p:bldP spid="79878" grpId="0" animBg="1"/>
      <p:bldP spid="79879" grpId="0" animBg="1"/>
      <p:bldP spid="79883" grpId="0" animBg="1"/>
      <p:bldP spid="79885" grpId="0" animBg="1"/>
      <p:bldP spid="79886" grpId="0" animBg="1"/>
      <p:bldP spid="79887" grpId="0" animBg="1"/>
      <p:bldP spid="79890" grpId="0" animBg="1"/>
      <p:bldP spid="79891" grpId="0" animBg="1"/>
      <p:bldP spid="79892" grpId="0" animBg="1"/>
      <p:bldP spid="79895" grpId="0" animBg="1"/>
      <p:bldP spid="79896" grpId="0" animBg="1"/>
      <p:bldP spid="79933" grpId="0"/>
      <p:bldP spid="79934" grpId="0"/>
      <p:bldP spid="79935" grpId="0"/>
      <p:bldP spid="79936" grpId="0"/>
      <p:bldP spid="79937"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1">
            <a:extLst>
              <a:ext uri="{FF2B5EF4-FFF2-40B4-BE49-F238E27FC236}">
                <a16:creationId xmlns:a16="http://schemas.microsoft.com/office/drawing/2014/main" id="{459509BB-5E0F-58BA-E22A-0F8D69311B87}"/>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38915" name="Slide Number Placeholder 3">
            <a:extLst>
              <a:ext uri="{FF2B5EF4-FFF2-40B4-BE49-F238E27FC236}">
                <a16:creationId xmlns:a16="http://schemas.microsoft.com/office/drawing/2014/main" id="{D0498254-15BA-0147-CF70-8DC19C08081B}"/>
              </a:ext>
            </a:extLst>
          </p:cNvPr>
          <p:cNvSpPr>
            <a:spLocks noGrp="1"/>
          </p:cNvSpPr>
          <p:nvPr>
            <p:ph type="sldNum" sz="quarter" idx="12"/>
          </p:nvPr>
        </p:nvSpPr>
        <p:spPr>
          <a:xfrm>
            <a:off x="11666088" y="12444942"/>
            <a:ext cx="1014046" cy="730250"/>
          </a:xfrm>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040CFF6E-6184-4974-84DA-6BE9E5436A6B}" type="slidenum">
              <a:rPr lang="el-GR" altLang="en-US" smtClean="0"/>
              <a:pPr algn="ctr"/>
              <a:t>77</a:t>
            </a:fld>
            <a:endParaRPr lang="el-GR" altLang="en-US" dirty="0"/>
          </a:p>
        </p:txBody>
      </p:sp>
      <p:sp>
        <p:nvSpPr>
          <p:cNvPr id="38916" name="Text Box 4">
            <a:extLst>
              <a:ext uri="{FF2B5EF4-FFF2-40B4-BE49-F238E27FC236}">
                <a16:creationId xmlns:a16="http://schemas.microsoft.com/office/drawing/2014/main" id="{786D3382-94B4-9A3D-922B-BDB2AA0B7731}"/>
              </a:ext>
            </a:extLst>
          </p:cNvPr>
          <p:cNvSpPr txBox="1">
            <a:spLocks noChangeArrowheads="1"/>
          </p:cNvSpPr>
          <p:nvPr/>
        </p:nvSpPr>
        <p:spPr bwMode="auto">
          <a:xfrm>
            <a:off x="1214737" y="703709"/>
            <a:ext cx="22312527"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4400" b="1" dirty="0">
                <a:solidFill>
                  <a:srgbClr val="990000"/>
                </a:solidFill>
                <a:latin typeface="Helvetica Neue"/>
              </a:rPr>
              <a:t>Example: </a:t>
            </a:r>
            <a:r>
              <a:rPr lang="en-US" altLang="en-US" sz="4400" b="1" dirty="0">
                <a:latin typeface="Helvetica Neue"/>
              </a:rPr>
              <a:t>Production System that advises on the best way to go to a given theater. </a:t>
            </a:r>
          </a:p>
        </p:txBody>
      </p:sp>
      <p:sp>
        <p:nvSpPr>
          <p:cNvPr id="80901" name="Text Box 5">
            <a:extLst>
              <a:ext uri="{FF2B5EF4-FFF2-40B4-BE49-F238E27FC236}">
                <a16:creationId xmlns:a16="http://schemas.microsoft.com/office/drawing/2014/main" id="{3414A8E9-D38B-25ED-9AEC-781B27201A98}"/>
              </a:ext>
            </a:extLst>
          </p:cNvPr>
          <p:cNvSpPr txBox="1">
            <a:spLocks noChangeArrowheads="1"/>
          </p:cNvSpPr>
          <p:nvPr/>
        </p:nvSpPr>
        <p:spPr bwMode="auto">
          <a:xfrm>
            <a:off x="5522612" y="2265453"/>
            <a:ext cx="10775950" cy="9387185"/>
          </a:xfrm>
          <a:prstGeom prst="rect">
            <a:avLst/>
          </a:prstGeom>
          <a:solidFill>
            <a:schemeClr val="accent6">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b="1" dirty="0">
                <a:solidFill>
                  <a:srgbClr val="990000"/>
                </a:solidFill>
                <a:latin typeface="Helvetica Neue"/>
              </a:rPr>
              <a:t>Production Memory</a:t>
            </a:r>
            <a:endParaRPr lang="el-GR" altLang="en-US" sz="4800" b="1" dirty="0">
              <a:solidFill>
                <a:srgbClr val="990000"/>
              </a:solidFill>
              <a:latin typeface="Helvetica Neue"/>
            </a:endParaRPr>
          </a:p>
          <a:p>
            <a:pPr algn="l" eaLnBrk="1" hangingPunct="1"/>
            <a:endParaRPr lang="en-US" altLang="en-US" sz="800" b="1" dirty="0">
              <a:latin typeface="Helvetica Neue"/>
            </a:endParaRPr>
          </a:p>
          <a:p>
            <a:pPr algn="l" eaLnBrk="1" hangingPunct="1"/>
            <a:r>
              <a:rPr lang="el-GR" altLang="en-US" sz="4000" b="1" dirty="0">
                <a:latin typeface="Helvetica Neue"/>
              </a:rPr>
              <a:t>(</a:t>
            </a:r>
            <a:r>
              <a:rPr lang="en-US" altLang="en-US" sz="4000" b="1" dirty="0">
                <a:solidFill>
                  <a:srgbClr val="990000"/>
                </a:solidFill>
                <a:latin typeface="Helvetica Neue"/>
              </a:rPr>
              <a:t>rule</a:t>
            </a:r>
            <a:r>
              <a:rPr lang="el-GR" altLang="en-US" sz="4000" b="1" dirty="0">
                <a:latin typeface="Helvetica Neue"/>
              </a:rPr>
              <a:t>  </a:t>
            </a:r>
            <a:r>
              <a:rPr lang="en-US" altLang="en-US" sz="4000" b="1" dirty="0">
                <a:latin typeface="Helvetica Neue"/>
              </a:rPr>
              <a:t>r</a:t>
            </a:r>
            <a:r>
              <a:rPr lang="el-GR" altLang="en-US" sz="4000" b="1" dirty="0">
                <a:latin typeface="Helvetica Neue"/>
              </a:rPr>
              <a:t>1                                                                               </a:t>
            </a:r>
          </a:p>
          <a:p>
            <a:pPr algn="l" eaLnBrk="1" hangingPunct="1"/>
            <a:r>
              <a:rPr lang="el-GR" altLang="en-US" sz="4000" b="1" dirty="0">
                <a:latin typeface="Helvetica Neue"/>
              </a:rPr>
              <a:t>     (</a:t>
            </a:r>
            <a:r>
              <a:rPr lang="en-US" altLang="en-US" sz="4000" b="1" dirty="0">
                <a:latin typeface="Helvetica Neue"/>
              </a:rPr>
              <a:t>Distance</a:t>
            </a:r>
            <a:r>
              <a:rPr lang="el-GR" altLang="en-US" sz="4000" b="1" dirty="0">
                <a:latin typeface="Helvetica Neue"/>
              </a:rPr>
              <a:t>  ^</a:t>
            </a:r>
            <a:r>
              <a:rPr lang="en-US" altLang="en-US" sz="4000" b="1" dirty="0">
                <a:latin typeface="Helvetica Neue"/>
              </a:rPr>
              <a:t>value</a:t>
            </a:r>
            <a:r>
              <a:rPr lang="el-GR" altLang="en-US" sz="4000" b="1" dirty="0">
                <a:latin typeface="Helvetica Neue"/>
              </a:rPr>
              <a:t>  </a:t>
            </a:r>
            <a:r>
              <a:rPr lang="en-US" altLang="en-US" sz="4000" b="1" dirty="0">
                <a:latin typeface="Helvetica Neue"/>
              </a:rPr>
              <a:t>greater</a:t>
            </a:r>
            <a:r>
              <a:rPr lang="el-GR" altLang="en-US" sz="4000" b="1" dirty="0">
                <a:latin typeface="Helvetica Neue"/>
              </a:rPr>
              <a:t>-</a:t>
            </a:r>
            <a:r>
              <a:rPr lang="en-US" altLang="en-US" sz="4000" b="1" dirty="0">
                <a:latin typeface="Helvetica Neue"/>
              </a:rPr>
              <a:t>than</a:t>
            </a:r>
            <a:r>
              <a:rPr lang="el-GR" altLang="en-US" sz="4000" b="1" dirty="0">
                <a:latin typeface="Helvetica Neue"/>
              </a:rPr>
              <a:t>-5-</a:t>
            </a:r>
            <a:r>
              <a:rPr lang="en-US" altLang="en-US" sz="4000" b="1" dirty="0">
                <a:latin typeface="Helvetica Neue"/>
              </a:rPr>
              <a:t>miles</a:t>
            </a:r>
            <a:r>
              <a:rPr lang="el-GR" altLang="en-US" sz="4000" b="1" dirty="0">
                <a:latin typeface="Helvetica Neue"/>
              </a:rPr>
              <a:t>)                </a:t>
            </a:r>
          </a:p>
          <a:p>
            <a:pPr algn="l" eaLnBrk="1" hangingPunct="1"/>
            <a:r>
              <a:rPr lang="el-GR" altLang="en-US" sz="4000" b="1" dirty="0">
                <a:latin typeface="Helvetica Neue"/>
              </a:rPr>
              <a:t>     </a:t>
            </a:r>
            <a:r>
              <a:rPr lang="el-GR" altLang="en-US" sz="4000" b="1" dirty="0">
                <a:latin typeface="Helvetica Neue"/>
                <a:sym typeface="Symbol" panose="05050102010706020507" pitchFamily="18" charset="2"/>
              </a:rPr>
              <a:t></a:t>
            </a:r>
            <a:r>
              <a:rPr lang="el-GR" altLang="en-US" sz="4000" b="1" dirty="0">
                <a:latin typeface="Helvetica Neue"/>
              </a:rPr>
              <a:t> (</a:t>
            </a:r>
            <a:r>
              <a:rPr lang="en-US" altLang="en-US" sz="4000" b="1" dirty="0">
                <a:solidFill>
                  <a:srgbClr val="990000"/>
                </a:solidFill>
                <a:latin typeface="Helvetica Neue"/>
              </a:rPr>
              <a:t>add</a:t>
            </a:r>
            <a:r>
              <a:rPr lang="el-GR" altLang="en-US" sz="4000" b="1" dirty="0">
                <a:latin typeface="Helvetica Neue"/>
              </a:rPr>
              <a:t> </a:t>
            </a:r>
            <a:r>
              <a:rPr lang="en-US" altLang="en-US" sz="4000" b="1" dirty="0">
                <a:latin typeface="Helvetica Neue"/>
              </a:rPr>
              <a:t>Means</a:t>
            </a:r>
            <a:r>
              <a:rPr lang="el-GR" altLang="en-US" sz="4000" b="1" dirty="0">
                <a:latin typeface="Helvetica Neue"/>
              </a:rPr>
              <a:t>  ^</a:t>
            </a:r>
            <a:r>
              <a:rPr lang="en-US" altLang="en-US" sz="4000" b="1" dirty="0">
                <a:latin typeface="Helvetica Neue"/>
              </a:rPr>
              <a:t>value</a:t>
            </a:r>
            <a:r>
              <a:rPr lang="el-GR" altLang="en-US" sz="4000" b="1" dirty="0">
                <a:latin typeface="Helvetica Neue"/>
              </a:rPr>
              <a:t>  </a:t>
            </a:r>
            <a:r>
              <a:rPr lang="en-US" altLang="en-US" sz="4000" b="1" dirty="0">
                <a:latin typeface="Helvetica Neue"/>
              </a:rPr>
              <a:t>driving</a:t>
            </a:r>
            <a:r>
              <a:rPr lang="el-GR" altLang="en-US" sz="4000" b="1" dirty="0">
                <a:latin typeface="Helvetica Neue"/>
              </a:rPr>
              <a:t>))                          </a:t>
            </a:r>
          </a:p>
          <a:p>
            <a:pPr algn="l" eaLnBrk="1" hangingPunct="1"/>
            <a:r>
              <a:rPr lang="el-GR" altLang="en-US" sz="4000" b="1" dirty="0">
                <a:latin typeface="Helvetica Neue"/>
              </a:rPr>
              <a:t>                                                                                         </a:t>
            </a:r>
          </a:p>
          <a:p>
            <a:pPr algn="l" eaLnBrk="1" hangingPunct="1"/>
            <a:r>
              <a:rPr lang="el-GR" altLang="en-US" sz="4000" b="1" dirty="0">
                <a:latin typeface="Helvetica Neue"/>
              </a:rPr>
              <a:t>(</a:t>
            </a:r>
            <a:r>
              <a:rPr lang="en-US" altLang="en-US" sz="4000" b="1" dirty="0">
                <a:solidFill>
                  <a:srgbClr val="990000"/>
                </a:solidFill>
                <a:latin typeface="Helvetica Neue"/>
              </a:rPr>
              <a:t>rule</a:t>
            </a:r>
            <a:r>
              <a:rPr lang="el-GR" altLang="en-US" sz="4000" b="1" dirty="0">
                <a:latin typeface="Helvetica Neue"/>
              </a:rPr>
              <a:t>  </a:t>
            </a:r>
            <a:r>
              <a:rPr lang="en-US" altLang="en-US" sz="4000" b="1" dirty="0">
                <a:latin typeface="Helvetica Neue"/>
              </a:rPr>
              <a:t>r</a:t>
            </a:r>
            <a:r>
              <a:rPr lang="el-GR" altLang="en-US" sz="4000" b="1" dirty="0">
                <a:latin typeface="Helvetica Neue"/>
              </a:rPr>
              <a:t>2                                                                                                    </a:t>
            </a:r>
          </a:p>
          <a:p>
            <a:pPr algn="l" eaLnBrk="1" hangingPunct="1"/>
            <a:r>
              <a:rPr lang="el-GR" altLang="en-US" sz="4000" b="1" dirty="0">
                <a:latin typeface="Helvetica Neue"/>
              </a:rPr>
              <a:t>     (</a:t>
            </a:r>
            <a:r>
              <a:rPr lang="en-US" altLang="en-US" sz="4000" b="1" dirty="0">
                <a:latin typeface="Helvetica Neue"/>
              </a:rPr>
              <a:t>Distance</a:t>
            </a:r>
            <a:r>
              <a:rPr lang="el-GR" altLang="en-US" sz="4000" b="1" dirty="0">
                <a:latin typeface="Helvetica Neue"/>
              </a:rPr>
              <a:t>  ^</a:t>
            </a:r>
            <a:r>
              <a:rPr lang="en-US" altLang="en-US" sz="4000" b="1" dirty="0">
                <a:latin typeface="Helvetica Neue"/>
              </a:rPr>
              <a:t>value</a:t>
            </a:r>
            <a:r>
              <a:rPr lang="el-GR" altLang="en-US" sz="4000" b="1" dirty="0">
                <a:latin typeface="Helvetica Neue"/>
              </a:rPr>
              <a:t>  </a:t>
            </a:r>
            <a:r>
              <a:rPr lang="en-US" altLang="en-US" sz="4000" b="1" dirty="0">
                <a:latin typeface="Helvetica Neue"/>
              </a:rPr>
              <a:t>greater</a:t>
            </a:r>
            <a:r>
              <a:rPr lang="el-GR" altLang="en-US" sz="4000" b="1" dirty="0">
                <a:latin typeface="Helvetica Neue"/>
              </a:rPr>
              <a:t>-</a:t>
            </a:r>
            <a:r>
              <a:rPr lang="en-US" altLang="en-US" sz="4000" b="1" dirty="0">
                <a:latin typeface="Helvetica Neue"/>
              </a:rPr>
              <a:t>than</a:t>
            </a:r>
            <a:r>
              <a:rPr lang="el-GR" altLang="en-US" sz="4000" b="1" dirty="0">
                <a:latin typeface="Helvetica Neue"/>
              </a:rPr>
              <a:t>-1-</a:t>
            </a:r>
            <a:r>
              <a:rPr lang="en-US" altLang="en-US" sz="4000" b="1" dirty="0">
                <a:latin typeface="Helvetica Neue"/>
              </a:rPr>
              <a:t>mile</a:t>
            </a:r>
            <a:r>
              <a:rPr lang="el-GR" altLang="en-US" sz="4000" b="1" dirty="0">
                <a:latin typeface="Helvetica Neue"/>
              </a:rPr>
              <a:t>)</a:t>
            </a:r>
          </a:p>
          <a:p>
            <a:pPr algn="l" eaLnBrk="1" hangingPunct="1"/>
            <a:r>
              <a:rPr lang="el-GR" altLang="en-US" sz="4000" b="1" dirty="0">
                <a:latin typeface="Helvetica Neue"/>
              </a:rPr>
              <a:t>     (</a:t>
            </a:r>
            <a:r>
              <a:rPr lang="en-US" altLang="en-US" sz="4000" b="1" dirty="0">
                <a:latin typeface="Helvetica Neue"/>
              </a:rPr>
              <a:t>Time</a:t>
            </a:r>
            <a:r>
              <a:rPr lang="el-GR" altLang="en-US" sz="4000" b="1" dirty="0">
                <a:latin typeface="Helvetica Neue"/>
              </a:rPr>
              <a:t>  ^</a:t>
            </a:r>
            <a:r>
              <a:rPr lang="en-US" altLang="en-US" sz="4000" b="1" dirty="0">
                <a:latin typeface="Helvetica Neue"/>
              </a:rPr>
              <a:t>value</a:t>
            </a:r>
            <a:r>
              <a:rPr lang="el-GR" altLang="en-US" sz="4000" b="1" dirty="0">
                <a:latin typeface="Helvetica Neue"/>
              </a:rPr>
              <a:t>  </a:t>
            </a:r>
            <a:r>
              <a:rPr lang="en-US" altLang="en-US" sz="4000" b="1" dirty="0">
                <a:latin typeface="Helvetica Neue"/>
              </a:rPr>
              <a:t>less</a:t>
            </a:r>
            <a:r>
              <a:rPr lang="el-GR" altLang="en-US" sz="4000" b="1" dirty="0">
                <a:latin typeface="Helvetica Neue"/>
              </a:rPr>
              <a:t>-</a:t>
            </a:r>
            <a:r>
              <a:rPr lang="en-US" altLang="en-US" sz="4000" b="1" dirty="0">
                <a:latin typeface="Helvetica Neue"/>
              </a:rPr>
              <a:t>than</a:t>
            </a:r>
            <a:r>
              <a:rPr lang="el-GR" altLang="en-US" sz="4000" b="1" dirty="0">
                <a:latin typeface="Helvetica Neue"/>
              </a:rPr>
              <a:t>-15-</a:t>
            </a:r>
            <a:r>
              <a:rPr lang="en-US" altLang="en-US" sz="4000" b="1" dirty="0">
                <a:latin typeface="Helvetica Neue"/>
              </a:rPr>
              <a:t>minutes</a:t>
            </a:r>
            <a:r>
              <a:rPr lang="el-GR" altLang="en-US" sz="4000" b="1" dirty="0">
                <a:latin typeface="Helvetica Neue"/>
              </a:rPr>
              <a:t>)                      </a:t>
            </a:r>
          </a:p>
          <a:p>
            <a:pPr algn="l" eaLnBrk="1" hangingPunct="1"/>
            <a:r>
              <a:rPr lang="el-GR" altLang="en-US" sz="4000" b="1" dirty="0">
                <a:latin typeface="Helvetica Neue"/>
              </a:rPr>
              <a:t>     </a:t>
            </a:r>
            <a:r>
              <a:rPr lang="el-GR" altLang="en-US" sz="4000" b="1" dirty="0">
                <a:latin typeface="Helvetica Neue"/>
                <a:sym typeface="Symbol" panose="05050102010706020507" pitchFamily="18" charset="2"/>
              </a:rPr>
              <a:t></a:t>
            </a:r>
            <a:r>
              <a:rPr lang="el-GR" altLang="en-US" sz="4000" b="1" dirty="0">
                <a:latin typeface="Helvetica Neue"/>
              </a:rPr>
              <a:t> (</a:t>
            </a:r>
            <a:r>
              <a:rPr lang="en-US" altLang="en-US" sz="4000" b="1" dirty="0">
                <a:solidFill>
                  <a:srgbClr val="990000"/>
                </a:solidFill>
                <a:latin typeface="Helvetica Neue"/>
              </a:rPr>
              <a:t>add</a:t>
            </a:r>
            <a:r>
              <a:rPr lang="el-GR" altLang="en-US" sz="4000" b="1" dirty="0">
                <a:latin typeface="Helvetica Neue"/>
              </a:rPr>
              <a:t> </a:t>
            </a:r>
            <a:r>
              <a:rPr lang="en-US" altLang="en-US" sz="4000" b="1" dirty="0">
                <a:latin typeface="Helvetica Neue"/>
              </a:rPr>
              <a:t>Means</a:t>
            </a:r>
            <a:r>
              <a:rPr lang="el-GR" altLang="en-US" sz="4000" b="1" dirty="0">
                <a:latin typeface="Helvetica Neue"/>
              </a:rPr>
              <a:t>  ^</a:t>
            </a:r>
            <a:r>
              <a:rPr lang="en-US" altLang="en-US" sz="4000" b="1" dirty="0">
                <a:latin typeface="Helvetica Neue"/>
              </a:rPr>
              <a:t>value</a:t>
            </a:r>
            <a:r>
              <a:rPr lang="el-GR" altLang="en-US" sz="4000" b="1" dirty="0">
                <a:latin typeface="Helvetica Neue"/>
              </a:rPr>
              <a:t>  </a:t>
            </a:r>
            <a:r>
              <a:rPr lang="en-US" altLang="en-US" sz="4000" b="1" dirty="0">
                <a:latin typeface="Helvetica Neue"/>
              </a:rPr>
              <a:t>driving</a:t>
            </a:r>
            <a:r>
              <a:rPr lang="el-GR" altLang="en-US" sz="4000" b="1" dirty="0">
                <a:latin typeface="Helvetica Neue"/>
              </a:rPr>
              <a:t>))                          </a:t>
            </a:r>
          </a:p>
          <a:p>
            <a:pPr algn="l" eaLnBrk="1" hangingPunct="1"/>
            <a:r>
              <a:rPr lang="el-GR" altLang="en-US" sz="4000" b="1" dirty="0">
                <a:latin typeface="Helvetica Neue"/>
              </a:rPr>
              <a:t>                                                                                         </a:t>
            </a:r>
          </a:p>
          <a:p>
            <a:pPr algn="l" eaLnBrk="1" hangingPunct="1"/>
            <a:r>
              <a:rPr lang="el-GR" altLang="en-US" sz="4000" b="1" dirty="0">
                <a:latin typeface="Helvetica Neue"/>
              </a:rPr>
              <a:t>(</a:t>
            </a:r>
            <a:r>
              <a:rPr lang="en-US" altLang="en-US" sz="4000" b="1" dirty="0">
                <a:solidFill>
                  <a:srgbClr val="990000"/>
                </a:solidFill>
                <a:latin typeface="Helvetica Neue"/>
              </a:rPr>
              <a:t>rule</a:t>
            </a:r>
            <a:r>
              <a:rPr lang="el-GR" altLang="en-US" sz="4000" b="1" dirty="0">
                <a:latin typeface="Helvetica Neue"/>
              </a:rPr>
              <a:t>  </a:t>
            </a:r>
            <a:r>
              <a:rPr lang="en-US" altLang="en-US" sz="4000" b="1" dirty="0">
                <a:latin typeface="Helvetica Neue"/>
              </a:rPr>
              <a:t>r</a:t>
            </a:r>
            <a:r>
              <a:rPr lang="el-GR" altLang="en-US" sz="4000" b="1" dirty="0">
                <a:latin typeface="Helvetica Neue"/>
              </a:rPr>
              <a:t>3                                                                        </a:t>
            </a:r>
          </a:p>
          <a:p>
            <a:pPr algn="l" eaLnBrk="1" hangingPunct="1"/>
            <a:r>
              <a:rPr lang="el-GR" altLang="en-US" sz="4000" b="1" dirty="0">
                <a:latin typeface="Helvetica Neue"/>
              </a:rPr>
              <a:t>     (</a:t>
            </a:r>
            <a:r>
              <a:rPr lang="en-US" altLang="en-US" sz="4000" b="1" dirty="0">
                <a:latin typeface="Helvetica Neue"/>
              </a:rPr>
              <a:t>Distance</a:t>
            </a:r>
            <a:r>
              <a:rPr lang="el-GR" altLang="en-US" sz="4000" b="1" dirty="0">
                <a:latin typeface="Helvetica Neue"/>
              </a:rPr>
              <a:t>  ^</a:t>
            </a:r>
            <a:r>
              <a:rPr lang="en-US" altLang="en-US" sz="4000" b="1" dirty="0">
                <a:latin typeface="Helvetica Neue"/>
              </a:rPr>
              <a:t>value</a:t>
            </a:r>
            <a:r>
              <a:rPr lang="el-GR" altLang="en-US" sz="4000" b="1" dirty="0">
                <a:latin typeface="Helvetica Neue"/>
              </a:rPr>
              <a:t>  </a:t>
            </a:r>
            <a:r>
              <a:rPr lang="en-US" altLang="en-US" sz="4000" b="1" dirty="0">
                <a:latin typeface="Helvetica Neue"/>
              </a:rPr>
              <a:t>greater</a:t>
            </a:r>
            <a:r>
              <a:rPr lang="el-GR" altLang="en-US" sz="4000" b="1" dirty="0">
                <a:latin typeface="Helvetica Neue"/>
              </a:rPr>
              <a:t>-</a:t>
            </a:r>
            <a:r>
              <a:rPr lang="en-US" altLang="en-US" sz="4000" b="1" dirty="0">
                <a:latin typeface="Helvetica Neue"/>
              </a:rPr>
              <a:t>than</a:t>
            </a:r>
            <a:r>
              <a:rPr lang="el-GR" altLang="en-US" sz="4000" b="1" dirty="0">
                <a:latin typeface="Helvetica Neue"/>
              </a:rPr>
              <a:t>-1-</a:t>
            </a:r>
            <a:r>
              <a:rPr lang="en-US" altLang="en-US" sz="4000" b="1" dirty="0">
                <a:latin typeface="Helvetica Neue"/>
              </a:rPr>
              <a:t>mile</a:t>
            </a:r>
            <a:r>
              <a:rPr lang="el-GR" altLang="en-US" sz="4000" b="1" dirty="0">
                <a:latin typeface="Helvetica Neue"/>
              </a:rPr>
              <a:t>)                                              </a:t>
            </a:r>
          </a:p>
          <a:p>
            <a:pPr algn="l" eaLnBrk="1" hangingPunct="1"/>
            <a:r>
              <a:rPr lang="el-GR" altLang="en-US" sz="4000" b="1" dirty="0">
                <a:latin typeface="Helvetica Neue"/>
              </a:rPr>
              <a:t>     (</a:t>
            </a:r>
            <a:r>
              <a:rPr lang="en-US" altLang="en-US" sz="4000" b="1" dirty="0">
                <a:latin typeface="Helvetica Neue"/>
              </a:rPr>
              <a:t>Time</a:t>
            </a:r>
            <a:r>
              <a:rPr lang="el-GR" altLang="en-US" sz="4000" b="1" dirty="0">
                <a:latin typeface="Helvetica Neue"/>
              </a:rPr>
              <a:t>  ^</a:t>
            </a:r>
            <a:r>
              <a:rPr lang="en-US" altLang="en-US" sz="4000" b="1" dirty="0">
                <a:latin typeface="Helvetica Neue"/>
              </a:rPr>
              <a:t>value</a:t>
            </a:r>
            <a:r>
              <a:rPr lang="el-GR" altLang="en-US" sz="4000" b="1" dirty="0">
                <a:latin typeface="Helvetica Neue"/>
              </a:rPr>
              <a:t> </a:t>
            </a:r>
            <a:r>
              <a:rPr lang="en-US" altLang="en-US" sz="4000" b="1" dirty="0">
                <a:latin typeface="Helvetica Neue"/>
              </a:rPr>
              <a:t>more</a:t>
            </a:r>
            <a:r>
              <a:rPr lang="el-GR" altLang="en-US" sz="4000" b="1" dirty="0">
                <a:latin typeface="Helvetica Neue"/>
              </a:rPr>
              <a:t>-</a:t>
            </a:r>
            <a:r>
              <a:rPr lang="en-US" altLang="en-US" sz="4000" b="1" dirty="0">
                <a:latin typeface="Helvetica Neue"/>
              </a:rPr>
              <a:t>than</a:t>
            </a:r>
            <a:r>
              <a:rPr lang="el-GR" altLang="en-US" sz="4000" b="1" dirty="0">
                <a:latin typeface="Helvetica Neue"/>
              </a:rPr>
              <a:t>-15-</a:t>
            </a:r>
            <a:r>
              <a:rPr lang="en-US" altLang="en-US" sz="4000" b="1" dirty="0">
                <a:latin typeface="Helvetica Neue"/>
              </a:rPr>
              <a:t>minutes</a:t>
            </a:r>
            <a:r>
              <a:rPr lang="el-GR" altLang="en-US" sz="4000" b="1" dirty="0">
                <a:latin typeface="Helvetica Neue"/>
              </a:rPr>
              <a:t>)</a:t>
            </a:r>
          </a:p>
          <a:p>
            <a:pPr algn="l" eaLnBrk="1" hangingPunct="1"/>
            <a:r>
              <a:rPr lang="el-GR" altLang="en-US" sz="4000" b="1" dirty="0">
                <a:latin typeface="Helvetica Neue"/>
              </a:rPr>
              <a:t>     </a:t>
            </a:r>
            <a:r>
              <a:rPr lang="el-GR" altLang="en-US" sz="4000" b="1" dirty="0">
                <a:latin typeface="Helvetica Neue"/>
                <a:sym typeface="Symbol" panose="05050102010706020507" pitchFamily="18" charset="2"/>
              </a:rPr>
              <a:t></a:t>
            </a:r>
            <a:r>
              <a:rPr lang="el-GR" altLang="en-US" sz="4000" b="1" dirty="0">
                <a:latin typeface="Helvetica Neue"/>
              </a:rPr>
              <a:t> (</a:t>
            </a:r>
            <a:r>
              <a:rPr lang="en-US" altLang="en-US" sz="4000" b="1" dirty="0">
                <a:solidFill>
                  <a:srgbClr val="990000"/>
                </a:solidFill>
                <a:latin typeface="Helvetica Neue"/>
              </a:rPr>
              <a:t>add</a:t>
            </a:r>
            <a:r>
              <a:rPr lang="el-GR" altLang="en-US" sz="4000" b="1" dirty="0">
                <a:latin typeface="Helvetica Neue"/>
              </a:rPr>
              <a:t> </a:t>
            </a:r>
            <a:r>
              <a:rPr lang="en-US" altLang="en-US" sz="4000" b="1" dirty="0">
                <a:latin typeface="Helvetica Neue"/>
              </a:rPr>
              <a:t>Means</a:t>
            </a:r>
            <a:r>
              <a:rPr lang="el-GR" altLang="en-US" sz="4000" b="1" dirty="0">
                <a:latin typeface="Helvetica Neue"/>
              </a:rPr>
              <a:t>  ^</a:t>
            </a:r>
            <a:r>
              <a:rPr lang="en-US" altLang="en-US" sz="4000" b="1" dirty="0">
                <a:latin typeface="Helvetica Neue"/>
              </a:rPr>
              <a:t>value</a:t>
            </a:r>
            <a:r>
              <a:rPr lang="el-GR" altLang="en-US" sz="4000" b="1" dirty="0">
                <a:latin typeface="Helvetica Neue"/>
              </a:rPr>
              <a:t> </a:t>
            </a:r>
            <a:r>
              <a:rPr lang="en-US" altLang="en-US" sz="4000" b="1" dirty="0">
                <a:latin typeface="Helvetica Neue"/>
              </a:rPr>
              <a:t>walking</a:t>
            </a:r>
            <a:r>
              <a:rPr lang="el-GR" altLang="en-US" sz="4000" b="1" dirty="0">
                <a:latin typeface="Helvetica Neue"/>
              </a:rPr>
              <a:t>))</a:t>
            </a:r>
            <a:r>
              <a:rPr lang="el-GR" altLang="en-US" sz="2800" dirty="0">
                <a:latin typeface="Helvetica Neue"/>
              </a:rPr>
              <a:t>                  </a:t>
            </a:r>
          </a:p>
          <a:p>
            <a:pPr eaLnBrk="1" hangingPunct="1"/>
            <a:r>
              <a:rPr lang="el-GR" altLang="en-US" sz="2800" dirty="0">
                <a:latin typeface="Helvetica Neue"/>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0901">
                                            <p:txEl>
                                              <p:pRg st="2" end="2"/>
                                            </p:txEl>
                                          </p:spTgt>
                                        </p:tgtEl>
                                        <p:attrNameLst>
                                          <p:attrName>style.visibility</p:attrName>
                                        </p:attrNameLst>
                                      </p:cBhvr>
                                      <p:to>
                                        <p:strVal val="visible"/>
                                      </p:to>
                                    </p:set>
                                    <p:anim calcmode="lin" valueType="num">
                                      <p:cBhvr additive="base">
                                        <p:cTn id="7" dur="500" fill="hold"/>
                                        <p:tgtEl>
                                          <p:spTgt spid="8090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090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0901">
                                            <p:txEl>
                                              <p:pRg st="0" end="0"/>
                                            </p:txEl>
                                          </p:spTgt>
                                        </p:tgtEl>
                                        <p:attrNameLst>
                                          <p:attrName>style.visibility</p:attrName>
                                        </p:attrNameLst>
                                      </p:cBhvr>
                                      <p:to>
                                        <p:strVal val="visible"/>
                                      </p:to>
                                    </p:set>
                                    <p:anim calcmode="lin" valueType="num">
                                      <p:cBhvr additive="base">
                                        <p:cTn id="13" dur="500" fill="hold"/>
                                        <p:tgtEl>
                                          <p:spTgt spid="8090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0901">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80901">
                                            <p:txEl>
                                              <p:pRg st="3" end="3"/>
                                            </p:txEl>
                                          </p:spTgt>
                                        </p:tgtEl>
                                        <p:attrNameLst>
                                          <p:attrName>style.visibility</p:attrName>
                                        </p:attrNameLst>
                                      </p:cBhvr>
                                      <p:to>
                                        <p:strVal val="visible"/>
                                      </p:to>
                                    </p:set>
                                    <p:anim calcmode="lin" valueType="num">
                                      <p:cBhvr additive="base">
                                        <p:cTn id="17" dur="500" fill="hold"/>
                                        <p:tgtEl>
                                          <p:spTgt spid="80901">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0901">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80901">
                                            <p:txEl>
                                              <p:pRg st="4" end="4"/>
                                            </p:txEl>
                                          </p:spTgt>
                                        </p:tgtEl>
                                        <p:attrNameLst>
                                          <p:attrName>style.visibility</p:attrName>
                                        </p:attrNameLst>
                                      </p:cBhvr>
                                      <p:to>
                                        <p:strVal val="visible"/>
                                      </p:to>
                                    </p:set>
                                    <p:anim calcmode="lin" valueType="num">
                                      <p:cBhvr additive="base">
                                        <p:cTn id="21" dur="500" fill="hold"/>
                                        <p:tgtEl>
                                          <p:spTgt spid="80901">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090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80901">
                                            <p:txEl>
                                              <p:pRg st="6" end="6"/>
                                            </p:txEl>
                                          </p:spTgt>
                                        </p:tgtEl>
                                        <p:attrNameLst>
                                          <p:attrName>style.visibility</p:attrName>
                                        </p:attrNameLst>
                                      </p:cBhvr>
                                      <p:to>
                                        <p:strVal val="visible"/>
                                      </p:to>
                                    </p:set>
                                    <p:anim calcmode="lin" valueType="num">
                                      <p:cBhvr additive="base">
                                        <p:cTn id="27" dur="500" fill="hold"/>
                                        <p:tgtEl>
                                          <p:spTgt spid="80901">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0901">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80901">
                                            <p:txEl>
                                              <p:pRg st="7" end="7"/>
                                            </p:txEl>
                                          </p:spTgt>
                                        </p:tgtEl>
                                        <p:attrNameLst>
                                          <p:attrName>style.visibility</p:attrName>
                                        </p:attrNameLst>
                                      </p:cBhvr>
                                      <p:to>
                                        <p:strVal val="visible"/>
                                      </p:to>
                                    </p:set>
                                    <p:anim calcmode="lin" valueType="num">
                                      <p:cBhvr additive="base">
                                        <p:cTn id="31" dur="500" fill="hold"/>
                                        <p:tgtEl>
                                          <p:spTgt spid="80901">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0901">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80901">
                                            <p:txEl>
                                              <p:pRg st="8" end="8"/>
                                            </p:txEl>
                                          </p:spTgt>
                                        </p:tgtEl>
                                        <p:attrNameLst>
                                          <p:attrName>style.visibility</p:attrName>
                                        </p:attrNameLst>
                                      </p:cBhvr>
                                      <p:to>
                                        <p:strVal val="visible"/>
                                      </p:to>
                                    </p:set>
                                    <p:anim calcmode="lin" valueType="num">
                                      <p:cBhvr additive="base">
                                        <p:cTn id="35" dur="500" fill="hold"/>
                                        <p:tgtEl>
                                          <p:spTgt spid="80901">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80901">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80901">
                                            <p:txEl>
                                              <p:pRg st="9" end="9"/>
                                            </p:txEl>
                                          </p:spTgt>
                                        </p:tgtEl>
                                        <p:attrNameLst>
                                          <p:attrName>style.visibility</p:attrName>
                                        </p:attrNameLst>
                                      </p:cBhvr>
                                      <p:to>
                                        <p:strVal val="visible"/>
                                      </p:to>
                                    </p:set>
                                    <p:anim calcmode="lin" valueType="num">
                                      <p:cBhvr additive="base">
                                        <p:cTn id="39" dur="500" fill="hold"/>
                                        <p:tgtEl>
                                          <p:spTgt spid="80901">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8090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80901">
                                            <p:txEl>
                                              <p:pRg st="11" end="11"/>
                                            </p:txEl>
                                          </p:spTgt>
                                        </p:tgtEl>
                                        <p:attrNameLst>
                                          <p:attrName>style.visibility</p:attrName>
                                        </p:attrNameLst>
                                      </p:cBhvr>
                                      <p:to>
                                        <p:strVal val="visible"/>
                                      </p:to>
                                    </p:set>
                                    <p:anim calcmode="lin" valueType="num">
                                      <p:cBhvr additive="base">
                                        <p:cTn id="45" dur="500" fill="hold"/>
                                        <p:tgtEl>
                                          <p:spTgt spid="80901">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80901">
                                            <p:txEl>
                                              <p:pRg st="11" end="11"/>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80901">
                                            <p:txEl>
                                              <p:pRg st="12" end="12"/>
                                            </p:txEl>
                                          </p:spTgt>
                                        </p:tgtEl>
                                        <p:attrNameLst>
                                          <p:attrName>style.visibility</p:attrName>
                                        </p:attrNameLst>
                                      </p:cBhvr>
                                      <p:to>
                                        <p:strVal val="visible"/>
                                      </p:to>
                                    </p:set>
                                    <p:anim calcmode="lin" valueType="num">
                                      <p:cBhvr additive="base">
                                        <p:cTn id="49" dur="500" fill="hold"/>
                                        <p:tgtEl>
                                          <p:spTgt spid="80901">
                                            <p:txEl>
                                              <p:pRg st="12" end="1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0901">
                                            <p:txEl>
                                              <p:pRg st="12" end="12"/>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80901">
                                            <p:txEl>
                                              <p:pRg st="13" end="13"/>
                                            </p:txEl>
                                          </p:spTgt>
                                        </p:tgtEl>
                                        <p:attrNameLst>
                                          <p:attrName>style.visibility</p:attrName>
                                        </p:attrNameLst>
                                      </p:cBhvr>
                                      <p:to>
                                        <p:strVal val="visible"/>
                                      </p:to>
                                    </p:set>
                                    <p:anim calcmode="lin" valueType="num">
                                      <p:cBhvr additive="base">
                                        <p:cTn id="53" dur="500" fill="hold"/>
                                        <p:tgtEl>
                                          <p:spTgt spid="80901">
                                            <p:txEl>
                                              <p:pRg st="13" end="1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80901">
                                            <p:txEl>
                                              <p:pRg st="13" end="13"/>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80901">
                                            <p:txEl>
                                              <p:pRg st="14" end="14"/>
                                            </p:txEl>
                                          </p:spTgt>
                                        </p:tgtEl>
                                        <p:attrNameLst>
                                          <p:attrName>style.visibility</p:attrName>
                                        </p:attrNameLst>
                                      </p:cBhvr>
                                      <p:to>
                                        <p:strVal val="visible"/>
                                      </p:to>
                                    </p:set>
                                    <p:anim calcmode="lin" valueType="num">
                                      <p:cBhvr additive="base">
                                        <p:cTn id="57" dur="500" fill="hold"/>
                                        <p:tgtEl>
                                          <p:spTgt spid="80901">
                                            <p:txEl>
                                              <p:pRg st="14" end="14"/>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80901">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1">
            <a:extLst>
              <a:ext uri="{FF2B5EF4-FFF2-40B4-BE49-F238E27FC236}">
                <a16:creationId xmlns:a16="http://schemas.microsoft.com/office/drawing/2014/main" id="{2ACFA240-9439-ACDF-8010-4956E8CC98BD}"/>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39939" name="Slide Number Placeholder 3">
            <a:extLst>
              <a:ext uri="{FF2B5EF4-FFF2-40B4-BE49-F238E27FC236}">
                <a16:creationId xmlns:a16="http://schemas.microsoft.com/office/drawing/2014/main" id="{614272FB-8016-9F1E-7988-4B64B5623BC7}"/>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B0E87A92-29C9-4AA7-8E17-E405A0FAAC8C}" type="slidenum">
              <a:rPr lang="el-GR" altLang="en-US" smtClean="0"/>
              <a:pPr algn="ctr"/>
              <a:t>78</a:t>
            </a:fld>
            <a:endParaRPr lang="el-GR" altLang="en-US" dirty="0"/>
          </a:p>
        </p:txBody>
      </p:sp>
      <p:sp>
        <p:nvSpPr>
          <p:cNvPr id="81924" name="Text Box 4">
            <a:extLst>
              <a:ext uri="{FF2B5EF4-FFF2-40B4-BE49-F238E27FC236}">
                <a16:creationId xmlns:a16="http://schemas.microsoft.com/office/drawing/2014/main" id="{98F7F495-AA79-D0C0-30F3-6DE72FB3891B}"/>
              </a:ext>
            </a:extLst>
          </p:cNvPr>
          <p:cNvSpPr txBox="1">
            <a:spLocks noChangeArrowheads="1"/>
          </p:cNvSpPr>
          <p:nvPr/>
        </p:nvSpPr>
        <p:spPr bwMode="auto">
          <a:xfrm>
            <a:off x="8768257" y="540808"/>
            <a:ext cx="11942462" cy="11849398"/>
          </a:xfrm>
          <a:prstGeom prst="rect">
            <a:avLst/>
          </a:prstGeom>
          <a:solidFill>
            <a:schemeClr val="accent6">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l-GR" altLang="en-US" sz="4000" b="1" dirty="0"/>
              <a:t>(</a:t>
            </a:r>
            <a:r>
              <a:rPr lang="en-US" altLang="en-US" sz="4000" b="1" dirty="0">
                <a:solidFill>
                  <a:srgbClr val="990000"/>
                </a:solidFill>
              </a:rPr>
              <a:t>rule</a:t>
            </a:r>
            <a:r>
              <a:rPr lang="el-GR" altLang="en-US" sz="4000" b="1" dirty="0"/>
              <a:t>  </a:t>
            </a:r>
            <a:r>
              <a:rPr lang="en-US" altLang="en-US" sz="4000" b="1" dirty="0"/>
              <a:t>r</a:t>
            </a:r>
            <a:r>
              <a:rPr lang="el-GR" altLang="en-US" sz="4000" b="1" dirty="0"/>
              <a:t>4                                                                        </a:t>
            </a:r>
          </a:p>
          <a:p>
            <a:pPr algn="l" eaLnBrk="1" hangingPunct="1"/>
            <a:r>
              <a:rPr lang="el-GR" altLang="en-US" sz="4000" b="1" dirty="0"/>
              <a:t>     (</a:t>
            </a:r>
            <a:r>
              <a:rPr lang="en-US" altLang="en-US" sz="4000" b="1" dirty="0"/>
              <a:t>Means</a:t>
            </a:r>
            <a:r>
              <a:rPr lang="el-GR" altLang="en-US" sz="4000" b="1" dirty="0"/>
              <a:t>  ^</a:t>
            </a:r>
            <a:r>
              <a:rPr lang="en-US" altLang="en-US" sz="4000" b="1" dirty="0"/>
              <a:t>value</a:t>
            </a:r>
            <a:r>
              <a:rPr lang="el-GR" altLang="en-US" sz="4000" b="1" dirty="0"/>
              <a:t>  </a:t>
            </a:r>
            <a:r>
              <a:rPr lang="en-US" altLang="en-US" sz="4000" b="1" dirty="0"/>
              <a:t>driving</a:t>
            </a:r>
            <a:r>
              <a:rPr lang="el-GR" altLang="en-US" sz="4000" b="1" dirty="0"/>
              <a:t>)                                                  </a:t>
            </a:r>
          </a:p>
          <a:p>
            <a:pPr algn="l" eaLnBrk="1" hangingPunct="1"/>
            <a:r>
              <a:rPr lang="el-GR" altLang="en-US" sz="4000" b="1" dirty="0"/>
              <a:t>     (</a:t>
            </a:r>
            <a:r>
              <a:rPr lang="en-US" altLang="en-US" sz="4000" b="1" dirty="0"/>
              <a:t>Location</a:t>
            </a:r>
            <a:r>
              <a:rPr lang="el-GR" altLang="en-US" sz="4000" b="1" dirty="0"/>
              <a:t>  ^</a:t>
            </a:r>
            <a:r>
              <a:rPr lang="en-US" altLang="en-US" sz="4000" b="1" dirty="0"/>
              <a:t>value</a:t>
            </a:r>
            <a:r>
              <a:rPr lang="el-GR" altLang="en-US" sz="4000" b="1" dirty="0"/>
              <a:t>  </a:t>
            </a:r>
            <a:r>
              <a:rPr lang="en-US" altLang="en-US" sz="4000" b="1" dirty="0"/>
              <a:t>center</a:t>
            </a:r>
            <a:r>
              <a:rPr lang="el-GR" altLang="en-US" sz="4000" b="1" dirty="0"/>
              <a:t>)</a:t>
            </a:r>
          </a:p>
          <a:p>
            <a:pPr algn="l" eaLnBrk="1" hangingPunct="1"/>
            <a:r>
              <a:rPr lang="el-GR" altLang="en-US" sz="4000" b="1" dirty="0"/>
              <a:t>     </a:t>
            </a:r>
            <a:r>
              <a:rPr lang="el-GR" altLang="en-US" sz="4000" b="1" dirty="0">
                <a:sym typeface="Symbol" panose="05050102010706020507" pitchFamily="18" charset="2"/>
              </a:rPr>
              <a:t></a:t>
            </a:r>
            <a:r>
              <a:rPr lang="el-GR" altLang="en-US" sz="4000" b="1" dirty="0"/>
              <a:t> (</a:t>
            </a:r>
            <a:r>
              <a:rPr lang="en-US" altLang="en-US" sz="4000" b="1" dirty="0">
                <a:solidFill>
                  <a:srgbClr val="990000"/>
                </a:solidFill>
              </a:rPr>
              <a:t>add</a:t>
            </a:r>
            <a:r>
              <a:rPr lang="el-GR" altLang="en-US" sz="4000" b="1" dirty="0"/>
              <a:t> </a:t>
            </a:r>
            <a:r>
              <a:rPr lang="en-US" altLang="en-US" sz="4000" b="1" dirty="0"/>
              <a:t>Action</a:t>
            </a:r>
            <a:r>
              <a:rPr lang="el-GR" altLang="en-US" sz="4000" b="1" dirty="0"/>
              <a:t>   ^</a:t>
            </a:r>
            <a:r>
              <a:rPr lang="en-US" altLang="en-US" sz="4000" b="1" dirty="0"/>
              <a:t>value</a:t>
            </a:r>
            <a:r>
              <a:rPr lang="el-GR" altLang="en-US" sz="4000" b="1" dirty="0"/>
              <a:t>  </a:t>
            </a:r>
            <a:r>
              <a:rPr lang="en-US" altLang="en-US" sz="4000" b="1" dirty="0"/>
              <a:t>get-taxi</a:t>
            </a:r>
            <a:r>
              <a:rPr lang="el-GR" altLang="en-US" sz="4000" b="1" dirty="0"/>
              <a:t>))</a:t>
            </a:r>
          </a:p>
          <a:p>
            <a:pPr algn="l" eaLnBrk="1" hangingPunct="1"/>
            <a:endParaRPr lang="el-GR" altLang="en-US" sz="4000" b="1" dirty="0"/>
          </a:p>
          <a:p>
            <a:pPr algn="l" eaLnBrk="1" hangingPunct="1"/>
            <a:r>
              <a:rPr lang="el-GR" altLang="en-US" sz="4000" b="1" dirty="0"/>
              <a:t>(</a:t>
            </a:r>
            <a:r>
              <a:rPr lang="en-US" altLang="en-US" sz="4000" b="1" dirty="0">
                <a:solidFill>
                  <a:srgbClr val="990000"/>
                </a:solidFill>
              </a:rPr>
              <a:t>rule</a:t>
            </a:r>
            <a:r>
              <a:rPr lang="el-GR" altLang="en-US" sz="4000" b="1" dirty="0"/>
              <a:t>  </a:t>
            </a:r>
            <a:r>
              <a:rPr lang="en-US" altLang="en-US" sz="4000" b="1" dirty="0"/>
              <a:t>r</a:t>
            </a:r>
            <a:r>
              <a:rPr lang="el-GR" altLang="en-US" sz="4000" b="1" dirty="0"/>
              <a:t>5              </a:t>
            </a:r>
          </a:p>
          <a:p>
            <a:pPr algn="l" eaLnBrk="1" hangingPunct="1"/>
            <a:r>
              <a:rPr lang="el-GR" altLang="en-US" sz="4000" b="1" dirty="0"/>
              <a:t>      (</a:t>
            </a:r>
            <a:r>
              <a:rPr lang="en-US" altLang="en-US" sz="4000" b="1" dirty="0"/>
              <a:t>Means</a:t>
            </a:r>
            <a:r>
              <a:rPr lang="el-GR" altLang="en-US" sz="4000" b="1" dirty="0"/>
              <a:t>  ^</a:t>
            </a:r>
            <a:r>
              <a:rPr lang="en-US" altLang="en-US" sz="4000" b="1" dirty="0"/>
              <a:t>value</a:t>
            </a:r>
            <a:r>
              <a:rPr lang="el-GR" altLang="en-US" sz="4000" b="1" dirty="0"/>
              <a:t>  </a:t>
            </a:r>
            <a:r>
              <a:rPr lang="en-US" altLang="en-US" sz="4000" b="1" dirty="0"/>
              <a:t>driving</a:t>
            </a:r>
            <a:r>
              <a:rPr lang="el-GR" altLang="en-US" sz="4000" b="1" dirty="0"/>
              <a:t>)</a:t>
            </a:r>
          </a:p>
          <a:p>
            <a:pPr algn="l" eaLnBrk="1" hangingPunct="1"/>
            <a:r>
              <a:rPr lang="el-GR" altLang="en-US" sz="4000" b="1" dirty="0"/>
              <a:t>      (</a:t>
            </a:r>
            <a:r>
              <a:rPr lang="en-US" altLang="en-US" sz="4000" b="1" dirty="0"/>
              <a:t>Location</a:t>
            </a:r>
            <a:r>
              <a:rPr lang="el-GR" altLang="en-US" sz="4000" b="1" dirty="0"/>
              <a:t>  ^</a:t>
            </a:r>
            <a:r>
              <a:rPr lang="en-US" altLang="en-US" sz="4000" b="1" dirty="0"/>
              <a:t>value</a:t>
            </a:r>
            <a:r>
              <a:rPr lang="el-GR" altLang="en-US" sz="4000" b="1" dirty="0"/>
              <a:t>  </a:t>
            </a:r>
            <a:r>
              <a:rPr lang="en-US" altLang="en-US" sz="4000" b="1" dirty="0"/>
              <a:t>outside</a:t>
            </a:r>
            <a:r>
              <a:rPr lang="el-GR" altLang="en-US" sz="4000" b="1" dirty="0"/>
              <a:t>-</a:t>
            </a:r>
            <a:r>
              <a:rPr lang="en-US" altLang="en-US" sz="4000" b="1" dirty="0"/>
              <a:t>center</a:t>
            </a:r>
            <a:r>
              <a:rPr lang="el-GR" altLang="en-US" sz="4000" b="1" dirty="0"/>
              <a:t>)</a:t>
            </a:r>
          </a:p>
          <a:p>
            <a:pPr algn="l" eaLnBrk="1" hangingPunct="1"/>
            <a:r>
              <a:rPr lang="el-GR" altLang="en-US" sz="4000" b="1" dirty="0"/>
              <a:t>      </a:t>
            </a:r>
            <a:r>
              <a:rPr lang="el-GR" altLang="en-US" sz="4000" b="1" dirty="0">
                <a:sym typeface="Symbol" panose="05050102010706020507" pitchFamily="18" charset="2"/>
              </a:rPr>
              <a:t></a:t>
            </a:r>
            <a:r>
              <a:rPr lang="el-GR" altLang="en-US" sz="4000" b="1" dirty="0"/>
              <a:t> </a:t>
            </a:r>
            <a:r>
              <a:rPr lang="en-US" altLang="en-US" sz="4000" b="1" dirty="0"/>
              <a:t>(</a:t>
            </a:r>
            <a:r>
              <a:rPr lang="en-US" altLang="en-US" sz="4000" b="1" dirty="0">
                <a:solidFill>
                  <a:srgbClr val="C00000"/>
                </a:solidFill>
              </a:rPr>
              <a:t>add</a:t>
            </a:r>
            <a:r>
              <a:rPr lang="el-GR" altLang="en-US" sz="4000" b="1" dirty="0"/>
              <a:t>  </a:t>
            </a:r>
            <a:r>
              <a:rPr lang="en-US" altLang="en-US" sz="4000" b="1" dirty="0"/>
              <a:t>Action</a:t>
            </a:r>
            <a:r>
              <a:rPr lang="el-GR" altLang="en-US" sz="4000" b="1" dirty="0"/>
              <a:t>  ^</a:t>
            </a:r>
            <a:r>
              <a:rPr lang="en-US" altLang="en-US" sz="4000" b="1" dirty="0"/>
              <a:t>value</a:t>
            </a:r>
            <a:r>
              <a:rPr lang="el-GR" altLang="en-US" sz="4000" b="1" dirty="0"/>
              <a:t> </a:t>
            </a:r>
            <a:r>
              <a:rPr lang="en-US" altLang="en-US" sz="4000" b="1" dirty="0"/>
              <a:t>drive-your-car</a:t>
            </a:r>
            <a:r>
              <a:rPr lang="el-GR" altLang="en-US" sz="4000" b="1" dirty="0"/>
              <a:t>))</a:t>
            </a:r>
            <a:r>
              <a:rPr lang="el-GR" altLang="en-US" sz="2800" b="1" dirty="0"/>
              <a:t> </a:t>
            </a:r>
          </a:p>
          <a:p>
            <a:pPr algn="l" eaLnBrk="1" hangingPunct="1"/>
            <a:r>
              <a:rPr lang="el-GR" altLang="en-US" sz="2800" b="1" dirty="0"/>
              <a:t> </a:t>
            </a:r>
          </a:p>
          <a:p>
            <a:pPr algn="l" eaLnBrk="1" hangingPunct="1"/>
            <a:r>
              <a:rPr lang="el-GR" altLang="en-US" sz="2800" dirty="0"/>
              <a:t> </a:t>
            </a:r>
            <a:r>
              <a:rPr lang="el-GR" altLang="en-US" sz="4000" b="1" dirty="0"/>
              <a:t>(</a:t>
            </a:r>
            <a:r>
              <a:rPr lang="en-US" altLang="en-US" sz="4000" b="1" dirty="0">
                <a:solidFill>
                  <a:srgbClr val="990000"/>
                </a:solidFill>
              </a:rPr>
              <a:t>rule</a:t>
            </a:r>
            <a:r>
              <a:rPr lang="el-GR" altLang="en-US" sz="4000" b="1" dirty="0"/>
              <a:t>  </a:t>
            </a:r>
            <a:r>
              <a:rPr lang="en-US" altLang="en-US" sz="4000" b="1" dirty="0"/>
              <a:t>r</a:t>
            </a:r>
            <a:r>
              <a:rPr lang="el-GR" altLang="en-US" sz="4000" b="1" dirty="0"/>
              <a:t>6</a:t>
            </a:r>
          </a:p>
          <a:p>
            <a:pPr algn="l" eaLnBrk="1" hangingPunct="1"/>
            <a:r>
              <a:rPr lang="el-GR" altLang="en-US" sz="4000" b="1" dirty="0"/>
              <a:t>      (</a:t>
            </a:r>
            <a:r>
              <a:rPr lang="en-US" altLang="en-US" sz="4000" b="1" dirty="0"/>
              <a:t>Means</a:t>
            </a:r>
            <a:r>
              <a:rPr lang="el-GR" altLang="en-US" sz="4000" b="1" dirty="0"/>
              <a:t>  ^</a:t>
            </a:r>
            <a:r>
              <a:rPr lang="en-US" altLang="en-US" sz="4000" b="1" dirty="0"/>
              <a:t>value</a:t>
            </a:r>
            <a:r>
              <a:rPr lang="el-GR" altLang="en-US" sz="4000" b="1" dirty="0"/>
              <a:t>  </a:t>
            </a:r>
            <a:r>
              <a:rPr lang="en-US" altLang="en-US" sz="4000" b="1" dirty="0"/>
              <a:t>walking</a:t>
            </a:r>
            <a:r>
              <a:rPr lang="el-GR" altLang="en-US" sz="4000" b="1" dirty="0"/>
              <a:t>)</a:t>
            </a:r>
          </a:p>
          <a:p>
            <a:pPr algn="l" eaLnBrk="1" hangingPunct="1"/>
            <a:r>
              <a:rPr lang="el-GR" altLang="en-US" sz="4000" b="1" dirty="0"/>
              <a:t>      (</a:t>
            </a:r>
            <a:r>
              <a:rPr lang="en-US" altLang="en-US" sz="4000" b="1" dirty="0"/>
              <a:t>Weather</a:t>
            </a:r>
            <a:r>
              <a:rPr lang="el-GR" altLang="en-US" sz="4000" b="1" dirty="0"/>
              <a:t>  ^</a:t>
            </a:r>
            <a:r>
              <a:rPr lang="en-US" altLang="en-US" sz="4000" b="1" dirty="0"/>
              <a:t>value</a:t>
            </a:r>
            <a:r>
              <a:rPr lang="el-GR" altLang="en-US" sz="4000" b="1" dirty="0"/>
              <a:t>  </a:t>
            </a:r>
            <a:r>
              <a:rPr lang="en-US" altLang="en-US" sz="4000" b="1" dirty="0"/>
              <a:t>bad</a:t>
            </a:r>
            <a:r>
              <a:rPr lang="el-GR" altLang="en-US" sz="4000" b="1" dirty="0"/>
              <a:t>)</a:t>
            </a:r>
          </a:p>
          <a:p>
            <a:pPr algn="l" eaLnBrk="1" hangingPunct="1"/>
            <a:r>
              <a:rPr lang="el-GR" altLang="en-US" sz="4000" b="1" dirty="0"/>
              <a:t>      </a:t>
            </a:r>
            <a:r>
              <a:rPr lang="el-GR" altLang="en-US" sz="4000" b="1" dirty="0">
                <a:sym typeface="Symbol" panose="05050102010706020507" pitchFamily="18" charset="2"/>
              </a:rPr>
              <a:t></a:t>
            </a:r>
            <a:r>
              <a:rPr lang="el-GR" altLang="en-US" sz="4000" b="1" dirty="0"/>
              <a:t> (</a:t>
            </a:r>
            <a:r>
              <a:rPr lang="en-US" altLang="en-US" sz="4000" b="1" dirty="0">
                <a:solidFill>
                  <a:srgbClr val="990000"/>
                </a:solidFill>
              </a:rPr>
              <a:t>add</a:t>
            </a:r>
            <a:r>
              <a:rPr lang="el-GR" altLang="en-US" sz="4000" b="1" dirty="0"/>
              <a:t>  </a:t>
            </a:r>
            <a:r>
              <a:rPr lang="en-US" altLang="en-US" sz="4000" b="1" dirty="0"/>
              <a:t>Action</a:t>
            </a:r>
            <a:r>
              <a:rPr lang="el-GR" altLang="en-US" sz="4000" b="1" dirty="0"/>
              <a:t>  ^</a:t>
            </a:r>
            <a:r>
              <a:rPr lang="en-US" altLang="en-US" sz="4000" b="1" dirty="0"/>
              <a:t>value</a:t>
            </a:r>
            <a:r>
              <a:rPr lang="el-GR" altLang="en-US" sz="4000" b="1" dirty="0"/>
              <a:t> </a:t>
            </a:r>
            <a:r>
              <a:rPr lang="en-US" altLang="en-US" sz="4000" b="1" dirty="0"/>
              <a:t>take-coat-and-walk</a:t>
            </a:r>
            <a:r>
              <a:rPr lang="el-GR" altLang="en-US" sz="4000" b="1" dirty="0"/>
              <a:t>))</a:t>
            </a:r>
          </a:p>
          <a:p>
            <a:pPr algn="l" eaLnBrk="1" hangingPunct="1"/>
            <a:r>
              <a:rPr lang="el-GR" altLang="en-US" sz="4000" b="1" dirty="0"/>
              <a:t>    </a:t>
            </a:r>
          </a:p>
          <a:p>
            <a:pPr algn="l" eaLnBrk="1" hangingPunct="1"/>
            <a:r>
              <a:rPr lang="el-GR" altLang="en-US" sz="4000" b="1" dirty="0"/>
              <a:t>(</a:t>
            </a:r>
            <a:r>
              <a:rPr lang="en-US" altLang="en-US" sz="4000" b="1" dirty="0">
                <a:solidFill>
                  <a:srgbClr val="990000"/>
                </a:solidFill>
              </a:rPr>
              <a:t>rule</a:t>
            </a:r>
            <a:r>
              <a:rPr lang="el-GR" altLang="en-US" sz="4000" b="1" dirty="0"/>
              <a:t> </a:t>
            </a:r>
            <a:r>
              <a:rPr lang="en-US" altLang="en-US" sz="4000" b="1" dirty="0"/>
              <a:t>r</a:t>
            </a:r>
            <a:r>
              <a:rPr lang="el-GR" altLang="en-US" sz="4000" b="1" dirty="0"/>
              <a:t>7</a:t>
            </a:r>
          </a:p>
          <a:p>
            <a:pPr algn="l" eaLnBrk="1" hangingPunct="1"/>
            <a:r>
              <a:rPr lang="el-GR" altLang="en-US" sz="4000" b="1" dirty="0"/>
              <a:t>      (</a:t>
            </a:r>
            <a:r>
              <a:rPr lang="en-US" altLang="en-US" sz="4000" b="1" dirty="0"/>
              <a:t>Means</a:t>
            </a:r>
            <a:r>
              <a:rPr lang="el-GR" altLang="en-US" sz="4000" b="1" dirty="0"/>
              <a:t>  ^</a:t>
            </a:r>
            <a:r>
              <a:rPr lang="en-US" altLang="en-US" sz="4000" b="1" dirty="0"/>
              <a:t>value</a:t>
            </a:r>
            <a:r>
              <a:rPr lang="el-GR" altLang="en-US" sz="4000" b="1" dirty="0"/>
              <a:t>  </a:t>
            </a:r>
            <a:r>
              <a:rPr lang="en-US" altLang="en-US" sz="4000" b="1" dirty="0"/>
              <a:t>walking</a:t>
            </a:r>
            <a:r>
              <a:rPr lang="el-GR" altLang="en-US" sz="4000" b="1" dirty="0"/>
              <a:t>)</a:t>
            </a:r>
          </a:p>
          <a:p>
            <a:pPr algn="l" eaLnBrk="1" hangingPunct="1"/>
            <a:r>
              <a:rPr lang="el-GR" altLang="en-US" sz="4000" b="1" dirty="0"/>
              <a:t>      (</a:t>
            </a:r>
            <a:r>
              <a:rPr lang="en-US" altLang="en-US" sz="4000" b="1" dirty="0"/>
              <a:t>Weather</a:t>
            </a:r>
            <a:r>
              <a:rPr lang="el-GR" altLang="en-US" sz="4000" b="1" dirty="0"/>
              <a:t>  ^</a:t>
            </a:r>
            <a:r>
              <a:rPr lang="en-US" altLang="en-US" sz="4000" b="1" dirty="0"/>
              <a:t>value</a:t>
            </a:r>
            <a:r>
              <a:rPr lang="el-GR" altLang="en-US" sz="4000" b="1" dirty="0"/>
              <a:t>  </a:t>
            </a:r>
            <a:r>
              <a:rPr lang="en-US" altLang="en-US" sz="4000" b="1" dirty="0"/>
              <a:t>good</a:t>
            </a:r>
            <a:r>
              <a:rPr lang="el-GR" altLang="en-US" sz="4000" b="1" dirty="0"/>
              <a:t>)</a:t>
            </a:r>
          </a:p>
          <a:p>
            <a:pPr algn="l" eaLnBrk="1" hangingPunct="1"/>
            <a:r>
              <a:rPr lang="el-GR" altLang="en-US" sz="4000" b="1" dirty="0"/>
              <a:t>     </a:t>
            </a:r>
            <a:r>
              <a:rPr lang="el-GR" altLang="en-US" sz="4000" b="1" dirty="0">
                <a:sym typeface="Symbol" panose="05050102010706020507" pitchFamily="18" charset="2"/>
              </a:rPr>
              <a:t></a:t>
            </a:r>
            <a:r>
              <a:rPr lang="el-GR" altLang="en-US" sz="4000" b="1" dirty="0"/>
              <a:t> (</a:t>
            </a:r>
            <a:r>
              <a:rPr lang="en-US" altLang="en-US" sz="4000" b="1" dirty="0">
                <a:solidFill>
                  <a:srgbClr val="990000"/>
                </a:solidFill>
              </a:rPr>
              <a:t>add</a:t>
            </a:r>
            <a:r>
              <a:rPr lang="el-GR" altLang="en-US" sz="4000" b="1" dirty="0"/>
              <a:t> </a:t>
            </a:r>
            <a:r>
              <a:rPr lang="en-US" altLang="en-US" sz="4000" b="1" dirty="0"/>
              <a:t>Action</a:t>
            </a:r>
            <a:r>
              <a:rPr lang="el-GR" altLang="en-US" sz="4000" b="1" dirty="0"/>
              <a:t>  ^</a:t>
            </a:r>
            <a:r>
              <a:rPr lang="en-US" altLang="en-US" sz="4000" b="1" dirty="0"/>
              <a:t>value</a:t>
            </a:r>
            <a:r>
              <a:rPr lang="el-GR" altLang="en-US" sz="4000" b="1" dirty="0"/>
              <a:t> </a:t>
            </a:r>
            <a:r>
              <a:rPr lang="en-US" altLang="en-US" sz="4000" b="1" dirty="0"/>
              <a:t>walk</a:t>
            </a:r>
            <a:r>
              <a:rPr lang="el-GR" altLang="en-US" sz="4000" b="1" dirty="0"/>
              <a:t>))                                                                                              </a:t>
            </a:r>
          </a:p>
        </p:txBody>
      </p:sp>
      <p:sp>
        <p:nvSpPr>
          <p:cNvPr id="2" name="TextBox 1">
            <a:extLst>
              <a:ext uri="{FF2B5EF4-FFF2-40B4-BE49-F238E27FC236}">
                <a16:creationId xmlns:a16="http://schemas.microsoft.com/office/drawing/2014/main" id="{0EB9836F-E60E-0D21-650F-4DE007063F4F}"/>
              </a:ext>
            </a:extLst>
          </p:cNvPr>
          <p:cNvSpPr txBox="1"/>
          <p:nvPr/>
        </p:nvSpPr>
        <p:spPr>
          <a:xfrm>
            <a:off x="1184081" y="1861608"/>
            <a:ext cx="4749800" cy="2123658"/>
          </a:xfrm>
          <a:prstGeom prst="rect">
            <a:avLst/>
          </a:prstGeom>
          <a:noFill/>
        </p:spPr>
        <p:txBody>
          <a:bodyPr wrap="square" rtlCol="0">
            <a:spAutoFit/>
          </a:bodyPr>
          <a:lstStyle/>
          <a:p>
            <a:pPr algn="ctr" eaLnBrk="1" hangingPunct="1"/>
            <a:r>
              <a:rPr lang="en-US" altLang="en-US" sz="4400" b="1" dirty="0">
                <a:solidFill>
                  <a:srgbClr val="990000"/>
                </a:solidFill>
                <a:latin typeface="Helvetica Neue"/>
              </a:rPr>
              <a:t>Production Memory</a:t>
            </a:r>
            <a:r>
              <a:rPr lang="el-GR" altLang="en-US" sz="4400" b="1" dirty="0">
                <a:solidFill>
                  <a:srgbClr val="990000"/>
                </a:solidFill>
                <a:latin typeface="Helvetica Neue"/>
              </a:rPr>
              <a:t> (</a:t>
            </a:r>
            <a:r>
              <a:rPr lang="en-US" altLang="en-US" sz="4400" b="1" dirty="0">
                <a:solidFill>
                  <a:srgbClr val="990000"/>
                </a:solidFill>
                <a:latin typeface="Helvetica Neue"/>
              </a:rPr>
              <a:t>cont.</a:t>
            </a:r>
            <a:r>
              <a:rPr lang="el-GR" altLang="en-US" sz="4400" b="1" dirty="0">
                <a:solidFill>
                  <a:srgbClr val="990000"/>
                </a:solidFill>
                <a:latin typeface="Helvetica Neue"/>
              </a:rPr>
              <a:t>)</a:t>
            </a:r>
          </a:p>
          <a:p>
            <a:pPr algn="ctr" eaLnBrk="1" hangingPunct="1"/>
            <a:endParaRPr lang="el-GR" altLang="en-US" sz="4400" b="1" dirty="0">
              <a:solidFill>
                <a:srgbClr val="99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1924">
                                            <p:txEl>
                                              <p:pRg st="0" end="0"/>
                                            </p:txEl>
                                          </p:spTgt>
                                        </p:tgtEl>
                                        <p:attrNameLst>
                                          <p:attrName>style.visibility</p:attrName>
                                        </p:attrNameLst>
                                      </p:cBhvr>
                                      <p:to>
                                        <p:strVal val="visible"/>
                                      </p:to>
                                    </p:set>
                                    <p:anim calcmode="lin" valueType="num">
                                      <p:cBhvr additive="base">
                                        <p:cTn id="7" dur="500" fill="hold"/>
                                        <p:tgtEl>
                                          <p:spTgt spid="8192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2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1924">
                                            <p:txEl>
                                              <p:pRg st="1" end="1"/>
                                            </p:txEl>
                                          </p:spTgt>
                                        </p:tgtEl>
                                        <p:attrNameLst>
                                          <p:attrName>style.visibility</p:attrName>
                                        </p:attrNameLst>
                                      </p:cBhvr>
                                      <p:to>
                                        <p:strVal val="visible"/>
                                      </p:to>
                                    </p:set>
                                    <p:anim calcmode="lin" valueType="num">
                                      <p:cBhvr additive="base">
                                        <p:cTn id="11" dur="500" fill="hold"/>
                                        <p:tgtEl>
                                          <p:spTgt spid="8192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192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1924">
                                            <p:txEl>
                                              <p:pRg st="2" end="2"/>
                                            </p:txEl>
                                          </p:spTgt>
                                        </p:tgtEl>
                                        <p:attrNameLst>
                                          <p:attrName>style.visibility</p:attrName>
                                        </p:attrNameLst>
                                      </p:cBhvr>
                                      <p:to>
                                        <p:strVal val="visible"/>
                                      </p:to>
                                    </p:set>
                                    <p:anim calcmode="lin" valueType="num">
                                      <p:cBhvr additive="base">
                                        <p:cTn id="15" dur="500" fill="hold"/>
                                        <p:tgtEl>
                                          <p:spTgt spid="8192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192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81924">
                                            <p:txEl>
                                              <p:pRg st="3" end="3"/>
                                            </p:txEl>
                                          </p:spTgt>
                                        </p:tgtEl>
                                        <p:attrNameLst>
                                          <p:attrName>style.visibility</p:attrName>
                                        </p:attrNameLst>
                                      </p:cBhvr>
                                      <p:to>
                                        <p:strVal val="visible"/>
                                      </p:to>
                                    </p:set>
                                    <p:anim calcmode="lin" valueType="num">
                                      <p:cBhvr additive="base">
                                        <p:cTn id="19" dur="500" fill="hold"/>
                                        <p:tgtEl>
                                          <p:spTgt spid="8192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2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81924">
                                            <p:txEl>
                                              <p:pRg st="5" end="5"/>
                                            </p:txEl>
                                          </p:spTgt>
                                        </p:tgtEl>
                                        <p:attrNameLst>
                                          <p:attrName>style.visibility</p:attrName>
                                        </p:attrNameLst>
                                      </p:cBhvr>
                                      <p:to>
                                        <p:strVal val="visible"/>
                                      </p:to>
                                    </p:set>
                                    <p:anim calcmode="lin" valueType="num">
                                      <p:cBhvr additive="base">
                                        <p:cTn id="25" dur="500" fill="hold"/>
                                        <p:tgtEl>
                                          <p:spTgt spid="8192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24">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81924">
                                            <p:txEl>
                                              <p:pRg st="6" end="6"/>
                                            </p:txEl>
                                          </p:spTgt>
                                        </p:tgtEl>
                                        <p:attrNameLst>
                                          <p:attrName>style.visibility</p:attrName>
                                        </p:attrNameLst>
                                      </p:cBhvr>
                                      <p:to>
                                        <p:strVal val="visible"/>
                                      </p:to>
                                    </p:set>
                                    <p:anim calcmode="lin" valueType="num">
                                      <p:cBhvr additive="base">
                                        <p:cTn id="29" dur="500" fill="hold"/>
                                        <p:tgtEl>
                                          <p:spTgt spid="81924">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1924">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81924">
                                            <p:txEl>
                                              <p:pRg st="7" end="7"/>
                                            </p:txEl>
                                          </p:spTgt>
                                        </p:tgtEl>
                                        <p:attrNameLst>
                                          <p:attrName>style.visibility</p:attrName>
                                        </p:attrNameLst>
                                      </p:cBhvr>
                                      <p:to>
                                        <p:strVal val="visible"/>
                                      </p:to>
                                    </p:set>
                                    <p:anim calcmode="lin" valueType="num">
                                      <p:cBhvr additive="base">
                                        <p:cTn id="33" dur="500" fill="hold"/>
                                        <p:tgtEl>
                                          <p:spTgt spid="81924">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81924">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81924">
                                            <p:txEl>
                                              <p:pRg st="8" end="8"/>
                                            </p:txEl>
                                          </p:spTgt>
                                        </p:tgtEl>
                                        <p:attrNameLst>
                                          <p:attrName>style.visibility</p:attrName>
                                        </p:attrNameLst>
                                      </p:cBhvr>
                                      <p:to>
                                        <p:strVal val="visible"/>
                                      </p:to>
                                    </p:set>
                                    <p:anim calcmode="lin" valueType="num">
                                      <p:cBhvr additive="base">
                                        <p:cTn id="37" dur="500" fill="hold"/>
                                        <p:tgtEl>
                                          <p:spTgt spid="81924">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192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81924">
                                            <p:txEl>
                                              <p:pRg st="10" end="10"/>
                                            </p:txEl>
                                          </p:spTgt>
                                        </p:tgtEl>
                                        <p:attrNameLst>
                                          <p:attrName>style.visibility</p:attrName>
                                        </p:attrNameLst>
                                      </p:cBhvr>
                                      <p:to>
                                        <p:strVal val="visible"/>
                                      </p:to>
                                    </p:set>
                                    <p:anim calcmode="lin" valueType="num">
                                      <p:cBhvr additive="base">
                                        <p:cTn id="43" dur="500" fill="hold"/>
                                        <p:tgtEl>
                                          <p:spTgt spid="81924">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1924">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81924">
                                            <p:txEl>
                                              <p:pRg st="11" end="11"/>
                                            </p:txEl>
                                          </p:spTgt>
                                        </p:tgtEl>
                                        <p:attrNameLst>
                                          <p:attrName>style.visibility</p:attrName>
                                        </p:attrNameLst>
                                      </p:cBhvr>
                                      <p:to>
                                        <p:strVal val="visible"/>
                                      </p:to>
                                    </p:set>
                                    <p:anim calcmode="lin" valueType="num">
                                      <p:cBhvr additive="base">
                                        <p:cTn id="47" dur="500" fill="hold"/>
                                        <p:tgtEl>
                                          <p:spTgt spid="81924">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81924">
                                            <p:txEl>
                                              <p:pRg st="11" end="11"/>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81924">
                                            <p:txEl>
                                              <p:pRg st="12" end="12"/>
                                            </p:txEl>
                                          </p:spTgt>
                                        </p:tgtEl>
                                        <p:attrNameLst>
                                          <p:attrName>style.visibility</p:attrName>
                                        </p:attrNameLst>
                                      </p:cBhvr>
                                      <p:to>
                                        <p:strVal val="visible"/>
                                      </p:to>
                                    </p:set>
                                    <p:anim calcmode="lin" valueType="num">
                                      <p:cBhvr additive="base">
                                        <p:cTn id="51" dur="500" fill="hold"/>
                                        <p:tgtEl>
                                          <p:spTgt spid="81924">
                                            <p:txEl>
                                              <p:pRg st="12" end="1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81924">
                                            <p:txEl>
                                              <p:pRg st="12" end="12"/>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81924">
                                            <p:txEl>
                                              <p:pRg st="13" end="13"/>
                                            </p:txEl>
                                          </p:spTgt>
                                        </p:tgtEl>
                                        <p:attrNameLst>
                                          <p:attrName>style.visibility</p:attrName>
                                        </p:attrNameLst>
                                      </p:cBhvr>
                                      <p:to>
                                        <p:strVal val="visible"/>
                                      </p:to>
                                    </p:set>
                                    <p:anim calcmode="lin" valueType="num">
                                      <p:cBhvr additive="base">
                                        <p:cTn id="55" dur="500" fill="hold"/>
                                        <p:tgtEl>
                                          <p:spTgt spid="81924">
                                            <p:txEl>
                                              <p:pRg st="13" end="1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192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81924">
                                            <p:txEl>
                                              <p:pRg st="15" end="15"/>
                                            </p:txEl>
                                          </p:spTgt>
                                        </p:tgtEl>
                                        <p:attrNameLst>
                                          <p:attrName>style.visibility</p:attrName>
                                        </p:attrNameLst>
                                      </p:cBhvr>
                                      <p:to>
                                        <p:strVal val="visible"/>
                                      </p:to>
                                    </p:set>
                                    <p:anim calcmode="lin" valueType="num">
                                      <p:cBhvr additive="base">
                                        <p:cTn id="61" dur="500" fill="hold"/>
                                        <p:tgtEl>
                                          <p:spTgt spid="81924">
                                            <p:txEl>
                                              <p:pRg st="15" end="15"/>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81924">
                                            <p:txEl>
                                              <p:pRg st="15" end="15"/>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81924">
                                            <p:txEl>
                                              <p:pRg st="16" end="16"/>
                                            </p:txEl>
                                          </p:spTgt>
                                        </p:tgtEl>
                                        <p:attrNameLst>
                                          <p:attrName>style.visibility</p:attrName>
                                        </p:attrNameLst>
                                      </p:cBhvr>
                                      <p:to>
                                        <p:strVal val="visible"/>
                                      </p:to>
                                    </p:set>
                                    <p:anim calcmode="lin" valueType="num">
                                      <p:cBhvr additive="base">
                                        <p:cTn id="65" dur="500" fill="hold"/>
                                        <p:tgtEl>
                                          <p:spTgt spid="81924">
                                            <p:txEl>
                                              <p:pRg st="16" end="16"/>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81924">
                                            <p:txEl>
                                              <p:pRg st="16" end="16"/>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81924">
                                            <p:txEl>
                                              <p:pRg st="17" end="17"/>
                                            </p:txEl>
                                          </p:spTgt>
                                        </p:tgtEl>
                                        <p:attrNameLst>
                                          <p:attrName>style.visibility</p:attrName>
                                        </p:attrNameLst>
                                      </p:cBhvr>
                                      <p:to>
                                        <p:strVal val="visible"/>
                                      </p:to>
                                    </p:set>
                                    <p:anim calcmode="lin" valueType="num">
                                      <p:cBhvr additive="base">
                                        <p:cTn id="69" dur="500" fill="hold"/>
                                        <p:tgtEl>
                                          <p:spTgt spid="81924">
                                            <p:txEl>
                                              <p:pRg st="17" end="17"/>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81924">
                                            <p:txEl>
                                              <p:pRg st="17" end="17"/>
                                            </p:txEl>
                                          </p:spTgt>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81924">
                                            <p:txEl>
                                              <p:pRg st="18" end="18"/>
                                            </p:txEl>
                                          </p:spTgt>
                                        </p:tgtEl>
                                        <p:attrNameLst>
                                          <p:attrName>style.visibility</p:attrName>
                                        </p:attrNameLst>
                                      </p:cBhvr>
                                      <p:to>
                                        <p:strVal val="visible"/>
                                      </p:to>
                                    </p:set>
                                    <p:anim calcmode="lin" valueType="num">
                                      <p:cBhvr additive="base">
                                        <p:cTn id="73" dur="500" fill="hold"/>
                                        <p:tgtEl>
                                          <p:spTgt spid="81924">
                                            <p:txEl>
                                              <p:pRg st="18" end="18"/>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81924">
                                            <p:txEl>
                                              <p:pRg st="18" end="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1">
            <a:extLst>
              <a:ext uri="{FF2B5EF4-FFF2-40B4-BE49-F238E27FC236}">
                <a16:creationId xmlns:a16="http://schemas.microsoft.com/office/drawing/2014/main" id="{80273979-5090-00E4-1D1B-625C385EEE14}"/>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40963" name="Slide Number Placeholder 3">
            <a:extLst>
              <a:ext uri="{FF2B5EF4-FFF2-40B4-BE49-F238E27FC236}">
                <a16:creationId xmlns:a16="http://schemas.microsoft.com/office/drawing/2014/main" id="{6B5E4B56-036B-A124-BA92-7C88AAECFE94}"/>
              </a:ext>
            </a:extLst>
          </p:cNvPr>
          <p:cNvSpPr>
            <a:spLocks noGrp="1"/>
          </p:cNvSpPr>
          <p:nvPr>
            <p:ph type="sldNum" sz="quarter" idx="12"/>
          </p:nvPr>
        </p:nvSpPr>
        <p:spPr>
          <a:xfrm>
            <a:off x="11684977" y="12432242"/>
            <a:ext cx="1014046" cy="686858"/>
          </a:xfrm>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DE43262F-BD01-4A3E-842E-D25A22F1825D}" type="slidenum">
              <a:rPr lang="el-GR" altLang="en-US" smtClean="0"/>
              <a:pPr algn="ctr"/>
              <a:t>79</a:t>
            </a:fld>
            <a:endParaRPr lang="el-GR" altLang="en-US" dirty="0"/>
          </a:p>
        </p:txBody>
      </p:sp>
      <p:sp>
        <p:nvSpPr>
          <p:cNvPr id="40964" name="Text Box 4">
            <a:extLst>
              <a:ext uri="{FF2B5EF4-FFF2-40B4-BE49-F238E27FC236}">
                <a16:creationId xmlns:a16="http://schemas.microsoft.com/office/drawing/2014/main" id="{F5724533-6713-24BD-B798-8F94E84865E7}"/>
              </a:ext>
            </a:extLst>
          </p:cNvPr>
          <p:cNvSpPr txBox="1">
            <a:spLocks noChangeArrowheads="1"/>
          </p:cNvSpPr>
          <p:nvPr/>
        </p:nvSpPr>
        <p:spPr bwMode="auto">
          <a:xfrm>
            <a:off x="2324100" y="3808085"/>
            <a:ext cx="19519900" cy="5878532"/>
          </a:xfrm>
          <a:prstGeom prst="rect">
            <a:avLst/>
          </a:prstGeom>
          <a:solidFill>
            <a:schemeClr val="accent6">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b="1" dirty="0">
                <a:solidFill>
                  <a:srgbClr val="990000"/>
                </a:solidFill>
                <a:latin typeface="Helvetica Neue"/>
              </a:rPr>
              <a:t>Remarks</a:t>
            </a:r>
            <a:endParaRPr lang="el-GR" altLang="en-US" sz="4800" b="1" dirty="0">
              <a:solidFill>
                <a:srgbClr val="990000"/>
              </a:solidFill>
              <a:latin typeface="Helvetica Neue"/>
            </a:endParaRPr>
          </a:p>
          <a:p>
            <a:pPr algn="l" eaLnBrk="1" hangingPunct="1"/>
            <a:endParaRPr lang="el-GR" altLang="en-US" sz="4000" b="1" i="1" dirty="0">
              <a:solidFill>
                <a:srgbClr val="990000"/>
              </a:solidFill>
              <a:latin typeface="Helvetica Neue"/>
            </a:endParaRPr>
          </a:p>
          <a:p>
            <a:pPr algn="l" eaLnBrk="1" hangingPunct="1"/>
            <a:r>
              <a:rPr lang="en-US" altLang="en-US" sz="4800" b="1" dirty="0">
                <a:latin typeface="Helvetica Neue"/>
              </a:rPr>
              <a:t>The rules do not contain any variables and thus they are specific. </a:t>
            </a:r>
          </a:p>
          <a:p>
            <a:pPr algn="l" eaLnBrk="1" hangingPunct="1"/>
            <a:endParaRPr lang="el-GR" altLang="en-US" sz="4800" b="1" u="sng" dirty="0">
              <a:latin typeface="Helvetica Neue"/>
            </a:endParaRPr>
          </a:p>
          <a:p>
            <a:pPr algn="l" eaLnBrk="1" hangingPunct="1"/>
            <a:r>
              <a:rPr lang="en-US" altLang="en-US" sz="4800" b="1" dirty="0">
                <a:solidFill>
                  <a:srgbClr val="990000"/>
                </a:solidFill>
                <a:latin typeface="Helvetica Neue"/>
              </a:rPr>
              <a:t>Primitive objects</a:t>
            </a:r>
            <a:r>
              <a:rPr lang="el-GR" altLang="en-US" sz="4800" b="1" dirty="0">
                <a:solidFill>
                  <a:srgbClr val="990000"/>
                </a:solidFill>
                <a:latin typeface="Helvetica Neue"/>
              </a:rPr>
              <a:t>: </a:t>
            </a:r>
            <a:r>
              <a:rPr lang="el-GR" altLang="en-US" sz="4800" b="1" dirty="0">
                <a:latin typeface="Helvetica Neue"/>
              </a:rPr>
              <a:t> ‘</a:t>
            </a:r>
            <a:r>
              <a:rPr lang="en-US" altLang="en-US" sz="4800" b="1" dirty="0">
                <a:latin typeface="Helvetica Neue"/>
              </a:rPr>
              <a:t>Distance</a:t>
            </a:r>
            <a:r>
              <a:rPr lang="el-GR" altLang="en-US" sz="4800" b="1" dirty="0">
                <a:latin typeface="Helvetica Neue"/>
              </a:rPr>
              <a:t>’, ‘</a:t>
            </a:r>
            <a:r>
              <a:rPr lang="en-US" altLang="en-US" sz="4800" b="1" dirty="0">
                <a:latin typeface="Helvetica Neue"/>
              </a:rPr>
              <a:t>Time</a:t>
            </a:r>
            <a:r>
              <a:rPr lang="el-GR" altLang="en-US" sz="4800" b="1" dirty="0">
                <a:latin typeface="Helvetica Neue"/>
              </a:rPr>
              <a:t>’, ‘</a:t>
            </a:r>
            <a:r>
              <a:rPr lang="en-US" altLang="en-US" sz="4800" b="1" dirty="0">
                <a:latin typeface="Helvetica Neue"/>
              </a:rPr>
              <a:t>Location</a:t>
            </a:r>
            <a:r>
              <a:rPr lang="el-GR" altLang="en-US" sz="4800" b="1" dirty="0">
                <a:latin typeface="Helvetica Neue"/>
              </a:rPr>
              <a:t>’ </a:t>
            </a:r>
            <a:r>
              <a:rPr lang="en-US" altLang="en-US" sz="4800" b="1" dirty="0">
                <a:latin typeface="Helvetica Neue"/>
              </a:rPr>
              <a:t>and</a:t>
            </a:r>
            <a:r>
              <a:rPr lang="el-GR" altLang="en-US" sz="4800" b="1" dirty="0">
                <a:latin typeface="Helvetica Neue"/>
              </a:rPr>
              <a:t> ‘</a:t>
            </a:r>
            <a:r>
              <a:rPr lang="en-US" altLang="en-US" sz="4800" b="1" dirty="0">
                <a:latin typeface="Helvetica Neue"/>
              </a:rPr>
              <a:t>Weather</a:t>
            </a:r>
            <a:r>
              <a:rPr lang="el-GR" altLang="en-US" sz="4800" b="1" dirty="0">
                <a:latin typeface="Helvetica Neue"/>
              </a:rPr>
              <a:t>’</a:t>
            </a:r>
          </a:p>
          <a:p>
            <a:pPr algn="l" eaLnBrk="1" hangingPunct="1"/>
            <a:r>
              <a:rPr lang="en-US" altLang="en-US" sz="4800" b="1" dirty="0">
                <a:latin typeface="Helvetica Neue"/>
              </a:rPr>
              <a:t>They are considered</a:t>
            </a:r>
            <a:r>
              <a:rPr lang="el-GR" altLang="en-US" sz="4800" b="1" dirty="0">
                <a:latin typeface="Helvetica Neue"/>
              </a:rPr>
              <a:t> </a:t>
            </a:r>
            <a:r>
              <a:rPr lang="el-GR" altLang="en-US" sz="4800" b="1" i="1" dirty="0">
                <a:latin typeface="Helvetica Neue"/>
              </a:rPr>
              <a:t>‘</a:t>
            </a:r>
            <a:r>
              <a:rPr lang="en-US" altLang="en-US" sz="4800" b="1" dirty="0">
                <a:solidFill>
                  <a:srgbClr val="990000"/>
                </a:solidFill>
                <a:latin typeface="Helvetica Neue"/>
              </a:rPr>
              <a:t>askable</a:t>
            </a:r>
            <a:r>
              <a:rPr lang="el-GR" altLang="en-US" sz="4800" b="1" i="1" dirty="0">
                <a:latin typeface="Helvetica Neue"/>
              </a:rPr>
              <a:t>’ </a:t>
            </a:r>
            <a:r>
              <a:rPr lang="en-US" altLang="en-US" sz="4800" b="1" dirty="0">
                <a:latin typeface="Helvetica Neue"/>
              </a:rPr>
              <a:t>objects</a:t>
            </a:r>
            <a:endParaRPr lang="el-GR" altLang="en-US" sz="4800" b="1" dirty="0">
              <a:latin typeface="Helvetica Neue"/>
            </a:endParaRPr>
          </a:p>
          <a:p>
            <a:pPr algn="l" eaLnBrk="1" hangingPunct="1"/>
            <a:endParaRPr lang="el-GR" altLang="en-US" sz="4800" b="1" u="sng" dirty="0">
              <a:latin typeface="Helvetica Neue"/>
            </a:endParaRPr>
          </a:p>
          <a:p>
            <a:pPr algn="l" eaLnBrk="1" hangingPunct="1"/>
            <a:r>
              <a:rPr lang="en-US" altLang="en-US" sz="4800" b="1" dirty="0">
                <a:solidFill>
                  <a:srgbClr val="990000"/>
                </a:solidFill>
                <a:latin typeface="Helvetica Neue"/>
              </a:rPr>
              <a:t>Object which is the ultimate goal: </a:t>
            </a:r>
            <a:r>
              <a:rPr lang="el-GR" altLang="en-US" sz="4800" b="1" dirty="0">
                <a:latin typeface="Helvetica Neue"/>
              </a:rPr>
              <a:t>‘</a:t>
            </a:r>
            <a:r>
              <a:rPr lang="en-US" altLang="en-US" sz="4800" b="1" dirty="0">
                <a:latin typeface="Helvetica Neue"/>
              </a:rPr>
              <a:t>Action</a:t>
            </a:r>
            <a:r>
              <a:rPr lang="el-GR" altLang="en-US" sz="4800" b="1" dirty="0">
                <a:latin typeface="Helvetica Neue"/>
              </a:rPr>
              <a:t>’ </a:t>
            </a:r>
            <a:endParaRPr lang="en-US" altLang="en-US" sz="4800" b="1" dirty="0">
              <a:latin typeface="Helvetica Neue"/>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8</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52662" y="2517188"/>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Frames</a:t>
            </a:r>
            <a:endParaRPr lang="en-CY" sz="4800" dirty="0"/>
          </a:p>
        </p:txBody>
      </p:sp>
      <p:sp>
        <p:nvSpPr>
          <p:cNvPr id="9" name="TextBox 8">
            <a:extLst>
              <a:ext uri="{FF2B5EF4-FFF2-40B4-BE49-F238E27FC236}">
                <a16:creationId xmlns:a16="http://schemas.microsoft.com/office/drawing/2014/main" id="{780C1A24-45C2-8057-E3EF-9A1776A69FD4}"/>
              </a:ext>
            </a:extLst>
          </p:cNvPr>
          <p:cNvSpPr txBox="1"/>
          <p:nvPr/>
        </p:nvSpPr>
        <p:spPr>
          <a:xfrm>
            <a:off x="1252662" y="3831914"/>
            <a:ext cx="21614094" cy="6575390"/>
          </a:xfrm>
          <a:prstGeom prst="rect">
            <a:avLst/>
          </a:prstGeom>
          <a:noFill/>
        </p:spPr>
        <p:txBody>
          <a:bodyPr wrap="square" rtlCol="0">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effectLst/>
                <a:latin typeface="Helvetica Neue"/>
                <a:ea typeface="Times New Roman" panose="02020603050405020304" pitchFamily="18" charset="0"/>
                <a:cs typeface="Times New Roman" panose="02020603050405020304" pitchFamily="18" charset="0"/>
              </a:rPr>
              <a:t>The concept of </a:t>
            </a:r>
            <a:r>
              <a:rPr lang="en-US" sz="4400" b="1" dirty="0">
                <a:solidFill>
                  <a:srgbClr val="FF2D64"/>
                </a:solidFill>
                <a:effectLst/>
                <a:latin typeface="Helvetica Neue"/>
                <a:ea typeface="Times New Roman" panose="02020603050405020304" pitchFamily="18" charset="0"/>
                <a:cs typeface="Times New Roman" panose="02020603050405020304" pitchFamily="18" charset="0"/>
              </a:rPr>
              <a:t>frame</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 is due to Marvin Minsky who formulated his proposal in relation to research in machine vision.</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latin typeface="Helvetica Neue"/>
                <a:ea typeface="Times New Roman" panose="02020603050405020304" pitchFamily="18" charset="0"/>
                <a:cs typeface="Times New Roman" panose="02020603050405020304" pitchFamily="18" charset="0"/>
              </a:rPr>
              <a:t>A frame gives the </a:t>
            </a:r>
            <a:r>
              <a:rPr lang="en-US" sz="4400" b="1" dirty="0">
                <a:solidFill>
                  <a:srgbClr val="FF2D64"/>
                </a:solidFill>
                <a:latin typeface="Helvetica Neue"/>
                <a:ea typeface="Times New Roman" panose="02020603050405020304" pitchFamily="18" charset="0"/>
                <a:cs typeface="Times New Roman" panose="02020603050405020304" pitchFamily="18" charset="0"/>
              </a:rPr>
              <a:t>‘totality’ </a:t>
            </a:r>
            <a:r>
              <a:rPr lang="en-US" sz="4400" dirty="0">
                <a:solidFill>
                  <a:srgbClr val="0100C8"/>
                </a:solidFill>
                <a:latin typeface="Helvetica Neue"/>
                <a:ea typeface="Times New Roman" panose="02020603050405020304" pitchFamily="18" charset="0"/>
                <a:cs typeface="Times New Roman" panose="02020603050405020304" pitchFamily="18" charset="0"/>
              </a:rPr>
              <a:t>of knowledge about the (abstract or concrete) entity it represents:</a:t>
            </a: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dirty="0">
                <a:solidFill>
                  <a:srgbClr val="0100C8"/>
                </a:solidFill>
                <a:effectLst/>
                <a:latin typeface="Helvetica Neue"/>
                <a:ea typeface="Times New Roman" panose="02020603050405020304" pitchFamily="18" charset="0"/>
                <a:cs typeface="Times New Roman" panose="02020603050405020304" pitchFamily="18" charset="0"/>
              </a:rPr>
              <a:t>Part of the knowledge describes the entity, while another is about its use</a:t>
            </a:r>
            <a:r>
              <a:rPr lang="en-US" dirty="0">
                <a:solidFill>
                  <a:srgbClr val="0100C8"/>
                </a:solidFill>
                <a:effectLst/>
                <a:latin typeface="Helvetica Neue"/>
                <a:ea typeface="Times New Roman" panose="02020603050405020304" pitchFamily="18" charset="0"/>
                <a:cs typeface="Times New Roman" panose="02020603050405020304" pitchFamily="18" charset="0"/>
              </a:rPr>
              <a:t>.</a:t>
            </a:r>
            <a:endParaRPr lang="en-CY" dirty="0">
              <a:solidFill>
                <a:srgbClr val="0100C8"/>
              </a:solidFill>
              <a:effectLst/>
              <a:latin typeface="Helvetica Neue"/>
              <a:ea typeface="Calibri" panose="020F0502020204030204" pitchFamily="34" charset="0"/>
              <a:cs typeface="Times New Roman" panose="02020603050405020304" pitchFamily="18" charset="0"/>
            </a:endParaRPr>
          </a:p>
          <a:p>
            <a:pPr marL="1485900" lvl="1"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dirty="0">
                <a:solidFill>
                  <a:srgbClr val="0100C8"/>
                </a:solidFill>
                <a:effectLst/>
                <a:latin typeface="Helvetica Neue"/>
                <a:ea typeface="Times New Roman" panose="02020603050405020304" pitchFamily="18" charset="0"/>
                <a:cs typeface="Times New Roman" panose="02020603050405020304" pitchFamily="18" charset="0"/>
              </a:rPr>
              <a:t>For example, a </a:t>
            </a:r>
            <a:r>
              <a:rPr lang="en-US" dirty="0">
                <a:solidFill>
                  <a:srgbClr val="0100C8"/>
                </a:solidFill>
                <a:effectLst/>
                <a:latin typeface="Helvetica Neue"/>
                <a:ea typeface="Times New Roman" panose="02020603050405020304" pitchFamily="18" charset="0"/>
                <a:cs typeface="Times New Roman" panose="02020603050405020304" pitchFamily="18" charset="0"/>
              </a:rPr>
              <a:t>frame</a:t>
            </a:r>
            <a:r>
              <a:rPr lang="en-CY" dirty="0">
                <a:solidFill>
                  <a:srgbClr val="0100C8"/>
                </a:solidFill>
                <a:effectLst/>
                <a:latin typeface="Helvetica Neue"/>
                <a:ea typeface="Times New Roman" panose="02020603050405020304" pitchFamily="18" charset="0"/>
                <a:cs typeface="Times New Roman" panose="02020603050405020304" pitchFamily="18" charset="0"/>
              </a:rPr>
              <a:t> may describe a </a:t>
            </a:r>
            <a:r>
              <a:rPr lang="en-CY" b="1" dirty="0">
                <a:solidFill>
                  <a:srgbClr val="FF2D64"/>
                </a:solidFill>
                <a:effectLst/>
                <a:latin typeface="Helvetica Neue"/>
                <a:ea typeface="Times New Roman" panose="02020603050405020304" pitchFamily="18" charset="0"/>
                <a:cs typeface="Times New Roman" panose="02020603050405020304" pitchFamily="18" charset="0"/>
              </a:rPr>
              <a:t>stereotypical situation</a:t>
            </a:r>
            <a:r>
              <a:rPr lang="en-CY" dirty="0">
                <a:solidFill>
                  <a:srgbClr val="0100C8"/>
                </a:solidFill>
                <a:effectLst/>
                <a:latin typeface="Helvetica Neue"/>
                <a:ea typeface="Times New Roman" panose="02020603050405020304" pitchFamily="18" charset="0"/>
                <a:cs typeface="Times New Roman" panose="02020603050405020304" pitchFamily="18" charset="0"/>
              </a:rPr>
              <a:t>, such as going to a restaurant. Part of the knowledge is related to what is going to happen when someone goes to a restaurant, as well as what to do if the expected does not happen, i.e.</a:t>
            </a:r>
            <a:r>
              <a:rPr lang="en-US" dirty="0">
                <a:solidFill>
                  <a:srgbClr val="0100C8"/>
                </a:solidFill>
                <a:effectLst/>
                <a:latin typeface="Helvetica Neue"/>
                <a:ea typeface="Times New Roman" panose="02020603050405020304" pitchFamily="18" charset="0"/>
                <a:cs typeface="Times New Roman" panose="02020603050405020304" pitchFamily="18" charset="0"/>
              </a:rPr>
              <a:t>, </a:t>
            </a:r>
            <a:r>
              <a:rPr lang="en-CY" dirty="0">
                <a:solidFill>
                  <a:srgbClr val="0100C8"/>
                </a:solidFill>
                <a:effectLst/>
                <a:latin typeface="Helvetica Neue"/>
                <a:ea typeface="Times New Roman" panose="02020603050405020304" pitchFamily="18" charset="0"/>
                <a:cs typeface="Times New Roman" panose="02020603050405020304" pitchFamily="18" charset="0"/>
              </a:rPr>
              <a:t>any exceptions and the actions involved</a:t>
            </a:r>
            <a:r>
              <a:rPr lang="en-US" dirty="0">
                <a:solidFill>
                  <a:srgbClr val="0100C8"/>
                </a:solidFill>
                <a:effectLst/>
                <a:latin typeface="Helvetica Neue"/>
                <a:ea typeface="Times New Roman" panose="02020603050405020304" pitchFamily="18" charset="0"/>
                <a:cs typeface="Times New Roman" panose="02020603050405020304" pitchFamily="18" charset="0"/>
              </a:rPr>
              <a:t>.</a:t>
            </a:r>
            <a:endParaRPr lang="en-CY"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solidFill>
                  <a:srgbClr val="0100C8"/>
                </a:solidFill>
                <a:effectLst/>
                <a:latin typeface="Helvetica Neue"/>
                <a:ea typeface="Calibri" panose="020F0502020204030204" pitchFamily="34" charset="0"/>
                <a:cs typeface="Times New Roman" panose="02020603050405020304" pitchFamily="18" charset="0"/>
              </a:rPr>
              <a:t>The formalism combines declarative and procedural representation.</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561331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80</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27117" y="2528695"/>
            <a:ext cx="21736123" cy="1091154"/>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Production Memory Indexing</a:t>
            </a:r>
            <a:endParaRPr lang="en-CY" sz="4800" dirty="0"/>
          </a:p>
        </p:txBody>
      </p:sp>
      <p:sp>
        <p:nvSpPr>
          <p:cNvPr id="8" name="Rectangle 3">
            <a:extLst>
              <a:ext uri="{FF2B5EF4-FFF2-40B4-BE49-F238E27FC236}">
                <a16:creationId xmlns:a16="http://schemas.microsoft.com/office/drawing/2014/main" id="{7EC38AFB-C55C-EE0E-B84C-4B3506BC09AE}"/>
              </a:ext>
            </a:extLst>
          </p:cNvPr>
          <p:cNvSpPr txBox="1">
            <a:spLocks noChangeArrowheads="1"/>
          </p:cNvSpPr>
          <p:nvPr/>
        </p:nvSpPr>
        <p:spPr>
          <a:xfrm>
            <a:off x="1227117" y="4000500"/>
            <a:ext cx="21450300" cy="7391400"/>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r>
              <a:rPr lang="en-US" altLang="en-US" sz="4400" dirty="0">
                <a:solidFill>
                  <a:srgbClr val="0100C8"/>
                </a:solidFill>
                <a:latin typeface="Helvetica Neue"/>
              </a:rPr>
              <a:t>Based on the appearance of the objects in the rules, the production memory can be indexed in two dimensions:</a:t>
            </a:r>
          </a:p>
          <a:p>
            <a:pPr lvl="1">
              <a:lnSpc>
                <a:spcPct val="80000"/>
              </a:lnSpc>
              <a:buFont typeface="Wingdings" panose="05000000000000000000" pitchFamily="2" charset="2"/>
              <a:buChar char="q"/>
            </a:pPr>
            <a:r>
              <a:rPr lang="en-US" altLang="en-US" sz="4400" b="1" dirty="0">
                <a:solidFill>
                  <a:srgbClr val="FF2D64"/>
                </a:solidFill>
                <a:latin typeface="Helvetica Neue"/>
              </a:rPr>
              <a:t>Look</a:t>
            </a:r>
            <a:r>
              <a:rPr lang="el-GR" altLang="en-US" sz="4400" b="1" dirty="0">
                <a:solidFill>
                  <a:srgbClr val="FF2D64"/>
                </a:solidFill>
                <a:latin typeface="Helvetica Neue"/>
              </a:rPr>
              <a:t>-</a:t>
            </a:r>
            <a:r>
              <a:rPr lang="en-US" altLang="en-US" sz="4400" b="1" dirty="0">
                <a:solidFill>
                  <a:srgbClr val="FF2D64"/>
                </a:solidFill>
                <a:latin typeface="Helvetica Neue"/>
              </a:rPr>
              <a:t>ahead </a:t>
            </a:r>
            <a:r>
              <a:rPr lang="en-US" altLang="en-US" sz="4400" dirty="0">
                <a:solidFill>
                  <a:srgbClr val="0100C8"/>
                </a:solidFill>
                <a:latin typeface="Helvetica Neue"/>
              </a:rPr>
              <a:t>dimension</a:t>
            </a:r>
            <a:endParaRPr lang="el-GR" altLang="en-US" sz="4400" dirty="0">
              <a:solidFill>
                <a:srgbClr val="0100C8"/>
              </a:solidFill>
              <a:latin typeface="Helvetica Neue"/>
            </a:endParaRPr>
          </a:p>
          <a:p>
            <a:pPr lvl="2">
              <a:lnSpc>
                <a:spcPct val="80000"/>
              </a:lnSpc>
              <a:buFont typeface="Wingdings" panose="05000000000000000000" pitchFamily="2" charset="2"/>
              <a:buChar char="§"/>
            </a:pPr>
            <a:r>
              <a:rPr lang="en-US" altLang="en-US" sz="4400" dirty="0">
                <a:solidFill>
                  <a:srgbClr val="0100C8"/>
                </a:solidFill>
                <a:latin typeface="Helvetica Neue"/>
              </a:rPr>
              <a:t>Which rules mention the object in their premises</a:t>
            </a:r>
            <a:endParaRPr lang="el-GR" altLang="en-US" sz="4400" dirty="0">
              <a:solidFill>
                <a:srgbClr val="0100C8"/>
              </a:solidFill>
              <a:latin typeface="Helvetica Neue"/>
            </a:endParaRPr>
          </a:p>
          <a:p>
            <a:pPr lvl="2">
              <a:lnSpc>
                <a:spcPct val="80000"/>
              </a:lnSpc>
              <a:buFont typeface="Wingdings" panose="05000000000000000000" pitchFamily="2" charset="2"/>
              <a:buChar char="§"/>
            </a:pPr>
            <a:r>
              <a:rPr lang="en-US" altLang="en-US" sz="4400" dirty="0">
                <a:solidFill>
                  <a:srgbClr val="0100C8"/>
                </a:solidFill>
                <a:latin typeface="Helvetica Neue"/>
              </a:rPr>
              <a:t>It concerns forwards chaining</a:t>
            </a:r>
            <a:endParaRPr lang="el-GR" altLang="en-US" sz="4400" dirty="0">
              <a:solidFill>
                <a:srgbClr val="0100C8"/>
              </a:solidFill>
              <a:latin typeface="Helvetica Neue"/>
            </a:endParaRPr>
          </a:p>
          <a:p>
            <a:pPr lvl="1">
              <a:lnSpc>
                <a:spcPct val="80000"/>
              </a:lnSpc>
              <a:buFont typeface="Wingdings" panose="05000000000000000000" pitchFamily="2" charset="2"/>
              <a:buChar char="q"/>
            </a:pPr>
            <a:r>
              <a:rPr lang="en-US" altLang="en-US" sz="4400" b="1" dirty="0">
                <a:solidFill>
                  <a:srgbClr val="FF2D64"/>
                </a:solidFill>
                <a:latin typeface="Helvetica Neue"/>
              </a:rPr>
              <a:t>Updated</a:t>
            </a:r>
            <a:r>
              <a:rPr lang="el-GR" altLang="en-US" sz="4400" b="1" dirty="0">
                <a:solidFill>
                  <a:srgbClr val="FF2D64"/>
                </a:solidFill>
                <a:latin typeface="Helvetica Neue"/>
              </a:rPr>
              <a:t>-</a:t>
            </a:r>
            <a:r>
              <a:rPr lang="en-US" altLang="en-US" sz="4400" b="1" dirty="0">
                <a:solidFill>
                  <a:srgbClr val="FF2D64"/>
                </a:solidFill>
                <a:latin typeface="Helvetica Neue"/>
              </a:rPr>
              <a:t>by </a:t>
            </a:r>
            <a:r>
              <a:rPr lang="en-US" altLang="en-US" sz="4400" dirty="0">
                <a:solidFill>
                  <a:srgbClr val="0100C8"/>
                </a:solidFill>
                <a:latin typeface="Helvetica Neue"/>
              </a:rPr>
              <a:t>dimension</a:t>
            </a:r>
            <a:endParaRPr lang="el-GR" altLang="en-US" sz="4400" dirty="0">
              <a:solidFill>
                <a:srgbClr val="0100C8"/>
              </a:solidFill>
              <a:latin typeface="Helvetica Neue"/>
            </a:endParaRPr>
          </a:p>
          <a:p>
            <a:pPr lvl="2">
              <a:lnSpc>
                <a:spcPct val="80000"/>
              </a:lnSpc>
              <a:buFont typeface="Wingdings" panose="05000000000000000000" pitchFamily="2" charset="2"/>
              <a:buChar char="§"/>
            </a:pPr>
            <a:r>
              <a:rPr lang="en-US" altLang="en-US" sz="4400" dirty="0">
                <a:solidFill>
                  <a:srgbClr val="0100C8"/>
                </a:solidFill>
                <a:latin typeface="Helvetica Neue"/>
              </a:rPr>
              <a:t>Which rules mention the object in their conclusions</a:t>
            </a:r>
            <a:endParaRPr lang="el-GR" altLang="en-US" sz="4400" dirty="0">
              <a:solidFill>
                <a:srgbClr val="0100C8"/>
              </a:solidFill>
              <a:latin typeface="Helvetica Neue"/>
            </a:endParaRPr>
          </a:p>
          <a:p>
            <a:pPr lvl="2">
              <a:lnSpc>
                <a:spcPct val="80000"/>
              </a:lnSpc>
              <a:buFont typeface="Wingdings" panose="05000000000000000000" pitchFamily="2" charset="2"/>
              <a:buChar char="§"/>
            </a:pPr>
            <a:r>
              <a:rPr lang="en-US" altLang="en-US" sz="4400" dirty="0">
                <a:solidFill>
                  <a:srgbClr val="0100C8"/>
                </a:solidFill>
                <a:latin typeface="Helvetica Neue"/>
              </a:rPr>
              <a:t>It concerns backwards chaining</a:t>
            </a:r>
            <a:r>
              <a:rPr lang="el-GR" altLang="en-US" sz="4400" dirty="0">
                <a:solidFill>
                  <a:srgbClr val="0100C8"/>
                </a:solidFill>
                <a:latin typeface="Helvetica Neue"/>
              </a:rPr>
              <a:t>  </a:t>
            </a:r>
          </a:p>
          <a:p>
            <a:pPr>
              <a:lnSpc>
                <a:spcPct val="80000"/>
              </a:lnSpc>
              <a:buFont typeface="Wingdings" panose="05000000000000000000" pitchFamily="2" charset="2"/>
              <a:buChar char="q"/>
            </a:pPr>
            <a:r>
              <a:rPr lang="en-US" altLang="en-US" sz="4400" dirty="0">
                <a:solidFill>
                  <a:srgbClr val="0100C8"/>
                </a:solidFill>
                <a:latin typeface="Helvetica Neue"/>
              </a:rPr>
              <a:t>The information on each object, including its look-ahead and updated-by rules could be represented either collectively in a table or as separate frames for each object</a:t>
            </a:r>
          </a:p>
        </p:txBody>
      </p:sp>
    </p:spTree>
    <p:extLst>
      <p:ext uri="{BB962C8B-B14F-4D97-AF65-F5344CB8AC3E}">
        <p14:creationId xmlns:p14="http://schemas.microsoft.com/office/powerpoint/2010/main" val="2468266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additive="base">
                                        <p:cTn id="7"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anim calcmode="lin" valueType="num">
                                      <p:cBhvr additive="base">
                                        <p:cTn id="11"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anim calcmode="lin" valueType="num">
                                      <p:cBhvr additive="base">
                                        <p:cTn id="1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 calcmode="lin" valueType="num">
                                      <p:cBhvr additive="base">
                                        <p:cTn id="21"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8">
                                            <p:txEl>
                                              <p:pRg st="5" end="5"/>
                                            </p:txEl>
                                          </p:spTgt>
                                        </p:tgtEl>
                                        <p:attrNameLst>
                                          <p:attrName>style.visibility</p:attrName>
                                        </p:attrNameLst>
                                      </p:cBhvr>
                                      <p:to>
                                        <p:strVal val="visible"/>
                                      </p:to>
                                    </p:set>
                                    <p:anim calcmode="lin" valueType="num">
                                      <p:cBhvr additive="base">
                                        <p:cTn id="25"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8">
                                            <p:txEl>
                                              <p:pRg st="6" end="6"/>
                                            </p:txEl>
                                          </p:spTgt>
                                        </p:tgtEl>
                                        <p:attrNameLst>
                                          <p:attrName>style.visibility</p:attrName>
                                        </p:attrNameLst>
                                      </p:cBhvr>
                                      <p:to>
                                        <p:strVal val="visible"/>
                                      </p:to>
                                    </p:set>
                                    <p:anim calcmode="lin" valueType="num">
                                      <p:cBhvr additive="base">
                                        <p:cTn id="29"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anim calcmode="lin" valueType="num">
                                      <p:cBhvr additive="base">
                                        <p:cTn id="35"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1">
            <a:extLst>
              <a:ext uri="{FF2B5EF4-FFF2-40B4-BE49-F238E27FC236}">
                <a16:creationId xmlns:a16="http://schemas.microsoft.com/office/drawing/2014/main" id="{CAC576D0-5897-6669-3476-E1A33D56BD1D}"/>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43011" name="Slide Number Placeholder 3">
            <a:extLst>
              <a:ext uri="{FF2B5EF4-FFF2-40B4-BE49-F238E27FC236}">
                <a16:creationId xmlns:a16="http://schemas.microsoft.com/office/drawing/2014/main" id="{3F6B2A9F-8E7E-7931-37BB-5CE44A842CBF}"/>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A7DB8319-6A39-42B0-A95C-EC1B8F7C609C}" type="slidenum">
              <a:rPr lang="el-GR" altLang="en-US" smtClean="0"/>
              <a:pPr algn="ctr"/>
              <a:t>81</a:t>
            </a:fld>
            <a:endParaRPr lang="el-GR" altLang="en-US" dirty="0"/>
          </a:p>
        </p:txBody>
      </p:sp>
      <p:graphicFrame>
        <p:nvGraphicFramePr>
          <p:cNvPr id="85270" name="Group 278">
            <a:extLst>
              <a:ext uri="{FF2B5EF4-FFF2-40B4-BE49-F238E27FC236}">
                <a16:creationId xmlns:a16="http://schemas.microsoft.com/office/drawing/2014/main" id="{61148C47-BBBF-9A5C-DE63-1D2CE87C5F8D}"/>
              </a:ext>
            </a:extLst>
          </p:cNvPr>
          <p:cNvGraphicFramePr>
            <a:graphicFrameLocks noGrp="1"/>
          </p:cNvGraphicFramePr>
          <p:nvPr>
            <p:extLst>
              <p:ext uri="{D42A27DB-BD31-4B8C-83A1-F6EECF244321}">
                <p14:modId xmlns:p14="http://schemas.microsoft.com/office/powerpoint/2010/main" val="2930068351"/>
              </p:ext>
            </p:extLst>
          </p:nvPr>
        </p:nvGraphicFramePr>
        <p:xfrm>
          <a:off x="4806258" y="2582223"/>
          <a:ext cx="14771484" cy="8351436"/>
        </p:xfrm>
        <a:graphic>
          <a:graphicData uri="http://schemas.openxmlformats.org/drawingml/2006/table">
            <a:tbl>
              <a:tblPr/>
              <a:tblGrid>
                <a:gridCol w="1879600">
                  <a:extLst>
                    <a:ext uri="{9D8B030D-6E8A-4147-A177-3AD203B41FA5}">
                      <a16:colId xmlns:a16="http://schemas.microsoft.com/office/drawing/2014/main" val="1699272211"/>
                    </a:ext>
                  </a:extLst>
                </a:gridCol>
                <a:gridCol w="1879600">
                  <a:extLst>
                    <a:ext uri="{9D8B030D-6E8A-4147-A177-3AD203B41FA5}">
                      <a16:colId xmlns:a16="http://schemas.microsoft.com/office/drawing/2014/main" val="3380704002"/>
                    </a:ext>
                  </a:extLst>
                </a:gridCol>
                <a:gridCol w="1879600">
                  <a:extLst>
                    <a:ext uri="{9D8B030D-6E8A-4147-A177-3AD203B41FA5}">
                      <a16:colId xmlns:a16="http://schemas.microsoft.com/office/drawing/2014/main" val="3353690934"/>
                    </a:ext>
                  </a:extLst>
                </a:gridCol>
                <a:gridCol w="3349721">
                  <a:extLst>
                    <a:ext uri="{9D8B030D-6E8A-4147-A177-3AD203B41FA5}">
                      <a16:colId xmlns:a16="http://schemas.microsoft.com/office/drawing/2014/main" val="2632678934"/>
                    </a:ext>
                  </a:extLst>
                </a:gridCol>
                <a:gridCol w="2248930">
                  <a:extLst>
                    <a:ext uri="{9D8B030D-6E8A-4147-A177-3AD203B41FA5}">
                      <a16:colId xmlns:a16="http://schemas.microsoft.com/office/drawing/2014/main" val="3715187923"/>
                    </a:ext>
                  </a:extLst>
                </a:gridCol>
                <a:gridCol w="3534033">
                  <a:extLst>
                    <a:ext uri="{9D8B030D-6E8A-4147-A177-3AD203B41FA5}">
                      <a16:colId xmlns:a16="http://schemas.microsoft.com/office/drawing/2014/main" val="440912767"/>
                    </a:ext>
                  </a:extLst>
                </a:gridCol>
              </a:tblGrid>
              <a:tr h="488914">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Object</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Askable?</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Question</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Values</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Look-ahead</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Updated-by</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45703825"/>
                  </a:ext>
                </a:extLst>
              </a:tr>
              <a:tr h="1402068">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Distance</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Yes</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How far is the theater?</a:t>
                      </a:r>
                      <a:r>
                        <a:rPr kumimoji="0" lang="el-GR"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greater-than-1-mile,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greater-than-5-miles</a:t>
                      </a: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a:t>
                      </a:r>
                      <a:r>
                        <a:rPr kumimoji="0" lang="el-GR"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 </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a:t>
                      </a:r>
                      <a:r>
                        <a:rPr kumimoji="0" lang="el-GR"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 </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a:t>
                      </a:r>
                      <a:r>
                        <a:rPr kumimoji="0" lang="el-GR"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3</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23763661"/>
                  </a:ext>
                </a:extLst>
              </a:tr>
              <a:tr h="1402068">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Time</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Yes</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How much time do you have?</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more-than-15-minutes,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less-than-15-minutes</a:t>
                      </a: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a:t>
                      </a:r>
                      <a:r>
                        <a:rPr kumimoji="0" lang="el-GR"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 </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a:t>
                      </a:r>
                      <a:r>
                        <a:rPr kumimoji="0" lang="el-GR"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3</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24263876"/>
                  </a:ext>
                </a:extLst>
              </a:tr>
              <a:tr h="1036308">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Location</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Yes</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Where is the theater?</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center</a:t>
                      </a:r>
                      <a:r>
                        <a:rPr kumimoji="0" lang="el-GR"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outside</a:t>
                      </a:r>
                      <a:r>
                        <a:rPr kumimoji="0" lang="el-GR"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center</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a:t>
                      </a:r>
                      <a:r>
                        <a:rPr kumimoji="0" lang="el-GR"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4, </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a:t>
                      </a:r>
                      <a:r>
                        <a:rPr kumimoji="0" lang="el-GR"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5</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29072711"/>
                  </a:ext>
                </a:extLst>
              </a:tr>
              <a:tr h="1036308">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Weather</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Yes</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How is the weather?</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good</a:t>
                      </a:r>
                      <a:r>
                        <a:rPr kumimoji="0" lang="el-GR"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bad</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a:t>
                      </a:r>
                      <a:r>
                        <a:rPr kumimoji="0" lang="el-GR"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6, </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a:t>
                      </a:r>
                      <a:r>
                        <a:rPr kumimoji="0" lang="el-GR"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7</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43781138"/>
                  </a:ext>
                </a:extLst>
              </a:tr>
              <a:tr h="792468">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Means</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No</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What means do you have?</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walking</a:t>
                      </a:r>
                      <a:r>
                        <a:rPr kumimoji="0" lang="el-GR"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driving</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a:t>
                      </a:r>
                      <a:r>
                        <a:rPr kumimoji="0" lang="el-GR"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4, </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a:t>
                      </a:r>
                      <a:r>
                        <a:rPr kumimoji="0" lang="el-GR"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5, </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a:t>
                      </a:r>
                      <a:r>
                        <a:rPr kumimoji="0" lang="el-GR"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6, </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a:t>
                      </a:r>
                      <a:r>
                        <a:rPr kumimoji="0" lang="el-GR"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7</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a:t>
                      </a:r>
                      <a:r>
                        <a:rPr kumimoji="0" lang="el-GR"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 </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a:t>
                      </a:r>
                      <a:r>
                        <a:rPr kumimoji="0" lang="el-GR"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 </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a:t>
                      </a:r>
                      <a:r>
                        <a:rPr kumimoji="0" lang="el-GR"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3</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15272950"/>
                  </a:ext>
                </a:extLst>
              </a:tr>
              <a:tr h="1608171">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Action</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No</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get-taxi,</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drive-your-car,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take-coat-and-walk,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walk</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cs typeface="Arial" panose="020B0604020202020204" pitchFamily="34" charset="0"/>
                        </a:defRPr>
                      </a:lvl1pPr>
                      <a:lvl2pPr algn="l">
                        <a:spcBef>
                          <a:spcPct val="20000"/>
                        </a:spcBef>
                        <a:defRPr sz="2400">
                          <a:solidFill>
                            <a:schemeClr val="tx1"/>
                          </a:solidFill>
                          <a:latin typeface="Arial" panose="020B0604020202020204" pitchFamily="34" charset="0"/>
                          <a:cs typeface="Arial" panose="020B0604020202020204" pitchFamily="34" charset="0"/>
                        </a:defRPr>
                      </a:lvl2pPr>
                      <a:lvl3pPr algn="l">
                        <a:spcBef>
                          <a:spcPct val="20000"/>
                        </a:spcBef>
                        <a:defRPr sz="2000">
                          <a:solidFill>
                            <a:schemeClr val="tx1"/>
                          </a:solidFill>
                          <a:latin typeface="Arial" panose="020B0604020202020204" pitchFamily="34" charset="0"/>
                          <a:cs typeface="Arial" panose="020B0604020202020204" pitchFamily="34" charset="0"/>
                        </a:defRPr>
                      </a:lvl3pPr>
                      <a:lvl4pPr algn="l">
                        <a:spcBef>
                          <a:spcPct val="20000"/>
                        </a:spcBef>
                        <a:defRPr>
                          <a:solidFill>
                            <a:schemeClr val="tx1"/>
                          </a:solidFill>
                          <a:latin typeface="Arial" panose="020B0604020202020204" pitchFamily="34" charset="0"/>
                          <a:cs typeface="Arial" panose="020B0604020202020204" pitchFamily="34" charset="0"/>
                        </a:defRPr>
                      </a:lvl4pPr>
                      <a:lvl5pPr algn="l">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κ4, κ5, κ6, κ7</a:t>
                      </a:r>
                      <a:endParaRPr kumimoji="0" lang="el-GR"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182880" marR="182880" marT="91434" marB="9143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89167459"/>
                  </a:ext>
                </a:extLst>
              </a:tr>
            </a:tbl>
          </a:graphicData>
        </a:graphic>
      </p:graphicFrame>
      <p:sp>
        <p:nvSpPr>
          <p:cNvPr id="43070" name="Text Box 279">
            <a:extLst>
              <a:ext uri="{FF2B5EF4-FFF2-40B4-BE49-F238E27FC236}">
                <a16:creationId xmlns:a16="http://schemas.microsoft.com/office/drawing/2014/main" id="{2231A5EE-8337-5727-5F8B-051443E805AB}"/>
              </a:ext>
            </a:extLst>
          </p:cNvPr>
          <p:cNvSpPr txBox="1">
            <a:spLocks noChangeArrowheads="1"/>
          </p:cNvSpPr>
          <p:nvPr/>
        </p:nvSpPr>
        <p:spPr bwMode="auto">
          <a:xfrm>
            <a:off x="6400800" y="1219201"/>
            <a:ext cx="11430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solidFill>
                  <a:srgbClr val="990000"/>
                </a:solidFill>
              </a:rPr>
              <a:t>Object Table</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82</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27117" y="3109466"/>
            <a:ext cx="21736123" cy="1091154"/>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Findout and Monitor</a:t>
            </a:r>
            <a:endParaRPr lang="en-CY" sz="4800" dirty="0"/>
          </a:p>
        </p:txBody>
      </p:sp>
      <p:sp>
        <p:nvSpPr>
          <p:cNvPr id="8" name="Rectangle 3">
            <a:extLst>
              <a:ext uri="{FF2B5EF4-FFF2-40B4-BE49-F238E27FC236}">
                <a16:creationId xmlns:a16="http://schemas.microsoft.com/office/drawing/2014/main" id="{1D605FE2-751E-2F18-DA66-A82083B8D0E0}"/>
              </a:ext>
            </a:extLst>
          </p:cNvPr>
          <p:cNvSpPr txBox="1">
            <a:spLocks noChangeArrowheads="1"/>
          </p:cNvSpPr>
          <p:nvPr/>
        </p:nvSpPr>
        <p:spPr>
          <a:xfrm>
            <a:off x="1203450" y="4607015"/>
            <a:ext cx="21736122" cy="5179540"/>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altLang="en-US" sz="4400" dirty="0">
                <a:solidFill>
                  <a:srgbClr val="0100C8"/>
                </a:solidFill>
                <a:latin typeface="Helvetica Neue"/>
              </a:rPr>
              <a:t>In backward chaining, the rule interpreter has two basic procedures that exhibit chain recursion:</a:t>
            </a:r>
          </a:p>
          <a:p>
            <a:pPr lvl="1"/>
            <a:r>
              <a:rPr lang="en-US" altLang="en-US" sz="4400" b="1" dirty="0">
                <a:solidFill>
                  <a:srgbClr val="FF2D64"/>
                </a:solidFill>
                <a:latin typeface="Helvetica Neue"/>
              </a:rPr>
              <a:t>Findout</a:t>
            </a:r>
            <a:r>
              <a:rPr lang="el-GR" altLang="en-US" sz="4400" b="1" dirty="0">
                <a:solidFill>
                  <a:srgbClr val="FF2D64"/>
                </a:solidFill>
                <a:latin typeface="Helvetica Neue"/>
              </a:rPr>
              <a:t> </a:t>
            </a:r>
            <a:r>
              <a:rPr lang="en-US" altLang="en-US" sz="4400" b="1" dirty="0">
                <a:solidFill>
                  <a:srgbClr val="FF2D64"/>
                </a:solidFill>
                <a:latin typeface="Helvetica Neue"/>
              </a:rPr>
              <a:t>for</a:t>
            </a:r>
            <a:r>
              <a:rPr lang="el-GR" altLang="en-US" sz="4400" b="1" dirty="0">
                <a:solidFill>
                  <a:srgbClr val="FF2D64"/>
                </a:solidFill>
                <a:latin typeface="Helvetica Neue"/>
              </a:rPr>
              <a:t> </a:t>
            </a:r>
            <a:r>
              <a:rPr lang="en-US" altLang="en-US" sz="4400" b="1" dirty="0">
                <a:solidFill>
                  <a:srgbClr val="FF2D64"/>
                </a:solidFill>
                <a:latin typeface="Helvetica Neue"/>
              </a:rPr>
              <a:t>objects</a:t>
            </a:r>
            <a:r>
              <a:rPr lang="en-US" altLang="en-US" sz="4400" dirty="0">
                <a:solidFill>
                  <a:srgbClr val="0100C8"/>
                </a:solidFill>
                <a:latin typeface="Helvetica Neue"/>
              </a:rPr>
              <a:t>, and</a:t>
            </a:r>
            <a:endParaRPr lang="el-GR" altLang="en-US" sz="4400" dirty="0">
              <a:solidFill>
                <a:srgbClr val="0100C8"/>
              </a:solidFill>
              <a:latin typeface="Helvetica Neue"/>
            </a:endParaRPr>
          </a:p>
          <a:p>
            <a:pPr lvl="1"/>
            <a:r>
              <a:rPr lang="en-US" altLang="en-US" sz="4400" b="1" dirty="0">
                <a:solidFill>
                  <a:srgbClr val="FF2D64"/>
                </a:solidFill>
                <a:latin typeface="Helvetica Neue"/>
              </a:rPr>
              <a:t>Monitor</a:t>
            </a:r>
            <a:r>
              <a:rPr lang="el-GR" altLang="en-US" sz="4400" b="1" dirty="0">
                <a:solidFill>
                  <a:srgbClr val="FF2D64"/>
                </a:solidFill>
                <a:latin typeface="Helvetica Neue"/>
              </a:rPr>
              <a:t> </a:t>
            </a:r>
            <a:r>
              <a:rPr lang="en-US" altLang="en-US" sz="4400" b="1" dirty="0">
                <a:solidFill>
                  <a:srgbClr val="FF2D64"/>
                </a:solidFill>
                <a:latin typeface="Helvetica Neue"/>
              </a:rPr>
              <a:t>for</a:t>
            </a:r>
            <a:r>
              <a:rPr lang="el-GR" altLang="en-US" sz="4400" b="1" dirty="0">
                <a:solidFill>
                  <a:srgbClr val="FF2D64"/>
                </a:solidFill>
                <a:latin typeface="Helvetica Neue"/>
              </a:rPr>
              <a:t> </a:t>
            </a:r>
            <a:r>
              <a:rPr lang="en-US" altLang="en-US" sz="4400" b="1" dirty="0">
                <a:solidFill>
                  <a:srgbClr val="FF2D64"/>
                </a:solidFill>
                <a:latin typeface="Helvetica Neue"/>
              </a:rPr>
              <a:t>rules</a:t>
            </a:r>
            <a:endParaRPr lang="el-GR" altLang="en-US" sz="4400" b="1" dirty="0">
              <a:solidFill>
                <a:srgbClr val="FF2D64"/>
              </a:solidFill>
              <a:latin typeface="Helvetica Neue"/>
            </a:endParaRPr>
          </a:p>
          <a:p>
            <a:r>
              <a:rPr lang="en-US" altLang="en-US" sz="4400" dirty="0">
                <a:solidFill>
                  <a:srgbClr val="0100C8"/>
                </a:solidFill>
                <a:latin typeface="Helvetica Neue"/>
              </a:rPr>
              <a:t>These two procedures were invented by Edward</a:t>
            </a:r>
            <a:r>
              <a:rPr lang="el-GR" altLang="en-US" sz="4400" dirty="0">
                <a:solidFill>
                  <a:srgbClr val="0100C8"/>
                </a:solidFill>
                <a:latin typeface="Helvetica Neue"/>
              </a:rPr>
              <a:t> </a:t>
            </a:r>
            <a:r>
              <a:rPr lang="en-US" altLang="en-US" sz="4400" dirty="0">
                <a:solidFill>
                  <a:srgbClr val="0100C8"/>
                </a:solidFill>
                <a:latin typeface="Helvetica Neue"/>
              </a:rPr>
              <a:t>Shortliffe</a:t>
            </a:r>
            <a:r>
              <a:rPr lang="el-GR" altLang="en-US" sz="4400" dirty="0">
                <a:solidFill>
                  <a:srgbClr val="0100C8"/>
                </a:solidFill>
                <a:latin typeface="Helvetica Neue"/>
              </a:rPr>
              <a:t> </a:t>
            </a:r>
            <a:r>
              <a:rPr lang="en-US" altLang="en-US" sz="4400" dirty="0">
                <a:solidFill>
                  <a:srgbClr val="0100C8"/>
                </a:solidFill>
                <a:latin typeface="Helvetica Neue"/>
              </a:rPr>
              <a:t>in connection to the expert system</a:t>
            </a:r>
            <a:r>
              <a:rPr lang="el-GR" altLang="en-US" sz="4400" dirty="0">
                <a:solidFill>
                  <a:srgbClr val="0100C8"/>
                </a:solidFill>
                <a:latin typeface="Helvetica Neue"/>
              </a:rPr>
              <a:t> </a:t>
            </a:r>
            <a:r>
              <a:rPr lang="en-US" altLang="en-US" sz="4400" dirty="0">
                <a:solidFill>
                  <a:srgbClr val="0100C8"/>
                </a:solidFill>
                <a:latin typeface="Helvetica Neue"/>
              </a:rPr>
              <a:t>MYCIN that he implemented, and which is considered one of the founding expert systems.</a:t>
            </a:r>
          </a:p>
        </p:txBody>
      </p:sp>
    </p:spTree>
    <p:extLst>
      <p:ext uri="{BB962C8B-B14F-4D97-AF65-F5344CB8AC3E}">
        <p14:creationId xmlns:p14="http://schemas.microsoft.com/office/powerpoint/2010/main" val="171255652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ate Placeholder 1">
            <a:extLst>
              <a:ext uri="{FF2B5EF4-FFF2-40B4-BE49-F238E27FC236}">
                <a16:creationId xmlns:a16="http://schemas.microsoft.com/office/drawing/2014/main" id="{426FF053-CD06-BF4C-9005-F3346A3B0EE3}"/>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45059" name="Slide Number Placeholder 3">
            <a:extLst>
              <a:ext uri="{FF2B5EF4-FFF2-40B4-BE49-F238E27FC236}">
                <a16:creationId xmlns:a16="http://schemas.microsoft.com/office/drawing/2014/main" id="{38379007-DC73-9185-02EA-101A7444DB4B}"/>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D8E1FE76-958F-4EB7-ADC6-31D946AE5693}" type="slidenum">
              <a:rPr lang="el-GR" altLang="en-US" smtClean="0"/>
              <a:pPr algn="ctr"/>
              <a:t>83</a:t>
            </a:fld>
            <a:endParaRPr lang="el-GR" altLang="en-US" dirty="0"/>
          </a:p>
        </p:txBody>
      </p:sp>
      <p:sp>
        <p:nvSpPr>
          <p:cNvPr id="87044" name="Text Box 4">
            <a:extLst>
              <a:ext uri="{FF2B5EF4-FFF2-40B4-BE49-F238E27FC236}">
                <a16:creationId xmlns:a16="http://schemas.microsoft.com/office/drawing/2014/main" id="{7774FF07-B039-C80E-65FB-6C1E203BAA6F}"/>
              </a:ext>
            </a:extLst>
          </p:cNvPr>
          <p:cNvSpPr txBox="1">
            <a:spLocks noChangeArrowheads="1"/>
          </p:cNvSpPr>
          <p:nvPr/>
        </p:nvSpPr>
        <p:spPr bwMode="auto">
          <a:xfrm>
            <a:off x="4146711" y="1266225"/>
            <a:ext cx="15849600" cy="10556736"/>
          </a:xfrm>
          <a:prstGeom prst="rect">
            <a:avLst/>
          </a:prstGeom>
          <a:solidFill>
            <a:schemeClr val="accent6">
              <a:lumMod val="20000"/>
              <a:lumOff val="80000"/>
            </a:schemeClr>
          </a:solidFill>
          <a:ln>
            <a:noFill/>
          </a:ln>
          <a:effec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800" b="1" dirty="0">
                <a:solidFill>
                  <a:srgbClr val="990000"/>
                </a:solidFill>
                <a:latin typeface="Helvetica Neue"/>
              </a:rPr>
              <a:t>Findout for Objects</a:t>
            </a:r>
            <a:endParaRPr lang="el-GR" altLang="en-US" sz="4800" b="1" dirty="0">
              <a:solidFill>
                <a:srgbClr val="990000"/>
              </a:solidFill>
              <a:latin typeface="Helvetica Neue"/>
            </a:endParaRPr>
          </a:p>
          <a:p>
            <a:pPr eaLnBrk="1" hangingPunct="1">
              <a:spcBef>
                <a:spcPct val="0"/>
              </a:spcBef>
              <a:buFontTx/>
              <a:buNone/>
            </a:pPr>
            <a:endParaRPr lang="el-GR" altLang="en-US" sz="1600" b="1" dirty="0">
              <a:solidFill>
                <a:srgbClr val="990000"/>
              </a:solidFill>
              <a:latin typeface="Helvetica Neue"/>
            </a:endParaRPr>
          </a:p>
          <a:p>
            <a:pPr eaLnBrk="1" hangingPunct="1">
              <a:spcBef>
                <a:spcPct val="0"/>
              </a:spcBef>
              <a:buFontTx/>
              <a:buNone/>
            </a:pPr>
            <a:r>
              <a:rPr lang="en-US" altLang="en-US" sz="4000" b="1" dirty="0">
                <a:solidFill>
                  <a:srgbClr val="990000"/>
                </a:solidFill>
                <a:latin typeface="Helvetica Neue"/>
              </a:rPr>
              <a:t>Input</a:t>
            </a:r>
            <a:r>
              <a:rPr lang="el-GR" altLang="en-US" sz="4000" b="1" dirty="0">
                <a:solidFill>
                  <a:srgbClr val="990000"/>
                </a:solidFill>
                <a:latin typeface="Helvetica Neue"/>
              </a:rPr>
              <a:t>:</a:t>
            </a:r>
            <a:r>
              <a:rPr lang="el-GR" altLang="en-US" sz="4000" b="1" dirty="0">
                <a:latin typeface="Helvetica Neue"/>
              </a:rPr>
              <a:t> </a:t>
            </a:r>
            <a:r>
              <a:rPr lang="en-US" altLang="en-US" sz="4000" b="1" dirty="0">
                <a:latin typeface="Helvetica Neue"/>
              </a:rPr>
              <a:t>Object</a:t>
            </a:r>
            <a:r>
              <a:rPr lang="el-GR" altLang="en-US" sz="4000" b="1" dirty="0">
                <a:latin typeface="Helvetica Neue"/>
              </a:rPr>
              <a:t> Α</a:t>
            </a:r>
          </a:p>
          <a:p>
            <a:pPr eaLnBrk="1" hangingPunct="1">
              <a:spcBef>
                <a:spcPct val="0"/>
              </a:spcBef>
              <a:buFontTx/>
              <a:buNone/>
            </a:pPr>
            <a:endParaRPr lang="el-GR" altLang="en-US" sz="1600" b="1" dirty="0">
              <a:latin typeface="Helvetica Neue"/>
            </a:endParaRPr>
          </a:p>
          <a:p>
            <a:pPr eaLnBrk="1" hangingPunct="1">
              <a:spcBef>
                <a:spcPct val="0"/>
              </a:spcBef>
              <a:buFontTx/>
              <a:buNone/>
            </a:pPr>
            <a:r>
              <a:rPr lang="el-GR" altLang="en-US" sz="4000" b="1" dirty="0">
                <a:latin typeface="Helvetica Neue"/>
              </a:rPr>
              <a:t>1.   </a:t>
            </a:r>
            <a:r>
              <a:rPr lang="en-US" altLang="en-US" sz="4000" b="1" dirty="0">
                <a:latin typeface="Helvetica Neue"/>
              </a:rPr>
              <a:t>Is</a:t>
            </a:r>
            <a:r>
              <a:rPr lang="el-GR" altLang="en-US" sz="4000" b="1" dirty="0">
                <a:latin typeface="Helvetica Neue"/>
              </a:rPr>
              <a:t> Α </a:t>
            </a:r>
            <a:r>
              <a:rPr lang="en-US" altLang="en-US" sz="4000" b="1" dirty="0">
                <a:latin typeface="Helvetica Neue"/>
              </a:rPr>
              <a:t>askable?</a:t>
            </a:r>
            <a:endParaRPr lang="el-GR" altLang="en-US" sz="4000" b="1" dirty="0">
              <a:latin typeface="Helvetica Neue"/>
            </a:endParaRPr>
          </a:p>
          <a:p>
            <a:pPr eaLnBrk="1" hangingPunct="1">
              <a:spcBef>
                <a:spcPct val="0"/>
              </a:spcBef>
              <a:buFontTx/>
              <a:buNone/>
            </a:pPr>
            <a:endParaRPr lang="el-GR" altLang="en-US" sz="4000" b="1" dirty="0">
              <a:latin typeface="Helvetica Neue"/>
            </a:endParaRPr>
          </a:p>
          <a:p>
            <a:pPr eaLnBrk="1" hangingPunct="1">
              <a:spcBef>
                <a:spcPct val="0"/>
              </a:spcBef>
              <a:buFontTx/>
              <a:buNone/>
            </a:pPr>
            <a:r>
              <a:rPr lang="el-GR" altLang="en-US" sz="4000" b="1" dirty="0">
                <a:latin typeface="Helvetica Neue"/>
              </a:rPr>
              <a:t>2.   </a:t>
            </a:r>
            <a:r>
              <a:rPr lang="en-US" altLang="en-US" sz="4000" b="1" dirty="0">
                <a:latin typeface="Helvetica Neue"/>
              </a:rPr>
              <a:t>If not</a:t>
            </a:r>
            <a:r>
              <a:rPr lang="el-GR" altLang="en-US" sz="4000" b="1" dirty="0">
                <a:latin typeface="Helvetica Neue"/>
              </a:rPr>
              <a:t>, </a:t>
            </a:r>
            <a:r>
              <a:rPr lang="en-US" altLang="en-US" sz="4000" b="1" dirty="0">
                <a:latin typeface="Helvetica Neue"/>
              </a:rPr>
              <a:t>then</a:t>
            </a:r>
            <a:r>
              <a:rPr lang="el-GR" altLang="en-US" sz="4000" b="1" dirty="0">
                <a:latin typeface="Helvetica Neue"/>
              </a:rPr>
              <a:t>:</a:t>
            </a:r>
          </a:p>
          <a:p>
            <a:pPr eaLnBrk="1" hangingPunct="1">
              <a:spcBef>
                <a:spcPct val="0"/>
              </a:spcBef>
              <a:buFontTx/>
              <a:buNone/>
            </a:pPr>
            <a:endParaRPr lang="el-GR" altLang="en-US" sz="4000" b="1" dirty="0">
              <a:latin typeface="Helvetica Neue"/>
            </a:endParaRPr>
          </a:p>
          <a:p>
            <a:pPr lvl="1" eaLnBrk="1" hangingPunct="1">
              <a:spcBef>
                <a:spcPct val="0"/>
              </a:spcBef>
              <a:buFontTx/>
              <a:buNone/>
            </a:pPr>
            <a:r>
              <a:rPr lang="el-GR" altLang="en-US" sz="4000" b="1" dirty="0">
                <a:latin typeface="Helvetica Neue"/>
              </a:rPr>
              <a:t> 	2.1 </a:t>
            </a:r>
            <a:r>
              <a:rPr lang="en-US" altLang="en-US" sz="4000" b="1" dirty="0">
                <a:latin typeface="Helvetica Neue"/>
              </a:rPr>
              <a:t>U</a:t>
            </a:r>
            <a:r>
              <a:rPr lang="el-GR" altLang="en-US" sz="4000" b="1" dirty="0">
                <a:latin typeface="Helvetica Neue"/>
              </a:rPr>
              <a:t> </a:t>
            </a:r>
            <a:r>
              <a:rPr lang="el-GR" altLang="en-US" sz="4000" b="1" dirty="0">
                <a:latin typeface="Helvetica Neue"/>
                <a:sym typeface="Symbol" panose="05050102010706020507" pitchFamily="18" charset="2"/>
              </a:rPr>
              <a:t></a:t>
            </a:r>
            <a:r>
              <a:rPr lang="el-GR" altLang="en-US" sz="4000" b="1" dirty="0">
                <a:latin typeface="Helvetica Neue"/>
              </a:rPr>
              <a:t> </a:t>
            </a:r>
            <a:r>
              <a:rPr lang="en-US" altLang="en-US" sz="4000" b="1" dirty="0">
                <a:latin typeface="Helvetica Neue"/>
              </a:rPr>
              <a:t>rules in the updated-by list for</a:t>
            </a:r>
            <a:r>
              <a:rPr lang="el-GR" altLang="en-US" sz="4000" b="1" dirty="0">
                <a:latin typeface="Helvetica Neue"/>
              </a:rPr>
              <a:t> Α</a:t>
            </a:r>
          </a:p>
          <a:p>
            <a:pPr lvl="1" eaLnBrk="1" hangingPunct="1">
              <a:spcBef>
                <a:spcPct val="0"/>
              </a:spcBef>
              <a:buFontTx/>
              <a:buNone/>
            </a:pPr>
            <a:r>
              <a:rPr lang="el-GR" altLang="en-US" sz="4000" b="1" dirty="0">
                <a:latin typeface="Helvetica Neue"/>
              </a:rPr>
              <a:t> 	2.2 </a:t>
            </a:r>
            <a:r>
              <a:rPr lang="en-US" altLang="en-US" sz="4000" b="1" dirty="0">
                <a:latin typeface="Helvetica Neue"/>
              </a:rPr>
              <a:t>Call</a:t>
            </a:r>
            <a:r>
              <a:rPr lang="el-GR" altLang="en-US" sz="4000" b="1" dirty="0">
                <a:latin typeface="Helvetica Neue"/>
              </a:rPr>
              <a:t> </a:t>
            </a:r>
            <a:r>
              <a:rPr lang="en-US" altLang="en-US" sz="4000" b="1" dirty="0">
                <a:solidFill>
                  <a:srgbClr val="990000"/>
                </a:solidFill>
                <a:latin typeface="Helvetica Neue"/>
              </a:rPr>
              <a:t>Monitor</a:t>
            </a:r>
            <a:r>
              <a:rPr lang="el-GR" altLang="en-US" sz="4000" b="1" dirty="0">
                <a:latin typeface="Helvetica Neue"/>
              </a:rPr>
              <a:t> </a:t>
            </a:r>
            <a:r>
              <a:rPr lang="en-US" altLang="en-US" sz="4000" b="1" dirty="0">
                <a:latin typeface="Helvetica Neue"/>
              </a:rPr>
              <a:t>for each</a:t>
            </a:r>
            <a:r>
              <a:rPr lang="el-GR" altLang="en-US" sz="4000" b="1" dirty="0">
                <a:latin typeface="Helvetica Neue"/>
              </a:rPr>
              <a:t> </a:t>
            </a:r>
            <a:r>
              <a:rPr lang="en-US" altLang="en-US" sz="4000" b="1" dirty="0">
                <a:latin typeface="Helvetica Neue"/>
              </a:rPr>
              <a:t>R</a:t>
            </a:r>
            <a:r>
              <a:rPr lang="el-GR" altLang="en-US" sz="4000" b="1" dirty="0">
                <a:latin typeface="Helvetica Neue"/>
                <a:sym typeface="Symbol" panose="05050102010706020507" pitchFamily="18" charset="2"/>
              </a:rPr>
              <a:t></a:t>
            </a:r>
            <a:r>
              <a:rPr lang="el-GR" altLang="en-US" sz="4000" b="1" dirty="0">
                <a:latin typeface="Helvetica Neue"/>
              </a:rPr>
              <a:t> </a:t>
            </a:r>
            <a:r>
              <a:rPr lang="en-US" altLang="en-US" sz="4000" b="1" dirty="0">
                <a:latin typeface="Helvetica Neue"/>
              </a:rPr>
              <a:t>U</a:t>
            </a:r>
            <a:endParaRPr lang="el-GR" altLang="en-US" sz="4000" b="1" dirty="0">
              <a:latin typeface="Helvetica Neue"/>
            </a:endParaRPr>
          </a:p>
          <a:p>
            <a:pPr lvl="1" eaLnBrk="1" hangingPunct="1">
              <a:spcBef>
                <a:spcPct val="0"/>
              </a:spcBef>
              <a:buFontTx/>
              <a:buNone/>
            </a:pPr>
            <a:r>
              <a:rPr lang="el-GR" altLang="en-US" sz="4000" b="1" dirty="0">
                <a:latin typeface="Helvetica Neue"/>
              </a:rPr>
              <a:t> 	2.3 </a:t>
            </a:r>
            <a:r>
              <a:rPr lang="en-US" altLang="en-US" sz="4000" b="1" dirty="0">
                <a:latin typeface="Helvetica Neue"/>
              </a:rPr>
              <a:t>If no value is derived for A, then ask the user</a:t>
            </a:r>
          </a:p>
          <a:p>
            <a:pPr eaLnBrk="1" hangingPunct="1">
              <a:spcBef>
                <a:spcPct val="0"/>
              </a:spcBef>
              <a:buFontTx/>
              <a:buNone/>
            </a:pPr>
            <a:endParaRPr lang="el-GR" altLang="en-US" sz="4000" b="1" dirty="0">
              <a:latin typeface="Helvetica Neue"/>
            </a:endParaRPr>
          </a:p>
          <a:p>
            <a:pPr eaLnBrk="1" hangingPunct="1">
              <a:spcBef>
                <a:spcPct val="0"/>
              </a:spcBef>
              <a:buFontTx/>
              <a:buNone/>
            </a:pPr>
            <a:r>
              <a:rPr lang="el-GR" altLang="en-US" sz="4000" b="1" dirty="0">
                <a:latin typeface="Helvetica Neue"/>
              </a:rPr>
              <a:t>3.   </a:t>
            </a:r>
            <a:r>
              <a:rPr lang="en-US" altLang="en-US" sz="4000" b="1" dirty="0">
                <a:latin typeface="Helvetica Neue"/>
              </a:rPr>
              <a:t>Otherwise</a:t>
            </a:r>
            <a:endParaRPr lang="el-GR" altLang="en-US" sz="4000" b="1" dirty="0">
              <a:latin typeface="Helvetica Neue"/>
            </a:endParaRPr>
          </a:p>
          <a:p>
            <a:pPr eaLnBrk="1" hangingPunct="1">
              <a:spcBef>
                <a:spcPct val="0"/>
              </a:spcBef>
              <a:buFontTx/>
              <a:buNone/>
            </a:pPr>
            <a:endParaRPr lang="el-GR" altLang="en-US" sz="4000" b="1" dirty="0">
              <a:latin typeface="Helvetica Neue"/>
            </a:endParaRPr>
          </a:p>
          <a:p>
            <a:pPr lvl="1" eaLnBrk="1" hangingPunct="1">
              <a:spcBef>
                <a:spcPct val="0"/>
              </a:spcBef>
              <a:buFontTx/>
              <a:buNone/>
            </a:pPr>
            <a:r>
              <a:rPr lang="el-GR" altLang="en-US" sz="4000" b="1" dirty="0">
                <a:latin typeface="Helvetica Neue"/>
              </a:rPr>
              <a:t>	3.1 </a:t>
            </a:r>
            <a:r>
              <a:rPr lang="en-US" altLang="en-US" sz="4000" b="1" dirty="0">
                <a:latin typeface="Helvetica Neue"/>
              </a:rPr>
              <a:t>Ask the user</a:t>
            </a:r>
            <a:endParaRPr lang="el-GR" altLang="en-US" sz="4000" b="1" dirty="0">
              <a:latin typeface="Helvetica Neue"/>
            </a:endParaRPr>
          </a:p>
          <a:p>
            <a:pPr lvl="1" eaLnBrk="1" hangingPunct="1">
              <a:spcBef>
                <a:spcPct val="0"/>
              </a:spcBef>
              <a:buFontTx/>
              <a:buNone/>
            </a:pPr>
            <a:r>
              <a:rPr lang="el-GR" altLang="en-US" sz="4000" b="1" dirty="0">
                <a:latin typeface="Helvetica Neue"/>
              </a:rPr>
              <a:t>	3.2 </a:t>
            </a:r>
            <a:r>
              <a:rPr lang="en-US" altLang="en-US" sz="4000" b="1" dirty="0">
                <a:latin typeface="Helvetica Neue"/>
              </a:rPr>
              <a:t>If the user does not know the value, then</a:t>
            </a:r>
            <a:endParaRPr lang="el-GR" altLang="en-US" sz="4000" b="1" dirty="0">
              <a:latin typeface="Helvetica Neue"/>
            </a:endParaRPr>
          </a:p>
          <a:p>
            <a:pPr lvl="1" eaLnBrk="1" hangingPunct="1">
              <a:spcBef>
                <a:spcPct val="0"/>
              </a:spcBef>
              <a:buFontTx/>
              <a:buNone/>
            </a:pPr>
            <a:r>
              <a:rPr lang="el-GR" altLang="en-US" sz="4000" b="1" dirty="0">
                <a:latin typeface="Helvetica Neue"/>
              </a:rPr>
              <a:t>	      </a:t>
            </a:r>
            <a:r>
              <a:rPr lang="en-US" altLang="en-US" sz="4000" b="1" dirty="0">
                <a:latin typeface="Helvetica Neue"/>
              </a:rPr>
              <a:t>U</a:t>
            </a:r>
            <a:r>
              <a:rPr lang="el-GR" altLang="en-US" sz="4000" b="1" dirty="0">
                <a:latin typeface="Helvetica Neue"/>
              </a:rPr>
              <a:t> </a:t>
            </a:r>
            <a:r>
              <a:rPr lang="el-GR" altLang="en-US" sz="4000" b="1" dirty="0">
                <a:latin typeface="Helvetica Neue"/>
                <a:sym typeface="Symbol" panose="05050102010706020507" pitchFamily="18" charset="2"/>
              </a:rPr>
              <a:t></a:t>
            </a:r>
            <a:r>
              <a:rPr lang="el-GR" altLang="en-US" sz="4000" b="1" dirty="0">
                <a:latin typeface="Helvetica Neue"/>
              </a:rPr>
              <a:t> </a:t>
            </a:r>
            <a:r>
              <a:rPr lang="en-US" altLang="en-US" sz="4000" b="1" dirty="0">
                <a:latin typeface="Helvetica Neue"/>
              </a:rPr>
              <a:t>rules in the updated-by list for</a:t>
            </a:r>
            <a:r>
              <a:rPr lang="el-GR" altLang="en-US" sz="4000" b="1" dirty="0">
                <a:latin typeface="Helvetica Neue"/>
              </a:rPr>
              <a:t> Α</a:t>
            </a:r>
          </a:p>
          <a:p>
            <a:pPr eaLnBrk="1" hangingPunct="1">
              <a:spcBef>
                <a:spcPct val="0"/>
              </a:spcBef>
              <a:buFontTx/>
              <a:buNone/>
            </a:pPr>
            <a:r>
              <a:rPr lang="el-GR" altLang="en-US" sz="4000" b="1" dirty="0">
                <a:latin typeface="Helvetica Neue"/>
              </a:rPr>
              <a:t>	          </a:t>
            </a:r>
            <a:r>
              <a:rPr lang="en-US" altLang="en-US" sz="4000" b="1" dirty="0">
                <a:latin typeface="Helvetica Neue"/>
              </a:rPr>
              <a:t>Call</a:t>
            </a:r>
            <a:r>
              <a:rPr lang="el-GR" altLang="en-US" sz="4000" b="1" dirty="0">
                <a:latin typeface="Helvetica Neue"/>
              </a:rPr>
              <a:t> </a:t>
            </a:r>
            <a:r>
              <a:rPr lang="en-US" altLang="en-US" sz="4000" b="1" dirty="0">
                <a:solidFill>
                  <a:srgbClr val="990000"/>
                </a:solidFill>
                <a:latin typeface="Helvetica Neue"/>
              </a:rPr>
              <a:t>Monitor</a:t>
            </a:r>
            <a:r>
              <a:rPr lang="el-GR" altLang="en-US" sz="4000" b="1" dirty="0">
                <a:latin typeface="Helvetica Neue"/>
              </a:rPr>
              <a:t> </a:t>
            </a:r>
            <a:r>
              <a:rPr lang="en-US" altLang="en-US" sz="4000" b="1" dirty="0">
                <a:latin typeface="Helvetica Neue"/>
              </a:rPr>
              <a:t>for each R</a:t>
            </a:r>
            <a:r>
              <a:rPr lang="el-GR" altLang="en-US" sz="4000" b="1" dirty="0">
                <a:latin typeface="Helvetica Neue"/>
              </a:rPr>
              <a:t> </a:t>
            </a:r>
            <a:r>
              <a:rPr lang="el-GR" altLang="en-US" sz="4000" b="1" dirty="0">
                <a:latin typeface="Helvetica Neue"/>
                <a:sym typeface="Symbol" panose="05050102010706020507" pitchFamily="18" charset="2"/>
              </a:rPr>
              <a:t></a:t>
            </a:r>
            <a:r>
              <a:rPr lang="el-GR" altLang="en-US" sz="4000" b="1" dirty="0">
                <a:latin typeface="Helvetica Neue"/>
              </a:rPr>
              <a:t> </a:t>
            </a:r>
            <a:r>
              <a:rPr lang="en-US" altLang="en-US" sz="4000" b="1" dirty="0">
                <a:latin typeface="Helvetica Neue"/>
              </a:rPr>
              <a:t>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7044">
                                            <p:txEl>
                                              <p:pRg st="4" end="4"/>
                                            </p:txEl>
                                          </p:spTgt>
                                        </p:tgtEl>
                                        <p:attrNameLst>
                                          <p:attrName>style.visibility</p:attrName>
                                        </p:attrNameLst>
                                      </p:cBhvr>
                                      <p:to>
                                        <p:strVal val="visible"/>
                                      </p:to>
                                    </p:set>
                                    <p:anim calcmode="lin" valueType="num">
                                      <p:cBhvr additive="base">
                                        <p:cTn id="7" dur="500" fill="hold"/>
                                        <p:tgtEl>
                                          <p:spTgt spid="8704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704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7044">
                                            <p:txEl>
                                              <p:pRg st="6" end="6"/>
                                            </p:txEl>
                                          </p:spTgt>
                                        </p:tgtEl>
                                        <p:attrNameLst>
                                          <p:attrName>style.visibility</p:attrName>
                                        </p:attrNameLst>
                                      </p:cBhvr>
                                      <p:to>
                                        <p:strVal val="visible"/>
                                      </p:to>
                                    </p:set>
                                    <p:anim calcmode="lin" valueType="num">
                                      <p:cBhvr additive="base">
                                        <p:cTn id="13" dur="500" fill="hold"/>
                                        <p:tgtEl>
                                          <p:spTgt spid="87044">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704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7044">
                                            <p:txEl>
                                              <p:pRg st="8" end="8"/>
                                            </p:txEl>
                                          </p:spTgt>
                                        </p:tgtEl>
                                        <p:attrNameLst>
                                          <p:attrName>style.visibility</p:attrName>
                                        </p:attrNameLst>
                                      </p:cBhvr>
                                      <p:to>
                                        <p:strVal val="visible"/>
                                      </p:to>
                                    </p:set>
                                    <p:anim calcmode="lin" valueType="num">
                                      <p:cBhvr additive="base">
                                        <p:cTn id="19" dur="500" fill="hold"/>
                                        <p:tgtEl>
                                          <p:spTgt spid="87044">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704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87044">
                                            <p:txEl>
                                              <p:pRg st="9" end="9"/>
                                            </p:txEl>
                                          </p:spTgt>
                                        </p:tgtEl>
                                        <p:attrNameLst>
                                          <p:attrName>style.visibility</p:attrName>
                                        </p:attrNameLst>
                                      </p:cBhvr>
                                      <p:to>
                                        <p:strVal val="visible"/>
                                      </p:to>
                                    </p:set>
                                    <p:anim calcmode="lin" valueType="num">
                                      <p:cBhvr additive="base">
                                        <p:cTn id="25" dur="500" fill="hold"/>
                                        <p:tgtEl>
                                          <p:spTgt spid="87044">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704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87044">
                                            <p:txEl>
                                              <p:pRg st="10" end="10"/>
                                            </p:txEl>
                                          </p:spTgt>
                                        </p:tgtEl>
                                        <p:attrNameLst>
                                          <p:attrName>style.visibility</p:attrName>
                                        </p:attrNameLst>
                                      </p:cBhvr>
                                      <p:to>
                                        <p:strVal val="visible"/>
                                      </p:to>
                                    </p:set>
                                    <p:anim calcmode="lin" valueType="num">
                                      <p:cBhvr additive="base">
                                        <p:cTn id="31" dur="500" fill="hold"/>
                                        <p:tgtEl>
                                          <p:spTgt spid="8704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704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87044">
                                            <p:txEl>
                                              <p:pRg st="12" end="12"/>
                                            </p:txEl>
                                          </p:spTgt>
                                        </p:tgtEl>
                                        <p:attrNameLst>
                                          <p:attrName>style.visibility</p:attrName>
                                        </p:attrNameLst>
                                      </p:cBhvr>
                                      <p:to>
                                        <p:strVal val="visible"/>
                                      </p:to>
                                    </p:set>
                                    <p:anim calcmode="lin" valueType="num">
                                      <p:cBhvr additive="base">
                                        <p:cTn id="37" dur="500" fill="hold"/>
                                        <p:tgtEl>
                                          <p:spTgt spid="87044">
                                            <p:txEl>
                                              <p:pRg st="12" end="1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704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87044">
                                            <p:txEl>
                                              <p:pRg st="14" end="14"/>
                                            </p:txEl>
                                          </p:spTgt>
                                        </p:tgtEl>
                                        <p:attrNameLst>
                                          <p:attrName>style.visibility</p:attrName>
                                        </p:attrNameLst>
                                      </p:cBhvr>
                                      <p:to>
                                        <p:strVal val="visible"/>
                                      </p:to>
                                    </p:set>
                                    <p:anim calcmode="lin" valueType="num">
                                      <p:cBhvr additive="base">
                                        <p:cTn id="43" dur="500" fill="hold"/>
                                        <p:tgtEl>
                                          <p:spTgt spid="87044">
                                            <p:txEl>
                                              <p:pRg st="14" end="1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7044">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87044">
                                            <p:txEl>
                                              <p:pRg st="15" end="15"/>
                                            </p:txEl>
                                          </p:spTgt>
                                        </p:tgtEl>
                                        <p:attrNameLst>
                                          <p:attrName>style.visibility</p:attrName>
                                        </p:attrNameLst>
                                      </p:cBhvr>
                                      <p:to>
                                        <p:strVal val="visible"/>
                                      </p:to>
                                    </p:set>
                                    <p:anim calcmode="lin" valueType="num">
                                      <p:cBhvr additive="base">
                                        <p:cTn id="49" dur="500" fill="hold"/>
                                        <p:tgtEl>
                                          <p:spTgt spid="87044">
                                            <p:txEl>
                                              <p:pRg st="15" end="1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7044">
                                            <p:txEl>
                                              <p:pRg st="15" end="15"/>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87044">
                                            <p:txEl>
                                              <p:pRg st="16" end="16"/>
                                            </p:txEl>
                                          </p:spTgt>
                                        </p:tgtEl>
                                        <p:attrNameLst>
                                          <p:attrName>style.visibility</p:attrName>
                                        </p:attrNameLst>
                                      </p:cBhvr>
                                      <p:to>
                                        <p:strVal val="visible"/>
                                      </p:to>
                                    </p:set>
                                    <p:anim calcmode="lin" valueType="num">
                                      <p:cBhvr additive="base">
                                        <p:cTn id="53" dur="500" fill="hold"/>
                                        <p:tgtEl>
                                          <p:spTgt spid="87044">
                                            <p:txEl>
                                              <p:pRg st="16" end="16"/>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87044">
                                            <p:txEl>
                                              <p:pRg st="16" end="16"/>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87044">
                                            <p:txEl>
                                              <p:pRg st="17" end="17"/>
                                            </p:txEl>
                                          </p:spTgt>
                                        </p:tgtEl>
                                        <p:attrNameLst>
                                          <p:attrName>style.visibility</p:attrName>
                                        </p:attrNameLst>
                                      </p:cBhvr>
                                      <p:to>
                                        <p:strVal val="visible"/>
                                      </p:to>
                                    </p:set>
                                    <p:anim calcmode="lin" valueType="num">
                                      <p:cBhvr additive="base">
                                        <p:cTn id="57" dur="500" fill="hold"/>
                                        <p:tgtEl>
                                          <p:spTgt spid="87044">
                                            <p:txEl>
                                              <p:pRg st="17" end="17"/>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87044">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ate Placeholder 1">
            <a:extLst>
              <a:ext uri="{FF2B5EF4-FFF2-40B4-BE49-F238E27FC236}">
                <a16:creationId xmlns:a16="http://schemas.microsoft.com/office/drawing/2014/main" id="{DA20F08C-49D8-7CE2-02B0-CA382F610A79}"/>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46083" name="Slide Number Placeholder 3">
            <a:extLst>
              <a:ext uri="{FF2B5EF4-FFF2-40B4-BE49-F238E27FC236}">
                <a16:creationId xmlns:a16="http://schemas.microsoft.com/office/drawing/2014/main" id="{194B0DE5-DFF3-39CF-F539-7EB058E77196}"/>
              </a:ext>
            </a:extLst>
          </p:cNvPr>
          <p:cNvSpPr>
            <a:spLocks noGrp="1"/>
          </p:cNvSpPr>
          <p:nvPr>
            <p:ph type="sldNum" sz="quarter" idx="12"/>
          </p:nvPr>
        </p:nvSpPr>
        <p:spPr>
          <a:xfrm>
            <a:off x="11551788" y="12419297"/>
            <a:ext cx="1014046" cy="730250"/>
          </a:xfrm>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0781DB08-C353-4855-8669-919589AE0B81}" type="slidenum">
              <a:rPr lang="el-GR" altLang="en-US" smtClean="0"/>
              <a:pPr algn="ctr"/>
              <a:t>84</a:t>
            </a:fld>
            <a:endParaRPr lang="el-GR" altLang="en-US" dirty="0"/>
          </a:p>
        </p:txBody>
      </p:sp>
      <p:sp>
        <p:nvSpPr>
          <p:cNvPr id="88068" name="Text Box 4">
            <a:extLst>
              <a:ext uri="{FF2B5EF4-FFF2-40B4-BE49-F238E27FC236}">
                <a16:creationId xmlns:a16="http://schemas.microsoft.com/office/drawing/2014/main" id="{657DAD28-B9A8-88BF-51F9-4BD3EA0D7074}"/>
              </a:ext>
            </a:extLst>
          </p:cNvPr>
          <p:cNvSpPr txBox="1">
            <a:spLocks noChangeArrowheads="1"/>
          </p:cNvSpPr>
          <p:nvPr/>
        </p:nvSpPr>
        <p:spPr bwMode="auto">
          <a:xfrm>
            <a:off x="914400" y="2049178"/>
            <a:ext cx="22783800" cy="9325630"/>
          </a:xfrm>
          <a:prstGeom prst="rect">
            <a:avLst/>
          </a:prstGeom>
          <a:solidFill>
            <a:schemeClr val="accent6">
              <a:lumMod val="20000"/>
              <a:lumOff val="80000"/>
            </a:schemeClr>
          </a:solidFill>
          <a:ln>
            <a:noFill/>
          </a:ln>
          <a:effec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4800" b="1" dirty="0">
                <a:solidFill>
                  <a:srgbClr val="990000"/>
                </a:solidFill>
                <a:latin typeface="Helvetica Neue"/>
              </a:rPr>
              <a:t>Monitor for Rules</a:t>
            </a:r>
            <a:endParaRPr lang="el-GR" altLang="en-US" sz="4800" b="1" dirty="0">
              <a:solidFill>
                <a:srgbClr val="990000"/>
              </a:solidFill>
              <a:latin typeface="Helvetica Neue"/>
            </a:endParaRPr>
          </a:p>
          <a:p>
            <a:pPr eaLnBrk="1" hangingPunct="1">
              <a:spcBef>
                <a:spcPct val="0"/>
              </a:spcBef>
              <a:buFontTx/>
              <a:buNone/>
            </a:pPr>
            <a:endParaRPr lang="el-GR" altLang="en-US" sz="1600" b="1" i="1" dirty="0">
              <a:solidFill>
                <a:srgbClr val="990000"/>
              </a:solidFill>
              <a:latin typeface="Helvetica Neue"/>
            </a:endParaRPr>
          </a:p>
          <a:p>
            <a:pPr eaLnBrk="1" hangingPunct="1">
              <a:spcBef>
                <a:spcPct val="0"/>
              </a:spcBef>
              <a:buFontTx/>
              <a:buNone/>
            </a:pPr>
            <a:r>
              <a:rPr lang="en-US" altLang="en-US" sz="4000" b="1" dirty="0">
                <a:solidFill>
                  <a:srgbClr val="990000"/>
                </a:solidFill>
                <a:latin typeface="Helvetica Neue"/>
              </a:rPr>
              <a:t>Input</a:t>
            </a:r>
            <a:r>
              <a:rPr lang="el-GR" altLang="en-US" sz="4000" b="1" dirty="0">
                <a:solidFill>
                  <a:srgbClr val="990000"/>
                </a:solidFill>
                <a:latin typeface="Helvetica Neue"/>
              </a:rPr>
              <a:t>:</a:t>
            </a:r>
            <a:r>
              <a:rPr lang="el-GR" altLang="en-US" sz="4000" b="1" dirty="0">
                <a:latin typeface="Helvetica Neue"/>
              </a:rPr>
              <a:t> </a:t>
            </a:r>
            <a:r>
              <a:rPr lang="en-US" altLang="en-US" sz="4000" b="1" dirty="0">
                <a:latin typeface="Helvetica Neue"/>
              </a:rPr>
              <a:t>Rule R</a:t>
            </a:r>
            <a:endParaRPr lang="el-GR" altLang="en-US" sz="4000" b="1" dirty="0">
              <a:latin typeface="Helvetica Neue"/>
            </a:endParaRPr>
          </a:p>
          <a:p>
            <a:pPr eaLnBrk="1" hangingPunct="1">
              <a:spcBef>
                <a:spcPct val="0"/>
              </a:spcBef>
              <a:buFontTx/>
              <a:buNone/>
            </a:pPr>
            <a:endParaRPr lang="el-GR" altLang="en-US" sz="1600" b="1" dirty="0">
              <a:latin typeface="Helvetica Neue"/>
            </a:endParaRPr>
          </a:p>
          <a:p>
            <a:pPr eaLnBrk="1" hangingPunct="1">
              <a:spcBef>
                <a:spcPct val="0"/>
              </a:spcBef>
              <a:buFontTx/>
              <a:buNone/>
            </a:pPr>
            <a:r>
              <a:rPr lang="el-GR" altLang="en-US" sz="4000" b="1" dirty="0">
                <a:latin typeface="Helvetica Neue"/>
              </a:rPr>
              <a:t>1.      </a:t>
            </a:r>
            <a:r>
              <a:rPr lang="en-US" altLang="en-US" sz="4000" b="1" dirty="0">
                <a:latin typeface="Helvetica Neue"/>
              </a:rPr>
              <a:t>P</a:t>
            </a:r>
            <a:r>
              <a:rPr lang="el-GR" altLang="en-US" sz="4000" b="1" dirty="0">
                <a:latin typeface="Helvetica Neue"/>
              </a:rPr>
              <a:t> </a:t>
            </a:r>
            <a:r>
              <a:rPr lang="el-GR" altLang="en-US" sz="4000" b="1" dirty="0">
                <a:latin typeface="Helvetica Neue"/>
                <a:sym typeface="Symbol" panose="05050102010706020507" pitchFamily="18" charset="2"/>
              </a:rPr>
              <a:t></a:t>
            </a:r>
            <a:r>
              <a:rPr lang="el-GR" altLang="en-US" sz="4000" b="1" dirty="0">
                <a:latin typeface="Helvetica Neue"/>
              </a:rPr>
              <a:t> </a:t>
            </a:r>
            <a:r>
              <a:rPr lang="en-US" altLang="en-US" sz="4000" b="1" dirty="0">
                <a:latin typeface="Helvetica Neue"/>
              </a:rPr>
              <a:t>first condition in the premise of R</a:t>
            </a:r>
            <a:r>
              <a:rPr lang="el-GR" altLang="en-US" sz="4000" b="1" dirty="0">
                <a:latin typeface="Helvetica Neue"/>
              </a:rPr>
              <a:t> </a:t>
            </a:r>
          </a:p>
          <a:p>
            <a:pPr eaLnBrk="1" hangingPunct="1">
              <a:spcBef>
                <a:spcPct val="0"/>
              </a:spcBef>
              <a:buFontTx/>
              <a:buNone/>
            </a:pPr>
            <a:endParaRPr lang="el-GR" altLang="en-US" sz="1600" b="1" dirty="0">
              <a:latin typeface="Helvetica Neue"/>
            </a:endParaRPr>
          </a:p>
          <a:p>
            <a:pPr eaLnBrk="1" hangingPunct="1">
              <a:spcBef>
                <a:spcPct val="0"/>
              </a:spcBef>
              <a:buFontTx/>
              <a:buAutoNum type="arabicPeriod" startAt="2"/>
            </a:pPr>
            <a:r>
              <a:rPr lang="el-GR" altLang="en-US" sz="4000" b="1" dirty="0">
                <a:latin typeface="Helvetica Neue"/>
              </a:rPr>
              <a:t>    </a:t>
            </a:r>
            <a:r>
              <a:rPr lang="en-US" altLang="en-US" sz="4000" b="1" dirty="0">
                <a:latin typeface="Helvetica Neue"/>
              </a:rPr>
              <a:t>Does the working memory include all information on P? </a:t>
            </a:r>
          </a:p>
          <a:p>
            <a:pPr eaLnBrk="1" hangingPunct="1">
              <a:spcBef>
                <a:spcPct val="0"/>
              </a:spcBef>
              <a:buFontTx/>
              <a:buAutoNum type="arabicPeriod" startAt="2"/>
            </a:pPr>
            <a:endParaRPr lang="el-GR" altLang="en-US" sz="1600" b="1" dirty="0">
              <a:latin typeface="Helvetica Neue"/>
            </a:endParaRPr>
          </a:p>
          <a:p>
            <a:pPr eaLnBrk="1" hangingPunct="1">
              <a:spcBef>
                <a:spcPct val="0"/>
              </a:spcBef>
              <a:buFontTx/>
              <a:buNone/>
            </a:pPr>
            <a:r>
              <a:rPr lang="el-GR" altLang="en-US" sz="4000" b="1" dirty="0">
                <a:latin typeface="Helvetica Neue"/>
              </a:rPr>
              <a:t>3.     </a:t>
            </a:r>
            <a:r>
              <a:rPr lang="en-US" altLang="en-US" sz="4000" b="1" dirty="0">
                <a:latin typeface="Helvetica Neue"/>
              </a:rPr>
              <a:t>If yes</a:t>
            </a:r>
            <a:r>
              <a:rPr lang="el-GR" altLang="en-US" sz="4000" b="1" dirty="0">
                <a:latin typeface="Helvetica Neue"/>
              </a:rPr>
              <a:t>, </a:t>
            </a:r>
            <a:r>
              <a:rPr lang="en-US" altLang="en-US" sz="4000" b="1" dirty="0">
                <a:latin typeface="Helvetica Neue"/>
              </a:rPr>
              <a:t>and P is verified</a:t>
            </a:r>
            <a:r>
              <a:rPr lang="el-GR" altLang="en-US" sz="4000" b="1" dirty="0">
                <a:latin typeface="Helvetica Neue"/>
              </a:rPr>
              <a:t>, </a:t>
            </a:r>
            <a:r>
              <a:rPr lang="en-US" altLang="en-US" sz="4000" b="1" dirty="0">
                <a:latin typeface="Helvetica Neue"/>
              </a:rPr>
              <a:t>then</a:t>
            </a:r>
            <a:endParaRPr lang="el-GR" altLang="en-US" sz="4000" b="1" dirty="0">
              <a:latin typeface="Helvetica Neue"/>
            </a:endParaRPr>
          </a:p>
          <a:p>
            <a:pPr eaLnBrk="1" hangingPunct="1">
              <a:spcBef>
                <a:spcPct val="0"/>
              </a:spcBef>
              <a:buFontTx/>
              <a:buNone/>
            </a:pPr>
            <a:endParaRPr lang="el-GR" altLang="en-US" sz="1600" b="1" dirty="0">
              <a:latin typeface="Helvetica Neue"/>
            </a:endParaRPr>
          </a:p>
          <a:p>
            <a:pPr lvl="1" eaLnBrk="1" hangingPunct="1">
              <a:spcBef>
                <a:spcPct val="0"/>
              </a:spcBef>
              <a:buFontTx/>
              <a:buNone/>
            </a:pPr>
            <a:r>
              <a:rPr lang="el-GR" altLang="en-US" sz="4000" b="1" dirty="0">
                <a:latin typeface="Helvetica Neue"/>
              </a:rPr>
              <a:t>         3.1 </a:t>
            </a:r>
            <a:r>
              <a:rPr lang="en-US" altLang="en-US" sz="4000" b="1" dirty="0">
                <a:latin typeface="Helvetica Neue"/>
              </a:rPr>
              <a:t>If there are other conditions in R’s premise, then</a:t>
            </a:r>
            <a:endParaRPr lang="el-GR" altLang="en-US" sz="4000" b="1" dirty="0">
              <a:latin typeface="Helvetica Neue"/>
            </a:endParaRPr>
          </a:p>
          <a:p>
            <a:pPr lvl="1" eaLnBrk="1" hangingPunct="1">
              <a:spcBef>
                <a:spcPct val="0"/>
              </a:spcBef>
              <a:buFontTx/>
              <a:buNone/>
            </a:pPr>
            <a:r>
              <a:rPr lang="el-GR" altLang="en-US" sz="4000" b="1" dirty="0">
                <a:latin typeface="Helvetica Neue"/>
              </a:rPr>
              <a:t>               </a:t>
            </a:r>
            <a:r>
              <a:rPr lang="en-US" altLang="en-US" sz="4000" b="1" dirty="0">
                <a:latin typeface="Helvetica Neue"/>
              </a:rPr>
              <a:t>P</a:t>
            </a:r>
            <a:r>
              <a:rPr lang="el-GR" altLang="en-US" sz="4000" b="1" dirty="0">
                <a:latin typeface="Helvetica Neue"/>
              </a:rPr>
              <a:t> </a:t>
            </a:r>
            <a:r>
              <a:rPr lang="el-GR" altLang="en-US" sz="4000" b="1" dirty="0">
                <a:latin typeface="Helvetica Neue"/>
                <a:sym typeface="Symbol" panose="05050102010706020507" pitchFamily="18" charset="2"/>
              </a:rPr>
              <a:t></a:t>
            </a:r>
            <a:r>
              <a:rPr lang="el-GR" altLang="en-US" sz="4000" b="1" dirty="0">
                <a:latin typeface="Helvetica Neue"/>
              </a:rPr>
              <a:t> </a:t>
            </a:r>
            <a:r>
              <a:rPr lang="en-US" altLang="en-US" sz="4000" b="1" dirty="0">
                <a:latin typeface="Helvetica Neue"/>
              </a:rPr>
              <a:t>next condition</a:t>
            </a:r>
            <a:r>
              <a:rPr lang="el-GR" altLang="en-US" sz="4000" b="1" dirty="0">
                <a:latin typeface="Helvetica Neue"/>
              </a:rPr>
              <a:t>, </a:t>
            </a:r>
            <a:r>
              <a:rPr lang="en-US" altLang="en-US" sz="4000" b="1" dirty="0">
                <a:latin typeface="Helvetica Neue"/>
              </a:rPr>
              <a:t>and</a:t>
            </a:r>
            <a:r>
              <a:rPr lang="el-GR" altLang="en-US" sz="4000" b="1" dirty="0">
                <a:latin typeface="Helvetica Neue"/>
              </a:rPr>
              <a:t>   </a:t>
            </a:r>
          </a:p>
          <a:p>
            <a:pPr lvl="1" eaLnBrk="1" hangingPunct="1">
              <a:spcBef>
                <a:spcPct val="0"/>
              </a:spcBef>
              <a:buFontTx/>
              <a:buNone/>
            </a:pPr>
            <a:r>
              <a:rPr lang="el-GR" altLang="en-US" sz="4000" b="1" dirty="0">
                <a:latin typeface="Helvetica Neue"/>
              </a:rPr>
              <a:t>               </a:t>
            </a:r>
            <a:r>
              <a:rPr lang="en-US" altLang="en-US" sz="4000" b="1" dirty="0">
                <a:latin typeface="Helvetica Neue"/>
              </a:rPr>
              <a:t>return to</a:t>
            </a:r>
            <a:r>
              <a:rPr lang="el-GR" altLang="en-US" sz="4000" b="1" dirty="0">
                <a:latin typeface="Helvetica Neue"/>
              </a:rPr>
              <a:t> 2</a:t>
            </a:r>
          </a:p>
          <a:p>
            <a:pPr lvl="1" eaLnBrk="1" hangingPunct="1">
              <a:spcBef>
                <a:spcPct val="0"/>
              </a:spcBef>
              <a:buFontTx/>
              <a:buNone/>
            </a:pPr>
            <a:endParaRPr lang="el-GR" altLang="en-US" sz="1600" b="1" dirty="0">
              <a:latin typeface="Helvetica Neue"/>
            </a:endParaRPr>
          </a:p>
          <a:p>
            <a:pPr lvl="1" eaLnBrk="1" hangingPunct="1">
              <a:spcBef>
                <a:spcPct val="0"/>
              </a:spcBef>
              <a:buFontTx/>
              <a:buNone/>
            </a:pPr>
            <a:r>
              <a:rPr lang="el-GR" altLang="en-US" sz="4000" b="1" dirty="0">
                <a:latin typeface="Helvetica Neue"/>
              </a:rPr>
              <a:t>         3.2 </a:t>
            </a:r>
            <a:r>
              <a:rPr lang="en-US" altLang="en-US" sz="4000" b="1" dirty="0">
                <a:latin typeface="Helvetica Neue"/>
              </a:rPr>
              <a:t>Otherwise apply R’s action to the working memory</a:t>
            </a:r>
          </a:p>
          <a:p>
            <a:pPr lvl="1" eaLnBrk="1" hangingPunct="1">
              <a:spcBef>
                <a:spcPct val="0"/>
              </a:spcBef>
              <a:buFontTx/>
              <a:buNone/>
            </a:pPr>
            <a:endParaRPr lang="el-GR" altLang="en-US" sz="1600" b="1" dirty="0">
              <a:latin typeface="Helvetica Neue"/>
            </a:endParaRPr>
          </a:p>
          <a:p>
            <a:pPr eaLnBrk="1" hangingPunct="1">
              <a:spcBef>
                <a:spcPct val="0"/>
              </a:spcBef>
              <a:buFontTx/>
              <a:buNone/>
            </a:pPr>
            <a:r>
              <a:rPr lang="el-GR" altLang="en-US" sz="4000" b="1" dirty="0">
                <a:latin typeface="Helvetica Neue"/>
              </a:rPr>
              <a:t>4.     </a:t>
            </a:r>
            <a:r>
              <a:rPr lang="en-US" altLang="en-US" sz="4000" b="1" dirty="0">
                <a:latin typeface="Helvetica Neue"/>
              </a:rPr>
              <a:t>If yes</a:t>
            </a:r>
            <a:r>
              <a:rPr lang="el-GR" altLang="en-US" sz="4000" b="1" dirty="0">
                <a:latin typeface="Helvetica Neue"/>
              </a:rPr>
              <a:t>, </a:t>
            </a:r>
            <a:r>
              <a:rPr lang="en-US" altLang="en-US" sz="4000" b="1" dirty="0">
                <a:latin typeface="Helvetica Neue"/>
              </a:rPr>
              <a:t>and P is either false or unknown, then reject rule R</a:t>
            </a:r>
          </a:p>
          <a:p>
            <a:pPr eaLnBrk="1" hangingPunct="1">
              <a:spcBef>
                <a:spcPct val="0"/>
              </a:spcBef>
              <a:buFontTx/>
              <a:buNone/>
            </a:pPr>
            <a:r>
              <a:rPr lang="el-GR" altLang="en-US" sz="4000" b="1" dirty="0">
                <a:latin typeface="Helvetica Neue"/>
              </a:rPr>
              <a:t> </a:t>
            </a:r>
            <a:endParaRPr lang="el-GR" altLang="en-US" sz="1600" b="1" dirty="0">
              <a:latin typeface="Helvetica Neue"/>
            </a:endParaRPr>
          </a:p>
          <a:p>
            <a:pPr eaLnBrk="1" hangingPunct="1">
              <a:spcBef>
                <a:spcPct val="0"/>
              </a:spcBef>
              <a:buFontTx/>
              <a:buNone/>
            </a:pPr>
            <a:r>
              <a:rPr lang="el-GR" altLang="en-US" sz="4000" b="1" dirty="0">
                <a:latin typeface="Helvetica Neue"/>
              </a:rPr>
              <a:t>5.     </a:t>
            </a:r>
            <a:r>
              <a:rPr lang="en-US" altLang="en-US" sz="4000" b="1" dirty="0">
                <a:latin typeface="Helvetica Neue"/>
              </a:rPr>
              <a:t>Otherwise solicit the relevant information regarding P’s object through the </a:t>
            </a:r>
            <a:r>
              <a:rPr lang="en-US" altLang="en-US" sz="4000" b="1" dirty="0">
                <a:solidFill>
                  <a:srgbClr val="C00000"/>
                </a:solidFill>
                <a:latin typeface="Helvetica Neue"/>
              </a:rPr>
              <a:t>Findout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8068">
                                            <p:txEl>
                                              <p:pRg st="4" end="4"/>
                                            </p:txEl>
                                          </p:spTgt>
                                        </p:tgtEl>
                                        <p:attrNameLst>
                                          <p:attrName>style.visibility</p:attrName>
                                        </p:attrNameLst>
                                      </p:cBhvr>
                                      <p:to>
                                        <p:strVal val="visible"/>
                                      </p:to>
                                    </p:set>
                                    <p:anim calcmode="lin" valueType="num">
                                      <p:cBhvr additive="base">
                                        <p:cTn id="7" dur="500" fill="hold"/>
                                        <p:tgtEl>
                                          <p:spTgt spid="88068">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806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8068">
                                            <p:txEl>
                                              <p:pRg st="6" end="6"/>
                                            </p:txEl>
                                          </p:spTgt>
                                        </p:tgtEl>
                                        <p:attrNameLst>
                                          <p:attrName>style.visibility</p:attrName>
                                        </p:attrNameLst>
                                      </p:cBhvr>
                                      <p:to>
                                        <p:strVal val="visible"/>
                                      </p:to>
                                    </p:set>
                                    <p:anim calcmode="lin" valueType="num">
                                      <p:cBhvr additive="base">
                                        <p:cTn id="13" dur="500" fill="hold"/>
                                        <p:tgtEl>
                                          <p:spTgt spid="88068">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806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8068">
                                            <p:txEl>
                                              <p:pRg st="8" end="8"/>
                                            </p:txEl>
                                          </p:spTgt>
                                        </p:tgtEl>
                                        <p:attrNameLst>
                                          <p:attrName>style.visibility</p:attrName>
                                        </p:attrNameLst>
                                      </p:cBhvr>
                                      <p:to>
                                        <p:strVal val="visible"/>
                                      </p:to>
                                    </p:set>
                                    <p:anim calcmode="lin" valueType="num">
                                      <p:cBhvr additive="base">
                                        <p:cTn id="19" dur="500" fill="hold"/>
                                        <p:tgtEl>
                                          <p:spTgt spid="88068">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806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88068">
                                            <p:txEl>
                                              <p:pRg st="10" end="10"/>
                                            </p:txEl>
                                          </p:spTgt>
                                        </p:tgtEl>
                                        <p:attrNameLst>
                                          <p:attrName>style.visibility</p:attrName>
                                        </p:attrNameLst>
                                      </p:cBhvr>
                                      <p:to>
                                        <p:strVal val="visible"/>
                                      </p:to>
                                    </p:set>
                                    <p:anim calcmode="lin" valueType="num">
                                      <p:cBhvr additive="base">
                                        <p:cTn id="25" dur="500" fill="hold"/>
                                        <p:tgtEl>
                                          <p:spTgt spid="88068">
                                            <p:txEl>
                                              <p:pRg st="10" end="1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8068">
                                            <p:txEl>
                                              <p:pRg st="10" end="10"/>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88068">
                                            <p:txEl>
                                              <p:pRg st="11" end="11"/>
                                            </p:txEl>
                                          </p:spTgt>
                                        </p:tgtEl>
                                        <p:attrNameLst>
                                          <p:attrName>style.visibility</p:attrName>
                                        </p:attrNameLst>
                                      </p:cBhvr>
                                      <p:to>
                                        <p:strVal val="visible"/>
                                      </p:to>
                                    </p:set>
                                    <p:anim calcmode="lin" valueType="num">
                                      <p:cBhvr additive="base">
                                        <p:cTn id="29" dur="500" fill="hold"/>
                                        <p:tgtEl>
                                          <p:spTgt spid="88068">
                                            <p:txEl>
                                              <p:pRg st="11" end="1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8068">
                                            <p:txEl>
                                              <p:pRg st="11" end="11"/>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88068">
                                            <p:txEl>
                                              <p:pRg st="12" end="12"/>
                                            </p:txEl>
                                          </p:spTgt>
                                        </p:tgtEl>
                                        <p:attrNameLst>
                                          <p:attrName>style.visibility</p:attrName>
                                        </p:attrNameLst>
                                      </p:cBhvr>
                                      <p:to>
                                        <p:strVal val="visible"/>
                                      </p:to>
                                    </p:set>
                                    <p:anim calcmode="lin" valueType="num">
                                      <p:cBhvr additive="base">
                                        <p:cTn id="33" dur="500" fill="hold"/>
                                        <p:tgtEl>
                                          <p:spTgt spid="88068">
                                            <p:txEl>
                                              <p:pRg st="12" end="1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88068">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88068">
                                            <p:txEl>
                                              <p:pRg st="14" end="14"/>
                                            </p:txEl>
                                          </p:spTgt>
                                        </p:tgtEl>
                                        <p:attrNameLst>
                                          <p:attrName>style.visibility</p:attrName>
                                        </p:attrNameLst>
                                      </p:cBhvr>
                                      <p:to>
                                        <p:strVal val="visible"/>
                                      </p:to>
                                    </p:set>
                                    <p:anim calcmode="lin" valueType="num">
                                      <p:cBhvr additive="base">
                                        <p:cTn id="39" dur="500" fill="hold"/>
                                        <p:tgtEl>
                                          <p:spTgt spid="88068">
                                            <p:txEl>
                                              <p:pRg st="14" end="1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88068">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88068">
                                            <p:txEl>
                                              <p:pRg st="16" end="16"/>
                                            </p:txEl>
                                          </p:spTgt>
                                        </p:tgtEl>
                                        <p:attrNameLst>
                                          <p:attrName>style.visibility</p:attrName>
                                        </p:attrNameLst>
                                      </p:cBhvr>
                                      <p:to>
                                        <p:strVal val="visible"/>
                                      </p:to>
                                    </p:set>
                                    <p:anim calcmode="lin" valueType="num">
                                      <p:cBhvr additive="base">
                                        <p:cTn id="45" dur="500" fill="hold"/>
                                        <p:tgtEl>
                                          <p:spTgt spid="88068">
                                            <p:txEl>
                                              <p:pRg st="16" end="1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88068">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88068">
                                            <p:txEl>
                                              <p:pRg st="17" end="17"/>
                                            </p:txEl>
                                          </p:spTgt>
                                        </p:tgtEl>
                                        <p:attrNameLst>
                                          <p:attrName>style.visibility</p:attrName>
                                        </p:attrNameLst>
                                      </p:cBhvr>
                                      <p:to>
                                        <p:strVal val="visible"/>
                                      </p:to>
                                    </p:set>
                                    <p:anim calcmode="lin" valueType="num">
                                      <p:cBhvr additive="base">
                                        <p:cTn id="51" dur="500" fill="hold"/>
                                        <p:tgtEl>
                                          <p:spTgt spid="88068">
                                            <p:txEl>
                                              <p:pRg st="17" end="17"/>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88068">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nodeType="clickEffect">
                                  <p:stCondLst>
                                    <p:cond delay="0"/>
                                  </p:stCondLst>
                                  <p:childTnLst>
                                    <p:set>
                                      <p:cBhvr>
                                        <p:cTn id="56" dur="1" fill="hold">
                                          <p:stCondLst>
                                            <p:cond delay="0"/>
                                          </p:stCondLst>
                                        </p:cTn>
                                        <p:tgtEl>
                                          <p:spTgt spid="88068">
                                            <p:txEl>
                                              <p:pRg st="18" end="18"/>
                                            </p:txEl>
                                          </p:spTgt>
                                        </p:tgtEl>
                                        <p:attrNameLst>
                                          <p:attrName>style.visibility</p:attrName>
                                        </p:attrNameLst>
                                      </p:cBhvr>
                                      <p:to>
                                        <p:strVal val="visible"/>
                                      </p:to>
                                    </p:set>
                                    <p:anim calcmode="lin" valueType="num">
                                      <p:cBhvr additive="base">
                                        <p:cTn id="57" dur="500" fill="hold"/>
                                        <p:tgtEl>
                                          <p:spTgt spid="88068">
                                            <p:txEl>
                                              <p:pRg st="18" end="18"/>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88068">
                                            <p:txEl>
                                              <p:pRg st="18" end="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a:xfrm>
            <a:off x="11335888" y="12327138"/>
            <a:ext cx="1014046" cy="730250"/>
          </a:xfrm>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85</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27117" y="3109466"/>
            <a:ext cx="21736123" cy="1091154"/>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Findout and Monitor</a:t>
            </a:r>
            <a:endParaRPr lang="en-CY" sz="4800" dirty="0"/>
          </a:p>
        </p:txBody>
      </p:sp>
      <p:sp>
        <p:nvSpPr>
          <p:cNvPr id="5" name="Rectangle 3">
            <a:extLst>
              <a:ext uri="{FF2B5EF4-FFF2-40B4-BE49-F238E27FC236}">
                <a16:creationId xmlns:a16="http://schemas.microsoft.com/office/drawing/2014/main" id="{6A16EA4D-BBB5-A0A9-369E-F3BF57B8A486}"/>
              </a:ext>
            </a:extLst>
          </p:cNvPr>
          <p:cNvSpPr txBox="1">
            <a:spLocks noChangeArrowheads="1"/>
          </p:cNvSpPr>
          <p:nvPr/>
        </p:nvSpPr>
        <p:spPr>
          <a:xfrm>
            <a:off x="1227117" y="4394201"/>
            <a:ext cx="21736122" cy="2260599"/>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400" dirty="0">
                <a:solidFill>
                  <a:srgbClr val="0100C8"/>
                </a:solidFill>
                <a:latin typeface="Helvetica Neue"/>
              </a:rPr>
              <a:t>Findout is called initially with input the object of the ultimate goal, e.g., ‘Action’ in the theater example</a:t>
            </a:r>
          </a:p>
          <a:p>
            <a:pPr>
              <a:buFont typeface="Wingdings" panose="05000000000000000000" pitchFamily="2" charset="2"/>
              <a:buChar char="q"/>
            </a:pPr>
            <a:r>
              <a:rPr lang="en-US" altLang="en-US" sz="4400" dirty="0">
                <a:solidFill>
                  <a:srgbClr val="0100C8"/>
                </a:solidFill>
                <a:latin typeface="Helvetica Neue"/>
              </a:rPr>
              <a:t>In fact, the input to Findout refers to some attribute of the relevant object</a:t>
            </a:r>
          </a:p>
        </p:txBody>
      </p:sp>
      <p:sp>
        <p:nvSpPr>
          <p:cNvPr id="2" name="Rectangle: Rounded Corners 1">
            <a:extLst>
              <a:ext uri="{FF2B5EF4-FFF2-40B4-BE49-F238E27FC236}">
                <a16:creationId xmlns:a16="http://schemas.microsoft.com/office/drawing/2014/main" id="{A3F66A2C-F827-18A4-92B4-9F8440913B90}"/>
              </a:ext>
            </a:extLst>
          </p:cNvPr>
          <p:cNvSpPr/>
          <p:nvPr/>
        </p:nvSpPr>
        <p:spPr>
          <a:xfrm>
            <a:off x="5943600" y="8345935"/>
            <a:ext cx="4094934" cy="22605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Findout</a:t>
            </a:r>
            <a:endParaRPr lang="en-CY" sz="4800" b="1" dirty="0"/>
          </a:p>
        </p:txBody>
      </p:sp>
      <p:sp>
        <p:nvSpPr>
          <p:cNvPr id="9" name="Rectangle: Rounded Corners 8">
            <a:extLst>
              <a:ext uri="{FF2B5EF4-FFF2-40B4-BE49-F238E27FC236}">
                <a16:creationId xmlns:a16="http://schemas.microsoft.com/office/drawing/2014/main" id="{E23C57DD-630B-9668-3837-F9C2608F34E2}"/>
              </a:ext>
            </a:extLst>
          </p:cNvPr>
          <p:cNvSpPr/>
          <p:nvPr/>
        </p:nvSpPr>
        <p:spPr>
          <a:xfrm>
            <a:off x="13347700" y="8204199"/>
            <a:ext cx="4094934" cy="22605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Monitor</a:t>
            </a:r>
            <a:endParaRPr lang="en-CY" sz="4800" b="1" dirty="0"/>
          </a:p>
        </p:txBody>
      </p:sp>
      <p:sp>
        <p:nvSpPr>
          <p:cNvPr id="3" name="Arrow: Curved Down 2">
            <a:extLst>
              <a:ext uri="{FF2B5EF4-FFF2-40B4-BE49-F238E27FC236}">
                <a16:creationId xmlns:a16="http://schemas.microsoft.com/office/drawing/2014/main" id="{8C6FCD89-D001-7D1E-DC27-AC80302B0BC9}"/>
              </a:ext>
            </a:extLst>
          </p:cNvPr>
          <p:cNvSpPr/>
          <p:nvPr/>
        </p:nvSpPr>
        <p:spPr>
          <a:xfrm>
            <a:off x="8331200" y="6770117"/>
            <a:ext cx="6743700" cy="1460500"/>
          </a:xfrm>
          <a:prstGeom prst="curvedDownArrow">
            <a:avLst/>
          </a:prstGeom>
          <a:solidFill>
            <a:srgbClr val="FF2D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solidFill>
                <a:schemeClr val="tx1"/>
              </a:solidFill>
            </a:endParaRPr>
          </a:p>
        </p:txBody>
      </p:sp>
      <p:sp>
        <p:nvSpPr>
          <p:cNvPr id="10" name="Arrow: Curved Down 9">
            <a:extLst>
              <a:ext uri="{FF2B5EF4-FFF2-40B4-BE49-F238E27FC236}">
                <a16:creationId xmlns:a16="http://schemas.microsoft.com/office/drawing/2014/main" id="{6C277C3B-1157-9F28-9948-66B4C816ED06}"/>
              </a:ext>
            </a:extLst>
          </p:cNvPr>
          <p:cNvSpPr/>
          <p:nvPr/>
        </p:nvSpPr>
        <p:spPr>
          <a:xfrm rot="10800000">
            <a:off x="8331200" y="10615895"/>
            <a:ext cx="6743700" cy="1460500"/>
          </a:xfrm>
          <a:prstGeom prst="curvedDownArrow">
            <a:avLst/>
          </a:prstGeom>
          <a:solidFill>
            <a:srgbClr val="FF2D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solidFill>
                <a:schemeClr val="tx1"/>
              </a:solidFill>
            </a:endParaRPr>
          </a:p>
        </p:txBody>
      </p:sp>
      <p:sp>
        <p:nvSpPr>
          <p:cNvPr id="4" name="Arrow: Right 3">
            <a:extLst>
              <a:ext uri="{FF2B5EF4-FFF2-40B4-BE49-F238E27FC236}">
                <a16:creationId xmlns:a16="http://schemas.microsoft.com/office/drawing/2014/main" id="{44BBBB32-BBBE-6075-908E-9335194206FF}"/>
              </a:ext>
            </a:extLst>
          </p:cNvPr>
          <p:cNvSpPr/>
          <p:nvPr/>
        </p:nvSpPr>
        <p:spPr>
          <a:xfrm>
            <a:off x="3905250" y="9279385"/>
            <a:ext cx="1905000" cy="3936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p>
        </p:txBody>
      </p:sp>
    </p:spTree>
    <p:extLst>
      <p:ext uri="{BB962C8B-B14F-4D97-AF65-F5344CB8AC3E}">
        <p14:creationId xmlns:p14="http://schemas.microsoft.com/office/powerpoint/2010/main" val="14133802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ate Placeholder 1">
            <a:extLst>
              <a:ext uri="{FF2B5EF4-FFF2-40B4-BE49-F238E27FC236}">
                <a16:creationId xmlns:a16="http://schemas.microsoft.com/office/drawing/2014/main" id="{5108946F-0333-5965-5A9E-186E26C8B050}"/>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48131" name="Slide Number Placeholder 3">
            <a:extLst>
              <a:ext uri="{FF2B5EF4-FFF2-40B4-BE49-F238E27FC236}">
                <a16:creationId xmlns:a16="http://schemas.microsoft.com/office/drawing/2014/main" id="{2568974B-E71F-27F1-14DE-D06288D5FF7B}"/>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66D9481B-2CEB-4230-8B45-FBA7370CA3A1}" type="slidenum">
              <a:rPr lang="el-GR" altLang="en-US" smtClean="0"/>
              <a:pPr algn="ctr"/>
              <a:t>86</a:t>
            </a:fld>
            <a:endParaRPr lang="el-GR" altLang="en-US" dirty="0"/>
          </a:p>
        </p:txBody>
      </p:sp>
      <p:sp>
        <p:nvSpPr>
          <p:cNvPr id="48132" name="Text Box 4">
            <a:extLst>
              <a:ext uri="{FF2B5EF4-FFF2-40B4-BE49-F238E27FC236}">
                <a16:creationId xmlns:a16="http://schemas.microsoft.com/office/drawing/2014/main" id="{C7A4DB30-DD5E-0439-40ED-7629C53B4F10}"/>
              </a:ext>
            </a:extLst>
          </p:cNvPr>
          <p:cNvSpPr txBox="1">
            <a:spLocks noChangeArrowheads="1"/>
          </p:cNvSpPr>
          <p:nvPr/>
        </p:nvSpPr>
        <p:spPr bwMode="auto">
          <a:xfrm>
            <a:off x="5384800" y="973374"/>
            <a:ext cx="12801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solidFill>
                  <a:srgbClr val="990000"/>
                </a:solidFill>
                <a:latin typeface="Helvetica Neue"/>
              </a:rPr>
              <a:t>Conversation Example</a:t>
            </a:r>
          </a:p>
        </p:txBody>
      </p:sp>
      <p:sp>
        <p:nvSpPr>
          <p:cNvPr id="90117" name="Text Box 5">
            <a:extLst>
              <a:ext uri="{FF2B5EF4-FFF2-40B4-BE49-F238E27FC236}">
                <a16:creationId xmlns:a16="http://schemas.microsoft.com/office/drawing/2014/main" id="{3DCEEA56-11C2-5501-4489-FCECF39D69F2}"/>
              </a:ext>
            </a:extLst>
          </p:cNvPr>
          <p:cNvSpPr txBox="1">
            <a:spLocks noChangeArrowheads="1"/>
          </p:cNvSpPr>
          <p:nvPr/>
        </p:nvSpPr>
        <p:spPr bwMode="auto">
          <a:xfrm>
            <a:off x="7480300" y="1714499"/>
            <a:ext cx="8940800" cy="10064294"/>
          </a:xfrm>
          <a:prstGeom prst="rect">
            <a:avLst/>
          </a:prstGeom>
          <a:solidFill>
            <a:schemeClr val="accent6">
              <a:lumMod val="20000"/>
              <a:lumOff val="80000"/>
            </a:schemeClr>
          </a:solidFill>
          <a:ln>
            <a:noFill/>
          </a:ln>
          <a:effec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dirty="0">
                <a:solidFill>
                  <a:srgbClr val="990000"/>
                </a:solidFill>
                <a:latin typeface="Helvetica Neue"/>
              </a:rPr>
              <a:t>Findout</a:t>
            </a:r>
            <a:r>
              <a:rPr lang="el-GR" altLang="en-US" sz="3600" b="1" dirty="0">
                <a:solidFill>
                  <a:srgbClr val="990000"/>
                </a:solidFill>
                <a:latin typeface="Helvetica Neue"/>
              </a:rPr>
              <a:t>: </a:t>
            </a:r>
            <a:r>
              <a:rPr lang="en-US" altLang="en-US" sz="3600" b="1" dirty="0">
                <a:solidFill>
                  <a:srgbClr val="990000"/>
                </a:solidFill>
                <a:latin typeface="Helvetica Neue"/>
              </a:rPr>
              <a:t>Action</a:t>
            </a:r>
            <a:endParaRPr lang="el-GR" altLang="en-US" sz="3600" b="1" dirty="0">
              <a:solidFill>
                <a:srgbClr val="990000"/>
              </a:solidFill>
              <a:latin typeface="Helvetica Neue"/>
            </a:endParaRPr>
          </a:p>
          <a:p>
            <a:pPr eaLnBrk="1" hangingPunct="1">
              <a:spcBef>
                <a:spcPct val="0"/>
              </a:spcBef>
              <a:buFontTx/>
              <a:buNone/>
            </a:pPr>
            <a:endParaRPr lang="el-GR" altLang="en-US" sz="3600" b="1" dirty="0">
              <a:latin typeface="Helvetica Neue"/>
            </a:endParaRPr>
          </a:p>
          <a:p>
            <a:pPr eaLnBrk="1" hangingPunct="1">
              <a:spcBef>
                <a:spcPct val="0"/>
              </a:spcBef>
              <a:buFontTx/>
              <a:buNone/>
            </a:pPr>
            <a:r>
              <a:rPr lang="en-US" altLang="en-US" sz="3600" b="1" dirty="0">
                <a:latin typeface="Helvetica Neue"/>
              </a:rPr>
              <a:t>How far is the theater?</a:t>
            </a:r>
            <a:endParaRPr lang="el-GR" altLang="en-US" sz="3600" b="1" dirty="0">
              <a:latin typeface="Helvetica Neue"/>
            </a:endParaRPr>
          </a:p>
          <a:p>
            <a:pPr eaLnBrk="1" hangingPunct="1">
              <a:spcBef>
                <a:spcPct val="0"/>
              </a:spcBef>
              <a:buFontTx/>
              <a:buNone/>
            </a:pPr>
            <a:r>
              <a:rPr lang="el-GR" altLang="en-US" sz="3600" b="1" dirty="0">
                <a:latin typeface="Helvetica Neue"/>
              </a:rPr>
              <a:t>1. </a:t>
            </a:r>
            <a:r>
              <a:rPr lang="en-US" altLang="en-US" sz="3600" b="1" dirty="0">
                <a:latin typeface="Helvetica Neue"/>
              </a:rPr>
              <a:t>greater-than-1-mile</a:t>
            </a:r>
            <a:endParaRPr lang="el-GR" altLang="en-US" sz="3600" b="1" dirty="0">
              <a:latin typeface="Helvetica Neue"/>
            </a:endParaRPr>
          </a:p>
          <a:p>
            <a:pPr eaLnBrk="1" hangingPunct="1">
              <a:spcBef>
                <a:spcPct val="0"/>
              </a:spcBef>
              <a:buFontTx/>
              <a:buNone/>
            </a:pPr>
            <a:r>
              <a:rPr lang="el-GR" altLang="en-US" sz="3600" b="1" dirty="0">
                <a:latin typeface="Helvetica Neue"/>
              </a:rPr>
              <a:t>2. </a:t>
            </a:r>
            <a:r>
              <a:rPr lang="en-US" altLang="en-US" sz="3600" b="1" dirty="0">
                <a:latin typeface="Helvetica Neue"/>
              </a:rPr>
              <a:t>greater-than-5-miles</a:t>
            </a:r>
            <a:endParaRPr lang="en-US" altLang="en-US" sz="3600" b="1" dirty="0">
              <a:latin typeface="Helvetica Neue"/>
              <a:sym typeface="Symbol" panose="05050102010706020507" pitchFamily="18" charset="2"/>
            </a:endParaRPr>
          </a:p>
          <a:p>
            <a:pPr eaLnBrk="1" hangingPunct="1">
              <a:spcBef>
                <a:spcPct val="0"/>
              </a:spcBef>
              <a:buFontTx/>
              <a:buNone/>
            </a:pPr>
            <a:r>
              <a:rPr lang="en-US" altLang="en-US" sz="3600" b="1" dirty="0">
                <a:latin typeface="Helvetica Neue"/>
                <a:sym typeface="Symbol" panose="05050102010706020507" pitchFamily="18" charset="2"/>
              </a:rPr>
              <a:t></a:t>
            </a:r>
            <a:r>
              <a:rPr lang="el-GR" altLang="en-US" sz="3600" b="1" dirty="0">
                <a:latin typeface="Helvetica Neue"/>
              </a:rPr>
              <a:t> </a:t>
            </a:r>
            <a:r>
              <a:rPr lang="el-GR" altLang="en-US" sz="3600" b="1" dirty="0">
                <a:solidFill>
                  <a:srgbClr val="990000"/>
                </a:solidFill>
                <a:latin typeface="Helvetica Neue"/>
              </a:rPr>
              <a:t>1</a:t>
            </a:r>
          </a:p>
          <a:p>
            <a:pPr eaLnBrk="1" hangingPunct="1">
              <a:spcBef>
                <a:spcPct val="0"/>
              </a:spcBef>
              <a:buFontTx/>
              <a:buNone/>
            </a:pPr>
            <a:endParaRPr lang="el-GR" altLang="en-US" sz="3600" b="1" dirty="0">
              <a:latin typeface="Helvetica Neue"/>
            </a:endParaRPr>
          </a:p>
          <a:p>
            <a:pPr eaLnBrk="1" hangingPunct="1">
              <a:spcBef>
                <a:spcPct val="0"/>
              </a:spcBef>
              <a:buFontTx/>
              <a:buNone/>
            </a:pPr>
            <a:r>
              <a:rPr lang="en-US" altLang="en-US" sz="3600" b="1" dirty="0">
                <a:latin typeface="Helvetica Neue"/>
              </a:rPr>
              <a:t>How much time do you have?</a:t>
            </a:r>
            <a:endParaRPr lang="el-GR" altLang="en-US" sz="3600" b="1" dirty="0">
              <a:latin typeface="Helvetica Neue"/>
            </a:endParaRPr>
          </a:p>
          <a:p>
            <a:pPr eaLnBrk="1" hangingPunct="1">
              <a:spcBef>
                <a:spcPct val="0"/>
              </a:spcBef>
              <a:buFontTx/>
              <a:buNone/>
            </a:pPr>
            <a:r>
              <a:rPr lang="el-GR" altLang="en-US" sz="3600" b="1" dirty="0">
                <a:latin typeface="Helvetica Neue"/>
              </a:rPr>
              <a:t>1. </a:t>
            </a:r>
            <a:r>
              <a:rPr lang="en-US" altLang="en-US" sz="3600" b="1" dirty="0">
                <a:latin typeface="Helvetica Neue"/>
              </a:rPr>
              <a:t>more-than-15-minutes</a:t>
            </a:r>
            <a:endParaRPr lang="el-GR" altLang="en-US" sz="3600" b="1" dirty="0">
              <a:latin typeface="Helvetica Neue"/>
            </a:endParaRPr>
          </a:p>
          <a:p>
            <a:pPr eaLnBrk="1" hangingPunct="1">
              <a:spcBef>
                <a:spcPct val="0"/>
              </a:spcBef>
              <a:buFontTx/>
              <a:buNone/>
            </a:pPr>
            <a:r>
              <a:rPr lang="el-GR" altLang="en-US" sz="3600" b="1" dirty="0">
                <a:latin typeface="Helvetica Neue"/>
              </a:rPr>
              <a:t>2. </a:t>
            </a:r>
            <a:r>
              <a:rPr lang="en-US" altLang="en-US" sz="3600" b="1" dirty="0">
                <a:latin typeface="Helvetica Neue"/>
              </a:rPr>
              <a:t>less-than-fifteen-minutes</a:t>
            </a:r>
            <a:endParaRPr lang="el-GR" altLang="en-US" sz="3600" b="1" dirty="0">
              <a:latin typeface="Helvetica Neue"/>
              <a:sym typeface="Symbol" panose="05050102010706020507" pitchFamily="18" charset="2"/>
            </a:endParaRPr>
          </a:p>
          <a:p>
            <a:pPr eaLnBrk="1" hangingPunct="1">
              <a:spcBef>
                <a:spcPct val="0"/>
              </a:spcBef>
              <a:buFont typeface="Symbol" panose="05050102010706020507" pitchFamily="18" charset="2"/>
              <a:buChar char="®"/>
            </a:pPr>
            <a:r>
              <a:rPr lang="el-GR" altLang="en-US" sz="3600" b="1" i="1" dirty="0">
                <a:latin typeface="Helvetica Neue"/>
              </a:rPr>
              <a:t> </a:t>
            </a:r>
            <a:r>
              <a:rPr lang="el-GR" altLang="en-US" sz="3600" b="1" dirty="0">
                <a:solidFill>
                  <a:srgbClr val="990000"/>
                </a:solidFill>
                <a:latin typeface="Helvetica Neue"/>
              </a:rPr>
              <a:t>2</a:t>
            </a:r>
          </a:p>
          <a:p>
            <a:pPr eaLnBrk="1" hangingPunct="1">
              <a:spcBef>
                <a:spcPct val="0"/>
              </a:spcBef>
              <a:buFont typeface="Symbol" panose="05050102010706020507" pitchFamily="18" charset="2"/>
              <a:buNone/>
            </a:pPr>
            <a:endParaRPr lang="el-GR" altLang="en-US" sz="3600" b="1" dirty="0">
              <a:latin typeface="Helvetica Neue"/>
            </a:endParaRPr>
          </a:p>
          <a:p>
            <a:pPr eaLnBrk="1" hangingPunct="1">
              <a:spcBef>
                <a:spcPct val="0"/>
              </a:spcBef>
              <a:buFontTx/>
              <a:buNone/>
            </a:pPr>
            <a:r>
              <a:rPr lang="en-US" altLang="en-US" sz="3600" b="1" dirty="0">
                <a:latin typeface="Helvetica Neue"/>
              </a:rPr>
              <a:t>Where is the theater?</a:t>
            </a:r>
            <a:endParaRPr lang="el-GR" altLang="en-US" sz="3600" b="1" dirty="0">
              <a:latin typeface="Helvetica Neue"/>
            </a:endParaRPr>
          </a:p>
          <a:p>
            <a:pPr eaLnBrk="1" hangingPunct="1">
              <a:spcBef>
                <a:spcPct val="0"/>
              </a:spcBef>
              <a:buFontTx/>
              <a:buNone/>
            </a:pPr>
            <a:r>
              <a:rPr lang="el-GR" altLang="en-US" sz="3600" b="1" dirty="0">
                <a:latin typeface="Helvetica Neue"/>
              </a:rPr>
              <a:t>1. </a:t>
            </a:r>
            <a:r>
              <a:rPr lang="en-US" altLang="en-US" sz="3600" b="1" dirty="0">
                <a:latin typeface="Helvetica Neue"/>
              </a:rPr>
              <a:t>center</a:t>
            </a:r>
            <a:endParaRPr lang="el-GR" altLang="en-US" sz="3600" b="1" dirty="0">
              <a:latin typeface="Helvetica Neue"/>
            </a:endParaRPr>
          </a:p>
          <a:p>
            <a:pPr eaLnBrk="1" hangingPunct="1">
              <a:spcBef>
                <a:spcPct val="0"/>
              </a:spcBef>
              <a:buFontTx/>
              <a:buNone/>
            </a:pPr>
            <a:r>
              <a:rPr lang="el-GR" altLang="en-US" sz="3600" b="1" dirty="0">
                <a:latin typeface="Helvetica Neue"/>
              </a:rPr>
              <a:t>2. </a:t>
            </a:r>
            <a:r>
              <a:rPr lang="en-US" altLang="en-US" sz="3600" b="1" dirty="0">
                <a:latin typeface="Helvetica Neue"/>
              </a:rPr>
              <a:t>outside-center</a:t>
            </a:r>
            <a:endParaRPr lang="el-GR" altLang="en-US" sz="3600" b="1" dirty="0">
              <a:latin typeface="Helvetica Neue"/>
              <a:sym typeface="Symbol" panose="05050102010706020507" pitchFamily="18" charset="2"/>
            </a:endParaRPr>
          </a:p>
          <a:p>
            <a:pPr eaLnBrk="1" hangingPunct="1">
              <a:spcBef>
                <a:spcPct val="0"/>
              </a:spcBef>
              <a:buFont typeface="Symbol" panose="05050102010706020507" pitchFamily="18" charset="2"/>
              <a:buChar char="®"/>
            </a:pPr>
            <a:r>
              <a:rPr lang="el-GR" altLang="en-US" sz="3600" b="1" i="1" dirty="0">
                <a:latin typeface="Helvetica Neue"/>
              </a:rPr>
              <a:t> </a:t>
            </a:r>
            <a:r>
              <a:rPr lang="el-GR" altLang="en-US" sz="3600" b="1" dirty="0">
                <a:solidFill>
                  <a:srgbClr val="990000"/>
                </a:solidFill>
                <a:latin typeface="Helvetica Neue"/>
              </a:rPr>
              <a:t>1</a:t>
            </a:r>
          </a:p>
          <a:p>
            <a:pPr eaLnBrk="1" hangingPunct="1">
              <a:spcBef>
                <a:spcPct val="0"/>
              </a:spcBef>
              <a:buFont typeface="Symbol" panose="05050102010706020507" pitchFamily="18" charset="2"/>
              <a:buChar char="®"/>
            </a:pPr>
            <a:endParaRPr lang="el-GR" altLang="en-US" sz="3600" b="1" dirty="0">
              <a:latin typeface="Helvetica Neue"/>
            </a:endParaRPr>
          </a:p>
          <a:p>
            <a:pPr eaLnBrk="1" hangingPunct="1">
              <a:spcBef>
                <a:spcPct val="0"/>
              </a:spcBef>
              <a:buFontTx/>
              <a:buNone/>
            </a:pPr>
            <a:r>
              <a:rPr lang="en-US" altLang="en-US" sz="3600" b="1" dirty="0">
                <a:latin typeface="Helvetica Neue"/>
              </a:rPr>
              <a:t>Action</a:t>
            </a:r>
            <a:r>
              <a:rPr lang="el-GR" altLang="en-US" sz="3600" b="1" dirty="0">
                <a:latin typeface="Helvetica Neue"/>
              </a:rPr>
              <a:t>   ^</a:t>
            </a:r>
            <a:r>
              <a:rPr lang="en-US" altLang="en-US" sz="3600" b="1" dirty="0">
                <a:latin typeface="Helvetica Neue"/>
              </a:rPr>
              <a:t>value</a:t>
            </a:r>
            <a:r>
              <a:rPr lang="el-GR" altLang="en-US" sz="3600" b="1" dirty="0">
                <a:latin typeface="Helvetica Neue"/>
              </a:rPr>
              <a:t>  </a:t>
            </a:r>
            <a:r>
              <a:rPr lang="en-US" altLang="en-US" sz="3600" b="1" dirty="0">
                <a:latin typeface="Helvetica Neue"/>
              </a:rPr>
              <a:t>get-taxi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0117">
                                            <p:txEl>
                                              <p:pRg st="0" end="0"/>
                                            </p:txEl>
                                          </p:spTgt>
                                        </p:tgtEl>
                                        <p:attrNameLst>
                                          <p:attrName>style.visibility</p:attrName>
                                        </p:attrNameLst>
                                      </p:cBhvr>
                                      <p:to>
                                        <p:strVal val="visible"/>
                                      </p:to>
                                    </p:set>
                                    <p:anim calcmode="lin" valueType="num">
                                      <p:cBhvr additive="base">
                                        <p:cTn id="7" dur="500" fill="hold"/>
                                        <p:tgtEl>
                                          <p:spTgt spid="901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01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0117">
                                            <p:txEl>
                                              <p:pRg st="2" end="2"/>
                                            </p:txEl>
                                          </p:spTgt>
                                        </p:tgtEl>
                                        <p:attrNameLst>
                                          <p:attrName>style.visibility</p:attrName>
                                        </p:attrNameLst>
                                      </p:cBhvr>
                                      <p:to>
                                        <p:strVal val="visible"/>
                                      </p:to>
                                    </p:set>
                                    <p:anim calcmode="lin" valueType="num">
                                      <p:cBhvr additive="base">
                                        <p:cTn id="13" dur="500" fill="hold"/>
                                        <p:tgtEl>
                                          <p:spTgt spid="9011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0117">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90117">
                                            <p:txEl>
                                              <p:pRg st="3" end="3"/>
                                            </p:txEl>
                                          </p:spTgt>
                                        </p:tgtEl>
                                        <p:attrNameLst>
                                          <p:attrName>style.visibility</p:attrName>
                                        </p:attrNameLst>
                                      </p:cBhvr>
                                      <p:to>
                                        <p:strVal val="visible"/>
                                      </p:to>
                                    </p:set>
                                    <p:anim calcmode="lin" valueType="num">
                                      <p:cBhvr additive="base">
                                        <p:cTn id="17" dur="500" fill="hold"/>
                                        <p:tgtEl>
                                          <p:spTgt spid="90117">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0117">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90117">
                                            <p:txEl>
                                              <p:pRg st="4" end="4"/>
                                            </p:txEl>
                                          </p:spTgt>
                                        </p:tgtEl>
                                        <p:attrNameLst>
                                          <p:attrName>style.visibility</p:attrName>
                                        </p:attrNameLst>
                                      </p:cBhvr>
                                      <p:to>
                                        <p:strVal val="visible"/>
                                      </p:to>
                                    </p:set>
                                    <p:anim calcmode="lin" valueType="num">
                                      <p:cBhvr additive="base">
                                        <p:cTn id="21" dur="500" fill="hold"/>
                                        <p:tgtEl>
                                          <p:spTgt spid="90117">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0117">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90117">
                                            <p:txEl>
                                              <p:pRg st="5" end="5"/>
                                            </p:txEl>
                                          </p:spTgt>
                                        </p:tgtEl>
                                        <p:attrNameLst>
                                          <p:attrName>style.visibility</p:attrName>
                                        </p:attrNameLst>
                                      </p:cBhvr>
                                      <p:to>
                                        <p:strVal val="visible"/>
                                      </p:to>
                                    </p:set>
                                    <p:anim calcmode="lin" valueType="num">
                                      <p:cBhvr additive="base">
                                        <p:cTn id="25" dur="500" fill="hold"/>
                                        <p:tgtEl>
                                          <p:spTgt spid="9011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0117">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90117">
                                            <p:txEl>
                                              <p:pRg st="7" end="7"/>
                                            </p:txEl>
                                          </p:spTgt>
                                        </p:tgtEl>
                                        <p:attrNameLst>
                                          <p:attrName>style.visibility</p:attrName>
                                        </p:attrNameLst>
                                      </p:cBhvr>
                                      <p:to>
                                        <p:strVal val="visible"/>
                                      </p:to>
                                    </p:set>
                                    <p:anim calcmode="lin" valueType="num">
                                      <p:cBhvr additive="base">
                                        <p:cTn id="29" dur="500" fill="hold"/>
                                        <p:tgtEl>
                                          <p:spTgt spid="90117">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0117">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90117">
                                            <p:txEl>
                                              <p:pRg st="8" end="8"/>
                                            </p:txEl>
                                          </p:spTgt>
                                        </p:tgtEl>
                                        <p:attrNameLst>
                                          <p:attrName>style.visibility</p:attrName>
                                        </p:attrNameLst>
                                      </p:cBhvr>
                                      <p:to>
                                        <p:strVal val="visible"/>
                                      </p:to>
                                    </p:set>
                                    <p:anim calcmode="lin" valueType="num">
                                      <p:cBhvr additive="base">
                                        <p:cTn id="33" dur="500" fill="hold"/>
                                        <p:tgtEl>
                                          <p:spTgt spid="90117">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90117">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90117">
                                            <p:txEl>
                                              <p:pRg st="9" end="9"/>
                                            </p:txEl>
                                          </p:spTgt>
                                        </p:tgtEl>
                                        <p:attrNameLst>
                                          <p:attrName>style.visibility</p:attrName>
                                        </p:attrNameLst>
                                      </p:cBhvr>
                                      <p:to>
                                        <p:strVal val="visible"/>
                                      </p:to>
                                    </p:set>
                                    <p:anim calcmode="lin" valueType="num">
                                      <p:cBhvr additive="base">
                                        <p:cTn id="37" dur="500" fill="hold"/>
                                        <p:tgtEl>
                                          <p:spTgt spid="90117">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0117">
                                            <p:txEl>
                                              <p:pRg st="9" end="9"/>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90117">
                                            <p:txEl>
                                              <p:pRg st="10" end="10"/>
                                            </p:txEl>
                                          </p:spTgt>
                                        </p:tgtEl>
                                        <p:attrNameLst>
                                          <p:attrName>style.visibility</p:attrName>
                                        </p:attrNameLst>
                                      </p:cBhvr>
                                      <p:to>
                                        <p:strVal val="visible"/>
                                      </p:to>
                                    </p:set>
                                    <p:anim calcmode="lin" valueType="num">
                                      <p:cBhvr additive="base">
                                        <p:cTn id="41" dur="500" fill="hold"/>
                                        <p:tgtEl>
                                          <p:spTgt spid="90117">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90117">
                                            <p:txEl>
                                              <p:pRg st="10" end="10"/>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90117">
                                            <p:txEl>
                                              <p:pRg st="12" end="12"/>
                                            </p:txEl>
                                          </p:spTgt>
                                        </p:tgtEl>
                                        <p:attrNameLst>
                                          <p:attrName>style.visibility</p:attrName>
                                        </p:attrNameLst>
                                      </p:cBhvr>
                                      <p:to>
                                        <p:strVal val="visible"/>
                                      </p:to>
                                    </p:set>
                                    <p:anim calcmode="lin" valueType="num">
                                      <p:cBhvr additive="base">
                                        <p:cTn id="45" dur="500" fill="hold"/>
                                        <p:tgtEl>
                                          <p:spTgt spid="90117">
                                            <p:txEl>
                                              <p:pRg st="12" end="1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90117">
                                            <p:txEl>
                                              <p:pRg st="12" end="12"/>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90117">
                                            <p:txEl>
                                              <p:pRg st="13" end="13"/>
                                            </p:txEl>
                                          </p:spTgt>
                                        </p:tgtEl>
                                        <p:attrNameLst>
                                          <p:attrName>style.visibility</p:attrName>
                                        </p:attrNameLst>
                                      </p:cBhvr>
                                      <p:to>
                                        <p:strVal val="visible"/>
                                      </p:to>
                                    </p:set>
                                    <p:anim calcmode="lin" valueType="num">
                                      <p:cBhvr additive="base">
                                        <p:cTn id="49" dur="500" fill="hold"/>
                                        <p:tgtEl>
                                          <p:spTgt spid="90117">
                                            <p:txEl>
                                              <p:pRg st="13" end="1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0117">
                                            <p:txEl>
                                              <p:pRg st="13" end="13"/>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90117">
                                            <p:txEl>
                                              <p:pRg st="14" end="14"/>
                                            </p:txEl>
                                          </p:spTgt>
                                        </p:tgtEl>
                                        <p:attrNameLst>
                                          <p:attrName>style.visibility</p:attrName>
                                        </p:attrNameLst>
                                      </p:cBhvr>
                                      <p:to>
                                        <p:strVal val="visible"/>
                                      </p:to>
                                    </p:set>
                                    <p:anim calcmode="lin" valueType="num">
                                      <p:cBhvr additive="base">
                                        <p:cTn id="53" dur="500" fill="hold"/>
                                        <p:tgtEl>
                                          <p:spTgt spid="90117">
                                            <p:txEl>
                                              <p:pRg st="14" end="14"/>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90117">
                                            <p:txEl>
                                              <p:pRg st="14" end="14"/>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90117">
                                            <p:txEl>
                                              <p:pRg st="15" end="15"/>
                                            </p:txEl>
                                          </p:spTgt>
                                        </p:tgtEl>
                                        <p:attrNameLst>
                                          <p:attrName>style.visibility</p:attrName>
                                        </p:attrNameLst>
                                      </p:cBhvr>
                                      <p:to>
                                        <p:strVal val="visible"/>
                                      </p:to>
                                    </p:set>
                                    <p:anim calcmode="lin" valueType="num">
                                      <p:cBhvr additive="base">
                                        <p:cTn id="57" dur="500" fill="hold"/>
                                        <p:tgtEl>
                                          <p:spTgt spid="90117">
                                            <p:txEl>
                                              <p:pRg st="15" end="15"/>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90117">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nodeType="clickEffect">
                                  <p:stCondLst>
                                    <p:cond delay="0"/>
                                  </p:stCondLst>
                                  <p:childTnLst>
                                    <p:set>
                                      <p:cBhvr>
                                        <p:cTn id="62" dur="1" fill="hold">
                                          <p:stCondLst>
                                            <p:cond delay="0"/>
                                          </p:stCondLst>
                                        </p:cTn>
                                        <p:tgtEl>
                                          <p:spTgt spid="90117">
                                            <p:txEl>
                                              <p:pRg st="17" end="17"/>
                                            </p:txEl>
                                          </p:spTgt>
                                        </p:tgtEl>
                                        <p:attrNameLst>
                                          <p:attrName>style.visibility</p:attrName>
                                        </p:attrNameLst>
                                      </p:cBhvr>
                                      <p:to>
                                        <p:strVal val="visible"/>
                                      </p:to>
                                    </p:set>
                                    <p:anim calcmode="lin" valueType="num">
                                      <p:cBhvr additive="base">
                                        <p:cTn id="63" dur="500" fill="hold"/>
                                        <p:tgtEl>
                                          <p:spTgt spid="90117">
                                            <p:txEl>
                                              <p:pRg st="17" end="17"/>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90117">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ate Placeholder 1">
            <a:extLst>
              <a:ext uri="{FF2B5EF4-FFF2-40B4-BE49-F238E27FC236}">
                <a16:creationId xmlns:a16="http://schemas.microsoft.com/office/drawing/2014/main" id="{D3FCDE0C-4F29-18B5-F7C4-F4AB290F93AB}"/>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49155" name="Slide Number Placeholder 3">
            <a:extLst>
              <a:ext uri="{FF2B5EF4-FFF2-40B4-BE49-F238E27FC236}">
                <a16:creationId xmlns:a16="http://schemas.microsoft.com/office/drawing/2014/main" id="{5A7733C3-E609-860F-F0F0-A69A0F82A25B}"/>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B5C38135-7BEA-4C4C-B8C2-955AC53567B1}" type="slidenum">
              <a:rPr lang="el-GR" altLang="en-US" smtClean="0"/>
              <a:pPr algn="ctr"/>
              <a:t>87</a:t>
            </a:fld>
            <a:endParaRPr lang="el-GR" altLang="en-US" dirty="0"/>
          </a:p>
        </p:txBody>
      </p:sp>
      <p:sp>
        <p:nvSpPr>
          <p:cNvPr id="49156" name="Text Box 4">
            <a:extLst>
              <a:ext uri="{FF2B5EF4-FFF2-40B4-BE49-F238E27FC236}">
                <a16:creationId xmlns:a16="http://schemas.microsoft.com/office/drawing/2014/main" id="{FA97AD50-4D8C-7E58-45D6-DDCC204B3F48}"/>
              </a:ext>
            </a:extLst>
          </p:cNvPr>
          <p:cNvSpPr txBox="1">
            <a:spLocks noChangeArrowheads="1"/>
          </p:cNvSpPr>
          <p:nvPr/>
        </p:nvSpPr>
        <p:spPr bwMode="auto">
          <a:xfrm>
            <a:off x="5181600" y="1981200"/>
            <a:ext cx="13868400" cy="8217634"/>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solidFill>
                  <a:srgbClr val="990000"/>
                </a:solidFill>
              </a:rPr>
              <a:t>goal</a:t>
            </a:r>
            <a:r>
              <a:rPr lang="el-GR" altLang="en-US" sz="3200" b="1" dirty="0">
                <a:solidFill>
                  <a:srgbClr val="990000"/>
                </a:solidFill>
              </a:rPr>
              <a:t>:</a:t>
            </a:r>
            <a:r>
              <a:rPr lang="el-GR" altLang="en-US" sz="3200" b="1" dirty="0"/>
              <a:t> </a:t>
            </a:r>
            <a:r>
              <a:rPr lang="en-US" altLang="en-US" sz="3200" b="1" dirty="0"/>
              <a:t>Action</a:t>
            </a:r>
            <a:endParaRPr lang="el-GR" altLang="en-US" sz="3200" dirty="0"/>
          </a:p>
          <a:p>
            <a:pPr algn="ctr" eaLnBrk="1" hangingPunct="1"/>
            <a:endParaRPr lang="el-GR" altLang="en-US" sz="1600" dirty="0"/>
          </a:p>
          <a:p>
            <a:pPr algn="ctr" eaLnBrk="1" hangingPunct="1"/>
            <a:r>
              <a:rPr lang="el-GR" altLang="en-US" sz="3200" dirty="0"/>
              <a:t>                                (</a:t>
            </a:r>
            <a:r>
              <a:rPr lang="en-US" altLang="en-US" sz="3200" dirty="0"/>
              <a:t>r</a:t>
            </a:r>
            <a:r>
              <a:rPr lang="el-GR" altLang="en-US" sz="3200" dirty="0"/>
              <a:t>4, </a:t>
            </a:r>
            <a:r>
              <a:rPr lang="en-US" altLang="en-US" sz="3200" dirty="0"/>
              <a:t>r</a:t>
            </a:r>
            <a:r>
              <a:rPr lang="el-GR" altLang="en-US" sz="3200" dirty="0"/>
              <a:t>5, </a:t>
            </a:r>
            <a:r>
              <a:rPr lang="en-US" altLang="en-US" sz="3200" dirty="0"/>
              <a:t>r</a:t>
            </a:r>
            <a:r>
              <a:rPr lang="el-GR" altLang="en-US" sz="3200" dirty="0"/>
              <a:t>6, </a:t>
            </a:r>
            <a:r>
              <a:rPr lang="en-US" altLang="en-US" sz="3200" dirty="0"/>
              <a:t>r</a:t>
            </a:r>
            <a:r>
              <a:rPr lang="el-GR" altLang="en-US" sz="3200" dirty="0"/>
              <a:t>7)</a:t>
            </a:r>
          </a:p>
          <a:p>
            <a:pPr algn="ctr" eaLnBrk="1" hangingPunct="1"/>
            <a:endParaRPr lang="el-GR" altLang="en-US" sz="3200" i="1" dirty="0"/>
          </a:p>
          <a:p>
            <a:pPr algn="ctr" eaLnBrk="1" hangingPunct="1"/>
            <a:r>
              <a:rPr lang="en-US" altLang="en-US" sz="3200" b="1" dirty="0">
                <a:solidFill>
                  <a:srgbClr val="0100C8"/>
                </a:solidFill>
              </a:rPr>
              <a:t>rule</a:t>
            </a:r>
            <a:r>
              <a:rPr lang="el-GR" altLang="en-US" sz="3200" b="1" dirty="0">
                <a:solidFill>
                  <a:srgbClr val="0100C8"/>
                </a:solidFill>
              </a:rPr>
              <a:t>:</a:t>
            </a:r>
            <a:r>
              <a:rPr lang="el-GR" altLang="en-US" sz="3200" i="1" dirty="0"/>
              <a:t> </a:t>
            </a:r>
            <a:r>
              <a:rPr lang="el-GR" altLang="en-US" sz="3200" dirty="0"/>
              <a:t> </a:t>
            </a:r>
            <a:r>
              <a:rPr lang="en-US" altLang="en-US" sz="3200" dirty="0"/>
              <a:t>r</a:t>
            </a:r>
            <a:r>
              <a:rPr lang="el-GR" altLang="en-US" sz="3200" dirty="0"/>
              <a:t>4</a:t>
            </a:r>
          </a:p>
          <a:p>
            <a:pPr algn="ctr" eaLnBrk="1" hangingPunct="1"/>
            <a:endParaRPr lang="el-GR" altLang="en-US" sz="3200" b="1" dirty="0"/>
          </a:p>
          <a:p>
            <a:pPr algn="ctr" eaLnBrk="1" hangingPunct="1"/>
            <a:endParaRPr lang="el-GR" altLang="en-US" sz="3200" b="1" dirty="0"/>
          </a:p>
          <a:p>
            <a:pPr algn="ctr" eaLnBrk="1" hangingPunct="1"/>
            <a:r>
              <a:rPr lang="en-US" altLang="en-US" sz="3200" b="1" dirty="0">
                <a:solidFill>
                  <a:srgbClr val="990000"/>
                </a:solidFill>
              </a:rPr>
              <a:t>goal</a:t>
            </a:r>
            <a:r>
              <a:rPr lang="el-GR" altLang="en-US" sz="3200" b="1" dirty="0">
                <a:solidFill>
                  <a:srgbClr val="990000"/>
                </a:solidFill>
              </a:rPr>
              <a:t>:</a:t>
            </a:r>
            <a:r>
              <a:rPr lang="el-GR" altLang="en-US" sz="3200" b="1" dirty="0"/>
              <a:t> </a:t>
            </a:r>
            <a:r>
              <a:rPr lang="el-GR" altLang="en-US" sz="3200" dirty="0"/>
              <a:t> </a:t>
            </a:r>
            <a:r>
              <a:rPr lang="en-US" altLang="en-US" sz="3200" b="1" dirty="0"/>
              <a:t>Means</a:t>
            </a:r>
            <a:r>
              <a:rPr lang="el-GR" altLang="en-US" sz="3200" b="1" dirty="0"/>
              <a:t> </a:t>
            </a:r>
            <a:r>
              <a:rPr lang="el-GR" altLang="en-US" sz="3200" dirty="0"/>
              <a:t>                    </a:t>
            </a:r>
            <a:r>
              <a:rPr lang="en-US" altLang="en-US" sz="3200" b="1" dirty="0">
                <a:solidFill>
                  <a:srgbClr val="990000"/>
                </a:solidFill>
              </a:rPr>
              <a:t>goal</a:t>
            </a:r>
            <a:r>
              <a:rPr lang="el-GR" altLang="en-US" sz="3200" b="1" dirty="0">
                <a:solidFill>
                  <a:srgbClr val="990000"/>
                </a:solidFill>
              </a:rPr>
              <a:t>:</a:t>
            </a:r>
            <a:r>
              <a:rPr lang="el-GR" altLang="en-US" sz="3200" b="1" dirty="0"/>
              <a:t>  </a:t>
            </a:r>
            <a:r>
              <a:rPr lang="en-US" altLang="en-US" sz="3200" b="1" dirty="0"/>
              <a:t>Location</a:t>
            </a:r>
            <a:endParaRPr lang="el-GR" altLang="en-US" sz="3200" dirty="0"/>
          </a:p>
          <a:p>
            <a:pPr algn="ctr" eaLnBrk="1" hangingPunct="1"/>
            <a:r>
              <a:rPr lang="el-GR" altLang="en-US" sz="3200" dirty="0"/>
              <a:t>                  (</a:t>
            </a:r>
            <a:r>
              <a:rPr lang="en-US" altLang="en-US" sz="3200" dirty="0"/>
              <a:t>r</a:t>
            </a:r>
            <a:r>
              <a:rPr lang="el-GR" altLang="en-US" sz="3200" dirty="0"/>
              <a:t>1, </a:t>
            </a:r>
            <a:r>
              <a:rPr lang="en-US" altLang="en-US" sz="3200" dirty="0"/>
              <a:t>r</a:t>
            </a:r>
            <a:r>
              <a:rPr lang="el-GR" altLang="en-US" sz="3200" dirty="0"/>
              <a:t>2, </a:t>
            </a:r>
            <a:r>
              <a:rPr lang="en-US" altLang="en-US" sz="3200" dirty="0"/>
              <a:t>r</a:t>
            </a:r>
            <a:r>
              <a:rPr lang="el-GR" altLang="en-US" sz="3200" dirty="0"/>
              <a:t>3)                     </a:t>
            </a:r>
            <a:r>
              <a:rPr lang="el-GR" altLang="en-US" sz="3200" dirty="0">
                <a:solidFill>
                  <a:schemeClr val="hlink"/>
                </a:solidFill>
              </a:rPr>
              <a:t>[</a:t>
            </a:r>
            <a:r>
              <a:rPr lang="en-US" altLang="en-US" sz="3200" dirty="0">
                <a:solidFill>
                  <a:schemeClr val="hlink"/>
                </a:solidFill>
              </a:rPr>
              <a:t>center</a:t>
            </a:r>
            <a:r>
              <a:rPr lang="el-GR" altLang="en-US" sz="3200" dirty="0">
                <a:solidFill>
                  <a:schemeClr val="hlink"/>
                </a:solidFill>
              </a:rPr>
              <a:t>]</a:t>
            </a:r>
          </a:p>
          <a:p>
            <a:pPr algn="ctr" eaLnBrk="1" hangingPunct="1"/>
            <a:endParaRPr lang="el-GR" altLang="en-US" sz="3200" i="1" dirty="0"/>
          </a:p>
          <a:p>
            <a:pPr algn="ctr" eaLnBrk="1" hangingPunct="1"/>
            <a:endParaRPr lang="el-GR" altLang="en-US" sz="3200" i="1" dirty="0"/>
          </a:p>
          <a:p>
            <a:pPr algn="ctr" eaLnBrk="1" hangingPunct="1"/>
            <a:r>
              <a:rPr lang="en-US" altLang="en-US" sz="3200" b="1" dirty="0">
                <a:solidFill>
                  <a:srgbClr val="0100C8"/>
                </a:solidFill>
              </a:rPr>
              <a:t>rule</a:t>
            </a:r>
            <a:r>
              <a:rPr lang="el-GR" altLang="en-US" sz="3200" b="1" dirty="0">
                <a:solidFill>
                  <a:srgbClr val="0100C8"/>
                </a:solidFill>
              </a:rPr>
              <a:t>:</a:t>
            </a:r>
            <a:r>
              <a:rPr lang="el-GR" altLang="en-US" sz="3200" dirty="0"/>
              <a:t>  </a:t>
            </a:r>
            <a:r>
              <a:rPr lang="en-US" altLang="en-US" sz="3200" dirty="0"/>
              <a:t>r</a:t>
            </a:r>
            <a:r>
              <a:rPr lang="el-GR" altLang="en-US" sz="3200" dirty="0"/>
              <a:t>1                          </a:t>
            </a:r>
            <a:r>
              <a:rPr lang="en-US" altLang="en-US" sz="3200" dirty="0"/>
              <a:t>   </a:t>
            </a:r>
            <a:r>
              <a:rPr lang="el-GR" altLang="en-US" sz="3200" dirty="0"/>
              <a:t>     </a:t>
            </a:r>
            <a:r>
              <a:rPr lang="en-US" altLang="en-US" sz="3200" b="1" dirty="0">
                <a:solidFill>
                  <a:srgbClr val="0100C8"/>
                </a:solidFill>
              </a:rPr>
              <a:t>rule</a:t>
            </a:r>
            <a:r>
              <a:rPr lang="el-GR" altLang="en-US" sz="3200" b="1" dirty="0">
                <a:solidFill>
                  <a:srgbClr val="0100C8"/>
                </a:solidFill>
              </a:rPr>
              <a:t>:</a:t>
            </a:r>
            <a:r>
              <a:rPr lang="el-GR" altLang="en-US" sz="3200" dirty="0"/>
              <a:t>  </a:t>
            </a:r>
            <a:r>
              <a:rPr lang="en-US" altLang="en-US" sz="3200" dirty="0"/>
              <a:t>r</a:t>
            </a:r>
            <a:r>
              <a:rPr lang="el-GR" altLang="en-US" sz="3200" dirty="0"/>
              <a:t>2</a:t>
            </a:r>
          </a:p>
          <a:p>
            <a:pPr algn="ctr" eaLnBrk="1" hangingPunct="1"/>
            <a:endParaRPr lang="el-GR" altLang="en-US" sz="3200" b="1" dirty="0"/>
          </a:p>
          <a:p>
            <a:pPr algn="ctr" eaLnBrk="1" hangingPunct="1"/>
            <a:endParaRPr lang="el-GR" altLang="en-US" sz="3200" b="1" dirty="0"/>
          </a:p>
          <a:p>
            <a:pPr algn="ctr" eaLnBrk="1" hangingPunct="1"/>
            <a:r>
              <a:rPr lang="en-US" altLang="en-US" sz="3200" b="1" dirty="0">
                <a:solidFill>
                  <a:srgbClr val="CC0000"/>
                </a:solidFill>
              </a:rPr>
              <a:t>goal:</a:t>
            </a:r>
            <a:r>
              <a:rPr lang="el-GR" altLang="en-US" sz="3200" b="1" dirty="0"/>
              <a:t>  </a:t>
            </a:r>
            <a:r>
              <a:rPr lang="en-US" altLang="en-US" sz="3200" b="1" dirty="0"/>
              <a:t>Distance</a:t>
            </a:r>
            <a:r>
              <a:rPr lang="el-GR" altLang="en-US" sz="3200" dirty="0"/>
              <a:t>       </a:t>
            </a:r>
            <a:r>
              <a:rPr lang="en-US" altLang="en-US" sz="3200" b="1" dirty="0">
                <a:solidFill>
                  <a:srgbClr val="CC0000"/>
                </a:solidFill>
              </a:rPr>
              <a:t>goal</a:t>
            </a:r>
            <a:r>
              <a:rPr lang="el-GR" altLang="en-US" sz="3200" b="1" dirty="0">
                <a:solidFill>
                  <a:srgbClr val="CC0000"/>
                </a:solidFill>
              </a:rPr>
              <a:t>: </a:t>
            </a:r>
            <a:r>
              <a:rPr lang="en-US" altLang="en-US" sz="3200" b="1" dirty="0"/>
              <a:t>Distance</a:t>
            </a:r>
            <a:r>
              <a:rPr lang="el-GR" altLang="en-US" sz="3200" dirty="0"/>
              <a:t>       </a:t>
            </a:r>
            <a:r>
              <a:rPr lang="en-US" altLang="en-US" sz="3200" b="1" dirty="0">
                <a:solidFill>
                  <a:srgbClr val="CC0000"/>
                </a:solidFill>
              </a:rPr>
              <a:t>goal</a:t>
            </a:r>
            <a:r>
              <a:rPr lang="el-GR" altLang="en-US" sz="3200" b="1" dirty="0">
                <a:solidFill>
                  <a:srgbClr val="CC0000"/>
                </a:solidFill>
              </a:rPr>
              <a:t>:</a:t>
            </a:r>
            <a:r>
              <a:rPr lang="el-GR" altLang="en-US" sz="3200" b="1" dirty="0"/>
              <a:t> </a:t>
            </a:r>
            <a:r>
              <a:rPr lang="en-US" altLang="en-US" sz="3200" b="1" dirty="0"/>
              <a:t>Time</a:t>
            </a:r>
            <a:endParaRPr lang="el-GR" altLang="en-US" sz="3200" dirty="0"/>
          </a:p>
          <a:p>
            <a:pPr algn="ctr" eaLnBrk="1" hangingPunct="1"/>
            <a:r>
              <a:rPr lang="el-GR" altLang="en-US" sz="3200" dirty="0"/>
              <a:t>               </a:t>
            </a:r>
            <a:r>
              <a:rPr lang="el-GR" altLang="en-US" sz="3200" dirty="0">
                <a:solidFill>
                  <a:schemeClr val="hlink"/>
                </a:solidFill>
              </a:rPr>
              <a:t>[</a:t>
            </a:r>
            <a:r>
              <a:rPr lang="en-US" altLang="en-US" sz="3200" dirty="0">
                <a:solidFill>
                  <a:schemeClr val="hlink"/>
                </a:solidFill>
              </a:rPr>
              <a:t>greater</a:t>
            </a:r>
            <a:r>
              <a:rPr lang="el-GR" altLang="en-US" sz="3200" dirty="0">
                <a:solidFill>
                  <a:schemeClr val="hlink"/>
                </a:solidFill>
              </a:rPr>
              <a:t>-</a:t>
            </a:r>
            <a:r>
              <a:rPr lang="el-GR" altLang="en-US" sz="3200" dirty="0"/>
              <a:t>                                                         </a:t>
            </a:r>
            <a:r>
              <a:rPr lang="el-GR" altLang="en-US" sz="3200" dirty="0">
                <a:solidFill>
                  <a:schemeClr val="hlink"/>
                </a:solidFill>
              </a:rPr>
              <a:t>[</a:t>
            </a:r>
            <a:r>
              <a:rPr lang="en-US" altLang="en-US" sz="3200" dirty="0">
                <a:solidFill>
                  <a:schemeClr val="hlink"/>
                </a:solidFill>
              </a:rPr>
              <a:t>less</a:t>
            </a:r>
            <a:r>
              <a:rPr lang="el-GR" altLang="en-US" sz="3200" dirty="0">
                <a:solidFill>
                  <a:schemeClr val="hlink"/>
                </a:solidFill>
              </a:rPr>
              <a:t>-</a:t>
            </a:r>
            <a:r>
              <a:rPr lang="en-US" altLang="en-US" sz="3200" dirty="0">
                <a:solidFill>
                  <a:schemeClr val="hlink"/>
                </a:solidFill>
              </a:rPr>
              <a:t>than-</a:t>
            </a:r>
            <a:endParaRPr lang="el-GR" altLang="en-US" sz="3200" dirty="0">
              <a:solidFill>
                <a:schemeClr val="hlink"/>
              </a:solidFill>
            </a:endParaRPr>
          </a:p>
          <a:p>
            <a:pPr algn="ctr" eaLnBrk="1" hangingPunct="1"/>
            <a:r>
              <a:rPr lang="el-GR" altLang="en-US" sz="3200" dirty="0">
                <a:solidFill>
                  <a:schemeClr val="hlink"/>
                </a:solidFill>
              </a:rPr>
              <a:t> </a:t>
            </a:r>
            <a:r>
              <a:rPr lang="en-US" altLang="en-US" sz="3200" dirty="0">
                <a:solidFill>
                  <a:schemeClr val="hlink"/>
                </a:solidFill>
              </a:rPr>
              <a:t>                   </a:t>
            </a:r>
            <a:r>
              <a:rPr lang="el-GR" altLang="en-US" sz="3200" dirty="0">
                <a:solidFill>
                  <a:schemeClr val="hlink"/>
                </a:solidFill>
              </a:rPr>
              <a:t> </a:t>
            </a:r>
            <a:r>
              <a:rPr lang="en-US" altLang="en-US" sz="3200" dirty="0">
                <a:solidFill>
                  <a:schemeClr val="hlink"/>
                </a:solidFill>
              </a:rPr>
              <a:t>than</a:t>
            </a:r>
            <a:r>
              <a:rPr lang="el-GR" altLang="en-US" sz="3200" dirty="0">
                <a:solidFill>
                  <a:schemeClr val="hlink"/>
                </a:solidFill>
              </a:rPr>
              <a:t>-1-</a:t>
            </a:r>
            <a:r>
              <a:rPr lang="en-US" altLang="en-US" sz="3200" dirty="0">
                <a:solidFill>
                  <a:schemeClr val="hlink"/>
                </a:solidFill>
              </a:rPr>
              <a:t>mile</a:t>
            </a:r>
            <a:r>
              <a:rPr lang="el-GR" altLang="en-US" sz="3200" dirty="0">
                <a:solidFill>
                  <a:schemeClr val="hlink"/>
                </a:solidFill>
              </a:rPr>
              <a:t>]                 </a:t>
            </a:r>
            <a:r>
              <a:rPr lang="en-US" altLang="en-US" sz="3200" dirty="0">
                <a:solidFill>
                  <a:schemeClr val="hlink"/>
                </a:solidFill>
              </a:rPr>
              <a:t>                            </a:t>
            </a:r>
            <a:r>
              <a:rPr lang="el-GR" altLang="en-US" sz="3200" dirty="0">
                <a:solidFill>
                  <a:schemeClr val="hlink"/>
                </a:solidFill>
              </a:rPr>
              <a:t>    </a:t>
            </a:r>
            <a:r>
              <a:rPr lang="en-US" altLang="en-US" sz="3200" dirty="0">
                <a:solidFill>
                  <a:schemeClr val="hlink"/>
                </a:solidFill>
              </a:rPr>
              <a:t>15-minutes]</a:t>
            </a:r>
          </a:p>
        </p:txBody>
      </p:sp>
      <p:sp>
        <p:nvSpPr>
          <p:cNvPr id="49157" name="Line 5">
            <a:extLst>
              <a:ext uri="{FF2B5EF4-FFF2-40B4-BE49-F238E27FC236}">
                <a16:creationId xmlns:a16="http://schemas.microsoft.com/office/drawing/2014/main" id="{E5A261A1-6501-D032-2D32-E8E5542B2DAA}"/>
              </a:ext>
            </a:extLst>
          </p:cNvPr>
          <p:cNvSpPr>
            <a:spLocks noChangeShapeType="1"/>
          </p:cNvSpPr>
          <p:nvPr/>
        </p:nvSpPr>
        <p:spPr bwMode="auto">
          <a:xfrm flipV="1">
            <a:off x="11887200" y="2590800"/>
            <a:ext cx="0" cy="1219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58" name="Line 6">
            <a:extLst>
              <a:ext uri="{FF2B5EF4-FFF2-40B4-BE49-F238E27FC236}">
                <a16:creationId xmlns:a16="http://schemas.microsoft.com/office/drawing/2014/main" id="{BBE03D1C-54CA-5825-4F32-CB52332B9A69}"/>
              </a:ext>
            </a:extLst>
          </p:cNvPr>
          <p:cNvSpPr>
            <a:spLocks noChangeShapeType="1"/>
          </p:cNvSpPr>
          <p:nvPr/>
        </p:nvSpPr>
        <p:spPr bwMode="auto">
          <a:xfrm flipV="1">
            <a:off x="9753600" y="4448176"/>
            <a:ext cx="198120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59" name="Line 7">
            <a:extLst>
              <a:ext uri="{FF2B5EF4-FFF2-40B4-BE49-F238E27FC236}">
                <a16:creationId xmlns:a16="http://schemas.microsoft.com/office/drawing/2014/main" id="{81B101EE-1629-92CB-0FE0-6D8DE7433601}"/>
              </a:ext>
            </a:extLst>
          </p:cNvPr>
          <p:cNvSpPr>
            <a:spLocks noChangeShapeType="1"/>
          </p:cNvSpPr>
          <p:nvPr/>
        </p:nvSpPr>
        <p:spPr bwMode="auto">
          <a:xfrm>
            <a:off x="11734800" y="4448176"/>
            <a:ext cx="213360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60" name="Freeform 8">
            <a:extLst>
              <a:ext uri="{FF2B5EF4-FFF2-40B4-BE49-F238E27FC236}">
                <a16:creationId xmlns:a16="http://schemas.microsoft.com/office/drawing/2014/main" id="{66F8D76C-339B-905B-26B3-09ECADBD6E5D}"/>
              </a:ext>
            </a:extLst>
          </p:cNvPr>
          <p:cNvSpPr>
            <a:spLocks/>
          </p:cNvSpPr>
          <p:nvPr/>
        </p:nvSpPr>
        <p:spPr bwMode="auto">
          <a:xfrm>
            <a:off x="11430000" y="4600577"/>
            <a:ext cx="736600" cy="196850"/>
          </a:xfrm>
          <a:custGeom>
            <a:avLst/>
            <a:gdLst>
              <a:gd name="T0" fmla="*/ 635 w 580"/>
              <a:gd name="T1" fmla="*/ 0 h 155"/>
              <a:gd name="T2" fmla="*/ 8890 w 580"/>
              <a:gd name="T3" fmla="*/ 40640 h 155"/>
              <a:gd name="T4" fmla="*/ 172085 w 580"/>
              <a:gd name="T5" fmla="*/ 97790 h 155"/>
              <a:gd name="T6" fmla="*/ 278130 w 580"/>
              <a:gd name="T7" fmla="*/ 89535 h 155"/>
              <a:gd name="T8" fmla="*/ 368300 w 580"/>
              <a:gd name="T9" fmla="*/ 24130 h 1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80" h="155">
                <a:moveTo>
                  <a:pt x="1" y="0"/>
                </a:moveTo>
                <a:cubicBezTo>
                  <a:pt x="5" y="21"/>
                  <a:pt x="0" y="48"/>
                  <a:pt x="14" y="64"/>
                </a:cubicBezTo>
                <a:cubicBezTo>
                  <a:pt x="52" y="108"/>
                  <a:pt x="219" y="147"/>
                  <a:pt x="271" y="154"/>
                </a:cubicBezTo>
                <a:cubicBezTo>
                  <a:pt x="327" y="150"/>
                  <a:pt x="384" y="155"/>
                  <a:pt x="438" y="141"/>
                </a:cubicBezTo>
                <a:cubicBezTo>
                  <a:pt x="481" y="130"/>
                  <a:pt x="545" y="73"/>
                  <a:pt x="580" y="38"/>
                </a:cubicBezTo>
              </a:path>
            </a:pathLst>
          </a:custGeom>
          <a:noFill/>
          <a:ln w="28575"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49161" name="Line 9">
            <a:extLst>
              <a:ext uri="{FF2B5EF4-FFF2-40B4-BE49-F238E27FC236}">
                <a16:creationId xmlns:a16="http://schemas.microsoft.com/office/drawing/2014/main" id="{0836388C-2BCA-FA0C-DD14-D7DADFD339F2}"/>
              </a:ext>
            </a:extLst>
          </p:cNvPr>
          <p:cNvSpPr>
            <a:spLocks noChangeShapeType="1"/>
          </p:cNvSpPr>
          <p:nvPr/>
        </p:nvSpPr>
        <p:spPr bwMode="auto">
          <a:xfrm flipV="1">
            <a:off x="8991600" y="5972176"/>
            <a:ext cx="0" cy="1219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62" name="Line 11">
            <a:extLst>
              <a:ext uri="{FF2B5EF4-FFF2-40B4-BE49-F238E27FC236}">
                <a16:creationId xmlns:a16="http://schemas.microsoft.com/office/drawing/2014/main" id="{CCCDDA3E-003B-D43E-D7E7-A5DC16B1B970}"/>
              </a:ext>
            </a:extLst>
          </p:cNvPr>
          <p:cNvSpPr>
            <a:spLocks noChangeShapeType="1"/>
          </p:cNvSpPr>
          <p:nvPr/>
        </p:nvSpPr>
        <p:spPr bwMode="auto">
          <a:xfrm flipV="1">
            <a:off x="8991600" y="7800976"/>
            <a:ext cx="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63" name="Line 12">
            <a:extLst>
              <a:ext uri="{FF2B5EF4-FFF2-40B4-BE49-F238E27FC236}">
                <a16:creationId xmlns:a16="http://schemas.microsoft.com/office/drawing/2014/main" id="{D691759A-2419-122F-F0EF-EC6CCD85DE63}"/>
              </a:ext>
            </a:extLst>
          </p:cNvPr>
          <p:cNvSpPr>
            <a:spLocks noChangeShapeType="1"/>
          </p:cNvSpPr>
          <p:nvPr/>
        </p:nvSpPr>
        <p:spPr bwMode="auto">
          <a:xfrm flipH="1" flipV="1">
            <a:off x="9448800" y="6124576"/>
            <a:ext cx="4419600" cy="1219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64" name="Line 13">
            <a:extLst>
              <a:ext uri="{FF2B5EF4-FFF2-40B4-BE49-F238E27FC236}">
                <a16:creationId xmlns:a16="http://schemas.microsoft.com/office/drawing/2014/main" id="{7B6725F9-4028-4D73-4467-F74A03736CDB}"/>
              </a:ext>
            </a:extLst>
          </p:cNvPr>
          <p:cNvSpPr>
            <a:spLocks noChangeShapeType="1"/>
          </p:cNvSpPr>
          <p:nvPr/>
        </p:nvSpPr>
        <p:spPr bwMode="auto">
          <a:xfrm flipV="1">
            <a:off x="12954000" y="7800976"/>
            <a:ext cx="167640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65" name="Line 14">
            <a:extLst>
              <a:ext uri="{FF2B5EF4-FFF2-40B4-BE49-F238E27FC236}">
                <a16:creationId xmlns:a16="http://schemas.microsoft.com/office/drawing/2014/main" id="{868A83DA-18BA-74A1-FE18-F44772B5354C}"/>
              </a:ext>
            </a:extLst>
          </p:cNvPr>
          <p:cNvSpPr>
            <a:spLocks noChangeShapeType="1"/>
          </p:cNvSpPr>
          <p:nvPr/>
        </p:nvSpPr>
        <p:spPr bwMode="auto">
          <a:xfrm>
            <a:off x="14630400" y="7800976"/>
            <a:ext cx="152400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66" name="Freeform 15">
            <a:extLst>
              <a:ext uri="{FF2B5EF4-FFF2-40B4-BE49-F238E27FC236}">
                <a16:creationId xmlns:a16="http://schemas.microsoft.com/office/drawing/2014/main" id="{9FECB706-9C17-F471-4BBC-4F42B06A069D}"/>
              </a:ext>
            </a:extLst>
          </p:cNvPr>
          <p:cNvSpPr>
            <a:spLocks/>
          </p:cNvSpPr>
          <p:nvPr/>
        </p:nvSpPr>
        <p:spPr bwMode="auto">
          <a:xfrm>
            <a:off x="14297027" y="7953377"/>
            <a:ext cx="638174" cy="142874"/>
          </a:xfrm>
          <a:custGeom>
            <a:avLst/>
            <a:gdLst>
              <a:gd name="T0" fmla="*/ 0 w 501"/>
              <a:gd name="T1" fmla="*/ 8292 h 112"/>
              <a:gd name="T2" fmla="*/ 98083 w 501"/>
              <a:gd name="T3" fmla="*/ 57405 h 112"/>
              <a:gd name="T4" fmla="*/ 319087 w 501"/>
              <a:gd name="T5" fmla="*/ 0 h 112"/>
              <a:gd name="T6" fmla="*/ 0 60000 65536"/>
              <a:gd name="T7" fmla="*/ 0 60000 65536"/>
              <a:gd name="T8" fmla="*/ 0 60000 65536"/>
            </a:gdLst>
            <a:ahLst/>
            <a:cxnLst>
              <a:cxn ang="T6">
                <a:pos x="T0" y="T1"/>
              </a:cxn>
              <a:cxn ang="T7">
                <a:pos x="T2" y="T3"/>
              </a:cxn>
              <a:cxn ang="T8">
                <a:pos x="T4" y="T5"/>
              </a:cxn>
            </a:cxnLst>
            <a:rect l="0" t="0" r="r" b="b"/>
            <a:pathLst>
              <a:path w="501" h="112">
                <a:moveTo>
                  <a:pt x="0" y="13"/>
                </a:moveTo>
                <a:cubicBezTo>
                  <a:pt x="43" y="76"/>
                  <a:pt x="87" y="73"/>
                  <a:pt x="154" y="90"/>
                </a:cubicBezTo>
                <a:cubicBezTo>
                  <a:pt x="359" y="80"/>
                  <a:pt x="389" y="112"/>
                  <a:pt x="501" y="0"/>
                </a:cubicBezTo>
              </a:path>
            </a:pathLst>
          </a:custGeom>
          <a:noFill/>
          <a:ln w="28575"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49167" name="Text Box 17">
            <a:extLst>
              <a:ext uri="{FF2B5EF4-FFF2-40B4-BE49-F238E27FC236}">
                <a16:creationId xmlns:a16="http://schemas.microsoft.com/office/drawing/2014/main" id="{45C385CD-479B-1ECC-D33E-9421BAC8C2F8}"/>
              </a:ext>
            </a:extLst>
          </p:cNvPr>
          <p:cNvSpPr txBox="1">
            <a:spLocks noChangeArrowheads="1"/>
          </p:cNvSpPr>
          <p:nvPr/>
        </p:nvSpPr>
        <p:spPr bwMode="auto">
          <a:xfrm>
            <a:off x="5867400" y="10912477"/>
            <a:ext cx="12649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solidFill>
                  <a:srgbClr val="990000"/>
                </a:solidFill>
              </a:rPr>
              <a:t>Inference Tree</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ate Placeholder 1">
            <a:extLst>
              <a:ext uri="{FF2B5EF4-FFF2-40B4-BE49-F238E27FC236}">
                <a16:creationId xmlns:a16="http://schemas.microsoft.com/office/drawing/2014/main" id="{C2A84939-8BD2-2F75-C101-9024E076318B}"/>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50179" name="Slide Number Placeholder 3">
            <a:extLst>
              <a:ext uri="{FF2B5EF4-FFF2-40B4-BE49-F238E27FC236}">
                <a16:creationId xmlns:a16="http://schemas.microsoft.com/office/drawing/2014/main" id="{8E9425B3-50A8-765C-0EC9-98964958325D}"/>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DC2547D2-29CE-40D1-852A-3289DAF2396B}" type="slidenum">
              <a:rPr lang="el-GR" altLang="en-US" smtClean="0"/>
              <a:pPr algn="ctr"/>
              <a:t>88</a:t>
            </a:fld>
            <a:endParaRPr lang="el-GR" altLang="en-US" dirty="0"/>
          </a:p>
        </p:txBody>
      </p:sp>
      <p:sp>
        <p:nvSpPr>
          <p:cNvPr id="50180" name="Text Box 4">
            <a:extLst>
              <a:ext uri="{FF2B5EF4-FFF2-40B4-BE49-F238E27FC236}">
                <a16:creationId xmlns:a16="http://schemas.microsoft.com/office/drawing/2014/main" id="{A76C2962-AF17-6246-A380-8C58C7842235}"/>
              </a:ext>
            </a:extLst>
          </p:cNvPr>
          <p:cNvSpPr txBox="1">
            <a:spLocks noChangeArrowheads="1"/>
          </p:cNvSpPr>
          <p:nvPr/>
        </p:nvSpPr>
        <p:spPr bwMode="auto">
          <a:xfrm>
            <a:off x="3403600" y="3806827"/>
            <a:ext cx="17576800" cy="4893647"/>
          </a:xfrm>
          <a:prstGeom prst="rect">
            <a:avLst/>
          </a:prstGeom>
          <a:solidFill>
            <a:schemeClr val="accent6">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800" b="1" dirty="0">
                <a:solidFill>
                  <a:srgbClr val="990000"/>
                </a:solidFill>
                <a:latin typeface="Helvetica Neue"/>
              </a:rPr>
              <a:t>Conversation</a:t>
            </a:r>
            <a:endParaRPr lang="el-GR" altLang="en-US" sz="4800" b="1" dirty="0">
              <a:solidFill>
                <a:srgbClr val="990000"/>
              </a:solidFill>
              <a:latin typeface="Helvetica Neue"/>
            </a:endParaRPr>
          </a:p>
          <a:p>
            <a:pPr marL="685800" indent="-685800" algn="l" eaLnBrk="1" hangingPunct="1">
              <a:spcBef>
                <a:spcPct val="50000"/>
              </a:spcBef>
              <a:buFont typeface="Wingdings" panose="05000000000000000000" pitchFamily="2" charset="2"/>
              <a:buChar char="q"/>
            </a:pPr>
            <a:r>
              <a:rPr lang="en-US" altLang="en-US" sz="4800" b="1" dirty="0">
                <a:latin typeface="Helvetica Neue"/>
              </a:rPr>
              <a:t>Driven entirely by the system</a:t>
            </a:r>
            <a:r>
              <a:rPr lang="el-GR" altLang="en-US" sz="4800" b="1" dirty="0">
                <a:latin typeface="Helvetica Neue"/>
              </a:rPr>
              <a:t>. </a:t>
            </a:r>
          </a:p>
          <a:p>
            <a:pPr marL="685800" indent="-685800" algn="l" eaLnBrk="1" hangingPunct="1">
              <a:spcBef>
                <a:spcPct val="50000"/>
              </a:spcBef>
              <a:buFont typeface="Wingdings" panose="05000000000000000000" pitchFamily="2" charset="2"/>
              <a:buChar char="q"/>
            </a:pPr>
            <a:r>
              <a:rPr lang="en-US" altLang="en-US" sz="4800" b="1" dirty="0">
                <a:latin typeface="Helvetica Neue"/>
              </a:rPr>
              <a:t>The user simply replies to the questions, which correspond to terminal, askable, subgoals. </a:t>
            </a:r>
          </a:p>
          <a:p>
            <a:pPr marL="685800" indent="-685800" algn="l" eaLnBrk="1" hangingPunct="1">
              <a:spcBef>
                <a:spcPct val="50000"/>
              </a:spcBef>
              <a:buFont typeface="Wingdings" panose="05000000000000000000" pitchFamily="2" charset="2"/>
              <a:buChar char="q"/>
            </a:pPr>
            <a:r>
              <a:rPr lang="en-US" altLang="en-US" sz="4800" b="1" dirty="0">
                <a:latin typeface="Helvetica Neue"/>
              </a:rPr>
              <a:t>The user answers are recorded in the working memory. </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89</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03449" y="2590482"/>
            <a:ext cx="21736123" cy="1091154"/>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Why and How Explanations</a:t>
            </a:r>
            <a:endParaRPr lang="en-CY" sz="4800" dirty="0"/>
          </a:p>
        </p:txBody>
      </p:sp>
      <p:sp>
        <p:nvSpPr>
          <p:cNvPr id="5" name="Rectangle 3">
            <a:extLst>
              <a:ext uri="{FF2B5EF4-FFF2-40B4-BE49-F238E27FC236}">
                <a16:creationId xmlns:a16="http://schemas.microsoft.com/office/drawing/2014/main" id="{D953057B-ECB5-FB81-CCAA-F506BA0D3AEC}"/>
              </a:ext>
            </a:extLst>
          </p:cNvPr>
          <p:cNvSpPr txBox="1">
            <a:spLocks noChangeArrowheads="1"/>
          </p:cNvSpPr>
          <p:nvPr/>
        </p:nvSpPr>
        <p:spPr>
          <a:xfrm>
            <a:off x="1203449" y="4039629"/>
            <a:ext cx="21736122" cy="5193272"/>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80000"/>
              </a:lnSpc>
              <a:buFont typeface="Wingdings" panose="05000000000000000000" pitchFamily="2" charset="2"/>
              <a:buChar char="q"/>
            </a:pPr>
            <a:r>
              <a:rPr lang="en-US" altLang="en-US" sz="4400" dirty="0">
                <a:solidFill>
                  <a:srgbClr val="0100C8"/>
                </a:solidFill>
                <a:latin typeface="Helvetica Neue"/>
              </a:rPr>
              <a:t>The inference network records all the reasoning of the system in the given consultative conversation </a:t>
            </a:r>
          </a:p>
          <a:p>
            <a:pPr lvl="1">
              <a:lnSpc>
                <a:spcPct val="80000"/>
              </a:lnSpc>
              <a:buFont typeface="Wingdings" panose="05000000000000000000" pitchFamily="2" charset="2"/>
              <a:buChar char="§"/>
            </a:pPr>
            <a:r>
              <a:rPr lang="en-US" altLang="en-US" sz="3600" dirty="0">
                <a:solidFill>
                  <a:srgbClr val="0100C8"/>
                </a:solidFill>
                <a:latin typeface="Helvetica Neue"/>
              </a:rPr>
              <a:t>It is a trace of the system’s reasoning steps</a:t>
            </a:r>
            <a:endParaRPr lang="el-GR" altLang="en-US" sz="3600" i="1" u="sng" dirty="0">
              <a:solidFill>
                <a:srgbClr val="0100C8"/>
              </a:solidFill>
              <a:latin typeface="Helvetica Neue"/>
            </a:endParaRPr>
          </a:p>
          <a:p>
            <a:pPr>
              <a:lnSpc>
                <a:spcPct val="80000"/>
              </a:lnSpc>
              <a:buFont typeface="Wingdings" panose="05000000000000000000" pitchFamily="2" charset="2"/>
              <a:buChar char="q"/>
            </a:pPr>
            <a:r>
              <a:rPr lang="en-US" altLang="en-US" sz="4400" b="1" dirty="0">
                <a:solidFill>
                  <a:srgbClr val="FF2D64"/>
                </a:solidFill>
                <a:latin typeface="Helvetica Neue"/>
              </a:rPr>
              <a:t>Types of explanation</a:t>
            </a:r>
            <a:r>
              <a:rPr lang="el-GR" altLang="en-US" sz="4400" dirty="0">
                <a:solidFill>
                  <a:srgbClr val="0100C8"/>
                </a:solidFill>
                <a:latin typeface="Helvetica Neue"/>
              </a:rPr>
              <a:t>: </a:t>
            </a:r>
          </a:p>
          <a:p>
            <a:pPr lvl="1">
              <a:lnSpc>
                <a:spcPct val="80000"/>
              </a:lnSpc>
              <a:buFont typeface="Wingdings" panose="05000000000000000000" pitchFamily="2" charset="2"/>
              <a:buChar char="§"/>
            </a:pPr>
            <a:r>
              <a:rPr lang="el-GR" altLang="en-US" sz="4400" dirty="0">
                <a:solidFill>
                  <a:srgbClr val="0100C8"/>
                </a:solidFill>
                <a:latin typeface="Helvetica Neue"/>
              </a:rPr>
              <a:t>‘</a:t>
            </a:r>
            <a:r>
              <a:rPr lang="en-US" altLang="en-US" sz="4400" b="1" dirty="0">
                <a:solidFill>
                  <a:srgbClr val="FF2D64"/>
                </a:solidFill>
                <a:latin typeface="Helvetica Neue"/>
              </a:rPr>
              <a:t>Why</a:t>
            </a:r>
            <a:r>
              <a:rPr lang="en-US" altLang="en-US" sz="4400" dirty="0">
                <a:solidFill>
                  <a:srgbClr val="0100C8"/>
                </a:solidFill>
                <a:latin typeface="Helvetica Neue"/>
              </a:rPr>
              <a:t> are you asking me this</a:t>
            </a:r>
            <a:r>
              <a:rPr lang="el-GR" altLang="en-US" sz="4400" dirty="0">
                <a:solidFill>
                  <a:srgbClr val="0100C8"/>
                </a:solidFill>
                <a:latin typeface="Helvetica Neue"/>
              </a:rPr>
              <a:t>’  </a:t>
            </a:r>
            <a:r>
              <a:rPr lang="el-GR" altLang="en-US" sz="4400" dirty="0">
                <a:solidFill>
                  <a:srgbClr val="0100C8"/>
                </a:solidFill>
                <a:latin typeface="Helvetica Neue"/>
                <a:sym typeface="Symbol" panose="05050102010706020507" pitchFamily="18" charset="2"/>
              </a:rPr>
              <a:t></a:t>
            </a:r>
            <a:r>
              <a:rPr lang="en-US" altLang="en-US" sz="4400" dirty="0">
                <a:solidFill>
                  <a:srgbClr val="0100C8"/>
                </a:solidFill>
                <a:latin typeface="Helvetica Neue"/>
                <a:sym typeface="Symbol" panose="05050102010706020507" pitchFamily="18" charset="2"/>
              </a:rPr>
              <a:t> </a:t>
            </a:r>
            <a:r>
              <a:rPr lang="el-GR" altLang="en-US" sz="4400" dirty="0">
                <a:solidFill>
                  <a:srgbClr val="0100C8"/>
                </a:solidFill>
                <a:latin typeface="Helvetica Neue"/>
              </a:rPr>
              <a:t> </a:t>
            </a:r>
            <a:r>
              <a:rPr lang="en-US" altLang="en-US" sz="4400" dirty="0">
                <a:solidFill>
                  <a:srgbClr val="0100C8"/>
                </a:solidFill>
                <a:latin typeface="Helvetica Neue"/>
              </a:rPr>
              <a:t>i.e., why are you pursuing this goal? </a:t>
            </a:r>
            <a:endParaRPr lang="el-GR" altLang="en-US" sz="4400" dirty="0">
              <a:solidFill>
                <a:srgbClr val="0100C8"/>
              </a:solidFill>
              <a:latin typeface="Helvetica Neue"/>
            </a:endParaRPr>
          </a:p>
          <a:p>
            <a:pPr lvl="1">
              <a:lnSpc>
                <a:spcPct val="80000"/>
              </a:lnSpc>
              <a:buFont typeface="Wingdings" panose="05000000000000000000" pitchFamily="2" charset="2"/>
              <a:buChar char="§"/>
            </a:pPr>
            <a:r>
              <a:rPr lang="el-GR" altLang="en-US" sz="4400" dirty="0">
                <a:solidFill>
                  <a:srgbClr val="0100C8"/>
                </a:solidFill>
                <a:latin typeface="Helvetica Neue"/>
              </a:rPr>
              <a:t>‘</a:t>
            </a:r>
            <a:r>
              <a:rPr lang="en-US" altLang="en-US" sz="4400" b="1" dirty="0">
                <a:solidFill>
                  <a:srgbClr val="FF2D64"/>
                </a:solidFill>
                <a:latin typeface="Helvetica Neue"/>
              </a:rPr>
              <a:t>How</a:t>
            </a:r>
            <a:r>
              <a:rPr lang="en-US" altLang="en-US" sz="4400" dirty="0">
                <a:solidFill>
                  <a:srgbClr val="0100C8"/>
                </a:solidFill>
                <a:latin typeface="Helvetica Neue"/>
              </a:rPr>
              <a:t> did you reach this conclusion?</a:t>
            </a:r>
            <a:r>
              <a:rPr lang="el-GR" altLang="en-US" sz="4400" dirty="0">
                <a:solidFill>
                  <a:srgbClr val="0100C8"/>
                </a:solidFill>
                <a:latin typeface="Helvetica Neue"/>
              </a:rPr>
              <a:t>’  </a:t>
            </a:r>
            <a:r>
              <a:rPr lang="el-GR" altLang="en-US" sz="4400" dirty="0">
                <a:solidFill>
                  <a:srgbClr val="0100C8"/>
                </a:solidFill>
                <a:latin typeface="Helvetica Neue"/>
                <a:sym typeface="Symbol" panose="05050102010706020507" pitchFamily="18" charset="2"/>
              </a:rPr>
              <a:t></a:t>
            </a:r>
            <a:r>
              <a:rPr lang="el-GR" altLang="en-US" sz="4400" dirty="0">
                <a:solidFill>
                  <a:srgbClr val="0100C8"/>
                </a:solidFill>
                <a:latin typeface="Helvetica Neue"/>
              </a:rPr>
              <a:t> </a:t>
            </a:r>
            <a:r>
              <a:rPr lang="en-US" altLang="en-US" sz="4400" dirty="0">
                <a:solidFill>
                  <a:srgbClr val="0100C8"/>
                </a:solidFill>
                <a:latin typeface="Helvetica Neue"/>
              </a:rPr>
              <a:t>i.e., how was this goal achieved? </a:t>
            </a:r>
            <a:endParaRPr lang="el-GR" altLang="en-US" sz="4400" dirty="0">
              <a:solidFill>
                <a:srgbClr val="0100C8"/>
              </a:solidFill>
              <a:latin typeface="Helvetica Neue"/>
            </a:endParaRPr>
          </a:p>
          <a:p>
            <a:pPr>
              <a:lnSpc>
                <a:spcPct val="80000"/>
              </a:lnSpc>
              <a:buFont typeface="Wingdings" panose="05000000000000000000" pitchFamily="2" charset="2"/>
              <a:buChar char="q"/>
            </a:pPr>
            <a:r>
              <a:rPr lang="en-US" altLang="en-US" sz="4400" dirty="0">
                <a:solidFill>
                  <a:srgbClr val="0100C8"/>
                </a:solidFill>
                <a:latin typeface="Helvetica Neue"/>
              </a:rPr>
              <a:t>The explanations are provided by </a:t>
            </a:r>
            <a:r>
              <a:rPr lang="en-US" altLang="en-US" sz="4400" b="1" dirty="0">
                <a:solidFill>
                  <a:srgbClr val="FF2D64"/>
                </a:solidFill>
                <a:latin typeface="Helvetica Neue"/>
              </a:rPr>
              <a:t>ascending</a:t>
            </a:r>
            <a:r>
              <a:rPr lang="el-GR" altLang="en-US" sz="4400" dirty="0">
                <a:solidFill>
                  <a:srgbClr val="0100C8"/>
                </a:solidFill>
                <a:latin typeface="Helvetica Neue"/>
              </a:rPr>
              <a:t> (‘</a:t>
            </a:r>
            <a:r>
              <a:rPr lang="en-US" altLang="en-US" sz="4400" dirty="0">
                <a:solidFill>
                  <a:srgbClr val="0100C8"/>
                </a:solidFill>
                <a:latin typeface="Helvetica Neue"/>
              </a:rPr>
              <a:t>Why?</a:t>
            </a:r>
            <a:r>
              <a:rPr lang="el-GR" altLang="en-US" sz="4400" dirty="0">
                <a:solidFill>
                  <a:srgbClr val="0100C8"/>
                </a:solidFill>
                <a:latin typeface="Helvetica Neue"/>
              </a:rPr>
              <a:t>’</a:t>
            </a:r>
            <a:r>
              <a:rPr lang="en-US" altLang="en-US" sz="4400" dirty="0">
                <a:solidFill>
                  <a:srgbClr val="0100C8"/>
                </a:solidFill>
                <a:latin typeface="Helvetica Neue"/>
              </a:rPr>
              <a:t> questions</a:t>
            </a:r>
            <a:r>
              <a:rPr lang="el-GR" altLang="en-US" sz="4400" dirty="0">
                <a:solidFill>
                  <a:srgbClr val="0100C8"/>
                </a:solidFill>
                <a:latin typeface="Helvetica Neue"/>
              </a:rPr>
              <a:t>) </a:t>
            </a:r>
            <a:r>
              <a:rPr lang="en-US" altLang="en-US" sz="4400" dirty="0">
                <a:solidFill>
                  <a:srgbClr val="0100C8"/>
                </a:solidFill>
                <a:latin typeface="Helvetica Neue"/>
              </a:rPr>
              <a:t>or </a:t>
            </a:r>
            <a:r>
              <a:rPr lang="en-US" altLang="en-US" sz="4400" b="1" dirty="0">
                <a:solidFill>
                  <a:srgbClr val="FF2D64"/>
                </a:solidFill>
                <a:latin typeface="Helvetica Neue"/>
              </a:rPr>
              <a:t>descending</a:t>
            </a:r>
            <a:r>
              <a:rPr lang="el-GR" altLang="en-US" sz="4400" dirty="0">
                <a:solidFill>
                  <a:srgbClr val="0100C8"/>
                </a:solidFill>
                <a:latin typeface="Helvetica Neue"/>
              </a:rPr>
              <a:t> (‘</a:t>
            </a:r>
            <a:r>
              <a:rPr lang="en-US" altLang="en-US" sz="4400" dirty="0">
                <a:solidFill>
                  <a:srgbClr val="0100C8"/>
                </a:solidFill>
                <a:latin typeface="Helvetica Neue"/>
              </a:rPr>
              <a:t>How?</a:t>
            </a:r>
            <a:r>
              <a:rPr lang="el-GR" altLang="en-US" sz="4400" dirty="0">
                <a:solidFill>
                  <a:srgbClr val="0100C8"/>
                </a:solidFill>
                <a:latin typeface="Helvetica Neue"/>
              </a:rPr>
              <a:t>’</a:t>
            </a:r>
            <a:r>
              <a:rPr lang="en-US" altLang="en-US" sz="4400" dirty="0">
                <a:solidFill>
                  <a:srgbClr val="0100C8"/>
                </a:solidFill>
                <a:latin typeface="Helvetica Neue"/>
              </a:rPr>
              <a:t> questions</a:t>
            </a:r>
            <a:r>
              <a:rPr lang="el-GR" altLang="en-US" sz="4400" dirty="0">
                <a:solidFill>
                  <a:srgbClr val="0100C8"/>
                </a:solidFill>
                <a:latin typeface="Helvetica Neue"/>
              </a:rPr>
              <a:t>) </a:t>
            </a:r>
            <a:r>
              <a:rPr lang="en-US" altLang="en-US" sz="4400" dirty="0">
                <a:solidFill>
                  <a:srgbClr val="0100C8"/>
                </a:solidFill>
                <a:latin typeface="Helvetica Neue"/>
              </a:rPr>
              <a:t>the inference tree</a:t>
            </a:r>
          </a:p>
        </p:txBody>
      </p:sp>
    </p:spTree>
    <p:extLst>
      <p:ext uri="{BB962C8B-B14F-4D97-AF65-F5344CB8AC3E}">
        <p14:creationId xmlns:p14="http://schemas.microsoft.com/office/powerpoint/2010/main" val="4141067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9</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52662" y="2887898"/>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Slots and Facets</a:t>
            </a:r>
            <a:endParaRPr lang="en-CY" sz="4800" dirty="0"/>
          </a:p>
        </p:txBody>
      </p:sp>
      <p:sp>
        <p:nvSpPr>
          <p:cNvPr id="5" name="Rectangle 3">
            <a:extLst>
              <a:ext uri="{FF2B5EF4-FFF2-40B4-BE49-F238E27FC236}">
                <a16:creationId xmlns:a16="http://schemas.microsoft.com/office/drawing/2014/main" id="{C285742E-8556-0647-5CE0-FC1C5B62992B}"/>
              </a:ext>
            </a:extLst>
          </p:cNvPr>
          <p:cNvSpPr txBox="1">
            <a:spLocks noChangeArrowheads="1"/>
          </p:cNvSpPr>
          <p:nvPr/>
        </p:nvSpPr>
        <p:spPr>
          <a:xfrm>
            <a:off x="1252662" y="4322813"/>
            <a:ext cx="21590490" cy="4771767"/>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400" dirty="0">
                <a:solidFill>
                  <a:srgbClr val="0100C8"/>
                </a:solidFill>
                <a:latin typeface="Helvetica Neue"/>
              </a:rPr>
              <a:t>The key structural elements of a frame are the </a:t>
            </a:r>
            <a:r>
              <a:rPr lang="en-US" altLang="en-US" sz="4400" b="1" dirty="0">
                <a:solidFill>
                  <a:srgbClr val="FF2D64"/>
                </a:solidFill>
                <a:latin typeface="Helvetica Neue"/>
              </a:rPr>
              <a:t>slots</a:t>
            </a:r>
            <a:r>
              <a:rPr lang="en-US" altLang="en-US" sz="4400" dirty="0">
                <a:solidFill>
                  <a:srgbClr val="0100C8"/>
                </a:solidFill>
                <a:latin typeface="Helvetica Neue"/>
              </a:rPr>
              <a:t> and their </a:t>
            </a:r>
            <a:r>
              <a:rPr lang="en-US" altLang="en-US" sz="4400" b="1" dirty="0">
                <a:solidFill>
                  <a:srgbClr val="FF2D64"/>
                </a:solidFill>
                <a:latin typeface="Helvetica Neue"/>
              </a:rPr>
              <a:t>facets</a:t>
            </a:r>
            <a:endParaRPr lang="el-GR" altLang="en-US" sz="4400" b="1" dirty="0">
              <a:solidFill>
                <a:srgbClr val="FF2D64"/>
              </a:solidFill>
              <a:latin typeface="Helvetica Neue"/>
            </a:endParaRPr>
          </a:p>
          <a:p>
            <a:pPr>
              <a:buFont typeface="Wingdings" panose="05000000000000000000" pitchFamily="2" charset="2"/>
              <a:buChar char="q"/>
            </a:pPr>
            <a:r>
              <a:rPr lang="en-US" altLang="en-US" sz="4400" dirty="0">
                <a:solidFill>
                  <a:srgbClr val="0100C8"/>
                </a:solidFill>
                <a:latin typeface="Helvetica Neue"/>
              </a:rPr>
              <a:t>Slots represent the characteristics of the entity</a:t>
            </a:r>
            <a:endParaRPr lang="el-GR" altLang="en-US" sz="4400" dirty="0">
              <a:solidFill>
                <a:srgbClr val="0100C8"/>
              </a:solidFill>
              <a:latin typeface="Helvetica Neue"/>
            </a:endParaRPr>
          </a:p>
          <a:p>
            <a:pPr>
              <a:buFont typeface="Wingdings" panose="05000000000000000000" pitchFamily="2" charset="2"/>
              <a:buChar char="q"/>
            </a:pPr>
            <a:r>
              <a:rPr lang="en-US" altLang="en-US" sz="4400" dirty="0">
                <a:solidFill>
                  <a:srgbClr val="0100C8"/>
                </a:solidFill>
                <a:latin typeface="Helvetica Neue"/>
              </a:rPr>
              <a:t>Slots are </a:t>
            </a:r>
            <a:r>
              <a:rPr lang="en-US" altLang="en-US" sz="4400" b="1" dirty="0">
                <a:solidFill>
                  <a:srgbClr val="FF2D64"/>
                </a:solidFill>
                <a:latin typeface="Helvetica Neue"/>
              </a:rPr>
              <a:t>“filled”</a:t>
            </a:r>
            <a:r>
              <a:rPr lang="el-GR" altLang="en-US" sz="4400" b="1" dirty="0">
                <a:solidFill>
                  <a:srgbClr val="FF2D64"/>
                </a:solidFill>
                <a:latin typeface="Helvetica Neue"/>
              </a:rPr>
              <a:t> </a:t>
            </a:r>
            <a:r>
              <a:rPr lang="en-US" altLang="en-US" sz="4400" dirty="0">
                <a:solidFill>
                  <a:srgbClr val="0100C8"/>
                </a:solidFill>
                <a:latin typeface="Helvetica Neue"/>
              </a:rPr>
              <a:t>(obtain values) based on various constraints expressed in the facets</a:t>
            </a:r>
            <a:endParaRPr lang="el-GR" altLang="en-US" sz="4400" dirty="0">
              <a:solidFill>
                <a:srgbClr val="0100C8"/>
              </a:solidFill>
              <a:latin typeface="Helvetica Neue"/>
            </a:endParaRPr>
          </a:p>
          <a:p>
            <a:pPr>
              <a:buFont typeface="Wingdings" panose="05000000000000000000" pitchFamily="2" charset="2"/>
              <a:buChar char="q"/>
            </a:pPr>
            <a:r>
              <a:rPr lang="en-US" altLang="en-US" sz="4400" dirty="0">
                <a:solidFill>
                  <a:srgbClr val="0100C8"/>
                </a:solidFill>
                <a:latin typeface="Helvetica Neue"/>
              </a:rPr>
              <a:t>A slot could be </a:t>
            </a:r>
            <a:r>
              <a:rPr lang="en-US" altLang="en-US" sz="4400" b="1" dirty="0">
                <a:solidFill>
                  <a:srgbClr val="FF2D64"/>
                </a:solidFill>
                <a:latin typeface="Helvetica Neue"/>
              </a:rPr>
              <a:t>single-valued</a:t>
            </a:r>
            <a:r>
              <a:rPr lang="en-US" altLang="en-US" sz="4400" dirty="0">
                <a:solidFill>
                  <a:srgbClr val="0100C8"/>
                </a:solidFill>
                <a:latin typeface="Helvetica Neue"/>
              </a:rPr>
              <a:t> (only one of its domain values can be assigned to it) or </a:t>
            </a:r>
            <a:r>
              <a:rPr lang="en-US" altLang="en-US" sz="4400" b="1" dirty="0">
                <a:solidFill>
                  <a:srgbClr val="FF2D64"/>
                </a:solidFill>
                <a:latin typeface="Helvetica Neue"/>
              </a:rPr>
              <a:t>multi-valued</a:t>
            </a:r>
            <a:r>
              <a:rPr lang="en-US" altLang="en-US" sz="4400" dirty="0">
                <a:solidFill>
                  <a:srgbClr val="0100C8"/>
                </a:solidFill>
                <a:latin typeface="Helvetica Neue"/>
              </a:rPr>
              <a:t> (can be assigned more than one value)</a:t>
            </a:r>
          </a:p>
        </p:txBody>
      </p:sp>
    </p:spTree>
    <p:extLst>
      <p:ext uri="{BB962C8B-B14F-4D97-AF65-F5344CB8AC3E}">
        <p14:creationId xmlns:p14="http://schemas.microsoft.com/office/powerpoint/2010/main" val="310069186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1">
            <a:extLst>
              <a:ext uri="{FF2B5EF4-FFF2-40B4-BE49-F238E27FC236}">
                <a16:creationId xmlns:a16="http://schemas.microsoft.com/office/drawing/2014/main" id="{DE4B8924-04BB-E64B-9704-CEE668172D13}"/>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52227" name="Slide Number Placeholder 3">
            <a:extLst>
              <a:ext uri="{FF2B5EF4-FFF2-40B4-BE49-F238E27FC236}">
                <a16:creationId xmlns:a16="http://schemas.microsoft.com/office/drawing/2014/main" id="{E1B5F733-8B55-F7F9-C890-A30C4A4CD71A}"/>
              </a:ext>
            </a:extLst>
          </p:cNvPr>
          <p:cNvSpPr>
            <a:spLocks noGrp="1"/>
          </p:cNvSpPr>
          <p:nvPr>
            <p:ph type="sldNum" sz="quarter" idx="12"/>
          </p:nvPr>
        </p:nvSpPr>
        <p:spPr>
          <a:xfrm>
            <a:off x="11684977" y="12598400"/>
            <a:ext cx="1014046" cy="779992"/>
          </a:xfrm>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EB0FFD89-D2AE-49B7-9CE5-E633C0E6BD70}" type="slidenum">
              <a:rPr lang="el-GR" altLang="en-US" smtClean="0"/>
              <a:pPr algn="ctr"/>
              <a:t>90</a:t>
            </a:fld>
            <a:endParaRPr lang="el-GR" altLang="en-US" dirty="0"/>
          </a:p>
        </p:txBody>
      </p:sp>
      <p:sp>
        <p:nvSpPr>
          <p:cNvPr id="94212" name="Text Box 4">
            <a:extLst>
              <a:ext uri="{FF2B5EF4-FFF2-40B4-BE49-F238E27FC236}">
                <a16:creationId xmlns:a16="http://schemas.microsoft.com/office/drawing/2014/main" id="{C723E021-343E-922E-39CA-931B9B102E95}"/>
              </a:ext>
            </a:extLst>
          </p:cNvPr>
          <p:cNvSpPr txBox="1">
            <a:spLocks noChangeArrowheads="1"/>
          </p:cNvSpPr>
          <p:nvPr/>
        </p:nvSpPr>
        <p:spPr bwMode="auto">
          <a:xfrm>
            <a:off x="4038600" y="0"/>
            <a:ext cx="16306800" cy="12403395"/>
          </a:xfrm>
          <a:prstGeom prst="rect">
            <a:avLst/>
          </a:prstGeom>
          <a:solidFill>
            <a:schemeClr val="accent6">
              <a:lumMod val="20000"/>
              <a:lumOff val="80000"/>
            </a:schemeClr>
          </a:solidFill>
          <a:ln>
            <a:noFill/>
          </a:ln>
          <a:effectLst/>
        </p:spPr>
        <p:txBody>
          <a:bodyPr>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l-GR" altLang="en-US" sz="4000" b="1" dirty="0">
                <a:solidFill>
                  <a:srgbClr val="990000"/>
                </a:solidFill>
              </a:rPr>
              <a:t> ‘</a:t>
            </a:r>
            <a:r>
              <a:rPr lang="en-US" altLang="en-US" sz="4000" b="1" dirty="0">
                <a:solidFill>
                  <a:srgbClr val="990000"/>
                </a:solidFill>
              </a:rPr>
              <a:t>Why?</a:t>
            </a:r>
            <a:r>
              <a:rPr lang="el-GR" altLang="en-US" sz="4000" b="1" dirty="0">
                <a:solidFill>
                  <a:srgbClr val="990000"/>
                </a:solidFill>
              </a:rPr>
              <a:t>’</a:t>
            </a:r>
            <a:r>
              <a:rPr lang="en-US" altLang="en-US" sz="4000" b="1" dirty="0">
                <a:solidFill>
                  <a:srgbClr val="990000"/>
                </a:solidFill>
              </a:rPr>
              <a:t> Explanations</a:t>
            </a:r>
            <a:endParaRPr lang="el-GR" altLang="en-US" sz="4000" b="1" i="1" dirty="0">
              <a:solidFill>
                <a:srgbClr val="990000"/>
              </a:solidFill>
            </a:endParaRPr>
          </a:p>
          <a:p>
            <a:pPr eaLnBrk="1" hangingPunct="1">
              <a:spcBef>
                <a:spcPct val="0"/>
              </a:spcBef>
              <a:buFontTx/>
              <a:buNone/>
            </a:pPr>
            <a:r>
              <a:rPr lang="en-US" altLang="en-US" sz="3600" b="1" dirty="0">
                <a:solidFill>
                  <a:srgbClr val="990000"/>
                </a:solidFill>
              </a:rPr>
              <a:t>Findout</a:t>
            </a:r>
            <a:r>
              <a:rPr lang="el-GR" altLang="en-US" sz="3600" b="1" dirty="0">
                <a:solidFill>
                  <a:srgbClr val="990000"/>
                </a:solidFill>
              </a:rPr>
              <a:t>: </a:t>
            </a:r>
            <a:r>
              <a:rPr lang="en-US" altLang="en-US" sz="3600" b="1" dirty="0">
                <a:solidFill>
                  <a:srgbClr val="990000"/>
                </a:solidFill>
              </a:rPr>
              <a:t>Action</a:t>
            </a:r>
            <a:endParaRPr lang="el-GR" altLang="en-US" sz="3600" b="1" dirty="0">
              <a:solidFill>
                <a:srgbClr val="990000"/>
              </a:solidFill>
            </a:endParaRPr>
          </a:p>
          <a:p>
            <a:pPr eaLnBrk="1" hangingPunct="1">
              <a:spcBef>
                <a:spcPct val="0"/>
              </a:spcBef>
              <a:buFontTx/>
              <a:buNone/>
            </a:pPr>
            <a:endParaRPr lang="el-GR" altLang="en-US" sz="1600" b="1" i="1" dirty="0"/>
          </a:p>
          <a:p>
            <a:pPr>
              <a:spcBef>
                <a:spcPct val="0"/>
              </a:spcBef>
              <a:buNone/>
            </a:pPr>
            <a:r>
              <a:rPr lang="en-US" altLang="en-US" sz="3600" b="1" dirty="0">
                <a:latin typeface="Helvetica Neue"/>
              </a:rPr>
              <a:t>How far is the theater?</a:t>
            </a:r>
            <a:endParaRPr lang="el-GR" altLang="en-US" sz="3600" b="1" dirty="0">
              <a:latin typeface="Helvetica Neue"/>
            </a:endParaRPr>
          </a:p>
          <a:p>
            <a:pPr>
              <a:spcBef>
                <a:spcPct val="0"/>
              </a:spcBef>
              <a:buNone/>
            </a:pPr>
            <a:r>
              <a:rPr lang="el-GR" altLang="en-US" sz="3600" b="1" dirty="0">
                <a:latin typeface="Helvetica Neue"/>
              </a:rPr>
              <a:t>1. </a:t>
            </a:r>
            <a:r>
              <a:rPr lang="en-US" altLang="en-US" sz="3600" b="1" dirty="0">
                <a:latin typeface="Helvetica Neue"/>
              </a:rPr>
              <a:t>greater-than-1-mile</a:t>
            </a:r>
            <a:endParaRPr lang="el-GR" altLang="en-US" sz="3600" b="1" dirty="0">
              <a:latin typeface="Helvetica Neue"/>
            </a:endParaRPr>
          </a:p>
          <a:p>
            <a:pPr>
              <a:spcBef>
                <a:spcPct val="0"/>
              </a:spcBef>
              <a:buNone/>
            </a:pPr>
            <a:r>
              <a:rPr lang="el-GR" altLang="en-US" sz="3600" b="1" dirty="0">
                <a:latin typeface="Helvetica Neue"/>
              </a:rPr>
              <a:t>2. </a:t>
            </a:r>
            <a:r>
              <a:rPr lang="en-US" altLang="en-US" sz="3600" b="1" dirty="0">
                <a:latin typeface="Helvetica Neue"/>
              </a:rPr>
              <a:t>greater-than-5-miles</a:t>
            </a:r>
            <a:endParaRPr lang="en-US" altLang="en-US" sz="3600" b="1" dirty="0">
              <a:latin typeface="Helvetica Neue"/>
              <a:sym typeface="Symbol" panose="05050102010706020507" pitchFamily="18" charset="2"/>
            </a:endParaRPr>
          </a:p>
          <a:p>
            <a:pPr>
              <a:spcBef>
                <a:spcPct val="0"/>
              </a:spcBef>
              <a:buNone/>
            </a:pPr>
            <a:r>
              <a:rPr lang="en-US" altLang="en-US" sz="3600" b="1" dirty="0">
                <a:latin typeface="Helvetica Neue"/>
                <a:sym typeface="Symbol" panose="05050102010706020507" pitchFamily="18" charset="2"/>
              </a:rPr>
              <a:t></a:t>
            </a:r>
            <a:r>
              <a:rPr lang="el-GR" altLang="en-US" sz="3600" b="1" dirty="0">
                <a:latin typeface="Helvetica Neue"/>
              </a:rPr>
              <a:t> </a:t>
            </a:r>
            <a:r>
              <a:rPr lang="en-US" altLang="en-US" sz="3600" b="1" dirty="0">
                <a:solidFill>
                  <a:srgbClr val="990000"/>
                </a:solidFill>
              </a:rPr>
              <a:t>Why?</a:t>
            </a:r>
            <a:endParaRPr lang="el-GR" altLang="en-US" sz="3600" b="1" dirty="0">
              <a:solidFill>
                <a:srgbClr val="990000"/>
              </a:solidFill>
            </a:endParaRPr>
          </a:p>
          <a:p>
            <a:pPr eaLnBrk="1" hangingPunct="1">
              <a:spcBef>
                <a:spcPct val="0"/>
              </a:spcBef>
              <a:buFont typeface="Symbol" panose="05050102010706020507" pitchFamily="18" charset="2"/>
              <a:buChar char="®"/>
            </a:pPr>
            <a:endParaRPr lang="el-GR" altLang="en-US" sz="1600" b="1" dirty="0">
              <a:solidFill>
                <a:srgbClr val="990000"/>
              </a:solidFill>
            </a:endParaRPr>
          </a:p>
          <a:p>
            <a:pPr eaLnBrk="1" hangingPunct="1">
              <a:spcBef>
                <a:spcPct val="0"/>
              </a:spcBef>
              <a:buFontTx/>
              <a:buNone/>
            </a:pPr>
            <a:r>
              <a:rPr lang="en-US" altLang="en-US" sz="3600" b="1" dirty="0"/>
              <a:t>I am trying to decide the Distance to derive the Means. </a:t>
            </a:r>
            <a:endParaRPr lang="el-GR" altLang="en-US" sz="3600" b="1" dirty="0"/>
          </a:p>
          <a:p>
            <a:pPr eaLnBrk="1" hangingPunct="1">
              <a:spcBef>
                <a:spcPct val="0"/>
              </a:spcBef>
              <a:buFontTx/>
              <a:buNone/>
            </a:pPr>
            <a:endParaRPr lang="el-GR" altLang="en-US" sz="1600" b="1" dirty="0"/>
          </a:p>
          <a:p>
            <a:pPr eaLnBrk="1" hangingPunct="1">
              <a:spcBef>
                <a:spcPct val="0"/>
              </a:spcBef>
              <a:buFontTx/>
              <a:buNone/>
            </a:pPr>
            <a:r>
              <a:rPr lang="en-US" altLang="en-US" sz="3600" b="1" dirty="0"/>
              <a:t>Rule r</a:t>
            </a:r>
            <a:r>
              <a:rPr lang="el-GR" altLang="en-US" sz="3600" b="1" dirty="0"/>
              <a:t>1:</a:t>
            </a:r>
          </a:p>
          <a:p>
            <a:pPr eaLnBrk="1" hangingPunct="1">
              <a:spcBef>
                <a:spcPct val="0"/>
              </a:spcBef>
              <a:buFontTx/>
              <a:buNone/>
            </a:pPr>
            <a:r>
              <a:rPr lang="en-US" altLang="en-US" sz="3600" b="1" dirty="0"/>
              <a:t>If</a:t>
            </a:r>
            <a:r>
              <a:rPr lang="el-GR" altLang="en-US" sz="3600" b="1" dirty="0"/>
              <a:t>   </a:t>
            </a:r>
            <a:r>
              <a:rPr lang="en-US" altLang="en-US" sz="3600" b="1" dirty="0"/>
              <a:t>     the Distance is greater that 5 miles</a:t>
            </a:r>
            <a:endParaRPr lang="el-GR" altLang="en-US" sz="3600" b="1" dirty="0"/>
          </a:p>
          <a:p>
            <a:pPr eaLnBrk="1" hangingPunct="1">
              <a:spcBef>
                <a:spcPct val="0"/>
              </a:spcBef>
              <a:buFontTx/>
              <a:buNone/>
            </a:pPr>
            <a:r>
              <a:rPr lang="en-US" altLang="en-US" sz="3600" b="1" dirty="0"/>
              <a:t>Then</a:t>
            </a:r>
            <a:r>
              <a:rPr lang="el-GR" altLang="en-US" sz="3600" b="1" dirty="0"/>
              <a:t>  </a:t>
            </a:r>
            <a:r>
              <a:rPr lang="en-US" altLang="en-US" sz="3600" b="1" dirty="0"/>
              <a:t>the Means is driving</a:t>
            </a:r>
            <a:endParaRPr lang="el-GR" altLang="en-US" sz="3600" b="1" dirty="0"/>
          </a:p>
          <a:p>
            <a:pPr eaLnBrk="1" hangingPunct="1">
              <a:spcBef>
                <a:spcPct val="0"/>
              </a:spcBef>
              <a:buFontTx/>
              <a:buNone/>
            </a:pPr>
            <a:endParaRPr lang="el-GR" altLang="en-US" sz="1600" b="1" dirty="0"/>
          </a:p>
          <a:p>
            <a:pPr eaLnBrk="1" hangingPunct="1">
              <a:spcBef>
                <a:spcPct val="0"/>
              </a:spcBef>
              <a:buFont typeface="Symbol" panose="05050102010706020507" pitchFamily="18" charset="2"/>
              <a:buChar char="®"/>
            </a:pPr>
            <a:r>
              <a:rPr lang="el-GR" altLang="en-US" sz="3600" b="1" i="1" dirty="0"/>
              <a:t> </a:t>
            </a:r>
            <a:r>
              <a:rPr lang="en-US" altLang="en-US" sz="3600" b="1" dirty="0">
                <a:solidFill>
                  <a:srgbClr val="990000"/>
                </a:solidFill>
              </a:rPr>
              <a:t>Why?</a:t>
            </a:r>
            <a:endParaRPr lang="el-GR" altLang="en-US" sz="3600" b="1" dirty="0">
              <a:solidFill>
                <a:srgbClr val="990000"/>
              </a:solidFill>
            </a:endParaRPr>
          </a:p>
          <a:p>
            <a:pPr eaLnBrk="1" hangingPunct="1">
              <a:spcBef>
                <a:spcPct val="0"/>
              </a:spcBef>
              <a:buFont typeface="Symbol" panose="05050102010706020507" pitchFamily="18" charset="2"/>
              <a:buChar char="®"/>
            </a:pPr>
            <a:endParaRPr lang="el-GR" altLang="en-US" sz="1600" b="1" dirty="0"/>
          </a:p>
          <a:p>
            <a:pPr eaLnBrk="1" hangingPunct="1">
              <a:spcBef>
                <a:spcPct val="0"/>
              </a:spcBef>
              <a:buFontTx/>
              <a:buNone/>
            </a:pPr>
            <a:r>
              <a:rPr lang="en-US" altLang="en-US" sz="3600" b="1" dirty="0"/>
              <a:t>I am trying to decide the Means in order to derive the Action.</a:t>
            </a:r>
            <a:r>
              <a:rPr lang="el-GR" altLang="en-US" sz="3600" b="1" dirty="0"/>
              <a:t> </a:t>
            </a:r>
          </a:p>
          <a:p>
            <a:pPr eaLnBrk="1" hangingPunct="1">
              <a:spcBef>
                <a:spcPct val="0"/>
              </a:spcBef>
              <a:buFontTx/>
              <a:buNone/>
            </a:pPr>
            <a:endParaRPr lang="el-GR" altLang="en-US" sz="1600" b="1" dirty="0"/>
          </a:p>
          <a:p>
            <a:pPr eaLnBrk="1" hangingPunct="1">
              <a:spcBef>
                <a:spcPct val="0"/>
              </a:spcBef>
              <a:buFontTx/>
              <a:buNone/>
            </a:pPr>
            <a:r>
              <a:rPr lang="en-US" altLang="en-US" sz="3600" b="1" dirty="0"/>
              <a:t>Rule</a:t>
            </a:r>
            <a:r>
              <a:rPr lang="el-GR" altLang="en-US" sz="3600" b="1" dirty="0"/>
              <a:t> </a:t>
            </a:r>
            <a:r>
              <a:rPr lang="en-US" altLang="en-US" sz="3600" b="1" dirty="0"/>
              <a:t>r</a:t>
            </a:r>
            <a:r>
              <a:rPr lang="el-GR" altLang="en-US" sz="3600" b="1" dirty="0"/>
              <a:t>4:</a:t>
            </a:r>
          </a:p>
          <a:p>
            <a:pPr eaLnBrk="1" hangingPunct="1">
              <a:spcBef>
                <a:spcPct val="0"/>
              </a:spcBef>
              <a:buFontTx/>
              <a:buNone/>
            </a:pPr>
            <a:r>
              <a:rPr lang="en-US" altLang="en-US" sz="3600" b="1" dirty="0"/>
              <a:t>If    </a:t>
            </a:r>
            <a:r>
              <a:rPr lang="el-GR" altLang="en-US" sz="3600" b="1" dirty="0"/>
              <a:t>     </a:t>
            </a:r>
            <a:r>
              <a:rPr lang="en-US" altLang="en-US" sz="3600" b="1" dirty="0"/>
              <a:t>the Means is driving and</a:t>
            </a:r>
            <a:r>
              <a:rPr lang="el-GR" altLang="en-US" sz="3600" b="1" dirty="0"/>
              <a:t> </a:t>
            </a:r>
          </a:p>
          <a:p>
            <a:pPr eaLnBrk="1" hangingPunct="1">
              <a:spcBef>
                <a:spcPct val="0"/>
              </a:spcBef>
              <a:buFontTx/>
              <a:buNone/>
            </a:pPr>
            <a:r>
              <a:rPr lang="el-GR" altLang="en-US" sz="3600" b="1" dirty="0"/>
              <a:t>           </a:t>
            </a:r>
            <a:r>
              <a:rPr lang="en-US" altLang="en-US" sz="3600" b="1" dirty="0"/>
              <a:t>the Location is  center </a:t>
            </a:r>
            <a:endParaRPr lang="el-GR" altLang="en-US" sz="3600" b="1" dirty="0"/>
          </a:p>
          <a:p>
            <a:pPr eaLnBrk="1" hangingPunct="1">
              <a:spcBef>
                <a:spcPct val="0"/>
              </a:spcBef>
              <a:buFontTx/>
              <a:buNone/>
            </a:pPr>
            <a:r>
              <a:rPr lang="en-US" altLang="en-US" sz="3600" b="1" dirty="0"/>
              <a:t>Then   the Action is get a taxi</a:t>
            </a:r>
            <a:endParaRPr lang="el-GR" altLang="en-US" sz="3600" b="1" dirty="0"/>
          </a:p>
          <a:p>
            <a:pPr eaLnBrk="1" hangingPunct="1">
              <a:spcBef>
                <a:spcPct val="0"/>
              </a:spcBef>
              <a:buFontTx/>
              <a:buNone/>
            </a:pPr>
            <a:endParaRPr lang="el-GR" altLang="en-US" sz="1600" b="1" dirty="0">
              <a:sym typeface="Symbol" panose="05050102010706020507" pitchFamily="18" charset="2"/>
            </a:endParaRPr>
          </a:p>
          <a:p>
            <a:pPr eaLnBrk="1" hangingPunct="1">
              <a:spcBef>
                <a:spcPct val="0"/>
              </a:spcBef>
              <a:buFont typeface="Symbol" panose="05050102010706020507" pitchFamily="18" charset="2"/>
              <a:buChar char="®"/>
            </a:pPr>
            <a:r>
              <a:rPr lang="el-GR" altLang="en-US" sz="3600" b="1" i="1" dirty="0"/>
              <a:t> </a:t>
            </a:r>
            <a:r>
              <a:rPr lang="en-US" altLang="en-US" sz="3600" b="1" dirty="0">
                <a:solidFill>
                  <a:srgbClr val="990000"/>
                </a:solidFill>
              </a:rPr>
              <a:t>Why?</a:t>
            </a:r>
            <a:endParaRPr lang="el-GR" altLang="en-US" sz="3600" b="1" dirty="0">
              <a:solidFill>
                <a:srgbClr val="990000"/>
              </a:solidFill>
            </a:endParaRPr>
          </a:p>
          <a:p>
            <a:pPr eaLnBrk="1" hangingPunct="1">
              <a:spcBef>
                <a:spcPct val="0"/>
              </a:spcBef>
              <a:buFont typeface="Symbol" panose="05050102010706020507" pitchFamily="18" charset="2"/>
              <a:buChar char="®"/>
            </a:pPr>
            <a:endParaRPr lang="el-GR" altLang="en-US" sz="3600" b="1" dirty="0">
              <a:solidFill>
                <a:srgbClr val="990000"/>
              </a:solidFill>
            </a:endParaRPr>
          </a:p>
          <a:p>
            <a:pPr eaLnBrk="1" hangingPunct="1">
              <a:spcBef>
                <a:spcPct val="0"/>
              </a:spcBef>
              <a:buFontTx/>
              <a:buNone/>
            </a:pPr>
            <a:r>
              <a:rPr lang="en-US" altLang="en-US" sz="3600" b="1" dirty="0"/>
              <a:t>Because you have asked me</a:t>
            </a:r>
            <a:r>
              <a:rPr lang="el-GR" altLang="en-US" sz="3600" b="1" dirty="0"/>
              <a:t>!</a:t>
            </a:r>
            <a:endParaRPr lang="en-US" alt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4212">
                                            <p:txEl>
                                              <p:pRg st="1" end="1"/>
                                            </p:txEl>
                                          </p:spTgt>
                                        </p:tgtEl>
                                        <p:attrNameLst>
                                          <p:attrName>style.visibility</p:attrName>
                                        </p:attrNameLst>
                                      </p:cBhvr>
                                      <p:to>
                                        <p:strVal val="visible"/>
                                      </p:to>
                                    </p:set>
                                    <p:anim calcmode="lin" valueType="num">
                                      <p:cBhvr additive="base">
                                        <p:cTn id="7" dur="500" fill="hold"/>
                                        <p:tgtEl>
                                          <p:spTgt spid="9421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42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4212">
                                            <p:txEl>
                                              <p:pRg st="3" end="3"/>
                                            </p:txEl>
                                          </p:spTgt>
                                        </p:tgtEl>
                                        <p:attrNameLst>
                                          <p:attrName>style.visibility</p:attrName>
                                        </p:attrNameLst>
                                      </p:cBhvr>
                                      <p:to>
                                        <p:strVal val="visible"/>
                                      </p:to>
                                    </p:set>
                                    <p:anim calcmode="lin" valueType="num">
                                      <p:cBhvr additive="base">
                                        <p:cTn id="13" dur="500" fill="hold"/>
                                        <p:tgtEl>
                                          <p:spTgt spid="9421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421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4212">
                                            <p:txEl>
                                              <p:pRg st="4" end="4"/>
                                            </p:txEl>
                                          </p:spTgt>
                                        </p:tgtEl>
                                        <p:attrNameLst>
                                          <p:attrName>style.visibility</p:attrName>
                                        </p:attrNameLst>
                                      </p:cBhvr>
                                      <p:to>
                                        <p:strVal val="visible"/>
                                      </p:to>
                                    </p:set>
                                    <p:anim calcmode="lin" valueType="num">
                                      <p:cBhvr additive="base">
                                        <p:cTn id="19" dur="500" fill="hold"/>
                                        <p:tgtEl>
                                          <p:spTgt spid="9421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421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4212">
                                            <p:txEl>
                                              <p:pRg st="5" end="5"/>
                                            </p:txEl>
                                          </p:spTgt>
                                        </p:tgtEl>
                                        <p:attrNameLst>
                                          <p:attrName>style.visibility</p:attrName>
                                        </p:attrNameLst>
                                      </p:cBhvr>
                                      <p:to>
                                        <p:strVal val="visible"/>
                                      </p:to>
                                    </p:set>
                                    <p:anim calcmode="lin" valueType="num">
                                      <p:cBhvr additive="base">
                                        <p:cTn id="25" dur="500" fill="hold"/>
                                        <p:tgtEl>
                                          <p:spTgt spid="9421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421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4212">
                                            <p:txEl>
                                              <p:pRg st="6" end="6"/>
                                            </p:txEl>
                                          </p:spTgt>
                                        </p:tgtEl>
                                        <p:attrNameLst>
                                          <p:attrName>style.visibility</p:attrName>
                                        </p:attrNameLst>
                                      </p:cBhvr>
                                      <p:to>
                                        <p:strVal val="visible"/>
                                      </p:to>
                                    </p:set>
                                    <p:anim calcmode="lin" valueType="num">
                                      <p:cBhvr additive="base">
                                        <p:cTn id="31" dur="500" fill="hold"/>
                                        <p:tgtEl>
                                          <p:spTgt spid="9421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421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94212">
                                            <p:txEl>
                                              <p:pRg st="8" end="8"/>
                                            </p:txEl>
                                          </p:spTgt>
                                        </p:tgtEl>
                                        <p:attrNameLst>
                                          <p:attrName>style.visibility</p:attrName>
                                        </p:attrNameLst>
                                      </p:cBhvr>
                                      <p:to>
                                        <p:strVal val="visible"/>
                                      </p:to>
                                    </p:set>
                                    <p:anim calcmode="lin" valueType="num">
                                      <p:cBhvr additive="base">
                                        <p:cTn id="37" dur="500" fill="hold"/>
                                        <p:tgtEl>
                                          <p:spTgt spid="94212">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4212">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94212">
                                            <p:txEl>
                                              <p:pRg st="10" end="10"/>
                                            </p:txEl>
                                          </p:spTgt>
                                        </p:tgtEl>
                                        <p:attrNameLst>
                                          <p:attrName>style.visibility</p:attrName>
                                        </p:attrNameLst>
                                      </p:cBhvr>
                                      <p:to>
                                        <p:strVal val="visible"/>
                                      </p:to>
                                    </p:set>
                                    <p:anim calcmode="lin" valueType="num">
                                      <p:cBhvr additive="base">
                                        <p:cTn id="41" dur="500" fill="hold"/>
                                        <p:tgtEl>
                                          <p:spTgt spid="94212">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94212">
                                            <p:txEl>
                                              <p:pRg st="10" end="10"/>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94212">
                                            <p:txEl>
                                              <p:pRg st="11" end="11"/>
                                            </p:txEl>
                                          </p:spTgt>
                                        </p:tgtEl>
                                        <p:attrNameLst>
                                          <p:attrName>style.visibility</p:attrName>
                                        </p:attrNameLst>
                                      </p:cBhvr>
                                      <p:to>
                                        <p:strVal val="visible"/>
                                      </p:to>
                                    </p:set>
                                    <p:anim calcmode="lin" valueType="num">
                                      <p:cBhvr additive="base">
                                        <p:cTn id="45" dur="500" fill="hold"/>
                                        <p:tgtEl>
                                          <p:spTgt spid="94212">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94212">
                                            <p:txEl>
                                              <p:pRg st="11" end="11"/>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94212">
                                            <p:txEl>
                                              <p:pRg st="12" end="12"/>
                                            </p:txEl>
                                          </p:spTgt>
                                        </p:tgtEl>
                                        <p:attrNameLst>
                                          <p:attrName>style.visibility</p:attrName>
                                        </p:attrNameLst>
                                      </p:cBhvr>
                                      <p:to>
                                        <p:strVal val="visible"/>
                                      </p:to>
                                    </p:set>
                                    <p:anim calcmode="lin" valueType="num">
                                      <p:cBhvr additive="base">
                                        <p:cTn id="49" dur="500" fill="hold"/>
                                        <p:tgtEl>
                                          <p:spTgt spid="94212">
                                            <p:txEl>
                                              <p:pRg st="12" end="1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4212">
                                            <p:txEl>
                                              <p:pRg st="12" end="12"/>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94212">
                                            <p:txEl>
                                              <p:pRg st="14" end="14"/>
                                            </p:txEl>
                                          </p:spTgt>
                                        </p:tgtEl>
                                        <p:attrNameLst>
                                          <p:attrName>style.visibility</p:attrName>
                                        </p:attrNameLst>
                                      </p:cBhvr>
                                      <p:to>
                                        <p:strVal val="visible"/>
                                      </p:to>
                                    </p:set>
                                    <p:anim calcmode="lin" valueType="num">
                                      <p:cBhvr additive="base">
                                        <p:cTn id="53" dur="500" fill="hold"/>
                                        <p:tgtEl>
                                          <p:spTgt spid="94212">
                                            <p:txEl>
                                              <p:pRg st="14" end="14"/>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94212">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4" fill="hold" nodeType="clickEffect">
                                  <p:stCondLst>
                                    <p:cond delay="0"/>
                                  </p:stCondLst>
                                  <p:childTnLst>
                                    <p:set>
                                      <p:cBhvr>
                                        <p:cTn id="58" dur="1" fill="hold">
                                          <p:stCondLst>
                                            <p:cond delay="0"/>
                                          </p:stCondLst>
                                        </p:cTn>
                                        <p:tgtEl>
                                          <p:spTgt spid="94212">
                                            <p:txEl>
                                              <p:pRg st="16" end="16"/>
                                            </p:txEl>
                                          </p:spTgt>
                                        </p:tgtEl>
                                        <p:attrNameLst>
                                          <p:attrName>style.visibility</p:attrName>
                                        </p:attrNameLst>
                                      </p:cBhvr>
                                      <p:to>
                                        <p:strVal val="visible"/>
                                      </p:to>
                                    </p:set>
                                    <p:anim calcmode="lin" valueType="num">
                                      <p:cBhvr additive="base">
                                        <p:cTn id="59" dur="500" fill="hold"/>
                                        <p:tgtEl>
                                          <p:spTgt spid="94212">
                                            <p:txEl>
                                              <p:pRg st="16" end="16"/>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94212">
                                            <p:txEl>
                                              <p:pRg st="16" end="16"/>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94212">
                                            <p:txEl>
                                              <p:pRg st="18" end="18"/>
                                            </p:txEl>
                                          </p:spTgt>
                                        </p:tgtEl>
                                        <p:attrNameLst>
                                          <p:attrName>style.visibility</p:attrName>
                                        </p:attrNameLst>
                                      </p:cBhvr>
                                      <p:to>
                                        <p:strVal val="visible"/>
                                      </p:to>
                                    </p:set>
                                    <p:anim calcmode="lin" valueType="num">
                                      <p:cBhvr additive="base">
                                        <p:cTn id="63" dur="500" fill="hold"/>
                                        <p:tgtEl>
                                          <p:spTgt spid="94212">
                                            <p:txEl>
                                              <p:pRg st="18" end="18"/>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94212">
                                            <p:txEl>
                                              <p:pRg st="18" end="18"/>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94212">
                                            <p:txEl>
                                              <p:pRg st="19" end="19"/>
                                            </p:txEl>
                                          </p:spTgt>
                                        </p:tgtEl>
                                        <p:attrNameLst>
                                          <p:attrName>style.visibility</p:attrName>
                                        </p:attrNameLst>
                                      </p:cBhvr>
                                      <p:to>
                                        <p:strVal val="visible"/>
                                      </p:to>
                                    </p:set>
                                    <p:anim calcmode="lin" valueType="num">
                                      <p:cBhvr additive="base">
                                        <p:cTn id="67" dur="500" fill="hold"/>
                                        <p:tgtEl>
                                          <p:spTgt spid="94212">
                                            <p:txEl>
                                              <p:pRg st="19" end="1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94212">
                                            <p:txEl>
                                              <p:pRg st="19" end="19"/>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94212">
                                            <p:txEl>
                                              <p:pRg st="20" end="20"/>
                                            </p:txEl>
                                          </p:spTgt>
                                        </p:tgtEl>
                                        <p:attrNameLst>
                                          <p:attrName>style.visibility</p:attrName>
                                        </p:attrNameLst>
                                      </p:cBhvr>
                                      <p:to>
                                        <p:strVal val="visible"/>
                                      </p:to>
                                    </p:set>
                                    <p:anim calcmode="lin" valueType="num">
                                      <p:cBhvr additive="base">
                                        <p:cTn id="71" dur="500" fill="hold"/>
                                        <p:tgtEl>
                                          <p:spTgt spid="94212">
                                            <p:txEl>
                                              <p:pRg st="20" end="20"/>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94212">
                                            <p:txEl>
                                              <p:pRg st="20" end="20"/>
                                            </p:txEl>
                                          </p:spTgt>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94212">
                                            <p:txEl>
                                              <p:pRg st="21" end="21"/>
                                            </p:txEl>
                                          </p:spTgt>
                                        </p:tgtEl>
                                        <p:attrNameLst>
                                          <p:attrName>style.visibility</p:attrName>
                                        </p:attrNameLst>
                                      </p:cBhvr>
                                      <p:to>
                                        <p:strVal val="visible"/>
                                      </p:to>
                                    </p:set>
                                    <p:anim calcmode="lin" valueType="num">
                                      <p:cBhvr additive="base">
                                        <p:cTn id="75" dur="500" fill="hold"/>
                                        <p:tgtEl>
                                          <p:spTgt spid="94212">
                                            <p:txEl>
                                              <p:pRg st="21" end="21"/>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94212">
                                            <p:txEl>
                                              <p:pRg st="21" end="21"/>
                                            </p:txEl>
                                          </p:spTgt>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94212">
                                            <p:txEl>
                                              <p:pRg st="23" end="23"/>
                                            </p:txEl>
                                          </p:spTgt>
                                        </p:tgtEl>
                                        <p:attrNameLst>
                                          <p:attrName>style.visibility</p:attrName>
                                        </p:attrNameLst>
                                      </p:cBhvr>
                                      <p:to>
                                        <p:strVal val="visible"/>
                                      </p:to>
                                    </p:set>
                                    <p:anim calcmode="lin" valueType="num">
                                      <p:cBhvr additive="base">
                                        <p:cTn id="79" dur="500" fill="hold"/>
                                        <p:tgtEl>
                                          <p:spTgt spid="94212">
                                            <p:txEl>
                                              <p:pRg st="23" end="2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94212">
                                            <p:txEl>
                                              <p:pRg st="23" end="23"/>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94212">
                                            <p:txEl>
                                              <p:pRg st="25" end="25"/>
                                            </p:txEl>
                                          </p:spTgt>
                                        </p:tgtEl>
                                        <p:attrNameLst>
                                          <p:attrName>style.visibility</p:attrName>
                                        </p:attrNameLst>
                                      </p:cBhvr>
                                      <p:to>
                                        <p:strVal val="visible"/>
                                      </p:to>
                                    </p:set>
                                    <p:anim calcmode="lin" valueType="num">
                                      <p:cBhvr additive="base">
                                        <p:cTn id="85" dur="500" fill="hold"/>
                                        <p:tgtEl>
                                          <p:spTgt spid="94212">
                                            <p:txEl>
                                              <p:pRg st="25" end="25"/>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94212">
                                            <p:txEl>
                                              <p:pRg st="25" end="2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ate Placeholder 1">
            <a:extLst>
              <a:ext uri="{FF2B5EF4-FFF2-40B4-BE49-F238E27FC236}">
                <a16:creationId xmlns:a16="http://schemas.microsoft.com/office/drawing/2014/main" id="{D3FCDE0C-4F29-18B5-F7C4-F4AB290F93AB}"/>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49155" name="Slide Number Placeholder 3">
            <a:extLst>
              <a:ext uri="{FF2B5EF4-FFF2-40B4-BE49-F238E27FC236}">
                <a16:creationId xmlns:a16="http://schemas.microsoft.com/office/drawing/2014/main" id="{5A7733C3-E609-860F-F0F0-A69A0F82A25B}"/>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B5C38135-7BEA-4C4C-B8C2-955AC53567B1}" type="slidenum">
              <a:rPr lang="el-GR" altLang="en-US" smtClean="0"/>
              <a:pPr algn="ctr"/>
              <a:t>91</a:t>
            </a:fld>
            <a:endParaRPr lang="el-GR" altLang="en-US" dirty="0"/>
          </a:p>
        </p:txBody>
      </p:sp>
      <p:sp>
        <p:nvSpPr>
          <p:cNvPr id="49156" name="Text Box 4">
            <a:extLst>
              <a:ext uri="{FF2B5EF4-FFF2-40B4-BE49-F238E27FC236}">
                <a16:creationId xmlns:a16="http://schemas.microsoft.com/office/drawing/2014/main" id="{FA97AD50-4D8C-7E58-45D6-DDCC204B3F48}"/>
              </a:ext>
            </a:extLst>
          </p:cNvPr>
          <p:cNvSpPr txBox="1">
            <a:spLocks noChangeArrowheads="1"/>
          </p:cNvSpPr>
          <p:nvPr/>
        </p:nvSpPr>
        <p:spPr bwMode="auto">
          <a:xfrm>
            <a:off x="5257800" y="2012535"/>
            <a:ext cx="13868400" cy="7725192"/>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solidFill>
                  <a:srgbClr val="990000"/>
                </a:solidFill>
              </a:rPr>
              <a:t>goal</a:t>
            </a:r>
            <a:r>
              <a:rPr lang="el-GR" altLang="en-US" sz="3200" b="1" dirty="0">
                <a:solidFill>
                  <a:srgbClr val="990000"/>
                </a:solidFill>
              </a:rPr>
              <a:t>:</a:t>
            </a:r>
            <a:r>
              <a:rPr lang="el-GR" altLang="en-US" sz="3200" b="1" dirty="0"/>
              <a:t> </a:t>
            </a:r>
            <a:r>
              <a:rPr lang="en-US" altLang="en-US" sz="3200" b="1" dirty="0"/>
              <a:t>Action</a:t>
            </a:r>
            <a:endParaRPr lang="el-GR" altLang="en-US" sz="3200" dirty="0"/>
          </a:p>
          <a:p>
            <a:pPr algn="ctr" eaLnBrk="1" hangingPunct="1"/>
            <a:endParaRPr lang="el-GR" altLang="en-US" sz="1600" dirty="0"/>
          </a:p>
          <a:p>
            <a:pPr algn="ctr" eaLnBrk="1" hangingPunct="1"/>
            <a:r>
              <a:rPr lang="el-GR" altLang="en-US" sz="3200" dirty="0"/>
              <a:t>                                (</a:t>
            </a:r>
            <a:r>
              <a:rPr lang="en-US" altLang="en-US" sz="3200" dirty="0"/>
              <a:t>r</a:t>
            </a:r>
            <a:r>
              <a:rPr lang="el-GR" altLang="en-US" sz="3200" dirty="0"/>
              <a:t>4, </a:t>
            </a:r>
            <a:r>
              <a:rPr lang="en-US" altLang="en-US" sz="3200" dirty="0"/>
              <a:t>r</a:t>
            </a:r>
            <a:r>
              <a:rPr lang="el-GR" altLang="en-US" sz="3200" dirty="0"/>
              <a:t>5, </a:t>
            </a:r>
            <a:r>
              <a:rPr lang="en-US" altLang="en-US" sz="3200" dirty="0"/>
              <a:t>r</a:t>
            </a:r>
            <a:r>
              <a:rPr lang="el-GR" altLang="en-US" sz="3200" dirty="0"/>
              <a:t>6, </a:t>
            </a:r>
            <a:r>
              <a:rPr lang="en-US" altLang="en-US" sz="3200" dirty="0"/>
              <a:t>r</a:t>
            </a:r>
            <a:r>
              <a:rPr lang="el-GR" altLang="en-US" sz="3200" dirty="0"/>
              <a:t>7)</a:t>
            </a:r>
          </a:p>
          <a:p>
            <a:pPr algn="ctr" eaLnBrk="1" hangingPunct="1"/>
            <a:endParaRPr lang="el-GR" altLang="en-US" sz="3200" i="1" dirty="0"/>
          </a:p>
          <a:p>
            <a:pPr algn="ctr" eaLnBrk="1" hangingPunct="1"/>
            <a:r>
              <a:rPr lang="en-US" altLang="en-US" sz="3200" b="1" dirty="0">
                <a:solidFill>
                  <a:srgbClr val="0100C8"/>
                </a:solidFill>
              </a:rPr>
              <a:t>rule</a:t>
            </a:r>
            <a:r>
              <a:rPr lang="el-GR" altLang="en-US" sz="3200" b="1" dirty="0">
                <a:solidFill>
                  <a:srgbClr val="0100C8"/>
                </a:solidFill>
              </a:rPr>
              <a:t>:</a:t>
            </a:r>
            <a:r>
              <a:rPr lang="el-GR" altLang="en-US" sz="3200" i="1" dirty="0"/>
              <a:t> </a:t>
            </a:r>
            <a:r>
              <a:rPr lang="el-GR" altLang="en-US" sz="3200" dirty="0"/>
              <a:t> </a:t>
            </a:r>
            <a:r>
              <a:rPr lang="en-US" altLang="en-US" sz="3200" dirty="0"/>
              <a:t>r</a:t>
            </a:r>
            <a:r>
              <a:rPr lang="el-GR" altLang="en-US" sz="3200" dirty="0"/>
              <a:t>4</a:t>
            </a:r>
          </a:p>
          <a:p>
            <a:pPr algn="ctr" eaLnBrk="1" hangingPunct="1"/>
            <a:endParaRPr lang="el-GR" altLang="en-US" sz="3200" b="1" dirty="0"/>
          </a:p>
          <a:p>
            <a:pPr algn="ctr" eaLnBrk="1" hangingPunct="1"/>
            <a:endParaRPr lang="el-GR" altLang="en-US" sz="3200" b="1" dirty="0"/>
          </a:p>
          <a:p>
            <a:pPr algn="ctr" eaLnBrk="1" hangingPunct="1"/>
            <a:r>
              <a:rPr lang="en-US" altLang="en-US" sz="3200" b="1" dirty="0">
                <a:solidFill>
                  <a:srgbClr val="990000"/>
                </a:solidFill>
              </a:rPr>
              <a:t>goal</a:t>
            </a:r>
            <a:r>
              <a:rPr lang="el-GR" altLang="en-US" sz="3200" b="1" dirty="0">
                <a:solidFill>
                  <a:srgbClr val="990000"/>
                </a:solidFill>
              </a:rPr>
              <a:t>:</a:t>
            </a:r>
            <a:r>
              <a:rPr lang="el-GR" altLang="en-US" sz="3200" b="1" dirty="0"/>
              <a:t> </a:t>
            </a:r>
            <a:r>
              <a:rPr lang="el-GR" altLang="en-US" sz="3200" dirty="0"/>
              <a:t> </a:t>
            </a:r>
            <a:r>
              <a:rPr lang="en-US" altLang="en-US" sz="3200" b="1" dirty="0"/>
              <a:t>Means</a:t>
            </a:r>
            <a:r>
              <a:rPr lang="el-GR" altLang="en-US" sz="3200" b="1" dirty="0"/>
              <a:t> </a:t>
            </a:r>
            <a:r>
              <a:rPr lang="el-GR" altLang="en-US" sz="3200" dirty="0"/>
              <a:t>                    </a:t>
            </a:r>
            <a:r>
              <a:rPr lang="en-US" altLang="en-US" sz="3200" b="1" dirty="0">
                <a:solidFill>
                  <a:srgbClr val="990000"/>
                </a:solidFill>
              </a:rPr>
              <a:t>goal</a:t>
            </a:r>
            <a:r>
              <a:rPr lang="el-GR" altLang="en-US" sz="3200" b="1" dirty="0">
                <a:solidFill>
                  <a:srgbClr val="990000"/>
                </a:solidFill>
              </a:rPr>
              <a:t>:</a:t>
            </a:r>
            <a:r>
              <a:rPr lang="el-GR" altLang="en-US" sz="3200" b="1" dirty="0"/>
              <a:t>  </a:t>
            </a:r>
            <a:r>
              <a:rPr lang="en-US" altLang="en-US" sz="3200" b="1" dirty="0"/>
              <a:t>Location</a:t>
            </a:r>
            <a:endParaRPr lang="el-GR" altLang="en-US" sz="3200" dirty="0"/>
          </a:p>
          <a:p>
            <a:pPr algn="l" eaLnBrk="1" hangingPunct="1"/>
            <a:r>
              <a:rPr lang="el-GR" altLang="en-US" sz="3200" dirty="0"/>
              <a:t>                 </a:t>
            </a:r>
            <a:r>
              <a:rPr lang="en-US" altLang="en-US" sz="3200" dirty="0"/>
              <a:t>                    </a:t>
            </a:r>
            <a:r>
              <a:rPr lang="el-GR" altLang="en-US" sz="3200" dirty="0"/>
              <a:t> (</a:t>
            </a:r>
            <a:r>
              <a:rPr lang="en-US" altLang="en-US" sz="3200" dirty="0"/>
              <a:t>r</a:t>
            </a:r>
            <a:r>
              <a:rPr lang="el-GR" altLang="en-US" sz="3200" dirty="0"/>
              <a:t>1, </a:t>
            </a:r>
            <a:r>
              <a:rPr lang="en-US" altLang="en-US" sz="3200" dirty="0"/>
              <a:t>r</a:t>
            </a:r>
            <a:r>
              <a:rPr lang="el-GR" altLang="en-US" sz="3200" dirty="0"/>
              <a:t>2, </a:t>
            </a:r>
            <a:r>
              <a:rPr lang="en-US" altLang="en-US" sz="3200" dirty="0"/>
              <a:t>r</a:t>
            </a:r>
            <a:r>
              <a:rPr lang="el-GR" altLang="en-US" sz="3200" dirty="0"/>
              <a:t>3)                     </a:t>
            </a:r>
            <a:endParaRPr lang="el-GR" altLang="en-US" sz="3200" dirty="0">
              <a:solidFill>
                <a:schemeClr val="hlink"/>
              </a:solidFill>
            </a:endParaRPr>
          </a:p>
          <a:p>
            <a:pPr algn="ctr" eaLnBrk="1" hangingPunct="1"/>
            <a:endParaRPr lang="el-GR" altLang="en-US" sz="3200" i="1" dirty="0"/>
          </a:p>
          <a:p>
            <a:pPr algn="ctr" eaLnBrk="1" hangingPunct="1"/>
            <a:endParaRPr lang="en-US" altLang="en-US" sz="3200" i="1" dirty="0"/>
          </a:p>
          <a:p>
            <a:pPr algn="l" eaLnBrk="1" hangingPunct="1"/>
            <a:r>
              <a:rPr lang="en-US" altLang="en-US" sz="3200" b="1" dirty="0">
                <a:solidFill>
                  <a:srgbClr val="0100C8"/>
                </a:solidFill>
              </a:rPr>
              <a:t>                           rule</a:t>
            </a:r>
            <a:r>
              <a:rPr lang="el-GR" altLang="en-US" sz="3200" b="1" dirty="0">
                <a:solidFill>
                  <a:srgbClr val="0100C8"/>
                </a:solidFill>
              </a:rPr>
              <a:t>:</a:t>
            </a:r>
            <a:r>
              <a:rPr lang="el-GR" altLang="en-US" sz="3200" dirty="0"/>
              <a:t>  </a:t>
            </a:r>
            <a:r>
              <a:rPr lang="en-US" altLang="en-US" sz="3200" dirty="0"/>
              <a:t>r</a:t>
            </a:r>
            <a:r>
              <a:rPr lang="el-GR" altLang="en-US" sz="3200" dirty="0"/>
              <a:t>1                          </a:t>
            </a:r>
            <a:r>
              <a:rPr lang="en-US" altLang="en-US" sz="3200" dirty="0"/>
              <a:t>   </a:t>
            </a:r>
            <a:r>
              <a:rPr lang="el-GR" altLang="en-US" sz="3200" dirty="0"/>
              <a:t>     </a:t>
            </a:r>
          </a:p>
          <a:p>
            <a:pPr algn="ctr" eaLnBrk="1" hangingPunct="1"/>
            <a:endParaRPr lang="el-GR" altLang="en-US" sz="3200" b="1" dirty="0"/>
          </a:p>
          <a:p>
            <a:pPr algn="ctr" eaLnBrk="1" hangingPunct="1"/>
            <a:endParaRPr lang="el-GR" altLang="en-US" sz="3200" b="1" dirty="0"/>
          </a:p>
          <a:p>
            <a:pPr algn="l" eaLnBrk="1" hangingPunct="1"/>
            <a:r>
              <a:rPr lang="en-US" altLang="en-US" sz="3200" b="1" dirty="0">
                <a:solidFill>
                  <a:srgbClr val="CC0000"/>
                </a:solidFill>
              </a:rPr>
              <a:t>                        goal:</a:t>
            </a:r>
            <a:r>
              <a:rPr lang="el-GR" altLang="en-US" sz="3200" b="1" dirty="0"/>
              <a:t>  </a:t>
            </a:r>
            <a:r>
              <a:rPr lang="en-US" altLang="en-US" sz="3200" b="1" dirty="0"/>
              <a:t>Distance</a:t>
            </a:r>
            <a:endParaRPr lang="el-GR" altLang="en-US" sz="3200" dirty="0"/>
          </a:p>
          <a:p>
            <a:pPr algn="ctr" eaLnBrk="1" hangingPunct="1"/>
            <a:r>
              <a:rPr lang="el-GR" altLang="en-US" sz="3200" dirty="0"/>
              <a:t>               </a:t>
            </a:r>
            <a:endParaRPr lang="en-US" altLang="en-US" sz="3200" dirty="0">
              <a:solidFill>
                <a:schemeClr val="hlink"/>
              </a:solidFill>
            </a:endParaRPr>
          </a:p>
        </p:txBody>
      </p:sp>
      <p:sp>
        <p:nvSpPr>
          <p:cNvPr id="49157" name="Line 5">
            <a:extLst>
              <a:ext uri="{FF2B5EF4-FFF2-40B4-BE49-F238E27FC236}">
                <a16:creationId xmlns:a16="http://schemas.microsoft.com/office/drawing/2014/main" id="{E5A261A1-6501-D032-2D32-E8E5542B2DAA}"/>
              </a:ext>
            </a:extLst>
          </p:cNvPr>
          <p:cNvSpPr>
            <a:spLocks noChangeShapeType="1"/>
          </p:cNvSpPr>
          <p:nvPr/>
        </p:nvSpPr>
        <p:spPr bwMode="auto">
          <a:xfrm flipV="1">
            <a:off x="11887200" y="2590800"/>
            <a:ext cx="0" cy="1219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58" name="Line 6">
            <a:extLst>
              <a:ext uri="{FF2B5EF4-FFF2-40B4-BE49-F238E27FC236}">
                <a16:creationId xmlns:a16="http://schemas.microsoft.com/office/drawing/2014/main" id="{BBE03D1C-54CA-5825-4F32-CB52332B9A69}"/>
              </a:ext>
            </a:extLst>
          </p:cNvPr>
          <p:cNvSpPr>
            <a:spLocks noChangeShapeType="1"/>
          </p:cNvSpPr>
          <p:nvPr/>
        </p:nvSpPr>
        <p:spPr bwMode="auto">
          <a:xfrm flipV="1">
            <a:off x="9753600" y="4448176"/>
            <a:ext cx="198120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59" name="Line 7">
            <a:extLst>
              <a:ext uri="{FF2B5EF4-FFF2-40B4-BE49-F238E27FC236}">
                <a16:creationId xmlns:a16="http://schemas.microsoft.com/office/drawing/2014/main" id="{81B101EE-1629-92CB-0FE0-6D8DE7433601}"/>
              </a:ext>
            </a:extLst>
          </p:cNvPr>
          <p:cNvSpPr>
            <a:spLocks noChangeShapeType="1"/>
          </p:cNvSpPr>
          <p:nvPr/>
        </p:nvSpPr>
        <p:spPr bwMode="auto">
          <a:xfrm>
            <a:off x="11734800" y="4448176"/>
            <a:ext cx="213360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60" name="Freeform 8">
            <a:extLst>
              <a:ext uri="{FF2B5EF4-FFF2-40B4-BE49-F238E27FC236}">
                <a16:creationId xmlns:a16="http://schemas.microsoft.com/office/drawing/2014/main" id="{66F8D76C-339B-905B-26B3-09ECADBD6E5D}"/>
              </a:ext>
            </a:extLst>
          </p:cNvPr>
          <p:cNvSpPr>
            <a:spLocks/>
          </p:cNvSpPr>
          <p:nvPr/>
        </p:nvSpPr>
        <p:spPr bwMode="auto">
          <a:xfrm>
            <a:off x="11430000" y="4600577"/>
            <a:ext cx="736600" cy="196850"/>
          </a:xfrm>
          <a:custGeom>
            <a:avLst/>
            <a:gdLst>
              <a:gd name="T0" fmla="*/ 635 w 580"/>
              <a:gd name="T1" fmla="*/ 0 h 155"/>
              <a:gd name="T2" fmla="*/ 8890 w 580"/>
              <a:gd name="T3" fmla="*/ 40640 h 155"/>
              <a:gd name="T4" fmla="*/ 172085 w 580"/>
              <a:gd name="T5" fmla="*/ 97790 h 155"/>
              <a:gd name="T6" fmla="*/ 278130 w 580"/>
              <a:gd name="T7" fmla="*/ 89535 h 155"/>
              <a:gd name="T8" fmla="*/ 368300 w 580"/>
              <a:gd name="T9" fmla="*/ 24130 h 1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80" h="155">
                <a:moveTo>
                  <a:pt x="1" y="0"/>
                </a:moveTo>
                <a:cubicBezTo>
                  <a:pt x="5" y="21"/>
                  <a:pt x="0" y="48"/>
                  <a:pt x="14" y="64"/>
                </a:cubicBezTo>
                <a:cubicBezTo>
                  <a:pt x="52" y="108"/>
                  <a:pt x="219" y="147"/>
                  <a:pt x="271" y="154"/>
                </a:cubicBezTo>
                <a:cubicBezTo>
                  <a:pt x="327" y="150"/>
                  <a:pt x="384" y="155"/>
                  <a:pt x="438" y="141"/>
                </a:cubicBezTo>
                <a:cubicBezTo>
                  <a:pt x="481" y="130"/>
                  <a:pt x="545" y="73"/>
                  <a:pt x="580" y="38"/>
                </a:cubicBezTo>
              </a:path>
            </a:pathLst>
          </a:custGeom>
          <a:noFill/>
          <a:ln w="28575"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49161" name="Line 9">
            <a:extLst>
              <a:ext uri="{FF2B5EF4-FFF2-40B4-BE49-F238E27FC236}">
                <a16:creationId xmlns:a16="http://schemas.microsoft.com/office/drawing/2014/main" id="{0836388C-2BCA-FA0C-DD14-D7DADFD339F2}"/>
              </a:ext>
            </a:extLst>
          </p:cNvPr>
          <p:cNvSpPr>
            <a:spLocks noChangeShapeType="1"/>
          </p:cNvSpPr>
          <p:nvPr/>
        </p:nvSpPr>
        <p:spPr bwMode="auto">
          <a:xfrm flipV="1">
            <a:off x="8991600" y="5972176"/>
            <a:ext cx="0" cy="1219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62" name="Line 11">
            <a:extLst>
              <a:ext uri="{FF2B5EF4-FFF2-40B4-BE49-F238E27FC236}">
                <a16:creationId xmlns:a16="http://schemas.microsoft.com/office/drawing/2014/main" id="{CCCDDA3E-003B-D43E-D7E7-A5DC16B1B970}"/>
              </a:ext>
            </a:extLst>
          </p:cNvPr>
          <p:cNvSpPr>
            <a:spLocks noChangeShapeType="1"/>
          </p:cNvSpPr>
          <p:nvPr/>
        </p:nvSpPr>
        <p:spPr bwMode="auto">
          <a:xfrm flipV="1">
            <a:off x="8991600" y="7800976"/>
            <a:ext cx="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67" name="Text Box 17">
            <a:extLst>
              <a:ext uri="{FF2B5EF4-FFF2-40B4-BE49-F238E27FC236}">
                <a16:creationId xmlns:a16="http://schemas.microsoft.com/office/drawing/2014/main" id="{45C385CD-479B-1ECC-D33E-9421BAC8C2F8}"/>
              </a:ext>
            </a:extLst>
          </p:cNvPr>
          <p:cNvSpPr txBox="1">
            <a:spLocks noChangeArrowheads="1"/>
          </p:cNvSpPr>
          <p:nvPr/>
        </p:nvSpPr>
        <p:spPr bwMode="auto">
          <a:xfrm>
            <a:off x="6052751" y="10234929"/>
            <a:ext cx="12649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solidFill>
                  <a:srgbClr val="990000"/>
                </a:solidFill>
              </a:rPr>
              <a:t>Inference Tree</a:t>
            </a:r>
          </a:p>
        </p:txBody>
      </p:sp>
      <p:sp>
        <p:nvSpPr>
          <p:cNvPr id="4" name="Arrow: Circular 3">
            <a:extLst>
              <a:ext uri="{FF2B5EF4-FFF2-40B4-BE49-F238E27FC236}">
                <a16:creationId xmlns:a16="http://schemas.microsoft.com/office/drawing/2014/main" id="{D4BD18CA-5BC4-16A2-02AA-C3BDDF67438D}"/>
              </a:ext>
            </a:extLst>
          </p:cNvPr>
          <p:cNvSpPr/>
          <p:nvPr/>
        </p:nvSpPr>
        <p:spPr>
          <a:xfrm rot="15669679">
            <a:off x="8243822" y="603601"/>
            <a:ext cx="3715737" cy="6492700"/>
          </a:xfrm>
          <a:prstGeom prst="circularArrow">
            <a:avLst>
              <a:gd name="adj1" fmla="val 12500"/>
              <a:gd name="adj2" fmla="val 3189251"/>
              <a:gd name="adj3" fmla="val 20457681"/>
              <a:gd name="adj4" fmla="val 14402392"/>
              <a:gd name="adj5"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solidFill>
                <a:schemeClr val="tx1"/>
              </a:solidFill>
            </a:endParaRPr>
          </a:p>
        </p:txBody>
      </p:sp>
      <p:sp>
        <p:nvSpPr>
          <p:cNvPr id="19" name="Arrow: Circular 18">
            <a:extLst>
              <a:ext uri="{FF2B5EF4-FFF2-40B4-BE49-F238E27FC236}">
                <a16:creationId xmlns:a16="http://schemas.microsoft.com/office/drawing/2014/main" id="{F8BC261A-2927-F83C-6B5E-EF3E87D9CDC6}"/>
              </a:ext>
            </a:extLst>
          </p:cNvPr>
          <p:cNvSpPr/>
          <p:nvPr/>
        </p:nvSpPr>
        <p:spPr>
          <a:xfrm rot="16632761">
            <a:off x="6303207" y="5955444"/>
            <a:ext cx="3887917" cy="3080541"/>
          </a:xfrm>
          <a:prstGeom prst="circularArrow">
            <a:avLst>
              <a:gd name="adj1" fmla="val 12500"/>
              <a:gd name="adj2" fmla="val 1142319"/>
              <a:gd name="adj3" fmla="val 20457681"/>
              <a:gd name="adj4" fmla="val 11419862"/>
              <a:gd name="adj5"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solidFill>
                <a:schemeClr val="tx1"/>
              </a:solidFill>
            </a:endParaRPr>
          </a:p>
        </p:txBody>
      </p:sp>
      <p:sp>
        <p:nvSpPr>
          <p:cNvPr id="5" name="TextBox 4">
            <a:extLst>
              <a:ext uri="{FF2B5EF4-FFF2-40B4-BE49-F238E27FC236}">
                <a16:creationId xmlns:a16="http://schemas.microsoft.com/office/drawing/2014/main" id="{05E0FD9D-F72C-6668-62CB-D2D30970010B}"/>
              </a:ext>
            </a:extLst>
          </p:cNvPr>
          <p:cNvSpPr txBox="1"/>
          <p:nvPr/>
        </p:nvSpPr>
        <p:spPr>
          <a:xfrm>
            <a:off x="5558099" y="7117575"/>
            <a:ext cx="2100649" cy="646331"/>
          </a:xfrm>
          <a:prstGeom prst="rect">
            <a:avLst/>
          </a:prstGeom>
          <a:noFill/>
        </p:spPr>
        <p:txBody>
          <a:bodyPr wrap="square" rtlCol="0">
            <a:spAutoFit/>
          </a:bodyPr>
          <a:lstStyle/>
          <a:p>
            <a:r>
              <a:rPr lang="en-US" b="1" dirty="0">
                <a:solidFill>
                  <a:srgbClr val="0070C0"/>
                </a:solidFill>
              </a:rPr>
              <a:t>Why?</a:t>
            </a:r>
            <a:endParaRPr lang="en-CY" b="1" dirty="0">
              <a:solidFill>
                <a:srgbClr val="0070C0"/>
              </a:solidFill>
            </a:endParaRPr>
          </a:p>
        </p:txBody>
      </p:sp>
      <p:sp>
        <p:nvSpPr>
          <p:cNvPr id="21" name="TextBox 20">
            <a:extLst>
              <a:ext uri="{FF2B5EF4-FFF2-40B4-BE49-F238E27FC236}">
                <a16:creationId xmlns:a16="http://schemas.microsoft.com/office/drawing/2014/main" id="{2F1B01A3-D5F3-3AB2-861C-8D15888ADD9C}"/>
              </a:ext>
            </a:extLst>
          </p:cNvPr>
          <p:cNvSpPr txBox="1"/>
          <p:nvPr/>
        </p:nvSpPr>
        <p:spPr>
          <a:xfrm>
            <a:off x="5796997" y="3399932"/>
            <a:ext cx="2100649" cy="646331"/>
          </a:xfrm>
          <a:prstGeom prst="rect">
            <a:avLst/>
          </a:prstGeom>
          <a:noFill/>
        </p:spPr>
        <p:txBody>
          <a:bodyPr wrap="square" rtlCol="0">
            <a:spAutoFit/>
          </a:bodyPr>
          <a:lstStyle/>
          <a:p>
            <a:r>
              <a:rPr lang="en-US" b="1" dirty="0">
                <a:solidFill>
                  <a:srgbClr val="0070C0"/>
                </a:solidFill>
              </a:rPr>
              <a:t>Why?</a:t>
            </a:r>
            <a:endParaRPr lang="en-CY" b="1" dirty="0">
              <a:solidFill>
                <a:srgbClr val="0070C0"/>
              </a:solidFill>
            </a:endParaRPr>
          </a:p>
        </p:txBody>
      </p:sp>
    </p:spTree>
    <p:extLst>
      <p:ext uri="{BB962C8B-B14F-4D97-AF65-F5344CB8AC3E}">
        <p14:creationId xmlns:p14="http://schemas.microsoft.com/office/powerpoint/2010/main" val="443959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fade">
                                      <p:cBhvr>
                                        <p:cTn id="24" dur="1000"/>
                                        <p:tgtEl>
                                          <p:spTgt spid="21"/>
                                        </p:tgtEl>
                                      </p:cBhvr>
                                    </p:animEffect>
                                    <p:anim calcmode="lin" valueType="num">
                                      <p:cBhvr>
                                        <p:cTn id="25" dur="1000" fill="hold"/>
                                        <p:tgtEl>
                                          <p:spTgt spid="21"/>
                                        </p:tgtEl>
                                        <p:attrNameLst>
                                          <p:attrName>ppt_x</p:attrName>
                                        </p:attrNameLst>
                                      </p:cBhvr>
                                      <p:tavLst>
                                        <p:tav tm="0">
                                          <p:val>
                                            <p:strVal val="#ppt_x"/>
                                          </p:val>
                                        </p:tav>
                                        <p:tav tm="100000">
                                          <p:val>
                                            <p:strVal val="#ppt_x"/>
                                          </p:val>
                                        </p:tav>
                                      </p:tavLst>
                                    </p:anim>
                                    <p:anim calcmode="lin" valueType="num">
                                      <p:cBhvr>
                                        <p:cTn id="2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9" grpId="0" animBg="1"/>
      <p:bldP spid="5" grpId="0"/>
      <p:bldP spid="21"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ate Placeholder 1">
            <a:extLst>
              <a:ext uri="{FF2B5EF4-FFF2-40B4-BE49-F238E27FC236}">
                <a16:creationId xmlns:a16="http://schemas.microsoft.com/office/drawing/2014/main" id="{A1C4E21F-9046-2AB5-085E-07EA3ED45EE9}"/>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53251" name="Slide Number Placeholder 3">
            <a:extLst>
              <a:ext uri="{FF2B5EF4-FFF2-40B4-BE49-F238E27FC236}">
                <a16:creationId xmlns:a16="http://schemas.microsoft.com/office/drawing/2014/main" id="{EAD0D508-D5D2-ED77-5D9D-036664E9A353}"/>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1D133E12-DD5A-4B8F-BFAE-77263EB02943}" type="slidenum">
              <a:rPr lang="el-GR" altLang="en-US" smtClean="0"/>
              <a:pPr algn="ctr"/>
              <a:t>92</a:t>
            </a:fld>
            <a:endParaRPr lang="el-GR" altLang="en-US" dirty="0"/>
          </a:p>
        </p:txBody>
      </p:sp>
      <p:sp>
        <p:nvSpPr>
          <p:cNvPr id="95236" name="Text Box 4">
            <a:extLst>
              <a:ext uri="{FF2B5EF4-FFF2-40B4-BE49-F238E27FC236}">
                <a16:creationId xmlns:a16="http://schemas.microsoft.com/office/drawing/2014/main" id="{68E85B70-AF26-D831-BBC3-6A66FD23648F}"/>
              </a:ext>
            </a:extLst>
          </p:cNvPr>
          <p:cNvSpPr txBox="1">
            <a:spLocks noChangeArrowheads="1"/>
          </p:cNvSpPr>
          <p:nvPr/>
        </p:nvSpPr>
        <p:spPr bwMode="auto">
          <a:xfrm>
            <a:off x="3733800" y="540808"/>
            <a:ext cx="16916400" cy="11726287"/>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4000" b="1" dirty="0">
                <a:solidFill>
                  <a:srgbClr val="990000"/>
                </a:solidFill>
              </a:rPr>
              <a:t>‘</a:t>
            </a:r>
            <a:r>
              <a:rPr lang="en-US" altLang="en-US" sz="4000" b="1" dirty="0">
                <a:solidFill>
                  <a:srgbClr val="990000"/>
                </a:solidFill>
              </a:rPr>
              <a:t>How?</a:t>
            </a:r>
            <a:r>
              <a:rPr lang="el-GR" altLang="en-US" sz="4000" b="1" dirty="0">
                <a:solidFill>
                  <a:srgbClr val="990000"/>
                </a:solidFill>
              </a:rPr>
              <a:t>’</a:t>
            </a:r>
            <a:r>
              <a:rPr lang="en-US" altLang="en-US" sz="4000" b="1" dirty="0">
                <a:solidFill>
                  <a:srgbClr val="990000"/>
                </a:solidFill>
              </a:rPr>
              <a:t> Explanations</a:t>
            </a:r>
            <a:endParaRPr lang="el-GR" altLang="en-US" sz="4000" b="1" dirty="0">
              <a:solidFill>
                <a:srgbClr val="990000"/>
              </a:solidFill>
            </a:endParaRPr>
          </a:p>
          <a:p>
            <a:pPr algn="l" eaLnBrk="1" hangingPunct="1"/>
            <a:endParaRPr lang="el-GR" altLang="en-US" sz="1600" b="1" dirty="0">
              <a:solidFill>
                <a:srgbClr val="990000"/>
              </a:solidFill>
            </a:endParaRPr>
          </a:p>
          <a:p>
            <a:pPr algn="l" eaLnBrk="1" hangingPunct="1"/>
            <a:r>
              <a:rPr lang="en-US" altLang="en-US" sz="3600" b="1" dirty="0"/>
              <a:t>Action is get taxi.</a:t>
            </a:r>
            <a:r>
              <a:rPr lang="el-GR" altLang="en-US" sz="3600" b="1" dirty="0"/>
              <a:t> </a:t>
            </a:r>
          </a:p>
          <a:p>
            <a:pPr algn="l" eaLnBrk="1" hangingPunct="1"/>
            <a:endParaRPr lang="el-GR" altLang="en-US" sz="1600" b="1" dirty="0"/>
          </a:p>
          <a:p>
            <a:pPr algn="l" eaLnBrk="1" hangingPunct="1">
              <a:buFont typeface="Symbol" panose="05050102010706020507" pitchFamily="18" charset="2"/>
              <a:buChar char="®"/>
            </a:pPr>
            <a:r>
              <a:rPr lang="el-GR" altLang="en-US" sz="3600" b="1" i="1" dirty="0"/>
              <a:t> </a:t>
            </a:r>
            <a:r>
              <a:rPr lang="en-US" altLang="en-US" sz="3600" b="1" dirty="0">
                <a:solidFill>
                  <a:srgbClr val="990000"/>
                </a:solidFill>
              </a:rPr>
              <a:t>How?</a:t>
            </a:r>
            <a:endParaRPr lang="el-GR" altLang="en-US" sz="3600" b="1" dirty="0">
              <a:solidFill>
                <a:srgbClr val="990000"/>
              </a:solidFill>
            </a:endParaRPr>
          </a:p>
          <a:p>
            <a:pPr algn="l" eaLnBrk="1" hangingPunct="1">
              <a:buFont typeface="Symbol" panose="05050102010706020507" pitchFamily="18" charset="2"/>
              <a:buChar char="®"/>
            </a:pPr>
            <a:endParaRPr lang="el-GR" altLang="en-US" sz="1600" b="1" dirty="0">
              <a:solidFill>
                <a:srgbClr val="990000"/>
              </a:solidFill>
            </a:endParaRPr>
          </a:p>
          <a:p>
            <a:pPr algn="l" eaLnBrk="1" hangingPunct="1"/>
            <a:r>
              <a:rPr lang="en-US" altLang="en-US" sz="3600" b="1" dirty="0"/>
              <a:t>Based on rule</a:t>
            </a:r>
            <a:r>
              <a:rPr lang="el-GR" altLang="en-US" sz="3600" b="1" dirty="0"/>
              <a:t> </a:t>
            </a:r>
            <a:r>
              <a:rPr lang="en-US" altLang="en-US" sz="3600" b="1" dirty="0"/>
              <a:t>r</a:t>
            </a:r>
            <a:r>
              <a:rPr lang="el-GR" altLang="en-US" sz="3600" b="1" dirty="0"/>
              <a:t>4:</a:t>
            </a:r>
          </a:p>
          <a:p>
            <a:pPr algn="l" eaLnBrk="1" hangingPunct="1"/>
            <a:endParaRPr lang="el-GR" altLang="en-US" sz="1600" b="1" dirty="0"/>
          </a:p>
          <a:p>
            <a:pPr algn="l" eaLnBrk="1" hangingPunct="1"/>
            <a:r>
              <a:rPr lang="en-US" altLang="en-US" sz="3600" b="1" dirty="0"/>
              <a:t>If    </a:t>
            </a:r>
            <a:r>
              <a:rPr lang="el-GR" altLang="en-US" sz="3600" b="1" dirty="0"/>
              <a:t>  </a:t>
            </a:r>
            <a:r>
              <a:rPr lang="en-US" altLang="en-US" sz="3600" b="1" dirty="0"/>
              <a:t> </a:t>
            </a:r>
            <a:r>
              <a:rPr lang="el-GR" altLang="en-US" sz="3600" b="1" dirty="0"/>
              <a:t>1. </a:t>
            </a:r>
            <a:r>
              <a:rPr lang="en-US" altLang="en-US" sz="3600" b="1" dirty="0"/>
              <a:t>Means is driving</a:t>
            </a:r>
            <a:endParaRPr lang="el-GR" altLang="en-US" sz="3600" b="1" dirty="0"/>
          </a:p>
          <a:p>
            <a:pPr algn="l" eaLnBrk="1" hangingPunct="1"/>
            <a:r>
              <a:rPr lang="el-GR" altLang="en-US" sz="3600" b="1" dirty="0"/>
              <a:t>         </a:t>
            </a:r>
            <a:r>
              <a:rPr lang="en-US" altLang="en-US" sz="3600" b="1" dirty="0"/>
              <a:t> </a:t>
            </a:r>
            <a:r>
              <a:rPr lang="el-GR" altLang="en-US" sz="3600" b="1" dirty="0"/>
              <a:t>2. </a:t>
            </a:r>
            <a:r>
              <a:rPr lang="en-US" altLang="en-US" sz="3600" b="1" dirty="0"/>
              <a:t>Location is center</a:t>
            </a:r>
            <a:endParaRPr lang="el-GR" altLang="en-US" sz="3600" b="1" dirty="0"/>
          </a:p>
          <a:p>
            <a:pPr algn="l" eaLnBrk="1" hangingPunct="1"/>
            <a:r>
              <a:rPr lang="en-US" altLang="en-US" sz="3600" b="1" dirty="0"/>
              <a:t>Then</a:t>
            </a:r>
            <a:r>
              <a:rPr lang="el-GR" altLang="en-US" sz="3600" b="1" dirty="0"/>
              <a:t>  </a:t>
            </a:r>
            <a:r>
              <a:rPr lang="en-US" altLang="en-US" sz="3600" b="1" dirty="0"/>
              <a:t>Action is get taxi</a:t>
            </a:r>
            <a:endParaRPr lang="el-GR" altLang="en-US" sz="3600" b="1" dirty="0"/>
          </a:p>
          <a:p>
            <a:pPr algn="l" eaLnBrk="1" hangingPunct="1"/>
            <a:endParaRPr lang="el-GR" altLang="en-US" sz="1600" b="1" dirty="0">
              <a:sym typeface="Symbol" panose="05050102010706020507" pitchFamily="18" charset="2"/>
            </a:endParaRPr>
          </a:p>
          <a:p>
            <a:pPr algn="l" eaLnBrk="1" hangingPunct="1">
              <a:buFont typeface="Symbol" panose="05050102010706020507" pitchFamily="18" charset="2"/>
              <a:buChar char="®"/>
            </a:pPr>
            <a:r>
              <a:rPr lang="el-GR" altLang="en-US" sz="3600" b="1" i="1" dirty="0"/>
              <a:t> </a:t>
            </a:r>
            <a:r>
              <a:rPr lang="en-US" altLang="en-US" sz="3600" b="1" dirty="0">
                <a:solidFill>
                  <a:srgbClr val="990000"/>
                </a:solidFill>
              </a:rPr>
              <a:t>How 1?</a:t>
            </a:r>
            <a:endParaRPr lang="el-GR" altLang="en-US" sz="3600" b="1" dirty="0">
              <a:solidFill>
                <a:srgbClr val="990000"/>
              </a:solidFill>
            </a:endParaRPr>
          </a:p>
          <a:p>
            <a:pPr algn="l" eaLnBrk="1" hangingPunct="1">
              <a:buFont typeface="Symbol" panose="05050102010706020507" pitchFamily="18" charset="2"/>
              <a:buChar char="®"/>
            </a:pPr>
            <a:endParaRPr lang="el-GR" altLang="en-US" sz="1600" b="1" dirty="0">
              <a:solidFill>
                <a:srgbClr val="990000"/>
              </a:solidFill>
            </a:endParaRPr>
          </a:p>
          <a:p>
            <a:pPr algn="l" eaLnBrk="1" hangingPunct="1"/>
            <a:r>
              <a:rPr lang="en-US" altLang="en-US" sz="3600" b="1" dirty="0"/>
              <a:t>Based on rule r</a:t>
            </a:r>
            <a:r>
              <a:rPr lang="el-GR" altLang="en-US" sz="3600" b="1" dirty="0"/>
              <a:t>2:</a:t>
            </a:r>
          </a:p>
          <a:p>
            <a:pPr algn="l" eaLnBrk="1" hangingPunct="1"/>
            <a:endParaRPr lang="el-GR" altLang="en-US" sz="1600" b="1" dirty="0"/>
          </a:p>
          <a:p>
            <a:pPr algn="l" eaLnBrk="1" hangingPunct="1"/>
            <a:r>
              <a:rPr lang="en-US" altLang="en-US" sz="3600" b="1" dirty="0"/>
              <a:t>If     </a:t>
            </a:r>
            <a:r>
              <a:rPr lang="el-GR" altLang="en-US" sz="3600" b="1" dirty="0"/>
              <a:t>  3. </a:t>
            </a:r>
            <a:r>
              <a:rPr lang="en-US" altLang="en-US" sz="3600" b="1" dirty="0"/>
              <a:t>Distance is greater than 5 miles</a:t>
            </a:r>
            <a:endParaRPr lang="el-GR" altLang="en-US" sz="3600" b="1" dirty="0"/>
          </a:p>
          <a:p>
            <a:pPr algn="l" eaLnBrk="1" hangingPunct="1"/>
            <a:r>
              <a:rPr lang="el-GR" altLang="en-US" sz="3600" b="1" dirty="0"/>
              <a:t>         4. </a:t>
            </a:r>
            <a:r>
              <a:rPr lang="en-US" altLang="en-US" sz="3600" b="1" dirty="0"/>
              <a:t>Time is less than 15 minutes</a:t>
            </a:r>
            <a:endParaRPr lang="el-GR" altLang="en-US" sz="3600" b="1" dirty="0"/>
          </a:p>
          <a:p>
            <a:pPr algn="l" eaLnBrk="1" hangingPunct="1"/>
            <a:r>
              <a:rPr lang="en-US" altLang="en-US" sz="3600" b="1" dirty="0"/>
              <a:t>Then</a:t>
            </a:r>
            <a:r>
              <a:rPr lang="el-GR" altLang="en-US" sz="3600" b="1" dirty="0"/>
              <a:t>  </a:t>
            </a:r>
            <a:r>
              <a:rPr lang="en-US" altLang="en-US" sz="3600" b="1" dirty="0"/>
              <a:t>Means is driving</a:t>
            </a:r>
            <a:r>
              <a:rPr lang="el-GR" altLang="en-US" sz="3600" b="1" dirty="0"/>
              <a:t> </a:t>
            </a:r>
          </a:p>
          <a:p>
            <a:pPr algn="l" eaLnBrk="1" hangingPunct="1"/>
            <a:endParaRPr lang="el-GR" altLang="en-US" sz="1600" b="1" dirty="0"/>
          </a:p>
          <a:p>
            <a:pPr algn="l" eaLnBrk="1" hangingPunct="1"/>
            <a:r>
              <a:rPr lang="en-US" altLang="en-US" sz="3600" b="1" dirty="0"/>
              <a:t>Rule r</a:t>
            </a:r>
            <a:r>
              <a:rPr lang="el-GR" altLang="en-US" sz="3600" b="1" dirty="0"/>
              <a:t>1 </a:t>
            </a:r>
            <a:r>
              <a:rPr lang="en-US" altLang="en-US" sz="3600" b="1" dirty="0"/>
              <a:t>was monitored unsuccessfully</a:t>
            </a:r>
            <a:r>
              <a:rPr lang="el-GR" altLang="en-US" sz="3600" b="1" dirty="0"/>
              <a:t>.</a:t>
            </a:r>
          </a:p>
          <a:p>
            <a:pPr algn="l" eaLnBrk="1" hangingPunct="1"/>
            <a:endParaRPr lang="el-GR" altLang="en-US" sz="1600" b="1" dirty="0">
              <a:sym typeface="Symbol" panose="05050102010706020507" pitchFamily="18" charset="2"/>
            </a:endParaRPr>
          </a:p>
          <a:p>
            <a:pPr algn="l" eaLnBrk="1" hangingPunct="1">
              <a:buFont typeface="Symbol" panose="05050102010706020507" pitchFamily="18" charset="2"/>
              <a:buChar char="®"/>
            </a:pPr>
            <a:r>
              <a:rPr lang="el-GR" altLang="en-US" sz="3600" b="1" i="1" dirty="0"/>
              <a:t> </a:t>
            </a:r>
            <a:r>
              <a:rPr lang="en-US" altLang="en-US" sz="3600" b="1" dirty="0">
                <a:solidFill>
                  <a:srgbClr val="990000"/>
                </a:solidFill>
              </a:rPr>
              <a:t>How 3?</a:t>
            </a:r>
            <a:endParaRPr lang="el-GR" altLang="en-US" sz="3600" b="1" dirty="0">
              <a:solidFill>
                <a:srgbClr val="990000"/>
              </a:solidFill>
            </a:endParaRPr>
          </a:p>
          <a:p>
            <a:pPr algn="l" eaLnBrk="1" hangingPunct="1">
              <a:buFont typeface="Symbol" panose="05050102010706020507" pitchFamily="18" charset="2"/>
              <a:buChar char="®"/>
            </a:pPr>
            <a:endParaRPr lang="el-GR" altLang="en-US" sz="1600" b="1" dirty="0">
              <a:solidFill>
                <a:srgbClr val="990000"/>
              </a:solidFill>
            </a:endParaRPr>
          </a:p>
          <a:p>
            <a:pPr algn="l" eaLnBrk="1" hangingPunct="1"/>
            <a:r>
              <a:rPr lang="en-US" altLang="en-US" sz="3600" b="1" dirty="0"/>
              <a:t>You told me that the Distance is greater than 1 mile</a:t>
            </a:r>
            <a:r>
              <a:rPr lang="el-GR" altLang="en-US" sz="3600" b="1" dirty="0"/>
              <a:t>.</a:t>
            </a:r>
          </a:p>
          <a:p>
            <a:pPr algn="l" eaLnBrk="1" hangingPunct="1"/>
            <a:endParaRPr lang="el-GR" altLang="en-US" sz="1600" b="1" dirty="0"/>
          </a:p>
          <a:p>
            <a:pPr algn="l" eaLnBrk="1" hangingPunct="1"/>
            <a:r>
              <a:rPr lang="el-GR" altLang="en-US" sz="3600" b="1" dirty="0">
                <a:sym typeface="Symbol" panose="05050102010706020507" pitchFamily="18" charset="2"/>
              </a:rPr>
              <a:t></a:t>
            </a:r>
            <a:r>
              <a:rPr lang="el-GR" altLang="en-US" sz="3600" b="1" dirty="0"/>
              <a:t>  </a:t>
            </a:r>
            <a:r>
              <a:rPr lang="en-US" altLang="en-US" sz="3600" b="1" dirty="0">
                <a:solidFill>
                  <a:srgbClr val="990000"/>
                </a:solidFill>
              </a:rPr>
              <a:t>OK</a:t>
            </a:r>
            <a:endParaRPr lang="el-GR" altLang="en-US" sz="3600" b="1" dirty="0">
              <a:solidFill>
                <a:srgbClr val="99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5236">
                                            <p:txEl>
                                              <p:pRg st="2" end="2"/>
                                            </p:txEl>
                                          </p:spTgt>
                                        </p:tgtEl>
                                        <p:attrNameLst>
                                          <p:attrName>style.visibility</p:attrName>
                                        </p:attrNameLst>
                                      </p:cBhvr>
                                      <p:to>
                                        <p:strVal val="visible"/>
                                      </p:to>
                                    </p:set>
                                    <p:anim calcmode="lin" valueType="num">
                                      <p:cBhvr additive="base">
                                        <p:cTn id="7" dur="500" fill="hold"/>
                                        <p:tgtEl>
                                          <p:spTgt spid="9523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523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5236">
                                            <p:txEl>
                                              <p:pRg st="4" end="4"/>
                                            </p:txEl>
                                          </p:spTgt>
                                        </p:tgtEl>
                                        <p:attrNameLst>
                                          <p:attrName>style.visibility</p:attrName>
                                        </p:attrNameLst>
                                      </p:cBhvr>
                                      <p:to>
                                        <p:strVal val="visible"/>
                                      </p:to>
                                    </p:set>
                                    <p:anim calcmode="lin" valueType="num">
                                      <p:cBhvr additive="base">
                                        <p:cTn id="13" dur="500" fill="hold"/>
                                        <p:tgtEl>
                                          <p:spTgt spid="95236">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523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5236">
                                            <p:txEl>
                                              <p:pRg st="6" end="6"/>
                                            </p:txEl>
                                          </p:spTgt>
                                        </p:tgtEl>
                                        <p:attrNameLst>
                                          <p:attrName>style.visibility</p:attrName>
                                        </p:attrNameLst>
                                      </p:cBhvr>
                                      <p:to>
                                        <p:strVal val="visible"/>
                                      </p:to>
                                    </p:set>
                                    <p:anim calcmode="lin" valueType="num">
                                      <p:cBhvr additive="base">
                                        <p:cTn id="19" dur="500" fill="hold"/>
                                        <p:tgtEl>
                                          <p:spTgt spid="95236">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5236">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5236">
                                            <p:txEl>
                                              <p:pRg st="8" end="8"/>
                                            </p:txEl>
                                          </p:spTgt>
                                        </p:tgtEl>
                                        <p:attrNameLst>
                                          <p:attrName>style.visibility</p:attrName>
                                        </p:attrNameLst>
                                      </p:cBhvr>
                                      <p:to>
                                        <p:strVal val="visible"/>
                                      </p:to>
                                    </p:set>
                                    <p:anim calcmode="lin" valueType="num">
                                      <p:cBhvr additive="base">
                                        <p:cTn id="23" dur="500" fill="hold"/>
                                        <p:tgtEl>
                                          <p:spTgt spid="95236">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5236">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5236">
                                            <p:txEl>
                                              <p:pRg st="9" end="9"/>
                                            </p:txEl>
                                          </p:spTgt>
                                        </p:tgtEl>
                                        <p:attrNameLst>
                                          <p:attrName>style.visibility</p:attrName>
                                        </p:attrNameLst>
                                      </p:cBhvr>
                                      <p:to>
                                        <p:strVal val="visible"/>
                                      </p:to>
                                    </p:set>
                                    <p:anim calcmode="lin" valueType="num">
                                      <p:cBhvr additive="base">
                                        <p:cTn id="27" dur="500" fill="hold"/>
                                        <p:tgtEl>
                                          <p:spTgt spid="95236">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5236">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5236">
                                            <p:txEl>
                                              <p:pRg st="10" end="10"/>
                                            </p:txEl>
                                          </p:spTgt>
                                        </p:tgtEl>
                                        <p:attrNameLst>
                                          <p:attrName>style.visibility</p:attrName>
                                        </p:attrNameLst>
                                      </p:cBhvr>
                                      <p:to>
                                        <p:strVal val="visible"/>
                                      </p:to>
                                    </p:set>
                                    <p:anim calcmode="lin" valueType="num">
                                      <p:cBhvr additive="base">
                                        <p:cTn id="31" dur="500" fill="hold"/>
                                        <p:tgtEl>
                                          <p:spTgt spid="95236">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523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95236">
                                            <p:txEl>
                                              <p:pRg st="12" end="12"/>
                                            </p:txEl>
                                          </p:spTgt>
                                        </p:tgtEl>
                                        <p:attrNameLst>
                                          <p:attrName>style.visibility</p:attrName>
                                        </p:attrNameLst>
                                      </p:cBhvr>
                                      <p:to>
                                        <p:strVal val="visible"/>
                                      </p:to>
                                    </p:set>
                                    <p:anim calcmode="lin" valueType="num">
                                      <p:cBhvr additive="base">
                                        <p:cTn id="37" dur="500" fill="hold"/>
                                        <p:tgtEl>
                                          <p:spTgt spid="95236">
                                            <p:txEl>
                                              <p:pRg st="12" end="1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5236">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95236">
                                            <p:txEl>
                                              <p:pRg st="14" end="14"/>
                                            </p:txEl>
                                          </p:spTgt>
                                        </p:tgtEl>
                                        <p:attrNameLst>
                                          <p:attrName>style.visibility</p:attrName>
                                        </p:attrNameLst>
                                      </p:cBhvr>
                                      <p:to>
                                        <p:strVal val="visible"/>
                                      </p:to>
                                    </p:set>
                                    <p:anim calcmode="lin" valueType="num">
                                      <p:cBhvr additive="base">
                                        <p:cTn id="43" dur="500" fill="hold"/>
                                        <p:tgtEl>
                                          <p:spTgt spid="95236">
                                            <p:txEl>
                                              <p:pRg st="14" end="1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5236">
                                            <p:txEl>
                                              <p:pRg st="14" end="14"/>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95236">
                                            <p:txEl>
                                              <p:pRg st="16" end="16"/>
                                            </p:txEl>
                                          </p:spTgt>
                                        </p:tgtEl>
                                        <p:attrNameLst>
                                          <p:attrName>style.visibility</p:attrName>
                                        </p:attrNameLst>
                                      </p:cBhvr>
                                      <p:to>
                                        <p:strVal val="visible"/>
                                      </p:to>
                                    </p:set>
                                    <p:anim calcmode="lin" valueType="num">
                                      <p:cBhvr additive="base">
                                        <p:cTn id="47" dur="500" fill="hold"/>
                                        <p:tgtEl>
                                          <p:spTgt spid="95236">
                                            <p:txEl>
                                              <p:pRg st="16" end="1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95236">
                                            <p:txEl>
                                              <p:pRg st="16" end="16"/>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95236">
                                            <p:txEl>
                                              <p:pRg st="17" end="17"/>
                                            </p:txEl>
                                          </p:spTgt>
                                        </p:tgtEl>
                                        <p:attrNameLst>
                                          <p:attrName>style.visibility</p:attrName>
                                        </p:attrNameLst>
                                      </p:cBhvr>
                                      <p:to>
                                        <p:strVal val="visible"/>
                                      </p:to>
                                    </p:set>
                                    <p:anim calcmode="lin" valueType="num">
                                      <p:cBhvr additive="base">
                                        <p:cTn id="51" dur="500" fill="hold"/>
                                        <p:tgtEl>
                                          <p:spTgt spid="95236">
                                            <p:txEl>
                                              <p:pRg st="17" end="17"/>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95236">
                                            <p:txEl>
                                              <p:pRg st="17" end="17"/>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95236">
                                            <p:txEl>
                                              <p:pRg st="18" end="18"/>
                                            </p:txEl>
                                          </p:spTgt>
                                        </p:tgtEl>
                                        <p:attrNameLst>
                                          <p:attrName>style.visibility</p:attrName>
                                        </p:attrNameLst>
                                      </p:cBhvr>
                                      <p:to>
                                        <p:strVal val="visible"/>
                                      </p:to>
                                    </p:set>
                                    <p:anim calcmode="lin" valueType="num">
                                      <p:cBhvr additive="base">
                                        <p:cTn id="55" dur="500" fill="hold"/>
                                        <p:tgtEl>
                                          <p:spTgt spid="95236">
                                            <p:txEl>
                                              <p:pRg st="18" end="1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95236">
                                            <p:txEl>
                                              <p:pRg st="18" end="18"/>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95236">
                                            <p:txEl>
                                              <p:pRg st="20" end="20"/>
                                            </p:txEl>
                                          </p:spTgt>
                                        </p:tgtEl>
                                        <p:attrNameLst>
                                          <p:attrName>style.visibility</p:attrName>
                                        </p:attrNameLst>
                                      </p:cBhvr>
                                      <p:to>
                                        <p:strVal val="visible"/>
                                      </p:to>
                                    </p:set>
                                    <p:anim calcmode="lin" valueType="num">
                                      <p:cBhvr additive="base">
                                        <p:cTn id="59" dur="500" fill="hold"/>
                                        <p:tgtEl>
                                          <p:spTgt spid="95236">
                                            <p:txEl>
                                              <p:pRg st="20" end="2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95236">
                                            <p:txEl>
                                              <p:pRg st="20" end="20"/>
                                            </p:txEl>
                                          </p:spTgt>
                                        </p:tgtEl>
                                        <p:attrNameLst>
                                          <p:attrName>ppt_y</p:attrName>
                                        </p:attrNameLst>
                                      </p:cBhvr>
                                      <p:tavLst>
                                        <p:tav tm="0">
                                          <p:val>
                                            <p:strVal val="1+#ppt_h/2"/>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4" fill="hold" nodeType="clickEffect">
                                  <p:stCondLst>
                                    <p:cond delay="0"/>
                                  </p:stCondLst>
                                  <p:childTnLst>
                                    <p:set>
                                      <p:cBhvr>
                                        <p:cTn id="64" dur="1" fill="hold">
                                          <p:stCondLst>
                                            <p:cond delay="0"/>
                                          </p:stCondLst>
                                        </p:cTn>
                                        <p:tgtEl>
                                          <p:spTgt spid="95236">
                                            <p:txEl>
                                              <p:pRg st="22" end="22"/>
                                            </p:txEl>
                                          </p:spTgt>
                                        </p:tgtEl>
                                        <p:attrNameLst>
                                          <p:attrName>style.visibility</p:attrName>
                                        </p:attrNameLst>
                                      </p:cBhvr>
                                      <p:to>
                                        <p:strVal val="visible"/>
                                      </p:to>
                                    </p:set>
                                    <p:anim calcmode="lin" valueType="num">
                                      <p:cBhvr additive="base">
                                        <p:cTn id="65" dur="500" fill="hold"/>
                                        <p:tgtEl>
                                          <p:spTgt spid="95236">
                                            <p:txEl>
                                              <p:pRg st="22" end="22"/>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95236">
                                            <p:txEl>
                                              <p:pRg st="22" end="22"/>
                                            </p:txEl>
                                          </p:spTgt>
                                        </p:tgtEl>
                                        <p:attrNameLst>
                                          <p:attrName>ppt_y</p:attrName>
                                        </p:attrNameLst>
                                      </p:cBhvr>
                                      <p:tavLst>
                                        <p:tav tm="0">
                                          <p:val>
                                            <p:strVal val="1+#ppt_h/2"/>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4" fill="hold" nodeType="clickEffect">
                                  <p:stCondLst>
                                    <p:cond delay="0"/>
                                  </p:stCondLst>
                                  <p:childTnLst>
                                    <p:set>
                                      <p:cBhvr>
                                        <p:cTn id="70" dur="1" fill="hold">
                                          <p:stCondLst>
                                            <p:cond delay="0"/>
                                          </p:stCondLst>
                                        </p:cTn>
                                        <p:tgtEl>
                                          <p:spTgt spid="95236">
                                            <p:txEl>
                                              <p:pRg st="24" end="24"/>
                                            </p:txEl>
                                          </p:spTgt>
                                        </p:tgtEl>
                                        <p:attrNameLst>
                                          <p:attrName>style.visibility</p:attrName>
                                        </p:attrNameLst>
                                      </p:cBhvr>
                                      <p:to>
                                        <p:strVal val="visible"/>
                                      </p:to>
                                    </p:set>
                                    <p:anim calcmode="lin" valueType="num">
                                      <p:cBhvr additive="base">
                                        <p:cTn id="71" dur="500" fill="hold"/>
                                        <p:tgtEl>
                                          <p:spTgt spid="95236">
                                            <p:txEl>
                                              <p:pRg st="24" end="24"/>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95236">
                                            <p:txEl>
                                              <p:pRg st="24" end="24"/>
                                            </p:txEl>
                                          </p:spTgt>
                                        </p:tgtEl>
                                        <p:attrNameLst>
                                          <p:attrName>ppt_y</p:attrName>
                                        </p:attrNameLst>
                                      </p:cBhvr>
                                      <p:tavLst>
                                        <p:tav tm="0">
                                          <p:val>
                                            <p:strVal val="1+#ppt_h/2"/>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4" fill="hold" nodeType="clickEffect">
                                  <p:stCondLst>
                                    <p:cond delay="0"/>
                                  </p:stCondLst>
                                  <p:childTnLst>
                                    <p:set>
                                      <p:cBhvr>
                                        <p:cTn id="76" dur="1" fill="hold">
                                          <p:stCondLst>
                                            <p:cond delay="0"/>
                                          </p:stCondLst>
                                        </p:cTn>
                                        <p:tgtEl>
                                          <p:spTgt spid="95236">
                                            <p:txEl>
                                              <p:pRg st="26" end="26"/>
                                            </p:txEl>
                                          </p:spTgt>
                                        </p:tgtEl>
                                        <p:attrNameLst>
                                          <p:attrName>style.visibility</p:attrName>
                                        </p:attrNameLst>
                                      </p:cBhvr>
                                      <p:to>
                                        <p:strVal val="visible"/>
                                      </p:to>
                                    </p:set>
                                    <p:anim calcmode="lin" valueType="num">
                                      <p:cBhvr additive="base">
                                        <p:cTn id="77" dur="500" fill="hold"/>
                                        <p:tgtEl>
                                          <p:spTgt spid="95236">
                                            <p:txEl>
                                              <p:pRg st="26" end="26"/>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95236">
                                            <p:txEl>
                                              <p:pRg st="26" end="2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ate Placeholder 1">
            <a:extLst>
              <a:ext uri="{FF2B5EF4-FFF2-40B4-BE49-F238E27FC236}">
                <a16:creationId xmlns:a16="http://schemas.microsoft.com/office/drawing/2014/main" id="{D3FCDE0C-4F29-18B5-F7C4-F4AB290F93AB}"/>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49155" name="Slide Number Placeholder 3">
            <a:extLst>
              <a:ext uri="{FF2B5EF4-FFF2-40B4-BE49-F238E27FC236}">
                <a16:creationId xmlns:a16="http://schemas.microsoft.com/office/drawing/2014/main" id="{5A7733C3-E609-860F-F0F0-A69A0F82A25B}"/>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B5C38135-7BEA-4C4C-B8C2-955AC53567B1}" type="slidenum">
              <a:rPr lang="el-GR" altLang="en-US" smtClean="0"/>
              <a:pPr algn="ctr"/>
              <a:t>93</a:t>
            </a:fld>
            <a:endParaRPr lang="el-GR" altLang="en-US" dirty="0"/>
          </a:p>
        </p:txBody>
      </p:sp>
      <p:sp>
        <p:nvSpPr>
          <p:cNvPr id="49156" name="Text Box 4">
            <a:extLst>
              <a:ext uri="{FF2B5EF4-FFF2-40B4-BE49-F238E27FC236}">
                <a16:creationId xmlns:a16="http://schemas.microsoft.com/office/drawing/2014/main" id="{FA97AD50-4D8C-7E58-45D6-DDCC204B3F48}"/>
              </a:ext>
            </a:extLst>
          </p:cNvPr>
          <p:cNvSpPr txBox="1">
            <a:spLocks noChangeArrowheads="1"/>
          </p:cNvSpPr>
          <p:nvPr/>
        </p:nvSpPr>
        <p:spPr bwMode="auto">
          <a:xfrm>
            <a:off x="5232400" y="1991757"/>
            <a:ext cx="13868400" cy="8217634"/>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solidFill>
                  <a:srgbClr val="990000"/>
                </a:solidFill>
              </a:rPr>
              <a:t>goal</a:t>
            </a:r>
            <a:r>
              <a:rPr lang="el-GR" altLang="en-US" sz="3200" b="1" dirty="0">
                <a:solidFill>
                  <a:srgbClr val="990000"/>
                </a:solidFill>
              </a:rPr>
              <a:t>:</a:t>
            </a:r>
            <a:r>
              <a:rPr lang="el-GR" altLang="en-US" sz="3200" b="1" dirty="0"/>
              <a:t> </a:t>
            </a:r>
            <a:r>
              <a:rPr lang="en-US" altLang="en-US" sz="3200" b="1" dirty="0"/>
              <a:t>Action</a:t>
            </a:r>
            <a:endParaRPr lang="el-GR" altLang="en-US" sz="3200" dirty="0"/>
          </a:p>
          <a:p>
            <a:pPr algn="ctr" eaLnBrk="1" hangingPunct="1"/>
            <a:endParaRPr lang="el-GR" altLang="en-US" sz="1600" dirty="0"/>
          </a:p>
          <a:p>
            <a:pPr algn="ctr" eaLnBrk="1" hangingPunct="1"/>
            <a:r>
              <a:rPr lang="el-GR" altLang="en-US" sz="3200" dirty="0"/>
              <a:t>                                (</a:t>
            </a:r>
            <a:r>
              <a:rPr lang="en-US" altLang="en-US" sz="3200" dirty="0"/>
              <a:t>r</a:t>
            </a:r>
            <a:r>
              <a:rPr lang="el-GR" altLang="en-US" sz="3200" dirty="0"/>
              <a:t>4, </a:t>
            </a:r>
            <a:r>
              <a:rPr lang="en-US" altLang="en-US" sz="3200" dirty="0"/>
              <a:t>r</a:t>
            </a:r>
            <a:r>
              <a:rPr lang="el-GR" altLang="en-US" sz="3200" dirty="0"/>
              <a:t>5, </a:t>
            </a:r>
            <a:r>
              <a:rPr lang="en-US" altLang="en-US" sz="3200" dirty="0"/>
              <a:t>r</a:t>
            </a:r>
            <a:r>
              <a:rPr lang="el-GR" altLang="en-US" sz="3200" dirty="0"/>
              <a:t>6, </a:t>
            </a:r>
            <a:r>
              <a:rPr lang="en-US" altLang="en-US" sz="3200" dirty="0"/>
              <a:t>r</a:t>
            </a:r>
            <a:r>
              <a:rPr lang="el-GR" altLang="en-US" sz="3200" dirty="0"/>
              <a:t>7)</a:t>
            </a:r>
          </a:p>
          <a:p>
            <a:pPr algn="ctr" eaLnBrk="1" hangingPunct="1"/>
            <a:endParaRPr lang="el-GR" altLang="en-US" sz="3200" i="1" dirty="0"/>
          </a:p>
          <a:p>
            <a:pPr algn="ctr" eaLnBrk="1" hangingPunct="1"/>
            <a:r>
              <a:rPr lang="en-US" altLang="en-US" sz="3200" b="1" dirty="0">
                <a:solidFill>
                  <a:srgbClr val="0100C8"/>
                </a:solidFill>
              </a:rPr>
              <a:t>rule</a:t>
            </a:r>
            <a:r>
              <a:rPr lang="el-GR" altLang="en-US" sz="3200" b="1" dirty="0">
                <a:solidFill>
                  <a:srgbClr val="0100C8"/>
                </a:solidFill>
              </a:rPr>
              <a:t>:</a:t>
            </a:r>
            <a:r>
              <a:rPr lang="el-GR" altLang="en-US" sz="3200" i="1" dirty="0"/>
              <a:t> </a:t>
            </a:r>
            <a:r>
              <a:rPr lang="el-GR" altLang="en-US" sz="3200" dirty="0"/>
              <a:t> </a:t>
            </a:r>
            <a:r>
              <a:rPr lang="en-US" altLang="en-US" sz="3200" dirty="0"/>
              <a:t>r</a:t>
            </a:r>
            <a:r>
              <a:rPr lang="el-GR" altLang="en-US" sz="3200" dirty="0"/>
              <a:t>4</a:t>
            </a:r>
          </a:p>
          <a:p>
            <a:pPr algn="ctr" eaLnBrk="1" hangingPunct="1"/>
            <a:endParaRPr lang="el-GR" altLang="en-US" sz="3200" b="1" dirty="0"/>
          </a:p>
          <a:p>
            <a:pPr algn="ctr" eaLnBrk="1" hangingPunct="1"/>
            <a:endParaRPr lang="el-GR" altLang="en-US" sz="3200" b="1" dirty="0"/>
          </a:p>
          <a:p>
            <a:pPr algn="ctr" eaLnBrk="1" hangingPunct="1"/>
            <a:r>
              <a:rPr lang="en-US" altLang="en-US" sz="3200" b="1" dirty="0">
                <a:solidFill>
                  <a:srgbClr val="990000"/>
                </a:solidFill>
              </a:rPr>
              <a:t>goal</a:t>
            </a:r>
            <a:r>
              <a:rPr lang="el-GR" altLang="en-US" sz="3200" b="1" dirty="0">
                <a:solidFill>
                  <a:srgbClr val="990000"/>
                </a:solidFill>
              </a:rPr>
              <a:t>:</a:t>
            </a:r>
            <a:r>
              <a:rPr lang="el-GR" altLang="en-US" sz="3200" b="1" dirty="0"/>
              <a:t> </a:t>
            </a:r>
            <a:r>
              <a:rPr lang="el-GR" altLang="en-US" sz="3200" dirty="0"/>
              <a:t> </a:t>
            </a:r>
            <a:r>
              <a:rPr lang="en-US" altLang="en-US" sz="3200" b="1" dirty="0"/>
              <a:t>Means</a:t>
            </a:r>
            <a:r>
              <a:rPr lang="el-GR" altLang="en-US" sz="3200" b="1" dirty="0"/>
              <a:t> </a:t>
            </a:r>
            <a:r>
              <a:rPr lang="el-GR" altLang="en-US" sz="3200" dirty="0"/>
              <a:t>                    </a:t>
            </a:r>
            <a:r>
              <a:rPr lang="en-US" altLang="en-US" sz="3200" b="1" dirty="0">
                <a:solidFill>
                  <a:srgbClr val="990000"/>
                </a:solidFill>
              </a:rPr>
              <a:t>goal</a:t>
            </a:r>
            <a:r>
              <a:rPr lang="el-GR" altLang="en-US" sz="3200" b="1" dirty="0">
                <a:solidFill>
                  <a:srgbClr val="990000"/>
                </a:solidFill>
              </a:rPr>
              <a:t>:</a:t>
            </a:r>
            <a:r>
              <a:rPr lang="el-GR" altLang="en-US" sz="3200" b="1" dirty="0"/>
              <a:t>  </a:t>
            </a:r>
            <a:r>
              <a:rPr lang="en-US" altLang="en-US" sz="3200" b="1" dirty="0"/>
              <a:t>Location</a:t>
            </a:r>
            <a:endParaRPr lang="el-GR" altLang="en-US" sz="3200" dirty="0"/>
          </a:p>
          <a:p>
            <a:pPr algn="ctr" eaLnBrk="1" hangingPunct="1"/>
            <a:r>
              <a:rPr lang="el-GR" altLang="en-US" sz="3200" dirty="0"/>
              <a:t>                  (</a:t>
            </a:r>
            <a:r>
              <a:rPr lang="en-US" altLang="en-US" sz="3200" dirty="0"/>
              <a:t>r</a:t>
            </a:r>
            <a:r>
              <a:rPr lang="el-GR" altLang="en-US" sz="3200" dirty="0"/>
              <a:t>1, </a:t>
            </a:r>
            <a:r>
              <a:rPr lang="en-US" altLang="en-US" sz="3200" dirty="0"/>
              <a:t>r</a:t>
            </a:r>
            <a:r>
              <a:rPr lang="el-GR" altLang="en-US" sz="3200" dirty="0"/>
              <a:t>2, </a:t>
            </a:r>
            <a:r>
              <a:rPr lang="en-US" altLang="en-US" sz="3200" dirty="0"/>
              <a:t>r</a:t>
            </a:r>
            <a:r>
              <a:rPr lang="el-GR" altLang="en-US" sz="3200" dirty="0"/>
              <a:t>3)                     </a:t>
            </a:r>
            <a:r>
              <a:rPr lang="el-GR" altLang="en-US" sz="3200" dirty="0">
                <a:solidFill>
                  <a:schemeClr val="hlink"/>
                </a:solidFill>
              </a:rPr>
              <a:t>[</a:t>
            </a:r>
            <a:r>
              <a:rPr lang="en-US" altLang="en-US" sz="3200" dirty="0">
                <a:solidFill>
                  <a:schemeClr val="hlink"/>
                </a:solidFill>
              </a:rPr>
              <a:t>center</a:t>
            </a:r>
            <a:r>
              <a:rPr lang="el-GR" altLang="en-US" sz="3200" dirty="0">
                <a:solidFill>
                  <a:schemeClr val="hlink"/>
                </a:solidFill>
              </a:rPr>
              <a:t>]</a:t>
            </a:r>
          </a:p>
          <a:p>
            <a:pPr algn="ctr" eaLnBrk="1" hangingPunct="1"/>
            <a:endParaRPr lang="el-GR" altLang="en-US" sz="3200" i="1" dirty="0"/>
          </a:p>
          <a:p>
            <a:pPr algn="ctr" eaLnBrk="1" hangingPunct="1"/>
            <a:endParaRPr lang="el-GR" altLang="en-US" sz="3200" i="1" dirty="0"/>
          </a:p>
          <a:p>
            <a:pPr algn="ctr" eaLnBrk="1" hangingPunct="1"/>
            <a:r>
              <a:rPr lang="en-US" altLang="en-US" sz="3200" b="1" dirty="0">
                <a:solidFill>
                  <a:srgbClr val="0100C8"/>
                </a:solidFill>
              </a:rPr>
              <a:t>rule</a:t>
            </a:r>
            <a:r>
              <a:rPr lang="el-GR" altLang="en-US" sz="3200" b="1" dirty="0">
                <a:solidFill>
                  <a:srgbClr val="0100C8"/>
                </a:solidFill>
              </a:rPr>
              <a:t>:</a:t>
            </a:r>
            <a:r>
              <a:rPr lang="el-GR" altLang="en-US" sz="3200" dirty="0"/>
              <a:t>  </a:t>
            </a:r>
            <a:r>
              <a:rPr lang="en-US" altLang="en-US" sz="3200" dirty="0"/>
              <a:t>r</a:t>
            </a:r>
            <a:r>
              <a:rPr lang="el-GR" altLang="en-US" sz="3200" dirty="0"/>
              <a:t>1                          </a:t>
            </a:r>
            <a:r>
              <a:rPr lang="en-US" altLang="en-US" sz="3200" dirty="0"/>
              <a:t>   </a:t>
            </a:r>
            <a:r>
              <a:rPr lang="el-GR" altLang="en-US" sz="3200" dirty="0"/>
              <a:t>     </a:t>
            </a:r>
            <a:r>
              <a:rPr lang="en-US" altLang="en-US" sz="3200" b="1" dirty="0">
                <a:solidFill>
                  <a:srgbClr val="0100C8"/>
                </a:solidFill>
              </a:rPr>
              <a:t>rule</a:t>
            </a:r>
            <a:r>
              <a:rPr lang="el-GR" altLang="en-US" sz="3200" b="1" dirty="0">
                <a:solidFill>
                  <a:srgbClr val="0100C8"/>
                </a:solidFill>
              </a:rPr>
              <a:t>:</a:t>
            </a:r>
            <a:r>
              <a:rPr lang="el-GR" altLang="en-US" sz="3200" dirty="0"/>
              <a:t>  </a:t>
            </a:r>
            <a:r>
              <a:rPr lang="en-US" altLang="en-US" sz="3200" dirty="0"/>
              <a:t>r</a:t>
            </a:r>
            <a:r>
              <a:rPr lang="el-GR" altLang="en-US" sz="3200" dirty="0"/>
              <a:t>2</a:t>
            </a:r>
          </a:p>
          <a:p>
            <a:pPr algn="ctr" eaLnBrk="1" hangingPunct="1"/>
            <a:endParaRPr lang="el-GR" altLang="en-US" sz="3200" b="1" dirty="0"/>
          </a:p>
          <a:p>
            <a:pPr algn="ctr" eaLnBrk="1" hangingPunct="1"/>
            <a:endParaRPr lang="el-GR" altLang="en-US" sz="3200" b="1" dirty="0"/>
          </a:p>
          <a:p>
            <a:pPr algn="ctr" eaLnBrk="1" hangingPunct="1"/>
            <a:r>
              <a:rPr lang="en-US" altLang="en-US" sz="3200" b="1" dirty="0">
                <a:solidFill>
                  <a:srgbClr val="CC0000"/>
                </a:solidFill>
              </a:rPr>
              <a:t>goal:</a:t>
            </a:r>
            <a:r>
              <a:rPr lang="el-GR" altLang="en-US" sz="3200" b="1" dirty="0"/>
              <a:t>  </a:t>
            </a:r>
            <a:r>
              <a:rPr lang="en-US" altLang="en-US" sz="3200" b="1" dirty="0"/>
              <a:t>Distance</a:t>
            </a:r>
            <a:r>
              <a:rPr lang="el-GR" altLang="en-US" sz="3200" dirty="0"/>
              <a:t>       </a:t>
            </a:r>
            <a:r>
              <a:rPr lang="en-US" altLang="en-US" sz="3200" b="1" dirty="0">
                <a:solidFill>
                  <a:srgbClr val="CC0000"/>
                </a:solidFill>
              </a:rPr>
              <a:t>goal</a:t>
            </a:r>
            <a:r>
              <a:rPr lang="el-GR" altLang="en-US" sz="3200" b="1" dirty="0">
                <a:solidFill>
                  <a:srgbClr val="CC0000"/>
                </a:solidFill>
              </a:rPr>
              <a:t>: </a:t>
            </a:r>
            <a:r>
              <a:rPr lang="en-US" altLang="en-US" sz="3200" b="1" dirty="0"/>
              <a:t>Distance</a:t>
            </a:r>
            <a:r>
              <a:rPr lang="el-GR" altLang="en-US" sz="3200" dirty="0"/>
              <a:t>       </a:t>
            </a:r>
            <a:r>
              <a:rPr lang="en-US" altLang="en-US" sz="3200" b="1" dirty="0">
                <a:solidFill>
                  <a:srgbClr val="CC0000"/>
                </a:solidFill>
              </a:rPr>
              <a:t>goal</a:t>
            </a:r>
            <a:r>
              <a:rPr lang="el-GR" altLang="en-US" sz="3200" b="1" dirty="0">
                <a:solidFill>
                  <a:srgbClr val="CC0000"/>
                </a:solidFill>
              </a:rPr>
              <a:t>:</a:t>
            </a:r>
            <a:r>
              <a:rPr lang="el-GR" altLang="en-US" sz="3200" b="1" dirty="0"/>
              <a:t> </a:t>
            </a:r>
            <a:r>
              <a:rPr lang="en-US" altLang="en-US" sz="3200" b="1" dirty="0"/>
              <a:t>Time</a:t>
            </a:r>
            <a:endParaRPr lang="el-GR" altLang="en-US" sz="3200" dirty="0"/>
          </a:p>
          <a:p>
            <a:pPr algn="ctr" eaLnBrk="1" hangingPunct="1"/>
            <a:r>
              <a:rPr lang="el-GR" altLang="en-US" sz="3200" dirty="0"/>
              <a:t>               </a:t>
            </a:r>
            <a:r>
              <a:rPr lang="el-GR" altLang="en-US" sz="3200" dirty="0">
                <a:solidFill>
                  <a:schemeClr val="hlink"/>
                </a:solidFill>
              </a:rPr>
              <a:t>[</a:t>
            </a:r>
            <a:r>
              <a:rPr lang="en-US" altLang="en-US" sz="3200" dirty="0">
                <a:solidFill>
                  <a:schemeClr val="hlink"/>
                </a:solidFill>
              </a:rPr>
              <a:t>greater</a:t>
            </a:r>
            <a:r>
              <a:rPr lang="el-GR" altLang="en-US" sz="3200" dirty="0">
                <a:solidFill>
                  <a:schemeClr val="hlink"/>
                </a:solidFill>
              </a:rPr>
              <a:t>-</a:t>
            </a:r>
            <a:r>
              <a:rPr lang="el-GR" altLang="en-US" sz="3200" dirty="0"/>
              <a:t>                                                         </a:t>
            </a:r>
            <a:r>
              <a:rPr lang="el-GR" altLang="en-US" sz="3200" dirty="0">
                <a:solidFill>
                  <a:schemeClr val="hlink"/>
                </a:solidFill>
              </a:rPr>
              <a:t>[</a:t>
            </a:r>
            <a:r>
              <a:rPr lang="en-US" altLang="en-US" sz="3200" dirty="0">
                <a:solidFill>
                  <a:schemeClr val="hlink"/>
                </a:solidFill>
              </a:rPr>
              <a:t>less</a:t>
            </a:r>
            <a:r>
              <a:rPr lang="el-GR" altLang="en-US" sz="3200" dirty="0">
                <a:solidFill>
                  <a:schemeClr val="hlink"/>
                </a:solidFill>
              </a:rPr>
              <a:t>-</a:t>
            </a:r>
            <a:r>
              <a:rPr lang="en-US" altLang="en-US" sz="3200" dirty="0">
                <a:solidFill>
                  <a:schemeClr val="hlink"/>
                </a:solidFill>
              </a:rPr>
              <a:t>than-</a:t>
            </a:r>
            <a:endParaRPr lang="el-GR" altLang="en-US" sz="3200" dirty="0">
              <a:solidFill>
                <a:schemeClr val="hlink"/>
              </a:solidFill>
            </a:endParaRPr>
          </a:p>
          <a:p>
            <a:pPr algn="ctr" eaLnBrk="1" hangingPunct="1"/>
            <a:r>
              <a:rPr lang="el-GR" altLang="en-US" sz="3200" dirty="0">
                <a:solidFill>
                  <a:schemeClr val="hlink"/>
                </a:solidFill>
              </a:rPr>
              <a:t> </a:t>
            </a:r>
            <a:r>
              <a:rPr lang="en-US" altLang="en-US" sz="3200" dirty="0">
                <a:solidFill>
                  <a:schemeClr val="hlink"/>
                </a:solidFill>
              </a:rPr>
              <a:t>                   </a:t>
            </a:r>
            <a:r>
              <a:rPr lang="el-GR" altLang="en-US" sz="3200" dirty="0">
                <a:solidFill>
                  <a:schemeClr val="hlink"/>
                </a:solidFill>
              </a:rPr>
              <a:t> </a:t>
            </a:r>
            <a:r>
              <a:rPr lang="en-US" altLang="en-US" sz="3200" dirty="0">
                <a:solidFill>
                  <a:schemeClr val="hlink"/>
                </a:solidFill>
              </a:rPr>
              <a:t>than</a:t>
            </a:r>
            <a:r>
              <a:rPr lang="el-GR" altLang="en-US" sz="3200" dirty="0">
                <a:solidFill>
                  <a:schemeClr val="hlink"/>
                </a:solidFill>
              </a:rPr>
              <a:t>-1-</a:t>
            </a:r>
            <a:r>
              <a:rPr lang="en-US" altLang="en-US" sz="3200" dirty="0">
                <a:solidFill>
                  <a:schemeClr val="hlink"/>
                </a:solidFill>
              </a:rPr>
              <a:t>mile</a:t>
            </a:r>
            <a:r>
              <a:rPr lang="el-GR" altLang="en-US" sz="3200" dirty="0">
                <a:solidFill>
                  <a:schemeClr val="hlink"/>
                </a:solidFill>
              </a:rPr>
              <a:t>]                 </a:t>
            </a:r>
            <a:r>
              <a:rPr lang="en-US" altLang="en-US" sz="3200" dirty="0">
                <a:solidFill>
                  <a:schemeClr val="hlink"/>
                </a:solidFill>
              </a:rPr>
              <a:t>                            </a:t>
            </a:r>
            <a:r>
              <a:rPr lang="el-GR" altLang="en-US" sz="3200" dirty="0">
                <a:solidFill>
                  <a:schemeClr val="hlink"/>
                </a:solidFill>
              </a:rPr>
              <a:t>    </a:t>
            </a:r>
            <a:r>
              <a:rPr lang="en-US" altLang="en-US" sz="3200" dirty="0">
                <a:solidFill>
                  <a:schemeClr val="hlink"/>
                </a:solidFill>
              </a:rPr>
              <a:t>15-minutes]</a:t>
            </a:r>
          </a:p>
        </p:txBody>
      </p:sp>
      <p:sp>
        <p:nvSpPr>
          <p:cNvPr id="49157" name="Line 5">
            <a:extLst>
              <a:ext uri="{FF2B5EF4-FFF2-40B4-BE49-F238E27FC236}">
                <a16:creationId xmlns:a16="http://schemas.microsoft.com/office/drawing/2014/main" id="{E5A261A1-6501-D032-2D32-E8E5542B2DAA}"/>
              </a:ext>
            </a:extLst>
          </p:cNvPr>
          <p:cNvSpPr>
            <a:spLocks noChangeShapeType="1"/>
          </p:cNvSpPr>
          <p:nvPr/>
        </p:nvSpPr>
        <p:spPr bwMode="auto">
          <a:xfrm flipV="1">
            <a:off x="11887200" y="2590800"/>
            <a:ext cx="0" cy="1219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58" name="Line 6">
            <a:extLst>
              <a:ext uri="{FF2B5EF4-FFF2-40B4-BE49-F238E27FC236}">
                <a16:creationId xmlns:a16="http://schemas.microsoft.com/office/drawing/2014/main" id="{BBE03D1C-54CA-5825-4F32-CB52332B9A69}"/>
              </a:ext>
            </a:extLst>
          </p:cNvPr>
          <p:cNvSpPr>
            <a:spLocks noChangeShapeType="1"/>
          </p:cNvSpPr>
          <p:nvPr/>
        </p:nvSpPr>
        <p:spPr bwMode="auto">
          <a:xfrm flipV="1">
            <a:off x="9753600" y="4448176"/>
            <a:ext cx="198120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59" name="Line 7">
            <a:extLst>
              <a:ext uri="{FF2B5EF4-FFF2-40B4-BE49-F238E27FC236}">
                <a16:creationId xmlns:a16="http://schemas.microsoft.com/office/drawing/2014/main" id="{81B101EE-1629-92CB-0FE0-6D8DE7433601}"/>
              </a:ext>
            </a:extLst>
          </p:cNvPr>
          <p:cNvSpPr>
            <a:spLocks noChangeShapeType="1"/>
          </p:cNvSpPr>
          <p:nvPr/>
        </p:nvSpPr>
        <p:spPr bwMode="auto">
          <a:xfrm>
            <a:off x="11734800" y="4448176"/>
            <a:ext cx="213360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60" name="Freeform 8">
            <a:extLst>
              <a:ext uri="{FF2B5EF4-FFF2-40B4-BE49-F238E27FC236}">
                <a16:creationId xmlns:a16="http://schemas.microsoft.com/office/drawing/2014/main" id="{66F8D76C-339B-905B-26B3-09ECADBD6E5D}"/>
              </a:ext>
            </a:extLst>
          </p:cNvPr>
          <p:cNvSpPr>
            <a:spLocks/>
          </p:cNvSpPr>
          <p:nvPr/>
        </p:nvSpPr>
        <p:spPr bwMode="auto">
          <a:xfrm>
            <a:off x="11430000" y="4600577"/>
            <a:ext cx="736600" cy="196850"/>
          </a:xfrm>
          <a:custGeom>
            <a:avLst/>
            <a:gdLst>
              <a:gd name="T0" fmla="*/ 635 w 580"/>
              <a:gd name="T1" fmla="*/ 0 h 155"/>
              <a:gd name="T2" fmla="*/ 8890 w 580"/>
              <a:gd name="T3" fmla="*/ 40640 h 155"/>
              <a:gd name="T4" fmla="*/ 172085 w 580"/>
              <a:gd name="T5" fmla="*/ 97790 h 155"/>
              <a:gd name="T6" fmla="*/ 278130 w 580"/>
              <a:gd name="T7" fmla="*/ 89535 h 155"/>
              <a:gd name="T8" fmla="*/ 368300 w 580"/>
              <a:gd name="T9" fmla="*/ 24130 h 1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80" h="155">
                <a:moveTo>
                  <a:pt x="1" y="0"/>
                </a:moveTo>
                <a:cubicBezTo>
                  <a:pt x="5" y="21"/>
                  <a:pt x="0" y="48"/>
                  <a:pt x="14" y="64"/>
                </a:cubicBezTo>
                <a:cubicBezTo>
                  <a:pt x="52" y="108"/>
                  <a:pt x="219" y="147"/>
                  <a:pt x="271" y="154"/>
                </a:cubicBezTo>
                <a:cubicBezTo>
                  <a:pt x="327" y="150"/>
                  <a:pt x="384" y="155"/>
                  <a:pt x="438" y="141"/>
                </a:cubicBezTo>
                <a:cubicBezTo>
                  <a:pt x="481" y="130"/>
                  <a:pt x="545" y="73"/>
                  <a:pt x="580" y="38"/>
                </a:cubicBezTo>
              </a:path>
            </a:pathLst>
          </a:custGeom>
          <a:noFill/>
          <a:ln w="28575"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49161" name="Line 9">
            <a:extLst>
              <a:ext uri="{FF2B5EF4-FFF2-40B4-BE49-F238E27FC236}">
                <a16:creationId xmlns:a16="http://schemas.microsoft.com/office/drawing/2014/main" id="{0836388C-2BCA-FA0C-DD14-D7DADFD339F2}"/>
              </a:ext>
            </a:extLst>
          </p:cNvPr>
          <p:cNvSpPr>
            <a:spLocks noChangeShapeType="1"/>
          </p:cNvSpPr>
          <p:nvPr/>
        </p:nvSpPr>
        <p:spPr bwMode="auto">
          <a:xfrm flipV="1">
            <a:off x="8991600" y="5972176"/>
            <a:ext cx="0" cy="1219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62" name="Line 11">
            <a:extLst>
              <a:ext uri="{FF2B5EF4-FFF2-40B4-BE49-F238E27FC236}">
                <a16:creationId xmlns:a16="http://schemas.microsoft.com/office/drawing/2014/main" id="{CCCDDA3E-003B-D43E-D7E7-A5DC16B1B970}"/>
              </a:ext>
            </a:extLst>
          </p:cNvPr>
          <p:cNvSpPr>
            <a:spLocks noChangeShapeType="1"/>
          </p:cNvSpPr>
          <p:nvPr/>
        </p:nvSpPr>
        <p:spPr bwMode="auto">
          <a:xfrm flipV="1">
            <a:off x="8991600" y="7800976"/>
            <a:ext cx="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63" name="Line 12">
            <a:extLst>
              <a:ext uri="{FF2B5EF4-FFF2-40B4-BE49-F238E27FC236}">
                <a16:creationId xmlns:a16="http://schemas.microsoft.com/office/drawing/2014/main" id="{D691759A-2419-122F-F0EF-EC6CCD85DE63}"/>
              </a:ext>
            </a:extLst>
          </p:cNvPr>
          <p:cNvSpPr>
            <a:spLocks noChangeShapeType="1"/>
          </p:cNvSpPr>
          <p:nvPr/>
        </p:nvSpPr>
        <p:spPr bwMode="auto">
          <a:xfrm flipH="1" flipV="1">
            <a:off x="9448800" y="6124576"/>
            <a:ext cx="4419600" cy="1219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64" name="Line 13">
            <a:extLst>
              <a:ext uri="{FF2B5EF4-FFF2-40B4-BE49-F238E27FC236}">
                <a16:creationId xmlns:a16="http://schemas.microsoft.com/office/drawing/2014/main" id="{7B6725F9-4028-4D73-4467-F74A03736CDB}"/>
              </a:ext>
            </a:extLst>
          </p:cNvPr>
          <p:cNvSpPr>
            <a:spLocks noChangeShapeType="1"/>
          </p:cNvSpPr>
          <p:nvPr/>
        </p:nvSpPr>
        <p:spPr bwMode="auto">
          <a:xfrm flipV="1">
            <a:off x="12954000" y="7800976"/>
            <a:ext cx="167640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65" name="Line 14">
            <a:extLst>
              <a:ext uri="{FF2B5EF4-FFF2-40B4-BE49-F238E27FC236}">
                <a16:creationId xmlns:a16="http://schemas.microsoft.com/office/drawing/2014/main" id="{868A83DA-18BA-74A1-FE18-F44772B5354C}"/>
              </a:ext>
            </a:extLst>
          </p:cNvPr>
          <p:cNvSpPr>
            <a:spLocks noChangeShapeType="1"/>
          </p:cNvSpPr>
          <p:nvPr/>
        </p:nvSpPr>
        <p:spPr bwMode="auto">
          <a:xfrm>
            <a:off x="14630400" y="7800976"/>
            <a:ext cx="1524000" cy="762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49166" name="Freeform 15">
            <a:extLst>
              <a:ext uri="{FF2B5EF4-FFF2-40B4-BE49-F238E27FC236}">
                <a16:creationId xmlns:a16="http://schemas.microsoft.com/office/drawing/2014/main" id="{9FECB706-9C17-F471-4BBC-4F42B06A069D}"/>
              </a:ext>
            </a:extLst>
          </p:cNvPr>
          <p:cNvSpPr>
            <a:spLocks/>
          </p:cNvSpPr>
          <p:nvPr/>
        </p:nvSpPr>
        <p:spPr bwMode="auto">
          <a:xfrm>
            <a:off x="14297027" y="7953377"/>
            <a:ext cx="638174" cy="142874"/>
          </a:xfrm>
          <a:custGeom>
            <a:avLst/>
            <a:gdLst>
              <a:gd name="T0" fmla="*/ 0 w 501"/>
              <a:gd name="T1" fmla="*/ 8292 h 112"/>
              <a:gd name="T2" fmla="*/ 98083 w 501"/>
              <a:gd name="T3" fmla="*/ 57405 h 112"/>
              <a:gd name="T4" fmla="*/ 319087 w 501"/>
              <a:gd name="T5" fmla="*/ 0 h 112"/>
              <a:gd name="T6" fmla="*/ 0 60000 65536"/>
              <a:gd name="T7" fmla="*/ 0 60000 65536"/>
              <a:gd name="T8" fmla="*/ 0 60000 65536"/>
            </a:gdLst>
            <a:ahLst/>
            <a:cxnLst>
              <a:cxn ang="T6">
                <a:pos x="T0" y="T1"/>
              </a:cxn>
              <a:cxn ang="T7">
                <a:pos x="T2" y="T3"/>
              </a:cxn>
              <a:cxn ang="T8">
                <a:pos x="T4" y="T5"/>
              </a:cxn>
            </a:cxnLst>
            <a:rect l="0" t="0" r="r" b="b"/>
            <a:pathLst>
              <a:path w="501" h="112">
                <a:moveTo>
                  <a:pt x="0" y="13"/>
                </a:moveTo>
                <a:cubicBezTo>
                  <a:pt x="43" y="76"/>
                  <a:pt x="87" y="73"/>
                  <a:pt x="154" y="90"/>
                </a:cubicBezTo>
                <a:cubicBezTo>
                  <a:pt x="359" y="80"/>
                  <a:pt x="389" y="112"/>
                  <a:pt x="501" y="0"/>
                </a:cubicBezTo>
              </a:path>
            </a:pathLst>
          </a:custGeom>
          <a:noFill/>
          <a:ln w="28575"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49167" name="Text Box 17">
            <a:extLst>
              <a:ext uri="{FF2B5EF4-FFF2-40B4-BE49-F238E27FC236}">
                <a16:creationId xmlns:a16="http://schemas.microsoft.com/office/drawing/2014/main" id="{45C385CD-479B-1ECC-D33E-9421BAC8C2F8}"/>
              </a:ext>
            </a:extLst>
          </p:cNvPr>
          <p:cNvSpPr txBox="1">
            <a:spLocks noChangeArrowheads="1"/>
          </p:cNvSpPr>
          <p:nvPr/>
        </p:nvSpPr>
        <p:spPr bwMode="auto">
          <a:xfrm>
            <a:off x="5867400" y="10912477"/>
            <a:ext cx="12649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solidFill>
                  <a:srgbClr val="990000"/>
                </a:solidFill>
              </a:rPr>
              <a:t>Inference Tree</a:t>
            </a:r>
          </a:p>
        </p:txBody>
      </p:sp>
      <p:sp>
        <p:nvSpPr>
          <p:cNvPr id="3" name="Arrow: Curved Right 2">
            <a:extLst>
              <a:ext uri="{FF2B5EF4-FFF2-40B4-BE49-F238E27FC236}">
                <a16:creationId xmlns:a16="http://schemas.microsoft.com/office/drawing/2014/main" id="{FF205842-CB14-2361-D02B-D5DD1F564D91}"/>
              </a:ext>
            </a:extLst>
          </p:cNvPr>
          <p:cNvSpPr/>
          <p:nvPr/>
        </p:nvSpPr>
        <p:spPr>
          <a:xfrm>
            <a:off x="8991600" y="2157192"/>
            <a:ext cx="1832915" cy="229964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dirty="0">
              <a:solidFill>
                <a:schemeClr val="tx1"/>
              </a:solidFill>
            </a:endParaRPr>
          </a:p>
        </p:txBody>
      </p:sp>
      <p:sp>
        <p:nvSpPr>
          <p:cNvPr id="19" name="Arrow: Curved Right 18">
            <a:extLst>
              <a:ext uri="{FF2B5EF4-FFF2-40B4-BE49-F238E27FC236}">
                <a16:creationId xmlns:a16="http://schemas.microsoft.com/office/drawing/2014/main" id="{972DF56A-4220-0D76-9D29-05C9DA82728D}"/>
              </a:ext>
            </a:extLst>
          </p:cNvPr>
          <p:cNvSpPr/>
          <p:nvPr/>
        </p:nvSpPr>
        <p:spPr>
          <a:xfrm rot="19960346">
            <a:off x="6124396" y="8958269"/>
            <a:ext cx="1637261" cy="250224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solidFill>
                <a:schemeClr val="tx1"/>
              </a:solidFill>
            </a:endParaRPr>
          </a:p>
        </p:txBody>
      </p:sp>
      <p:sp>
        <p:nvSpPr>
          <p:cNvPr id="20" name="TextBox 19">
            <a:extLst>
              <a:ext uri="{FF2B5EF4-FFF2-40B4-BE49-F238E27FC236}">
                <a16:creationId xmlns:a16="http://schemas.microsoft.com/office/drawing/2014/main" id="{9ABA498B-34EA-012A-E77B-A556FAAD1075}"/>
              </a:ext>
            </a:extLst>
          </p:cNvPr>
          <p:cNvSpPr txBox="1"/>
          <p:nvPr/>
        </p:nvSpPr>
        <p:spPr>
          <a:xfrm>
            <a:off x="6783860" y="2019301"/>
            <a:ext cx="3124198" cy="646331"/>
          </a:xfrm>
          <a:prstGeom prst="rect">
            <a:avLst/>
          </a:prstGeom>
          <a:noFill/>
        </p:spPr>
        <p:txBody>
          <a:bodyPr wrap="square" rtlCol="0">
            <a:spAutoFit/>
          </a:bodyPr>
          <a:lstStyle/>
          <a:p>
            <a:r>
              <a:rPr lang="en-US" b="1" dirty="0">
                <a:solidFill>
                  <a:srgbClr val="0070C0"/>
                </a:solidFill>
              </a:rPr>
              <a:t>How Action?</a:t>
            </a:r>
            <a:endParaRPr lang="en-CY" b="1" dirty="0">
              <a:solidFill>
                <a:srgbClr val="0070C0"/>
              </a:solidFill>
            </a:endParaRPr>
          </a:p>
        </p:txBody>
      </p:sp>
      <p:sp>
        <p:nvSpPr>
          <p:cNvPr id="21" name="TextBox 20">
            <a:extLst>
              <a:ext uri="{FF2B5EF4-FFF2-40B4-BE49-F238E27FC236}">
                <a16:creationId xmlns:a16="http://schemas.microsoft.com/office/drawing/2014/main" id="{2B8EE0AE-0950-1200-095D-AECCC6D7C994}"/>
              </a:ext>
            </a:extLst>
          </p:cNvPr>
          <p:cNvSpPr txBox="1"/>
          <p:nvPr/>
        </p:nvSpPr>
        <p:spPr>
          <a:xfrm>
            <a:off x="4959051" y="5108925"/>
            <a:ext cx="2736482" cy="646331"/>
          </a:xfrm>
          <a:prstGeom prst="rect">
            <a:avLst/>
          </a:prstGeom>
          <a:noFill/>
        </p:spPr>
        <p:txBody>
          <a:bodyPr wrap="square" rtlCol="0">
            <a:spAutoFit/>
          </a:bodyPr>
          <a:lstStyle/>
          <a:p>
            <a:r>
              <a:rPr lang="en-US" b="1" dirty="0">
                <a:solidFill>
                  <a:srgbClr val="0070C0"/>
                </a:solidFill>
              </a:rPr>
              <a:t>How Means?</a:t>
            </a:r>
            <a:endParaRPr lang="en-CY" b="1" dirty="0">
              <a:solidFill>
                <a:srgbClr val="0070C0"/>
              </a:solidFill>
            </a:endParaRPr>
          </a:p>
        </p:txBody>
      </p:sp>
      <p:sp>
        <p:nvSpPr>
          <p:cNvPr id="22" name="TextBox 21">
            <a:extLst>
              <a:ext uri="{FF2B5EF4-FFF2-40B4-BE49-F238E27FC236}">
                <a16:creationId xmlns:a16="http://schemas.microsoft.com/office/drawing/2014/main" id="{1BA9EE60-1FE0-AAB6-1C39-B1478BF34E40}"/>
              </a:ext>
            </a:extLst>
          </p:cNvPr>
          <p:cNvSpPr txBox="1"/>
          <p:nvPr/>
        </p:nvSpPr>
        <p:spPr>
          <a:xfrm>
            <a:off x="4596843" y="8157887"/>
            <a:ext cx="3355394" cy="646331"/>
          </a:xfrm>
          <a:prstGeom prst="rect">
            <a:avLst/>
          </a:prstGeom>
          <a:noFill/>
        </p:spPr>
        <p:txBody>
          <a:bodyPr wrap="square" rtlCol="0">
            <a:spAutoFit/>
          </a:bodyPr>
          <a:lstStyle/>
          <a:p>
            <a:r>
              <a:rPr lang="en-US" b="1" dirty="0">
                <a:solidFill>
                  <a:srgbClr val="0070C0"/>
                </a:solidFill>
              </a:rPr>
              <a:t>How Distance?</a:t>
            </a:r>
            <a:endParaRPr lang="en-CY" b="1" dirty="0">
              <a:solidFill>
                <a:srgbClr val="0070C0"/>
              </a:solidFill>
            </a:endParaRPr>
          </a:p>
        </p:txBody>
      </p:sp>
      <p:sp>
        <p:nvSpPr>
          <p:cNvPr id="26" name="Arrow: Curved Right 25">
            <a:extLst>
              <a:ext uri="{FF2B5EF4-FFF2-40B4-BE49-F238E27FC236}">
                <a16:creationId xmlns:a16="http://schemas.microsoft.com/office/drawing/2014/main" id="{ECD89132-E028-3224-CFA4-540301A35A98}"/>
              </a:ext>
            </a:extLst>
          </p:cNvPr>
          <p:cNvSpPr/>
          <p:nvPr/>
        </p:nvSpPr>
        <p:spPr>
          <a:xfrm rot="17208904">
            <a:off x="9761864" y="4601687"/>
            <a:ext cx="3058911" cy="73030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Y">
              <a:solidFill>
                <a:schemeClr val="tx1"/>
              </a:solidFill>
            </a:endParaRPr>
          </a:p>
        </p:txBody>
      </p:sp>
    </p:spTree>
    <p:extLst>
      <p:ext uri="{BB962C8B-B14F-4D97-AF65-F5344CB8AC3E}">
        <p14:creationId xmlns:p14="http://schemas.microsoft.com/office/powerpoint/2010/main" val="3420876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1000"/>
                                        <p:tgtEl>
                                          <p:spTgt spid="21"/>
                                        </p:tgtEl>
                                      </p:cBhvr>
                                    </p:animEffect>
                                    <p:anim calcmode="lin" valueType="num">
                                      <p:cBhvr>
                                        <p:cTn id="20" dur="1000" fill="hold"/>
                                        <p:tgtEl>
                                          <p:spTgt spid="21"/>
                                        </p:tgtEl>
                                        <p:attrNameLst>
                                          <p:attrName>ppt_x</p:attrName>
                                        </p:attrNameLst>
                                      </p:cBhvr>
                                      <p:tavLst>
                                        <p:tav tm="0">
                                          <p:val>
                                            <p:strVal val="#ppt_x"/>
                                          </p:val>
                                        </p:tav>
                                        <p:tav tm="100000">
                                          <p:val>
                                            <p:strVal val="#ppt_x"/>
                                          </p:val>
                                        </p:tav>
                                      </p:tavLst>
                                    </p:anim>
                                    <p:anim calcmode="lin" valueType="num">
                                      <p:cBhvr>
                                        <p:cTn id="21" dur="1000" fill="hold"/>
                                        <p:tgtEl>
                                          <p:spTgt spid="21"/>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fade">
                                      <p:cBhvr>
                                        <p:cTn id="24" dur="1000"/>
                                        <p:tgtEl>
                                          <p:spTgt spid="26"/>
                                        </p:tgtEl>
                                      </p:cBhvr>
                                    </p:animEffect>
                                    <p:anim calcmode="lin" valueType="num">
                                      <p:cBhvr>
                                        <p:cTn id="25" dur="1000" fill="hold"/>
                                        <p:tgtEl>
                                          <p:spTgt spid="26"/>
                                        </p:tgtEl>
                                        <p:attrNameLst>
                                          <p:attrName>ppt_x</p:attrName>
                                        </p:attrNameLst>
                                      </p:cBhvr>
                                      <p:tavLst>
                                        <p:tav tm="0">
                                          <p:val>
                                            <p:strVal val="#ppt_x"/>
                                          </p:val>
                                        </p:tav>
                                        <p:tav tm="100000">
                                          <p:val>
                                            <p:strVal val="#ppt_x"/>
                                          </p:val>
                                        </p:tav>
                                      </p:tavLst>
                                    </p:anim>
                                    <p:anim calcmode="lin" valueType="num">
                                      <p:cBhvr>
                                        <p:cTn id="26"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1000"/>
                                        <p:tgtEl>
                                          <p:spTgt spid="22"/>
                                        </p:tgtEl>
                                      </p:cBhvr>
                                    </p:animEffect>
                                    <p:anim calcmode="lin" valueType="num">
                                      <p:cBhvr>
                                        <p:cTn id="32" dur="1000" fill="hold"/>
                                        <p:tgtEl>
                                          <p:spTgt spid="22"/>
                                        </p:tgtEl>
                                        <p:attrNameLst>
                                          <p:attrName>ppt_x</p:attrName>
                                        </p:attrNameLst>
                                      </p:cBhvr>
                                      <p:tavLst>
                                        <p:tav tm="0">
                                          <p:val>
                                            <p:strVal val="#ppt_x"/>
                                          </p:val>
                                        </p:tav>
                                        <p:tav tm="100000">
                                          <p:val>
                                            <p:strVal val="#ppt_x"/>
                                          </p:val>
                                        </p:tav>
                                      </p:tavLst>
                                    </p:anim>
                                    <p:anim calcmode="lin" valueType="num">
                                      <p:cBhvr>
                                        <p:cTn id="33" dur="1000" fill="hold"/>
                                        <p:tgtEl>
                                          <p:spTgt spid="22"/>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1000"/>
                                        <p:tgtEl>
                                          <p:spTgt spid="19"/>
                                        </p:tgtEl>
                                      </p:cBhvr>
                                    </p:animEffect>
                                    <p:anim calcmode="lin" valueType="num">
                                      <p:cBhvr>
                                        <p:cTn id="37" dur="1000" fill="hold"/>
                                        <p:tgtEl>
                                          <p:spTgt spid="19"/>
                                        </p:tgtEl>
                                        <p:attrNameLst>
                                          <p:attrName>ppt_x</p:attrName>
                                        </p:attrNameLst>
                                      </p:cBhvr>
                                      <p:tavLst>
                                        <p:tav tm="0">
                                          <p:val>
                                            <p:strVal val="#ppt_x"/>
                                          </p:val>
                                        </p:tav>
                                        <p:tav tm="100000">
                                          <p:val>
                                            <p:strVal val="#ppt_x"/>
                                          </p:val>
                                        </p:tav>
                                      </p:tavLst>
                                    </p:anim>
                                    <p:anim calcmode="lin" valueType="num">
                                      <p:cBhvr>
                                        <p:cTn id="38"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9" grpId="0" animBg="1"/>
      <p:bldP spid="20" grpId="0"/>
      <p:bldP spid="21" grpId="0"/>
      <p:bldP spid="22" grpId="0"/>
      <p:bldP spid="26"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a:xfrm>
            <a:off x="11564488" y="12432586"/>
            <a:ext cx="1014046" cy="730250"/>
          </a:xfrm>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94</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346886" y="2405130"/>
            <a:ext cx="21736123" cy="1091154"/>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Why being able to provide explanations is important?</a:t>
            </a:r>
            <a:endParaRPr lang="en-CY" sz="4800" dirty="0"/>
          </a:p>
        </p:txBody>
      </p:sp>
      <p:sp>
        <p:nvSpPr>
          <p:cNvPr id="8" name="Rectangle 3">
            <a:extLst>
              <a:ext uri="{FF2B5EF4-FFF2-40B4-BE49-F238E27FC236}">
                <a16:creationId xmlns:a16="http://schemas.microsoft.com/office/drawing/2014/main" id="{8867F339-9CC4-9403-AF73-411B81FA0E2A}"/>
              </a:ext>
            </a:extLst>
          </p:cNvPr>
          <p:cNvSpPr txBox="1">
            <a:spLocks noChangeArrowheads="1"/>
          </p:cNvSpPr>
          <p:nvPr/>
        </p:nvSpPr>
        <p:spPr>
          <a:xfrm>
            <a:off x="1275168" y="3864891"/>
            <a:ext cx="21592686" cy="2498840"/>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altLang="en-US" sz="4400" dirty="0">
                <a:solidFill>
                  <a:srgbClr val="0100C8"/>
                </a:solidFill>
                <a:latin typeface="Helvetica Neue"/>
              </a:rPr>
              <a:t>For the </a:t>
            </a:r>
            <a:r>
              <a:rPr lang="en-US" altLang="en-US" sz="4400" b="1" dirty="0">
                <a:solidFill>
                  <a:srgbClr val="FF2D64"/>
                </a:solidFill>
                <a:latin typeface="Helvetica Neue"/>
              </a:rPr>
              <a:t>acceptance</a:t>
            </a:r>
            <a:r>
              <a:rPr lang="en-US" altLang="en-US" sz="4400" dirty="0">
                <a:solidFill>
                  <a:srgbClr val="0100C8"/>
                </a:solidFill>
                <a:latin typeface="Helvetica Neue"/>
              </a:rPr>
              <a:t> of the (advisory) system by its user</a:t>
            </a:r>
            <a:endParaRPr lang="el-GR" altLang="en-US" sz="4400" dirty="0">
              <a:solidFill>
                <a:srgbClr val="0100C8"/>
              </a:solidFill>
              <a:latin typeface="Helvetica Neue"/>
            </a:endParaRPr>
          </a:p>
          <a:p>
            <a:r>
              <a:rPr lang="en-US" altLang="en-US" sz="4400" dirty="0">
                <a:solidFill>
                  <a:srgbClr val="0100C8"/>
                </a:solidFill>
                <a:latin typeface="Helvetica Neue"/>
              </a:rPr>
              <a:t>To </a:t>
            </a:r>
            <a:r>
              <a:rPr lang="en-US" altLang="en-US" sz="4400" b="1" dirty="0">
                <a:solidFill>
                  <a:srgbClr val="FF2D64"/>
                </a:solidFill>
                <a:latin typeface="Helvetica Neue"/>
              </a:rPr>
              <a:t>debug</a:t>
            </a:r>
            <a:r>
              <a:rPr lang="en-US" altLang="en-US" sz="4400" dirty="0">
                <a:solidFill>
                  <a:srgbClr val="0100C8"/>
                </a:solidFill>
                <a:latin typeface="Helvetica Neue"/>
              </a:rPr>
              <a:t> the knowledge of the system</a:t>
            </a:r>
          </a:p>
          <a:p>
            <a:r>
              <a:rPr lang="en-US" altLang="en-US" sz="4400" dirty="0">
                <a:solidFill>
                  <a:srgbClr val="0100C8"/>
                </a:solidFill>
                <a:latin typeface="Helvetica Neue"/>
              </a:rPr>
              <a:t>To use the system as an </a:t>
            </a:r>
            <a:r>
              <a:rPr lang="en-US" altLang="en-US" sz="4400" b="1" dirty="0">
                <a:solidFill>
                  <a:srgbClr val="FF2D64"/>
                </a:solidFill>
                <a:latin typeface="Helvetica Neue"/>
              </a:rPr>
              <a:t>educational tool</a:t>
            </a:r>
          </a:p>
          <a:p>
            <a:endParaRPr lang="en-US" altLang="en-US" sz="4400" dirty="0">
              <a:solidFill>
                <a:srgbClr val="0100C8"/>
              </a:solidFill>
              <a:latin typeface="Helvetica Neue"/>
            </a:endParaRPr>
          </a:p>
        </p:txBody>
      </p:sp>
      <p:sp>
        <p:nvSpPr>
          <p:cNvPr id="5" name="Text Placeholder 1">
            <a:extLst>
              <a:ext uri="{FF2B5EF4-FFF2-40B4-BE49-F238E27FC236}">
                <a16:creationId xmlns:a16="http://schemas.microsoft.com/office/drawing/2014/main" id="{A8D39225-08AA-A119-6690-3F9BED83C166}"/>
              </a:ext>
            </a:extLst>
          </p:cNvPr>
          <p:cNvSpPr txBox="1">
            <a:spLocks/>
          </p:cNvSpPr>
          <p:nvPr/>
        </p:nvSpPr>
        <p:spPr>
          <a:xfrm>
            <a:off x="1467375" y="6858000"/>
            <a:ext cx="21736123" cy="1091154"/>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Explainable AI - XAI</a:t>
            </a:r>
            <a:endParaRPr lang="en-CY" sz="4800" dirty="0"/>
          </a:p>
        </p:txBody>
      </p:sp>
      <p:sp>
        <p:nvSpPr>
          <p:cNvPr id="3" name="TextBox 2">
            <a:extLst>
              <a:ext uri="{FF2B5EF4-FFF2-40B4-BE49-F238E27FC236}">
                <a16:creationId xmlns:a16="http://schemas.microsoft.com/office/drawing/2014/main" id="{24AEBD04-C5A0-575E-FFB1-47E23305E619}"/>
              </a:ext>
            </a:extLst>
          </p:cNvPr>
          <p:cNvSpPr txBox="1"/>
          <p:nvPr/>
        </p:nvSpPr>
        <p:spPr>
          <a:xfrm>
            <a:off x="1459863" y="8443423"/>
            <a:ext cx="21464274" cy="2800767"/>
          </a:xfrm>
          <a:prstGeom prst="rect">
            <a:avLst/>
          </a:prstGeom>
          <a:noFill/>
        </p:spPr>
        <p:txBody>
          <a:bodyPr wrap="square" rtlCol="0">
            <a:spAutoFit/>
          </a:bodyPr>
          <a:lstStyle/>
          <a:p>
            <a:r>
              <a:rPr lang="en-US" sz="4400" dirty="0"/>
              <a:t>Now adays we talk about Explainable artificial intelligence (XAI) as </a:t>
            </a:r>
            <a:r>
              <a:rPr lang="en-US" sz="4400" b="1" dirty="0"/>
              <a:t>a set of processes and methods that allows human users to comprehend and trust the results and output created by machine learning algorithms</a:t>
            </a:r>
            <a:r>
              <a:rPr lang="en-US" sz="4400" dirty="0"/>
              <a:t>. Explainable AI is used to describe an AI model, its expected impact and potential biases.</a:t>
            </a:r>
            <a:endParaRPr lang="en-CY" sz="4400" dirty="0"/>
          </a:p>
        </p:txBody>
      </p:sp>
    </p:spTree>
    <p:extLst>
      <p:ext uri="{BB962C8B-B14F-4D97-AF65-F5344CB8AC3E}">
        <p14:creationId xmlns:p14="http://schemas.microsoft.com/office/powerpoint/2010/main" val="2134593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Date Placeholder 1">
            <a:extLst>
              <a:ext uri="{FF2B5EF4-FFF2-40B4-BE49-F238E27FC236}">
                <a16:creationId xmlns:a16="http://schemas.microsoft.com/office/drawing/2014/main" id="{6ECC806C-76C0-594F-4790-0556BB1A929A}"/>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55299" name="Slide Number Placeholder 3">
            <a:extLst>
              <a:ext uri="{FF2B5EF4-FFF2-40B4-BE49-F238E27FC236}">
                <a16:creationId xmlns:a16="http://schemas.microsoft.com/office/drawing/2014/main" id="{3565847F-12F5-CE62-B735-598DB23358E3}"/>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6D1D07A4-326B-401D-9647-AF2B0948D634}" type="slidenum">
              <a:rPr lang="el-GR" altLang="en-US" smtClean="0"/>
              <a:pPr algn="ctr"/>
              <a:t>95</a:t>
            </a:fld>
            <a:endParaRPr lang="el-GR" altLang="en-US" dirty="0"/>
          </a:p>
        </p:txBody>
      </p:sp>
      <p:sp>
        <p:nvSpPr>
          <p:cNvPr id="55300" name="Text Box 4">
            <a:extLst>
              <a:ext uri="{FF2B5EF4-FFF2-40B4-BE49-F238E27FC236}">
                <a16:creationId xmlns:a16="http://schemas.microsoft.com/office/drawing/2014/main" id="{E1DE87FC-C241-A34C-472A-12C914255B45}"/>
              </a:ext>
            </a:extLst>
          </p:cNvPr>
          <p:cNvSpPr txBox="1">
            <a:spLocks noChangeArrowheads="1"/>
          </p:cNvSpPr>
          <p:nvPr/>
        </p:nvSpPr>
        <p:spPr bwMode="auto">
          <a:xfrm>
            <a:off x="4680111" y="3746501"/>
            <a:ext cx="14782800" cy="4893647"/>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800" b="1" dirty="0">
                <a:solidFill>
                  <a:srgbClr val="990000"/>
                </a:solidFill>
                <a:latin typeface="Helvetica Neue"/>
              </a:rPr>
              <a:t>Remark</a:t>
            </a:r>
            <a:endParaRPr lang="el-GR" altLang="en-US" sz="4800" b="1" dirty="0">
              <a:solidFill>
                <a:srgbClr val="990000"/>
              </a:solidFill>
              <a:latin typeface="Helvetica Neue"/>
            </a:endParaRPr>
          </a:p>
          <a:p>
            <a:pPr algn="l">
              <a:spcBef>
                <a:spcPct val="50000"/>
              </a:spcBef>
            </a:pPr>
            <a:r>
              <a:rPr lang="en-CY" sz="4800" b="1" dirty="0">
                <a:effectLst/>
                <a:latin typeface="Helvetica Neue"/>
                <a:ea typeface="Times New Roman" panose="02020603050405020304" pitchFamily="18" charset="0"/>
                <a:cs typeface="Times New Roman" panose="02020603050405020304" pitchFamily="18" charset="0"/>
              </a:rPr>
              <a:t>Whether the ‘</a:t>
            </a:r>
            <a:r>
              <a:rPr lang="en-US" sz="4800" b="1" dirty="0">
                <a:latin typeface="Helvetica Neue"/>
                <a:ea typeface="Times New Roman" panose="02020603050405020304" pitchFamily="18" charset="0"/>
                <a:cs typeface="Times New Roman" panose="02020603050405020304" pitchFamily="18" charset="0"/>
              </a:rPr>
              <a:t>mechanistic</a:t>
            </a:r>
            <a:r>
              <a:rPr lang="en-CY" sz="4800" b="1" dirty="0">
                <a:effectLst/>
                <a:latin typeface="Helvetica Neue"/>
                <a:ea typeface="Times New Roman" panose="02020603050405020304" pitchFamily="18" charset="0"/>
                <a:cs typeface="Times New Roman" panose="02020603050405020304" pitchFamily="18" charset="0"/>
              </a:rPr>
              <a:t>' explanations of the 'Why?' and 'How?' types presented above are satisfactory explanations depends on whether the rules are understood, since explanations are nothing more than the traces of chains of rules.</a:t>
            </a:r>
            <a:endParaRPr lang="en-CY" sz="4800" b="1" dirty="0">
              <a:effectLst/>
              <a:latin typeface="Helvetica Neue"/>
              <a:ea typeface="Calibri" panose="020F0502020204030204" pitchFamily="34" charset="0"/>
              <a:cs typeface="Times New Roman" panose="02020603050405020304" pitchFamily="18" charset="0"/>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96</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03449" y="2768282"/>
            <a:ext cx="21736123" cy="1091154"/>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4800" dirty="0"/>
              <a:t>Local control through meta-rules</a:t>
            </a:r>
            <a:endParaRPr lang="en-CY" sz="4800" dirty="0"/>
          </a:p>
        </p:txBody>
      </p:sp>
      <p:sp>
        <p:nvSpPr>
          <p:cNvPr id="5" name="Rectangle 3">
            <a:extLst>
              <a:ext uri="{FF2B5EF4-FFF2-40B4-BE49-F238E27FC236}">
                <a16:creationId xmlns:a16="http://schemas.microsoft.com/office/drawing/2014/main" id="{77C508F0-8401-083B-F9C5-1CAC4DB1389F}"/>
              </a:ext>
            </a:extLst>
          </p:cNvPr>
          <p:cNvSpPr txBox="1">
            <a:spLocks noChangeArrowheads="1"/>
          </p:cNvSpPr>
          <p:nvPr/>
        </p:nvSpPr>
        <p:spPr>
          <a:xfrm>
            <a:off x="1203448" y="4241800"/>
            <a:ext cx="21736123" cy="5105400"/>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400" b="1" dirty="0">
                <a:solidFill>
                  <a:srgbClr val="FF2D64"/>
                </a:solidFill>
                <a:latin typeface="Helvetica Neue"/>
              </a:rPr>
              <a:t>Meta</a:t>
            </a:r>
            <a:r>
              <a:rPr lang="el-GR" altLang="en-US" sz="4400" b="1" dirty="0">
                <a:solidFill>
                  <a:srgbClr val="FF2D64"/>
                </a:solidFill>
                <a:latin typeface="Helvetica Neue"/>
              </a:rPr>
              <a:t>-</a:t>
            </a:r>
            <a:r>
              <a:rPr lang="en-US" altLang="en-US" sz="4400" b="1" dirty="0">
                <a:solidFill>
                  <a:srgbClr val="FF2D64"/>
                </a:solidFill>
                <a:latin typeface="Helvetica Neue"/>
              </a:rPr>
              <a:t>rules </a:t>
            </a:r>
            <a:r>
              <a:rPr lang="en-US" altLang="en-US" sz="4400" dirty="0">
                <a:solidFill>
                  <a:srgbClr val="0100C8"/>
                </a:solidFill>
                <a:latin typeface="Helvetica Neue"/>
              </a:rPr>
              <a:t>are rules about the use of other rules</a:t>
            </a:r>
            <a:endParaRPr lang="el-GR" altLang="en-US" sz="4400" dirty="0">
              <a:solidFill>
                <a:srgbClr val="0100C8"/>
              </a:solidFill>
              <a:latin typeface="Helvetica Neue"/>
            </a:endParaRPr>
          </a:p>
          <a:p>
            <a:pPr>
              <a:buFont typeface="Wingdings" panose="05000000000000000000" pitchFamily="2" charset="2"/>
              <a:buChar char="q"/>
            </a:pPr>
            <a:r>
              <a:rPr lang="en-US" altLang="en-US" sz="4400" dirty="0">
                <a:solidFill>
                  <a:srgbClr val="0100C8"/>
                </a:solidFill>
                <a:latin typeface="Helvetica Neue"/>
              </a:rPr>
              <a:t>They concern a specific knowledge domain</a:t>
            </a:r>
            <a:endParaRPr lang="el-GR" altLang="en-US" sz="4400" dirty="0">
              <a:solidFill>
                <a:srgbClr val="0100C8"/>
              </a:solidFill>
              <a:latin typeface="Helvetica Neue"/>
            </a:endParaRPr>
          </a:p>
          <a:p>
            <a:pPr>
              <a:buFont typeface="Wingdings" panose="05000000000000000000" pitchFamily="2" charset="2"/>
              <a:buChar char="q"/>
            </a:pPr>
            <a:r>
              <a:rPr lang="en-US" altLang="en-US" sz="4400" dirty="0">
                <a:solidFill>
                  <a:srgbClr val="0100C8"/>
                </a:solidFill>
                <a:latin typeface="Helvetica Neue"/>
              </a:rPr>
              <a:t>They specify priorities about groups of rules, e.g., which rules in specific contexts should be ignored or processes before some other rules, etc. </a:t>
            </a:r>
            <a:endParaRPr lang="el-GR" altLang="en-US" sz="4400" dirty="0">
              <a:solidFill>
                <a:srgbClr val="0100C8"/>
              </a:solidFill>
              <a:latin typeface="Helvetica Neue"/>
            </a:endParaRPr>
          </a:p>
          <a:p>
            <a:pPr>
              <a:buFont typeface="Wingdings" panose="05000000000000000000" pitchFamily="2" charset="2"/>
              <a:buChar char="q"/>
            </a:pPr>
            <a:r>
              <a:rPr lang="en-US" altLang="en-US" sz="4400" dirty="0">
                <a:solidFill>
                  <a:srgbClr val="0100C8"/>
                </a:solidFill>
                <a:latin typeface="Helvetica Neue"/>
              </a:rPr>
              <a:t>In a system that applies backward chaining, meta-rules are connected with </a:t>
            </a:r>
            <a:r>
              <a:rPr lang="en-US" altLang="en-US" sz="4400" dirty="0" err="1">
                <a:solidFill>
                  <a:srgbClr val="0100C8"/>
                </a:solidFill>
                <a:latin typeface="Helvetica Neue"/>
              </a:rPr>
              <a:t>ojects</a:t>
            </a:r>
            <a:r>
              <a:rPr lang="en-US" altLang="en-US" sz="4400" dirty="0">
                <a:solidFill>
                  <a:srgbClr val="0100C8"/>
                </a:solidFill>
                <a:latin typeface="Helvetica Neue"/>
              </a:rPr>
              <a:t>, or properties of objects.</a:t>
            </a:r>
          </a:p>
        </p:txBody>
      </p:sp>
    </p:spTree>
    <p:extLst>
      <p:ext uri="{BB962C8B-B14F-4D97-AF65-F5344CB8AC3E}">
        <p14:creationId xmlns:p14="http://schemas.microsoft.com/office/powerpoint/2010/main" val="121588625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97</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03449" y="2701695"/>
            <a:ext cx="21736123" cy="1091154"/>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marR="0" lvl="0" indent="0" algn="l" defTabSz="1828800" rtl="0" eaLnBrk="1" fontAlgn="auto" latinLnBrk="0" hangingPunct="1">
              <a:lnSpc>
                <a:spcPct val="90000"/>
              </a:lnSpc>
              <a:spcBef>
                <a:spcPts val="2000"/>
              </a:spcBef>
              <a:spcAft>
                <a:spcPts val="0"/>
              </a:spcAft>
              <a:buClrTx/>
              <a:buSzTx/>
              <a:buFont typeface="Arial" panose="020B0604020202020204" pitchFamily="34" charset="0"/>
              <a:buNone/>
              <a:tabLst/>
              <a:defRPr/>
            </a:pPr>
            <a:r>
              <a:rPr lang="en-US" sz="4800" dirty="0">
                <a:solidFill>
                  <a:prstClr val="white"/>
                </a:solidFill>
              </a:rPr>
              <a:t>Blackboard Model</a:t>
            </a:r>
            <a:endParaRPr kumimoji="0" lang="en-CY" sz="4800" b="1" i="0" u="none" strike="noStrike" kern="1200" cap="none" spc="0" normalizeH="0" baseline="0" noProof="0" dirty="0">
              <a:ln>
                <a:noFill/>
              </a:ln>
              <a:solidFill>
                <a:prstClr val="white"/>
              </a:solidFill>
              <a:effectLst/>
              <a:uLnTx/>
              <a:uFillTx/>
              <a:latin typeface="Helvetica Neue"/>
              <a:ea typeface="+mn-ea"/>
              <a:cs typeface="+mn-cs"/>
            </a:endParaRPr>
          </a:p>
        </p:txBody>
      </p:sp>
      <p:sp>
        <p:nvSpPr>
          <p:cNvPr id="8" name="Rectangle 3">
            <a:extLst>
              <a:ext uri="{FF2B5EF4-FFF2-40B4-BE49-F238E27FC236}">
                <a16:creationId xmlns:a16="http://schemas.microsoft.com/office/drawing/2014/main" id="{5159B462-D6D9-6FAA-88EC-0635CAE231D7}"/>
              </a:ext>
            </a:extLst>
          </p:cNvPr>
          <p:cNvSpPr txBox="1">
            <a:spLocks noChangeArrowheads="1"/>
          </p:cNvSpPr>
          <p:nvPr/>
        </p:nvSpPr>
        <p:spPr>
          <a:xfrm>
            <a:off x="1203449" y="4263083"/>
            <a:ext cx="21736123" cy="5498757"/>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400" dirty="0">
                <a:solidFill>
                  <a:srgbClr val="0100C8"/>
                </a:solidFill>
                <a:latin typeface="Helvetica Neue"/>
              </a:rPr>
              <a:t>Revisiting the blackboard model that was previously introduced (unit 4) as a multiagent architecture.</a:t>
            </a:r>
          </a:p>
          <a:p>
            <a:pPr>
              <a:buFont typeface="Wingdings" panose="05000000000000000000" pitchFamily="2" charset="2"/>
              <a:buChar char="q"/>
            </a:pPr>
            <a:r>
              <a:rPr lang="en-US" altLang="en-US" sz="4400" dirty="0">
                <a:solidFill>
                  <a:srgbClr val="0100C8"/>
                </a:solidFill>
                <a:latin typeface="Helvetica Neue"/>
              </a:rPr>
              <a:t>The </a:t>
            </a:r>
            <a:r>
              <a:rPr lang="en-US" altLang="en-US" sz="4400" b="1" dirty="0">
                <a:solidFill>
                  <a:srgbClr val="FF2D64"/>
                </a:solidFill>
                <a:latin typeface="Helvetica Neue"/>
              </a:rPr>
              <a:t>blackboard</a:t>
            </a:r>
            <a:r>
              <a:rPr lang="el-GR" altLang="en-US" sz="4400" b="1" dirty="0">
                <a:solidFill>
                  <a:srgbClr val="FF2D64"/>
                </a:solidFill>
                <a:latin typeface="Helvetica Neue"/>
              </a:rPr>
              <a:t> </a:t>
            </a:r>
            <a:r>
              <a:rPr lang="en-US" altLang="en-US" sz="4400" b="1" dirty="0">
                <a:solidFill>
                  <a:srgbClr val="FF2D64"/>
                </a:solidFill>
                <a:latin typeface="Helvetica Neue"/>
              </a:rPr>
              <a:t>model </a:t>
            </a:r>
            <a:r>
              <a:rPr lang="en-US" altLang="en-US" sz="4400" dirty="0">
                <a:solidFill>
                  <a:srgbClr val="0100C8"/>
                </a:solidFill>
                <a:latin typeface="Helvetica Neue"/>
              </a:rPr>
              <a:t>can also be considered as a distributed, heterogeneous, cooperative, production system.</a:t>
            </a:r>
            <a:endParaRPr lang="el-GR" altLang="en-US" sz="4400" dirty="0">
              <a:solidFill>
                <a:srgbClr val="0100C8"/>
              </a:solidFill>
              <a:latin typeface="Helvetica Neue"/>
            </a:endParaRPr>
          </a:p>
          <a:p>
            <a:pPr>
              <a:buFont typeface="Wingdings" panose="05000000000000000000" pitchFamily="2" charset="2"/>
              <a:buChar char="q"/>
            </a:pPr>
            <a:r>
              <a:rPr lang="en-US" altLang="en-US" sz="4400" dirty="0">
                <a:solidFill>
                  <a:srgbClr val="0100C8"/>
                </a:solidFill>
                <a:latin typeface="Helvetica Neue"/>
              </a:rPr>
              <a:t>The central components of a system based on this model are:</a:t>
            </a:r>
            <a:endParaRPr lang="el-GR" altLang="en-US" sz="4400" dirty="0">
              <a:solidFill>
                <a:srgbClr val="0100C8"/>
              </a:solidFill>
              <a:latin typeface="Helvetica Neue"/>
            </a:endParaRPr>
          </a:p>
          <a:p>
            <a:pPr lvl="1">
              <a:buFont typeface="Wingdings" panose="05000000000000000000" pitchFamily="2" charset="2"/>
              <a:buChar char="§"/>
            </a:pPr>
            <a:r>
              <a:rPr lang="en-US" altLang="en-US" sz="4400" dirty="0">
                <a:solidFill>
                  <a:srgbClr val="0100C8"/>
                </a:solidFill>
                <a:latin typeface="Helvetica Neue"/>
              </a:rPr>
              <a:t>The </a:t>
            </a:r>
            <a:r>
              <a:rPr lang="en-US" altLang="en-US" sz="4400" b="1" dirty="0">
                <a:solidFill>
                  <a:srgbClr val="FF2D64"/>
                </a:solidFill>
                <a:latin typeface="Helvetica Neue"/>
              </a:rPr>
              <a:t>blackboard</a:t>
            </a:r>
            <a:r>
              <a:rPr lang="el-GR" altLang="en-US" sz="4400" b="1" dirty="0">
                <a:solidFill>
                  <a:srgbClr val="FF2D64"/>
                </a:solidFill>
                <a:latin typeface="Helvetica Neue"/>
              </a:rPr>
              <a:t> </a:t>
            </a:r>
          </a:p>
          <a:p>
            <a:pPr lvl="1">
              <a:buFont typeface="Wingdings" panose="05000000000000000000" pitchFamily="2" charset="2"/>
              <a:buChar char="§"/>
            </a:pPr>
            <a:r>
              <a:rPr lang="en-US" altLang="en-US" sz="4400" dirty="0">
                <a:solidFill>
                  <a:srgbClr val="0100C8"/>
                </a:solidFill>
                <a:latin typeface="Helvetica Neue"/>
              </a:rPr>
              <a:t>The </a:t>
            </a:r>
            <a:r>
              <a:rPr lang="en-US" altLang="en-US" sz="4400" b="1" dirty="0">
                <a:solidFill>
                  <a:srgbClr val="FF2D64"/>
                </a:solidFill>
                <a:latin typeface="Helvetica Neue"/>
              </a:rPr>
              <a:t>knowledge sources</a:t>
            </a:r>
            <a:r>
              <a:rPr lang="en-US" altLang="en-US" sz="4400" dirty="0">
                <a:solidFill>
                  <a:srgbClr val="0100C8"/>
                </a:solidFill>
                <a:latin typeface="Helvetica Neue"/>
              </a:rPr>
              <a:t>; each knowledge source is a separate ‘agent’ </a:t>
            </a:r>
          </a:p>
        </p:txBody>
      </p:sp>
    </p:spTree>
    <p:extLst>
      <p:ext uri="{BB962C8B-B14F-4D97-AF65-F5344CB8AC3E}">
        <p14:creationId xmlns:p14="http://schemas.microsoft.com/office/powerpoint/2010/main" val="221718090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Date Placeholder 1">
            <a:extLst>
              <a:ext uri="{FF2B5EF4-FFF2-40B4-BE49-F238E27FC236}">
                <a16:creationId xmlns:a16="http://schemas.microsoft.com/office/drawing/2014/main" id="{7635A3A2-9092-34B5-ABD6-414D6CBC2489}"/>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58371" name="Slide Number Placeholder 3">
            <a:extLst>
              <a:ext uri="{FF2B5EF4-FFF2-40B4-BE49-F238E27FC236}">
                <a16:creationId xmlns:a16="http://schemas.microsoft.com/office/drawing/2014/main" id="{CB6D9F23-61FD-1BC2-44D1-43D18DBA176B}"/>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B2454C48-0607-40C2-B8E2-2005DC1856CE}" type="slidenum">
              <a:rPr lang="el-GR" altLang="en-US" smtClean="0"/>
              <a:pPr algn="ctr"/>
              <a:t>98</a:t>
            </a:fld>
            <a:endParaRPr lang="el-GR" altLang="en-US" dirty="0"/>
          </a:p>
        </p:txBody>
      </p:sp>
      <p:sp>
        <p:nvSpPr>
          <p:cNvPr id="58372" name="AutoShape 21">
            <a:extLst>
              <a:ext uri="{FF2B5EF4-FFF2-40B4-BE49-F238E27FC236}">
                <a16:creationId xmlns:a16="http://schemas.microsoft.com/office/drawing/2014/main" id="{9B13ACB8-599C-8C61-C849-34B74E4AAF4E}"/>
              </a:ext>
            </a:extLst>
          </p:cNvPr>
          <p:cNvSpPr>
            <a:spLocks noChangeArrowheads="1"/>
          </p:cNvSpPr>
          <p:nvPr/>
        </p:nvSpPr>
        <p:spPr bwMode="auto">
          <a:xfrm>
            <a:off x="9735688" y="1524001"/>
            <a:ext cx="1524000" cy="1066800"/>
          </a:xfrm>
          <a:prstGeom prst="roundRect">
            <a:avLst>
              <a:gd name="adj" fmla="val 16667"/>
            </a:avLst>
          </a:prstGeom>
          <a:solidFill>
            <a:schemeClr val="accent1">
              <a:lumMod val="40000"/>
              <a:lumOff val="6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dirty="0">
                <a:latin typeface="Times New Roman" panose="02020603050405020304" pitchFamily="18" charset="0"/>
              </a:rPr>
              <a:t>KS</a:t>
            </a:r>
            <a:r>
              <a:rPr lang="el-GR" altLang="en-US" sz="3600" b="1" baseline="-25000" dirty="0">
                <a:latin typeface="Times New Roman" panose="02020603050405020304" pitchFamily="18" charset="0"/>
              </a:rPr>
              <a:t>1</a:t>
            </a:r>
            <a:endParaRPr lang="en-US" altLang="en-US" sz="3600" b="1" dirty="0"/>
          </a:p>
        </p:txBody>
      </p:sp>
      <p:sp>
        <p:nvSpPr>
          <p:cNvPr id="58373" name="AutoShape 22">
            <a:extLst>
              <a:ext uri="{FF2B5EF4-FFF2-40B4-BE49-F238E27FC236}">
                <a16:creationId xmlns:a16="http://schemas.microsoft.com/office/drawing/2014/main" id="{D3B5D734-8549-F941-3737-5518E442744D}"/>
              </a:ext>
            </a:extLst>
          </p:cNvPr>
          <p:cNvSpPr>
            <a:spLocks noChangeArrowheads="1"/>
          </p:cNvSpPr>
          <p:nvPr/>
        </p:nvSpPr>
        <p:spPr bwMode="auto">
          <a:xfrm>
            <a:off x="13393288" y="1524001"/>
            <a:ext cx="1524000" cy="1066800"/>
          </a:xfrm>
          <a:prstGeom prst="roundRect">
            <a:avLst>
              <a:gd name="adj" fmla="val 16667"/>
            </a:avLst>
          </a:prstGeom>
          <a:solidFill>
            <a:schemeClr val="accent1">
              <a:lumMod val="40000"/>
              <a:lumOff val="6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dirty="0">
                <a:latin typeface="Times New Roman" panose="02020603050405020304" pitchFamily="18" charset="0"/>
              </a:rPr>
              <a:t>KS</a:t>
            </a:r>
            <a:r>
              <a:rPr lang="el-GR" altLang="en-US" sz="3600" b="1" baseline="-25000" dirty="0">
                <a:latin typeface="Times New Roman" panose="02020603050405020304" pitchFamily="18" charset="0"/>
              </a:rPr>
              <a:t>2</a:t>
            </a:r>
            <a:endParaRPr lang="en-US" altLang="en-US" sz="3600" b="1" dirty="0"/>
          </a:p>
        </p:txBody>
      </p:sp>
      <p:sp>
        <p:nvSpPr>
          <p:cNvPr id="58374" name="AutoShape 23">
            <a:extLst>
              <a:ext uri="{FF2B5EF4-FFF2-40B4-BE49-F238E27FC236}">
                <a16:creationId xmlns:a16="http://schemas.microsoft.com/office/drawing/2014/main" id="{A5D7AEBD-2243-319F-5F83-1E2DE13A504A}"/>
              </a:ext>
            </a:extLst>
          </p:cNvPr>
          <p:cNvSpPr>
            <a:spLocks noChangeArrowheads="1"/>
          </p:cNvSpPr>
          <p:nvPr/>
        </p:nvSpPr>
        <p:spPr bwMode="auto">
          <a:xfrm>
            <a:off x="18270088" y="4648200"/>
            <a:ext cx="1524000" cy="1066800"/>
          </a:xfrm>
          <a:prstGeom prst="roundRect">
            <a:avLst>
              <a:gd name="adj" fmla="val 16667"/>
            </a:avLst>
          </a:prstGeom>
          <a:solidFill>
            <a:schemeClr val="accent1">
              <a:lumMod val="40000"/>
              <a:lumOff val="6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dirty="0">
                <a:latin typeface="Times New Roman" panose="02020603050405020304" pitchFamily="18" charset="0"/>
              </a:rPr>
              <a:t>KS</a:t>
            </a:r>
            <a:r>
              <a:rPr lang="el-GR" altLang="en-US" sz="3600" b="1" baseline="-25000" dirty="0">
                <a:latin typeface="Times New Roman" panose="02020603050405020304" pitchFamily="18" charset="0"/>
              </a:rPr>
              <a:t>3</a:t>
            </a:r>
            <a:endParaRPr lang="en-US" altLang="en-US" sz="3600" b="1" dirty="0"/>
          </a:p>
        </p:txBody>
      </p:sp>
      <p:sp>
        <p:nvSpPr>
          <p:cNvPr id="58375" name="AutoShape 24">
            <a:extLst>
              <a:ext uri="{FF2B5EF4-FFF2-40B4-BE49-F238E27FC236}">
                <a16:creationId xmlns:a16="http://schemas.microsoft.com/office/drawing/2014/main" id="{73124750-75F9-9409-23F7-BBC2BB1BC543}"/>
              </a:ext>
            </a:extLst>
          </p:cNvPr>
          <p:cNvSpPr>
            <a:spLocks noChangeArrowheads="1"/>
          </p:cNvSpPr>
          <p:nvPr/>
        </p:nvSpPr>
        <p:spPr bwMode="auto">
          <a:xfrm>
            <a:off x="18440400" y="7188201"/>
            <a:ext cx="1524000" cy="1066800"/>
          </a:xfrm>
          <a:prstGeom prst="roundRect">
            <a:avLst>
              <a:gd name="adj" fmla="val 16667"/>
            </a:avLst>
          </a:prstGeom>
          <a:solidFill>
            <a:schemeClr val="accent1">
              <a:lumMod val="40000"/>
              <a:lumOff val="6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dirty="0">
                <a:latin typeface="Times New Roman" panose="02020603050405020304" pitchFamily="18" charset="0"/>
              </a:rPr>
              <a:t>KS</a:t>
            </a:r>
            <a:r>
              <a:rPr lang="el-GR" altLang="en-US" sz="3600" b="1" baseline="-25000" dirty="0">
                <a:latin typeface="Times New Roman" panose="02020603050405020304" pitchFamily="18" charset="0"/>
              </a:rPr>
              <a:t>4</a:t>
            </a:r>
            <a:endParaRPr lang="en-US" altLang="en-US" sz="3600" b="1" dirty="0"/>
          </a:p>
        </p:txBody>
      </p:sp>
      <p:sp>
        <p:nvSpPr>
          <p:cNvPr id="58376" name="AutoShape 25">
            <a:extLst>
              <a:ext uri="{FF2B5EF4-FFF2-40B4-BE49-F238E27FC236}">
                <a16:creationId xmlns:a16="http://schemas.microsoft.com/office/drawing/2014/main" id="{A51A0550-006A-C244-C3F2-22CC6328ADCA}"/>
              </a:ext>
            </a:extLst>
          </p:cNvPr>
          <p:cNvSpPr>
            <a:spLocks noChangeArrowheads="1"/>
          </p:cNvSpPr>
          <p:nvPr/>
        </p:nvSpPr>
        <p:spPr bwMode="auto">
          <a:xfrm>
            <a:off x="13698088" y="10439401"/>
            <a:ext cx="1524000" cy="1066800"/>
          </a:xfrm>
          <a:prstGeom prst="roundRect">
            <a:avLst>
              <a:gd name="adj" fmla="val 16667"/>
            </a:avLst>
          </a:prstGeom>
          <a:solidFill>
            <a:schemeClr val="accent1">
              <a:lumMod val="40000"/>
              <a:lumOff val="6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dirty="0">
                <a:latin typeface="Times New Roman" panose="02020603050405020304" pitchFamily="18" charset="0"/>
              </a:rPr>
              <a:t>KS</a:t>
            </a:r>
            <a:r>
              <a:rPr lang="el-GR" altLang="en-US" sz="3600" b="1" baseline="-25000" dirty="0">
                <a:latin typeface="Times New Roman" panose="02020603050405020304" pitchFamily="18" charset="0"/>
              </a:rPr>
              <a:t>5</a:t>
            </a:r>
            <a:endParaRPr lang="en-US" altLang="en-US" sz="3600" b="1" dirty="0"/>
          </a:p>
        </p:txBody>
      </p:sp>
      <p:sp>
        <p:nvSpPr>
          <p:cNvPr id="58377" name="AutoShape 26">
            <a:extLst>
              <a:ext uri="{FF2B5EF4-FFF2-40B4-BE49-F238E27FC236}">
                <a16:creationId xmlns:a16="http://schemas.microsoft.com/office/drawing/2014/main" id="{4605325E-A060-21DA-94F9-FD7D300D33AA}"/>
              </a:ext>
            </a:extLst>
          </p:cNvPr>
          <p:cNvSpPr>
            <a:spLocks noChangeArrowheads="1"/>
          </p:cNvSpPr>
          <p:nvPr/>
        </p:nvSpPr>
        <p:spPr bwMode="auto">
          <a:xfrm>
            <a:off x="10040488" y="10439401"/>
            <a:ext cx="1524000" cy="1066800"/>
          </a:xfrm>
          <a:prstGeom prst="roundRect">
            <a:avLst>
              <a:gd name="adj" fmla="val 16667"/>
            </a:avLst>
          </a:prstGeom>
          <a:solidFill>
            <a:schemeClr val="accent1">
              <a:lumMod val="40000"/>
              <a:lumOff val="6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dirty="0">
                <a:latin typeface="Times New Roman" panose="02020603050405020304" pitchFamily="18" charset="0"/>
              </a:rPr>
              <a:t>KS</a:t>
            </a:r>
            <a:r>
              <a:rPr lang="el-GR" altLang="en-US" sz="3600" b="1" baseline="-25000" dirty="0">
                <a:latin typeface="Times New Roman" panose="02020603050405020304" pitchFamily="18" charset="0"/>
              </a:rPr>
              <a:t>6</a:t>
            </a:r>
            <a:endParaRPr lang="en-US" altLang="en-US" sz="3600" b="1" dirty="0"/>
          </a:p>
        </p:txBody>
      </p:sp>
      <p:sp>
        <p:nvSpPr>
          <p:cNvPr id="58378" name="AutoShape 27">
            <a:extLst>
              <a:ext uri="{FF2B5EF4-FFF2-40B4-BE49-F238E27FC236}">
                <a16:creationId xmlns:a16="http://schemas.microsoft.com/office/drawing/2014/main" id="{96CA1286-9870-8988-38D6-34C6713EF6B6}"/>
              </a:ext>
            </a:extLst>
          </p:cNvPr>
          <p:cNvSpPr>
            <a:spLocks noChangeArrowheads="1"/>
          </p:cNvSpPr>
          <p:nvPr/>
        </p:nvSpPr>
        <p:spPr bwMode="auto">
          <a:xfrm>
            <a:off x="5181600" y="7391401"/>
            <a:ext cx="1524000" cy="1066800"/>
          </a:xfrm>
          <a:prstGeom prst="roundRect">
            <a:avLst>
              <a:gd name="adj" fmla="val 16667"/>
            </a:avLst>
          </a:prstGeom>
          <a:solidFill>
            <a:schemeClr val="accent1">
              <a:lumMod val="40000"/>
              <a:lumOff val="6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dirty="0">
                <a:latin typeface="Times New Roman" panose="02020603050405020304" pitchFamily="18" charset="0"/>
              </a:rPr>
              <a:t>KS</a:t>
            </a:r>
            <a:r>
              <a:rPr lang="el-GR" altLang="en-US" sz="3600" b="1" baseline="-25000" dirty="0">
                <a:latin typeface="Times New Roman" panose="02020603050405020304" pitchFamily="18" charset="0"/>
              </a:rPr>
              <a:t>7</a:t>
            </a:r>
            <a:endParaRPr lang="en-US" altLang="en-US" sz="3600" b="1" baseline="-25000" dirty="0">
              <a:latin typeface="Times New Roman" panose="02020603050405020304" pitchFamily="18" charset="0"/>
            </a:endParaRPr>
          </a:p>
        </p:txBody>
      </p:sp>
      <p:sp>
        <p:nvSpPr>
          <p:cNvPr id="58379" name="AutoShape 28">
            <a:extLst>
              <a:ext uri="{FF2B5EF4-FFF2-40B4-BE49-F238E27FC236}">
                <a16:creationId xmlns:a16="http://schemas.microsoft.com/office/drawing/2014/main" id="{C6177D3B-A4AB-F382-FC57-3650C0BA0D00}"/>
              </a:ext>
            </a:extLst>
          </p:cNvPr>
          <p:cNvSpPr>
            <a:spLocks noChangeArrowheads="1"/>
          </p:cNvSpPr>
          <p:nvPr/>
        </p:nvSpPr>
        <p:spPr bwMode="auto">
          <a:xfrm>
            <a:off x="5029200" y="4724400"/>
            <a:ext cx="1524000" cy="1066800"/>
          </a:xfrm>
          <a:prstGeom prst="roundRect">
            <a:avLst>
              <a:gd name="adj" fmla="val 16667"/>
            </a:avLst>
          </a:prstGeom>
          <a:solidFill>
            <a:schemeClr val="accent1">
              <a:lumMod val="40000"/>
              <a:lumOff val="60000"/>
            </a:schemeClr>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dirty="0">
                <a:latin typeface="Times New Roman" panose="02020603050405020304" pitchFamily="18" charset="0"/>
              </a:rPr>
              <a:t>KS</a:t>
            </a:r>
            <a:r>
              <a:rPr lang="el-GR" altLang="en-US" sz="3600" b="1" baseline="-25000" dirty="0">
                <a:latin typeface="Times New Roman" panose="02020603050405020304" pitchFamily="18" charset="0"/>
              </a:rPr>
              <a:t>8</a:t>
            </a:r>
            <a:endParaRPr lang="en-US" altLang="en-US" sz="3600" b="1" baseline="-25000" dirty="0">
              <a:latin typeface="Times New Roman" panose="02020603050405020304" pitchFamily="18" charset="0"/>
            </a:endParaRPr>
          </a:p>
        </p:txBody>
      </p:sp>
      <p:sp>
        <p:nvSpPr>
          <p:cNvPr id="58380" name="Rectangle 29">
            <a:extLst>
              <a:ext uri="{FF2B5EF4-FFF2-40B4-BE49-F238E27FC236}">
                <a16:creationId xmlns:a16="http://schemas.microsoft.com/office/drawing/2014/main" id="{0504B18E-72A8-11E1-B2F8-AEB67E7126F6}"/>
              </a:ext>
            </a:extLst>
          </p:cNvPr>
          <p:cNvSpPr>
            <a:spLocks noChangeArrowheads="1"/>
          </p:cNvSpPr>
          <p:nvPr/>
        </p:nvSpPr>
        <p:spPr bwMode="auto">
          <a:xfrm>
            <a:off x="8686800" y="4445000"/>
            <a:ext cx="7620000" cy="4241800"/>
          </a:xfrm>
          <a:prstGeom prst="rect">
            <a:avLst/>
          </a:prstGeom>
          <a:solidFill>
            <a:schemeClr val="tx1"/>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l-GR" altLang="en-US" sz="2400" b="1" dirty="0">
              <a:solidFill>
                <a:schemeClr val="bg1"/>
              </a:solidFill>
              <a:latin typeface="Times New Roman" panose="02020603050405020304" pitchFamily="18" charset="0"/>
            </a:endParaRPr>
          </a:p>
          <a:p>
            <a:pPr algn="ctr" eaLnBrk="1" hangingPunct="1"/>
            <a:endParaRPr lang="el-GR" altLang="en-US" sz="2800" dirty="0">
              <a:solidFill>
                <a:schemeClr val="bg1"/>
              </a:solidFill>
            </a:endParaRPr>
          </a:p>
          <a:p>
            <a:pPr algn="ctr" eaLnBrk="1" hangingPunct="1"/>
            <a:endParaRPr lang="el-GR" altLang="en-US" sz="2800" dirty="0">
              <a:solidFill>
                <a:schemeClr val="bg1"/>
              </a:solidFill>
            </a:endParaRPr>
          </a:p>
          <a:p>
            <a:pPr algn="ctr" eaLnBrk="1" hangingPunct="1"/>
            <a:r>
              <a:rPr lang="en-US" altLang="en-US" sz="5600" b="1" dirty="0">
                <a:solidFill>
                  <a:schemeClr val="bg1"/>
                </a:solidFill>
              </a:rPr>
              <a:t>Blackboard</a:t>
            </a:r>
            <a:endParaRPr lang="el-GR" altLang="en-US" sz="2800" dirty="0">
              <a:solidFill>
                <a:schemeClr val="bg1"/>
              </a:solidFill>
            </a:endParaRPr>
          </a:p>
        </p:txBody>
      </p:sp>
      <p:sp>
        <p:nvSpPr>
          <p:cNvPr id="58381" name="Line 30">
            <a:extLst>
              <a:ext uri="{FF2B5EF4-FFF2-40B4-BE49-F238E27FC236}">
                <a16:creationId xmlns:a16="http://schemas.microsoft.com/office/drawing/2014/main" id="{706FFD2E-1E72-C676-1037-A9D8743C548B}"/>
              </a:ext>
            </a:extLst>
          </p:cNvPr>
          <p:cNvSpPr>
            <a:spLocks noChangeShapeType="1"/>
          </p:cNvSpPr>
          <p:nvPr/>
        </p:nvSpPr>
        <p:spPr bwMode="auto">
          <a:xfrm>
            <a:off x="10668000" y="2590800"/>
            <a:ext cx="0" cy="18288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8382" name="Line 31">
            <a:extLst>
              <a:ext uri="{FF2B5EF4-FFF2-40B4-BE49-F238E27FC236}">
                <a16:creationId xmlns:a16="http://schemas.microsoft.com/office/drawing/2014/main" id="{6FFB821F-4E68-F1B1-3604-101838FD739B}"/>
              </a:ext>
            </a:extLst>
          </p:cNvPr>
          <p:cNvSpPr>
            <a:spLocks noChangeShapeType="1"/>
          </p:cNvSpPr>
          <p:nvPr/>
        </p:nvSpPr>
        <p:spPr bwMode="auto">
          <a:xfrm>
            <a:off x="14325600" y="2590800"/>
            <a:ext cx="0" cy="18288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8383" name="Line 32">
            <a:extLst>
              <a:ext uri="{FF2B5EF4-FFF2-40B4-BE49-F238E27FC236}">
                <a16:creationId xmlns:a16="http://schemas.microsoft.com/office/drawing/2014/main" id="{DB3F90AD-A40D-13EF-14E8-FD21351A5AB1}"/>
              </a:ext>
            </a:extLst>
          </p:cNvPr>
          <p:cNvSpPr>
            <a:spLocks noChangeShapeType="1"/>
          </p:cNvSpPr>
          <p:nvPr/>
        </p:nvSpPr>
        <p:spPr bwMode="auto">
          <a:xfrm flipH="1">
            <a:off x="16306800" y="5029200"/>
            <a:ext cx="1981200" cy="6096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8384" name="Line 33">
            <a:extLst>
              <a:ext uri="{FF2B5EF4-FFF2-40B4-BE49-F238E27FC236}">
                <a16:creationId xmlns:a16="http://schemas.microsoft.com/office/drawing/2014/main" id="{83E01A6B-9A3C-5478-D823-137FFD62C249}"/>
              </a:ext>
            </a:extLst>
          </p:cNvPr>
          <p:cNvSpPr>
            <a:spLocks noChangeShapeType="1"/>
          </p:cNvSpPr>
          <p:nvPr/>
        </p:nvSpPr>
        <p:spPr bwMode="auto">
          <a:xfrm flipH="1" flipV="1">
            <a:off x="16306800" y="7162800"/>
            <a:ext cx="2133600" cy="6096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8385" name="Line 34">
            <a:extLst>
              <a:ext uri="{FF2B5EF4-FFF2-40B4-BE49-F238E27FC236}">
                <a16:creationId xmlns:a16="http://schemas.microsoft.com/office/drawing/2014/main" id="{3E7A8902-74A4-9608-91C4-8C0ABC05B2CF}"/>
              </a:ext>
            </a:extLst>
          </p:cNvPr>
          <p:cNvSpPr>
            <a:spLocks noChangeShapeType="1"/>
          </p:cNvSpPr>
          <p:nvPr/>
        </p:nvSpPr>
        <p:spPr bwMode="auto">
          <a:xfrm>
            <a:off x="10845800" y="8686800"/>
            <a:ext cx="0" cy="1828800"/>
          </a:xfrm>
          <a:prstGeom prst="line">
            <a:avLst/>
          </a:prstGeom>
          <a:noFill/>
          <a:ln w="571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8386" name="Line 35">
            <a:extLst>
              <a:ext uri="{FF2B5EF4-FFF2-40B4-BE49-F238E27FC236}">
                <a16:creationId xmlns:a16="http://schemas.microsoft.com/office/drawing/2014/main" id="{3C36BDDB-7F76-78D2-9BBD-D652FB7367DC}"/>
              </a:ext>
            </a:extLst>
          </p:cNvPr>
          <p:cNvSpPr>
            <a:spLocks noChangeShapeType="1"/>
          </p:cNvSpPr>
          <p:nvPr/>
        </p:nvSpPr>
        <p:spPr bwMode="auto">
          <a:xfrm>
            <a:off x="14503400" y="8686800"/>
            <a:ext cx="0" cy="1828800"/>
          </a:xfrm>
          <a:prstGeom prst="line">
            <a:avLst/>
          </a:prstGeom>
          <a:noFill/>
          <a:ln w="571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8387" name="Line 36">
            <a:extLst>
              <a:ext uri="{FF2B5EF4-FFF2-40B4-BE49-F238E27FC236}">
                <a16:creationId xmlns:a16="http://schemas.microsoft.com/office/drawing/2014/main" id="{E801FBE9-EA4C-2E36-A6B7-641BB4B40EEA}"/>
              </a:ext>
            </a:extLst>
          </p:cNvPr>
          <p:cNvSpPr>
            <a:spLocks noChangeShapeType="1"/>
          </p:cNvSpPr>
          <p:nvPr/>
        </p:nvSpPr>
        <p:spPr bwMode="auto">
          <a:xfrm flipH="1">
            <a:off x="6731000" y="7467600"/>
            <a:ext cx="1981200" cy="609600"/>
          </a:xfrm>
          <a:prstGeom prst="line">
            <a:avLst/>
          </a:prstGeom>
          <a:noFill/>
          <a:ln w="571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8388" name="Line 37">
            <a:extLst>
              <a:ext uri="{FF2B5EF4-FFF2-40B4-BE49-F238E27FC236}">
                <a16:creationId xmlns:a16="http://schemas.microsoft.com/office/drawing/2014/main" id="{C9E1B76E-9F89-7E9B-728B-5BA89FD63F2B}"/>
              </a:ext>
            </a:extLst>
          </p:cNvPr>
          <p:cNvSpPr>
            <a:spLocks noChangeShapeType="1"/>
          </p:cNvSpPr>
          <p:nvPr/>
        </p:nvSpPr>
        <p:spPr bwMode="auto">
          <a:xfrm flipH="1" flipV="1">
            <a:off x="6578600" y="5181600"/>
            <a:ext cx="2133600" cy="609600"/>
          </a:xfrm>
          <a:prstGeom prst="line">
            <a:avLst/>
          </a:prstGeom>
          <a:noFill/>
          <a:ln w="571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58389" name="Text Box 38">
            <a:extLst>
              <a:ext uri="{FF2B5EF4-FFF2-40B4-BE49-F238E27FC236}">
                <a16:creationId xmlns:a16="http://schemas.microsoft.com/office/drawing/2014/main" id="{199A79FA-175A-91FD-4222-21B55452A804}"/>
              </a:ext>
            </a:extLst>
          </p:cNvPr>
          <p:cNvSpPr txBox="1">
            <a:spLocks noChangeArrowheads="1"/>
          </p:cNvSpPr>
          <p:nvPr/>
        </p:nvSpPr>
        <p:spPr bwMode="auto">
          <a:xfrm>
            <a:off x="3657600" y="609600"/>
            <a:ext cx="48133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3200" b="1" dirty="0"/>
              <a:t>KS</a:t>
            </a:r>
            <a:r>
              <a:rPr lang="el-GR" altLang="en-US" sz="3200" b="1" dirty="0"/>
              <a:t>: </a:t>
            </a:r>
            <a:r>
              <a:rPr lang="en-US" altLang="en-US" sz="3200" b="1" dirty="0"/>
              <a:t>Knowledge Source</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marL="0" marR="0" lvl="0" indent="0" algn="ctr" defTabSz="1828800" rtl="0" eaLnBrk="1" fontAlgn="base" latinLnBrk="0" hangingPunct="1">
              <a:lnSpc>
                <a:spcPct val="100000"/>
              </a:lnSpc>
              <a:spcBef>
                <a:spcPct val="0"/>
              </a:spcBef>
              <a:spcAft>
                <a:spcPct val="0"/>
              </a:spcAft>
              <a:buClrTx/>
              <a:buSzTx/>
              <a:buFontTx/>
              <a:buNone/>
              <a:tabLst/>
              <a:defRPr/>
            </a:pPr>
            <a:fld id="{DD9F0740-C59C-4AD6-B752-7CC1CE13501A}" type="slidenum">
              <a:rPr kumimoji="0" lang="bg-BG" sz="24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ctr" defTabSz="1828800" rtl="0" eaLnBrk="1" fontAlgn="base" latinLnBrk="0" hangingPunct="1">
                <a:lnSpc>
                  <a:spcPct val="100000"/>
                </a:lnSpc>
                <a:spcBef>
                  <a:spcPct val="0"/>
                </a:spcBef>
                <a:spcAft>
                  <a:spcPct val="0"/>
                </a:spcAft>
                <a:buClrTx/>
                <a:buSzTx/>
                <a:buFontTx/>
                <a:buNone/>
                <a:tabLst/>
                <a:defRPr/>
              </a:pPr>
              <a:t>99</a:t>
            </a:fld>
            <a:endParaRPr kumimoji="0" lang="bg-BG" sz="24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03449" y="2652267"/>
            <a:ext cx="21736123" cy="1091154"/>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marR="0" lvl="0" indent="0" algn="l" defTabSz="1828800" rtl="0" eaLnBrk="1" fontAlgn="auto" latinLnBrk="0" hangingPunct="1">
              <a:lnSpc>
                <a:spcPct val="90000"/>
              </a:lnSpc>
              <a:spcBef>
                <a:spcPts val="2000"/>
              </a:spcBef>
              <a:spcAft>
                <a:spcPts val="0"/>
              </a:spcAft>
              <a:buClrTx/>
              <a:buSzTx/>
              <a:buFont typeface="Arial" panose="020B0604020202020204" pitchFamily="34" charset="0"/>
              <a:buNone/>
              <a:tabLst/>
              <a:defRPr/>
            </a:pPr>
            <a:r>
              <a:rPr lang="en-US" sz="4800" dirty="0">
                <a:solidFill>
                  <a:prstClr val="white"/>
                </a:solidFill>
              </a:rPr>
              <a:t>Blackboard</a:t>
            </a:r>
            <a:endParaRPr kumimoji="0" lang="en-CY" sz="4800" b="1" i="0" u="none" strike="noStrike" kern="1200" cap="none" spc="0" normalizeH="0" baseline="0" noProof="0" dirty="0">
              <a:ln>
                <a:noFill/>
              </a:ln>
              <a:solidFill>
                <a:prstClr val="white"/>
              </a:solidFill>
              <a:effectLst/>
              <a:uLnTx/>
              <a:uFillTx/>
              <a:latin typeface="Helvetica Neue"/>
              <a:ea typeface="+mn-ea"/>
              <a:cs typeface="+mn-cs"/>
            </a:endParaRPr>
          </a:p>
        </p:txBody>
      </p:sp>
      <p:sp>
        <p:nvSpPr>
          <p:cNvPr id="5" name="Rectangle 3">
            <a:extLst>
              <a:ext uri="{FF2B5EF4-FFF2-40B4-BE49-F238E27FC236}">
                <a16:creationId xmlns:a16="http://schemas.microsoft.com/office/drawing/2014/main" id="{7720B78D-9DE3-FFC5-341A-23AFF7AEFA21}"/>
              </a:ext>
            </a:extLst>
          </p:cNvPr>
          <p:cNvSpPr txBox="1">
            <a:spLocks noChangeArrowheads="1"/>
          </p:cNvSpPr>
          <p:nvPr/>
        </p:nvSpPr>
        <p:spPr>
          <a:xfrm>
            <a:off x="1203448" y="3966520"/>
            <a:ext cx="21736123" cy="3595816"/>
          </a:xfrm>
          <a:prstGeom prst="rect">
            <a:avLst/>
          </a:prstGeom>
        </p:spPr>
        <p:txBody>
          <a:bodyPr/>
          <a:lst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buFont typeface="Wingdings" panose="05000000000000000000" pitchFamily="2" charset="2"/>
              <a:buChar char="q"/>
            </a:pPr>
            <a:r>
              <a:rPr lang="en-US" altLang="en-US" sz="4400" dirty="0">
                <a:solidFill>
                  <a:srgbClr val="0100C8"/>
                </a:solidFill>
                <a:latin typeface="Helvetica Neue"/>
              </a:rPr>
              <a:t>It is a </a:t>
            </a:r>
            <a:r>
              <a:rPr lang="en-US" altLang="en-US" sz="4400" b="1" dirty="0">
                <a:solidFill>
                  <a:srgbClr val="FF2D64"/>
                </a:solidFill>
                <a:latin typeface="Helvetica Neue"/>
              </a:rPr>
              <a:t>structured working memory</a:t>
            </a:r>
            <a:r>
              <a:rPr lang="en-US" altLang="en-US" sz="4400" dirty="0">
                <a:solidFill>
                  <a:srgbClr val="0100C8"/>
                </a:solidFill>
                <a:latin typeface="Helvetica Neue"/>
              </a:rPr>
              <a:t>, playing a role analogous to that of a blackboard when used by a group of people with the goal of solving </a:t>
            </a:r>
            <a:r>
              <a:rPr lang="en-US" altLang="en-US" sz="4400" b="1" dirty="0">
                <a:solidFill>
                  <a:srgbClr val="FF2D64"/>
                </a:solidFill>
                <a:latin typeface="Helvetica Neue"/>
              </a:rPr>
              <a:t>collaboratively</a:t>
            </a:r>
            <a:r>
              <a:rPr lang="en-US" altLang="en-US" sz="4400" dirty="0">
                <a:solidFill>
                  <a:srgbClr val="0100C8"/>
                </a:solidFill>
                <a:latin typeface="Helvetica Neue"/>
              </a:rPr>
              <a:t> some problem</a:t>
            </a:r>
          </a:p>
          <a:p>
            <a:pPr>
              <a:buFont typeface="Wingdings" panose="05000000000000000000" pitchFamily="2" charset="2"/>
              <a:buChar char="q"/>
            </a:pPr>
            <a:r>
              <a:rPr lang="en-US" altLang="en-US" sz="4400" dirty="0">
                <a:solidFill>
                  <a:srgbClr val="0100C8"/>
                </a:solidFill>
                <a:latin typeface="Helvetica Neue"/>
              </a:rPr>
              <a:t>It is a global data structure</a:t>
            </a:r>
            <a:r>
              <a:rPr lang="el-GR" altLang="en-US" sz="4400" dirty="0">
                <a:solidFill>
                  <a:srgbClr val="0100C8"/>
                </a:solidFill>
                <a:latin typeface="Helvetica Neue"/>
              </a:rPr>
              <a:t>, </a:t>
            </a:r>
            <a:r>
              <a:rPr lang="en-US" altLang="en-US" sz="4400" dirty="0">
                <a:solidFill>
                  <a:srgbClr val="0100C8"/>
                </a:solidFill>
                <a:latin typeface="Helvetica Neue"/>
              </a:rPr>
              <a:t>consisting (in the general case) of a number of  levels (of abstraction), where each level is broken down into several layers (of abstraction)</a:t>
            </a:r>
          </a:p>
        </p:txBody>
      </p:sp>
    </p:spTree>
    <p:extLst>
      <p:ext uri="{BB962C8B-B14F-4D97-AF65-F5344CB8AC3E}">
        <p14:creationId xmlns:p14="http://schemas.microsoft.com/office/powerpoint/2010/main" val="6267370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7468</TotalTime>
  <Words>7877</Words>
  <Application>Microsoft Office PowerPoint</Application>
  <PresentationFormat>Custom</PresentationFormat>
  <Paragraphs>1167</Paragraphs>
  <Slides>103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103</vt:i4>
      </vt:variant>
    </vt:vector>
  </HeadingPairs>
  <TitlesOfParts>
    <vt:vector size="111" baseType="lpstr">
      <vt:lpstr>Arial</vt:lpstr>
      <vt:lpstr>Calibri</vt:lpstr>
      <vt:lpstr>Courier New</vt:lpstr>
      <vt:lpstr>Helvetica Neue</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ASmr</dc:creator>
  <cp:lastModifiedBy>Elpida Keravnou</cp:lastModifiedBy>
  <cp:revision>227</cp:revision>
  <dcterms:created xsi:type="dcterms:W3CDTF">2021-06-27T10:17:46Z</dcterms:created>
  <dcterms:modified xsi:type="dcterms:W3CDTF">2022-08-20T13:34:02Z</dcterms:modified>
</cp:coreProperties>
</file>