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42"/>
  </p:notesMasterIdLst>
  <p:handoutMasterIdLst>
    <p:handoutMasterId r:id="rId143"/>
  </p:handoutMasterIdLst>
  <p:sldIdLst>
    <p:sldId id="256" r:id="rId2"/>
    <p:sldId id="262" r:id="rId3"/>
    <p:sldId id="263" r:id="rId4"/>
    <p:sldId id="264" r:id="rId5"/>
    <p:sldId id="265" r:id="rId6"/>
    <p:sldId id="273" r:id="rId7"/>
    <p:sldId id="274" r:id="rId8"/>
    <p:sldId id="275" r:id="rId9"/>
    <p:sldId id="276" r:id="rId10"/>
    <p:sldId id="260" r:id="rId11"/>
    <p:sldId id="277" r:id="rId12"/>
    <p:sldId id="278" r:id="rId13"/>
    <p:sldId id="279" r:id="rId14"/>
    <p:sldId id="280" r:id="rId15"/>
    <p:sldId id="281" r:id="rId16"/>
    <p:sldId id="266" r:id="rId17"/>
    <p:sldId id="282" r:id="rId18"/>
    <p:sldId id="283" r:id="rId19"/>
    <p:sldId id="284" r:id="rId20"/>
    <p:sldId id="271"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267" r:id="rId39"/>
    <p:sldId id="302" r:id="rId40"/>
    <p:sldId id="303" r:id="rId41"/>
    <p:sldId id="304" r:id="rId42"/>
    <p:sldId id="305" r:id="rId43"/>
    <p:sldId id="306" r:id="rId44"/>
    <p:sldId id="268"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30" r:id="rId66"/>
    <p:sldId id="328" r:id="rId67"/>
    <p:sldId id="329" r:id="rId68"/>
    <p:sldId id="331" r:id="rId69"/>
    <p:sldId id="338" r:id="rId70"/>
    <p:sldId id="339" r:id="rId71"/>
    <p:sldId id="340" r:id="rId72"/>
    <p:sldId id="335" r:id="rId73"/>
    <p:sldId id="336"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6" r:id="rId89"/>
    <p:sldId id="357" r:id="rId90"/>
    <p:sldId id="358" r:id="rId91"/>
    <p:sldId id="359" r:id="rId92"/>
    <p:sldId id="360" r:id="rId93"/>
    <p:sldId id="361" r:id="rId94"/>
    <p:sldId id="362" r:id="rId95"/>
    <p:sldId id="363" r:id="rId96"/>
    <p:sldId id="364" r:id="rId97"/>
    <p:sldId id="365" r:id="rId98"/>
    <p:sldId id="366" r:id="rId99"/>
    <p:sldId id="367" r:id="rId100"/>
    <p:sldId id="368" r:id="rId101"/>
    <p:sldId id="369" r:id="rId102"/>
    <p:sldId id="370" r:id="rId103"/>
    <p:sldId id="371" r:id="rId104"/>
    <p:sldId id="372" r:id="rId105"/>
    <p:sldId id="373" r:id="rId106"/>
    <p:sldId id="374" r:id="rId107"/>
    <p:sldId id="375" r:id="rId108"/>
    <p:sldId id="376" r:id="rId109"/>
    <p:sldId id="377" r:id="rId110"/>
    <p:sldId id="378" r:id="rId111"/>
    <p:sldId id="379" r:id="rId112"/>
    <p:sldId id="380" r:id="rId113"/>
    <p:sldId id="381" r:id="rId114"/>
    <p:sldId id="382" r:id="rId115"/>
    <p:sldId id="383" r:id="rId116"/>
    <p:sldId id="384" r:id="rId117"/>
    <p:sldId id="385" r:id="rId118"/>
    <p:sldId id="386" r:id="rId119"/>
    <p:sldId id="387" r:id="rId120"/>
    <p:sldId id="388" r:id="rId121"/>
    <p:sldId id="389" r:id="rId122"/>
    <p:sldId id="390" r:id="rId123"/>
    <p:sldId id="391" r:id="rId124"/>
    <p:sldId id="392" r:id="rId125"/>
    <p:sldId id="393" r:id="rId126"/>
    <p:sldId id="394" r:id="rId127"/>
    <p:sldId id="395" r:id="rId128"/>
    <p:sldId id="396" r:id="rId129"/>
    <p:sldId id="397" r:id="rId130"/>
    <p:sldId id="403" r:id="rId131"/>
    <p:sldId id="398" r:id="rId132"/>
    <p:sldId id="401" r:id="rId133"/>
    <p:sldId id="400" r:id="rId134"/>
    <p:sldId id="402" r:id="rId135"/>
    <p:sldId id="404" r:id="rId136"/>
    <p:sldId id="405" r:id="rId137"/>
    <p:sldId id="406" r:id="rId138"/>
    <p:sldId id="407" r:id="rId139"/>
    <p:sldId id="408" r:id="rId140"/>
    <p:sldId id="261" r:id="rId141"/>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0C8"/>
    <a:srgbClr val="FF2D64"/>
    <a:srgbClr val="0000B0"/>
    <a:srgbClr val="800000"/>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7/30/2022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30.7.2022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990E1C-CBEF-FA28-A696-5C7FBCC959C9}"/>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443</a:t>
            </a:r>
            <a:r>
              <a:rPr lang="el-GR" altLang="en-US"/>
              <a:t> – Ενότητα </a:t>
            </a:r>
            <a:r>
              <a:rPr lang="en-US" altLang="en-US"/>
              <a:t>VI</a:t>
            </a:r>
            <a:r>
              <a:rPr lang="el-GR" altLang="en-US"/>
              <a:t>Ι</a:t>
            </a:r>
          </a:p>
          <a:p>
            <a:pPr>
              <a:defRPr/>
            </a:pPr>
            <a:endParaRPr lang="el-GR" altLang="en-US"/>
          </a:p>
        </p:txBody>
      </p:sp>
      <p:sp>
        <p:nvSpPr>
          <p:cNvPr id="3" name="Rectangle 5">
            <a:extLst>
              <a:ext uri="{FF2B5EF4-FFF2-40B4-BE49-F238E27FC236}">
                <a16:creationId xmlns:a16="http://schemas.microsoft.com/office/drawing/2014/main" id="{7171C5E8-F4BF-BBDB-F603-AD46DC27CF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DA5DB66-0F6B-4CCD-A11B-10A5990BEAB4}"/>
              </a:ext>
            </a:extLst>
          </p:cNvPr>
          <p:cNvSpPr>
            <a:spLocks noGrp="1" noChangeArrowheads="1"/>
          </p:cNvSpPr>
          <p:nvPr>
            <p:ph type="sldNum" sz="quarter" idx="12"/>
          </p:nvPr>
        </p:nvSpPr>
        <p:spPr>
          <a:ln/>
        </p:spPr>
        <p:txBody>
          <a:bodyPr/>
          <a:lstStyle>
            <a:lvl1pPr>
              <a:defRPr/>
            </a:lvl1pPr>
          </a:lstStyle>
          <a:p>
            <a:r>
              <a:rPr lang="en-US" altLang="en-US"/>
              <a:t>VI</a:t>
            </a:r>
            <a:r>
              <a:rPr lang="el-GR" altLang="en-US"/>
              <a:t>Ι-</a:t>
            </a:r>
            <a:fld id="{DAEC5C30-2647-4E18-9DBB-C7454062454D}" type="slidenum">
              <a:rPr lang="el-GR" altLang="en-US"/>
              <a:pPr/>
              <a:t>‹#›</a:t>
            </a:fld>
            <a:endParaRPr lang="el-GR" altLang="en-US"/>
          </a:p>
        </p:txBody>
      </p:sp>
    </p:spTree>
    <p:extLst>
      <p:ext uri="{BB962C8B-B14F-4D97-AF65-F5344CB8AC3E}">
        <p14:creationId xmlns:p14="http://schemas.microsoft.com/office/powerpoint/2010/main" val="270553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CC0280-381E-1528-0995-81BD18B1D24A}"/>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443</a:t>
            </a:r>
            <a:r>
              <a:rPr lang="el-GR" altLang="en-US"/>
              <a:t> – Ενότητα </a:t>
            </a:r>
            <a:r>
              <a:rPr lang="en-US" altLang="en-US"/>
              <a:t>VIII</a:t>
            </a:r>
            <a:endParaRPr lang="el-GR" altLang="en-US"/>
          </a:p>
          <a:p>
            <a:pPr>
              <a:defRPr/>
            </a:pPr>
            <a:endParaRPr lang="el-GR" altLang="en-US"/>
          </a:p>
        </p:txBody>
      </p:sp>
      <p:sp>
        <p:nvSpPr>
          <p:cNvPr id="5" name="Rectangle 5">
            <a:extLst>
              <a:ext uri="{FF2B5EF4-FFF2-40B4-BE49-F238E27FC236}">
                <a16:creationId xmlns:a16="http://schemas.microsoft.com/office/drawing/2014/main" id="{FFF831E6-492F-B4E9-0BE1-C4AE7F3C19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7F55914-250A-3B25-5B07-6EE52942C880}"/>
              </a:ext>
            </a:extLst>
          </p:cNvPr>
          <p:cNvSpPr>
            <a:spLocks noGrp="1" noChangeArrowheads="1"/>
          </p:cNvSpPr>
          <p:nvPr>
            <p:ph type="sldNum" sz="quarter" idx="12"/>
          </p:nvPr>
        </p:nvSpPr>
        <p:spPr>
          <a:ln/>
        </p:spPr>
        <p:txBody>
          <a:bodyPr/>
          <a:lstStyle>
            <a:lvl1pPr>
              <a:defRPr/>
            </a:lvl1pPr>
          </a:lstStyle>
          <a:p>
            <a:r>
              <a:rPr lang="en-US" altLang="en-US"/>
              <a:t>VIII</a:t>
            </a:r>
            <a:r>
              <a:rPr lang="el-GR" altLang="en-US"/>
              <a:t>-</a:t>
            </a:r>
            <a:fld id="{14D6B8D4-3639-4651-9B1D-DAE7A110C253}" type="slidenum">
              <a:rPr lang="el-GR" altLang="en-US"/>
              <a:pPr/>
              <a:t>‹#›</a:t>
            </a:fld>
            <a:endParaRPr lang="el-GR" altLang="en-US"/>
          </a:p>
        </p:txBody>
      </p:sp>
    </p:spTree>
    <p:extLst>
      <p:ext uri="{BB962C8B-B14F-4D97-AF65-F5344CB8AC3E}">
        <p14:creationId xmlns:p14="http://schemas.microsoft.com/office/powerpoint/2010/main" val="333130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 id="2147483716" r:id="rId8"/>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dirty="0"/>
              <a:t>MAI611 Fundamentals of Artificial Intelligence</a:t>
            </a:r>
          </a:p>
        </p:txBody>
      </p:sp>
      <p:sp>
        <p:nvSpPr>
          <p:cNvPr id="5" name="Text Placeholder 4"/>
          <p:cNvSpPr>
            <a:spLocks noGrp="1"/>
          </p:cNvSpPr>
          <p:nvPr>
            <p:ph type="body" sz="quarter" idx="23"/>
          </p:nvPr>
        </p:nvSpPr>
        <p:spPr/>
        <p:txBody>
          <a:bodyPr/>
          <a:lstStyle/>
          <a:p>
            <a:r>
              <a:rPr lang="en-US" dirty="0"/>
              <a:t>Elpida Keravnou-Papailiou</a:t>
            </a:r>
          </a:p>
        </p:txBody>
      </p:sp>
      <p:pic>
        <p:nvPicPr>
          <p:cNvPr id="6" name="Picture 5">
            <a:extLst>
              <a:ext uri="{FF2B5EF4-FFF2-40B4-BE49-F238E27FC236}">
                <a16:creationId xmlns:a16="http://schemas.microsoft.com/office/drawing/2014/main" id="{20C73840-0283-4394-B213-CC9C338BDC83}"/>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a:extLst>
              <a:ext uri="{FF2B5EF4-FFF2-40B4-BE49-F238E27FC236}">
                <a16:creationId xmlns:a16="http://schemas.microsoft.com/office/drawing/2014/main" id="{0D79C3F9-5369-1F1B-7686-4B2E13731084}"/>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6147" name="Slide Number Placeholder 3">
            <a:extLst>
              <a:ext uri="{FF2B5EF4-FFF2-40B4-BE49-F238E27FC236}">
                <a16:creationId xmlns:a16="http://schemas.microsoft.com/office/drawing/2014/main" id="{B438F786-D057-23F9-AB36-4DEC3D2879D3}"/>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92BEC3BF-BD24-4192-A27F-0D23289E70A9}" type="slidenum">
              <a:rPr lang="el-GR" altLang="en-US" sz="2800" smtClean="0"/>
              <a:pPr algn="ctr"/>
              <a:t>10</a:t>
            </a:fld>
            <a:endParaRPr lang="el-GR" altLang="en-US" sz="2800" dirty="0"/>
          </a:p>
        </p:txBody>
      </p:sp>
      <p:sp>
        <p:nvSpPr>
          <p:cNvPr id="6148" name="Text Box 4">
            <a:extLst>
              <a:ext uri="{FF2B5EF4-FFF2-40B4-BE49-F238E27FC236}">
                <a16:creationId xmlns:a16="http://schemas.microsoft.com/office/drawing/2014/main" id="{6368C488-725D-EB4E-BFB0-6CF8B9D07BDA}"/>
              </a:ext>
            </a:extLst>
          </p:cNvPr>
          <p:cNvSpPr txBox="1">
            <a:spLocks noChangeArrowheads="1"/>
          </p:cNvSpPr>
          <p:nvPr/>
        </p:nvSpPr>
        <p:spPr bwMode="auto">
          <a:xfrm>
            <a:off x="2387600" y="3371850"/>
            <a:ext cx="19075400" cy="6235425"/>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600" b="1" dirty="0">
                <a:solidFill>
                  <a:srgbClr val="990000"/>
                </a:solidFill>
                <a:latin typeface="Helvetica Neue"/>
              </a:rPr>
              <a:t>Expert Systems</a:t>
            </a:r>
            <a:endParaRPr lang="el-GR" altLang="en-US" sz="5600" b="1" dirty="0">
              <a:solidFill>
                <a:srgbClr val="990000"/>
              </a:solidFill>
              <a:latin typeface="Helvetica Neue"/>
            </a:endParaRPr>
          </a:p>
          <a:p>
            <a:pPr eaLnBrk="1" hangingPunct="1">
              <a:spcBef>
                <a:spcPct val="0"/>
              </a:spcBef>
            </a:pPr>
            <a:endParaRPr lang="el-GR" altLang="en-US" sz="4800" b="1" dirty="0">
              <a:latin typeface="Helvetica Neue"/>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Expert systems </a:t>
            </a:r>
            <a:r>
              <a:rPr lang="en-US" sz="4800" dirty="0">
                <a:effectLst/>
                <a:latin typeface="Helvetica Neue"/>
                <a:ea typeface="Times New Roman" panose="02020603050405020304" pitchFamily="18" charset="0"/>
                <a:cs typeface="Times New Roman" panose="02020603050405020304" pitchFamily="18" charset="0"/>
              </a:rPr>
              <a:t>belong to the</a:t>
            </a:r>
            <a:r>
              <a:rPr lang="en-CY" sz="4800" dirty="0">
                <a:effectLst/>
                <a:latin typeface="Helvetica Neue"/>
                <a:ea typeface="Times New Roman" panose="02020603050405020304" pitchFamily="18" charset="0"/>
                <a:cs typeface="Times New Roman" panose="02020603050405020304" pitchFamily="18" charset="0"/>
              </a:rPr>
              <a:t> applied part of Artificial Intelligence.</a:t>
            </a:r>
            <a:endParaRPr lang="en-CY" sz="4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An expert system possesses knowledge which it uses based on some reasoning mechanism.</a:t>
            </a:r>
            <a:endParaRPr lang="en-CY" sz="4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body of knowledge, or knowledge base, of an expert system represents domain expertise.</a:t>
            </a:r>
            <a:endParaRPr lang="en-CY" sz="48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a:extLst>
              <a:ext uri="{FF2B5EF4-FFF2-40B4-BE49-F238E27FC236}">
                <a16:creationId xmlns:a16="http://schemas.microsoft.com/office/drawing/2014/main" id="{8657D43A-05AD-B176-1749-DFA6EB41DC9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0243" name="Slide Number Placeholder 3">
            <a:extLst>
              <a:ext uri="{FF2B5EF4-FFF2-40B4-BE49-F238E27FC236}">
                <a16:creationId xmlns:a16="http://schemas.microsoft.com/office/drawing/2014/main" id="{1E0CAB50-D72D-92EC-BE2C-D2CB37AC3CE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7B47159-0A09-40BF-8361-B1BA8191FAE0}" type="slidenum">
              <a:rPr lang="el-GR" altLang="en-US" smtClean="0"/>
              <a:pPr algn="ctr"/>
              <a:t>100</a:t>
            </a:fld>
            <a:endParaRPr lang="el-GR" altLang="en-US" dirty="0"/>
          </a:p>
        </p:txBody>
      </p:sp>
      <p:sp>
        <p:nvSpPr>
          <p:cNvPr id="10244" name="Oval 4">
            <a:extLst>
              <a:ext uri="{FF2B5EF4-FFF2-40B4-BE49-F238E27FC236}">
                <a16:creationId xmlns:a16="http://schemas.microsoft.com/office/drawing/2014/main" id="{BC476BFF-94B8-B8DE-7299-CE742AB5932B}"/>
              </a:ext>
            </a:extLst>
          </p:cNvPr>
          <p:cNvSpPr>
            <a:spLocks noChangeArrowheads="1"/>
          </p:cNvSpPr>
          <p:nvPr/>
        </p:nvSpPr>
        <p:spPr bwMode="auto">
          <a:xfrm>
            <a:off x="6899277" y="4476751"/>
            <a:ext cx="5048250" cy="3968750"/>
          </a:xfrm>
          <a:prstGeom prst="ellipse">
            <a:avLst/>
          </a:prstGeom>
          <a:solidFill>
            <a:schemeClr val="accent1">
              <a:lumMod val="40000"/>
              <a:lumOff val="60000"/>
            </a:schemeClr>
          </a:solidFill>
          <a:ln>
            <a:noFill/>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2400">
                <a:latin typeface="Times New Roman" panose="02020603050405020304" pitchFamily="18" charset="0"/>
              </a:rPr>
              <a:t>                                    </a:t>
            </a:r>
          </a:p>
          <a:p>
            <a:pPr algn="l" eaLnBrk="1" hangingPunct="1"/>
            <a:r>
              <a:rPr lang="el-GR" altLang="en-US" sz="2400">
                <a:latin typeface="Times New Roman" panose="02020603050405020304" pitchFamily="18" charset="0"/>
              </a:rPr>
              <a:t>                                </a:t>
            </a:r>
          </a:p>
          <a:p>
            <a:pPr algn="l" eaLnBrk="1" hangingPunct="1"/>
            <a:endParaRPr lang="el-GR" altLang="en-US" sz="2400">
              <a:latin typeface="Times New Roman" panose="02020603050405020304" pitchFamily="18" charset="0"/>
            </a:endParaRPr>
          </a:p>
          <a:p>
            <a:pPr algn="l" eaLnBrk="1" hangingPunct="1"/>
            <a:endParaRPr lang="el-GR" altLang="en-US" sz="2400">
              <a:latin typeface="Times New Roman" panose="02020603050405020304" pitchFamily="18" charset="0"/>
            </a:endParaRPr>
          </a:p>
          <a:p>
            <a:pPr algn="l" eaLnBrk="1" hangingPunct="1"/>
            <a:endParaRPr lang="el-GR" altLang="en-US" sz="2400">
              <a:latin typeface="Times New Roman" panose="02020603050405020304" pitchFamily="18" charset="0"/>
            </a:endParaRPr>
          </a:p>
          <a:p>
            <a:pPr algn="l" eaLnBrk="1" hangingPunct="1"/>
            <a:endParaRPr lang="el-GR" altLang="en-US" sz="2400">
              <a:latin typeface="Times New Roman" panose="02020603050405020304" pitchFamily="18" charset="0"/>
            </a:endParaRPr>
          </a:p>
          <a:p>
            <a:pPr algn="l" eaLnBrk="1" hangingPunct="1"/>
            <a:endParaRPr lang="en-US" altLang="en-US" sz="2800"/>
          </a:p>
        </p:txBody>
      </p:sp>
      <p:sp>
        <p:nvSpPr>
          <p:cNvPr id="10245" name="Oval 5">
            <a:extLst>
              <a:ext uri="{FF2B5EF4-FFF2-40B4-BE49-F238E27FC236}">
                <a16:creationId xmlns:a16="http://schemas.microsoft.com/office/drawing/2014/main" id="{07F1D5AB-FAAF-749C-B560-C7F5FBBE7F5E}"/>
              </a:ext>
            </a:extLst>
          </p:cNvPr>
          <p:cNvSpPr>
            <a:spLocks noChangeArrowheads="1"/>
          </p:cNvSpPr>
          <p:nvPr/>
        </p:nvSpPr>
        <p:spPr bwMode="auto">
          <a:xfrm>
            <a:off x="13573127" y="4295777"/>
            <a:ext cx="4867274" cy="3787774"/>
          </a:xfrm>
          <a:prstGeom prst="ellipse">
            <a:avLst/>
          </a:prstGeom>
          <a:solidFill>
            <a:schemeClr val="accent1">
              <a:lumMod val="40000"/>
              <a:lumOff val="60000"/>
            </a:schemeClr>
          </a:solidFill>
          <a:ln>
            <a:noFill/>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46" name="Rectangle 6">
            <a:extLst>
              <a:ext uri="{FF2B5EF4-FFF2-40B4-BE49-F238E27FC236}">
                <a16:creationId xmlns:a16="http://schemas.microsoft.com/office/drawing/2014/main" id="{E8F4FB62-126E-07DE-829D-025B8FB1113A}"/>
              </a:ext>
            </a:extLst>
          </p:cNvPr>
          <p:cNvSpPr>
            <a:spLocks noChangeArrowheads="1"/>
          </p:cNvSpPr>
          <p:nvPr/>
        </p:nvSpPr>
        <p:spPr bwMode="auto">
          <a:xfrm>
            <a:off x="9242426" y="4838701"/>
            <a:ext cx="72390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000" b="1">
                <a:latin typeface="Times New Roman" panose="02020603050405020304" pitchFamily="18" charset="0"/>
              </a:rPr>
              <a:t>Ο</a:t>
            </a:r>
            <a:r>
              <a:rPr lang="el-GR" altLang="en-US" sz="2000" b="1" baseline="-25000">
                <a:latin typeface="Times New Roman" panose="02020603050405020304" pitchFamily="18" charset="0"/>
              </a:rPr>
              <a:t>1</a:t>
            </a:r>
            <a:endParaRPr lang="en-US" altLang="en-US" sz="2800" b="1"/>
          </a:p>
        </p:txBody>
      </p:sp>
      <p:sp>
        <p:nvSpPr>
          <p:cNvPr id="10247" name="Rectangle 7">
            <a:extLst>
              <a:ext uri="{FF2B5EF4-FFF2-40B4-BE49-F238E27FC236}">
                <a16:creationId xmlns:a16="http://schemas.microsoft.com/office/drawing/2014/main" id="{434C4038-53A9-B076-7FE5-52F3EF0FED90}"/>
              </a:ext>
            </a:extLst>
          </p:cNvPr>
          <p:cNvSpPr>
            <a:spLocks noChangeArrowheads="1"/>
          </p:cNvSpPr>
          <p:nvPr/>
        </p:nvSpPr>
        <p:spPr bwMode="auto">
          <a:xfrm>
            <a:off x="8521701" y="5918201"/>
            <a:ext cx="720726"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48" name="Rectangle 8">
            <a:extLst>
              <a:ext uri="{FF2B5EF4-FFF2-40B4-BE49-F238E27FC236}">
                <a16:creationId xmlns:a16="http://schemas.microsoft.com/office/drawing/2014/main" id="{6DEF0A7A-87E9-FFD9-1D9F-9252CB1A7996}"/>
              </a:ext>
            </a:extLst>
          </p:cNvPr>
          <p:cNvSpPr>
            <a:spLocks noChangeArrowheads="1"/>
          </p:cNvSpPr>
          <p:nvPr/>
        </p:nvSpPr>
        <p:spPr bwMode="auto">
          <a:xfrm>
            <a:off x="8702676" y="6819901"/>
            <a:ext cx="720724"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49" name="Rectangle 9">
            <a:extLst>
              <a:ext uri="{FF2B5EF4-FFF2-40B4-BE49-F238E27FC236}">
                <a16:creationId xmlns:a16="http://schemas.microsoft.com/office/drawing/2014/main" id="{8A7A0517-9BFA-A919-A463-CC6F5A4E9F61}"/>
              </a:ext>
            </a:extLst>
          </p:cNvPr>
          <p:cNvSpPr>
            <a:spLocks noChangeArrowheads="1"/>
          </p:cNvSpPr>
          <p:nvPr/>
        </p:nvSpPr>
        <p:spPr bwMode="auto">
          <a:xfrm>
            <a:off x="7800976" y="6819901"/>
            <a:ext cx="720724"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50" name="Rectangle 10">
            <a:extLst>
              <a:ext uri="{FF2B5EF4-FFF2-40B4-BE49-F238E27FC236}">
                <a16:creationId xmlns:a16="http://schemas.microsoft.com/office/drawing/2014/main" id="{A8D0A06B-F465-F8BA-9144-569C3BA15856}"/>
              </a:ext>
            </a:extLst>
          </p:cNvPr>
          <p:cNvSpPr>
            <a:spLocks noChangeArrowheads="1"/>
          </p:cNvSpPr>
          <p:nvPr/>
        </p:nvSpPr>
        <p:spPr bwMode="auto">
          <a:xfrm>
            <a:off x="9604376" y="6819901"/>
            <a:ext cx="720724"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51" name="Rectangle 11">
            <a:extLst>
              <a:ext uri="{FF2B5EF4-FFF2-40B4-BE49-F238E27FC236}">
                <a16:creationId xmlns:a16="http://schemas.microsoft.com/office/drawing/2014/main" id="{9C495CB8-A61B-8095-B5CD-7C19FCCA71FF}"/>
              </a:ext>
            </a:extLst>
          </p:cNvPr>
          <p:cNvSpPr>
            <a:spLocks noChangeArrowheads="1"/>
          </p:cNvSpPr>
          <p:nvPr/>
        </p:nvSpPr>
        <p:spPr bwMode="auto">
          <a:xfrm>
            <a:off x="10687051" y="6819901"/>
            <a:ext cx="720726"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52" name="Rectangle 12">
            <a:extLst>
              <a:ext uri="{FF2B5EF4-FFF2-40B4-BE49-F238E27FC236}">
                <a16:creationId xmlns:a16="http://schemas.microsoft.com/office/drawing/2014/main" id="{6065C46D-BBDA-2DB3-8E61-4815F598B76A}"/>
              </a:ext>
            </a:extLst>
          </p:cNvPr>
          <p:cNvSpPr>
            <a:spLocks noChangeArrowheads="1"/>
          </p:cNvSpPr>
          <p:nvPr/>
        </p:nvSpPr>
        <p:spPr bwMode="auto">
          <a:xfrm>
            <a:off x="10144126" y="5918201"/>
            <a:ext cx="723900" cy="5429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53" name="Line 13">
            <a:extLst>
              <a:ext uri="{FF2B5EF4-FFF2-40B4-BE49-F238E27FC236}">
                <a16:creationId xmlns:a16="http://schemas.microsoft.com/office/drawing/2014/main" id="{F7C1E115-8F5A-74D5-7628-C39DC76D39B0}"/>
              </a:ext>
            </a:extLst>
          </p:cNvPr>
          <p:cNvSpPr>
            <a:spLocks noChangeShapeType="1"/>
          </p:cNvSpPr>
          <p:nvPr/>
        </p:nvSpPr>
        <p:spPr bwMode="auto">
          <a:xfrm flipV="1">
            <a:off x="8883651" y="5378451"/>
            <a:ext cx="539750" cy="53975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54" name="Line 14">
            <a:extLst>
              <a:ext uri="{FF2B5EF4-FFF2-40B4-BE49-F238E27FC236}">
                <a16:creationId xmlns:a16="http://schemas.microsoft.com/office/drawing/2014/main" id="{E2B669A1-4333-7346-33C7-105FD50ED8B7}"/>
              </a:ext>
            </a:extLst>
          </p:cNvPr>
          <p:cNvSpPr>
            <a:spLocks noChangeShapeType="1"/>
          </p:cNvSpPr>
          <p:nvPr/>
        </p:nvSpPr>
        <p:spPr bwMode="auto">
          <a:xfrm flipH="1" flipV="1">
            <a:off x="9785351" y="5378451"/>
            <a:ext cx="720726" cy="53975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55" name="Line 15">
            <a:extLst>
              <a:ext uri="{FF2B5EF4-FFF2-40B4-BE49-F238E27FC236}">
                <a16:creationId xmlns:a16="http://schemas.microsoft.com/office/drawing/2014/main" id="{41DBEEC5-6D82-8989-43C4-E9C2CFCE4642}"/>
              </a:ext>
            </a:extLst>
          </p:cNvPr>
          <p:cNvSpPr>
            <a:spLocks noChangeShapeType="1"/>
          </p:cNvSpPr>
          <p:nvPr/>
        </p:nvSpPr>
        <p:spPr bwMode="auto">
          <a:xfrm flipV="1">
            <a:off x="8162926" y="6461127"/>
            <a:ext cx="720724" cy="35877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256" name="Line 16">
            <a:extLst>
              <a:ext uri="{FF2B5EF4-FFF2-40B4-BE49-F238E27FC236}">
                <a16:creationId xmlns:a16="http://schemas.microsoft.com/office/drawing/2014/main" id="{418F9878-CD9E-669C-BC5F-987F32027256}"/>
              </a:ext>
            </a:extLst>
          </p:cNvPr>
          <p:cNvSpPr>
            <a:spLocks noChangeShapeType="1"/>
          </p:cNvSpPr>
          <p:nvPr/>
        </p:nvSpPr>
        <p:spPr bwMode="auto">
          <a:xfrm>
            <a:off x="8883650" y="6461127"/>
            <a:ext cx="180976" cy="35877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257" name="Line 17">
            <a:extLst>
              <a:ext uri="{FF2B5EF4-FFF2-40B4-BE49-F238E27FC236}">
                <a16:creationId xmlns:a16="http://schemas.microsoft.com/office/drawing/2014/main" id="{25451ADC-0994-1535-1B6B-BB7B063386EF}"/>
              </a:ext>
            </a:extLst>
          </p:cNvPr>
          <p:cNvSpPr>
            <a:spLocks noChangeShapeType="1"/>
          </p:cNvSpPr>
          <p:nvPr/>
        </p:nvSpPr>
        <p:spPr bwMode="auto">
          <a:xfrm flipV="1">
            <a:off x="9966327" y="6461127"/>
            <a:ext cx="358774" cy="358774"/>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58" name="Freeform 18">
            <a:extLst>
              <a:ext uri="{FF2B5EF4-FFF2-40B4-BE49-F238E27FC236}">
                <a16:creationId xmlns:a16="http://schemas.microsoft.com/office/drawing/2014/main" id="{535C4263-498B-6442-37F9-6D41D5F03649}"/>
              </a:ext>
            </a:extLst>
          </p:cNvPr>
          <p:cNvSpPr>
            <a:spLocks/>
          </p:cNvSpPr>
          <p:nvPr/>
        </p:nvSpPr>
        <p:spPr bwMode="auto">
          <a:xfrm>
            <a:off x="11045826" y="4313238"/>
            <a:ext cx="3248024" cy="571500"/>
          </a:xfrm>
          <a:custGeom>
            <a:avLst/>
            <a:gdLst>
              <a:gd name="T0" fmla="*/ 0 w 2556"/>
              <a:gd name="T1" fmla="*/ 285750 h 450"/>
              <a:gd name="T2" fmla="*/ 270669 w 2556"/>
              <a:gd name="T3" fmla="*/ 105410 h 450"/>
              <a:gd name="T4" fmla="*/ 631560 w 2556"/>
              <a:gd name="T5" fmla="*/ 15240 h 450"/>
              <a:gd name="T6" fmla="*/ 992452 w 2556"/>
              <a:gd name="T7" fmla="*/ 15240 h 450"/>
              <a:gd name="T8" fmla="*/ 1263120 w 2556"/>
              <a:gd name="T9" fmla="*/ 105410 h 450"/>
              <a:gd name="T10" fmla="*/ 1443566 w 2556"/>
              <a:gd name="T11" fmla="*/ 195580 h 450"/>
              <a:gd name="T12" fmla="*/ 1624012 w 2556"/>
              <a:gd name="T13" fmla="*/ 285750 h 4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56" h="450">
                <a:moveTo>
                  <a:pt x="0" y="450"/>
                </a:moveTo>
                <a:cubicBezTo>
                  <a:pt x="130" y="343"/>
                  <a:pt x="260" y="237"/>
                  <a:pt x="426" y="166"/>
                </a:cubicBezTo>
                <a:cubicBezTo>
                  <a:pt x="592" y="95"/>
                  <a:pt x="805" y="48"/>
                  <a:pt x="994" y="24"/>
                </a:cubicBezTo>
                <a:cubicBezTo>
                  <a:pt x="1183" y="0"/>
                  <a:pt x="1396" y="0"/>
                  <a:pt x="1562" y="24"/>
                </a:cubicBezTo>
                <a:cubicBezTo>
                  <a:pt x="1728" y="48"/>
                  <a:pt x="1870" y="119"/>
                  <a:pt x="1988" y="166"/>
                </a:cubicBezTo>
                <a:cubicBezTo>
                  <a:pt x="2106" y="213"/>
                  <a:pt x="2177" y="261"/>
                  <a:pt x="2272" y="308"/>
                </a:cubicBezTo>
                <a:cubicBezTo>
                  <a:pt x="2367" y="355"/>
                  <a:pt x="2461" y="402"/>
                  <a:pt x="2556" y="450"/>
                </a:cubicBezTo>
              </a:path>
            </a:pathLst>
          </a:custGeom>
          <a:noFill/>
          <a:ln w="28575" cap="flat" cmpd="sng">
            <a:solidFill>
              <a:srgbClr val="000000"/>
            </a:solidFill>
            <a:prstDash val="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10259" name="Freeform 19">
            <a:extLst>
              <a:ext uri="{FF2B5EF4-FFF2-40B4-BE49-F238E27FC236}">
                <a16:creationId xmlns:a16="http://schemas.microsoft.com/office/drawing/2014/main" id="{36743B34-D67D-A1BD-1A92-B83FA2B97C66}"/>
              </a:ext>
            </a:extLst>
          </p:cNvPr>
          <p:cNvSpPr>
            <a:spLocks/>
          </p:cNvSpPr>
          <p:nvPr/>
        </p:nvSpPr>
        <p:spPr bwMode="auto">
          <a:xfrm>
            <a:off x="9785350" y="7362826"/>
            <a:ext cx="1260476" cy="390524"/>
          </a:xfrm>
          <a:custGeom>
            <a:avLst/>
            <a:gdLst>
              <a:gd name="T0" fmla="*/ 630238 w 994"/>
              <a:gd name="T1" fmla="*/ 0 h 308"/>
              <a:gd name="T2" fmla="*/ 540204 w 994"/>
              <a:gd name="T3" fmla="*/ 90023 h 308"/>
              <a:gd name="T4" fmla="*/ 360136 w 994"/>
              <a:gd name="T5" fmla="*/ 180047 h 308"/>
              <a:gd name="T6" fmla="*/ 180068 w 994"/>
              <a:gd name="T7" fmla="*/ 180047 h 308"/>
              <a:gd name="T8" fmla="*/ 90034 w 994"/>
              <a:gd name="T9" fmla="*/ 90023 h 308"/>
              <a:gd name="T10" fmla="*/ 0 w 994"/>
              <a:gd name="T11" fmla="*/ 0 h 3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94" h="308">
                <a:moveTo>
                  <a:pt x="994" y="0"/>
                </a:moveTo>
                <a:cubicBezTo>
                  <a:pt x="958" y="47"/>
                  <a:pt x="923" y="95"/>
                  <a:pt x="852" y="142"/>
                </a:cubicBezTo>
                <a:cubicBezTo>
                  <a:pt x="781" y="189"/>
                  <a:pt x="663" y="260"/>
                  <a:pt x="568" y="284"/>
                </a:cubicBezTo>
                <a:cubicBezTo>
                  <a:pt x="473" y="308"/>
                  <a:pt x="355" y="308"/>
                  <a:pt x="284" y="284"/>
                </a:cubicBezTo>
                <a:cubicBezTo>
                  <a:pt x="213" y="260"/>
                  <a:pt x="189" y="189"/>
                  <a:pt x="142" y="142"/>
                </a:cubicBezTo>
                <a:cubicBezTo>
                  <a:pt x="95" y="95"/>
                  <a:pt x="47" y="47"/>
                  <a:pt x="0" y="0"/>
                </a:cubicBezTo>
              </a:path>
            </a:pathLst>
          </a:custGeom>
          <a:noFill/>
          <a:ln w="28575" cap="flat" cmpd="sng">
            <a:solidFill>
              <a:srgbClr val="000000"/>
            </a:solidFill>
            <a:prstDash val="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10260" name="Rectangle 20">
            <a:extLst>
              <a:ext uri="{FF2B5EF4-FFF2-40B4-BE49-F238E27FC236}">
                <a16:creationId xmlns:a16="http://schemas.microsoft.com/office/drawing/2014/main" id="{3BF1A9CB-85F0-8F79-AA60-182C38C708E8}"/>
              </a:ext>
            </a:extLst>
          </p:cNvPr>
          <p:cNvSpPr>
            <a:spLocks noChangeArrowheads="1"/>
          </p:cNvSpPr>
          <p:nvPr/>
        </p:nvSpPr>
        <p:spPr bwMode="auto">
          <a:xfrm>
            <a:off x="15735300" y="4572000"/>
            <a:ext cx="876300" cy="62547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Ο</a:t>
            </a:r>
            <a:r>
              <a:rPr lang="el-GR" altLang="en-US" sz="2400" b="1" baseline="-25000">
                <a:latin typeface="Times New Roman" panose="02020603050405020304" pitchFamily="18" charset="0"/>
              </a:rPr>
              <a:t>2</a:t>
            </a:r>
            <a:endParaRPr lang="en-US" altLang="en-US" sz="2800" b="1"/>
          </a:p>
        </p:txBody>
      </p:sp>
      <p:sp>
        <p:nvSpPr>
          <p:cNvPr id="10261" name="Rectangle 21">
            <a:extLst>
              <a:ext uri="{FF2B5EF4-FFF2-40B4-BE49-F238E27FC236}">
                <a16:creationId xmlns:a16="http://schemas.microsoft.com/office/drawing/2014/main" id="{39213125-7AB1-B286-9B21-E52A28E6A6E5}"/>
              </a:ext>
            </a:extLst>
          </p:cNvPr>
          <p:cNvSpPr>
            <a:spLocks noChangeArrowheads="1"/>
          </p:cNvSpPr>
          <p:nvPr/>
        </p:nvSpPr>
        <p:spPr bwMode="auto">
          <a:xfrm>
            <a:off x="14474826" y="5559427"/>
            <a:ext cx="720724"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2" name="Rectangle 22">
            <a:extLst>
              <a:ext uri="{FF2B5EF4-FFF2-40B4-BE49-F238E27FC236}">
                <a16:creationId xmlns:a16="http://schemas.microsoft.com/office/drawing/2014/main" id="{370EEA09-227E-A21A-F738-4B1957345EE2}"/>
              </a:ext>
            </a:extLst>
          </p:cNvPr>
          <p:cNvSpPr>
            <a:spLocks noChangeArrowheads="1"/>
          </p:cNvSpPr>
          <p:nvPr/>
        </p:nvSpPr>
        <p:spPr bwMode="auto">
          <a:xfrm>
            <a:off x="16097251" y="6642101"/>
            <a:ext cx="720726"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3" name="Rectangle 23">
            <a:extLst>
              <a:ext uri="{FF2B5EF4-FFF2-40B4-BE49-F238E27FC236}">
                <a16:creationId xmlns:a16="http://schemas.microsoft.com/office/drawing/2014/main" id="{7AA76E0C-B3B7-484F-A242-F61D95E1FC57}"/>
              </a:ext>
            </a:extLst>
          </p:cNvPr>
          <p:cNvSpPr>
            <a:spLocks noChangeArrowheads="1"/>
          </p:cNvSpPr>
          <p:nvPr/>
        </p:nvSpPr>
        <p:spPr bwMode="auto">
          <a:xfrm>
            <a:off x="17179926" y="6642101"/>
            <a:ext cx="720724"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4" name="Rectangle 24">
            <a:extLst>
              <a:ext uri="{FF2B5EF4-FFF2-40B4-BE49-F238E27FC236}">
                <a16:creationId xmlns:a16="http://schemas.microsoft.com/office/drawing/2014/main" id="{AE9ADEB2-299C-5704-B120-5F721D504A6E}"/>
              </a:ext>
            </a:extLst>
          </p:cNvPr>
          <p:cNvSpPr>
            <a:spLocks noChangeArrowheads="1"/>
          </p:cNvSpPr>
          <p:nvPr/>
        </p:nvSpPr>
        <p:spPr bwMode="auto">
          <a:xfrm>
            <a:off x="16998951" y="5559427"/>
            <a:ext cx="720726"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5" name="Rectangle 25">
            <a:extLst>
              <a:ext uri="{FF2B5EF4-FFF2-40B4-BE49-F238E27FC236}">
                <a16:creationId xmlns:a16="http://schemas.microsoft.com/office/drawing/2014/main" id="{C7D51775-18E3-3BE6-3307-8CEE0B848100}"/>
              </a:ext>
            </a:extLst>
          </p:cNvPr>
          <p:cNvSpPr>
            <a:spLocks noChangeArrowheads="1"/>
          </p:cNvSpPr>
          <p:nvPr/>
        </p:nvSpPr>
        <p:spPr bwMode="auto">
          <a:xfrm>
            <a:off x="14293851" y="6642101"/>
            <a:ext cx="720726"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6" name="Rectangle 26">
            <a:extLst>
              <a:ext uri="{FF2B5EF4-FFF2-40B4-BE49-F238E27FC236}">
                <a16:creationId xmlns:a16="http://schemas.microsoft.com/office/drawing/2014/main" id="{06601ECC-5803-FBBF-EAAF-E50BF9613E57}"/>
              </a:ext>
            </a:extLst>
          </p:cNvPr>
          <p:cNvSpPr>
            <a:spLocks noChangeArrowheads="1"/>
          </p:cNvSpPr>
          <p:nvPr/>
        </p:nvSpPr>
        <p:spPr bwMode="auto">
          <a:xfrm>
            <a:off x="15195551" y="6642101"/>
            <a:ext cx="720726"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67" name="Line 27">
            <a:extLst>
              <a:ext uri="{FF2B5EF4-FFF2-40B4-BE49-F238E27FC236}">
                <a16:creationId xmlns:a16="http://schemas.microsoft.com/office/drawing/2014/main" id="{3D3154BF-98AA-BED8-2EF2-F36BD622ACEA}"/>
              </a:ext>
            </a:extLst>
          </p:cNvPr>
          <p:cNvSpPr>
            <a:spLocks noChangeShapeType="1"/>
          </p:cNvSpPr>
          <p:nvPr/>
        </p:nvSpPr>
        <p:spPr bwMode="auto">
          <a:xfrm flipV="1">
            <a:off x="14833600" y="5197477"/>
            <a:ext cx="901700" cy="36195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68" name="Line 28">
            <a:extLst>
              <a:ext uri="{FF2B5EF4-FFF2-40B4-BE49-F238E27FC236}">
                <a16:creationId xmlns:a16="http://schemas.microsoft.com/office/drawing/2014/main" id="{832EE4E8-6D0A-598A-ABBB-0E80E1507D40}"/>
              </a:ext>
            </a:extLst>
          </p:cNvPr>
          <p:cNvSpPr>
            <a:spLocks noChangeShapeType="1"/>
          </p:cNvSpPr>
          <p:nvPr/>
        </p:nvSpPr>
        <p:spPr bwMode="auto">
          <a:xfrm flipV="1">
            <a:off x="14652626" y="6099176"/>
            <a:ext cx="0" cy="542924"/>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69" name="Line 29">
            <a:extLst>
              <a:ext uri="{FF2B5EF4-FFF2-40B4-BE49-F238E27FC236}">
                <a16:creationId xmlns:a16="http://schemas.microsoft.com/office/drawing/2014/main" id="{2D313326-478A-1884-FC25-4061F9122645}"/>
              </a:ext>
            </a:extLst>
          </p:cNvPr>
          <p:cNvSpPr>
            <a:spLocks noChangeShapeType="1"/>
          </p:cNvSpPr>
          <p:nvPr/>
        </p:nvSpPr>
        <p:spPr bwMode="auto">
          <a:xfrm flipV="1">
            <a:off x="16154400" y="5197476"/>
            <a:ext cx="0" cy="542924"/>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70" name="Line 30">
            <a:extLst>
              <a:ext uri="{FF2B5EF4-FFF2-40B4-BE49-F238E27FC236}">
                <a16:creationId xmlns:a16="http://schemas.microsoft.com/office/drawing/2014/main" id="{041ACD6E-DF60-3491-4948-ECCBE1B19E57}"/>
              </a:ext>
            </a:extLst>
          </p:cNvPr>
          <p:cNvSpPr>
            <a:spLocks noChangeShapeType="1"/>
          </p:cNvSpPr>
          <p:nvPr/>
        </p:nvSpPr>
        <p:spPr bwMode="auto">
          <a:xfrm flipH="1" flipV="1">
            <a:off x="16456026" y="5197477"/>
            <a:ext cx="901700" cy="36195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71" name="Line 31">
            <a:extLst>
              <a:ext uri="{FF2B5EF4-FFF2-40B4-BE49-F238E27FC236}">
                <a16:creationId xmlns:a16="http://schemas.microsoft.com/office/drawing/2014/main" id="{35FCFBBF-4967-BCE8-3C18-93F5F8D0C307}"/>
              </a:ext>
            </a:extLst>
          </p:cNvPr>
          <p:cNvSpPr>
            <a:spLocks noChangeShapeType="1"/>
          </p:cNvSpPr>
          <p:nvPr/>
        </p:nvSpPr>
        <p:spPr bwMode="auto">
          <a:xfrm flipV="1">
            <a:off x="17538700" y="6099176"/>
            <a:ext cx="0" cy="542924"/>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272" name="Line 32">
            <a:extLst>
              <a:ext uri="{FF2B5EF4-FFF2-40B4-BE49-F238E27FC236}">
                <a16:creationId xmlns:a16="http://schemas.microsoft.com/office/drawing/2014/main" id="{12998047-6224-BB0E-177E-DEE884C97814}"/>
              </a:ext>
            </a:extLst>
          </p:cNvPr>
          <p:cNvSpPr>
            <a:spLocks noChangeShapeType="1"/>
          </p:cNvSpPr>
          <p:nvPr/>
        </p:nvSpPr>
        <p:spPr bwMode="auto">
          <a:xfrm flipV="1">
            <a:off x="15554326" y="6280151"/>
            <a:ext cx="542924" cy="3619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273" name="Line 33">
            <a:extLst>
              <a:ext uri="{FF2B5EF4-FFF2-40B4-BE49-F238E27FC236}">
                <a16:creationId xmlns:a16="http://schemas.microsoft.com/office/drawing/2014/main" id="{DC9762FF-A0EA-E346-DD83-EB328466C798}"/>
              </a:ext>
            </a:extLst>
          </p:cNvPr>
          <p:cNvSpPr>
            <a:spLocks noChangeShapeType="1"/>
          </p:cNvSpPr>
          <p:nvPr/>
        </p:nvSpPr>
        <p:spPr bwMode="auto">
          <a:xfrm flipH="1" flipV="1">
            <a:off x="16097250" y="6280151"/>
            <a:ext cx="358776" cy="3619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274" name="Freeform 34">
            <a:extLst>
              <a:ext uri="{FF2B5EF4-FFF2-40B4-BE49-F238E27FC236}">
                <a16:creationId xmlns:a16="http://schemas.microsoft.com/office/drawing/2014/main" id="{B5B22F56-10FF-741F-3BDA-3EB848A7ABAD}"/>
              </a:ext>
            </a:extLst>
          </p:cNvPr>
          <p:cNvSpPr>
            <a:spLocks/>
          </p:cNvSpPr>
          <p:nvPr/>
        </p:nvSpPr>
        <p:spPr bwMode="auto">
          <a:xfrm>
            <a:off x="15376527" y="7181850"/>
            <a:ext cx="2162174" cy="419100"/>
          </a:xfrm>
          <a:custGeom>
            <a:avLst/>
            <a:gdLst>
              <a:gd name="T0" fmla="*/ 1081087 w 1704"/>
              <a:gd name="T1" fmla="*/ 0 h 331"/>
              <a:gd name="T2" fmla="*/ 810815 w 1704"/>
              <a:gd name="T3" fmla="*/ 179795 h 331"/>
              <a:gd name="T4" fmla="*/ 360362 w 1704"/>
              <a:gd name="T5" fmla="*/ 179795 h 331"/>
              <a:gd name="T6" fmla="*/ 0 w 1704"/>
              <a:gd name="T7" fmla="*/ 0 h 3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04" h="331">
                <a:moveTo>
                  <a:pt x="1704" y="0"/>
                </a:moveTo>
                <a:cubicBezTo>
                  <a:pt x="1585" y="118"/>
                  <a:pt x="1467" y="237"/>
                  <a:pt x="1278" y="284"/>
                </a:cubicBezTo>
                <a:cubicBezTo>
                  <a:pt x="1089" y="331"/>
                  <a:pt x="781" y="331"/>
                  <a:pt x="568" y="284"/>
                </a:cubicBezTo>
                <a:cubicBezTo>
                  <a:pt x="355" y="237"/>
                  <a:pt x="177" y="118"/>
                  <a:pt x="0" y="0"/>
                </a:cubicBezTo>
              </a:path>
            </a:pathLst>
          </a:custGeom>
          <a:noFill/>
          <a:ln w="28575" cap="flat" cmpd="sng">
            <a:solidFill>
              <a:srgbClr val="000000"/>
            </a:solidFill>
            <a:prstDash val="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10275" name="Rectangle 35">
            <a:extLst>
              <a:ext uri="{FF2B5EF4-FFF2-40B4-BE49-F238E27FC236}">
                <a16:creationId xmlns:a16="http://schemas.microsoft.com/office/drawing/2014/main" id="{FB1F5BCB-5B71-C377-A9A1-FB83945E6898}"/>
              </a:ext>
            </a:extLst>
          </p:cNvPr>
          <p:cNvSpPr>
            <a:spLocks noChangeArrowheads="1"/>
          </p:cNvSpPr>
          <p:nvPr/>
        </p:nvSpPr>
        <p:spPr bwMode="auto">
          <a:xfrm>
            <a:off x="15738476" y="5708651"/>
            <a:ext cx="720724"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0276" name="Text Box 36">
            <a:extLst>
              <a:ext uri="{FF2B5EF4-FFF2-40B4-BE49-F238E27FC236}">
                <a16:creationId xmlns:a16="http://schemas.microsoft.com/office/drawing/2014/main" id="{4DE28EA1-669C-522D-9898-511F8A2671FE}"/>
              </a:ext>
            </a:extLst>
          </p:cNvPr>
          <p:cNvSpPr txBox="1">
            <a:spLocks noChangeArrowheads="1"/>
          </p:cNvSpPr>
          <p:nvPr/>
        </p:nvSpPr>
        <p:spPr bwMode="auto">
          <a:xfrm>
            <a:off x="4114800" y="1828801"/>
            <a:ext cx="1630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Knowledge Base Organization: Models for Ore Categories</a:t>
            </a:r>
          </a:p>
        </p:txBody>
      </p:sp>
      <p:sp>
        <p:nvSpPr>
          <p:cNvPr id="10277" name="Text Box 37">
            <a:extLst>
              <a:ext uri="{FF2B5EF4-FFF2-40B4-BE49-F238E27FC236}">
                <a16:creationId xmlns:a16="http://schemas.microsoft.com/office/drawing/2014/main" id="{0980066C-A56E-9827-2024-7DC5CE594D8A}"/>
              </a:ext>
            </a:extLst>
          </p:cNvPr>
          <p:cNvSpPr txBox="1">
            <a:spLocks noChangeArrowheads="1"/>
          </p:cNvSpPr>
          <p:nvPr/>
        </p:nvSpPr>
        <p:spPr bwMode="auto">
          <a:xfrm>
            <a:off x="5943600" y="4724401"/>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goal hypothesis</a:t>
            </a:r>
          </a:p>
        </p:txBody>
      </p:sp>
      <p:sp>
        <p:nvSpPr>
          <p:cNvPr id="10278" name="Text Box 39">
            <a:extLst>
              <a:ext uri="{FF2B5EF4-FFF2-40B4-BE49-F238E27FC236}">
                <a16:creationId xmlns:a16="http://schemas.microsoft.com/office/drawing/2014/main" id="{A26E57FF-6824-D69E-6B50-45BC9116A260}"/>
              </a:ext>
            </a:extLst>
          </p:cNvPr>
          <p:cNvSpPr txBox="1">
            <a:spLocks noChangeArrowheads="1"/>
          </p:cNvSpPr>
          <p:nvPr/>
        </p:nvSpPr>
        <p:spPr bwMode="auto">
          <a:xfrm>
            <a:off x="5638800" y="7467601"/>
            <a:ext cx="502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terminal evidence</a:t>
            </a:r>
          </a:p>
        </p:txBody>
      </p:sp>
      <p:sp>
        <p:nvSpPr>
          <p:cNvPr id="10279" name="Text Box 42">
            <a:extLst>
              <a:ext uri="{FF2B5EF4-FFF2-40B4-BE49-F238E27FC236}">
                <a16:creationId xmlns:a16="http://schemas.microsoft.com/office/drawing/2014/main" id="{E71A43BC-E2EB-B5DF-F758-C2E10955BC04}"/>
              </a:ext>
            </a:extLst>
          </p:cNvPr>
          <p:cNvSpPr txBox="1">
            <a:spLocks noChangeArrowheads="1"/>
          </p:cNvSpPr>
          <p:nvPr/>
        </p:nvSpPr>
        <p:spPr bwMode="auto">
          <a:xfrm>
            <a:off x="6096000" y="8750300"/>
            <a:ext cx="6705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Model</a:t>
            </a:r>
            <a:r>
              <a:rPr lang="el-GR" altLang="en-US" sz="2800" b="1" dirty="0"/>
              <a:t> (</a:t>
            </a:r>
            <a:r>
              <a:rPr lang="en-US" altLang="en-US" sz="2800" b="1" dirty="0"/>
              <a:t>inference network</a:t>
            </a:r>
            <a:r>
              <a:rPr lang="el-GR" altLang="en-US" sz="2800" b="1" dirty="0"/>
              <a:t>) </a:t>
            </a:r>
            <a:r>
              <a:rPr lang="en-US" altLang="en-US" sz="2800" b="1" dirty="0"/>
              <a:t>for ore category</a:t>
            </a:r>
            <a:r>
              <a:rPr lang="el-GR" altLang="en-US" sz="2800" b="1" dirty="0"/>
              <a:t> Ο</a:t>
            </a:r>
            <a:r>
              <a:rPr lang="el-GR" altLang="en-US" sz="2800" b="1" baseline="-25000" dirty="0"/>
              <a:t>1</a:t>
            </a:r>
            <a:r>
              <a:rPr lang="el-GR" altLang="en-US" sz="2800" b="1" dirty="0"/>
              <a:t>. </a:t>
            </a:r>
          </a:p>
          <a:p>
            <a:pPr algn="ctr" eaLnBrk="1" hangingPunct="1"/>
            <a:r>
              <a:rPr lang="en-US" altLang="en-US" sz="2800" b="1" dirty="0"/>
              <a:t>Each node is a partition.</a:t>
            </a:r>
            <a:r>
              <a:rPr lang="el-GR" altLang="en-US" sz="2800" b="1" dirty="0"/>
              <a:t> </a:t>
            </a:r>
            <a:endParaRPr lang="en-US" altLang="en-US" sz="2800" b="1" dirty="0"/>
          </a:p>
        </p:txBody>
      </p:sp>
      <p:sp>
        <p:nvSpPr>
          <p:cNvPr id="10280" name="Text Box 43">
            <a:extLst>
              <a:ext uri="{FF2B5EF4-FFF2-40B4-BE49-F238E27FC236}">
                <a16:creationId xmlns:a16="http://schemas.microsoft.com/office/drawing/2014/main" id="{CAF2BCCE-B796-51A6-9F42-5C2E2C5F862B}"/>
              </a:ext>
            </a:extLst>
          </p:cNvPr>
          <p:cNvSpPr txBox="1">
            <a:spLocks noChangeArrowheads="1"/>
          </p:cNvSpPr>
          <p:nvPr/>
        </p:nvSpPr>
        <p:spPr bwMode="auto">
          <a:xfrm>
            <a:off x="13103226" y="8769502"/>
            <a:ext cx="6705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Model for ore category </a:t>
            </a:r>
            <a:r>
              <a:rPr lang="el-GR" altLang="en-US" sz="2800" b="1" dirty="0"/>
              <a:t>Ο</a:t>
            </a:r>
            <a:r>
              <a:rPr lang="el-GR" altLang="en-US" sz="2800" b="1" baseline="-25000" dirty="0"/>
              <a:t>2</a:t>
            </a:r>
            <a:r>
              <a:rPr lang="el-GR" altLang="en-US" sz="2800" b="1" dirty="0"/>
              <a:t>. </a:t>
            </a:r>
          </a:p>
        </p:txBody>
      </p:sp>
      <p:sp>
        <p:nvSpPr>
          <p:cNvPr id="10281" name="Line 47">
            <a:extLst>
              <a:ext uri="{FF2B5EF4-FFF2-40B4-BE49-F238E27FC236}">
                <a16:creationId xmlns:a16="http://schemas.microsoft.com/office/drawing/2014/main" id="{88445A0A-B4F8-151A-5286-FFAE0EDE9F74}"/>
              </a:ext>
            </a:extLst>
          </p:cNvPr>
          <p:cNvSpPr>
            <a:spLocks noChangeShapeType="1"/>
          </p:cNvSpPr>
          <p:nvPr/>
        </p:nvSpPr>
        <p:spPr bwMode="auto">
          <a:xfrm>
            <a:off x="4876800" y="11430000"/>
            <a:ext cx="1066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0282" name="Text Box 48">
            <a:extLst>
              <a:ext uri="{FF2B5EF4-FFF2-40B4-BE49-F238E27FC236}">
                <a16:creationId xmlns:a16="http://schemas.microsoft.com/office/drawing/2014/main" id="{F66C0344-FE37-4938-72EB-D6D8264658FB}"/>
              </a:ext>
            </a:extLst>
          </p:cNvPr>
          <p:cNvSpPr txBox="1">
            <a:spLocks noChangeArrowheads="1"/>
          </p:cNvSpPr>
          <p:nvPr/>
        </p:nvSpPr>
        <p:spPr bwMode="auto">
          <a:xfrm>
            <a:off x="6096000" y="111252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rule</a:t>
            </a:r>
          </a:p>
        </p:txBody>
      </p:sp>
      <p:sp>
        <p:nvSpPr>
          <p:cNvPr id="10283" name="Line 49">
            <a:extLst>
              <a:ext uri="{FF2B5EF4-FFF2-40B4-BE49-F238E27FC236}">
                <a16:creationId xmlns:a16="http://schemas.microsoft.com/office/drawing/2014/main" id="{3D97968A-92C4-6CB0-0956-2536798441CF}"/>
              </a:ext>
            </a:extLst>
          </p:cNvPr>
          <p:cNvSpPr>
            <a:spLocks noChangeShapeType="1"/>
          </p:cNvSpPr>
          <p:nvPr/>
        </p:nvSpPr>
        <p:spPr bwMode="auto">
          <a:xfrm>
            <a:off x="8686800" y="11430000"/>
            <a:ext cx="1371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0284" name="Text Box 50">
            <a:extLst>
              <a:ext uri="{FF2B5EF4-FFF2-40B4-BE49-F238E27FC236}">
                <a16:creationId xmlns:a16="http://schemas.microsoft.com/office/drawing/2014/main" id="{12B9AB73-3D26-E4BC-1B7A-9D6C1794BD04}"/>
              </a:ext>
            </a:extLst>
          </p:cNvPr>
          <p:cNvSpPr txBox="1">
            <a:spLocks noChangeArrowheads="1"/>
          </p:cNvSpPr>
          <p:nvPr/>
        </p:nvSpPr>
        <p:spPr bwMode="auto">
          <a:xfrm>
            <a:off x="10363200" y="11125200"/>
            <a:ext cx="259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logical link</a:t>
            </a:r>
            <a:r>
              <a:rPr lang="el-GR" altLang="en-US" sz="2800" b="1" dirty="0"/>
              <a:t> </a:t>
            </a:r>
            <a:endParaRPr lang="en-US" altLang="en-US" sz="2800" b="1" dirty="0"/>
          </a:p>
        </p:txBody>
      </p:sp>
      <p:sp>
        <p:nvSpPr>
          <p:cNvPr id="10285" name="Line 51">
            <a:extLst>
              <a:ext uri="{FF2B5EF4-FFF2-40B4-BE49-F238E27FC236}">
                <a16:creationId xmlns:a16="http://schemas.microsoft.com/office/drawing/2014/main" id="{245698B5-B208-D257-200C-72E9983AD3BF}"/>
              </a:ext>
            </a:extLst>
          </p:cNvPr>
          <p:cNvSpPr>
            <a:spLocks noChangeShapeType="1"/>
          </p:cNvSpPr>
          <p:nvPr/>
        </p:nvSpPr>
        <p:spPr bwMode="auto">
          <a:xfrm>
            <a:off x="13258800" y="11277600"/>
            <a:ext cx="1676400" cy="0"/>
          </a:xfrm>
          <a:prstGeom prst="line">
            <a:avLst/>
          </a:prstGeom>
          <a:noFill/>
          <a:ln w="28575">
            <a:solidFill>
              <a:schemeClr val="tx1"/>
            </a:solidFill>
            <a:prstDash val="lg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0286" name="Text Box 52">
            <a:extLst>
              <a:ext uri="{FF2B5EF4-FFF2-40B4-BE49-F238E27FC236}">
                <a16:creationId xmlns:a16="http://schemas.microsoft.com/office/drawing/2014/main" id="{EF7DB6CB-E7A5-D9C2-26E4-31A14BEC0B9B}"/>
              </a:ext>
            </a:extLst>
          </p:cNvPr>
          <p:cNvSpPr txBox="1">
            <a:spLocks noChangeArrowheads="1"/>
          </p:cNvSpPr>
          <p:nvPr/>
        </p:nvSpPr>
        <p:spPr bwMode="auto">
          <a:xfrm>
            <a:off x="15087600" y="10972800"/>
            <a:ext cx="30055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contextual link</a:t>
            </a:r>
            <a:r>
              <a:rPr lang="el-GR" altLang="en-US" sz="2800" b="1" dirty="0"/>
              <a:t> </a:t>
            </a:r>
            <a:endParaRPr lang="en-US" altLang="en-US" sz="2800"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101</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1593" y="2749171"/>
            <a:ext cx="21590490" cy="892079"/>
          </a:xfrm>
        </p:spPr>
        <p:txBody>
          <a:bodyPr>
            <a:noAutofit/>
          </a:bodyPr>
          <a:lstStyle/>
          <a:p>
            <a:r>
              <a:rPr lang="en-US" sz="5400" dirty="0"/>
              <a:t>Contextual Links</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69012" y="3856996"/>
            <a:ext cx="21360813" cy="655961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54175" y="4400975"/>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54175" y="4400975"/>
            <a:ext cx="21533070" cy="6559616"/>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They specify the order in which hypotheses/evidence should be explored</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They indicate whether a hypothesis/evidence has geological significance only if some other hypothesis/evidence has already been verified</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They aim at strengthening the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dialogue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of the system with its user</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54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831625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102</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1593" y="2749171"/>
            <a:ext cx="21590490" cy="892079"/>
          </a:xfrm>
        </p:spPr>
        <p:txBody>
          <a:bodyPr>
            <a:noAutofit/>
          </a:bodyPr>
          <a:lstStyle/>
          <a:p>
            <a:r>
              <a:rPr lang="en-US" sz="5400" dirty="0"/>
              <a:t>Assertions (Hypotheses/Evidence)</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69012" y="3958054"/>
            <a:ext cx="21360813" cy="434649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54175" y="4400975"/>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82883" y="4102143"/>
            <a:ext cx="21533070" cy="3789564"/>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They are represented as partitioned semantic networks: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Nodes represent physical entities, processes, locations, relationships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Arcs represent arguments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90838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ACB5BF66-44CA-5CE6-CEEA-A4ECC5FD8A7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r>
              <a:rPr lang="el-GR" altLang="en-US" dirty="0"/>
              <a:t>Ε</a:t>
            </a:r>
          </a:p>
          <a:p>
            <a:pPr algn="l"/>
            <a:endParaRPr lang="el-GR" altLang="en-US" dirty="0"/>
          </a:p>
        </p:txBody>
      </p:sp>
      <p:sp>
        <p:nvSpPr>
          <p:cNvPr id="13315" name="Slide Number Placeholder 3">
            <a:extLst>
              <a:ext uri="{FF2B5EF4-FFF2-40B4-BE49-F238E27FC236}">
                <a16:creationId xmlns:a16="http://schemas.microsoft.com/office/drawing/2014/main" id="{10CAC46E-74DE-8D9F-52FD-F13D1760798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9A7E83D-3CB8-4FFA-81B3-9CC54AAD2B2D}" type="slidenum">
              <a:rPr lang="el-GR" altLang="en-US" smtClean="0"/>
              <a:pPr algn="ctr"/>
              <a:t>103</a:t>
            </a:fld>
            <a:endParaRPr lang="el-GR" altLang="en-US" dirty="0"/>
          </a:p>
        </p:txBody>
      </p:sp>
      <p:sp>
        <p:nvSpPr>
          <p:cNvPr id="13316" name="Text Box 4">
            <a:extLst>
              <a:ext uri="{FF2B5EF4-FFF2-40B4-BE49-F238E27FC236}">
                <a16:creationId xmlns:a16="http://schemas.microsoft.com/office/drawing/2014/main" id="{100C54E5-2F9D-E1A4-23D3-9BCE9D14179D}"/>
              </a:ext>
            </a:extLst>
          </p:cNvPr>
          <p:cNvSpPr txBox="1">
            <a:spLocks noChangeArrowheads="1"/>
          </p:cNvSpPr>
          <p:nvPr/>
        </p:nvSpPr>
        <p:spPr bwMode="auto">
          <a:xfrm>
            <a:off x="5029200" y="3321050"/>
            <a:ext cx="14478000" cy="7109639"/>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b="1" dirty="0">
                <a:solidFill>
                  <a:srgbClr val="990000"/>
                </a:solidFill>
              </a:rPr>
              <a:t>Example Relations</a:t>
            </a:r>
            <a:endParaRPr lang="el-GR" altLang="en-US" sz="4800" b="1" dirty="0">
              <a:solidFill>
                <a:srgbClr val="990000"/>
              </a:solidFill>
            </a:endParaRPr>
          </a:p>
          <a:p>
            <a:pPr algn="l" eaLnBrk="1" hangingPunct="1"/>
            <a:endParaRPr lang="el-GR" altLang="en-US" sz="4800" b="1" dirty="0">
              <a:solidFill>
                <a:srgbClr val="990000"/>
              </a:solidFill>
            </a:endParaRPr>
          </a:p>
          <a:p>
            <a:pPr algn="l" eaLnBrk="1" hangingPunct="1"/>
            <a:r>
              <a:rPr lang="en-US" altLang="en-US" sz="4000" b="1" dirty="0">
                <a:solidFill>
                  <a:srgbClr val="990000"/>
                </a:solidFill>
              </a:rPr>
              <a:t>Binary	</a:t>
            </a:r>
            <a:r>
              <a:rPr lang="el-GR" altLang="en-US" sz="4000" b="1" dirty="0">
                <a:solidFill>
                  <a:srgbClr val="990000"/>
                </a:solidFill>
              </a:rPr>
              <a:t>			</a:t>
            </a:r>
            <a:r>
              <a:rPr lang="en-US" altLang="en-US" sz="4000" b="1" dirty="0">
                <a:solidFill>
                  <a:srgbClr val="990000"/>
                </a:solidFill>
              </a:rPr>
              <a:t>Non-Binary</a:t>
            </a:r>
            <a:endParaRPr lang="el-GR" altLang="en-US" sz="4000" b="1" dirty="0">
              <a:solidFill>
                <a:srgbClr val="990000"/>
              </a:solidFill>
            </a:endParaRPr>
          </a:p>
          <a:p>
            <a:pPr algn="l" eaLnBrk="1" hangingPunct="1"/>
            <a:endParaRPr lang="en-US" altLang="en-US" sz="4000" b="1" dirty="0">
              <a:solidFill>
                <a:srgbClr val="990000"/>
              </a:solidFill>
            </a:endParaRPr>
          </a:p>
          <a:p>
            <a:pPr algn="l" eaLnBrk="1" hangingPunct="1"/>
            <a:r>
              <a:rPr lang="en-US" altLang="en-US" sz="4000" b="1" dirty="0"/>
              <a:t>AGE-OF			ALTERED-TO</a:t>
            </a:r>
          </a:p>
          <a:p>
            <a:pPr algn="l" eaLnBrk="1" hangingPunct="1"/>
            <a:r>
              <a:rPr lang="en-US" altLang="en-US" sz="4000" b="1" dirty="0"/>
              <a:t>COMP-OF			COMPONENTS-OF</a:t>
            </a:r>
          </a:p>
          <a:p>
            <a:pPr algn="l" eaLnBrk="1" hangingPunct="1"/>
            <a:r>
              <a:rPr lang="en-US" altLang="en-US" sz="4000" b="1" dirty="0"/>
              <a:t>FORM-OF			CONTAINED-IN</a:t>
            </a:r>
          </a:p>
          <a:p>
            <a:pPr algn="l" eaLnBrk="1" hangingPunct="1"/>
            <a:r>
              <a:rPr lang="en-US" altLang="en-US" sz="4000" b="1" dirty="0"/>
              <a:t>GRAIN-SIZE-OF	</a:t>
            </a:r>
            <a:r>
              <a:rPr lang="el-GR" altLang="en-US" sz="4000" b="1" dirty="0"/>
              <a:t>	</a:t>
            </a:r>
            <a:r>
              <a:rPr lang="en-US" altLang="en-US" sz="4000" b="1" dirty="0"/>
              <a:t>RELATIVE-AGE-OF</a:t>
            </a:r>
          </a:p>
          <a:p>
            <a:pPr algn="l" eaLnBrk="1" hangingPunct="1"/>
            <a:r>
              <a:rPr lang="en-US" altLang="en-US" sz="4000" b="1" dirty="0"/>
              <a:t>LOC-OF</a:t>
            </a:r>
          </a:p>
          <a:p>
            <a:pPr algn="l" eaLnBrk="1" hangingPunct="1"/>
            <a:r>
              <a:rPr lang="en-US" altLang="en-US" sz="4000" b="1" dirty="0"/>
              <a:t>SIZE-OF</a:t>
            </a:r>
          </a:p>
          <a:p>
            <a:pPr algn="l" eaLnBrk="1" hangingPunct="1"/>
            <a:r>
              <a:rPr lang="en-US" altLang="en-US" sz="4000" b="1" dirty="0"/>
              <a:t>TEXTURE-OF</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F77ACFD8-53B5-8305-0D90-BC56754FE1C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4339" name="Slide Number Placeholder 3">
            <a:extLst>
              <a:ext uri="{FF2B5EF4-FFF2-40B4-BE49-F238E27FC236}">
                <a16:creationId xmlns:a16="http://schemas.microsoft.com/office/drawing/2014/main" id="{658D9AEB-9D4E-46FC-4C9F-375B110F4A0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DB61010-CC9A-4568-A1DD-37034A9841C3}" type="slidenum">
              <a:rPr lang="el-GR" altLang="en-US" smtClean="0"/>
              <a:pPr algn="ctr"/>
              <a:t>104</a:t>
            </a:fld>
            <a:endParaRPr lang="el-GR" altLang="en-US" dirty="0"/>
          </a:p>
        </p:txBody>
      </p:sp>
      <p:sp>
        <p:nvSpPr>
          <p:cNvPr id="14340" name="Text Box 4">
            <a:extLst>
              <a:ext uri="{FF2B5EF4-FFF2-40B4-BE49-F238E27FC236}">
                <a16:creationId xmlns:a16="http://schemas.microsoft.com/office/drawing/2014/main" id="{91FC083F-4829-4497-647C-211117E04067}"/>
              </a:ext>
            </a:extLst>
          </p:cNvPr>
          <p:cNvSpPr txBox="1">
            <a:spLocks noChangeArrowheads="1"/>
          </p:cNvSpPr>
          <p:nvPr/>
        </p:nvSpPr>
        <p:spPr bwMode="auto">
          <a:xfrm>
            <a:off x="5638800" y="3048001"/>
            <a:ext cx="13106400" cy="747897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5600" b="1" dirty="0">
                <a:solidFill>
                  <a:srgbClr val="990000"/>
                </a:solidFill>
              </a:rPr>
              <a:t>Example</a:t>
            </a:r>
            <a:endParaRPr lang="el-GR" altLang="en-US" sz="5600" b="1" dirty="0">
              <a:solidFill>
                <a:srgbClr val="990000"/>
              </a:solidFill>
            </a:endParaRPr>
          </a:p>
          <a:p>
            <a:pPr algn="l" eaLnBrk="1" hangingPunct="1"/>
            <a:endParaRPr lang="el-GR" altLang="en-US" sz="5600" b="1" dirty="0">
              <a:solidFill>
                <a:srgbClr val="990000"/>
              </a:solidFill>
            </a:endParaRPr>
          </a:p>
          <a:p>
            <a:pPr algn="ctr" eaLnBrk="1" hangingPunct="1"/>
            <a:r>
              <a:rPr lang="en-US" altLang="en-US" sz="4800" b="1" dirty="0"/>
              <a:t>A</a:t>
            </a:r>
            <a:r>
              <a:rPr lang="el-GR" altLang="en-US" sz="4800" b="1" dirty="0"/>
              <a:t> </a:t>
            </a:r>
            <a:r>
              <a:rPr lang="el-GR" altLang="en-US" sz="4800" b="1" dirty="0">
                <a:sym typeface="Symbol" panose="05050102010706020507" pitchFamily="18" charset="2"/>
              </a:rPr>
              <a:t></a:t>
            </a:r>
            <a:r>
              <a:rPr lang="en-US" altLang="en-US" sz="4800" b="1" dirty="0"/>
              <a:t> ‘A RHYOLITE PLUG IS PRESENT’</a:t>
            </a:r>
            <a:endParaRPr lang="el-GR" altLang="en-US" sz="4800" b="1" i="1" dirty="0"/>
          </a:p>
          <a:p>
            <a:pPr algn="ctr" eaLnBrk="1" hangingPunct="1"/>
            <a:endParaRPr lang="el-GR" altLang="en-US" sz="4800" b="1" i="1" dirty="0"/>
          </a:p>
          <a:p>
            <a:pPr algn="l" eaLnBrk="1" hangingPunct="1"/>
            <a:r>
              <a:rPr lang="en-US" altLang="en-US" sz="4800" b="1" dirty="0">
                <a:solidFill>
                  <a:srgbClr val="990000"/>
                </a:solidFill>
              </a:rPr>
              <a:t>Analysis of A</a:t>
            </a:r>
            <a:r>
              <a:rPr lang="el-GR" altLang="en-US" sz="4800" b="1" dirty="0">
                <a:solidFill>
                  <a:srgbClr val="990000"/>
                </a:solidFill>
              </a:rPr>
              <a:t> </a:t>
            </a:r>
          </a:p>
          <a:p>
            <a:pPr algn="l" eaLnBrk="1" hangingPunct="1"/>
            <a:endParaRPr lang="el-GR" altLang="en-US" sz="4800" b="1" dirty="0">
              <a:solidFill>
                <a:srgbClr val="990000"/>
              </a:solidFill>
            </a:endParaRPr>
          </a:p>
          <a:p>
            <a:pPr algn="l" eaLnBrk="1" hangingPunct="1"/>
            <a:r>
              <a:rPr lang="en-US" altLang="en-US" sz="4800" b="1" dirty="0"/>
              <a:t>A</a:t>
            </a:r>
            <a:r>
              <a:rPr lang="el-GR" altLang="en-US" sz="4800" b="1" dirty="0"/>
              <a:t>1: </a:t>
            </a:r>
            <a:r>
              <a:rPr lang="en-US" altLang="en-US" sz="4800" b="1" dirty="0"/>
              <a:t>There is a physical entity</a:t>
            </a:r>
            <a:r>
              <a:rPr lang="el-GR" altLang="en-US" sz="4800" b="1" dirty="0"/>
              <a:t> Ε1</a:t>
            </a:r>
          </a:p>
          <a:p>
            <a:pPr algn="l" eaLnBrk="1" hangingPunct="1"/>
            <a:endParaRPr lang="el-GR" altLang="en-US" sz="1600" b="1" dirty="0"/>
          </a:p>
          <a:p>
            <a:pPr algn="l" eaLnBrk="1" hangingPunct="1"/>
            <a:r>
              <a:rPr lang="en-US" altLang="en-US" sz="4800" b="1" dirty="0"/>
              <a:t>A</a:t>
            </a:r>
            <a:r>
              <a:rPr lang="el-GR" altLang="en-US" sz="4800" b="1" dirty="0"/>
              <a:t>2: </a:t>
            </a:r>
            <a:r>
              <a:rPr lang="en-US" altLang="en-US" sz="4800" b="1" dirty="0"/>
              <a:t>The composition of</a:t>
            </a:r>
            <a:r>
              <a:rPr lang="el-GR" altLang="en-US" sz="4800" b="1" dirty="0"/>
              <a:t> Ε1 είναι </a:t>
            </a:r>
            <a:r>
              <a:rPr lang="en-US" altLang="en-US" sz="4800" b="1" dirty="0"/>
              <a:t>rhyolite</a:t>
            </a:r>
            <a:endParaRPr lang="el-GR" altLang="en-US" sz="4800" b="1" dirty="0"/>
          </a:p>
          <a:p>
            <a:pPr algn="l" eaLnBrk="1" hangingPunct="1"/>
            <a:endParaRPr lang="el-GR" altLang="en-US" sz="1600" b="1" dirty="0"/>
          </a:p>
          <a:p>
            <a:pPr algn="l" eaLnBrk="1" hangingPunct="1"/>
            <a:r>
              <a:rPr lang="en-US" altLang="en-US" sz="4800" b="1" dirty="0"/>
              <a:t>A</a:t>
            </a:r>
            <a:r>
              <a:rPr lang="el-GR" altLang="en-US" sz="4800" b="1" dirty="0"/>
              <a:t>3: </a:t>
            </a:r>
            <a:r>
              <a:rPr lang="en-US" altLang="en-US" sz="4800" b="1" dirty="0"/>
              <a:t>The form of</a:t>
            </a:r>
            <a:r>
              <a:rPr lang="el-GR" altLang="en-US" sz="4800" b="1" dirty="0"/>
              <a:t> Ε1 </a:t>
            </a:r>
            <a:r>
              <a:rPr lang="en-US" altLang="en-US" sz="4800" b="1" dirty="0"/>
              <a:t>is</a:t>
            </a:r>
            <a:r>
              <a:rPr lang="el-GR" altLang="en-US" sz="4800" b="1" dirty="0"/>
              <a:t> </a:t>
            </a:r>
            <a:r>
              <a:rPr lang="en-US" altLang="en-US" sz="4800" b="1" dirty="0"/>
              <a:t>plug</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D2944E8B-015D-BFCB-15C6-09002394D0A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5363" name="Slide Number Placeholder 3">
            <a:extLst>
              <a:ext uri="{FF2B5EF4-FFF2-40B4-BE49-F238E27FC236}">
                <a16:creationId xmlns:a16="http://schemas.microsoft.com/office/drawing/2014/main" id="{DC6B665B-33F9-D490-F593-8DF03816F80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38E09C3-3611-4EAA-87CF-63BF84D030CE}" type="slidenum">
              <a:rPr lang="el-GR" altLang="en-US" smtClean="0"/>
              <a:pPr algn="ctr"/>
              <a:t>105</a:t>
            </a:fld>
            <a:endParaRPr lang="el-GR" altLang="en-US" dirty="0"/>
          </a:p>
        </p:txBody>
      </p:sp>
      <p:sp>
        <p:nvSpPr>
          <p:cNvPr id="15364" name="Oval 4">
            <a:extLst>
              <a:ext uri="{FF2B5EF4-FFF2-40B4-BE49-F238E27FC236}">
                <a16:creationId xmlns:a16="http://schemas.microsoft.com/office/drawing/2014/main" id="{5EEC3B82-8CD0-41D9-DDB5-4966D94DDCD1}"/>
              </a:ext>
            </a:extLst>
          </p:cNvPr>
          <p:cNvSpPr>
            <a:spLocks noChangeArrowheads="1"/>
          </p:cNvSpPr>
          <p:nvPr/>
        </p:nvSpPr>
        <p:spPr bwMode="auto">
          <a:xfrm>
            <a:off x="7239000" y="990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FORMS</a:t>
            </a:r>
            <a:endParaRPr lang="en-US" altLang="en-US" sz="2800" b="1"/>
          </a:p>
        </p:txBody>
      </p:sp>
      <p:sp>
        <p:nvSpPr>
          <p:cNvPr id="15365" name="Oval 5">
            <a:extLst>
              <a:ext uri="{FF2B5EF4-FFF2-40B4-BE49-F238E27FC236}">
                <a16:creationId xmlns:a16="http://schemas.microsoft.com/office/drawing/2014/main" id="{D219A09A-2358-08C9-9DC7-D3E6090F4031}"/>
              </a:ext>
            </a:extLst>
          </p:cNvPr>
          <p:cNvSpPr>
            <a:spLocks noChangeArrowheads="1"/>
          </p:cNvSpPr>
          <p:nvPr/>
        </p:nvSpPr>
        <p:spPr bwMode="auto">
          <a:xfrm>
            <a:off x="12954000" y="990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ROCKS</a:t>
            </a:r>
            <a:endParaRPr lang="en-US" altLang="en-US" sz="2800" b="1"/>
          </a:p>
        </p:txBody>
      </p:sp>
      <p:sp>
        <p:nvSpPr>
          <p:cNvPr id="15366" name="Oval 6">
            <a:extLst>
              <a:ext uri="{FF2B5EF4-FFF2-40B4-BE49-F238E27FC236}">
                <a16:creationId xmlns:a16="http://schemas.microsoft.com/office/drawing/2014/main" id="{EA35F7B0-DA6E-7D26-9B11-6FBAFDB7DA77}"/>
              </a:ext>
            </a:extLst>
          </p:cNvPr>
          <p:cNvSpPr>
            <a:spLocks noChangeArrowheads="1"/>
          </p:cNvSpPr>
          <p:nvPr/>
        </p:nvSpPr>
        <p:spPr bwMode="auto">
          <a:xfrm>
            <a:off x="7467600" y="3200400"/>
            <a:ext cx="3352800" cy="14478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b="1">
              <a:latin typeface="Times New Roman" panose="02020603050405020304" pitchFamily="18" charset="0"/>
            </a:endParaRPr>
          </a:p>
          <a:p>
            <a:pPr algn="ctr" eaLnBrk="1" hangingPunct="1"/>
            <a:r>
              <a:rPr lang="en-US" altLang="en-US" sz="2400" b="1">
                <a:latin typeface="Times New Roman" panose="02020603050405020304" pitchFamily="18" charset="0"/>
              </a:rPr>
              <a:t>INTRUSIVES</a:t>
            </a:r>
            <a:endParaRPr lang="en-US" altLang="en-US" sz="2800" b="1"/>
          </a:p>
        </p:txBody>
      </p:sp>
      <p:sp>
        <p:nvSpPr>
          <p:cNvPr id="15367" name="Oval 7">
            <a:extLst>
              <a:ext uri="{FF2B5EF4-FFF2-40B4-BE49-F238E27FC236}">
                <a16:creationId xmlns:a16="http://schemas.microsoft.com/office/drawing/2014/main" id="{8463E37A-52E4-2DCE-F975-5804C86690B6}"/>
              </a:ext>
            </a:extLst>
          </p:cNvPr>
          <p:cNvSpPr>
            <a:spLocks noChangeArrowheads="1"/>
          </p:cNvSpPr>
          <p:nvPr/>
        </p:nvSpPr>
        <p:spPr bwMode="auto">
          <a:xfrm>
            <a:off x="13411200" y="5562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RHYOLITE</a:t>
            </a:r>
            <a:endParaRPr lang="en-US" altLang="en-US" sz="2800" b="1"/>
          </a:p>
        </p:txBody>
      </p:sp>
      <p:sp>
        <p:nvSpPr>
          <p:cNvPr id="15368" name="Oval 8">
            <a:extLst>
              <a:ext uri="{FF2B5EF4-FFF2-40B4-BE49-F238E27FC236}">
                <a16:creationId xmlns:a16="http://schemas.microsoft.com/office/drawing/2014/main" id="{ACE1AD42-E274-7719-FBED-DD3472366F88}"/>
              </a:ext>
            </a:extLst>
          </p:cNvPr>
          <p:cNvSpPr>
            <a:spLocks noChangeArrowheads="1"/>
          </p:cNvSpPr>
          <p:nvPr/>
        </p:nvSpPr>
        <p:spPr bwMode="auto">
          <a:xfrm>
            <a:off x="13182600" y="3276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IGNEOUS ROCKS</a:t>
            </a:r>
            <a:endParaRPr lang="en-US" altLang="en-US" sz="2800" b="1"/>
          </a:p>
        </p:txBody>
      </p:sp>
      <p:sp>
        <p:nvSpPr>
          <p:cNvPr id="15369" name="Rectangle 9">
            <a:extLst>
              <a:ext uri="{FF2B5EF4-FFF2-40B4-BE49-F238E27FC236}">
                <a16:creationId xmlns:a16="http://schemas.microsoft.com/office/drawing/2014/main" id="{BB529AB0-0991-9647-D764-40AC8F9479DC}"/>
              </a:ext>
            </a:extLst>
          </p:cNvPr>
          <p:cNvSpPr>
            <a:spLocks noChangeArrowheads="1"/>
          </p:cNvSpPr>
          <p:nvPr/>
        </p:nvSpPr>
        <p:spPr bwMode="auto">
          <a:xfrm>
            <a:off x="6705600" y="7924800"/>
            <a:ext cx="10363200" cy="4267200"/>
          </a:xfrm>
          <a:prstGeom prst="rect">
            <a:avLst/>
          </a:prstGeom>
          <a:solidFill>
            <a:schemeClr val="accent6">
              <a:lumMod val="60000"/>
              <a:lumOff val="40000"/>
            </a:schemeClr>
          </a:solidFill>
          <a:ln w="28575">
            <a:solidFill>
              <a:srgbClr val="C0C0C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endParaRPr lang="en-US" altLang="en-US" sz="2400" b="1">
              <a:latin typeface="Times New Roman" panose="02020603050405020304" pitchFamily="18" charset="0"/>
            </a:endParaRPr>
          </a:p>
          <a:p>
            <a:pPr algn="l" eaLnBrk="1" hangingPunct="1"/>
            <a:endParaRPr lang="en-US" altLang="en-US" sz="2400" b="1">
              <a:latin typeface="Times New Roman" panose="02020603050405020304" pitchFamily="18" charset="0"/>
            </a:endParaRPr>
          </a:p>
          <a:p>
            <a:pPr algn="l" eaLnBrk="1" hangingPunct="1"/>
            <a:endParaRPr lang="en-US" altLang="en-US" sz="2400" b="1">
              <a:latin typeface="Times New Roman" panose="02020603050405020304" pitchFamily="18" charset="0"/>
            </a:endParaRPr>
          </a:p>
          <a:p>
            <a:pPr algn="l" eaLnBrk="1" hangingPunct="1"/>
            <a:r>
              <a:rPr lang="en-US" altLang="en-US" sz="2400" b="1">
                <a:latin typeface="Times New Roman" panose="02020603050405020304" pitchFamily="18" charset="0"/>
              </a:rPr>
              <a:t>              Arg</a:t>
            </a:r>
            <a:r>
              <a:rPr lang="el-GR" altLang="en-US" sz="2400" b="1">
                <a:latin typeface="Times New Roman" panose="02020603050405020304" pitchFamily="18" charset="0"/>
              </a:rPr>
              <a:t>2</a:t>
            </a:r>
            <a:r>
              <a:rPr lang="en-US" altLang="en-US" sz="2400" b="1">
                <a:latin typeface="Times New Roman" panose="02020603050405020304" pitchFamily="18" charset="0"/>
              </a:rPr>
              <a:t>                                                                                    Arg2</a:t>
            </a:r>
          </a:p>
          <a:p>
            <a:pPr algn="l" eaLnBrk="1" hangingPunct="1"/>
            <a:endParaRPr lang="en-US" altLang="en-US" sz="2400" b="1">
              <a:latin typeface="Times New Roman" panose="02020603050405020304" pitchFamily="18" charset="0"/>
            </a:endParaRPr>
          </a:p>
          <a:p>
            <a:pPr algn="l" eaLnBrk="1" hangingPunct="1"/>
            <a:r>
              <a:rPr lang="en-US" altLang="en-US" sz="2400" b="1">
                <a:latin typeface="Times New Roman" panose="02020603050405020304" pitchFamily="18" charset="0"/>
              </a:rPr>
              <a:t>                                                  </a:t>
            </a:r>
          </a:p>
          <a:p>
            <a:pPr algn="l" eaLnBrk="1" hangingPunct="1"/>
            <a:r>
              <a:rPr lang="en-US" altLang="en-US" sz="2400" b="1">
                <a:latin typeface="Times New Roman" panose="02020603050405020304" pitchFamily="18" charset="0"/>
              </a:rPr>
              <a:t>                                                 Arg</a:t>
            </a:r>
            <a:r>
              <a:rPr lang="el-GR" altLang="en-US" sz="2400" b="1">
                <a:latin typeface="Times New Roman" panose="02020603050405020304" pitchFamily="18" charset="0"/>
              </a:rPr>
              <a:t>1</a:t>
            </a:r>
            <a:r>
              <a:rPr lang="en-US" altLang="en-US" sz="2400" b="1">
                <a:latin typeface="Times New Roman" panose="02020603050405020304" pitchFamily="18" charset="0"/>
              </a:rPr>
              <a:t>        Arg</a:t>
            </a:r>
            <a:r>
              <a:rPr lang="el-GR" altLang="en-US" sz="2400" b="1">
                <a:latin typeface="Times New Roman" panose="02020603050405020304" pitchFamily="18" charset="0"/>
              </a:rPr>
              <a:t>1</a:t>
            </a:r>
            <a:r>
              <a:rPr lang="en-US" altLang="en-US" sz="2400" b="1">
                <a:latin typeface="Times New Roman" panose="02020603050405020304" pitchFamily="18" charset="0"/>
              </a:rPr>
              <a:t>                                        </a:t>
            </a:r>
            <a:endParaRPr lang="en-US" altLang="en-US" sz="2800" b="1"/>
          </a:p>
        </p:txBody>
      </p:sp>
      <p:sp>
        <p:nvSpPr>
          <p:cNvPr id="15370" name="Oval 10">
            <a:extLst>
              <a:ext uri="{FF2B5EF4-FFF2-40B4-BE49-F238E27FC236}">
                <a16:creationId xmlns:a16="http://schemas.microsoft.com/office/drawing/2014/main" id="{F80A28B1-0E72-5B84-577A-F1784DA6606C}"/>
              </a:ext>
            </a:extLst>
          </p:cNvPr>
          <p:cNvSpPr>
            <a:spLocks noChangeArrowheads="1"/>
          </p:cNvSpPr>
          <p:nvPr/>
        </p:nvSpPr>
        <p:spPr bwMode="auto">
          <a:xfrm>
            <a:off x="7467600" y="5562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PLUG</a:t>
            </a:r>
            <a:endParaRPr lang="en-US" altLang="en-US" sz="2800" b="1"/>
          </a:p>
        </p:txBody>
      </p:sp>
      <p:sp>
        <p:nvSpPr>
          <p:cNvPr id="15371" name="Oval 11">
            <a:extLst>
              <a:ext uri="{FF2B5EF4-FFF2-40B4-BE49-F238E27FC236}">
                <a16:creationId xmlns:a16="http://schemas.microsoft.com/office/drawing/2014/main" id="{4A242737-8796-D5F5-A2D1-3411DACB2982}"/>
              </a:ext>
            </a:extLst>
          </p:cNvPr>
          <p:cNvSpPr>
            <a:spLocks noChangeArrowheads="1"/>
          </p:cNvSpPr>
          <p:nvPr/>
        </p:nvSpPr>
        <p:spPr bwMode="auto">
          <a:xfrm>
            <a:off x="10210800" y="8839200"/>
            <a:ext cx="2971800" cy="9144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E1</a:t>
            </a:r>
            <a:endParaRPr lang="en-US" altLang="en-US" sz="2800" b="1"/>
          </a:p>
        </p:txBody>
      </p:sp>
      <p:sp>
        <p:nvSpPr>
          <p:cNvPr id="15372" name="Oval 12">
            <a:extLst>
              <a:ext uri="{FF2B5EF4-FFF2-40B4-BE49-F238E27FC236}">
                <a16:creationId xmlns:a16="http://schemas.microsoft.com/office/drawing/2014/main" id="{2472AD05-D21C-5BC8-129B-315909A44384}"/>
              </a:ext>
            </a:extLst>
          </p:cNvPr>
          <p:cNvSpPr>
            <a:spLocks noChangeArrowheads="1"/>
          </p:cNvSpPr>
          <p:nvPr/>
        </p:nvSpPr>
        <p:spPr bwMode="auto">
          <a:xfrm>
            <a:off x="12586741" y="10489671"/>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COMP-OF</a:t>
            </a:r>
            <a:endParaRPr lang="en-US" altLang="en-US" sz="2800" b="1"/>
          </a:p>
        </p:txBody>
      </p:sp>
      <p:sp>
        <p:nvSpPr>
          <p:cNvPr id="15373" name="Oval 13">
            <a:extLst>
              <a:ext uri="{FF2B5EF4-FFF2-40B4-BE49-F238E27FC236}">
                <a16:creationId xmlns:a16="http://schemas.microsoft.com/office/drawing/2014/main" id="{9D71AE7B-43C1-8A75-A313-416837EFC2B1}"/>
              </a:ext>
            </a:extLst>
          </p:cNvPr>
          <p:cNvSpPr>
            <a:spLocks noChangeArrowheads="1"/>
          </p:cNvSpPr>
          <p:nvPr/>
        </p:nvSpPr>
        <p:spPr bwMode="auto">
          <a:xfrm>
            <a:off x="8001000" y="10515600"/>
            <a:ext cx="2971800" cy="1371600"/>
          </a:xfrm>
          <a:prstGeom prst="ellipse">
            <a:avLst/>
          </a:prstGeom>
          <a:solidFill>
            <a:srgbClr val="FFFFFF"/>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a:latin typeface="Times New Roman" panose="02020603050405020304" pitchFamily="18" charset="0"/>
              </a:rPr>
              <a:t>FORM-OF</a:t>
            </a:r>
            <a:endParaRPr lang="en-US" altLang="en-US" sz="2800" b="1"/>
          </a:p>
        </p:txBody>
      </p:sp>
      <p:sp>
        <p:nvSpPr>
          <p:cNvPr id="15374" name="Line 14">
            <a:extLst>
              <a:ext uri="{FF2B5EF4-FFF2-40B4-BE49-F238E27FC236}">
                <a16:creationId xmlns:a16="http://schemas.microsoft.com/office/drawing/2014/main" id="{2CC54154-F5EE-63E1-D1DC-5B672DC66710}"/>
              </a:ext>
            </a:extLst>
          </p:cNvPr>
          <p:cNvSpPr>
            <a:spLocks noChangeShapeType="1"/>
          </p:cNvSpPr>
          <p:nvPr/>
        </p:nvSpPr>
        <p:spPr bwMode="auto">
          <a:xfrm flipV="1">
            <a:off x="8931639" y="4648200"/>
            <a:ext cx="0" cy="914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75" name="Line 15">
            <a:extLst>
              <a:ext uri="{FF2B5EF4-FFF2-40B4-BE49-F238E27FC236}">
                <a16:creationId xmlns:a16="http://schemas.microsoft.com/office/drawing/2014/main" id="{92570F54-CFC4-A8B9-B49C-2CB2B4D51965}"/>
              </a:ext>
            </a:extLst>
          </p:cNvPr>
          <p:cNvSpPr>
            <a:spLocks noChangeShapeType="1"/>
          </p:cNvSpPr>
          <p:nvPr/>
        </p:nvSpPr>
        <p:spPr bwMode="auto">
          <a:xfrm flipV="1">
            <a:off x="8931638" y="2362200"/>
            <a:ext cx="1" cy="8382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76" name="Line 16">
            <a:extLst>
              <a:ext uri="{FF2B5EF4-FFF2-40B4-BE49-F238E27FC236}">
                <a16:creationId xmlns:a16="http://schemas.microsoft.com/office/drawing/2014/main" id="{0010DA0F-6374-5102-6EA8-6A04CEAA20CC}"/>
              </a:ext>
            </a:extLst>
          </p:cNvPr>
          <p:cNvSpPr>
            <a:spLocks noChangeShapeType="1"/>
          </p:cNvSpPr>
          <p:nvPr/>
        </p:nvSpPr>
        <p:spPr bwMode="auto">
          <a:xfrm flipV="1">
            <a:off x="14646639" y="2362200"/>
            <a:ext cx="0" cy="914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77" name="Line 17">
            <a:extLst>
              <a:ext uri="{FF2B5EF4-FFF2-40B4-BE49-F238E27FC236}">
                <a16:creationId xmlns:a16="http://schemas.microsoft.com/office/drawing/2014/main" id="{6EA78701-AB9A-396B-AA10-DB6978269CEC}"/>
              </a:ext>
            </a:extLst>
          </p:cNvPr>
          <p:cNvSpPr>
            <a:spLocks noChangeShapeType="1"/>
          </p:cNvSpPr>
          <p:nvPr/>
        </p:nvSpPr>
        <p:spPr bwMode="auto">
          <a:xfrm flipV="1">
            <a:off x="14875239" y="4648200"/>
            <a:ext cx="0" cy="914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78" name="Line 20">
            <a:extLst>
              <a:ext uri="{FF2B5EF4-FFF2-40B4-BE49-F238E27FC236}">
                <a16:creationId xmlns:a16="http://schemas.microsoft.com/office/drawing/2014/main" id="{BB53761A-78B6-AAC3-4DA5-53561F7F3B45}"/>
              </a:ext>
            </a:extLst>
          </p:cNvPr>
          <p:cNvSpPr>
            <a:spLocks noChangeShapeType="1"/>
          </p:cNvSpPr>
          <p:nvPr/>
        </p:nvSpPr>
        <p:spPr bwMode="auto">
          <a:xfrm flipV="1">
            <a:off x="10074639" y="9677400"/>
            <a:ext cx="685800" cy="914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79" name="Line 21">
            <a:extLst>
              <a:ext uri="{FF2B5EF4-FFF2-40B4-BE49-F238E27FC236}">
                <a16:creationId xmlns:a16="http://schemas.microsoft.com/office/drawing/2014/main" id="{493EA824-5445-CEF8-85F1-2E053D7B4426}"/>
              </a:ext>
            </a:extLst>
          </p:cNvPr>
          <p:cNvSpPr>
            <a:spLocks noChangeShapeType="1"/>
          </p:cNvSpPr>
          <p:nvPr/>
        </p:nvSpPr>
        <p:spPr bwMode="auto">
          <a:xfrm flipH="1" flipV="1">
            <a:off x="12436839" y="9753600"/>
            <a:ext cx="685800" cy="9144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5380" name="Line 22">
            <a:extLst>
              <a:ext uri="{FF2B5EF4-FFF2-40B4-BE49-F238E27FC236}">
                <a16:creationId xmlns:a16="http://schemas.microsoft.com/office/drawing/2014/main" id="{914040B4-2CE6-6377-09AA-5DF2ACD7A7D4}"/>
              </a:ext>
            </a:extLst>
          </p:cNvPr>
          <p:cNvSpPr>
            <a:spLocks noChangeShapeType="1"/>
          </p:cNvSpPr>
          <p:nvPr/>
        </p:nvSpPr>
        <p:spPr bwMode="auto">
          <a:xfrm flipH="1" flipV="1">
            <a:off x="8626839" y="6858000"/>
            <a:ext cx="457200" cy="3657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5381" name="Line 23">
            <a:extLst>
              <a:ext uri="{FF2B5EF4-FFF2-40B4-BE49-F238E27FC236}">
                <a16:creationId xmlns:a16="http://schemas.microsoft.com/office/drawing/2014/main" id="{A1DE63EE-F755-4EC0-9455-B0FC29261BB8}"/>
              </a:ext>
            </a:extLst>
          </p:cNvPr>
          <p:cNvSpPr>
            <a:spLocks noChangeShapeType="1"/>
          </p:cNvSpPr>
          <p:nvPr/>
        </p:nvSpPr>
        <p:spPr bwMode="auto">
          <a:xfrm flipV="1">
            <a:off x="13974586" y="6934200"/>
            <a:ext cx="990594" cy="3505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5382" name="Text Box 25">
            <a:extLst>
              <a:ext uri="{FF2B5EF4-FFF2-40B4-BE49-F238E27FC236}">
                <a16:creationId xmlns:a16="http://schemas.microsoft.com/office/drawing/2014/main" id="{1D8961A1-7332-A60C-5EBF-EDBDB43F2C88}"/>
              </a:ext>
            </a:extLst>
          </p:cNvPr>
          <p:cNvSpPr txBox="1">
            <a:spLocks noChangeArrowheads="1"/>
          </p:cNvSpPr>
          <p:nvPr/>
        </p:nvSpPr>
        <p:spPr bwMode="auto">
          <a:xfrm>
            <a:off x="6248400" y="7162801"/>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A</a:t>
            </a:r>
          </a:p>
        </p:txBody>
      </p:sp>
      <p:sp>
        <p:nvSpPr>
          <p:cNvPr id="15383" name="Text Box 26">
            <a:extLst>
              <a:ext uri="{FF2B5EF4-FFF2-40B4-BE49-F238E27FC236}">
                <a16:creationId xmlns:a16="http://schemas.microsoft.com/office/drawing/2014/main" id="{400612CF-6B65-4293-7B34-D3335127A59F}"/>
              </a:ext>
            </a:extLst>
          </p:cNvPr>
          <p:cNvSpPr txBox="1">
            <a:spLocks noChangeArrowheads="1"/>
          </p:cNvSpPr>
          <p:nvPr/>
        </p:nvSpPr>
        <p:spPr bwMode="auto">
          <a:xfrm>
            <a:off x="1676400" y="1238935"/>
            <a:ext cx="5791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solidFill>
                  <a:srgbClr val="990000"/>
                </a:solidFill>
              </a:rPr>
              <a:t>A’s representation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106</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1593" y="2749171"/>
            <a:ext cx="21590490" cy="892079"/>
          </a:xfrm>
        </p:spPr>
        <p:txBody>
          <a:bodyPr>
            <a:noAutofit/>
          </a:bodyPr>
          <a:lstStyle/>
          <a:p>
            <a:r>
              <a:rPr lang="en-US" sz="5400" dirty="0"/>
              <a:t>Mixed Chaining</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454175" y="4021112"/>
            <a:ext cx="21590490"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69012" y="3958054"/>
            <a:ext cx="21360813" cy="434649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54175" y="4400975"/>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82883" y="4102143"/>
            <a:ext cx="21533070" cy="4781309"/>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effectLst/>
                <a:latin typeface="Helvetica Neue"/>
                <a:ea typeface="Calibri" panose="020F0502020204030204" pitchFamily="34" charset="0"/>
                <a:cs typeface="Times New Roman" panose="02020603050405020304" pitchFamily="18" charset="0"/>
              </a:rPr>
              <a:t>The system combines</a:t>
            </a: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Calibri" panose="020F0502020204030204" pitchFamily="34" charset="0"/>
                <a:cs typeface="Times New Roman" panose="02020603050405020304" pitchFamily="18" charset="0"/>
              </a:rPr>
              <a:t>Goal-driven reasoning (</a:t>
            </a:r>
            <a:r>
              <a:rPr lang="en-US" sz="5400" b="1" dirty="0">
                <a:solidFill>
                  <a:srgbClr val="FF2D64"/>
                </a:solidFill>
                <a:latin typeface="Helvetica Neue"/>
                <a:ea typeface="Calibri" panose="020F0502020204030204" pitchFamily="34" charset="0"/>
                <a:cs typeface="Times New Roman" panose="02020603050405020304" pitchFamily="18" charset="0"/>
              </a:rPr>
              <a:t>backwards reasoning</a:t>
            </a:r>
            <a:r>
              <a:rPr lang="en-US" sz="5400" dirty="0">
                <a:solidFill>
                  <a:srgbClr val="0100C8"/>
                </a:solidFill>
                <a:latin typeface="Helvetica Neue"/>
                <a:ea typeface="Calibri" panose="020F0502020204030204" pitchFamily="34" charset="0"/>
                <a:cs typeface="Times New Roman" panose="02020603050405020304" pitchFamily="18" charset="0"/>
              </a:rPr>
              <a:t>) with</a:t>
            </a: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effectLst/>
                <a:latin typeface="Helvetica Neue"/>
                <a:ea typeface="Calibri" panose="020F0502020204030204" pitchFamily="34" charset="0"/>
                <a:cs typeface="Times New Roman" panose="02020603050405020304" pitchFamily="18" charset="0"/>
              </a:rPr>
              <a:t>Event-driven reasoning (</a:t>
            </a:r>
            <a:r>
              <a:rPr lang="en-US" sz="5400" b="1" dirty="0">
                <a:solidFill>
                  <a:srgbClr val="FF2D64"/>
                </a:solidFill>
                <a:effectLst/>
                <a:latin typeface="Helvetica Neue"/>
                <a:ea typeface="Calibri" panose="020F0502020204030204" pitchFamily="34" charset="0"/>
                <a:cs typeface="Times New Roman" panose="02020603050405020304" pitchFamily="18" charset="0"/>
              </a:rPr>
              <a:t>forwards reasoning</a:t>
            </a:r>
            <a:r>
              <a:rPr lang="en-US" sz="5400" dirty="0">
                <a:solidFill>
                  <a:srgbClr val="0100C8"/>
                </a:solidFill>
                <a:effectLst/>
                <a:latin typeface="Helvetica Neue"/>
                <a:ea typeface="Calibri" panose="020F0502020204030204" pitchFamily="34" charset="0"/>
                <a:cs typeface="Times New Roman" panose="02020603050405020304" pitchFamily="18" charset="0"/>
              </a:rPr>
              <a:t>)</a:t>
            </a: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Calibri" panose="020F0502020204030204" pitchFamily="34" charset="0"/>
                <a:cs typeface="Times New Roman" panose="02020603050405020304" pitchFamily="18" charset="0"/>
              </a:rPr>
              <a:t>Implemented through backwards and forwards chaining respectively</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31167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107</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54173" y="2379251"/>
            <a:ext cx="21590490" cy="892079"/>
          </a:xfrm>
        </p:spPr>
        <p:txBody>
          <a:bodyPr>
            <a:noAutofit/>
          </a:bodyPr>
          <a:lstStyle/>
          <a:p>
            <a:r>
              <a:rPr lang="en-US" sz="5400" dirty="0"/>
              <a:t>Central Reasoning Processes</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468529" y="4012497"/>
            <a:ext cx="21590490" cy="326221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368047" y="3676633"/>
            <a:ext cx="21360813" cy="434649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68529" y="3740342"/>
            <a:ext cx="21561778" cy="326221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82883" y="3821361"/>
            <a:ext cx="21533070" cy="2900409"/>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Calibri" panose="020F0502020204030204" pitchFamily="34" charset="0"/>
                <a:cs typeface="Times New Roman" panose="02020603050405020304" pitchFamily="18" charset="0"/>
              </a:rPr>
              <a:t>Each reasoning process can be activated</a:t>
            </a:r>
            <a:endParaRPr lang="en-US"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Calibri" panose="020F0502020204030204" pitchFamily="34" charset="0"/>
                <a:cs typeface="Times New Roman" panose="02020603050405020304" pitchFamily="18" charset="0"/>
              </a:rPr>
              <a:t>Externally, on the initiative of the user</a:t>
            </a: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Calibri" panose="020F0502020204030204" pitchFamily="34" charset="0"/>
                <a:cs typeface="Times New Roman" panose="02020603050405020304" pitchFamily="18" charset="0"/>
              </a:rPr>
              <a:t>Internally, based on the results of some other process</a:t>
            </a:r>
          </a:p>
        </p:txBody>
      </p:sp>
      <p:sp>
        <p:nvSpPr>
          <p:cNvPr id="11" name="Text Placeholder 3">
            <a:extLst>
              <a:ext uri="{FF2B5EF4-FFF2-40B4-BE49-F238E27FC236}">
                <a16:creationId xmlns:a16="http://schemas.microsoft.com/office/drawing/2014/main" id="{6334F4B6-6178-D06B-B57A-E7F666EF304F}"/>
              </a:ext>
            </a:extLst>
          </p:cNvPr>
          <p:cNvSpPr txBox="1">
            <a:spLocks/>
          </p:cNvSpPr>
          <p:nvPr/>
        </p:nvSpPr>
        <p:spPr>
          <a:xfrm>
            <a:off x="1503290" y="7315822"/>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5400" dirty="0"/>
              <a:t>Matching of Observations</a:t>
            </a:r>
            <a:endParaRPr lang="en-CY" sz="5400" dirty="0"/>
          </a:p>
        </p:txBody>
      </p:sp>
      <p:sp>
        <p:nvSpPr>
          <p:cNvPr id="13" name="TextBox 12">
            <a:extLst>
              <a:ext uri="{FF2B5EF4-FFF2-40B4-BE49-F238E27FC236}">
                <a16:creationId xmlns:a16="http://schemas.microsoft.com/office/drawing/2014/main" id="{0B57D329-6EF6-A4D6-5175-51A9B081DE13}"/>
              </a:ext>
            </a:extLst>
          </p:cNvPr>
          <p:cNvSpPr txBox="1"/>
          <p:nvPr/>
        </p:nvSpPr>
        <p:spPr>
          <a:xfrm>
            <a:off x="1425465" y="8671836"/>
            <a:ext cx="21533070" cy="2797817"/>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Observations are matched against assertions that represent direct evidence (and are terminal nodes) in the various mineral models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These observations are mainly entered voluntarily by the user</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66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B1E040-DDC7-7304-145C-8BBA7E93CB60}"/>
              </a:ext>
            </a:extLst>
          </p:cNvPr>
          <p:cNvSpPr>
            <a:spLocks noGrp="1"/>
          </p:cNvSpPr>
          <p:nvPr>
            <p:ph type="body" sz="quarter" idx="24"/>
          </p:nvPr>
        </p:nvSpPr>
        <p:spPr/>
        <p:txBody>
          <a:bodyPr>
            <a:normAutofit/>
          </a:bodyPr>
          <a:lstStyle/>
          <a:p>
            <a:r>
              <a:rPr lang="en-US" sz="5400" dirty="0"/>
              <a:t>Mixed Reasoning/Chaining</a:t>
            </a:r>
            <a:endParaRPr lang="en-CY" sz="5400" dirty="0"/>
          </a:p>
        </p:txBody>
      </p:sp>
      <p:sp>
        <p:nvSpPr>
          <p:cNvPr id="3" name="Text Placeholder 2">
            <a:extLst>
              <a:ext uri="{FF2B5EF4-FFF2-40B4-BE49-F238E27FC236}">
                <a16:creationId xmlns:a16="http://schemas.microsoft.com/office/drawing/2014/main" id="{F64B37CC-121C-5FD3-B680-5373FB6FAAE1}"/>
              </a:ext>
            </a:extLst>
          </p:cNvPr>
          <p:cNvSpPr>
            <a:spLocks noGrp="1"/>
          </p:cNvSpPr>
          <p:nvPr>
            <p:ph type="body" sz="quarter" idx="22"/>
          </p:nvPr>
        </p:nvSpPr>
        <p:spPr>
          <a:xfrm>
            <a:off x="1287095" y="3877751"/>
            <a:ext cx="10397882" cy="8322535"/>
          </a:xfrm>
        </p:spPr>
        <p:txBody>
          <a:bodyPr/>
          <a:lstStyle/>
          <a:p>
            <a:pPr marL="0" indent="0">
              <a:buNone/>
            </a:pPr>
            <a:r>
              <a:rPr lang="en-US" sz="4000" b="1" dirty="0">
                <a:solidFill>
                  <a:srgbClr val="FF2D64"/>
                </a:solidFill>
              </a:rPr>
              <a:t>Forwards Reasoning (through forwards chaining)</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From evidences that have been activated (that is, their probabilities have been modified) to all involved goal-hypotheses</a:t>
            </a: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result of this process is to emerge a new ultimate goal-hypothesis, which will be explored within the context of backwards reasoning</a:t>
            </a: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ultimate goal-hypothesis has the currently highest posterior probability</a:t>
            </a:r>
            <a:endParaRPr lang="en-CY"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D9E7BE7B-6DCD-4282-8C6C-B35F8D4F1347}"/>
              </a:ext>
            </a:extLst>
          </p:cNvPr>
          <p:cNvSpPr>
            <a:spLocks noGrp="1"/>
          </p:cNvSpPr>
          <p:nvPr>
            <p:ph type="body" sz="quarter" idx="26"/>
          </p:nvPr>
        </p:nvSpPr>
        <p:spPr>
          <a:xfrm>
            <a:off x="12192000" y="3847548"/>
            <a:ext cx="10397882" cy="4157200"/>
          </a:xfrm>
        </p:spPr>
        <p:txBody>
          <a:bodyPr/>
          <a:lstStyle/>
          <a:p>
            <a:pPr marL="0" indent="0">
              <a:buNone/>
            </a:pPr>
            <a:r>
              <a:rPr lang="en-US" sz="4000" b="1" dirty="0">
                <a:solidFill>
                  <a:srgbClr val="FF2D64"/>
                </a:solidFill>
              </a:rPr>
              <a:t>Backwards Reasoning (through backwards chaining)</a:t>
            </a:r>
          </a:p>
          <a:p>
            <a:pPr marL="571500" indent="-571500">
              <a:buFont typeface="Wingdings" panose="05000000000000000000" pitchFamily="2" charset="2"/>
              <a:buChar char="q"/>
            </a:pPr>
            <a:r>
              <a:rPr lang="en-CY" sz="4000" dirty="0">
                <a:effectLst/>
                <a:ea typeface="Times New Roman" panose="02020603050405020304" pitchFamily="18" charset="0"/>
                <a:cs typeface="Times New Roman" panose="02020603050405020304" pitchFamily="18" charset="0"/>
              </a:rPr>
              <a:t>From the currently most likely goal-hypothesis to the (direct) evidence presently believed to have the greatest impact on the given goal-hypothesis</a:t>
            </a:r>
            <a:endParaRPr lang="en-CY" sz="4000" dirty="0">
              <a:effectLst/>
              <a:ea typeface="Calibri" panose="020F0502020204030204" pitchFamily="34" charset="0"/>
              <a:cs typeface="Times New Roman" panose="02020603050405020304" pitchFamily="18" charset="0"/>
            </a:endParaRPr>
          </a:p>
          <a:p>
            <a:pPr marL="0" indent="0">
              <a:buNone/>
            </a:pPr>
            <a:endParaRPr lang="en-CY" sz="4000" dirty="0"/>
          </a:p>
        </p:txBody>
      </p:sp>
      <p:sp>
        <p:nvSpPr>
          <p:cNvPr id="6" name="Slide Number Placeholder 5">
            <a:extLst>
              <a:ext uri="{FF2B5EF4-FFF2-40B4-BE49-F238E27FC236}">
                <a16:creationId xmlns:a16="http://schemas.microsoft.com/office/drawing/2014/main" id="{0DE18A72-F2A1-E29D-C7DB-DB6E672036AF}"/>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108</a:t>
            </a:fld>
            <a:endParaRPr lang="bg-BG" dirty="0">
              <a:solidFill>
                <a:srgbClr val="000000"/>
              </a:solidFill>
            </a:endParaRPr>
          </a:p>
        </p:txBody>
      </p:sp>
      <p:sp>
        <p:nvSpPr>
          <p:cNvPr id="7" name="Text Placeholder 4">
            <a:extLst>
              <a:ext uri="{FF2B5EF4-FFF2-40B4-BE49-F238E27FC236}">
                <a16:creationId xmlns:a16="http://schemas.microsoft.com/office/drawing/2014/main" id="{B50EC668-7F01-F62E-E3A8-975A7A1F5170}"/>
              </a:ext>
            </a:extLst>
          </p:cNvPr>
          <p:cNvSpPr txBox="1">
            <a:spLocks/>
          </p:cNvSpPr>
          <p:nvPr/>
        </p:nvSpPr>
        <p:spPr>
          <a:xfrm>
            <a:off x="12192000" y="8277566"/>
            <a:ext cx="10397882" cy="415720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sz="4000" b="1" dirty="0">
                <a:solidFill>
                  <a:srgbClr val="FF2D64"/>
                </a:solidFill>
                <a:ea typeface="Times New Roman" panose="02020603050405020304" pitchFamily="18" charset="0"/>
                <a:cs typeface="Times New Roman" panose="02020603050405020304" pitchFamily="18" charset="0"/>
              </a:rPr>
              <a:t>Conclusions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For those goal-hypotheses whose posterior probabilities are high enough PROSPECTOR can conclude that there is sufficient evidence for the existence of deposits of the ores in question</a:t>
            </a:r>
            <a:endParaRPr lang="en-CY" sz="4000" dirty="0">
              <a:effectLst/>
              <a:ea typeface="Calibri" panose="020F0502020204030204" pitchFamily="34" charset="0"/>
              <a:cs typeface="Times New Roman" panose="02020603050405020304" pitchFamily="18" charset="0"/>
            </a:endParaRPr>
          </a:p>
          <a:p>
            <a:pPr marL="0" indent="0">
              <a:buFont typeface="+mj-lt"/>
              <a:buNone/>
            </a:pPr>
            <a:endParaRPr lang="en-CY" sz="4000" dirty="0"/>
          </a:p>
        </p:txBody>
      </p:sp>
    </p:spTree>
    <p:extLst>
      <p:ext uri="{BB962C8B-B14F-4D97-AF65-F5344CB8AC3E}">
        <p14:creationId xmlns:p14="http://schemas.microsoft.com/office/powerpoint/2010/main" val="341764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400988B5-ACBC-6583-7AEE-65DDE108A08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1" name="Slide Number Placeholder 3">
            <a:extLst>
              <a:ext uri="{FF2B5EF4-FFF2-40B4-BE49-F238E27FC236}">
                <a16:creationId xmlns:a16="http://schemas.microsoft.com/office/drawing/2014/main" id="{C084B21E-EEAD-AAE8-8D70-A335EEB8308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5C37A13-7D6E-4B08-B34B-E7262CEC22B0}" type="slidenum">
              <a:rPr lang="el-GR" altLang="en-US" smtClean="0"/>
              <a:pPr algn="ctr"/>
              <a:t>109</a:t>
            </a:fld>
            <a:endParaRPr lang="el-GR" altLang="en-US" dirty="0"/>
          </a:p>
        </p:txBody>
      </p:sp>
      <p:sp>
        <p:nvSpPr>
          <p:cNvPr id="63492" name="Oval 4">
            <a:extLst>
              <a:ext uri="{FF2B5EF4-FFF2-40B4-BE49-F238E27FC236}">
                <a16:creationId xmlns:a16="http://schemas.microsoft.com/office/drawing/2014/main" id="{7D3BA8BD-DE45-F07D-7EF8-7D435C31CFDA}"/>
              </a:ext>
            </a:extLst>
          </p:cNvPr>
          <p:cNvSpPr>
            <a:spLocks noChangeArrowheads="1"/>
          </p:cNvSpPr>
          <p:nvPr/>
        </p:nvSpPr>
        <p:spPr bwMode="auto">
          <a:xfrm>
            <a:off x="7070727" y="1555750"/>
            <a:ext cx="8296274" cy="18034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63493" name="Oval 5">
            <a:extLst>
              <a:ext uri="{FF2B5EF4-FFF2-40B4-BE49-F238E27FC236}">
                <a16:creationId xmlns:a16="http://schemas.microsoft.com/office/drawing/2014/main" id="{053DDD6E-C658-F4EA-10D7-D22A9DD514FB}"/>
              </a:ext>
            </a:extLst>
          </p:cNvPr>
          <p:cNvSpPr>
            <a:spLocks noChangeArrowheads="1"/>
          </p:cNvSpPr>
          <p:nvPr/>
        </p:nvSpPr>
        <p:spPr bwMode="auto">
          <a:xfrm>
            <a:off x="6889750" y="5454650"/>
            <a:ext cx="8296276" cy="19812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a:p>
            <a:pPr algn="ctr" eaLnBrk="1" hangingPunct="1"/>
            <a:endParaRPr lang="en-US" altLang="en-US" sz="2400">
              <a:latin typeface="Times New Roman" panose="02020603050405020304" pitchFamily="18" charset="0"/>
            </a:endParaRPr>
          </a:p>
          <a:p>
            <a:pPr algn="ctr" eaLnBrk="1" hangingPunct="1"/>
            <a:endParaRPr lang="en-US" altLang="en-US" sz="2400">
              <a:latin typeface="Times New Roman" panose="02020603050405020304" pitchFamily="18" charset="0"/>
            </a:endParaRPr>
          </a:p>
          <a:p>
            <a:pPr algn="ctr" eaLnBrk="1" hangingPunct="1"/>
            <a:endParaRPr lang="el-GR" altLang="en-US" sz="2400">
              <a:latin typeface="Times New Roman" panose="02020603050405020304" pitchFamily="18" charset="0"/>
            </a:endParaRPr>
          </a:p>
          <a:p>
            <a:pPr algn="l" eaLnBrk="1" hangingPunct="1"/>
            <a:endParaRPr lang="el-GR" altLang="en-US" sz="2400">
              <a:latin typeface="Times New Roman" panose="02020603050405020304" pitchFamily="18" charset="0"/>
            </a:endParaRPr>
          </a:p>
          <a:p>
            <a:pPr eaLnBrk="1" hangingPunct="1"/>
            <a:endParaRPr lang="en-US" altLang="en-US" sz="2800"/>
          </a:p>
        </p:txBody>
      </p:sp>
      <p:sp>
        <p:nvSpPr>
          <p:cNvPr id="63494" name="Oval 6">
            <a:extLst>
              <a:ext uri="{FF2B5EF4-FFF2-40B4-BE49-F238E27FC236}">
                <a16:creationId xmlns:a16="http://schemas.microsoft.com/office/drawing/2014/main" id="{CAA3FA8D-0415-D943-DBD1-35048DB42D64}"/>
              </a:ext>
            </a:extLst>
          </p:cNvPr>
          <p:cNvSpPr>
            <a:spLocks noChangeArrowheads="1"/>
          </p:cNvSpPr>
          <p:nvPr/>
        </p:nvSpPr>
        <p:spPr bwMode="auto">
          <a:xfrm>
            <a:off x="6889751" y="9191626"/>
            <a:ext cx="8477250" cy="18034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495" name="Rectangle 7">
            <a:extLst>
              <a:ext uri="{FF2B5EF4-FFF2-40B4-BE49-F238E27FC236}">
                <a16:creationId xmlns:a16="http://schemas.microsoft.com/office/drawing/2014/main" id="{E1042C7B-80AC-E4DD-718D-9782DA93CD1C}"/>
              </a:ext>
            </a:extLst>
          </p:cNvPr>
          <p:cNvSpPr>
            <a:spLocks noChangeArrowheads="1"/>
          </p:cNvSpPr>
          <p:nvPr/>
        </p:nvSpPr>
        <p:spPr bwMode="auto">
          <a:xfrm>
            <a:off x="8153400" y="2276477"/>
            <a:ext cx="90170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496" name="Rectangle 8">
            <a:extLst>
              <a:ext uri="{FF2B5EF4-FFF2-40B4-BE49-F238E27FC236}">
                <a16:creationId xmlns:a16="http://schemas.microsoft.com/office/drawing/2014/main" id="{BCFF0ABF-1A13-F7FB-0AAA-BEF8F4A0F63B}"/>
              </a:ext>
            </a:extLst>
          </p:cNvPr>
          <p:cNvSpPr>
            <a:spLocks noChangeArrowheads="1"/>
          </p:cNvSpPr>
          <p:nvPr/>
        </p:nvSpPr>
        <p:spPr bwMode="auto">
          <a:xfrm>
            <a:off x="13023850" y="2276477"/>
            <a:ext cx="901700" cy="539750"/>
          </a:xfrm>
          <a:prstGeom prst="rect">
            <a:avLst/>
          </a:prstGeom>
          <a:solidFill>
            <a:srgbClr val="80808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497" name="Rectangle 9">
            <a:extLst>
              <a:ext uri="{FF2B5EF4-FFF2-40B4-BE49-F238E27FC236}">
                <a16:creationId xmlns:a16="http://schemas.microsoft.com/office/drawing/2014/main" id="{745B97AD-93B8-C213-3211-FDE032E91816}"/>
              </a:ext>
            </a:extLst>
          </p:cNvPr>
          <p:cNvSpPr>
            <a:spLocks noChangeArrowheads="1"/>
          </p:cNvSpPr>
          <p:nvPr/>
        </p:nvSpPr>
        <p:spPr bwMode="auto">
          <a:xfrm>
            <a:off x="9594850" y="2276477"/>
            <a:ext cx="90170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498" name="Rectangle 10">
            <a:extLst>
              <a:ext uri="{FF2B5EF4-FFF2-40B4-BE49-F238E27FC236}">
                <a16:creationId xmlns:a16="http://schemas.microsoft.com/office/drawing/2014/main" id="{E1BA75D0-BAB3-65C2-855C-1E0CAA9F2F00}"/>
              </a:ext>
            </a:extLst>
          </p:cNvPr>
          <p:cNvSpPr>
            <a:spLocks noChangeArrowheads="1"/>
          </p:cNvSpPr>
          <p:nvPr/>
        </p:nvSpPr>
        <p:spPr bwMode="auto">
          <a:xfrm>
            <a:off x="11220450" y="2276477"/>
            <a:ext cx="90170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499" name="Rectangle 11">
            <a:extLst>
              <a:ext uri="{FF2B5EF4-FFF2-40B4-BE49-F238E27FC236}">
                <a16:creationId xmlns:a16="http://schemas.microsoft.com/office/drawing/2014/main" id="{DA8119CB-BB12-00C0-AA26-3C7B6FC42512}"/>
              </a:ext>
            </a:extLst>
          </p:cNvPr>
          <p:cNvSpPr>
            <a:spLocks noChangeArrowheads="1"/>
          </p:cNvSpPr>
          <p:nvPr/>
        </p:nvSpPr>
        <p:spPr bwMode="auto">
          <a:xfrm>
            <a:off x="10677526" y="6064251"/>
            <a:ext cx="542924"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0" name="Rectangle 12">
            <a:extLst>
              <a:ext uri="{FF2B5EF4-FFF2-40B4-BE49-F238E27FC236}">
                <a16:creationId xmlns:a16="http://schemas.microsoft.com/office/drawing/2014/main" id="{0CF0CDA1-AF10-B4D3-E1D6-6765E2BA5703}"/>
              </a:ext>
            </a:extLst>
          </p:cNvPr>
          <p:cNvSpPr>
            <a:spLocks noChangeArrowheads="1"/>
          </p:cNvSpPr>
          <p:nvPr/>
        </p:nvSpPr>
        <p:spPr bwMode="auto">
          <a:xfrm>
            <a:off x="11760201" y="6064251"/>
            <a:ext cx="53975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a:latin typeface="Times New Roman" panose="02020603050405020304" pitchFamily="18" charset="0"/>
              </a:rPr>
              <a:t>?</a:t>
            </a:r>
            <a:endParaRPr lang="en-US" altLang="en-US" sz="2800"/>
          </a:p>
        </p:txBody>
      </p:sp>
      <p:sp>
        <p:nvSpPr>
          <p:cNvPr id="63501" name="Rectangle 13">
            <a:extLst>
              <a:ext uri="{FF2B5EF4-FFF2-40B4-BE49-F238E27FC236}">
                <a16:creationId xmlns:a16="http://schemas.microsoft.com/office/drawing/2014/main" id="{62392EB6-3D27-670C-E22D-3AD26BAE4F4C}"/>
              </a:ext>
            </a:extLst>
          </p:cNvPr>
          <p:cNvSpPr>
            <a:spLocks noChangeArrowheads="1"/>
          </p:cNvSpPr>
          <p:nvPr/>
        </p:nvSpPr>
        <p:spPr bwMode="auto">
          <a:xfrm>
            <a:off x="12842877" y="6064251"/>
            <a:ext cx="53975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2" name="Rectangle 14">
            <a:extLst>
              <a:ext uri="{FF2B5EF4-FFF2-40B4-BE49-F238E27FC236}">
                <a16:creationId xmlns:a16="http://schemas.microsoft.com/office/drawing/2014/main" id="{F7FD17FF-23B4-79CD-EC3D-8586330C6C20}"/>
              </a:ext>
            </a:extLst>
          </p:cNvPr>
          <p:cNvSpPr>
            <a:spLocks noChangeArrowheads="1"/>
          </p:cNvSpPr>
          <p:nvPr/>
        </p:nvSpPr>
        <p:spPr bwMode="auto">
          <a:xfrm>
            <a:off x="13925551" y="6064251"/>
            <a:ext cx="539750" cy="539750"/>
          </a:xfrm>
          <a:prstGeom prst="rect">
            <a:avLst/>
          </a:prstGeom>
          <a:solidFill>
            <a:srgbClr val="333333"/>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3" name="Rectangle 15">
            <a:extLst>
              <a:ext uri="{FF2B5EF4-FFF2-40B4-BE49-F238E27FC236}">
                <a16:creationId xmlns:a16="http://schemas.microsoft.com/office/drawing/2014/main" id="{1E5DC043-7682-7210-0EC3-D1EDBBB07A95}"/>
              </a:ext>
            </a:extLst>
          </p:cNvPr>
          <p:cNvSpPr>
            <a:spLocks noChangeArrowheads="1"/>
          </p:cNvSpPr>
          <p:nvPr/>
        </p:nvSpPr>
        <p:spPr bwMode="auto">
          <a:xfrm>
            <a:off x="9594851" y="6064251"/>
            <a:ext cx="542926" cy="539750"/>
          </a:xfrm>
          <a:prstGeom prst="rect">
            <a:avLst/>
          </a:prstGeom>
          <a:solidFill>
            <a:srgbClr val="333333"/>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4" name="Rectangle 16">
            <a:extLst>
              <a:ext uri="{FF2B5EF4-FFF2-40B4-BE49-F238E27FC236}">
                <a16:creationId xmlns:a16="http://schemas.microsoft.com/office/drawing/2014/main" id="{2C725E5C-3339-71B7-2830-B2BDB907D162}"/>
              </a:ext>
            </a:extLst>
          </p:cNvPr>
          <p:cNvSpPr>
            <a:spLocks noChangeArrowheads="1"/>
          </p:cNvSpPr>
          <p:nvPr/>
        </p:nvSpPr>
        <p:spPr bwMode="auto">
          <a:xfrm>
            <a:off x="7613651" y="6064251"/>
            <a:ext cx="53975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5" name="Rectangle 17">
            <a:extLst>
              <a:ext uri="{FF2B5EF4-FFF2-40B4-BE49-F238E27FC236}">
                <a16:creationId xmlns:a16="http://schemas.microsoft.com/office/drawing/2014/main" id="{FF6EB942-4BFC-8CFA-ADDF-1ED8FDA9DA0E}"/>
              </a:ext>
            </a:extLst>
          </p:cNvPr>
          <p:cNvSpPr>
            <a:spLocks noChangeArrowheads="1"/>
          </p:cNvSpPr>
          <p:nvPr/>
        </p:nvSpPr>
        <p:spPr bwMode="auto">
          <a:xfrm>
            <a:off x="8515351" y="6064251"/>
            <a:ext cx="539750" cy="5397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06" name="Freeform 18">
            <a:extLst>
              <a:ext uri="{FF2B5EF4-FFF2-40B4-BE49-F238E27FC236}">
                <a16:creationId xmlns:a16="http://schemas.microsoft.com/office/drawing/2014/main" id="{B977D61D-C30B-6A1A-16A3-07228776FBA8}"/>
              </a:ext>
            </a:extLst>
          </p:cNvPr>
          <p:cNvSpPr>
            <a:spLocks/>
          </p:cNvSpPr>
          <p:nvPr/>
        </p:nvSpPr>
        <p:spPr bwMode="auto">
          <a:xfrm>
            <a:off x="13398500" y="2863851"/>
            <a:ext cx="901700" cy="3232150"/>
          </a:xfrm>
          <a:custGeom>
            <a:avLst/>
            <a:gdLst>
              <a:gd name="T0" fmla="*/ 410845 w 710"/>
              <a:gd name="T1" fmla="*/ 1616075 h 2546"/>
              <a:gd name="T2" fmla="*/ 450850 w 710"/>
              <a:gd name="T3" fmla="*/ 1536731 h 2546"/>
              <a:gd name="T4" fmla="*/ 318135 w 710"/>
              <a:gd name="T5" fmla="*/ 1338054 h 2546"/>
              <a:gd name="T6" fmla="*/ 424180 w 710"/>
              <a:gd name="T7" fmla="*/ 1139377 h 2546"/>
              <a:gd name="T8" fmla="*/ 304800 w 710"/>
              <a:gd name="T9" fmla="*/ 994019 h 2546"/>
              <a:gd name="T10" fmla="*/ 304800 w 710"/>
              <a:gd name="T11" fmla="*/ 861357 h 2546"/>
              <a:gd name="T12" fmla="*/ 358140 w 710"/>
              <a:gd name="T13" fmla="*/ 782013 h 2546"/>
              <a:gd name="T14" fmla="*/ 318135 w 710"/>
              <a:gd name="T15" fmla="*/ 649350 h 2546"/>
              <a:gd name="T16" fmla="*/ 186055 w 710"/>
              <a:gd name="T17" fmla="*/ 583336 h 2546"/>
              <a:gd name="T18" fmla="*/ 172720 w 710"/>
              <a:gd name="T19" fmla="*/ 543347 h 2546"/>
              <a:gd name="T20" fmla="*/ 238760 w 710"/>
              <a:gd name="T21" fmla="*/ 384659 h 2546"/>
              <a:gd name="T22" fmla="*/ 225425 w 710"/>
              <a:gd name="T23" fmla="*/ 291351 h 2546"/>
              <a:gd name="T24" fmla="*/ 186055 w 710"/>
              <a:gd name="T25" fmla="*/ 265326 h 2546"/>
              <a:gd name="T26" fmla="*/ 13335 w 710"/>
              <a:gd name="T27" fmla="*/ 212007 h 2546"/>
              <a:gd name="T28" fmla="*/ 0 w 710"/>
              <a:gd name="T29" fmla="*/ 132663 h 2546"/>
              <a:gd name="T30" fmla="*/ 13335 w 710"/>
              <a:gd name="T31" fmla="*/ 0 h 25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10" h="2546">
                <a:moveTo>
                  <a:pt x="647" y="2546"/>
                </a:moveTo>
                <a:cubicBezTo>
                  <a:pt x="669" y="2514"/>
                  <a:pt x="710" y="2465"/>
                  <a:pt x="710" y="2421"/>
                </a:cubicBezTo>
                <a:cubicBezTo>
                  <a:pt x="710" y="2276"/>
                  <a:pt x="574" y="2217"/>
                  <a:pt x="501" y="2108"/>
                </a:cubicBezTo>
                <a:cubicBezTo>
                  <a:pt x="540" y="1993"/>
                  <a:pt x="630" y="1910"/>
                  <a:pt x="668" y="1795"/>
                </a:cubicBezTo>
                <a:cubicBezTo>
                  <a:pt x="632" y="1689"/>
                  <a:pt x="574" y="1627"/>
                  <a:pt x="480" y="1566"/>
                </a:cubicBezTo>
                <a:cubicBezTo>
                  <a:pt x="454" y="1483"/>
                  <a:pt x="438" y="1466"/>
                  <a:pt x="480" y="1357"/>
                </a:cubicBezTo>
                <a:cubicBezTo>
                  <a:pt x="498" y="1310"/>
                  <a:pt x="564" y="1232"/>
                  <a:pt x="564" y="1232"/>
                </a:cubicBezTo>
                <a:cubicBezTo>
                  <a:pt x="554" y="1174"/>
                  <a:pt x="550" y="1072"/>
                  <a:pt x="501" y="1023"/>
                </a:cubicBezTo>
                <a:cubicBezTo>
                  <a:pt x="470" y="992"/>
                  <a:pt x="340" y="934"/>
                  <a:pt x="293" y="919"/>
                </a:cubicBezTo>
                <a:cubicBezTo>
                  <a:pt x="286" y="898"/>
                  <a:pt x="270" y="878"/>
                  <a:pt x="272" y="856"/>
                </a:cubicBezTo>
                <a:cubicBezTo>
                  <a:pt x="283" y="756"/>
                  <a:pt x="346" y="696"/>
                  <a:pt x="376" y="606"/>
                </a:cubicBezTo>
                <a:cubicBezTo>
                  <a:pt x="369" y="557"/>
                  <a:pt x="375" y="504"/>
                  <a:pt x="355" y="459"/>
                </a:cubicBezTo>
                <a:cubicBezTo>
                  <a:pt x="345" y="436"/>
                  <a:pt x="315" y="430"/>
                  <a:pt x="293" y="418"/>
                </a:cubicBezTo>
                <a:cubicBezTo>
                  <a:pt x="205" y="368"/>
                  <a:pt x="115" y="365"/>
                  <a:pt x="21" y="334"/>
                </a:cubicBezTo>
                <a:cubicBezTo>
                  <a:pt x="14" y="292"/>
                  <a:pt x="0" y="251"/>
                  <a:pt x="0" y="209"/>
                </a:cubicBezTo>
                <a:cubicBezTo>
                  <a:pt x="0" y="139"/>
                  <a:pt x="21" y="70"/>
                  <a:pt x="21" y="0"/>
                </a:cubicBezTo>
              </a:path>
            </a:pathLst>
          </a:custGeom>
          <a:noFill/>
          <a:ln w="9525">
            <a:solidFill>
              <a:srgbClr val="00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63507" name="Freeform 19">
            <a:extLst>
              <a:ext uri="{FF2B5EF4-FFF2-40B4-BE49-F238E27FC236}">
                <a16:creationId xmlns:a16="http://schemas.microsoft.com/office/drawing/2014/main" id="{30A6D955-20FB-5A9A-9C55-23C899F3E858}"/>
              </a:ext>
            </a:extLst>
          </p:cNvPr>
          <p:cNvSpPr>
            <a:spLocks/>
          </p:cNvSpPr>
          <p:nvPr/>
        </p:nvSpPr>
        <p:spPr bwMode="auto">
          <a:xfrm>
            <a:off x="8734427" y="2863851"/>
            <a:ext cx="1238250" cy="3181350"/>
          </a:xfrm>
          <a:custGeom>
            <a:avLst/>
            <a:gdLst>
              <a:gd name="T0" fmla="*/ 582967 w 976"/>
              <a:gd name="T1" fmla="*/ 1590675 h 2505"/>
              <a:gd name="T2" fmla="*/ 596288 w 976"/>
              <a:gd name="T3" fmla="*/ 1550670 h 2505"/>
              <a:gd name="T4" fmla="*/ 503039 w 976"/>
              <a:gd name="T5" fmla="*/ 1431290 h 2505"/>
              <a:gd name="T6" fmla="*/ 543003 w 976"/>
              <a:gd name="T7" fmla="*/ 1179830 h 2505"/>
              <a:gd name="T8" fmla="*/ 569646 w 976"/>
              <a:gd name="T9" fmla="*/ 1139825 h 2505"/>
              <a:gd name="T10" fmla="*/ 596288 w 976"/>
              <a:gd name="T11" fmla="*/ 1100455 h 2505"/>
              <a:gd name="T12" fmla="*/ 596288 w 976"/>
              <a:gd name="T13" fmla="*/ 954405 h 2505"/>
              <a:gd name="T14" fmla="*/ 529682 w 976"/>
              <a:gd name="T15" fmla="*/ 875030 h 2505"/>
              <a:gd name="T16" fmla="*/ 423745 w 976"/>
              <a:gd name="T17" fmla="*/ 795655 h 2505"/>
              <a:gd name="T18" fmla="*/ 384416 w 976"/>
              <a:gd name="T19" fmla="*/ 768985 h 2505"/>
              <a:gd name="T20" fmla="*/ 344452 w 976"/>
              <a:gd name="T21" fmla="*/ 755650 h 2505"/>
              <a:gd name="T22" fmla="*/ 304488 w 976"/>
              <a:gd name="T23" fmla="*/ 715645 h 2505"/>
              <a:gd name="T24" fmla="*/ 317809 w 976"/>
              <a:gd name="T25" fmla="*/ 636270 h 2505"/>
              <a:gd name="T26" fmla="*/ 410424 w 976"/>
              <a:gd name="T27" fmla="*/ 516890 h 2505"/>
              <a:gd name="T28" fmla="*/ 423745 w 976"/>
              <a:gd name="T29" fmla="*/ 477520 h 2505"/>
              <a:gd name="T30" fmla="*/ 410424 w 976"/>
              <a:gd name="T31" fmla="*/ 397510 h 2505"/>
              <a:gd name="T32" fmla="*/ 317809 w 976"/>
              <a:gd name="T33" fmla="*/ 344805 h 2505"/>
              <a:gd name="T34" fmla="*/ 185864 w 976"/>
              <a:gd name="T35" fmla="*/ 304800 h 2505"/>
              <a:gd name="T36" fmla="*/ 132579 w 976"/>
              <a:gd name="T37" fmla="*/ 225425 h 2505"/>
              <a:gd name="T38" fmla="*/ 105936 w 976"/>
              <a:gd name="T39" fmla="*/ 186055 h 2505"/>
              <a:gd name="T40" fmla="*/ 66607 w 976"/>
              <a:gd name="T41" fmla="*/ 106045 h 2505"/>
              <a:gd name="T42" fmla="*/ 0 w 976"/>
              <a:gd name="T43" fmla="*/ 0 h 250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76" h="2505">
                <a:moveTo>
                  <a:pt x="919" y="2505"/>
                </a:moveTo>
                <a:cubicBezTo>
                  <a:pt x="926" y="2484"/>
                  <a:pt x="940" y="2464"/>
                  <a:pt x="940" y="2442"/>
                </a:cubicBezTo>
                <a:cubicBezTo>
                  <a:pt x="940" y="2344"/>
                  <a:pt x="864" y="2301"/>
                  <a:pt x="793" y="2254"/>
                </a:cubicBezTo>
                <a:cubicBezTo>
                  <a:pt x="688" y="2095"/>
                  <a:pt x="767" y="1992"/>
                  <a:pt x="856" y="1858"/>
                </a:cubicBezTo>
                <a:cubicBezTo>
                  <a:pt x="870" y="1837"/>
                  <a:pt x="884" y="1816"/>
                  <a:pt x="898" y="1795"/>
                </a:cubicBezTo>
                <a:cubicBezTo>
                  <a:pt x="912" y="1774"/>
                  <a:pt x="940" y="1733"/>
                  <a:pt x="940" y="1733"/>
                </a:cubicBezTo>
                <a:cubicBezTo>
                  <a:pt x="959" y="1631"/>
                  <a:pt x="976" y="1611"/>
                  <a:pt x="940" y="1503"/>
                </a:cubicBezTo>
                <a:cubicBezTo>
                  <a:pt x="922" y="1450"/>
                  <a:pt x="868" y="1418"/>
                  <a:pt x="835" y="1378"/>
                </a:cubicBezTo>
                <a:cubicBezTo>
                  <a:pt x="770" y="1301"/>
                  <a:pt x="769" y="1285"/>
                  <a:pt x="668" y="1253"/>
                </a:cubicBezTo>
                <a:cubicBezTo>
                  <a:pt x="647" y="1239"/>
                  <a:pt x="628" y="1222"/>
                  <a:pt x="606" y="1211"/>
                </a:cubicBezTo>
                <a:cubicBezTo>
                  <a:pt x="586" y="1201"/>
                  <a:pt x="561" y="1202"/>
                  <a:pt x="543" y="1190"/>
                </a:cubicBezTo>
                <a:cubicBezTo>
                  <a:pt x="518" y="1174"/>
                  <a:pt x="501" y="1148"/>
                  <a:pt x="480" y="1127"/>
                </a:cubicBezTo>
                <a:cubicBezTo>
                  <a:pt x="487" y="1085"/>
                  <a:pt x="485" y="1041"/>
                  <a:pt x="501" y="1002"/>
                </a:cubicBezTo>
                <a:cubicBezTo>
                  <a:pt x="536" y="919"/>
                  <a:pt x="588" y="874"/>
                  <a:pt x="647" y="814"/>
                </a:cubicBezTo>
                <a:cubicBezTo>
                  <a:pt x="654" y="793"/>
                  <a:pt x="668" y="774"/>
                  <a:pt x="668" y="752"/>
                </a:cubicBezTo>
                <a:cubicBezTo>
                  <a:pt x="668" y="709"/>
                  <a:pt x="664" y="665"/>
                  <a:pt x="647" y="626"/>
                </a:cubicBezTo>
                <a:cubicBezTo>
                  <a:pt x="615" y="553"/>
                  <a:pt x="564" y="562"/>
                  <a:pt x="501" y="543"/>
                </a:cubicBezTo>
                <a:cubicBezTo>
                  <a:pt x="240" y="464"/>
                  <a:pt x="489" y="530"/>
                  <a:pt x="293" y="480"/>
                </a:cubicBezTo>
                <a:cubicBezTo>
                  <a:pt x="265" y="438"/>
                  <a:pt x="237" y="397"/>
                  <a:pt x="209" y="355"/>
                </a:cubicBezTo>
                <a:cubicBezTo>
                  <a:pt x="195" y="334"/>
                  <a:pt x="167" y="293"/>
                  <a:pt x="167" y="293"/>
                </a:cubicBezTo>
                <a:cubicBezTo>
                  <a:pt x="115" y="138"/>
                  <a:pt x="184" y="326"/>
                  <a:pt x="105" y="167"/>
                </a:cubicBezTo>
                <a:cubicBezTo>
                  <a:pt x="67" y="91"/>
                  <a:pt x="64" y="64"/>
                  <a:pt x="0" y="0"/>
                </a:cubicBezTo>
              </a:path>
            </a:pathLst>
          </a:custGeom>
          <a:noFill/>
          <a:ln w="9525">
            <a:solidFill>
              <a:srgbClr val="00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63508" name="Freeform 20">
            <a:extLst>
              <a:ext uri="{FF2B5EF4-FFF2-40B4-BE49-F238E27FC236}">
                <a16:creationId xmlns:a16="http://schemas.microsoft.com/office/drawing/2014/main" id="{ABE95A38-DB7E-D50A-CA2E-538E2A71AA58}"/>
              </a:ext>
            </a:extLst>
          </p:cNvPr>
          <p:cNvSpPr>
            <a:spLocks/>
          </p:cNvSpPr>
          <p:nvPr/>
        </p:nvSpPr>
        <p:spPr bwMode="auto">
          <a:xfrm>
            <a:off x="11887201" y="2809877"/>
            <a:ext cx="1327150" cy="3295650"/>
          </a:xfrm>
          <a:custGeom>
            <a:avLst/>
            <a:gdLst>
              <a:gd name="T0" fmla="*/ 663575 w 1043"/>
              <a:gd name="T1" fmla="*/ 0 h 2594"/>
              <a:gd name="T2" fmla="*/ 517881 w 1043"/>
              <a:gd name="T3" fmla="*/ 185491 h 2594"/>
              <a:gd name="T4" fmla="*/ 491160 w 1043"/>
              <a:gd name="T5" fmla="*/ 264897 h 2594"/>
              <a:gd name="T6" fmla="*/ 504521 w 1043"/>
              <a:gd name="T7" fmla="*/ 503749 h 2594"/>
              <a:gd name="T8" fmla="*/ 371551 w 1043"/>
              <a:gd name="T9" fmla="*/ 543134 h 2594"/>
              <a:gd name="T10" fmla="*/ 278663 w 1043"/>
              <a:gd name="T11" fmla="*/ 662560 h 2594"/>
              <a:gd name="T12" fmla="*/ 265303 w 1043"/>
              <a:gd name="T13" fmla="*/ 967478 h 2594"/>
              <a:gd name="T14" fmla="*/ 145694 w 1043"/>
              <a:gd name="T15" fmla="*/ 1007498 h 2594"/>
              <a:gd name="T16" fmla="*/ 39445 w 1043"/>
              <a:gd name="T17" fmla="*/ 1113584 h 2594"/>
              <a:gd name="T18" fmla="*/ 52806 w 1043"/>
              <a:gd name="T19" fmla="*/ 1259055 h 2594"/>
              <a:gd name="T20" fmla="*/ 119609 w 1043"/>
              <a:gd name="T21" fmla="*/ 1418502 h 2594"/>
              <a:gd name="T22" fmla="*/ 106248 w 1043"/>
              <a:gd name="T23" fmla="*/ 1511247 h 2594"/>
              <a:gd name="T24" fmla="*/ 66167 w 1043"/>
              <a:gd name="T25" fmla="*/ 1524588 h 2594"/>
              <a:gd name="T26" fmla="*/ 39445 w 1043"/>
              <a:gd name="T27" fmla="*/ 1563973 h 2594"/>
              <a:gd name="T28" fmla="*/ 0 w 1043"/>
              <a:gd name="T29" fmla="*/ 1643378 h 25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43" h="2594">
                <a:moveTo>
                  <a:pt x="1043" y="0"/>
                </a:moveTo>
                <a:cubicBezTo>
                  <a:pt x="938" y="70"/>
                  <a:pt x="883" y="188"/>
                  <a:pt x="814" y="292"/>
                </a:cubicBezTo>
                <a:cubicBezTo>
                  <a:pt x="790" y="329"/>
                  <a:pt x="772" y="417"/>
                  <a:pt x="772" y="417"/>
                </a:cubicBezTo>
                <a:cubicBezTo>
                  <a:pt x="796" y="534"/>
                  <a:pt x="846" y="676"/>
                  <a:pt x="793" y="793"/>
                </a:cubicBezTo>
                <a:cubicBezTo>
                  <a:pt x="768" y="849"/>
                  <a:pt x="600" y="853"/>
                  <a:pt x="584" y="855"/>
                </a:cubicBezTo>
                <a:cubicBezTo>
                  <a:pt x="475" y="892"/>
                  <a:pt x="465" y="938"/>
                  <a:pt x="438" y="1043"/>
                </a:cubicBezTo>
                <a:cubicBezTo>
                  <a:pt x="431" y="1203"/>
                  <a:pt x="460" y="1369"/>
                  <a:pt x="417" y="1523"/>
                </a:cubicBezTo>
                <a:cubicBezTo>
                  <a:pt x="417" y="1523"/>
                  <a:pt x="260" y="1576"/>
                  <a:pt x="229" y="1586"/>
                </a:cubicBezTo>
                <a:cubicBezTo>
                  <a:pt x="155" y="1611"/>
                  <a:pt x="102" y="1692"/>
                  <a:pt x="62" y="1753"/>
                </a:cubicBezTo>
                <a:cubicBezTo>
                  <a:pt x="69" y="1829"/>
                  <a:pt x="70" y="1907"/>
                  <a:pt x="83" y="1982"/>
                </a:cubicBezTo>
                <a:cubicBezTo>
                  <a:pt x="101" y="2084"/>
                  <a:pt x="157" y="2140"/>
                  <a:pt x="188" y="2233"/>
                </a:cubicBezTo>
                <a:cubicBezTo>
                  <a:pt x="181" y="2282"/>
                  <a:pt x="189" y="2335"/>
                  <a:pt x="167" y="2379"/>
                </a:cubicBezTo>
                <a:cubicBezTo>
                  <a:pt x="157" y="2399"/>
                  <a:pt x="121" y="2386"/>
                  <a:pt x="104" y="2400"/>
                </a:cubicBezTo>
                <a:cubicBezTo>
                  <a:pt x="84" y="2415"/>
                  <a:pt x="76" y="2441"/>
                  <a:pt x="62" y="2462"/>
                </a:cubicBezTo>
                <a:cubicBezTo>
                  <a:pt x="19" y="2594"/>
                  <a:pt x="65" y="2587"/>
                  <a:pt x="0" y="2587"/>
                </a:cubicBezTo>
              </a:path>
            </a:pathLst>
          </a:custGeom>
          <a:noFill/>
          <a:ln w="28575" cmpd="sng">
            <a:solidFill>
              <a:srgbClr val="0000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63509" name="Line 21">
            <a:extLst>
              <a:ext uri="{FF2B5EF4-FFF2-40B4-BE49-F238E27FC236}">
                <a16:creationId xmlns:a16="http://schemas.microsoft.com/office/drawing/2014/main" id="{5D6DC3D8-2DC9-DA96-5242-98B7905F76E6}"/>
              </a:ext>
            </a:extLst>
          </p:cNvPr>
          <p:cNvSpPr>
            <a:spLocks noChangeShapeType="1"/>
          </p:cNvSpPr>
          <p:nvPr/>
        </p:nvSpPr>
        <p:spPr bwMode="auto">
          <a:xfrm>
            <a:off x="15186026" y="2886076"/>
            <a:ext cx="0" cy="9017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3510" name="Line 22">
            <a:extLst>
              <a:ext uri="{FF2B5EF4-FFF2-40B4-BE49-F238E27FC236}">
                <a16:creationId xmlns:a16="http://schemas.microsoft.com/office/drawing/2014/main" id="{78D36A38-1CAC-DD6A-52DC-A086D43B922A}"/>
              </a:ext>
            </a:extLst>
          </p:cNvPr>
          <p:cNvSpPr>
            <a:spLocks noChangeShapeType="1"/>
          </p:cNvSpPr>
          <p:nvPr/>
        </p:nvSpPr>
        <p:spPr bwMode="auto">
          <a:xfrm flipV="1">
            <a:off x="15186026" y="5229226"/>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3511" name="Oval 23">
            <a:extLst>
              <a:ext uri="{FF2B5EF4-FFF2-40B4-BE49-F238E27FC236}">
                <a16:creationId xmlns:a16="http://schemas.microsoft.com/office/drawing/2014/main" id="{61FCDE03-F9E6-8AAD-4D61-269F514B14A5}"/>
              </a:ext>
            </a:extLst>
          </p:cNvPr>
          <p:cNvSpPr>
            <a:spLocks noChangeArrowheads="1"/>
          </p:cNvSpPr>
          <p:nvPr/>
        </p:nvSpPr>
        <p:spPr bwMode="auto">
          <a:xfrm>
            <a:off x="7972426" y="9912351"/>
            <a:ext cx="720724" cy="36195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12" name="Oval 24">
            <a:extLst>
              <a:ext uri="{FF2B5EF4-FFF2-40B4-BE49-F238E27FC236}">
                <a16:creationId xmlns:a16="http://schemas.microsoft.com/office/drawing/2014/main" id="{784DA284-9D4B-E72C-78F6-DE5AE66841B3}"/>
              </a:ext>
            </a:extLst>
          </p:cNvPr>
          <p:cNvSpPr>
            <a:spLocks noChangeArrowheads="1"/>
          </p:cNvSpPr>
          <p:nvPr/>
        </p:nvSpPr>
        <p:spPr bwMode="auto">
          <a:xfrm>
            <a:off x="9055101" y="10093327"/>
            <a:ext cx="720726" cy="361950"/>
          </a:xfrm>
          <a:prstGeom prst="ellipse">
            <a:avLst/>
          </a:prstGeom>
          <a:solidFill>
            <a:srgbClr val="808080"/>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13" name="Oval 25">
            <a:extLst>
              <a:ext uri="{FF2B5EF4-FFF2-40B4-BE49-F238E27FC236}">
                <a16:creationId xmlns:a16="http://schemas.microsoft.com/office/drawing/2014/main" id="{C28CC595-E400-C88E-A789-8DD4156985C4}"/>
              </a:ext>
            </a:extLst>
          </p:cNvPr>
          <p:cNvSpPr>
            <a:spLocks noChangeArrowheads="1"/>
          </p:cNvSpPr>
          <p:nvPr/>
        </p:nvSpPr>
        <p:spPr bwMode="auto">
          <a:xfrm>
            <a:off x="10137776" y="9734550"/>
            <a:ext cx="720724" cy="358776"/>
          </a:xfrm>
          <a:prstGeom prst="ellipse">
            <a:avLst/>
          </a:prstGeom>
          <a:solidFill>
            <a:srgbClr val="808080"/>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14" name="Oval 26">
            <a:extLst>
              <a:ext uri="{FF2B5EF4-FFF2-40B4-BE49-F238E27FC236}">
                <a16:creationId xmlns:a16="http://schemas.microsoft.com/office/drawing/2014/main" id="{01054F38-31A7-5082-FA2B-9764FF89C991}"/>
              </a:ext>
            </a:extLst>
          </p:cNvPr>
          <p:cNvSpPr>
            <a:spLocks noChangeArrowheads="1"/>
          </p:cNvSpPr>
          <p:nvPr/>
        </p:nvSpPr>
        <p:spPr bwMode="auto">
          <a:xfrm>
            <a:off x="11760201" y="10274301"/>
            <a:ext cx="720726" cy="36195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15" name="Oval 27">
            <a:extLst>
              <a:ext uri="{FF2B5EF4-FFF2-40B4-BE49-F238E27FC236}">
                <a16:creationId xmlns:a16="http://schemas.microsoft.com/office/drawing/2014/main" id="{1D3FA6CB-05D2-4743-B09D-097A2EF9F44E}"/>
              </a:ext>
            </a:extLst>
          </p:cNvPr>
          <p:cNvSpPr>
            <a:spLocks noChangeArrowheads="1"/>
          </p:cNvSpPr>
          <p:nvPr/>
        </p:nvSpPr>
        <p:spPr bwMode="auto">
          <a:xfrm>
            <a:off x="13201650" y="9912351"/>
            <a:ext cx="723900" cy="361950"/>
          </a:xfrm>
          <a:prstGeom prst="ellipse">
            <a:avLst/>
          </a:prstGeom>
          <a:solidFill>
            <a:srgbClr val="808080"/>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3516" name="Line 28">
            <a:extLst>
              <a:ext uri="{FF2B5EF4-FFF2-40B4-BE49-F238E27FC236}">
                <a16:creationId xmlns:a16="http://schemas.microsoft.com/office/drawing/2014/main" id="{CEEF1E90-ACB2-E6C3-44AB-A9FA73208063}"/>
              </a:ext>
            </a:extLst>
          </p:cNvPr>
          <p:cNvSpPr>
            <a:spLocks noChangeShapeType="1"/>
          </p:cNvSpPr>
          <p:nvPr/>
        </p:nvSpPr>
        <p:spPr bwMode="auto">
          <a:xfrm flipV="1">
            <a:off x="13563601" y="6604001"/>
            <a:ext cx="539750" cy="34258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3517" name="Line 29">
            <a:extLst>
              <a:ext uri="{FF2B5EF4-FFF2-40B4-BE49-F238E27FC236}">
                <a16:creationId xmlns:a16="http://schemas.microsoft.com/office/drawing/2014/main" id="{8120987E-4E5A-6AA0-E33F-9B4B32032BF6}"/>
              </a:ext>
            </a:extLst>
          </p:cNvPr>
          <p:cNvSpPr>
            <a:spLocks noChangeShapeType="1"/>
          </p:cNvSpPr>
          <p:nvPr/>
        </p:nvSpPr>
        <p:spPr bwMode="auto">
          <a:xfrm flipV="1">
            <a:off x="9417050" y="6604000"/>
            <a:ext cx="358776" cy="3606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3518" name="Line 30">
            <a:extLst>
              <a:ext uri="{FF2B5EF4-FFF2-40B4-BE49-F238E27FC236}">
                <a16:creationId xmlns:a16="http://schemas.microsoft.com/office/drawing/2014/main" id="{1580306B-E16F-5A09-088B-853FB6BF4CFC}"/>
              </a:ext>
            </a:extLst>
          </p:cNvPr>
          <p:cNvSpPr>
            <a:spLocks noChangeShapeType="1"/>
          </p:cNvSpPr>
          <p:nvPr/>
        </p:nvSpPr>
        <p:spPr bwMode="auto">
          <a:xfrm flipH="1" flipV="1">
            <a:off x="9956801" y="6604001"/>
            <a:ext cx="539750" cy="3244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3519" name="Line 31">
            <a:extLst>
              <a:ext uri="{FF2B5EF4-FFF2-40B4-BE49-F238E27FC236}">
                <a16:creationId xmlns:a16="http://schemas.microsoft.com/office/drawing/2014/main" id="{A426B59F-DE39-F49D-38FE-D5DC6FEC614D}"/>
              </a:ext>
            </a:extLst>
          </p:cNvPr>
          <p:cNvSpPr>
            <a:spLocks noChangeShapeType="1"/>
          </p:cNvSpPr>
          <p:nvPr/>
        </p:nvSpPr>
        <p:spPr bwMode="auto">
          <a:xfrm flipV="1">
            <a:off x="11582400" y="6858000"/>
            <a:ext cx="0" cy="457200"/>
          </a:xfrm>
          <a:prstGeom prst="line">
            <a:avLst/>
          </a:prstGeom>
          <a:noFill/>
          <a:ln w="9525">
            <a:solidFill>
              <a:srgbClr val="000000"/>
            </a:solidFill>
            <a:prstDash val="dash"/>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63520" name="Text Box 32">
            <a:extLst>
              <a:ext uri="{FF2B5EF4-FFF2-40B4-BE49-F238E27FC236}">
                <a16:creationId xmlns:a16="http://schemas.microsoft.com/office/drawing/2014/main" id="{99A9E8EB-613F-9E6A-345F-9B383EA4BA9D}"/>
              </a:ext>
            </a:extLst>
          </p:cNvPr>
          <p:cNvSpPr txBox="1">
            <a:spLocks noChangeArrowheads="1"/>
          </p:cNvSpPr>
          <p:nvPr/>
        </p:nvSpPr>
        <p:spPr bwMode="auto">
          <a:xfrm>
            <a:off x="4876800" y="3200401"/>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t>Goal-hypotheses</a:t>
            </a:r>
          </a:p>
        </p:txBody>
      </p:sp>
      <p:sp>
        <p:nvSpPr>
          <p:cNvPr id="63521" name="Text Box 33">
            <a:extLst>
              <a:ext uri="{FF2B5EF4-FFF2-40B4-BE49-F238E27FC236}">
                <a16:creationId xmlns:a16="http://schemas.microsoft.com/office/drawing/2014/main" id="{A7DF6021-CB1A-E463-92C8-09D4223EC1DA}"/>
              </a:ext>
            </a:extLst>
          </p:cNvPr>
          <p:cNvSpPr txBox="1">
            <a:spLocks noChangeArrowheads="1"/>
          </p:cNvSpPr>
          <p:nvPr/>
        </p:nvSpPr>
        <p:spPr bwMode="auto">
          <a:xfrm>
            <a:off x="5029200" y="7315201"/>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b="1" dirty="0"/>
              <a:t>(</a:t>
            </a:r>
            <a:r>
              <a:rPr lang="en-US" altLang="en-US" sz="2800" b="1" dirty="0"/>
              <a:t>Terminal</a:t>
            </a:r>
            <a:r>
              <a:rPr lang="el-GR" altLang="en-US" sz="2800" b="1" dirty="0"/>
              <a:t>) </a:t>
            </a:r>
            <a:r>
              <a:rPr lang="en-US" altLang="en-US" sz="2800" b="1" dirty="0"/>
              <a:t>evidence</a:t>
            </a:r>
          </a:p>
        </p:txBody>
      </p:sp>
      <p:sp>
        <p:nvSpPr>
          <p:cNvPr id="63522" name="Text Box 34">
            <a:extLst>
              <a:ext uri="{FF2B5EF4-FFF2-40B4-BE49-F238E27FC236}">
                <a16:creationId xmlns:a16="http://schemas.microsoft.com/office/drawing/2014/main" id="{B756D308-F4F5-9AB3-CC4C-2B9A82365018}"/>
              </a:ext>
            </a:extLst>
          </p:cNvPr>
          <p:cNvSpPr txBox="1">
            <a:spLocks noChangeArrowheads="1"/>
          </p:cNvSpPr>
          <p:nvPr/>
        </p:nvSpPr>
        <p:spPr bwMode="auto">
          <a:xfrm>
            <a:off x="4637088" y="11249027"/>
            <a:ext cx="1280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User observations</a:t>
            </a:r>
            <a:r>
              <a:rPr lang="el-GR" altLang="en-US" sz="2800" b="1" dirty="0"/>
              <a:t> (</a:t>
            </a:r>
            <a:r>
              <a:rPr lang="en-US" altLang="en-US" sz="2800" b="1" dirty="0"/>
              <a:t>volunteered or given in reply to system questions)</a:t>
            </a:r>
            <a:endParaRPr lang="en-US" altLang="en-US" sz="2800" dirty="0"/>
          </a:p>
        </p:txBody>
      </p:sp>
      <p:sp>
        <p:nvSpPr>
          <p:cNvPr id="22563" name="Text Box 35">
            <a:extLst>
              <a:ext uri="{FF2B5EF4-FFF2-40B4-BE49-F238E27FC236}">
                <a16:creationId xmlns:a16="http://schemas.microsoft.com/office/drawing/2014/main" id="{BEC28828-801F-AD10-5F52-4753095AB807}"/>
              </a:ext>
            </a:extLst>
          </p:cNvPr>
          <p:cNvSpPr txBox="1">
            <a:spLocks noChangeArrowheads="1"/>
          </p:cNvSpPr>
          <p:nvPr/>
        </p:nvSpPr>
        <p:spPr bwMode="auto">
          <a:xfrm>
            <a:off x="2785672" y="562442"/>
            <a:ext cx="165691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Reasoning Processes</a:t>
            </a:r>
            <a:r>
              <a:rPr lang="el-GR" altLang="en-US" sz="3600" b="1" dirty="0">
                <a:solidFill>
                  <a:srgbClr val="990000"/>
                </a:solidFill>
              </a:rPr>
              <a:t> – </a:t>
            </a:r>
            <a:r>
              <a:rPr lang="en-US" altLang="en-US" sz="3600" b="1" dirty="0">
                <a:solidFill>
                  <a:srgbClr val="990000"/>
                </a:solidFill>
              </a:rPr>
              <a:t>Matching</a:t>
            </a:r>
            <a:r>
              <a:rPr lang="el-GR" altLang="en-US" sz="3600" b="1" dirty="0">
                <a:solidFill>
                  <a:srgbClr val="990000"/>
                </a:solidFill>
              </a:rPr>
              <a:t>, </a:t>
            </a:r>
            <a:r>
              <a:rPr lang="en-US" altLang="en-US" sz="3600" b="1" dirty="0">
                <a:solidFill>
                  <a:srgbClr val="990000"/>
                </a:solidFill>
              </a:rPr>
              <a:t>Forwards and</a:t>
            </a:r>
            <a:r>
              <a:rPr lang="el-GR" altLang="en-US" sz="3600" b="1" dirty="0">
                <a:solidFill>
                  <a:srgbClr val="990000"/>
                </a:solidFill>
              </a:rPr>
              <a:t> και </a:t>
            </a:r>
            <a:r>
              <a:rPr lang="en-US" altLang="en-US" sz="3600" b="1" dirty="0">
                <a:solidFill>
                  <a:srgbClr val="990000"/>
                </a:solidFill>
              </a:rPr>
              <a:t>Backwards Chaining</a:t>
            </a:r>
          </a:p>
        </p:txBody>
      </p:sp>
      <p:sp>
        <p:nvSpPr>
          <p:cNvPr id="63524" name="Text Box 36">
            <a:extLst>
              <a:ext uri="{FF2B5EF4-FFF2-40B4-BE49-F238E27FC236}">
                <a16:creationId xmlns:a16="http://schemas.microsoft.com/office/drawing/2014/main" id="{3E01413C-DADC-4A58-6E09-28592A5CD7FC}"/>
              </a:ext>
            </a:extLst>
          </p:cNvPr>
          <p:cNvSpPr txBox="1">
            <a:spLocks noChangeArrowheads="1"/>
          </p:cNvSpPr>
          <p:nvPr/>
        </p:nvSpPr>
        <p:spPr bwMode="auto">
          <a:xfrm>
            <a:off x="15087600" y="1918147"/>
            <a:ext cx="441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dirty="0">
                <a:solidFill>
                  <a:srgbClr val="990000"/>
                </a:solidFill>
              </a:rPr>
              <a:t>Backwards</a:t>
            </a:r>
            <a:r>
              <a:rPr lang="el-GR" altLang="en-US" sz="2800" b="1" i="1" dirty="0">
                <a:solidFill>
                  <a:srgbClr val="990000"/>
                </a:solidFill>
              </a:rPr>
              <a:t>                                                                                                                                  </a:t>
            </a:r>
            <a:r>
              <a:rPr lang="en-US" altLang="en-US" sz="2800" b="1" i="1" dirty="0">
                <a:solidFill>
                  <a:srgbClr val="990000"/>
                </a:solidFill>
              </a:rPr>
              <a:t>chaining</a:t>
            </a:r>
            <a:r>
              <a:rPr lang="el-GR" altLang="en-US" sz="2800" b="1" dirty="0"/>
              <a:t>                                                                                                                                       (</a:t>
            </a:r>
            <a:r>
              <a:rPr lang="en-US" altLang="en-US" sz="2800" b="1" dirty="0"/>
              <a:t>at each round only one route is investigated)</a:t>
            </a:r>
          </a:p>
        </p:txBody>
      </p:sp>
      <p:sp>
        <p:nvSpPr>
          <p:cNvPr id="63526" name="Text Box 38">
            <a:extLst>
              <a:ext uri="{FF2B5EF4-FFF2-40B4-BE49-F238E27FC236}">
                <a16:creationId xmlns:a16="http://schemas.microsoft.com/office/drawing/2014/main" id="{631A600E-B25B-A51C-E91C-3D3DFBEFDC1F}"/>
              </a:ext>
            </a:extLst>
          </p:cNvPr>
          <p:cNvSpPr txBox="1">
            <a:spLocks noChangeArrowheads="1"/>
          </p:cNvSpPr>
          <p:nvPr/>
        </p:nvSpPr>
        <p:spPr bwMode="auto">
          <a:xfrm>
            <a:off x="14782800" y="4419601"/>
            <a:ext cx="4572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dirty="0">
                <a:solidFill>
                  <a:srgbClr val="990000"/>
                </a:solidFill>
              </a:rPr>
              <a:t>Forwards</a:t>
            </a:r>
            <a:r>
              <a:rPr lang="el-GR" altLang="en-US" sz="2800" b="1" i="1" dirty="0">
                <a:solidFill>
                  <a:srgbClr val="990000"/>
                </a:solidFill>
              </a:rPr>
              <a:t>                                                                                                                                     </a:t>
            </a:r>
            <a:r>
              <a:rPr lang="en-US" altLang="en-US" sz="2800" b="1" i="1" dirty="0">
                <a:solidFill>
                  <a:srgbClr val="990000"/>
                </a:solidFill>
              </a:rPr>
              <a:t>chaining</a:t>
            </a:r>
            <a:r>
              <a:rPr lang="el-GR" altLang="en-US" sz="2800" b="1" dirty="0"/>
              <a:t>                                                                                                                   (</a:t>
            </a:r>
            <a:r>
              <a:rPr lang="en-US" altLang="en-US" sz="2800" b="1" dirty="0"/>
              <a:t>at each round all implicated routes are followed)</a:t>
            </a:r>
            <a:endParaRPr lang="en-US" altLang="en-US" sz="2800" dirty="0"/>
          </a:p>
        </p:txBody>
      </p:sp>
      <p:sp>
        <p:nvSpPr>
          <p:cNvPr id="63527" name="Text Box 39">
            <a:extLst>
              <a:ext uri="{FF2B5EF4-FFF2-40B4-BE49-F238E27FC236}">
                <a16:creationId xmlns:a16="http://schemas.microsoft.com/office/drawing/2014/main" id="{D29BEDB5-C0CE-396D-96F7-3522441DDDB8}"/>
              </a:ext>
            </a:extLst>
          </p:cNvPr>
          <p:cNvSpPr txBox="1">
            <a:spLocks noChangeArrowheads="1"/>
          </p:cNvSpPr>
          <p:nvPr/>
        </p:nvSpPr>
        <p:spPr bwMode="auto">
          <a:xfrm>
            <a:off x="9448800" y="7315201"/>
            <a:ext cx="441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dirty="0"/>
              <a:t> </a:t>
            </a:r>
            <a:r>
              <a:rPr lang="en-US" altLang="en-US" sz="2800" b="1" i="1" dirty="0">
                <a:solidFill>
                  <a:srgbClr val="990000"/>
                </a:solidFill>
              </a:rPr>
              <a:t>matching</a:t>
            </a:r>
            <a:r>
              <a:rPr lang="el-GR" altLang="en-US" sz="2800" b="1" dirty="0">
                <a:solidFill>
                  <a:srgbClr val="990000"/>
                </a:solidFill>
              </a:rPr>
              <a:t>     </a:t>
            </a:r>
            <a:r>
              <a:rPr lang="el-GR" altLang="en-US" sz="2800" b="1" dirty="0"/>
              <a:t>                                                                                                            (</a:t>
            </a:r>
            <a:r>
              <a:rPr lang="en-US" altLang="en-US" sz="2800" b="1" dirty="0"/>
              <a:t>between user observations and evidence)</a:t>
            </a:r>
          </a:p>
        </p:txBody>
      </p:sp>
      <p:sp>
        <p:nvSpPr>
          <p:cNvPr id="63528" name="Line 40">
            <a:extLst>
              <a:ext uri="{FF2B5EF4-FFF2-40B4-BE49-F238E27FC236}">
                <a16:creationId xmlns:a16="http://schemas.microsoft.com/office/drawing/2014/main" id="{1427A788-C2EF-C861-BED0-C1BDFAE0A0A9}"/>
              </a:ext>
            </a:extLst>
          </p:cNvPr>
          <p:cNvSpPr>
            <a:spLocks noChangeShapeType="1"/>
          </p:cNvSpPr>
          <p:nvPr/>
        </p:nvSpPr>
        <p:spPr bwMode="auto">
          <a:xfrm>
            <a:off x="11734800" y="9296400"/>
            <a:ext cx="0" cy="457200"/>
          </a:xfrm>
          <a:prstGeom prst="line">
            <a:avLst/>
          </a:prstGeom>
          <a:noFill/>
          <a:ln w="9525">
            <a:solidFill>
              <a:srgbClr val="000000"/>
            </a:solidFill>
            <a:prstDash val="dash"/>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494"/>
                                        </p:tgtEl>
                                        <p:attrNameLst>
                                          <p:attrName>style.visibility</p:attrName>
                                        </p:attrNameLst>
                                      </p:cBhvr>
                                      <p:to>
                                        <p:strVal val="visible"/>
                                      </p:to>
                                    </p:set>
                                    <p:anim calcmode="lin" valueType="num">
                                      <p:cBhvr additive="base">
                                        <p:cTn id="7" dur="500" fill="hold"/>
                                        <p:tgtEl>
                                          <p:spTgt spid="63494"/>
                                        </p:tgtEl>
                                        <p:attrNameLst>
                                          <p:attrName>ppt_x</p:attrName>
                                        </p:attrNameLst>
                                      </p:cBhvr>
                                      <p:tavLst>
                                        <p:tav tm="0">
                                          <p:val>
                                            <p:strVal val="#ppt_x"/>
                                          </p:val>
                                        </p:tav>
                                        <p:tav tm="100000">
                                          <p:val>
                                            <p:strVal val="#ppt_x"/>
                                          </p:val>
                                        </p:tav>
                                      </p:tavLst>
                                    </p:anim>
                                    <p:anim calcmode="lin" valueType="num">
                                      <p:cBhvr additive="base">
                                        <p:cTn id="8" dur="500" fill="hold"/>
                                        <p:tgtEl>
                                          <p:spTgt spid="6349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3522"/>
                                        </p:tgtEl>
                                        <p:attrNameLst>
                                          <p:attrName>style.visibility</p:attrName>
                                        </p:attrNameLst>
                                      </p:cBhvr>
                                      <p:to>
                                        <p:strVal val="visible"/>
                                      </p:to>
                                    </p:set>
                                    <p:anim calcmode="lin" valueType="num">
                                      <p:cBhvr additive="base">
                                        <p:cTn id="11" dur="500" fill="hold"/>
                                        <p:tgtEl>
                                          <p:spTgt spid="63522"/>
                                        </p:tgtEl>
                                        <p:attrNameLst>
                                          <p:attrName>ppt_x</p:attrName>
                                        </p:attrNameLst>
                                      </p:cBhvr>
                                      <p:tavLst>
                                        <p:tav tm="0">
                                          <p:val>
                                            <p:strVal val="#ppt_x"/>
                                          </p:val>
                                        </p:tav>
                                        <p:tav tm="100000">
                                          <p:val>
                                            <p:strVal val="#ppt_x"/>
                                          </p:val>
                                        </p:tav>
                                      </p:tavLst>
                                    </p:anim>
                                    <p:anim calcmode="lin" valueType="num">
                                      <p:cBhvr additive="base">
                                        <p:cTn id="12" dur="500" fill="hold"/>
                                        <p:tgtEl>
                                          <p:spTgt spid="6352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3515"/>
                                        </p:tgtEl>
                                        <p:attrNameLst>
                                          <p:attrName>style.visibility</p:attrName>
                                        </p:attrNameLst>
                                      </p:cBhvr>
                                      <p:to>
                                        <p:strVal val="visible"/>
                                      </p:to>
                                    </p:set>
                                    <p:anim calcmode="lin" valueType="num">
                                      <p:cBhvr additive="base">
                                        <p:cTn id="15" dur="500" fill="hold"/>
                                        <p:tgtEl>
                                          <p:spTgt spid="63515"/>
                                        </p:tgtEl>
                                        <p:attrNameLst>
                                          <p:attrName>ppt_x</p:attrName>
                                        </p:attrNameLst>
                                      </p:cBhvr>
                                      <p:tavLst>
                                        <p:tav tm="0">
                                          <p:val>
                                            <p:strVal val="#ppt_x"/>
                                          </p:val>
                                        </p:tav>
                                        <p:tav tm="100000">
                                          <p:val>
                                            <p:strVal val="#ppt_x"/>
                                          </p:val>
                                        </p:tav>
                                      </p:tavLst>
                                    </p:anim>
                                    <p:anim calcmode="lin" valueType="num">
                                      <p:cBhvr additive="base">
                                        <p:cTn id="16" dur="500" fill="hold"/>
                                        <p:tgtEl>
                                          <p:spTgt spid="635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3514"/>
                                        </p:tgtEl>
                                        <p:attrNameLst>
                                          <p:attrName>style.visibility</p:attrName>
                                        </p:attrNameLst>
                                      </p:cBhvr>
                                      <p:to>
                                        <p:strVal val="visible"/>
                                      </p:to>
                                    </p:set>
                                    <p:anim calcmode="lin" valueType="num">
                                      <p:cBhvr additive="base">
                                        <p:cTn id="19" dur="500" fill="hold"/>
                                        <p:tgtEl>
                                          <p:spTgt spid="63514"/>
                                        </p:tgtEl>
                                        <p:attrNameLst>
                                          <p:attrName>ppt_x</p:attrName>
                                        </p:attrNameLst>
                                      </p:cBhvr>
                                      <p:tavLst>
                                        <p:tav tm="0">
                                          <p:val>
                                            <p:strVal val="#ppt_x"/>
                                          </p:val>
                                        </p:tav>
                                        <p:tav tm="100000">
                                          <p:val>
                                            <p:strVal val="#ppt_x"/>
                                          </p:val>
                                        </p:tav>
                                      </p:tavLst>
                                    </p:anim>
                                    <p:anim calcmode="lin" valueType="num">
                                      <p:cBhvr additive="base">
                                        <p:cTn id="20" dur="500" fill="hold"/>
                                        <p:tgtEl>
                                          <p:spTgt spid="635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3513"/>
                                        </p:tgtEl>
                                        <p:attrNameLst>
                                          <p:attrName>style.visibility</p:attrName>
                                        </p:attrNameLst>
                                      </p:cBhvr>
                                      <p:to>
                                        <p:strVal val="visible"/>
                                      </p:to>
                                    </p:set>
                                    <p:anim calcmode="lin" valueType="num">
                                      <p:cBhvr additive="base">
                                        <p:cTn id="23" dur="500" fill="hold"/>
                                        <p:tgtEl>
                                          <p:spTgt spid="63513"/>
                                        </p:tgtEl>
                                        <p:attrNameLst>
                                          <p:attrName>ppt_x</p:attrName>
                                        </p:attrNameLst>
                                      </p:cBhvr>
                                      <p:tavLst>
                                        <p:tav tm="0">
                                          <p:val>
                                            <p:strVal val="#ppt_x"/>
                                          </p:val>
                                        </p:tav>
                                        <p:tav tm="100000">
                                          <p:val>
                                            <p:strVal val="#ppt_x"/>
                                          </p:val>
                                        </p:tav>
                                      </p:tavLst>
                                    </p:anim>
                                    <p:anim calcmode="lin" valueType="num">
                                      <p:cBhvr additive="base">
                                        <p:cTn id="24" dur="500" fill="hold"/>
                                        <p:tgtEl>
                                          <p:spTgt spid="6351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3511"/>
                                        </p:tgtEl>
                                        <p:attrNameLst>
                                          <p:attrName>style.visibility</p:attrName>
                                        </p:attrNameLst>
                                      </p:cBhvr>
                                      <p:to>
                                        <p:strVal val="visible"/>
                                      </p:to>
                                    </p:set>
                                    <p:anim calcmode="lin" valueType="num">
                                      <p:cBhvr additive="base">
                                        <p:cTn id="27" dur="500" fill="hold"/>
                                        <p:tgtEl>
                                          <p:spTgt spid="63511"/>
                                        </p:tgtEl>
                                        <p:attrNameLst>
                                          <p:attrName>ppt_x</p:attrName>
                                        </p:attrNameLst>
                                      </p:cBhvr>
                                      <p:tavLst>
                                        <p:tav tm="0">
                                          <p:val>
                                            <p:strVal val="#ppt_x"/>
                                          </p:val>
                                        </p:tav>
                                        <p:tav tm="100000">
                                          <p:val>
                                            <p:strVal val="#ppt_x"/>
                                          </p:val>
                                        </p:tav>
                                      </p:tavLst>
                                    </p:anim>
                                    <p:anim calcmode="lin" valueType="num">
                                      <p:cBhvr additive="base">
                                        <p:cTn id="28" dur="500" fill="hold"/>
                                        <p:tgtEl>
                                          <p:spTgt spid="635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3512"/>
                                        </p:tgtEl>
                                        <p:attrNameLst>
                                          <p:attrName>style.visibility</p:attrName>
                                        </p:attrNameLst>
                                      </p:cBhvr>
                                      <p:to>
                                        <p:strVal val="visible"/>
                                      </p:to>
                                    </p:set>
                                    <p:anim calcmode="lin" valueType="num">
                                      <p:cBhvr additive="base">
                                        <p:cTn id="31" dur="500" fill="hold"/>
                                        <p:tgtEl>
                                          <p:spTgt spid="63512"/>
                                        </p:tgtEl>
                                        <p:attrNameLst>
                                          <p:attrName>ppt_x</p:attrName>
                                        </p:attrNameLst>
                                      </p:cBhvr>
                                      <p:tavLst>
                                        <p:tav tm="0">
                                          <p:val>
                                            <p:strVal val="#ppt_x"/>
                                          </p:val>
                                        </p:tav>
                                        <p:tav tm="100000">
                                          <p:val>
                                            <p:strVal val="#ppt_x"/>
                                          </p:val>
                                        </p:tav>
                                      </p:tavLst>
                                    </p:anim>
                                    <p:anim calcmode="lin" valueType="num">
                                      <p:cBhvr additive="base">
                                        <p:cTn id="32" dur="500" fill="hold"/>
                                        <p:tgtEl>
                                          <p:spTgt spid="6351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516"/>
                                        </p:tgtEl>
                                        <p:attrNameLst>
                                          <p:attrName>style.visibility</p:attrName>
                                        </p:attrNameLst>
                                      </p:cBhvr>
                                      <p:to>
                                        <p:strVal val="visible"/>
                                      </p:to>
                                    </p:set>
                                    <p:anim calcmode="lin" valueType="num">
                                      <p:cBhvr additive="base">
                                        <p:cTn id="37" dur="500" fill="hold"/>
                                        <p:tgtEl>
                                          <p:spTgt spid="63516"/>
                                        </p:tgtEl>
                                        <p:attrNameLst>
                                          <p:attrName>ppt_x</p:attrName>
                                        </p:attrNameLst>
                                      </p:cBhvr>
                                      <p:tavLst>
                                        <p:tav tm="0">
                                          <p:val>
                                            <p:strVal val="#ppt_x"/>
                                          </p:val>
                                        </p:tav>
                                        <p:tav tm="100000">
                                          <p:val>
                                            <p:strVal val="#ppt_x"/>
                                          </p:val>
                                        </p:tav>
                                      </p:tavLst>
                                    </p:anim>
                                    <p:anim calcmode="lin" valueType="num">
                                      <p:cBhvr additive="base">
                                        <p:cTn id="38" dur="500" fill="hold"/>
                                        <p:tgtEl>
                                          <p:spTgt spid="6351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3518"/>
                                        </p:tgtEl>
                                        <p:attrNameLst>
                                          <p:attrName>style.visibility</p:attrName>
                                        </p:attrNameLst>
                                      </p:cBhvr>
                                      <p:to>
                                        <p:strVal val="visible"/>
                                      </p:to>
                                    </p:set>
                                    <p:anim calcmode="lin" valueType="num">
                                      <p:cBhvr additive="base">
                                        <p:cTn id="41" dur="500" fill="hold"/>
                                        <p:tgtEl>
                                          <p:spTgt spid="63518"/>
                                        </p:tgtEl>
                                        <p:attrNameLst>
                                          <p:attrName>ppt_x</p:attrName>
                                        </p:attrNameLst>
                                      </p:cBhvr>
                                      <p:tavLst>
                                        <p:tav tm="0">
                                          <p:val>
                                            <p:strVal val="#ppt_x"/>
                                          </p:val>
                                        </p:tav>
                                        <p:tav tm="100000">
                                          <p:val>
                                            <p:strVal val="#ppt_x"/>
                                          </p:val>
                                        </p:tav>
                                      </p:tavLst>
                                    </p:anim>
                                    <p:anim calcmode="lin" valueType="num">
                                      <p:cBhvr additive="base">
                                        <p:cTn id="42" dur="500" fill="hold"/>
                                        <p:tgtEl>
                                          <p:spTgt spid="6351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3517"/>
                                        </p:tgtEl>
                                        <p:attrNameLst>
                                          <p:attrName>style.visibility</p:attrName>
                                        </p:attrNameLst>
                                      </p:cBhvr>
                                      <p:to>
                                        <p:strVal val="visible"/>
                                      </p:to>
                                    </p:set>
                                    <p:anim calcmode="lin" valueType="num">
                                      <p:cBhvr additive="base">
                                        <p:cTn id="45" dur="500" fill="hold"/>
                                        <p:tgtEl>
                                          <p:spTgt spid="63517"/>
                                        </p:tgtEl>
                                        <p:attrNameLst>
                                          <p:attrName>ppt_x</p:attrName>
                                        </p:attrNameLst>
                                      </p:cBhvr>
                                      <p:tavLst>
                                        <p:tav tm="0">
                                          <p:val>
                                            <p:strVal val="#ppt_x"/>
                                          </p:val>
                                        </p:tav>
                                        <p:tav tm="100000">
                                          <p:val>
                                            <p:strVal val="#ppt_x"/>
                                          </p:val>
                                        </p:tav>
                                      </p:tavLst>
                                    </p:anim>
                                    <p:anim calcmode="lin" valueType="num">
                                      <p:cBhvr additive="base">
                                        <p:cTn id="46" dur="500" fill="hold"/>
                                        <p:tgtEl>
                                          <p:spTgt spid="6351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3521"/>
                                        </p:tgtEl>
                                        <p:attrNameLst>
                                          <p:attrName>style.visibility</p:attrName>
                                        </p:attrNameLst>
                                      </p:cBhvr>
                                      <p:to>
                                        <p:strVal val="visible"/>
                                      </p:to>
                                    </p:set>
                                    <p:anim calcmode="lin" valueType="num">
                                      <p:cBhvr additive="base">
                                        <p:cTn id="49" dur="500" fill="hold"/>
                                        <p:tgtEl>
                                          <p:spTgt spid="63521"/>
                                        </p:tgtEl>
                                        <p:attrNameLst>
                                          <p:attrName>ppt_x</p:attrName>
                                        </p:attrNameLst>
                                      </p:cBhvr>
                                      <p:tavLst>
                                        <p:tav tm="0">
                                          <p:val>
                                            <p:strVal val="#ppt_x"/>
                                          </p:val>
                                        </p:tav>
                                        <p:tav tm="100000">
                                          <p:val>
                                            <p:strVal val="#ppt_x"/>
                                          </p:val>
                                        </p:tav>
                                      </p:tavLst>
                                    </p:anim>
                                    <p:anim calcmode="lin" valueType="num">
                                      <p:cBhvr additive="base">
                                        <p:cTn id="50" dur="500" fill="hold"/>
                                        <p:tgtEl>
                                          <p:spTgt spid="63521"/>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3504"/>
                                        </p:tgtEl>
                                        <p:attrNameLst>
                                          <p:attrName>style.visibility</p:attrName>
                                        </p:attrNameLst>
                                      </p:cBhvr>
                                      <p:to>
                                        <p:strVal val="visible"/>
                                      </p:to>
                                    </p:set>
                                    <p:anim calcmode="lin" valueType="num">
                                      <p:cBhvr additive="base">
                                        <p:cTn id="53" dur="500" fill="hold"/>
                                        <p:tgtEl>
                                          <p:spTgt spid="63504"/>
                                        </p:tgtEl>
                                        <p:attrNameLst>
                                          <p:attrName>ppt_x</p:attrName>
                                        </p:attrNameLst>
                                      </p:cBhvr>
                                      <p:tavLst>
                                        <p:tav tm="0">
                                          <p:val>
                                            <p:strVal val="#ppt_x"/>
                                          </p:val>
                                        </p:tav>
                                        <p:tav tm="100000">
                                          <p:val>
                                            <p:strVal val="#ppt_x"/>
                                          </p:val>
                                        </p:tav>
                                      </p:tavLst>
                                    </p:anim>
                                    <p:anim calcmode="lin" valueType="num">
                                      <p:cBhvr additive="base">
                                        <p:cTn id="54" dur="500" fill="hold"/>
                                        <p:tgtEl>
                                          <p:spTgt spid="6350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3505"/>
                                        </p:tgtEl>
                                        <p:attrNameLst>
                                          <p:attrName>style.visibility</p:attrName>
                                        </p:attrNameLst>
                                      </p:cBhvr>
                                      <p:to>
                                        <p:strVal val="visible"/>
                                      </p:to>
                                    </p:set>
                                    <p:anim calcmode="lin" valueType="num">
                                      <p:cBhvr additive="base">
                                        <p:cTn id="57" dur="500" fill="hold"/>
                                        <p:tgtEl>
                                          <p:spTgt spid="63505"/>
                                        </p:tgtEl>
                                        <p:attrNameLst>
                                          <p:attrName>ppt_x</p:attrName>
                                        </p:attrNameLst>
                                      </p:cBhvr>
                                      <p:tavLst>
                                        <p:tav tm="0">
                                          <p:val>
                                            <p:strVal val="#ppt_x"/>
                                          </p:val>
                                        </p:tav>
                                        <p:tav tm="100000">
                                          <p:val>
                                            <p:strVal val="#ppt_x"/>
                                          </p:val>
                                        </p:tav>
                                      </p:tavLst>
                                    </p:anim>
                                    <p:anim calcmode="lin" valueType="num">
                                      <p:cBhvr additive="base">
                                        <p:cTn id="58" dur="500" fill="hold"/>
                                        <p:tgtEl>
                                          <p:spTgt spid="63505"/>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3503"/>
                                        </p:tgtEl>
                                        <p:attrNameLst>
                                          <p:attrName>style.visibility</p:attrName>
                                        </p:attrNameLst>
                                      </p:cBhvr>
                                      <p:to>
                                        <p:strVal val="visible"/>
                                      </p:to>
                                    </p:set>
                                    <p:anim calcmode="lin" valueType="num">
                                      <p:cBhvr additive="base">
                                        <p:cTn id="61" dur="500" fill="hold"/>
                                        <p:tgtEl>
                                          <p:spTgt spid="63503"/>
                                        </p:tgtEl>
                                        <p:attrNameLst>
                                          <p:attrName>ppt_x</p:attrName>
                                        </p:attrNameLst>
                                      </p:cBhvr>
                                      <p:tavLst>
                                        <p:tav tm="0">
                                          <p:val>
                                            <p:strVal val="#ppt_x"/>
                                          </p:val>
                                        </p:tav>
                                        <p:tav tm="100000">
                                          <p:val>
                                            <p:strVal val="#ppt_x"/>
                                          </p:val>
                                        </p:tav>
                                      </p:tavLst>
                                    </p:anim>
                                    <p:anim calcmode="lin" valueType="num">
                                      <p:cBhvr additive="base">
                                        <p:cTn id="62" dur="500" fill="hold"/>
                                        <p:tgtEl>
                                          <p:spTgt spid="6350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63499"/>
                                        </p:tgtEl>
                                        <p:attrNameLst>
                                          <p:attrName>style.visibility</p:attrName>
                                        </p:attrNameLst>
                                      </p:cBhvr>
                                      <p:to>
                                        <p:strVal val="visible"/>
                                      </p:to>
                                    </p:set>
                                    <p:anim calcmode="lin" valueType="num">
                                      <p:cBhvr additive="base">
                                        <p:cTn id="65" dur="500" fill="hold"/>
                                        <p:tgtEl>
                                          <p:spTgt spid="63499"/>
                                        </p:tgtEl>
                                        <p:attrNameLst>
                                          <p:attrName>ppt_x</p:attrName>
                                        </p:attrNameLst>
                                      </p:cBhvr>
                                      <p:tavLst>
                                        <p:tav tm="0">
                                          <p:val>
                                            <p:strVal val="#ppt_x"/>
                                          </p:val>
                                        </p:tav>
                                        <p:tav tm="100000">
                                          <p:val>
                                            <p:strVal val="#ppt_x"/>
                                          </p:val>
                                        </p:tav>
                                      </p:tavLst>
                                    </p:anim>
                                    <p:anim calcmode="lin" valueType="num">
                                      <p:cBhvr additive="base">
                                        <p:cTn id="66" dur="500" fill="hold"/>
                                        <p:tgtEl>
                                          <p:spTgt spid="63499"/>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63501"/>
                                        </p:tgtEl>
                                        <p:attrNameLst>
                                          <p:attrName>style.visibility</p:attrName>
                                        </p:attrNameLst>
                                      </p:cBhvr>
                                      <p:to>
                                        <p:strVal val="visible"/>
                                      </p:to>
                                    </p:set>
                                    <p:anim calcmode="lin" valueType="num">
                                      <p:cBhvr additive="base">
                                        <p:cTn id="69" dur="500" fill="hold"/>
                                        <p:tgtEl>
                                          <p:spTgt spid="63501"/>
                                        </p:tgtEl>
                                        <p:attrNameLst>
                                          <p:attrName>ppt_x</p:attrName>
                                        </p:attrNameLst>
                                      </p:cBhvr>
                                      <p:tavLst>
                                        <p:tav tm="0">
                                          <p:val>
                                            <p:strVal val="#ppt_x"/>
                                          </p:val>
                                        </p:tav>
                                        <p:tav tm="100000">
                                          <p:val>
                                            <p:strVal val="#ppt_x"/>
                                          </p:val>
                                        </p:tav>
                                      </p:tavLst>
                                    </p:anim>
                                    <p:anim calcmode="lin" valueType="num">
                                      <p:cBhvr additive="base">
                                        <p:cTn id="70" dur="500" fill="hold"/>
                                        <p:tgtEl>
                                          <p:spTgt spid="63501"/>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3493"/>
                                        </p:tgtEl>
                                        <p:attrNameLst>
                                          <p:attrName>style.visibility</p:attrName>
                                        </p:attrNameLst>
                                      </p:cBhvr>
                                      <p:to>
                                        <p:strVal val="visible"/>
                                      </p:to>
                                    </p:set>
                                    <p:anim calcmode="lin" valueType="num">
                                      <p:cBhvr additive="base">
                                        <p:cTn id="73" dur="500" fill="hold"/>
                                        <p:tgtEl>
                                          <p:spTgt spid="63493"/>
                                        </p:tgtEl>
                                        <p:attrNameLst>
                                          <p:attrName>ppt_x</p:attrName>
                                        </p:attrNameLst>
                                      </p:cBhvr>
                                      <p:tavLst>
                                        <p:tav tm="0">
                                          <p:val>
                                            <p:strVal val="#ppt_x"/>
                                          </p:val>
                                        </p:tav>
                                        <p:tav tm="100000">
                                          <p:val>
                                            <p:strVal val="#ppt_x"/>
                                          </p:val>
                                        </p:tav>
                                      </p:tavLst>
                                    </p:anim>
                                    <p:anim calcmode="lin" valueType="num">
                                      <p:cBhvr additive="base">
                                        <p:cTn id="74"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3502"/>
                                        </p:tgtEl>
                                        <p:attrNameLst>
                                          <p:attrName>style.visibility</p:attrName>
                                        </p:attrNameLst>
                                      </p:cBhvr>
                                      <p:to>
                                        <p:strVal val="visible"/>
                                      </p:to>
                                    </p:set>
                                    <p:anim calcmode="lin" valueType="num">
                                      <p:cBhvr additive="base">
                                        <p:cTn id="79" dur="500" fill="hold"/>
                                        <p:tgtEl>
                                          <p:spTgt spid="63502"/>
                                        </p:tgtEl>
                                        <p:attrNameLst>
                                          <p:attrName>ppt_x</p:attrName>
                                        </p:attrNameLst>
                                      </p:cBhvr>
                                      <p:tavLst>
                                        <p:tav tm="0">
                                          <p:val>
                                            <p:strVal val="#ppt_x"/>
                                          </p:val>
                                        </p:tav>
                                        <p:tav tm="100000">
                                          <p:val>
                                            <p:strVal val="#ppt_x"/>
                                          </p:val>
                                        </p:tav>
                                      </p:tavLst>
                                    </p:anim>
                                    <p:anim calcmode="lin" valueType="num">
                                      <p:cBhvr additive="base">
                                        <p:cTn id="80" dur="500" fill="hold"/>
                                        <p:tgtEl>
                                          <p:spTgt spid="63502"/>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63507"/>
                                        </p:tgtEl>
                                        <p:attrNameLst>
                                          <p:attrName>style.visibility</p:attrName>
                                        </p:attrNameLst>
                                      </p:cBhvr>
                                      <p:to>
                                        <p:strVal val="visible"/>
                                      </p:to>
                                    </p:set>
                                    <p:anim calcmode="lin" valueType="num">
                                      <p:cBhvr additive="base">
                                        <p:cTn id="85" dur="500" fill="hold"/>
                                        <p:tgtEl>
                                          <p:spTgt spid="63507"/>
                                        </p:tgtEl>
                                        <p:attrNameLst>
                                          <p:attrName>ppt_x</p:attrName>
                                        </p:attrNameLst>
                                      </p:cBhvr>
                                      <p:tavLst>
                                        <p:tav tm="0">
                                          <p:val>
                                            <p:strVal val="#ppt_x"/>
                                          </p:val>
                                        </p:tav>
                                        <p:tav tm="100000">
                                          <p:val>
                                            <p:strVal val="#ppt_x"/>
                                          </p:val>
                                        </p:tav>
                                      </p:tavLst>
                                    </p:anim>
                                    <p:anim calcmode="lin" valueType="num">
                                      <p:cBhvr additive="base">
                                        <p:cTn id="86" dur="500" fill="hold"/>
                                        <p:tgtEl>
                                          <p:spTgt spid="63507"/>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63506"/>
                                        </p:tgtEl>
                                        <p:attrNameLst>
                                          <p:attrName>style.visibility</p:attrName>
                                        </p:attrNameLst>
                                      </p:cBhvr>
                                      <p:to>
                                        <p:strVal val="visible"/>
                                      </p:to>
                                    </p:set>
                                    <p:anim calcmode="lin" valueType="num">
                                      <p:cBhvr additive="base">
                                        <p:cTn id="89" dur="500" fill="hold"/>
                                        <p:tgtEl>
                                          <p:spTgt spid="63506"/>
                                        </p:tgtEl>
                                        <p:attrNameLst>
                                          <p:attrName>ppt_x</p:attrName>
                                        </p:attrNameLst>
                                      </p:cBhvr>
                                      <p:tavLst>
                                        <p:tav tm="0">
                                          <p:val>
                                            <p:strVal val="#ppt_x"/>
                                          </p:val>
                                        </p:tav>
                                        <p:tav tm="100000">
                                          <p:val>
                                            <p:strVal val="#ppt_x"/>
                                          </p:val>
                                        </p:tav>
                                      </p:tavLst>
                                    </p:anim>
                                    <p:anim calcmode="lin" valueType="num">
                                      <p:cBhvr additive="base">
                                        <p:cTn id="90" dur="500" fill="hold"/>
                                        <p:tgtEl>
                                          <p:spTgt spid="63506"/>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63496"/>
                                        </p:tgtEl>
                                        <p:attrNameLst>
                                          <p:attrName>style.visibility</p:attrName>
                                        </p:attrNameLst>
                                      </p:cBhvr>
                                      <p:to>
                                        <p:strVal val="visible"/>
                                      </p:to>
                                    </p:set>
                                    <p:anim calcmode="lin" valueType="num">
                                      <p:cBhvr additive="base">
                                        <p:cTn id="93" dur="500" fill="hold"/>
                                        <p:tgtEl>
                                          <p:spTgt spid="63496"/>
                                        </p:tgtEl>
                                        <p:attrNameLst>
                                          <p:attrName>ppt_x</p:attrName>
                                        </p:attrNameLst>
                                      </p:cBhvr>
                                      <p:tavLst>
                                        <p:tav tm="0">
                                          <p:val>
                                            <p:strVal val="#ppt_x"/>
                                          </p:val>
                                        </p:tav>
                                        <p:tav tm="100000">
                                          <p:val>
                                            <p:strVal val="#ppt_x"/>
                                          </p:val>
                                        </p:tav>
                                      </p:tavLst>
                                    </p:anim>
                                    <p:anim calcmode="lin" valueType="num">
                                      <p:cBhvr additive="base">
                                        <p:cTn id="94" dur="500" fill="hold"/>
                                        <p:tgtEl>
                                          <p:spTgt spid="63496"/>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63498"/>
                                        </p:tgtEl>
                                        <p:attrNameLst>
                                          <p:attrName>style.visibility</p:attrName>
                                        </p:attrNameLst>
                                      </p:cBhvr>
                                      <p:to>
                                        <p:strVal val="visible"/>
                                      </p:to>
                                    </p:set>
                                    <p:anim calcmode="lin" valueType="num">
                                      <p:cBhvr additive="base">
                                        <p:cTn id="97" dur="500" fill="hold"/>
                                        <p:tgtEl>
                                          <p:spTgt spid="63498"/>
                                        </p:tgtEl>
                                        <p:attrNameLst>
                                          <p:attrName>ppt_x</p:attrName>
                                        </p:attrNameLst>
                                      </p:cBhvr>
                                      <p:tavLst>
                                        <p:tav tm="0">
                                          <p:val>
                                            <p:strVal val="#ppt_x"/>
                                          </p:val>
                                        </p:tav>
                                        <p:tav tm="100000">
                                          <p:val>
                                            <p:strVal val="#ppt_x"/>
                                          </p:val>
                                        </p:tav>
                                      </p:tavLst>
                                    </p:anim>
                                    <p:anim calcmode="lin" valueType="num">
                                      <p:cBhvr additive="base">
                                        <p:cTn id="98" dur="500" fill="hold"/>
                                        <p:tgtEl>
                                          <p:spTgt spid="63498"/>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63497"/>
                                        </p:tgtEl>
                                        <p:attrNameLst>
                                          <p:attrName>style.visibility</p:attrName>
                                        </p:attrNameLst>
                                      </p:cBhvr>
                                      <p:to>
                                        <p:strVal val="visible"/>
                                      </p:to>
                                    </p:set>
                                    <p:anim calcmode="lin" valueType="num">
                                      <p:cBhvr additive="base">
                                        <p:cTn id="101" dur="500" fill="hold"/>
                                        <p:tgtEl>
                                          <p:spTgt spid="63497"/>
                                        </p:tgtEl>
                                        <p:attrNameLst>
                                          <p:attrName>ppt_x</p:attrName>
                                        </p:attrNameLst>
                                      </p:cBhvr>
                                      <p:tavLst>
                                        <p:tav tm="0">
                                          <p:val>
                                            <p:strVal val="#ppt_x"/>
                                          </p:val>
                                        </p:tav>
                                        <p:tav tm="100000">
                                          <p:val>
                                            <p:strVal val="#ppt_x"/>
                                          </p:val>
                                        </p:tav>
                                      </p:tavLst>
                                    </p:anim>
                                    <p:anim calcmode="lin" valueType="num">
                                      <p:cBhvr additive="base">
                                        <p:cTn id="102" dur="500" fill="hold"/>
                                        <p:tgtEl>
                                          <p:spTgt spid="63497"/>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63495"/>
                                        </p:tgtEl>
                                        <p:attrNameLst>
                                          <p:attrName>style.visibility</p:attrName>
                                        </p:attrNameLst>
                                      </p:cBhvr>
                                      <p:to>
                                        <p:strVal val="visible"/>
                                      </p:to>
                                    </p:set>
                                    <p:anim calcmode="lin" valueType="num">
                                      <p:cBhvr additive="base">
                                        <p:cTn id="105" dur="500" fill="hold"/>
                                        <p:tgtEl>
                                          <p:spTgt spid="63495"/>
                                        </p:tgtEl>
                                        <p:attrNameLst>
                                          <p:attrName>ppt_x</p:attrName>
                                        </p:attrNameLst>
                                      </p:cBhvr>
                                      <p:tavLst>
                                        <p:tav tm="0">
                                          <p:val>
                                            <p:strVal val="#ppt_x"/>
                                          </p:val>
                                        </p:tav>
                                        <p:tav tm="100000">
                                          <p:val>
                                            <p:strVal val="#ppt_x"/>
                                          </p:val>
                                        </p:tav>
                                      </p:tavLst>
                                    </p:anim>
                                    <p:anim calcmode="lin" valueType="num">
                                      <p:cBhvr additive="base">
                                        <p:cTn id="106" dur="500" fill="hold"/>
                                        <p:tgtEl>
                                          <p:spTgt spid="63495"/>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63492"/>
                                        </p:tgtEl>
                                        <p:attrNameLst>
                                          <p:attrName>style.visibility</p:attrName>
                                        </p:attrNameLst>
                                      </p:cBhvr>
                                      <p:to>
                                        <p:strVal val="visible"/>
                                      </p:to>
                                    </p:set>
                                    <p:anim calcmode="lin" valueType="num">
                                      <p:cBhvr additive="base">
                                        <p:cTn id="109" dur="500" fill="hold"/>
                                        <p:tgtEl>
                                          <p:spTgt spid="63492"/>
                                        </p:tgtEl>
                                        <p:attrNameLst>
                                          <p:attrName>ppt_x</p:attrName>
                                        </p:attrNameLst>
                                      </p:cBhvr>
                                      <p:tavLst>
                                        <p:tav tm="0">
                                          <p:val>
                                            <p:strVal val="#ppt_x"/>
                                          </p:val>
                                        </p:tav>
                                        <p:tav tm="100000">
                                          <p:val>
                                            <p:strVal val="#ppt_x"/>
                                          </p:val>
                                        </p:tav>
                                      </p:tavLst>
                                    </p:anim>
                                    <p:anim calcmode="lin" valueType="num">
                                      <p:cBhvr additive="base">
                                        <p:cTn id="110" dur="500" fill="hold"/>
                                        <p:tgtEl>
                                          <p:spTgt spid="6349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63520"/>
                                        </p:tgtEl>
                                        <p:attrNameLst>
                                          <p:attrName>style.visibility</p:attrName>
                                        </p:attrNameLst>
                                      </p:cBhvr>
                                      <p:to>
                                        <p:strVal val="visible"/>
                                      </p:to>
                                    </p:set>
                                    <p:anim calcmode="lin" valueType="num">
                                      <p:cBhvr additive="base">
                                        <p:cTn id="113" dur="500" fill="hold"/>
                                        <p:tgtEl>
                                          <p:spTgt spid="63520"/>
                                        </p:tgtEl>
                                        <p:attrNameLst>
                                          <p:attrName>ppt_x</p:attrName>
                                        </p:attrNameLst>
                                      </p:cBhvr>
                                      <p:tavLst>
                                        <p:tav tm="0">
                                          <p:val>
                                            <p:strVal val="#ppt_x"/>
                                          </p:val>
                                        </p:tav>
                                        <p:tav tm="100000">
                                          <p:val>
                                            <p:strVal val="#ppt_x"/>
                                          </p:val>
                                        </p:tav>
                                      </p:tavLst>
                                    </p:anim>
                                    <p:anim calcmode="lin" valueType="num">
                                      <p:cBhvr additive="base">
                                        <p:cTn id="114"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nodeType="clickEffect">
                                  <p:stCondLst>
                                    <p:cond delay="0"/>
                                  </p:stCondLst>
                                  <p:childTnLst>
                                    <p:set>
                                      <p:cBhvr>
                                        <p:cTn id="118" dur="1" fill="hold">
                                          <p:stCondLst>
                                            <p:cond delay="0"/>
                                          </p:stCondLst>
                                        </p:cTn>
                                        <p:tgtEl>
                                          <p:spTgt spid="63508"/>
                                        </p:tgtEl>
                                        <p:attrNameLst>
                                          <p:attrName>style.visibility</p:attrName>
                                        </p:attrNameLst>
                                      </p:cBhvr>
                                      <p:to>
                                        <p:strVal val="visible"/>
                                      </p:to>
                                    </p:set>
                                    <p:anim calcmode="lin" valueType="num">
                                      <p:cBhvr additive="base">
                                        <p:cTn id="119" dur="500" fill="hold"/>
                                        <p:tgtEl>
                                          <p:spTgt spid="63508"/>
                                        </p:tgtEl>
                                        <p:attrNameLst>
                                          <p:attrName>ppt_x</p:attrName>
                                        </p:attrNameLst>
                                      </p:cBhvr>
                                      <p:tavLst>
                                        <p:tav tm="0">
                                          <p:val>
                                            <p:strVal val="#ppt_x"/>
                                          </p:val>
                                        </p:tav>
                                        <p:tav tm="100000">
                                          <p:val>
                                            <p:strVal val="#ppt_x"/>
                                          </p:val>
                                        </p:tav>
                                      </p:tavLst>
                                    </p:anim>
                                    <p:anim calcmode="lin" valueType="num">
                                      <p:cBhvr additive="base">
                                        <p:cTn id="120" dur="500" fill="hold"/>
                                        <p:tgtEl>
                                          <p:spTgt spid="6350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63500"/>
                                        </p:tgtEl>
                                        <p:attrNameLst>
                                          <p:attrName>style.visibility</p:attrName>
                                        </p:attrNameLst>
                                      </p:cBhvr>
                                      <p:to>
                                        <p:strVal val="visible"/>
                                      </p:to>
                                    </p:set>
                                    <p:anim calcmode="lin" valueType="num">
                                      <p:cBhvr additive="base">
                                        <p:cTn id="123" dur="500" fill="hold"/>
                                        <p:tgtEl>
                                          <p:spTgt spid="63500"/>
                                        </p:tgtEl>
                                        <p:attrNameLst>
                                          <p:attrName>ppt_x</p:attrName>
                                        </p:attrNameLst>
                                      </p:cBhvr>
                                      <p:tavLst>
                                        <p:tav tm="0">
                                          <p:val>
                                            <p:strVal val="#ppt_x"/>
                                          </p:val>
                                        </p:tav>
                                        <p:tav tm="100000">
                                          <p:val>
                                            <p:strVal val="#ppt_x"/>
                                          </p:val>
                                        </p:tav>
                                      </p:tavLst>
                                    </p:anim>
                                    <p:anim calcmode="lin" valueType="num">
                                      <p:cBhvr additive="base">
                                        <p:cTn id="124" dur="500" fill="hold"/>
                                        <p:tgtEl>
                                          <p:spTgt spid="63500"/>
                                        </p:tgtEl>
                                        <p:attrNameLst>
                                          <p:attrName>ppt_y</p:attrName>
                                        </p:attrNameLst>
                                      </p:cBhvr>
                                      <p:tavLst>
                                        <p:tav tm="0">
                                          <p:val>
                                            <p:strVal val="1+#ppt_h/2"/>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4" fill="hold" nodeType="clickEffect">
                                  <p:stCondLst>
                                    <p:cond delay="0"/>
                                  </p:stCondLst>
                                  <p:childTnLst>
                                    <p:set>
                                      <p:cBhvr>
                                        <p:cTn id="128" dur="1" fill="hold">
                                          <p:stCondLst>
                                            <p:cond delay="0"/>
                                          </p:stCondLst>
                                        </p:cTn>
                                        <p:tgtEl>
                                          <p:spTgt spid="63528"/>
                                        </p:tgtEl>
                                        <p:attrNameLst>
                                          <p:attrName>style.visibility</p:attrName>
                                        </p:attrNameLst>
                                      </p:cBhvr>
                                      <p:to>
                                        <p:strVal val="visible"/>
                                      </p:to>
                                    </p:set>
                                    <p:anim calcmode="lin" valueType="num">
                                      <p:cBhvr additive="base">
                                        <p:cTn id="129" dur="500" fill="hold"/>
                                        <p:tgtEl>
                                          <p:spTgt spid="63528"/>
                                        </p:tgtEl>
                                        <p:attrNameLst>
                                          <p:attrName>ppt_x</p:attrName>
                                        </p:attrNameLst>
                                      </p:cBhvr>
                                      <p:tavLst>
                                        <p:tav tm="0">
                                          <p:val>
                                            <p:strVal val="#ppt_x"/>
                                          </p:val>
                                        </p:tav>
                                        <p:tav tm="100000">
                                          <p:val>
                                            <p:strVal val="#ppt_x"/>
                                          </p:val>
                                        </p:tav>
                                      </p:tavLst>
                                    </p:anim>
                                    <p:anim calcmode="lin" valueType="num">
                                      <p:cBhvr additive="base">
                                        <p:cTn id="130" dur="500" fill="hold"/>
                                        <p:tgtEl>
                                          <p:spTgt spid="63528"/>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63519"/>
                                        </p:tgtEl>
                                        <p:attrNameLst>
                                          <p:attrName>style.visibility</p:attrName>
                                        </p:attrNameLst>
                                      </p:cBhvr>
                                      <p:to>
                                        <p:strVal val="visible"/>
                                      </p:to>
                                    </p:set>
                                    <p:anim calcmode="lin" valueType="num">
                                      <p:cBhvr additive="base">
                                        <p:cTn id="133" dur="500" fill="hold"/>
                                        <p:tgtEl>
                                          <p:spTgt spid="63519"/>
                                        </p:tgtEl>
                                        <p:attrNameLst>
                                          <p:attrName>ppt_x</p:attrName>
                                        </p:attrNameLst>
                                      </p:cBhvr>
                                      <p:tavLst>
                                        <p:tav tm="0">
                                          <p:val>
                                            <p:strVal val="#ppt_x"/>
                                          </p:val>
                                        </p:tav>
                                        <p:tav tm="100000">
                                          <p:val>
                                            <p:strVal val="#ppt_x"/>
                                          </p:val>
                                        </p:tav>
                                      </p:tavLst>
                                    </p:anim>
                                    <p:anim calcmode="lin" valueType="num">
                                      <p:cBhvr additive="base">
                                        <p:cTn id="134" dur="500" fill="hold"/>
                                        <p:tgtEl>
                                          <p:spTgt spid="63519"/>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63527"/>
                                        </p:tgtEl>
                                        <p:attrNameLst>
                                          <p:attrName>style.visibility</p:attrName>
                                        </p:attrNameLst>
                                      </p:cBhvr>
                                      <p:to>
                                        <p:strVal val="visible"/>
                                      </p:to>
                                    </p:set>
                                    <p:anim calcmode="lin" valueType="num">
                                      <p:cBhvr additive="base">
                                        <p:cTn id="137" dur="500" fill="hold"/>
                                        <p:tgtEl>
                                          <p:spTgt spid="63527"/>
                                        </p:tgtEl>
                                        <p:attrNameLst>
                                          <p:attrName>ppt_x</p:attrName>
                                        </p:attrNameLst>
                                      </p:cBhvr>
                                      <p:tavLst>
                                        <p:tav tm="0">
                                          <p:val>
                                            <p:strVal val="#ppt_x"/>
                                          </p:val>
                                        </p:tav>
                                        <p:tav tm="100000">
                                          <p:val>
                                            <p:strVal val="#ppt_x"/>
                                          </p:val>
                                        </p:tav>
                                      </p:tavLst>
                                    </p:anim>
                                    <p:anim calcmode="lin" valueType="num">
                                      <p:cBhvr additive="base">
                                        <p:cTn id="138" dur="500" fill="hold"/>
                                        <p:tgtEl>
                                          <p:spTgt spid="63527"/>
                                        </p:tgtEl>
                                        <p:attrNameLst>
                                          <p:attrName>ppt_y</p:attrName>
                                        </p:attrNameLst>
                                      </p:cBhvr>
                                      <p:tavLst>
                                        <p:tav tm="0">
                                          <p:val>
                                            <p:strVal val="1+#ppt_h/2"/>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63526"/>
                                        </p:tgtEl>
                                        <p:attrNameLst>
                                          <p:attrName>style.visibility</p:attrName>
                                        </p:attrNameLst>
                                      </p:cBhvr>
                                      <p:to>
                                        <p:strVal val="visible"/>
                                      </p:to>
                                    </p:set>
                                    <p:anim calcmode="lin" valueType="num">
                                      <p:cBhvr additive="base">
                                        <p:cTn id="143" dur="500" fill="hold"/>
                                        <p:tgtEl>
                                          <p:spTgt spid="63526"/>
                                        </p:tgtEl>
                                        <p:attrNameLst>
                                          <p:attrName>ppt_x</p:attrName>
                                        </p:attrNameLst>
                                      </p:cBhvr>
                                      <p:tavLst>
                                        <p:tav tm="0">
                                          <p:val>
                                            <p:strVal val="#ppt_x"/>
                                          </p:val>
                                        </p:tav>
                                        <p:tav tm="100000">
                                          <p:val>
                                            <p:strVal val="#ppt_x"/>
                                          </p:val>
                                        </p:tav>
                                      </p:tavLst>
                                    </p:anim>
                                    <p:anim calcmode="lin" valueType="num">
                                      <p:cBhvr additive="base">
                                        <p:cTn id="144" dur="500" fill="hold"/>
                                        <p:tgtEl>
                                          <p:spTgt spid="63526"/>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63510"/>
                                        </p:tgtEl>
                                        <p:attrNameLst>
                                          <p:attrName>style.visibility</p:attrName>
                                        </p:attrNameLst>
                                      </p:cBhvr>
                                      <p:to>
                                        <p:strVal val="visible"/>
                                      </p:to>
                                    </p:set>
                                    <p:anim calcmode="lin" valueType="num">
                                      <p:cBhvr additive="base">
                                        <p:cTn id="147" dur="500" fill="hold"/>
                                        <p:tgtEl>
                                          <p:spTgt spid="63510"/>
                                        </p:tgtEl>
                                        <p:attrNameLst>
                                          <p:attrName>ppt_x</p:attrName>
                                        </p:attrNameLst>
                                      </p:cBhvr>
                                      <p:tavLst>
                                        <p:tav tm="0">
                                          <p:val>
                                            <p:strVal val="#ppt_x"/>
                                          </p:val>
                                        </p:tav>
                                        <p:tav tm="100000">
                                          <p:val>
                                            <p:strVal val="#ppt_x"/>
                                          </p:val>
                                        </p:tav>
                                      </p:tavLst>
                                    </p:anim>
                                    <p:anim calcmode="lin" valueType="num">
                                      <p:cBhvr additive="base">
                                        <p:cTn id="148" dur="500" fill="hold"/>
                                        <p:tgtEl>
                                          <p:spTgt spid="63510"/>
                                        </p:tgtEl>
                                        <p:attrNameLst>
                                          <p:attrName>ppt_y</p:attrName>
                                        </p:attrNameLst>
                                      </p:cBhvr>
                                      <p:tavLst>
                                        <p:tav tm="0">
                                          <p:val>
                                            <p:strVal val="1+#ppt_h/2"/>
                                          </p:val>
                                        </p:tav>
                                        <p:tav tm="100000">
                                          <p:val>
                                            <p:strVal val="#ppt_y"/>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 presetClass="entr" presetSubtype="4" fill="hold" nodeType="clickEffect">
                                  <p:stCondLst>
                                    <p:cond delay="0"/>
                                  </p:stCondLst>
                                  <p:childTnLst>
                                    <p:set>
                                      <p:cBhvr>
                                        <p:cTn id="152" dur="1" fill="hold">
                                          <p:stCondLst>
                                            <p:cond delay="0"/>
                                          </p:stCondLst>
                                        </p:cTn>
                                        <p:tgtEl>
                                          <p:spTgt spid="63509"/>
                                        </p:tgtEl>
                                        <p:attrNameLst>
                                          <p:attrName>style.visibility</p:attrName>
                                        </p:attrNameLst>
                                      </p:cBhvr>
                                      <p:to>
                                        <p:strVal val="visible"/>
                                      </p:to>
                                    </p:set>
                                    <p:anim calcmode="lin" valueType="num">
                                      <p:cBhvr additive="base">
                                        <p:cTn id="153" dur="500" fill="hold"/>
                                        <p:tgtEl>
                                          <p:spTgt spid="63509"/>
                                        </p:tgtEl>
                                        <p:attrNameLst>
                                          <p:attrName>ppt_x</p:attrName>
                                        </p:attrNameLst>
                                      </p:cBhvr>
                                      <p:tavLst>
                                        <p:tav tm="0">
                                          <p:val>
                                            <p:strVal val="#ppt_x"/>
                                          </p:val>
                                        </p:tav>
                                        <p:tav tm="100000">
                                          <p:val>
                                            <p:strVal val="#ppt_x"/>
                                          </p:val>
                                        </p:tav>
                                      </p:tavLst>
                                    </p:anim>
                                    <p:anim calcmode="lin" valueType="num">
                                      <p:cBhvr additive="base">
                                        <p:cTn id="154" dur="500" fill="hold"/>
                                        <p:tgtEl>
                                          <p:spTgt spid="63509"/>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63524"/>
                                        </p:tgtEl>
                                        <p:attrNameLst>
                                          <p:attrName>style.visibility</p:attrName>
                                        </p:attrNameLst>
                                      </p:cBhvr>
                                      <p:to>
                                        <p:strVal val="visible"/>
                                      </p:to>
                                    </p:set>
                                    <p:anim calcmode="lin" valueType="num">
                                      <p:cBhvr additive="base">
                                        <p:cTn id="157" dur="500" fill="hold"/>
                                        <p:tgtEl>
                                          <p:spTgt spid="63524"/>
                                        </p:tgtEl>
                                        <p:attrNameLst>
                                          <p:attrName>ppt_x</p:attrName>
                                        </p:attrNameLst>
                                      </p:cBhvr>
                                      <p:tavLst>
                                        <p:tav tm="0">
                                          <p:val>
                                            <p:strVal val="#ppt_x"/>
                                          </p:val>
                                        </p:tav>
                                        <p:tav tm="100000">
                                          <p:val>
                                            <p:strVal val="#ppt_x"/>
                                          </p:val>
                                        </p:tav>
                                      </p:tavLst>
                                    </p:anim>
                                    <p:anim calcmode="lin" valueType="num">
                                      <p:cBhvr additive="base">
                                        <p:cTn id="158" dur="500" fill="hold"/>
                                        <p:tgtEl>
                                          <p:spTgt spid="635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P spid="63493" grpId="0" animBg="1"/>
      <p:bldP spid="63500" grpId="0" animBg="1"/>
      <p:bldP spid="63520" grpId="0"/>
      <p:bldP spid="63521" grpId="0"/>
      <p:bldP spid="63522" grpId="0"/>
      <p:bldP spid="63524" grpId="0"/>
      <p:bldP spid="63526" grpId="0"/>
      <p:bldP spid="635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a:extLst>
              <a:ext uri="{FF2B5EF4-FFF2-40B4-BE49-F238E27FC236}">
                <a16:creationId xmlns:a16="http://schemas.microsoft.com/office/drawing/2014/main" id="{23737DB2-ADF0-2043-ACE7-3CC00D29614B}"/>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7171" name="Slide Number Placeholder 3">
            <a:extLst>
              <a:ext uri="{FF2B5EF4-FFF2-40B4-BE49-F238E27FC236}">
                <a16:creationId xmlns:a16="http://schemas.microsoft.com/office/drawing/2014/main" id="{DE7E6F65-EFC5-2339-E60A-D1F5D45D94A8}"/>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C79098D5-EB32-4F0B-9C79-97B30B6087A1}" type="slidenum">
              <a:rPr lang="el-GR" altLang="en-US" sz="2800" smtClean="0"/>
              <a:pPr algn="ctr"/>
              <a:t>11</a:t>
            </a:fld>
            <a:endParaRPr lang="el-GR" altLang="en-US" sz="2800" dirty="0"/>
          </a:p>
        </p:txBody>
      </p:sp>
      <p:sp>
        <p:nvSpPr>
          <p:cNvPr id="7172" name="Text Box 4">
            <a:extLst>
              <a:ext uri="{FF2B5EF4-FFF2-40B4-BE49-F238E27FC236}">
                <a16:creationId xmlns:a16="http://schemas.microsoft.com/office/drawing/2014/main" id="{A5A9D54F-BE06-33CC-6A3F-C803B0EA3AE1}"/>
              </a:ext>
            </a:extLst>
          </p:cNvPr>
          <p:cNvSpPr txBox="1">
            <a:spLocks noChangeArrowheads="1"/>
          </p:cNvSpPr>
          <p:nvPr/>
        </p:nvSpPr>
        <p:spPr bwMode="auto">
          <a:xfrm>
            <a:off x="3771900" y="2192367"/>
            <a:ext cx="15849600" cy="1508105"/>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rPr>
              <a:t>What is an Expert System?</a:t>
            </a:r>
            <a:endParaRPr lang="el-GR" altLang="en-US" sz="4000" b="1" dirty="0">
              <a:solidFill>
                <a:srgbClr val="990000"/>
              </a:solidFill>
            </a:endParaRPr>
          </a:p>
          <a:p>
            <a:pPr algn="ctr" eaLnBrk="1" hangingPunct="1"/>
            <a:endParaRPr lang="el-GR" altLang="en-US" sz="1600" b="1" dirty="0">
              <a:solidFill>
                <a:srgbClr val="990000"/>
              </a:solidFill>
            </a:endParaRPr>
          </a:p>
          <a:p>
            <a:pPr algn="l" eaLnBrk="1" hangingPunct="1"/>
            <a:r>
              <a:rPr lang="en-US" altLang="en-US" sz="3600" b="1" dirty="0"/>
              <a:t>Expert systems belong to the category of knowledge-based systems</a:t>
            </a:r>
          </a:p>
        </p:txBody>
      </p:sp>
      <p:sp>
        <p:nvSpPr>
          <p:cNvPr id="7173" name="Rectangle 5">
            <a:extLst>
              <a:ext uri="{FF2B5EF4-FFF2-40B4-BE49-F238E27FC236}">
                <a16:creationId xmlns:a16="http://schemas.microsoft.com/office/drawing/2014/main" id="{25BC460D-D6B9-306D-7D7B-688B526C3055}"/>
              </a:ext>
            </a:extLst>
          </p:cNvPr>
          <p:cNvSpPr>
            <a:spLocks noChangeArrowheads="1"/>
          </p:cNvSpPr>
          <p:nvPr/>
        </p:nvSpPr>
        <p:spPr bwMode="auto">
          <a:xfrm>
            <a:off x="7924800" y="4724400"/>
            <a:ext cx="8686800" cy="5257800"/>
          </a:xfrm>
          <a:prstGeom prst="rect">
            <a:avLst/>
          </a:prstGeom>
          <a:solidFill>
            <a:srgbClr val="C0C0C0"/>
          </a:solidFill>
          <a:ln w="9525">
            <a:solidFill>
              <a:srgbClr val="000000"/>
            </a:solidFill>
            <a:miter lim="800000"/>
            <a:headEnd/>
            <a:tailEnd/>
          </a:ln>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eaLnBrk="1" hangingPunct="1"/>
            <a:endParaRPr lang="en-US" altLang="en-CY" sz="6400"/>
          </a:p>
        </p:txBody>
      </p:sp>
      <p:sp>
        <p:nvSpPr>
          <p:cNvPr id="7174" name="Rectangle 6">
            <a:extLst>
              <a:ext uri="{FF2B5EF4-FFF2-40B4-BE49-F238E27FC236}">
                <a16:creationId xmlns:a16="http://schemas.microsoft.com/office/drawing/2014/main" id="{1B4A84F4-DCB0-3F5C-725E-1B5BDB80ED2D}"/>
              </a:ext>
            </a:extLst>
          </p:cNvPr>
          <p:cNvSpPr>
            <a:spLocks noChangeArrowheads="1"/>
          </p:cNvSpPr>
          <p:nvPr/>
        </p:nvSpPr>
        <p:spPr bwMode="auto">
          <a:xfrm>
            <a:off x="9694381" y="5181600"/>
            <a:ext cx="5545619" cy="1600200"/>
          </a:xfrm>
          <a:prstGeom prst="rect">
            <a:avLst/>
          </a:prstGeom>
          <a:solidFill>
            <a:srgbClr val="FFFFFF"/>
          </a:solidFill>
          <a:ln w="9525">
            <a:solidFill>
              <a:srgbClr val="000000"/>
            </a:solidFill>
            <a:miter lim="800000"/>
            <a:headEnd/>
            <a:tailEnd/>
          </a:ln>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b="1" dirty="0">
              <a:latin typeface="Helvetica Neue"/>
            </a:endParaRPr>
          </a:p>
          <a:p>
            <a:pPr algn="ctr" eaLnBrk="1" hangingPunct="1"/>
            <a:r>
              <a:rPr lang="en-US" altLang="en-US" b="1" dirty="0">
                <a:latin typeface="Helvetica Neue"/>
              </a:rPr>
              <a:t>Inference</a:t>
            </a:r>
            <a:r>
              <a:rPr lang="el-GR" altLang="en-US" b="1" dirty="0">
                <a:latin typeface="Helvetica Neue"/>
              </a:rPr>
              <a:t> </a:t>
            </a:r>
            <a:r>
              <a:rPr lang="en-US" altLang="en-US" b="1" dirty="0">
                <a:latin typeface="Helvetica Neue"/>
              </a:rPr>
              <a:t>Engine</a:t>
            </a:r>
          </a:p>
        </p:txBody>
      </p:sp>
      <p:sp>
        <p:nvSpPr>
          <p:cNvPr id="7175" name="Oval 7">
            <a:extLst>
              <a:ext uri="{FF2B5EF4-FFF2-40B4-BE49-F238E27FC236}">
                <a16:creationId xmlns:a16="http://schemas.microsoft.com/office/drawing/2014/main" id="{2AD846A6-25BB-11B6-7428-B4024F114599}"/>
              </a:ext>
            </a:extLst>
          </p:cNvPr>
          <p:cNvSpPr>
            <a:spLocks noChangeArrowheads="1"/>
          </p:cNvSpPr>
          <p:nvPr/>
        </p:nvSpPr>
        <p:spPr bwMode="auto">
          <a:xfrm>
            <a:off x="8661400" y="7239001"/>
            <a:ext cx="3425827" cy="2066926"/>
          </a:xfrm>
          <a:prstGeom prst="ellipse">
            <a:avLst/>
          </a:prstGeom>
          <a:solidFill>
            <a:srgbClr val="FFFFFF"/>
          </a:solidFill>
          <a:ln w="9525">
            <a:solidFill>
              <a:srgbClr val="000000"/>
            </a:solidFill>
            <a:round/>
            <a:headEnd/>
            <a:tailEnd/>
          </a:ln>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Helvetica Neue"/>
              </a:rPr>
              <a:t>Knowledge Base</a:t>
            </a:r>
          </a:p>
        </p:txBody>
      </p:sp>
      <p:sp>
        <p:nvSpPr>
          <p:cNvPr id="7176" name="Oval 8">
            <a:extLst>
              <a:ext uri="{FF2B5EF4-FFF2-40B4-BE49-F238E27FC236}">
                <a16:creationId xmlns:a16="http://schemas.microsoft.com/office/drawing/2014/main" id="{1A7B1D78-8B7C-67F5-6303-A6673AE4CE27}"/>
              </a:ext>
            </a:extLst>
          </p:cNvPr>
          <p:cNvSpPr>
            <a:spLocks noChangeArrowheads="1"/>
          </p:cNvSpPr>
          <p:nvPr/>
        </p:nvSpPr>
        <p:spPr bwMode="auto">
          <a:xfrm>
            <a:off x="12375293" y="7321551"/>
            <a:ext cx="3948240" cy="1866899"/>
          </a:xfrm>
          <a:prstGeom prst="ellipse">
            <a:avLst/>
          </a:prstGeom>
          <a:solidFill>
            <a:srgbClr val="FFFFFF"/>
          </a:solidFill>
          <a:ln w="9525">
            <a:solidFill>
              <a:srgbClr val="000000"/>
            </a:solidFill>
            <a:round/>
            <a:headEnd/>
            <a:tailEnd/>
          </a:ln>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Helvetica Neue"/>
              </a:rPr>
              <a:t>Problem Data</a:t>
            </a:r>
          </a:p>
        </p:txBody>
      </p:sp>
      <p:sp>
        <p:nvSpPr>
          <p:cNvPr id="7177" name="Line 9">
            <a:extLst>
              <a:ext uri="{FF2B5EF4-FFF2-40B4-BE49-F238E27FC236}">
                <a16:creationId xmlns:a16="http://schemas.microsoft.com/office/drawing/2014/main" id="{567B2095-3012-2735-16E7-E63BFD3A96BA}"/>
              </a:ext>
            </a:extLst>
          </p:cNvPr>
          <p:cNvSpPr>
            <a:spLocks noChangeShapeType="1"/>
          </p:cNvSpPr>
          <p:nvPr/>
        </p:nvSpPr>
        <p:spPr bwMode="auto">
          <a:xfrm flipH="1" flipV="1">
            <a:off x="12954000" y="6781801"/>
            <a:ext cx="901700" cy="53975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78" name="Line 10">
            <a:extLst>
              <a:ext uri="{FF2B5EF4-FFF2-40B4-BE49-F238E27FC236}">
                <a16:creationId xmlns:a16="http://schemas.microsoft.com/office/drawing/2014/main" id="{DECBB351-03D7-087D-DCC9-2FC618B61421}"/>
              </a:ext>
            </a:extLst>
          </p:cNvPr>
          <p:cNvSpPr>
            <a:spLocks noChangeShapeType="1"/>
          </p:cNvSpPr>
          <p:nvPr/>
        </p:nvSpPr>
        <p:spPr bwMode="auto">
          <a:xfrm flipV="1">
            <a:off x="10668000" y="6781800"/>
            <a:ext cx="22860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671A4C60-7F56-727C-4A8F-D246E3E88DF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3555" name="Slide Number Placeholder 3">
            <a:extLst>
              <a:ext uri="{FF2B5EF4-FFF2-40B4-BE49-F238E27FC236}">
                <a16:creationId xmlns:a16="http://schemas.microsoft.com/office/drawing/2014/main" id="{EC2CF9E0-6A8F-F018-29D4-AFA3C737E8D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65A91F4-1D3C-4710-9546-98CD6E336BB6}" type="slidenum">
              <a:rPr lang="el-GR" altLang="en-US" smtClean="0"/>
              <a:pPr algn="ctr"/>
              <a:t>110</a:t>
            </a:fld>
            <a:endParaRPr lang="el-GR" altLang="en-US" dirty="0"/>
          </a:p>
        </p:txBody>
      </p:sp>
      <p:sp>
        <p:nvSpPr>
          <p:cNvPr id="23556" name="Rectangle 4">
            <a:extLst>
              <a:ext uri="{FF2B5EF4-FFF2-40B4-BE49-F238E27FC236}">
                <a16:creationId xmlns:a16="http://schemas.microsoft.com/office/drawing/2014/main" id="{3F2E4875-8BA8-8145-06FD-49F25ED20D27}"/>
              </a:ext>
            </a:extLst>
          </p:cNvPr>
          <p:cNvSpPr>
            <a:spLocks noChangeArrowheads="1"/>
          </p:cNvSpPr>
          <p:nvPr/>
        </p:nvSpPr>
        <p:spPr bwMode="auto">
          <a:xfrm>
            <a:off x="8839200" y="5334000"/>
            <a:ext cx="7772400" cy="2895600"/>
          </a:xfrm>
          <a:prstGeom prst="rect">
            <a:avLst/>
          </a:prstGeom>
          <a:solidFill>
            <a:srgbClr val="C0C0C0"/>
          </a:solidFill>
          <a:ln w="190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endParaRPr lang="el-GR" altLang="en-US" sz="24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r>
              <a:rPr lang="en-US" altLang="en-US" sz="2400" b="1" dirty="0">
                <a:latin typeface="Times New Roman" panose="02020603050405020304" pitchFamily="18" charset="0"/>
              </a:rPr>
              <a:t>            </a:t>
            </a:r>
          </a:p>
          <a:p>
            <a:pPr algn="l" eaLnBrk="1" hangingPunct="1"/>
            <a:r>
              <a:rPr lang="en-US" altLang="en-US" sz="2400" b="1" dirty="0">
                <a:latin typeface="Times New Roman" panose="02020603050405020304" pitchFamily="18" charset="0"/>
              </a:rPr>
              <a:t>           hypothetico-deductive schema</a:t>
            </a:r>
            <a:endParaRPr lang="en-US" altLang="en-US" sz="2800" b="1" dirty="0"/>
          </a:p>
        </p:txBody>
      </p:sp>
      <p:sp>
        <p:nvSpPr>
          <p:cNvPr id="23557" name="Oval 5">
            <a:extLst>
              <a:ext uri="{FF2B5EF4-FFF2-40B4-BE49-F238E27FC236}">
                <a16:creationId xmlns:a16="http://schemas.microsoft.com/office/drawing/2014/main" id="{90E810C8-8A17-40A5-15BF-3C159997EB08}"/>
              </a:ext>
            </a:extLst>
          </p:cNvPr>
          <p:cNvSpPr>
            <a:spLocks noChangeArrowheads="1"/>
          </p:cNvSpPr>
          <p:nvPr/>
        </p:nvSpPr>
        <p:spPr bwMode="auto">
          <a:xfrm>
            <a:off x="9251951" y="5807409"/>
            <a:ext cx="3168650" cy="1476376"/>
          </a:xfrm>
          <a:prstGeom prst="ellipse">
            <a:avLst/>
          </a:prstGeom>
          <a:solidFill>
            <a:srgbClr val="FFFFFF"/>
          </a:solidFill>
          <a:ln w="190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Forwards Chaining</a:t>
            </a:r>
            <a:endParaRPr lang="el-GR" altLang="en-US" sz="2400" b="1" dirty="0">
              <a:latin typeface="Times New Roman" panose="02020603050405020304" pitchFamily="18" charset="0"/>
            </a:endParaRPr>
          </a:p>
          <a:p>
            <a:pPr algn="ctr" eaLnBrk="1" hangingPunct="1"/>
            <a:r>
              <a:rPr lang="el-GR" altLang="en-US" sz="2400" b="1" dirty="0">
                <a:latin typeface="Times New Roman" panose="02020603050405020304" pitchFamily="18" charset="0"/>
              </a:rPr>
              <a:t>(</a:t>
            </a:r>
            <a:r>
              <a:rPr lang="en-US" altLang="en-US" sz="2400" b="1" dirty="0">
                <a:latin typeface="Times New Roman" panose="02020603050405020304" pitchFamily="18" charset="0"/>
              </a:rPr>
              <a:t>abduction</a:t>
            </a:r>
            <a:r>
              <a:rPr lang="el-GR" altLang="en-US" sz="2400" b="1" dirty="0">
                <a:latin typeface="Times New Roman" panose="02020603050405020304" pitchFamily="18" charset="0"/>
              </a:rPr>
              <a:t>)</a:t>
            </a:r>
            <a:endParaRPr lang="en-US" altLang="en-US" sz="2800" b="1" dirty="0"/>
          </a:p>
        </p:txBody>
      </p:sp>
      <p:sp>
        <p:nvSpPr>
          <p:cNvPr id="23558" name="Oval 6">
            <a:extLst>
              <a:ext uri="{FF2B5EF4-FFF2-40B4-BE49-F238E27FC236}">
                <a16:creationId xmlns:a16="http://schemas.microsoft.com/office/drawing/2014/main" id="{6A7A93E4-E689-A671-BCA4-6AFC4051FDF4}"/>
              </a:ext>
            </a:extLst>
          </p:cNvPr>
          <p:cNvSpPr>
            <a:spLocks noChangeArrowheads="1"/>
          </p:cNvSpPr>
          <p:nvPr/>
        </p:nvSpPr>
        <p:spPr bwMode="auto">
          <a:xfrm>
            <a:off x="11953876" y="8670927"/>
            <a:ext cx="2524124" cy="1082674"/>
          </a:xfrm>
          <a:prstGeom prst="ellipse">
            <a:avLst/>
          </a:prstGeom>
          <a:solidFill>
            <a:srgbClr val="FFFFFF"/>
          </a:solidFill>
          <a:ln w="190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matching</a:t>
            </a:r>
            <a:endParaRPr lang="en-US" altLang="en-US" sz="2800" b="1" dirty="0"/>
          </a:p>
        </p:txBody>
      </p:sp>
      <p:sp>
        <p:nvSpPr>
          <p:cNvPr id="23559" name="Oval 7">
            <a:extLst>
              <a:ext uri="{FF2B5EF4-FFF2-40B4-BE49-F238E27FC236}">
                <a16:creationId xmlns:a16="http://schemas.microsoft.com/office/drawing/2014/main" id="{A47EC4F9-6B28-7D9B-17B8-77DD8D4124CC}"/>
              </a:ext>
            </a:extLst>
          </p:cNvPr>
          <p:cNvSpPr>
            <a:spLocks noChangeArrowheads="1"/>
          </p:cNvSpPr>
          <p:nvPr/>
        </p:nvSpPr>
        <p:spPr bwMode="auto">
          <a:xfrm>
            <a:off x="12801600" y="5638800"/>
            <a:ext cx="3505200" cy="1628776"/>
          </a:xfrm>
          <a:prstGeom prst="ellipse">
            <a:avLst/>
          </a:prstGeom>
          <a:solidFill>
            <a:srgbClr val="FFFFFF"/>
          </a:solidFill>
          <a:ln w="190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Backwards</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Chaining</a:t>
            </a:r>
            <a:endParaRPr lang="el-GR" altLang="en-US" sz="2400" b="1" dirty="0">
              <a:latin typeface="Times New Roman" panose="02020603050405020304" pitchFamily="18" charset="0"/>
            </a:endParaRPr>
          </a:p>
          <a:p>
            <a:pPr algn="ctr" eaLnBrk="1" hangingPunct="1"/>
            <a:r>
              <a:rPr lang="el-GR" altLang="en-US" sz="2400" b="1" dirty="0">
                <a:latin typeface="Times New Roman" panose="02020603050405020304" pitchFamily="18" charset="0"/>
              </a:rPr>
              <a:t>(</a:t>
            </a:r>
            <a:r>
              <a:rPr lang="en-US" altLang="en-US" sz="2400" b="1" dirty="0">
                <a:latin typeface="Times New Roman" panose="02020603050405020304" pitchFamily="18" charset="0"/>
              </a:rPr>
              <a:t>deduction</a:t>
            </a:r>
            <a:r>
              <a:rPr lang="el-GR" altLang="en-US" sz="2400" b="1" dirty="0">
                <a:latin typeface="Times New Roman" panose="02020603050405020304" pitchFamily="18" charset="0"/>
              </a:rPr>
              <a:t>)</a:t>
            </a:r>
            <a:endParaRPr lang="en-US" altLang="en-US" sz="2800" b="1" dirty="0"/>
          </a:p>
        </p:txBody>
      </p:sp>
      <p:sp>
        <p:nvSpPr>
          <p:cNvPr id="23560" name="Line 8">
            <a:extLst>
              <a:ext uri="{FF2B5EF4-FFF2-40B4-BE49-F238E27FC236}">
                <a16:creationId xmlns:a16="http://schemas.microsoft.com/office/drawing/2014/main" id="{D4EB0E64-2B6F-E60E-881A-73C8CD878955}"/>
              </a:ext>
            </a:extLst>
          </p:cNvPr>
          <p:cNvSpPr>
            <a:spLocks noChangeShapeType="1"/>
          </p:cNvSpPr>
          <p:nvPr/>
        </p:nvSpPr>
        <p:spPr bwMode="auto">
          <a:xfrm>
            <a:off x="7191377" y="6705600"/>
            <a:ext cx="1984374"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1" name="Line 9">
            <a:extLst>
              <a:ext uri="{FF2B5EF4-FFF2-40B4-BE49-F238E27FC236}">
                <a16:creationId xmlns:a16="http://schemas.microsoft.com/office/drawing/2014/main" id="{CA84546F-D845-BFDD-1F11-21959AD31351}"/>
              </a:ext>
            </a:extLst>
          </p:cNvPr>
          <p:cNvSpPr>
            <a:spLocks noChangeShapeType="1"/>
          </p:cNvSpPr>
          <p:nvPr/>
        </p:nvSpPr>
        <p:spPr bwMode="auto">
          <a:xfrm flipH="1">
            <a:off x="16027400" y="6397626"/>
            <a:ext cx="180340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2" name="Line 10">
            <a:extLst>
              <a:ext uri="{FF2B5EF4-FFF2-40B4-BE49-F238E27FC236}">
                <a16:creationId xmlns:a16="http://schemas.microsoft.com/office/drawing/2014/main" id="{33F57B55-8ADC-2B93-882A-E0BAE2A4622C}"/>
              </a:ext>
            </a:extLst>
          </p:cNvPr>
          <p:cNvSpPr>
            <a:spLocks noChangeShapeType="1"/>
          </p:cNvSpPr>
          <p:nvPr/>
        </p:nvSpPr>
        <p:spPr bwMode="auto">
          <a:xfrm>
            <a:off x="10363201" y="4724400"/>
            <a:ext cx="6854826"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3563" name="Line 11">
            <a:extLst>
              <a:ext uri="{FF2B5EF4-FFF2-40B4-BE49-F238E27FC236}">
                <a16:creationId xmlns:a16="http://schemas.microsoft.com/office/drawing/2014/main" id="{6A173ED4-22B5-8BD2-3B90-9E89C91C0B47}"/>
              </a:ext>
            </a:extLst>
          </p:cNvPr>
          <p:cNvSpPr>
            <a:spLocks noChangeShapeType="1"/>
          </p:cNvSpPr>
          <p:nvPr/>
        </p:nvSpPr>
        <p:spPr bwMode="auto">
          <a:xfrm flipV="1">
            <a:off x="13258800" y="9766300"/>
            <a:ext cx="0" cy="90170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4" name="Line 12">
            <a:extLst>
              <a:ext uri="{FF2B5EF4-FFF2-40B4-BE49-F238E27FC236}">
                <a16:creationId xmlns:a16="http://schemas.microsoft.com/office/drawing/2014/main" id="{7CA8BB0E-9D8A-A163-59B0-8EAEDFB9A964}"/>
              </a:ext>
            </a:extLst>
          </p:cNvPr>
          <p:cNvSpPr>
            <a:spLocks noChangeShapeType="1"/>
          </p:cNvSpPr>
          <p:nvPr/>
        </p:nvSpPr>
        <p:spPr bwMode="auto">
          <a:xfrm flipH="1">
            <a:off x="13258800" y="10210800"/>
            <a:ext cx="198120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5" name="Line 13">
            <a:extLst>
              <a:ext uri="{FF2B5EF4-FFF2-40B4-BE49-F238E27FC236}">
                <a16:creationId xmlns:a16="http://schemas.microsoft.com/office/drawing/2014/main" id="{03430C69-A837-A2CE-1398-ED42019EA11A}"/>
              </a:ext>
            </a:extLst>
          </p:cNvPr>
          <p:cNvSpPr>
            <a:spLocks noChangeShapeType="1"/>
          </p:cNvSpPr>
          <p:nvPr/>
        </p:nvSpPr>
        <p:spPr bwMode="auto">
          <a:xfrm flipH="1">
            <a:off x="8099427" y="9144000"/>
            <a:ext cx="3787774"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3566" name="Line 14">
            <a:extLst>
              <a:ext uri="{FF2B5EF4-FFF2-40B4-BE49-F238E27FC236}">
                <a16:creationId xmlns:a16="http://schemas.microsoft.com/office/drawing/2014/main" id="{2DD1EC70-4B7E-ACD5-C1FA-C7B7E39E625E}"/>
              </a:ext>
            </a:extLst>
          </p:cNvPr>
          <p:cNvSpPr>
            <a:spLocks noChangeShapeType="1"/>
          </p:cNvSpPr>
          <p:nvPr/>
        </p:nvSpPr>
        <p:spPr bwMode="auto">
          <a:xfrm>
            <a:off x="17218027" y="4724400"/>
            <a:ext cx="0" cy="1622426"/>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7" name="Line 16">
            <a:extLst>
              <a:ext uri="{FF2B5EF4-FFF2-40B4-BE49-F238E27FC236}">
                <a16:creationId xmlns:a16="http://schemas.microsoft.com/office/drawing/2014/main" id="{6C02812F-4D13-3A32-3923-C9BDE4732083}"/>
              </a:ext>
            </a:extLst>
          </p:cNvPr>
          <p:cNvSpPr>
            <a:spLocks noChangeShapeType="1"/>
          </p:cNvSpPr>
          <p:nvPr/>
        </p:nvSpPr>
        <p:spPr bwMode="auto">
          <a:xfrm flipV="1">
            <a:off x="8077200" y="6800851"/>
            <a:ext cx="0" cy="234315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8" name="Line 18">
            <a:extLst>
              <a:ext uri="{FF2B5EF4-FFF2-40B4-BE49-F238E27FC236}">
                <a16:creationId xmlns:a16="http://schemas.microsoft.com/office/drawing/2014/main" id="{48228851-D4AA-B1A2-ABAC-936682345FDC}"/>
              </a:ext>
            </a:extLst>
          </p:cNvPr>
          <p:cNvSpPr>
            <a:spLocks noChangeShapeType="1"/>
          </p:cNvSpPr>
          <p:nvPr/>
        </p:nvSpPr>
        <p:spPr bwMode="auto">
          <a:xfrm>
            <a:off x="15240000" y="7315200"/>
            <a:ext cx="0" cy="3505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69" name="Line 19">
            <a:extLst>
              <a:ext uri="{FF2B5EF4-FFF2-40B4-BE49-F238E27FC236}">
                <a16:creationId xmlns:a16="http://schemas.microsoft.com/office/drawing/2014/main" id="{BEFFBC5A-FCC6-D17F-F826-29B39EFB41C7}"/>
              </a:ext>
            </a:extLst>
          </p:cNvPr>
          <p:cNvSpPr>
            <a:spLocks noChangeShapeType="1"/>
          </p:cNvSpPr>
          <p:nvPr/>
        </p:nvSpPr>
        <p:spPr bwMode="auto">
          <a:xfrm>
            <a:off x="10363200" y="4724400"/>
            <a:ext cx="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70" name="Text Box 20">
            <a:extLst>
              <a:ext uri="{FF2B5EF4-FFF2-40B4-BE49-F238E27FC236}">
                <a16:creationId xmlns:a16="http://schemas.microsoft.com/office/drawing/2014/main" id="{5D94031E-2E8A-6AC6-3D07-471E7525D50B}"/>
              </a:ext>
            </a:extLst>
          </p:cNvPr>
          <p:cNvSpPr txBox="1">
            <a:spLocks noChangeArrowheads="1"/>
          </p:cNvSpPr>
          <p:nvPr/>
        </p:nvSpPr>
        <p:spPr bwMode="auto">
          <a:xfrm>
            <a:off x="4724400" y="1828801"/>
            <a:ext cx="14935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Hypothetico-Deductive</a:t>
            </a:r>
            <a:r>
              <a:rPr lang="el-GR" altLang="en-US" sz="4000" b="1" dirty="0">
                <a:solidFill>
                  <a:srgbClr val="990000"/>
                </a:solidFill>
              </a:rPr>
              <a:t> </a:t>
            </a:r>
            <a:r>
              <a:rPr lang="en-US" altLang="en-US" sz="4000" b="1" dirty="0">
                <a:solidFill>
                  <a:srgbClr val="990000"/>
                </a:solidFill>
              </a:rPr>
              <a:t>Schema</a:t>
            </a:r>
          </a:p>
        </p:txBody>
      </p:sp>
      <p:sp>
        <p:nvSpPr>
          <p:cNvPr id="23571" name="Text Box 21">
            <a:extLst>
              <a:ext uri="{FF2B5EF4-FFF2-40B4-BE49-F238E27FC236}">
                <a16:creationId xmlns:a16="http://schemas.microsoft.com/office/drawing/2014/main" id="{FC8F8383-7E13-BCC3-7C94-6FFE759D5071}"/>
              </a:ext>
            </a:extLst>
          </p:cNvPr>
          <p:cNvSpPr txBox="1">
            <a:spLocks noChangeArrowheads="1"/>
          </p:cNvSpPr>
          <p:nvPr/>
        </p:nvSpPr>
        <p:spPr bwMode="auto">
          <a:xfrm>
            <a:off x="17221200" y="5943600"/>
            <a:ext cx="3505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Current goal-hypothesis</a:t>
            </a:r>
            <a:r>
              <a:rPr lang="el-GR" altLang="en-US" sz="2800" b="1" dirty="0"/>
              <a:t> </a:t>
            </a:r>
            <a:endParaRPr lang="en-US" altLang="en-US" sz="2800" b="1" dirty="0"/>
          </a:p>
        </p:txBody>
      </p:sp>
      <p:sp>
        <p:nvSpPr>
          <p:cNvPr id="23572" name="Text Box 23">
            <a:extLst>
              <a:ext uri="{FF2B5EF4-FFF2-40B4-BE49-F238E27FC236}">
                <a16:creationId xmlns:a16="http://schemas.microsoft.com/office/drawing/2014/main" id="{98EB4AA6-6758-F0C3-1FE4-5C0564995342}"/>
              </a:ext>
            </a:extLst>
          </p:cNvPr>
          <p:cNvSpPr txBox="1">
            <a:spLocks noChangeArrowheads="1"/>
          </p:cNvSpPr>
          <p:nvPr/>
        </p:nvSpPr>
        <p:spPr bwMode="auto">
          <a:xfrm>
            <a:off x="5181600" y="6400801"/>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Evidence</a:t>
            </a:r>
          </a:p>
        </p:txBody>
      </p:sp>
      <p:sp>
        <p:nvSpPr>
          <p:cNvPr id="23573" name="Text Box 24">
            <a:extLst>
              <a:ext uri="{FF2B5EF4-FFF2-40B4-BE49-F238E27FC236}">
                <a16:creationId xmlns:a16="http://schemas.microsoft.com/office/drawing/2014/main" id="{587FF17E-2AA1-EC23-EE14-2A60CEC0E017}"/>
              </a:ext>
            </a:extLst>
          </p:cNvPr>
          <p:cNvSpPr txBox="1">
            <a:spLocks noChangeArrowheads="1"/>
          </p:cNvSpPr>
          <p:nvPr/>
        </p:nvSpPr>
        <p:spPr bwMode="auto">
          <a:xfrm>
            <a:off x="14325600" y="10820400"/>
            <a:ext cx="3505200" cy="954107"/>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System conclusions</a:t>
            </a:r>
          </a:p>
        </p:txBody>
      </p:sp>
      <p:sp>
        <p:nvSpPr>
          <p:cNvPr id="23574" name="Text Box 26">
            <a:extLst>
              <a:ext uri="{FF2B5EF4-FFF2-40B4-BE49-F238E27FC236}">
                <a16:creationId xmlns:a16="http://schemas.microsoft.com/office/drawing/2014/main" id="{DD99B15A-0380-9B23-D43D-015637EA7EA1}"/>
              </a:ext>
            </a:extLst>
          </p:cNvPr>
          <p:cNvSpPr txBox="1">
            <a:spLocks noChangeArrowheads="1"/>
          </p:cNvSpPr>
          <p:nvPr/>
        </p:nvSpPr>
        <p:spPr bwMode="auto">
          <a:xfrm>
            <a:off x="11430000" y="10820401"/>
            <a:ext cx="3048000" cy="954107"/>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dirty="0"/>
              <a:t> </a:t>
            </a:r>
            <a:r>
              <a:rPr lang="en-US" altLang="en-US" sz="2800" b="1" dirty="0"/>
              <a:t>user observations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26C6E6-18D5-18F5-95C3-24CCE6F680F3}"/>
              </a:ext>
            </a:extLst>
          </p:cNvPr>
          <p:cNvSpPr>
            <a:spLocks noGrp="1"/>
          </p:cNvSpPr>
          <p:nvPr>
            <p:ph type="sldNum" sz="quarter" idx="12"/>
          </p:nvPr>
        </p:nvSpPr>
        <p:spPr>
          <a:xfrm>
            <a:off x="11866788" y="12295040"/>
            <a:ext cx="1014046" cy="730250"/>
          </a:xfrm>
        </p:spPr>
        <p:txBody>
          <a:bodyPr/>
          <a:lstStyle/>
          <a:p>
            <a:fld id="{DAEC5C30-2647-4E18-9DBB-C7454062454D}" type="slidenum">
              <a:rPr lang="el-GR" altLang="en-US" smtClean="0"/>
              <a:pPr/>
              <a:t>111</a:t>
            </a:fld>
            <a:endParaRPr lang="el-GR" altLang="en-US" dirty="0"/>
          </a:p>
        </p:txBody>
      </p:sp>
      <p:sp>
        <p:nvSpPr>
          <p:cNvPr id="3" name="Rectangle 2">
            <a:extLst>
              <a:ext uri="{FF2B5EF4-FFF2-40B4-BE49-F238E27FC236}">
                <a16:creationId xmlns:a16="http://schemas.microsoft.com/office/drawing/2014/main" id="{184B379D-985A-67A0-1807-94A1A7A66A1B}"/>
              </a:ext>
            </a:extLst>
          </p:cNvPr>
          <p:cNvSpPr txBox="1">
            <a:spLocks noChangeArrowheads="1"/>
          </p:cNvSpPr>
          <p:nvPr/>
        </p:nvSpPr>
        <p:spPr>
          <a:xfrm>
            <a:off x="7791963" y="1254309"/>
            <a:ext cx="8229600"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mn-lt"/>
              </a:rPr>
              <a:t>Uncertainty Model</a:t>
            </a:r>
            <a:r>
              <a:rPr lang="el-GR" altLang="en-US" sz="5400" b="1" dirty="0">
                <a:latin typeface="+mn-lt"/>
              </a:rPr>
              <a:t> </a:t>
            </a:r>
            <a:endParaRPr lang="en-US" altLang="en-US" sz="5400" b="1" dirty="0">
              <a:latin typeface="+mn-lt"/>
            </a:endParaRPr>
          </a:p>
        </p:txBody>
      </p:sp>
      <p:sp>
        <p:nvSpPr>
          <p:cNvPr id="4" name="Rectangle 3">
            <a:extLst>
              <a:ext uri="{FF2B5EF4-FFF2-40B4-BE49-F238E27FC236}">
                <a16:creationId xmlns:a16="http://schemas.microsoft.com/office/drawing/2014/main" id="{7931716A-5967-151F-9B19-3D6B8B1DD47D}"/>
              </a:ext>
            </a:extLst>
          </p:cNvPr>
          <p:cNvSpPr txBox="1">
            <a:spLocks noChangeArrowheads="1"/>
          </p:cNvSpPr>
          <p:nvPr/>
        </p:nvSpPr>
        <p:spPr>
          <a:xfrm>
            <a:off x="5543863" y="3207894"/>
            <a:ext cx="13253803" cy="7420131"/>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900" b="1" dirty="0">
              <a:latin typeface="Helvetica Neue"/>
            </a:endParaRPr>
          </a:p>
          <a:p>
            <a:pPr>
              <a:buFont typeface="Wingdings" panose="05000000000000000000" pitchFamily="2" charset="2"/>
              <a:buChar char="q"/>
            </a:pPr>
            <a:r>
              <a:rPr lang="en-US" altLang="en-US" sz="4400" b="1" dirty="0">
                <a:latin typeface="Helvetica Neue"/>
              </a:rPr>
              <a:t>PROSPECTOR’s uncertainty model is based on probabilities, in reality pseudo-probabilities,</a:t>
            </a:r>
            <a:r>
              <a:rPr lang="el-GR" altLang="en-US" sz="4400" b="1" dirty="0">
                <a:latin typeface="Helvetica Neue"/>
              </a:rPr>
              <a:t> </a:t>
            </a:r>
            <a:r>
              <a:rPr lang="en-US" altLang="en-US" sz="4400" b="1" dirty="0">
                <a:latin typeface="Helvetica Neue"/>
              </a:rPr>
              <a:t>since these are</a:t>
            </a:r>
            <a:r>
              <a:rPr lang="el-GR" altLang="en-US" sz="4400" b="1" dirty="0">
                <a:latin typeface="Helvetica Neue"/>
              </a:rPr>
              <a:t> </a:t>
            </a:r>
            <a:r>
              <a:rPr lang="en-US" altLang="en-US" sz="4400" b="1" dirty="0">
                <a:solidFill>
                  <a:srgbClr val="990000"/>
                </a:solidFill>
                <a:latin typeface="Helvetica Neue"/>
              </a:rPr>
              <a:t>subjective values</a:t>
            </a:r>
            <a:r>
              <a:rPr lang="el-GR" altLang="en-US" sz="4400" b="1" dirty="0">
                <a:latin typeface="Helvetica Neue"/>
              </a:rPr>
              <a:t> </a:t>
            </a:r>
            <a:r>
              <a:rPr lang="en-US" altLang="en-US" sz="4400" b="1" dirty="0">
                <a:latin typeface="Helvetica Neue"/>
              </a:rPr>
              <a:t>given by the experts and not real probabilities</a:t>
            </a:r>
            <a:endParaRPr lang="el-GR" altLang="en-US" sz="4400" b="1" dirty="0">
              <a:latin typeface="Helvetica Neue"/>
            </a:endParaRPr>
          </a:p>
          <a:p>
            <a:pPr>
              <a:buFont typeface="Wingdings" panose="05000000000000000000" pitchFamily="2" charset="2"/>
              <a:buChar char="q"/>
            </a:pPr>
            <a:endParaRPr lang="el-GR" altLang="en-US" sz="4400" b="1" dirty="0">
              <a:latin typeface="Helvetica Neue"/>
            </a:endParaRPr>
          </a:p>
          <a:p>
            <a:pPr>
              <a:buFont typeface="Wingdings" panose="05000000000000000000" pitchFamily="2" charset="2"/>
              <a:buChar char="q"/>
            </a:pPr>
            <a:r>
              <a:rPr lang="en-US" altLang="en-US" sz="4400" b="1" dirty="0">
                <a:solidFill>
                  <a:srgbClr val="990000"/>
                </a:solidFill>
                <a:latin typeface="Helvetica Neue"/>
              </a:rPr>
              <a:t> Rule uncertainty</a:t>
            </a:r>
            <a:endParaRPr lang="el-GR" altLang="en-US" sz="4400" b="1" dirty="0">
              <a:solidFill>
                <a:srgbClr val="990000"/>
              </a:solidFill>
              <a:latin typeface="Helvetica Neue"/>
            </a:endParaRPr>
          </a:p>
          <a:p>
            <a:endParaRPr lang="el-GR" altLang="en-US" sz="4400" b="1" dirty="0">
              <a:solidFill>
                <a:srgbClr val="990000"/>
              </a:solidFill>
              <a:latin typeface="Helvetica Neue"/>
            </a:endParaRPr>
          </a:p>
          <a:p>
            <a:pPr>
              <a:buFontTx/>
              <a:buNone/>
            </a:pPr>
            <a:endParaRPr lang="en-US" altLang="en-US" sz="4400" b="1" dirty="0">
              <a:solidFill>
                <a:srgbClr val="990000"/>
              </a:solidFill>
              <a:latin typeface="Helvetica Neue"/>
            </a:endParaRPr>
          </a:p>
        </p:txBody>
      </p:sp>
      <p:sp>
        <p:nvSpPr>
          <p:cNvPr id="7" name="Line 6">
            <a:extLst>
              <a:ext uri="{FF2B5EF4-FFF2-40B4-BE49-F238E27FC236}">
                <a16:creationId xmlns:a16="http://schemas.microsoft.com/office/drawing/2014/main" id="{0C1D16C3-2C1B-A8BA-37F5-5DF678F596B3}"/>
              </a:ext>
            </a:extLst>
          </p:cNvPr>
          <p:cNvSpPr>
            <a:spLocks noChangeShapeType="1"/>
          </p:cNvSpPr>
          <p:nvPr/>
        </p:nvSpPr>
        <p:spPr bwMode="auto">
          <a:xfrm flipV="1">
            <a:off x="10010932" y="8758658"/>
            <a:ext cx="3704440" cy="22953"/>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a:p>
        </p:txBody>
      </p:sp>
      <p:sp>
        <p:nvSpPr>
          <p:cNvPr id="8" name="Text Box 7">
            <a:extLst>
              <a:ext uri="{FF2B5EF4-FFF2-40B4-BE49-F238E27FC236}">
                <a16:creationId xmlns:a16="http://schemas.microsoft.com/office/drawing/2014/main" id="{08D9FF45-5430-7066-EC45-A95BD77EFE46}"/>
              </a:ext>
            </a:extLst>
          </p:cNvPr>
          <p:cNvSpPr txBox="1">
            <a:spLocks noChangeArrowheads="1"/>
          </p:cNvSpPr>
          <p:nvPr/>
        </p:nvSpPr>
        <p:spPr bwMode="auto">
          <a:xfrm>
            <a:off x="11190157" y="8929247"/>
            <a:ext cx="17306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S, N</a:t>
            </a:r>
          </a:p>
        </p:txBody>
      </p:sp>
      <p:sp>
        <p:nvSpPr>
          <p:cNvPr id="9" name="TextBox 8">
            <a:extLst>
              <a:ext uri="{FF2B5EF4-FFF2-40B4-BE49-F238E27FC236}">
                <a16:creationId xmlns:a16="http://schemas.microsoft.com/office/drawing/2014/main" id="{FD6B0948-ECA8-0AC3-74CD-84D7BA1E81E3}"/>
              </a:ext>
            </a:extLst>
          </p:cNvPr>
          <p:cNvSpPr txBox="1"/>
          <p:nvPr/>
        </p:nvSpPr>
        <p:spPr>
          <a:xfrm>
            <a:off x="13682893" y="7888058"/>
            <a:ext cx="1963712" cy="2123658"/>
          </a:xfrm>
          <a:prstGeom prst="rect">
            <a:avLst/>
          </a:prstGeom>
          <a:solidFill>
            <a:schemeClr val="bg1"/>
          </a:solidFill>
          <a:ln w="76200">
            <a:solidFill>
              <a:schemeClr val="tx1"/>
            </a:solidFill>
          </a:ln>
        </p:spPr>
        <p:txBody>
          <a:bodyPr wrap="square" rtlCol="0">
            <a:spAutoFit/>
          </a:bodyPr>
          <a:lstStyle/>
          <a:p>
            <a:pPr algn="ctr"/>
            <a:endParaRPr lang="en-US" sz="4400" b="1" dirty="0"/>
          </a:p>
          <a:p>
            <a:pPr algn="ctr"/>
            <a:r>
              <a:rPr lang="en-US" sz="4400" b="1" dirty="0"/>
              <a:t>H</a:t>
            </a:r>
          </a:p>
          <a:p>
            <a:pPr algn="ctr"/>
            <a:endParaRPr lang="en-CY" sz="4400" b="1" dirty="0"/>
          </a:p>
        </p:txBody>
      </p:sp>
      <p:sp>
        <p:nvSpPr>
          <p:cNvPr id="10" name="TextBox 9">
            <a:extLst>
              <a:ext uri="{FF2B5EF4-FFF2-40B4-BE49-F238E27FC236}">
                <a16:creationId xmlns:a16="http://schemas.microsoft.com/office/drawing/2014/main" id="{33EFD174-7EA7-79AA-7395-04CD95712511}"/>
              </a:ext>
            </a:extLst>
          </p:cNvPr>
          <p:cNvSpPr txBox="1"/>
          <p:nvPr/>
        </p:nvSpPr>
        <p:spPr>
          <a:xfrm>
            <a:off x="7928745" y="7888058"/>
            <a:ext cx="1963712" cy="2123658"/>
          </a:xfrm>
          <a:prstGeom prst="rect">
            <a:avLst/>
          </a:prstGeom>
          <a:solidFill>
            <a:schemeClr val="bg1"/>
          </a:solidFill>
          <a:ln w="76200">
            <a:solidFill>
              <a:schemeClr val="tx1"/>
            </a:solidFill>
          </a:ln>
        </p:spPr>
        <p:txBody>
          <a:bodyPr wrap="square" rtlCol="0">
            <a:spAutoFit/>
          </a:bodyPr>
          <a:lstStyle/>
          <a:p>
            <a:pPr algn="ctr"/>
            <a:endParaRPr lang="en-US" sz="4400" b="1" dirty="0"/>
          </a:p>
          <a:p>
            <a:pPr algn="ctr"/>
            <a:r>
              <a:rPr lang="en-US" sz="4400" b="1" dirty="0"/>
              <a:t>E</a:t>
            </a:r>
          </a:p>
          <a:p>
            <a:pPr algn="ctr"/>
            <a:endParaRPr lang="en-CY" sz="4400" b="1" dirty="0"/>
          </a:p>
        </p:txBody>
      </p:sp>
    </p:spTree>
    <p:extLst>
      <p:ext uri="{BB962C8B-B14F-4D97-AF65-F5344CB8AC3E}">
        <p14:creationId xmlns:p14="http://schemas.microsoft.com/office/powerpoint/2010/main" val="28357932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9F25C8-2011-6B69-AB42-8D45D9F3EFD2}"/>
              </a:ext>
            </a:extLst>
          </p:cNvPr>
          <p:cNvSpPr>
            <a:spLocks noGrp="1"/>
          </p:cNvSpPr>
          <p:nvPr>
            <p:ph type="sldNum" sz="quarter" idx="12"/>
          </p:nvPr>
        </p:nvSpPr>
        <p:spPr/>
        <p:txBody>
          <a:bodyPr/>
          <a:lstStyle/>
          <a:p>
            <a:fld id="{DAEC5C30-2647-4E18-9DBB-C7454062454D}" type="slidenum">
              <a:rPr lang="el-GR" altLang="en-US" smtClean="0"/>
              <a:pPr/>
              <a:t>112</a:t>
            </a:fld>
            <a:endParaRPr lang="el-GR" altLang="en-US" dirty="0"/>
          </a:p>
        </p:txBody>
      </p:sp>
      <p:sp>
        <p:nvSpPr>
          <p:cNvPr id="3" name="Rectangle 3">
            <a:extLst>
              <a:ext uri="{FF2B5EF4-FFF2-40B4-BE49-F238E27FC236}">
                <a16:creationId xmlns:a16="http://schemas.microsoft.com/office/drawing/2014/main" id="{4A19AAA8-7762-6C8D-DE0A-35A2633BCB62}"/>
              </a:ext>
            </a:extLst>
          </p:cNvPr>
          <p:cNvSpPr txBox="1">
            <a:spLocks noChangeArrowheads="1"/>
          </p:cNvSpPr>
          <p:nvPr/>
        </p:nvSpPr>
        <p:spPr>
          <a:xfrm>
            <a:off x="3614205" y="2889352"/>
            <a:ext cx="16039899" cy="7903564"/>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pPr>
            <a:endParaRPr lang="el-GR" altLang="en-US" sz="4400" dirty="0">
              <a:latin typeface="Helvetica Neue"/>
            </a:endParaRPr>
          </a:p>
          <a:p>
            <a:pPr>
              <a:lnSpc>
                <a:spcPct val="80000"/>
              </a:lnSpc>
            </a:pPr>
            <a:endParaRPr lang="el-GR" altLang="en-US" sz="4400" dirty="0">
              <a:latin typeface="Helvetica Neue"/>
            </a:endParaRPr>
          </a:p>
          <a:p>
            <a:pPr>
              <a:lnSpc>
                <a:spcPct val="80000"/>
              </a:lnSpc>
            </a:pPr>
            <a:endParaRPr lang="el-GR" altLang="en-US" sz="4400" dirty="0">
              <a:latin typeface="Helvetica Neue"/>
            </a:endParaRPr>
          </a:p>
          <a:p>
            <a:pPr>
              <a:lnSpc>
                <a:spcPct val="80000"/>
              </a:lnSpc>
              <a:buFont typeface="Wingdings" panose="05000000000000000000" pitchFamily="2" charset="2"/>
              <a:buChar char="q"/>
            </a:pPr>
            <a:r>
              <a:rPr lang="en-US" altLang="en-US" sz="4400" b="1" dirty="0">
                <a:latin typeface="Helvetica Neue"/>
              </a:rPr>
              <a:t>The sufficiency factor, S, represents how sufficient evidence E is, to verify hypothesis H</a:t>
            </a:r>
          </a:p>
          <a:p>
            <a:pPr>
              <a:lnSpc>
                <a:spcPct val="80000"/>
              </a:lnSpc>
              <a:buFont typeface="Wingdings" panose="05000000000000000000" pitchFamily="2" charset="2"/>
              <a:buChar char="q"/>
            </a:pPr>
            <a:r>
              <a:rPr lang="en-US" altLang="en-US" sz="4400" b="1" dirty="0">
                <a:latin typeface="Helvetica Neue"/>
              </a:rPr>
              <a:t>If E is only associated with occurrences of H (not necessarily all occurrences), E alone is sufficient to verify H</a:t>
            </a:r>
          </a:p>
          <a:p>
            <a:pPr>
              <a:lnSpc>
                <a:spcPct val="80000"/>
              </a:lnSpc>
              <a:buFont typeface="Wingdings" panose="05000000000000000000" pitchFamily="2" charset="2"/>
              <a:buChar char="q"/>
            </a:pPr>
            <a:r>
              <a:rPr lang="en-US" altLang="en-US" sz="4400" b="1" dirty="0">
                <a:latin typeface="Helvetica Neue"/>
              </a:rPr>
              <a:t>In this case the probability</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 </a:t>
            </a:r>
            <a:r>
              <a:rPr lang="en-US" altLang="en-US" sz="4400" b="1" dirty="0">
                <a:latin typeface="Helvetica Neue"/>
              </a:rPr>
              <a:t>approaches</a:t>
            </a:r>
            <a:r>
              <a:rPr lang="el-GR" altLang="en-US" sz="4400" b="1" dirty="0">
                <a:latin typeface="Helvetica Neue"/>
              </a:rPr>
              <a:t> 0 </a:t>
            </a:r>
            <a:r>
              <a:rPr lang="en-US" altLang="en-US" sz="4400" b="1" dirty="0">
                <a:latin typeface="Helvetica Neue"/>
              </a:rPr>
              <a:t>and thus S approaches</a:t>
            </a:r>
            <a:r>
              <a:rPr lang="el-GR" altLang="en-US" sz="4400" b="1" dirty="0">
                <a:latin typeface="Helvetica Neue"/>
              </a:rPr>
              <a:t> </a:t>
            </a:r>
            <a:r>
              <a:rPr lang="el-GR" altLang="en-US" sz="4400" b="1" dirty="0">
                <a:latin typeface="Helvetica Neue"/>
                <a:sym typeface="Symbol" panose="05050102010706020507" pitchFamily="18" charset="2"/>
              </a:rPr>
              <a:t></a:t>
            </a:r>
            <a:endParaRPr lang="el-GR" altLang="en-US" sz="4400" b="1" dirty="0">
              <a:latin typeface="Helvetica Neue"/>
            </a:endParaRPr>
          </a:p>
          <a:p>
            <a:pPr>
              <a:lnSpc>
                <a:spcPct val="80000"/>
              </a:lnSpc>
              <a:buFont typeface="Wingdings" panose="05000000000000000000" pitchFamily="2" charset="2"/>
              <a:buChar char="q"/>
            </a:pPr>
            <a:r>
              <a:rPr lang="en-US" altLang="en-US" sz="4400" b="1" dirty="0">
                <a:latin typeface="Helvetica Neue"/>
              </a:rPr>
              <a:t>S is used when E has been verified</a:t>
            </a:r>
          </a:p>
        </p:txBody>
      </p:sp>
      <p:sp>
        <p:nvSpPr>
          <p:cNvPr id="4" name="Text Box 4">
            <a:extLst>
              <a:ext uri="{FF2B5EF4-FFF2-40B4-BE49-F238E27FC236}">
                <a16:creationId xmlns:a16="http://schemas.microsoft.com/office/drawing/2014/main" id="{361AB0E4-3267-358D-431F-90FD1418E35D}"/>
              </a:ext>
            </a:extLst>
          </p:cNvPr>
          <p:cNvSpPr txBox="1">
            <a:spLocks noChangeArrowheads="1"/>
          </p:cNvSpPr>
          <p:nvPr/>
        </p:nvSpPr>
        <p:spPr bwMode="auto">
          <a:xfrm>
            <a:off x="8317930" y="3777521"/>
            <a:ext cx="6493116" cy="785887"/>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latin typeface="Helvetica Neue"/>
              </a:rPr>
              <a:t>S</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sym typeface="Symbol" panose="05050102010706020507" pitchFamily="18" charset="2"/>
              </a:rPr>
              <a:t>H</a:t>
            </a:r>
            <a:r>
              <a:rPr lang="el-GR" altLang="en-US" sz="4400" b="1" dirty="0">
                <a:latin typeface="Helvetica Neue"/>
              </a:rPr>
              <a:t>)</a:t>
            </a:r>
            <a:endParaRPr lang="en-US" altLang="en-US" sz="4400" b="1" dirty="0">
              <a:latin typeface="Helvetica Neue"/>
            </a:endParaRPr>
          </a:p>
        </p:txBody>
      </p:sp>
      <p:sp>
        <p:nvSpPr>
          <p:cNvPr id="5" name="Rectangle 2">
            <a:extLst>
              <a:ext uri="{FF2B5EF4-FFF2-40B4-BE49-F238E27FC236}">
                <a16:creationId xmlns:a16="http://schemas.microsoft.com/office/drawing/2014/main" id="{FCF38CAD-0946-6DBB-E22D-217A684C71D5}"/>
              </a:ext>
            </a:extLst>
          </p:cNvPr>
          <p:cNvSpPr txBox="1">
            <a:spLocks noChangeArrowheads="1"/>
          </p:cNvSpPr>
          <p:nvPr/>
        </p:nvSpPr>
        <p:spPr>
          <a:xfrm>
            <a:off x="7449688" y="1556268"/>
            <a:ext cx="8229600"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Sufficiency Factor, S</a:t>
            </a:r>
          </a:p>
          <a:p>
            <a:pPr algn="ctr"/>
            <a:r>
              <a:rPr lang="el-GR" altLang="en-US" sz="5400" b="1" dirty="0">
                <a:latin typeface="Helvetica Neue"/>
              </a:rPr>
              <a:t> </a:t>
            </a:r>
            <a:endParaRPr lang="en-US" altLang="en-US" sz="5400" b="1" dirty="0">
              <a:latin typeface="Helvetica Neue"/>
            </a:endParaRPr>
          </a:p>
        </p:txBody>
      </p:sp>
    </p:spTree>
    <p:extLst>
      <p:ext uri="{BB962C8B-B14F-4D97-AF65-F5344CB8AC3E}">
        <p14:creationId xmlns:p14="http://schemas.microsoft.com/office/powerpoint/2010/main" val="238192178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804FF7-FB02-6445-788B-81F82586F7BE}"/>
              </a:ext>
            </a:extLst>
          </p:cNvPr>
          <p:cNvSpPr>
            <a:spLocks noGrp="1"/>
          </p:cNvSpPr>
          <p:nvPr>
            <p:ph type="sldNum" sz="quarter" idx="12"/>
          </p:nvPr>
        </p:nvSpPr>
        <p:spPr/>
        <p:txBody>
          <a:bodyPr/>
          <a:lstStyle/>
          <a:p>
            <a:fld id="{DAEC5C30-2647-4E18-9DBB-C7454062454D}" type="slidenum">
              <a:rPr lang="el-GR" altLang="en-US" smtClean="0"/>
              <a:pPr/>
              <a:t>113</a:t>
            </a:fld>
            <a:endParaRPr lang="el-GR" altLang="en-US" dirty="0"/>
          </a:p>
        </p:txBody>
      </p:sp>
      <p:sp>
        <p:nvSpPr>
          <p:cNvPr id="3" name="Rectangle 3">
            <a:extLst>
              <a:ext uri="{FF2B5EF4-FFF2-40B4-BE49-F238E27FC236}">
                <a16:creationId xmlns:a16="http://schemas.microsoft.com/office/drawing/2014/main" id="{796D4F3D-3454-059A-70FB-0B5784834513}"/>
              </a:ext>
            </a:extLst>
          </p:cNvPr>
          <p:cNvSpPr txBox="1">
            <a:spLocks noChangeArrowheads="1"/>
          </p:cNvSpPr>
          <p:nvPr/>
        </p:nvSpPr>
        <p:spPr>
          <a:xfrm>
            <a:off x="4676935" y="3747536"/>
            <a:ext cx="15020144" cy="7629993"/>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endParaRPr lang="el-GR" altLang="en-US" sz="4400" dirty="0">
              <a:latin typeface="Helvetica Neue"/>
            </a:endParaRPr>
          </a:p>
          <a:p>
            <a:endParaRPr lang="el-GR" altLang="en-US" sz="4400" dirty="0">
              <a:latin typeface="Helvetica Neue"/>
            </a:endParaRPr>
          </a:p>
          <a:p>
            <a:pPr>
              <a:buFont typeface="Wingdings" panose="05000000000000000000" pitchFamily="2" charset="2"/>
              <a:buChar char="q"/>
            </a:pPr>
            <a:r>
              <a:rPr lang="en-US" altLang="en-US" sz="4400" b="1" dirty="0">
                <a:latin typeface="Helvetica Neue"/>
              </a:rPr>
              <a:t>The necessity factor, N, represents how necessary evidence E is for hypothesis H</a:t>
            </a:r>
          </a:p>
          <a:p>
            <a:pPr>
              <a:buFont typeface="Wingdings" panose="05000000000000000000" pitchFamily="2" charset="2"/>
              <a:buChar char="q"/>
            </a:pPr>
            <a:r>
              <a:rPr lang="en-US" altLang="en-US" sz="4400" b="1" dirty="0">
                <a:latin typeface="Helvetica Neue"/>
              </a:rPr>
              <a:t>If E is associated with all occurrences of H, E is necessary for the verification of H; in other words, the negation of E is sufficient for the negation of H</a:t>
            </a:r>
            <a:endParaRPr lang="el-GR" altLang="en-US" sz="4400" b="1" dirty="0">
              <a:latin typeface="Helvetica Neue"/>
            </a:endParaRPr>
          </a:p>
          <a:p>
            <a:pPr>
              <a:buFont typeface="Wingdings" panose="05000000000000000000" pitchFamily="2" charset="2"/>
              <a:buChar char="q"/>
            </a:pPr>
            <a:r>
              <a:rPr lang="en-US" altLang="en-US" sz="4400" b="1" dirty="0">
                <a:latin typeface="Helvetica Neue"/>
              </a:rPr>
              <a:t>In this case the probability P</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a:t>
            </a:r>
            <a:r>
              <a:rPr lang="en-US" altLang="en-US" sz="4400" b="1" dirty="0">
                <a:latin typeface="Helvetica Neue"/>
              </a:rPr>
              <a:t>H</a:t>
            </a:r>
            <a:r>
              <a:rPr lang="el-GR" altLang="en-US" sz="4400" b="1" dirty="0">
                <a:latin typeface="Helvetica Neue"/>
              </a:rPr>
              <a:t>) </a:t>
            </a:r>
            <a:r>
              <a:rPr lang="en-US" altLang="en-US" sz="4400" b="1" dirty="0">
                <a:latin typeface="Helvetica Neue"/>
              </a:rPr>
              <a:t>approaches</a:t>
            </a:r>
            <a:r>
              <a:rPr lang="el-GR" altLang="en-US" sz="4400" b="1" dirty="0">
                <a:latin typeface="Helvetica Neue"/>
              </a:rPr>
              <a:t> 0 </a:t>
            </a:r>
            <a:r>
              <a:rPr lang="en-US" altLang="en-US" sz="4400" b="1" dirty="0">
                <a:latin typeface="Helvetica Neue"/>
              </a:rPr>
              <a:t>and hence N </a:t>
            </a:r>
            <a:r>
              <a:rPr lang="el-GR" altLang="en-US" sz="4400" b="1" dirty="0">
                <a:latin typeface="Helvetica Neue"/>
              </a:rPr>
              <a:t> </a:t>
            </a:r>
            <a:r>
              <a:rPr lang="en-US" altLang="en-US" sz="4400" b="1" dirty="0">
                <a:latin typeface="Helvetica Neue"/>
              </a:rPr>
              <a:t>approaches</a:t>
            </a:r>
            <a:r>
              <a:rPr lang="el-GR" altLang="en-US" sz="4400" b="1" dirty="0">
                <a:latin typeface="Helvetica Neue"/>
              </a:rPr>
              <a:t> 0</a:t>
            </a:r>
          </a:p>
          <a:p>
            <a:pPr>
              <a:buFont typeface="Wingdings" panose="05000000000000000000" pitchFamily="2" charset="2"/>
              <a:buChar char="q"/>
            </a:pPr>
            <a:r>
              <a:rPr lang="en-US" altLang="en-US" sz="4400" b="1" dirty="0">
                <a:latin typeface="Helvetica Neue"/>
              </a:rPr>
              <a:t>N is used when E has been refuted</a:t>
            </a:r>
          </a:p>
        </p:txBody>
      </p:sp>
      <p:sp>
        <p:nvSpPr>
          <p:cNvPr id="4" name="Text Box 4">
            <a:extLst>
              <a:ext uri="{FF2B5EF4-FFF2-40B4-BE49-F238E27FC236}">
                <a16:creationId xmlns:a16="http://schemas.microsoft.com/office/drawing/2014/main" id="{00559D9A-89C9-D479-3C5A-12785F4A9A8B}"/>
              </a:ext>
            </a:extLst>
          </p:cNvPr>
          <p:cNvSpPr txBox="1">
            <a:spLocks noChangeArrowheads="1"/>
          </p:cNvSpPr>
          <p:nvPr/>
        </p:nvSpPr>
        <p:spPr bwMode="auto">
          <a:xfrm>
            <a:off x="7716332" y="4257203"/>
            <a:ext cx="7696311" cy="721533"/>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latin typeface="Helvetica Neue"/>
              </a:rPr>
              <a:t>N</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sym typeface="Symbol" panose="05050102010706020507" pitchFamily="18" charset="2"/>
              </a:rPr>
              <a:t>E</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sym typeface="Symbol" panose="05050102010706020507" pitchFamily="18" charset="2"/>
              </a:rPr>
              <a:t>E</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sym typeface="Symbol" panose="05050102010706020507" pitchFamily="18" charset="2"/>
              </a:rPr>
              <a:t>H</a:t>
            </a:r>
            <a:r>
              <a:rPr lang="el-GR" altLang="en-US" sz="4400" b="1" dirty="0">
                <a:latin typeface="Helvetica Neue"/>
              </a:rPr>
              <a:t>)</a:t>
            </a:r>
            <a:endParaRPr lang="en-US" altLang="en-US" sz="4400" b="1" dirty="0">
              <a:latin typeface="Helvetica Neue"/>
            </a:endParaRPr>
          </a:p>
        </p:txBody>
      </p:sp>
      <p:sp>
        <p:nvSpPr>
          <p:cNvPr id="5" name="Rectangle 2">
            <a:extLst>
              <a:ext uri="{FF2B5EF4-FFF2-40B4-BE49-F238E27FC236}">
                <a16:creationId xmlns:a16="http://schemas.microsoft.com/office/drawing/2014/main" id="{3A4B36B8-9662-24A2-4BA5-5FC4A0F15379}"/>
              </a:ext>
            </a:extLst>
          </p:cNvPr>
          <p:cNvSpPr txBox="1">
            <a:spLocks noChangeArrowheads="1"/>
          </p:cNvSpPr>
          <p:nvPr/>
        </p:nvSpPr>
        <p:spPr>
          <a:xfrm>
            <a:off x="7449687" y="2287870"/>
            <a:ext cx="8229600"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Necessity Factor, N</a:t>
            </a:r>
          </a:p>
          <a:p>
            <a:pPr algn="ctr"/>
            <a:r>
              <a:rPr lang="el-GR" altLang="en-US" sz="5400" b="1" dirty="0">
                <a:latin typeface="Helvetica Neue"/>
              </a:rPr>
              <a:t> </a:t>
            </a:r>
            <a:endParaRPr lang="en-US" altLang="en-US" sz="5400" b="1" dirty="0">
              <a:latin typeface="Helvetica Neue"/>
            </a:endParaRPr>
          </a:p>
        </p:txBody>
      </p:sp>
    </p:spTree>
    <p:extLst>
      <p:ext uri="{BB962C8B-B14F-4D97-AF65-F5344CB8AC3E}">
        <p14:creationId xmlns:p14="http://schemas.microsoft.com/office/powerpoint/2010/main" val="20462639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804FF7-FB02-6445-788B-81F82586F7BE}"/>
              </a:ext>
            </a:extLst>
          </p:cNvPr>
          <p:cNvSpPr>
            <a:spLocks noGrp="1"/>
          </p:cNvSpPr>
          <p:nvPr>
            <p:ph type="sldNum" sz="quarter" idx="12"/>
          </p:nvPr>
        </p:nvSpPr>
        <p:spPr/>
        <p:txBody>
          <a:bodyPr/>
          <a:lstStyle/>
          <a:p>
            <a:fld id="{DAEC5C30-2647-4E18-9DBB-C7454062454D}" type="slidenum">
              <a:rPr lang="el-GR" altLang="en-US" smtClean="0"/>
              <a:pPr/>
              <a:t>114</a:t>
            </a:fld>
            <a:endParaRPr lang="el-GR" altLang="en-US" dirty="0"/>
          </a:p>
        </p:txBody>
      </p:sp>
      <p:sp>
        <p:nvSpPr>
          <p:cNvPr id="3" name="Rectangle 3">
            <a:extLst>
              <a:ext uri="{FF2B5EF4-FFF2-40B4-BE49-F238E27FC236}">
                <a16:creationId xmlns:a16="http://schemas.microsoft.com/office/drawing/2014/main" id="{796D4F3D-3454-059A-70FB-0B5784834513}"/>
              </a:ext>
            </a:extLst>
          </p:cNvPr>
          <p:cNvSpPr txBox="1">
            <a:spLocks noChangeArrowheads="1"/>
          </p:cNvSpPr>
          <p:nvPr/>
        </p:nvSpPr>
        <p:spPr>
          <a:xfrm>
            <a:off x="3852475" y="3798137"/>
            <a:ext cx="16144403" cy="7999122"/>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endParaRPr lang="el-GR" altLang="en-US" sz="4000" b="1" dirty="0">
              <a:latin typeface="Helvetica Neue"/>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The various nodes (evidences and hypotheses) in the ore models are associated with subjective, a priori probabilities of existence</a:t>
            </a:r>
            <a:endParaRPr lang="en-CY" sz="40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Like S and N, prior probabilities are formulated by experts</a:t>
            </a:r>
            <a:endParaRPr lang="en-CY" sz="40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When solving a problem, the probabilities are updated (via forwards chaining) based on the user's observations</a:t>
            </a:r>
            <a:endParaRPr lang="en-CY" sz="40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Usually, the user can only specify some degree of certainty, from the range [</a:t>
            </a:r>
            <a:r>
              <a:rPr lang="en-CY" sz="4000" b="1" dirty="0">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sz="4000" b="1" dirty="0">
                <a:effectLst/>
                <a:latin typeface="Helvetica Neue"/>
                <a:ea typeface="Times New Roman" panose="02020603050405020304" pitchFamily="18" charset="0"/>
                <a:cs typeface="Times New Roman" panose="02020603050405020304" pitchFamily="18" charset="0"/>
              </a:rPr>
              <a:t>5, 5], regarding the presence of the pursued evidence</a:t>
            </a:r>
            <a:endParaRPr lang="en-CY" sz="4000" b="1" dirty="0">
              <a:effectLst/>
              <a:latin typeface="Helvetica Neue"/>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3A4B36B8-9662-24A2-4BA5-5FC4A0F15379}"/>
              </a:ext>
            </a:extLst>
          </p:cNvPr>
          <p:cNvSpPr txBox="1">
            <a:spLocks noChangeArrowheads="1"/>
          </p:cNvSpPr>
          <p:nvPr/>
        </p:nvSpPr>
        <p:spPr>
          <a:xfrm>
            <a:off x="7449687" y="2287870"/>
            <a:ext cx="8229600"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Evidence Uncertainty</a:t>
            </a:r>
          </a:p>
          <a:p>
            <a:pPr algn="ctr"/>
            <a:r>
              <a:rPr lang="el-GR" altLang="en-US" sz="5400" b="1" dirty="0">
                <a:latin typeface="Helvetica Neue"/>
              </a:rPr>
              <a:t> </a:t>
            </a:r>
            <a:endParaRPr lang="en-US" altLang="en-US" sz="5400" b="1" dirty="0">
              <a:latin typeface="Helvetica Neue"/>
            </a:endParaRPr>
          </a:p>
        </p:txBody>
      </p:sp>
    </p:spTree>
    <p:extLst>
      <p:ext uri="{BB962C8B-B14F-4D97-AF65-F5344CB8AC3E}">
        <p14:creationId xmlns:p14="http://schemas.microsoft.com/office/powerpoint/2010/main" val="158368934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25579053-BAE8-423F-9536-F89EC271421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5" name="Slide Number Placeholder 3">
            <a:extLst>
              <a:ext uri="{FF2B5EF4-FFF2-40B4-BE49-F238E27FC236}">
                <a16:creationId xmlns:a16="http://schemas.microsoft.com/office/drawing/2014/main" id="{4682415D-B67D-EB82-1030-F3752363979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EF3704C-D400-4740-8B8A-70AEB0055AC4}" type="slidenum">
              <a:rPr lang="el-GR" altLang="en-US" smtClean="0"/>
              <a:pPr algn="ctr"/>
              <a:t>115</a:t>
            </a:fld>
            <a:endParaRPr lang="el-GR" altLang="en-US" dirty="0"/>
          </a:p>
        </p:txBody>
      </p:sp>
      <p:sp>
        <p:nvSpPr>
          <p:cNvPr id="28676" name="Text Box 4">
            <a:extLst>
              <a:ext uri="{FF2B5EF4-FFF2-40B4-BE49-F238E27FC236}">
                <a16:creationId xmlns:a16="http://schemas.microsoft.com/office/drawing/2014/main" id="{2DCFE2AB-EAF6-D78E-E3CD-52F63C24158B}"/>
              </a:ext>
            </a:extLst>
          </p:cNvPr>
          <p:cNvSpPr txBox="1">
            <a:spLocks noChangeArrowheads="1"/>
          </p:cNvSpPr>
          <p:nvPr/>
        </p:nvSpPr>
        <p:spPr bwMode="auto">
          <a:xfrm>
            <a:off x="4572000" y="1219201"/>
            <a:ext cx="15087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Relation between certainty factor and posterior probability</a:t>
            </a:r>
          </a:p>
        </p:txBody>
      </p:sp>
      <p:sp>
        <p:nvSpPr>
          <p:cNvPr id="28677" name="Line 16">
            <a:extLst>
              <a:ext uri="{FF2B5EF4-FFF2-40B4-BE49-F238E27FC236}">
                <a16:creationId xmlns:a16="http://schemas.microsoft.com/office/drawing/2014/main" id="{0F886E77-D8A9-3303-D222-BA6148EE9B37}"/>
              </a:ext>
            </a:extLst>
          </p:cNvPr>
          <p:cNvSpPr>
            <a:spLocks noChangeShapeType="1"/>
          </p:cNvSpPr>
          <p:nvPr/>
        </p:nvSpPr>
        <p:spPr bwMode="auto">
          <a:xfrm>
            <a:off x="8077200" y="8991600"/>
            <a:ext cx="1036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78" name="Line 17">
            <a:extLst>
              <a:ext uri="{FF2B5EF4-FFF2-40B4-BE49-F238E27FC236}">
                <a16:creationId xmlns:a16="http://schemas.microsoft.com/office/drawing/2014/main" id="{20BFB695-2D97-6E16-041D-28D4A7369823}"/>
              </a:ext>
            </a:extLst>
          </p:cNvPr>
          <p:cNvSpPr>
            <a:spLocks noChangeShapeType="1"/>
          </p:cNvSpPr>
          <p:nvPr/>
        </p:nvSpPr>
        <p:spPr bwMode="auto">
          <a:xfrm>
            <a:off x="12649200" y="4572000"/>
            <a:ext cx="0" cy="472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79" name="Line 20">
            <a:extLst>
              <a:ext uri="{FF2B5EF4-FFF2-40B4-BE49-F238E27FC236}">
                <a16:creationId xmlns:a16="http://schemas.microsoft.com/office/drawing/2014/main" id="{BC43BCAC-2933-1503-3107-53EE9B285F9F}"/>
              </a:ext>
            </a:extLst>
          </p:cNvPr>
          <p:cNvSpPr>
            <a:spLocks noChangeShapeType="1"/>
          </p:cNvSpPr>
          <p:nvPr/>
        </p:nvSpPr>
        <p:spPr bwMode="auto">
          <a:xfrm flipV="1">
            <a:off x="9296400" y="7772400"/>
            <a:ext cx="3352800" cy="1219200"/>
          </a:xfrm>
          <a:prstGeom prst="line">
            <a:avLst/>
          </a:prstGeom>
          <a:noFill/>
          <a:ln w="76200">
            <a:solidFill>
              <a:srgbClr val="0100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0" name="Line 21">
            <a:extLst>
              <a:ext uri="{FF2B5EF4-FFF2-40B4-BE49-F238E27FC236}">
                <a16:creationId xmlns:a16="http://schemas.microsoft.com/office/drawing/2014/main" id="{EBBE5CB3-D3B5-C2DE-B90F-C3FE77EF5550}"/>
              </a:ext>
            </a:extLst>
          </p:cNvPr>
          <p:cNvSpPr>
            <a:spLocks noChangeShapeType="1"/>
          </p:cNvSpPr>
          <p:nvPr/>
        </p:nvSpPr>
        <p:spPr bwMode="auto">
          <a:xfrm flipV="1">
            <a:off x="12649200" y="5638800"/>
            <a:ext cx="3048000" cy="2133600"/>
          </a:xfrm>
          <a:prstGeom prst="line">
            <a:avLst/>
          </a:prstGeom>
          <a:noFill/>
          <a:ln w="76200">
            <a:solidFill>
              <a:srgbClr val="0100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1" name="Line 22">
            <a:extLst>
              <a:ext uri="{FF2B5EF4-FFF2-40B4-BE49-F238E27FC236}">
                <a16:creationId xmlns:a16="http://schemas.microsoft.com/office/drawing/2014/main" id="{75B59090-0B4A-56FE-DAC8-3FA3ABB4C597}"/>
              </a:ext>
            </a:extLst>
          </p:cNvPr>
          <p:cNvSpPr>
            <a:spLocks noChangeShapeType="1"/>
          </p:cNvSpPr>
          <p:nvPr/>
        </p:nvSpPr>
        <p:spPr bwMode="auto">
          <a:xfrm>
            <a:off x="15697200" y="5638800"/>
            <a:ext cx="0" cy="335280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2" name="Text Box 23">
            <a:extLst>
              <a:ext uri="{FF2B5EF4-FFF2-40B4-BE49-F238E27FC236}">
                <a16:creationId xmlns:a16="http://schemas.microsoft.com/office/drawing/2014/main" id="{21F85051-D199-2F5D-ABC9-3218FD4653BA}"/>
              </a:ext>
            </a:extLst>
          </p:cNvPr>
          <p:cNvSpPr txBox="1">
            <a:spLocks noChangeArrowheads="1"/>
          </p:cNvSpPr>
          <p:nvPr/>
        </p:nvSpPr>
        <p:spPr bwMode="auto">
          <a:xfrm>
            <a:off x="8839200" y="9232900"/>
            <a:ext cx="7315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3200" b="1"/>
              <a:t>-5                           0                         5</a:t>
            </a:r>
            <a:endParaRPr lang="en-US" altLang="en-US" sz="3200" b="1"/>
          </a:p>
        </p:txBody>
      </p:sp>
      <p:sp>
        <p:nvSpPr>
          <p:cNvPr id="28683" name="Line 24">
            <a:extLst>
              <a:ext uri="{FF2B5EF4-FFF2-40B4-BE49-F238E27FC236}">
                <a16:creationId xmlns:a16="http://schemas.microsoft.com/office/drawing/2014/main" id="{5C1001C0-2564-9CBC-3F07-F25AD4A4480F}"/>
              </a:ext>
            </a:extLst>
          </p:cNvPr>
          <p:cNvSpPr>
            <a:spLocks noChangeShapeType="1"/>
          </p:cNvSpPr>
          <p:nvPr/>
        </p:nvSpPr>
        <p:spPr bwMode="auto">
          <a:xfrm flipH="1">
            <a:off x="11277600" y="7772400"/>
            <a:ext cx="13716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4" name="Line 25">
            <a:extLst>
              <a:ext uri="{FF2B5EF4-FFF2-40B4-BE49-F238E27FC236}">
                <a16:creationId xmlns:a16="http://schemas.microsoft.com/office/drawing/2014/main" id="{CE275DF3-81B2-236E-BA2C-01BF16324FB0}"/>
              </a:ext>
            </a:extLst>
          </p:cNvPr>
          <p:cNvSpPr>
            <a:spLocks noChangeShapeType="1"/>
          </p:cNvSpPr>
          <p:nvPr/>
        </p:nvSpPr>
        <p:spPr bwMode="auto">
          <a:xfrm flipH="1">
            <a:off x="12649200" y="5638800"/>
            <a:ext cx="30480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5" name="Line 27">
            <a:extLst>
              <a:ext uri="{FF2B5EF4-FFF2-40B4-BE49-F238E27FC236}">
                <a16:creationId xmlns:a16="http://schemas.microsoft.com/office/drawing/2014/main" id="{63C784DE-6074-3947-FC20-7D052E1D1B8A}"/>
              </a:ext>
            </a:extLst>
          </p:cNvPr>
          <p:cNvSpPr>
            <a:spLocks noChangeShapeType="1"/>
          </p:cNvSpPr>
          <p:nvPr/>
        </p:nvSpPr>
        <p:spPr bwMode="auto">
          <a:xfrm flipV="1">
            <a:off x="10972800" y="4419600"/>
            <a:ext cx="0" cy="2133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6" name="Line 28">
            <a:extLst>
              <a:ext uri="{FF2B5EF4-FFF2-40B4-BE49-F238E27FC236}">
                <a16:creationId xmlns:a16="http://schemas.microsoft.com/office/drawing/2014/main" id="{CEF1C4A6-00C7-EFD1-F170-3723AE653318}"/>
              </a:ext>
            </a:extLst>
          </p:cNvPr>
          <p:cNvSpPr>
            <a:spLocks noChangeShapeType="1"/>
          </p:cNvSpPr>
          <p:nvPr/>
        </p:nvSpPr>
        <p:spPr bwMode="auto">
          <a:xfrm>
            <a:off x="15392400" y="10210800"/>
            <a:ext cx="2743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7" name="Text Box 29">
            <a:extLst>
              <a:ext uri="{FF2B5EF4-FFF2-40B4-BE49-F238E27FC236}">
                <a16:creationId xmlns:a16="http://schemas.microsoft.com/office/drawing/2014/main" id="{E35F7FE4-D630-4876-3C09-57FAE45FBBEF}"/>
              </a:ext>
            </a:extLst>
          </p:cNvPr>
          <p:cNvSpPr txBox="1">
            <a:spLocks noChangeArrowheads="1"/>
          </p:cNvSpPr>
          <p:nvPr/>
        </p:nvSpPr>
        <p:spPr bwMode="auto">
          <a:xfrm>
            <a:off x="14173200" y="10210800"/>
            <a:ext cx="548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certainty factor</a:t>
            </a:r>
          </a:p>
        </p:txBody>
      </p:sp>
      <p:sp>
        <p:nvSpPr>
          <p:cNvPr id="28688" name="Text Box 30">
            <a:extLst>
              <a:ext uri="{FF2B5EF4-FFF2-40B4-BE49-F238E27FC236}">
                <a16:creationId xmlns:a16="http://schemas.microsoft.com/office/drawing/2014/main" id="{B9BCF498-06D2-7C54-94F2-A71ABBFF4E29}"/>
              </a:ext>
            </a:extLst>
          </p:cNvPr>
          <p:cNvSpPr txBox="1">
            <a:spLocks noChangeArrowheads="1"/>
          </p:cNvSpPr>
          <p:nvPr/>
        </p:nvSpPr>
        <p:spPr bwMode="auto">
          <a:xfrm>
            <a:off x="11734800" y="5270501"/>
            <a:ext cx="76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3200" b="1"/>
              <a:t>1</a:t>
            </a:r>
            <a:endParaRPr lang="en-US" altLang="en-US" sz="3200" b="1"/>
          </a:p>
        </p:txBody>
      </p:sp>
      <p:sp>
        <p:nvSpPr>
          <p:cNvPr id="28689" name="Text Box 31">
            <a:extLst>
              <a:ext uri="{FF2B5EF4-FFF2-40B4-BE49-F238E27FC236}">
                <a16:creationId xmlns:a16="http://schemas.microsoft.com/office/drawing/2014/main" id="{CA3D51F6-DACE-C22E-FF0D-C6405350D745}"/>
              </a:ext>
            </a:extLst>
          </p:cNvPr>
          <p:cNvSpPr txBox="1">
            <a:spLocks noChangeArrowheads="1"/>
          </p:cNvSpPr>
          <p:nvPr/>
        </p:nvSpPr>
        <p:spPr bwMode="auto">
          <a:xfrm>
            <a:off x="6858000" y="4572000"/>
            <a:ext cx="4114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updated</a:t>
            </a:r>
            <a:r>
              <a:rPr lang="el-GR" altLang="en-US" sz="3200" b="1" dirty="0"/>
              <a:t> </a:t>
            </a:r>
            <a:r>
              <a:rPr lang="en-US" altLang="en-US" sz="3200" b="1" dirty="0"/>
              <a:t>P(E)</a:t>
            </a:r>
          </a:p>
        </p:txBody>
      </p:sp>
      <p:sp>
        <p:nvSpPr>
          <p:cNvPr id="28690" name="Text Box 32">
            <a:extLst>
              <a:ext uri="{FF2B5EF4-FFF2-40B4-BE49-F238E27FC236}">
                <a16:creationId xmlns:a16="http://schemas.microsoft.com/office/drawing/2014/main" id="{6A72B153-A926-091E-D9BD-51A431309541}"/>
              </a:ext>
            </a:extLst>
          </p:cNvPr>
          <p:cNvSpPr txBox="1">
            <a:spLocks noChangeArrowheads="1"/>
          </p:cNvSpPr>
          <p:nvPr/>
        </p:nvSpPr>
        <p:spPr bwMode="auto">
          <a:xfrm>
            <a:off x="6705600" y="7315200"/>
            <a:ext cx="457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prior</a:t>
            </a:r>
            <a:r>
              <a:rPr lang="el-GR" altLang="en-US" sz="3200" b="1" dirty="0"/>
              <a:t> </a:t>
            </a:r>
            <a:r>
              <a:rPr lang="en-US" altLang="en-US" sz="3200" b="1" dirty="0"/>
              <a:t>P</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47C907-2B6F-B135-397B-A09D956B48F5}"/>
              </a:ext>
            </a:extLst>
          </p:cNvPr>
          <p:cNvSpPr>
            <a:spLocks noGrp="1"/>
          </p:cNvSpPr>
          <p:nvPr>
            <p:ph type="sldNum" sz="quarter" idx="12"/>
          </p:nvPr>
        </p:nvSpPr>
        <p:spPr/>
        <p:txBody>
          <a:bodyPr/>
          <a:lstStyle/>
          <a:p>
            <a:fld id="{DAEC5C30-2647-4E18-9DBB-C7454062454D}" type="slidenum">
              <a:rPr lang="el-GR" altLang="en-US" smtClean="0"/>
              <a:pPr/>
              <a:t>116</a:t>
            </a:fld>
            <a:endParaRPr lang="el-GR" altLang="en-US" dirty="0"/>
          </a:p>
        </p:txBody>
      </p:sp>
      <p:sp>
        <p:nvSpPr>
          <p:cNvPr id="3" name="Rectangle 3">
            <a:extLst>
              <a:ext uri="{FF2B5EF4-FFF2-40B4-BE49-F238E27FC236}">
                <a16:creationId xmlns:a16="http://schemas.microsoft.com/office/drawing/2014/main" id="{2BC6A8DE-3B28-15A3-5AF3-CFB01EF6D5BB}"/>
              </a:ext>
            </a:extLst>
          </p:cNvPr>
          <p:cNvSpPr txBox="1">
            <a:spLocks noChangeArrowheads="1"/>
          </p:cNvSpPr>
          <p:nvPr/>
        </p:nvSpPr>
        <p:spPr>
          <a:xfrm>
            <a:off x="3613878" y="3472617"/>
            <a:ext cx="17156244" cy="7050478"/>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latin typeface="Helvetica Neue"/>
              </a:rPr>
              <a:t>Using Bayes Theorem</a:t>
            </a:r>
            <a:r>
              <a:rPr lang="el-GR" altLang="en-US" sz="4400" b="1" dirty="0">
                <a:latin typeface="Helvetica Neue"/>
              </a:rPr>
              <a:t>:</a:t>
            </a:r>
          </a:p>
          <a:p>
            <a:endParaRPr lang="el-GR" altLang="en-US" sz="4400" b="1" dirty="0">
              <a:latin typeface="Helvetica Neue"/>
            </a:endParaRPr>
          </a:p>
          <a:p>
            <a:endParaRPr lang="el-GR" altLang="en-US" sz="4400" dirty="0">
              <a:latin typeface="Helvetica Neue"/>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The collusion of abduction and deduction, that is, the hypothetico-deductive schema, is evident in this theorem:</a:t>
            </a:r>
            <a:endParaRPr lang="en-CY" sz="4400" b="1" dirty="0">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The left side of the equation represents abduction while the probability P(E/H) shown on the right side represents deductive reasoning</a:t>
            </a:r>
            <a:endParaRPr lang="en-CY" sz="4400" b="1" dirty="0">
              <a:effectLst/>
              <a:latin typeface="Helvetica Neue"/>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4">
            <a:extLst>
              <a:ext uri="{FF2B5EF4-FFF2-40B4-BE49-F238E27FC236}">
                <a16:creationId xmlns:a16="http://schemas.microsoft.com/office/drawing/2014/main" id="{67B4FD57-D659-584F-A881-86816939F00E}"/>
              </a:ext>
            </a:extLst>
          </p:cNvPr>
          <p:cNvSpPr txBox="1">
            <a:spLocks noChangeArrowheads="1"/>
          </p:cNvSpPr>
          <p:nvPr/>
        </p:nvSpPr>
        <p:spPr bwMode="auto">
          <a:xfrm>
            <a:off x="7074108" y="4698062"/>
            <a:ext cx="8419267" cy="965969"/>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latin typeface="Helvetica Neue"/>
              </a:rPr>
              <a:t>P(H/E) = (P(E/H) P(H)) / P(E)</a:t>
            </a:r>
          </a:p>
        </p:txBody>
      </p:sp>
      <p:sp>
        <p:nvSpPr>
          <p:cNvPr id="5" name="Rectangle 2">
            <a:extLst>
              <a:ext uri="{FF2B5EF4-FFF2-40B4-BE49-F238E27FC236}">
                <a16:creationId xmlns:a16="http://schemas.microsoft.com/office/drawing/2014/main" id="{F1BAEFC7-8314-10FE-5DB7-DFEC93F52A1E}"/>
              </a:ext>
            </a:extLst>
          </p:cNvPr>
          <p:cNvSpPr txBox="1">
            <a:spLocks noChangeArrowheads="1"/>
          </p:cNvSpPr>
          <p:nvPr/>
        </p:nvSpPr>
        <p:spPr>
          <a:xfrm>
            <a:off x="4362138" y="1917388"/>
            <a:ext cx="15155056"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Combining Rule and Evidence Uncertainty</a:t>
            </a:r>
          </a:p>
          <a:p>
            <a:pPr algn="ctr"/>
            <a:r>
              <a:rPr lang="el-GR" altLang="en-US" sz="5400" b="1" dirty="0">
                <a:latin typeface="Helvetica Neue"/>
              </a:rPr>
              <a:t> </a:t>
            </a:r>
            <a:endParaRPr lang="en-US" altLang="en-US" sz="5400" b="1" dirty="0">
              <a:latin typeface="Helvetica Neue"/>
            </a:endParaRPr>
          </a:p>
        </p:txBody>
      </p:sp>
    </p:spTree>
    <p:extLst>
      <p:ext uri="{BB962C8B-B14F-4D97-AF65-F5344CB8AC3E}">
        <p14:creationId xmlns:p14="http://schemas.microsoft.com/office/powerpoint/2010/main" val="35460713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AEB0CA-6C16-D533-6EBD-430FCA22D86B}"/>
              </a:ext>
            </a:extLst>
          </p:cNvPr>
          <p:cNvSpPr>
            <a:spLocks noGrp="1"/>
          </p:cNvSpPr>
          <p:nvPr>
            <p:ph type="sldNum" sz="quarter" idx="12"/>
          </p:nvPr>
        </p:nvSpPr>
        <p:spPr>
          <a:xfrm>
            <a:off x="11684977" y="12414961"/>
            <a:ext cx="1014046" cy="730250"/>
          </a:xfrm>
        </p:spPr>
        <p:txBody>
          <a:bodyPr/>
          <a:lstStyle/>
          <a:p>
            <a:fld id="{DAEC5C30-2647-4E18-9DBB-C7454062454D}" type="slidenum">
              <a:rPr lang="el-GR" altLang="en-US" smtClean="0"/>
              <a:pPr/>
              <a:t>117</a:t>
            </a:fld>
            <a:endParaRPr lang="el-GR" altLang="en-US" dirty="0"/>
          </a:p>
        </p:txBody>
      </p:sp>
      <p:sp>
        <p:nvSpPr>
          <p:cNvPr id="3" name="Rectangle 2">
            <a:extLst>
              <a:ext uri="{FF2B5EF4-FFF2-40B4-BE49-F238E27FC236}">
                <a16:creationId xmlns:a16="http://schemas.microsoft.com/office/drawing/2014/main" id="{B31CE452-4770-98F7-A675-292B04889820}"/>
              </a:ext>
            </a:extLst>
          </p:cNvPr>
          <p:cNvSpPr txBox="1">
            <a:spLocks noChangeArrowheads="1"/>
          </p:cNvSpPr>
          <p:nvPr/>
        </p:nvSpPr>
        <p:spPr>
          <a:xfrm>
            <a:off x="8611849" y="1481742"/>
            <a:ext cx="5763719" cy="9144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5400" b="1" dirty="0">
                <a:solidFill>
                  <a:srgbClr val="990000"/>
                </a:solidFill>
                <a:latin typeface="Helvetica Neue"/>
              </a:rPr>
              <a:t>Posterior odds</a:t>
            </a:r>
          </a:p>
        </p:txBody>
      </p:sp>
      <p:sp>
        <p:nvSpPr>
          <p:cNvPr id="4" name="Rectangle 3">
            <a:extLst>
              <a:ext uri="{FF2B5EF4-FFF2-40B4-BE49-F238E27FC236}">
                <a16:creationId xmlns:a16="http://schemas.microsoft.com/office/drawing/2014/main" id="{AE9FC138-30E9-08F0-5EFA-44B65BCFA214}"/>
              </a:ext>
            </a:extLst>
          </p:cNvPr>
          <p:cNvSpPr txBox="1">
            <a:spLocks noChangeArrowheads="1"/>
          </p:cNvSpPr>
          <p:nvPr/>
        </p:nvSpPr>
        <p:spPr>
          <a:xfrm>
            <a:off x="2702121" y="2773181"/>
            <a:ext cx="17965712" cy="8887701"/>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latin typeface="Helvetica Neue"/>
              </a:rPr>
              <a:t>Using</a:t>
            </a:r>
            <a:r>
              <a:rPr lang="el-GR" altLang="en-US" sz="4400" b="1" dirty="0">
                <a:latin typeface="Helvetica Neue"/>
              </a:rPr>
              <a:t> </a:t>
            </a:r>
            <a:r>
              <a:rPr lang="en-US" altLang="en-US" sz="4400" b="1" dirty="0">
                <a:latin typeface="Helvetica Neue"/>
              </a:rPr>
              <a:t>Bayes Theorem</a:t>
            </a:r>
            <a:r>
              <a:rPr lang="el-GR" altLang="en-US" sz="4400" b="1" dirty="0">
                <a:latin typeface="Helvetica Neue"/>
              </a:rPr>
              <a:t>, </a:t>
            </a:r>
            <a:r>
              <a:rPr lang="en-US" altLang="en-US" sz="4400" b="1" dirty="0">
                <a:latin typeface="Helvetica Neue"/>
              </a:rPr>
              <a:t>posterior</a:t>
            </a:r>
            <a:r>
              <a:rPr lang="el-GR" altLang="en-US" sz="4400" b="1" dirty="0">
                <a:latin typeface="Helvetica Neue"/>
              </a:rPr>
              <a:t> </a:t>
            </a:r>
            <a:r>
              <a:rPr lang="en-US" altLang="en-US" sz="4400" b="1" dirty="0">
                <a:latin typeface="Helvetica Neue"/>
              </a:rPr>
              <a:t>odds</a:t>
            </a:r>
            <a:r>
              <a:rPr lang="el-GR" altLang="en-US" sz="4400" b="1" dirty="0">
                <a:latin typeface="Helvetica Neue"/>
              </a:rPr>
              <a:t> </a:t>
            </a:r>
            <a:r>
              <a:rPr lang="en-US" altLang="en-US" sz="4400" b="1" dirty="0">
                <a:latin typeface="Helvetica Neue"/>
              </a:rPr>
              <a:t>can be expressed as: </a:t>
            </a:r>
            <a:endParaRPr lang="el-GR" altLang="en-US" sz="4400" b="1" dirty="0">
              <a:latin typeface="Helvetica Neue"/>
            </a:endParaRPr>
          </a:p>
          <a:p>
            <a:endParaRPr lang="en-US" altLang="en-US" sz="4400" b="1" dirty="0">
              <a:latin typeface="Helvetica Neue"/>
            </a:endParaRPr>
          </a:p>
          <a:p>
            <a:pPr>
              <a:buFontTx/>
              <a:buNone/>
            </a:pPr>
            <a:r>
              <a:rPr lang="el-GR" altLang="en-US" sz="4400" b="1" dirty="0">
                <a:latin typeface="Helvetica Neue"/>
              </a:rPr>
              <a:t>    </a:t>
            </a:r>
            <a:r>
              <a:rPr lang="en-US" altLang="en-US" sz="4400" b="1" dirty="0">
                <a:latin typeface="Helvetica Neue"/>
              </a:rPr>
              <a:t>O</a:t>
            </a:r>
            <a:r>
              <a:rPr lang="el-GR" altLang="en-US" sz="4400" b="1" dirty="0">
                <a:latin typeface="Helvetica Neue"/>
              </a:rPr>
              <a:t>(</a:t>
            </a:r>
            <a:r>
              <a:rPr lang="en-US" altLang="en-US" sz="4400" b="1" dirty="0">
                <a:latin typeface="Helvetica Neue"/>
              </a:rPr>
              <a:t>H</a:t>
            </a:r>
            <a:r>
              <a:rPr lang="el-GR" altLang="en-US" sz="4400" b="1" dirty="0">
                <a:latin typeface="Helvetica Neue"/>
              </a:rPr>
              <a:t>/</a:t>
            </a:r>
            <a:r>
              <a:rPr lang="en-US" altLang="en-US" sz="4400" b="1" dirty="0">
                <a:latin typeface="Helvetica Neue"/>
              </a:rPr>
              <a:t>E</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H</a:t>
            </a:r>
            <a:r>
              <a:rPr lang="el-GR" altLang="en-US" sz="4400" b="1" dirty="0">
                <a:latin typeface="Helvetica Neue"/>
              </a:rPr>
              <a:t>/</a:t>
            </a:r>
            <a:r>
              <a:rPr lang="en-US" altLang="en-US" sz="4400" b="1" dirty="0">
                <a:latin typeface="Helvetica Neue"/>
              </a:rPr>
              <a:t>E</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a:t>
            </a:r>
            <a:r>
              <a:rPr lang="en-US" altLang="en-US" sz="4400" b="1" dirty="0">
                <a:latin typeface="Helvetica Neue"/>
              </a:rPr>
              <a:t>E</a:t>
            </a:r>
            <a:r>
              <a:rPr lang="el-GR" altLang="en-US" sz="4400" b="1" dirty="0">
                <a:latin typeface="Helvetica Neue"/>
              </a:rPr>
              <a:t>) </a:t>
            </a:r>
          </a:p>
          <a:p>
            <a:pPr>
              <a:buFontTx/>
              <a:buNone/>
            </a:pP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 </a:t>
            </a:r>
            <a:r>
              <a:rPr lang="en-US" altLang="en-US" sz="4400" b="1" dirty="0">
                <a:latin typeface="Helvetica Neue"/>
                <a:sym typeface="Symbol" panose="05050102010706020507" pitchFamily="18" charset="2"/>
              </a:rPr>
              <a:t></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 </a:t>
            </a:r>
          </a:p>
          <a:p>
            <a:pPr>
              <a:buFontTx/>
              <a:buNone/>
            </a:pPr>
            <a:r>
              <a:rPr lang="el-GR" altLang="en-US" sz="4400" b="1" dirty="0">
                <a:latin typeface="Helvetica Neue"/>
              </a:rPr>
              <a:t>                 =  </a:t>
            </a:r>
            <a:r>
              <a:rPr lang="en-US" altLang="en-US" sz="4400" b="1" dirty="0">
                <a:solidFill>
                  <a:srgbClr val="990000"/>
                </a:solidFill>
                <a:latin typeface="Helvetica Neue"/>
              </a:rPr>
              <a:t>S</a:t>
            </a:r>
            <a:r>
              <a:rPr lang="el-GR" altLang="en-US" sz="4400" b="1" dirty="0">
                <a:solidFill>
                  <a:srgbClr val="990000"/>
                </a:solidFill>
                <a:latin typeface="Helvetica Neue"/>
              </a:rPr>
              <a:t>  </a:t>
            </a:r>
            <a:r>
              <a:rPr lang="el-GR" altLang="en-US" sz="4400" b="1" dirty="0">
                <a:solidFill>
                  <a:srgbClr val="990000"/>
                </a:solidFill>
                <a:latin typeface="Helvetica Neue"/>
                <a:sym typeface="Symbol" panose="05050102010706020507" pitchFamily="18" charset="2"/>
              </a:rPr>
              <a:t></a:t>
            </a:r>
            <a:r>
              <a:rPr lang="el-GR" altLang="en-US" sz="4400" b="1" dirty="0">
                <a:solidFill>
                  <a:srgbClr val="990000"/>
                </a:solidFill>
                <a:latin typeface="Helvetica Neue"/>
              </a:rPr>
              <a:t> Ο(Υ)</a:t>
            </a:r>
            <a:r>
              <a:rPr lang="el-GR" altLang="en-US" sz="4400" b="1" dirty="0">
                <a:latin typeface="Helvetica Neue"/>
              </a:rPr>
              <a:t>             				 (1)</a:t>
            </a:r>
          </a:p>
          <a:p>
            <a:pPr>
              <a:buFontTx/>
              <a:buNone/>
            </a:pPr>
            <a:endParaRPr lang="en-US" altLang="en-US" sz="4400" b="1" dirty="0">
              <a:latin typeface="Helvetica Neue"/>
            </a:endParaRPr>
          </a:p>
          <a:p>
            <a:pPr>
              <a:buFontTx/>
              <a:buNone/>
            </a:pPr>
            <a:r>
              <a:rPr lang="el-GR" altLang="en-US" sz="4400" b="1" dirty="0">
                <a:latin typeface="Helvetica Neue"/>
              </a:rPr>
              <a:t>    </a:t>
            </a:r>
            <a:r>
              <a:rPr lang="en-US" altLang="en-US" sz="4400" b="1" dirty="0">
                <a:latin typeface="Helvetica Neue"/>
              </a:rPr>
              <a:t>O</a:t>
            </a:r>
            <a:r>
              <a:rPr lang="el-GR" altLang="en-US" sz="4400" b="1" dirty="0">
                <a:latin typeface="Helvetica Neue"/>
              </a:rPr>
              <a:t>(</a:t>
            </a:r>
            <a:r>
              <a:rPr lang="en-US" altLang="en-US" sz="4400" b="1" dirty="0">
                <a:latin typeface="Helvetica Neue"/>
              </a:rPr>
              <a:t>H</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sym typeface="Symbol" panose="05050102010706020507" pitchFamily="18" charset="2"/>
              </a:rPr>
              <a:t>E</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H</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 </a:t>
            </a:r>
          </a:p>
          <a:p>
            <a:pPr>
              <a:buFontTx/>
              <a:buNone/>
            </a:pP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 </a:t>
            </a:r>
            <a:r>
              <a:rPr lang="en-US" altLang="en-US" sz="4400" b="1" dirty="0">
                <a:latin typeface="Helvetica Neue"/>
                <a:sym typeface="Symbol" panose="05050102010706020507" pitchFamily="18" charset="2"/>
              </a:rPr>
              <a:t></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H</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H</a:t>
            </a:r>
            <a:r>
              <a:rPr lang="el-GR" altLang="en-US" sz="4400" b="1" dirty="0">
                <a:latin typeface="Helvetica Neue"/>
              </a:rPr>
              <a:t>)) </a:t>
            </a:r>
          </a:p>
          <a:p>
            <a:pPr>
              <a:buFontTx/>
              <a:buNone/>
            </a:pPr>
            <a:r>
              <a:rPr lang="el-GR" altLang="en-US" sz="4400" b="1" dirty="0">
                <a:latin typeface="Helvetica Neue"/>
              </a:rPr>
              <a:t>                   = </a:t>
            </a:r>
            <a:r>
              <a:rPr lang="en-US" altLang="en-US" sz="4400" b="1" dirty="0">
                <a:solidFill>
                  <a:srgbClr val="990000"/>
                </a:solidFill>
                <a:latin typeface="Helvetica Neue"/>
              </a:rPr>
              <a:t>N</a:t>
            </a:r>
            <a:r>
              <a:rPr lang="el-GR" altLang="en-US" sz="4400" b="1" dirty="0">
                <a:solidFill>
                  <a:srgbClr val="990000"/>
                </a:solidFill>
                <a:latin typeface="Helvetica Neue"/>
              </a:rPr>
              <a:t>  </a:t>
            </a:r>
            <a:r>
              <a:rPr lang="el-GR" altLang="en-US" sz="4400" b="1" dirty="0">
                <a:solidFill>
                  <a:srgbClr val="990000"/>
                </a:solidFill>
                <a:latin typeface="Helvetica Neue"/>
                <a:sym typeface="Symbol" panose="05050102010706020507" pitchFamily="18" charset="2"/>
              </a:rPr>
              <a:t></a:t>
            </a:r>
            <a:r>
              <a:rPr lang="el-GR" altLang="en-US" sz="4400" b="1" dirty="0">
                <a:solidFill>
                  <a:srgbClr val="990000"/>
                </a:solidFill>
                <a:latin typeface="Helvetica Neue"/>
              </a:rPr>
              <a:t> Ο(Υ)</a:t>
            </a:r>
            <a:r>
              <a:rPr lang="el-GR" altLang="en-US" sz="4400" b="1" dirty="0">
                <a:latin typeface="Helvetica Neue"/>
              </a:rPr>
              <a:t>   			</a:t>
            </a:r>
            <a:r>
              <a:rPr lang="en-US" altLang="en-US" sz="4400" b="1" dirty="0">
                <a:latin typeface="Helvetica Neue"/>
              </a:rPr>
              <a:t> 		  </a:t>
            </a:r>
            <a:r>
              <a:rPr lang="el-GR" altLang="en-US" sz="4400" b="1" dirty="0">
                <a:latin typeface="Helvetica Neue"/>
              </a:rPr>
              <a:t>(2)</a:t>
            </a:r>
            <a:endParaRPr lang="en-US" altLang="en-US" sz="4400" b="1" dirty="0">
              <a:latin typeface="Helvetica Neue"/>
            </a:endParaRPr>
          </a:p>
        </p:txBody>
      </p:sp>
    </p:spTree>
    <p:extLst>
      <p:ext uri="{BB962C8B-B14F-4D97-AF65-F5344CB8AC3E}">
        <p14:creationId xmlns:p14="http://schemas.microsoft.com/office/powerpoint/2010/main" val="295704412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65AD90-5FB6-0A4A-04F8-ACAA4DC4B48D}"/>
              </a:ext>
            </a:extLst>
          </p:cNvPr>
          <p:cNvSpPr>
            <a:spLocks noGrp="1"/>
          </p:cNvSpPr>
          <p:nvPr>
            <p:ph type="sldNum" sz="quarter" idx="12"/>
          </p:nvPr>
        </p:nvSpPr>
        <p:spPr/>
        <p:txBody>
          <a:bodyPr/>
          <a:lstStyle/>
          <a:p>
            <a:fld id="{DAEC5C30-2647-4E18-9DBB-C7454062454D}" type="slidenum">
              <a:rPr lang="el-GR" altLang="en-US" smtClean="0"/>
              <a:pPr/>
              <a:t>118</a:t>
            </a:fld>
            <a:endParaRPr lang="el-GR" altLang="en-US" dirty="0"/>
          </a:p>
        </p:txBody>
      </p:sp>
      <p:sp>
        <p:nvSpPr>
          <p:cNvPr id="3" name="Rectangle 2">
            <a:extLst>
              <a:ext uri="{FF2B5EF4-FFF2-40B4-BE49-F238E27FC236}">
                <a16:creationId xmlns:a16="http://schemas.microsoft.com/office/drawing/2014/main" id="{A92EFF5E-12DD-3B65-3E35-ACD7FAB2BE25}"/>
              </a:ext>
            </a:extLst>
          </p:cNvPr>
          <p:cNvSpPr txBox="1">
            <a:spLocks noChangeArrowheads="1"/>
          </p:cNvSpPr>
          <p:nvPr/>
        </p:nvSpPr>
        <p:spPr>
          <a:xfrm>
            <a:off x="5333788" y="2655137"/>
            <a:ext cx="13716424" cy="1309761"/>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4800" b="1" dirty="0">
                <a:solidFill>
                  <a:srgbClr val="990000"/>
                </a:solidFill>
                <a:latin typeface="Helvetica Neue"/>
              </a:rPr>
              <a:t>Relation between probabilities</a:t>
            </a:r>
            <a:r>
              <a:rPr lang="el-GR" altLang="en-US" sz="4800" b="1" dirty="0">
                <a:solidFill>
                  <a:srgbClr val="990000"/>
                </a:solidFill>
                <a:latin typeface="Helvetica Neue"/>
              </a:rPr>
              <a:t> </a:t>
            </a:r>
            <a:r>
              <a:rPr lang="en-US" altLang="en-US" sz="4800" b="1" dirty="0">
                <a:solidFill>
                  <a:srgbClr val="990000"/>
                </a:solidFill>
                <a:latin typeface="Helvetica Neue"/>
              </a:rPr>
              <a:t>and</a:t>
            </a:r>
            <a:r>
              <a:rPr lang="el-GR" altLang="en-US" sz="4800" b="1" dirty="0">
                <a:solidFill>
                  <a:srgbClr val="990000"/>
                </a:solidFill>
                <a:latin typeface="Helvetica Neue"/>
              </a:rPr>
              <a:t> </a:t>
            </a:r>
            <a:r>
              <a:rPr lang="en-US" altLang="en-US" sz="4800" b="1" dirty="0">
                <a:solidFill>
                  <a:srgbClr val="990000"/>
                </a:solidFill>
                <a:latin typeface="Helvetica Neue"/>
              </a:rPr>
              <a:t>odds</a:t>
            </a:r>
          </a:p>
        </p:txBody>
      </p:sp>
      <p:sp>
        <p:nvSpPr>
          <p:cNvPr id="4" name="Rectangle 3">
            <a:extLst>
              <a:ext uri="{FF2B5EF4-FFF2-40B4-BE49-F238E27FC236}">
                <a16:creationId xmlns:a16="http://schemas.microsoft.com/office/drawing/2014/main" id="{8464ED16-C3D5-ACB1-925D-5B4E7561B4F3}"/>
              </a:ext>
            </a:extLst>
          </p:cNvPr>
          <p:cNvSpPr txBox="1">
            <a:spLocks noChangeArrowheads="1"/>
          </p:cNvSpPr>
          <p:nvPr/>
        </p:nvSpPr>
        <p:spPr>
          <a:xfrm>
            <a:off x="5021705" y="4096062"/>
            <a:ext cx="14855253" cy="5523875"/>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latin typeface="Helvetica Neue"/>
              </a:rPr>
              <a:t>P = O / (O + 1) </a:t>
            </a:r>
            <a:endParaRPr lang="el-GR" altLang="en-US" sz="4400" b="1" dirty="0">
              <a:latin typeface="Helvetica Neue"/>
            </a:endParaRPr>
          </a:p>
          <a:p>
            <a:pPr>
              <a:buFontTx/>
              <a:buNone/>
            </a:pPr>
            <a:r>
              <a:rPr lang="en-US" altLang="en-US" sz="4400" b="1" dirty="0">
                <a:latin typeface="Helvetica Neue"/>
              </a:rPr>
              <a:t>   or</a:t>
            </a:r>
            <a:r>
              <a:rPr lang="el-GR" altLang="en-US" sz="4400" b="1" dirty="0">
                <a:latin typeface="Helvetica Neue"/>
              </a:rPr>
              <a:t> Ο = </a:t>
            </a:r>
            <a:r>
              <a:rPr lang="en-US" altLang="en-US" sz="4400" b="1" dirty="0">
                <a:latin typeface="Helvetica Neue"/>
              </a:rPr>
              <a:t>P</a:t>
            </a:r>
            <a:r>
              <a:rPr lang="el-GR" altLang="en-US" sz="4400" b="1" dirty="0">
                <a:latin typeface="Helvetica Neue"/>
              </a:rPr>
              <a:t> / (1 </a:t>
            </a:r>
            <a:r>
              <a:rPr lang="el-GR" altLang="en-US" sz="4400" b="1" dirty="0">
                <a:latin typeface="Helvetica Neue"/>
                <a:sym typeface="Symbol" panose="05050102010706020507" pitchFamily="18" charset="2"/>
              </a:rPr>
              <a:t></a:t>
            </a:r>
            <a:r>
              <a:rPr lang="el-GR" altLang="en-US" sz="4400" b="1" dirty="0">
                <a:latin typeface="Helvetica Neue"/>
              </a:rPr>
              <a:t> </a:t>
            </a:r>
            <a:r>
              <a:rPr lang="en-US" altLang="en-US" sz="4400" b="1" dirty="0">
                <a:latin typeface="Helvetica Neue"/>
              </a:rPr>
              <a:t>P</a:t>
            </a:r>
            <a:r>
              <a:rPr lang="el-GR" altLang="en-US" sz="4400" b="1" dirty="0">
                <a:latin typeface="Helvetica Neue"/>
              </a:rPr>
              <a:t>)</a:t>
            </a:r>
            <a:endParaRPr lang="en-US" altLang="en-US" sz="4400" b="1" dirty="0">
              <a:latin typeface="Helvetica Neue"/>
            </a:endParaRPr>
          </a:p>
          <a:p>
            <a:pPr>
              <a:buFontTx/>
              <a:buNone/>
            </a:pPr>
            <a:endParaRPr lang="el-GR" altLang="en-US" sz="4400" b="1" dirty="0">
              <a:latin typeface="Helvetica Neue"/>
            </a:endParaRPr>
          </a:p>
          <a:p>
            <a:pPr>
              <a:buFont typeface="Wingdings" panose="05000000000000000000" pitchFamily="2" charset="2"/>
              <a:buChar char="q"/>
            </a:pPr>
            <a:r>
              <a:rPr lang="en-CY" sz="4400" b="1" dirty="0">
                <a:effectLst/>
                <a:latin typeface="Helvetica Neue"/>
                <a:ea typeface="Times New Roman" panose="02020603050405020304" pitchFamily="18" charset="0"/>
                <a:cs typeface="Times New Roman" panose="02020603050405020304" pitchFamily="18" charset="0"/>
              </a:rPr>
              <a:t>The term odds represents the ratio of the probability that a given hypothesis is true, compared to the probability that it is not true</a:t>
            </a:r>
            <a:endParaRPr lang="en-CY" sz="4400" b="1" dirty="0">
              <a:effectLst/>
              <a:latin typeface="Helvetica Neue"/>
              <a:ea typeface="Calibri" panose="020F0502020204030204" pitchFamily="34" charset="0"/>
              <a:cs typeface="Times New Roman" panose="02020603050405020304" pitchFamily="18" charset="0"/>
            </a:endParaRPr>
          </a:p>
          <a:p>
            <a:pPr lvl="1">
              <a:buFontTx/>
              <a:buNone/>
            </a:pPr>
            <a:r>
              <a:rPr lang="en-US" altLang="en-US" sz="4400" b="1" dirty="0">
                <a:latin typeface="Helvetica Neue"/>
              </a:rPr>
              <a:t>			</a:t>
            </a:r>
            <a:r>
              <a:rPr lang="el-GR" altLang="en-US" sz="4400" b="1" dirty="0">
                <a:latin typeface="Helvetica Neue"/>
              </a:rPr>
              <a:t>Ο(Υ)=</a:t>
            </a:r>
            <a:r>
              <a:rPr lang="en-US" altLang="en-US" sz="4400" b="1" dirty="0">
                <a:latin typeface="Helvetica Neue"/>
              </a:rPr>
              <a:t>P</a:t>
            </a:r>
            <a:r>
              <a:rPr lang="el-GR" altLang="en-US" sz="4400" b="1" dirty="0">
                <a:latin typeface="Helvetica Neue"/>
              </a:rPr>
              <a:t>(</a:t>
            </a:r>
            <a:r>
              <a:rPr lang="en-US" altLang="en-US" sz="4400" b="1" dirty="0">
                <a:latin typeface="Helvetica Neue"/>
              </a:rPr>
              <a:t>Y</a:t>
            </a:r>
            <a:r>
              <a:rPr lang="el-GR" altLang="en-US" sz="4400" b="1" dirty="0">
                <a:latin typeface="Helvetica Neue"/>
              </a:rPr>
              <a:t>)/</a:t>
            </a:r>
            <a:r>
              <a:rPr lang="en-US" altLang="en-US" sz="4400" b="1" dirty="0">
                <a:latin typeface="Helvetica Neue"/>
              </a:rPr>
              <a:t>P</a:t>
            </a:r>
            <a:r>
              <a:rPr lang="el-GR" altLang="en-US" sz="4400" b="1" dirty="0">
                <a:latin typeface="Helvetica Neue"/>
              </a:rPr>
              <a:t>(</a:t>
            </a:r>
            <a:r>
              <a:rPr lang="el-GR" altLang="en-US" sz="4400" b="1" dirty="0">
                <a:latin typeface="Helvetica Neue"/>
                <a:sym typeface="Symbol" panose="05050102010706020507" pitchFamily="18" charset="2"/>
              </a:rPr>
              <a:t></a:t>
            </a:r>
            <a:r>
              <a:rPr lang="en-US" altLang="en-US" sz="4400" b="1" dirty="0">
                <a:latin typeface="Helvetica Neue"/>
              </a:rPr>
              <a:t>Y</a:t>
            </a:r>
            <a:r>
              <a:rPr lang="el-GR" altLang="en-US" sz="4400" b="1" dirty="0">
                <a:latin typeface="Helvetica Neue"/>
              </a:rPr>
              <a:t>) </a:t>
            </a:r>
            <a:endParaRPr lang="en-US" altLang="en-US" sz="4400" b="1" dirty="0">
              <a:latin typeface="Helvetica Neue"/>
            </a:endParaRPr>
          </a:p>
        </p:txBody>
      </p:sp>
    </p:spTree>
    <p:extLst>
      <p:ext uri="{BB962C8B-B14F-4D97-AF65-F5344CB8AC3E}">
        <p14:creationId xmlns:p14="http://schemas.microsoft.com/office/powerpoint/2010/main" val="27865099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2656D0-0EF8-ACC1-6D93-0A36B4C813F2}"/>
              </a:ext>
            </a:extLst>
          </p:cNvPr>
          <p:cNvSpPr>
            <a:spLocks noGrp="1"/>
          </p:cNvSpPr>
          <p:nvPr>
            <p:ph type="sldNum" sz="quarter" idx="12"/>
          </p:nvPr>
        </p:nvSpPr>
        <p:spPr/>
        <p:txBody>
          <a:bodyPr/>
          <a:lstStyle/>
          <a:p>
            <a:fld id="{DAEC5C30-2647-4E18-9DBB-C7454062454D}" type="slidenum">
              <a:rPr lang="el-GR" altLang="en-US" smtClean="0"/>
              <a:pPr/>
              <a:t>119</a:t>
            </a:fld>
            <a:endParaRPr lang="el-GR" altLang="en-US" dirty="0"/>
          </a:p>
        </p:txBody>
      </p:sp>
      <p:sp>
        <p:nvSpPr>
          <p:cNvPr id="3" name="Rectangle 2">
            <a:extLst>
              <a:ext uri="{FF2B5EF4-FFF2-40B4-BE49-F238E27FC236}">
                <a16:creationId xmlns:a16="http://schemas.microsoft.com/office/drawing/2014/main" id="{3C7ECD8B-BDF0-40A0-93F2-C72A809C78C4}"/>
              </a:ext>
            </a:extLst>
          </p:cNvPr>
          <p:cNvSpPr txBox="1">
            <a:spLocks noChangeArrowheads="1"/>
          </p:cNvSpPr>
          <p:nvPr/>
        </p:nvSpPr>
        <p:spPr>
          <a:xfrm>
            <a:off x="3898124" y="2098041"/>
            <a:ext cx="16346774" cy="1809806"/>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Using Equations</a:t>
            </a:r>
            <a:r>
              <a:rPr lang="el-GR" altLang="en-US" sz="5400" b="1" dirty="0">
                <a:solidFill>
                  <a:srgbClr val="990000"/>
                </a:solidFill>
                <a:latin typeface="Helvetica Neue"/>
              </a:rPr>
              <a:t> (1) </a:t>
            </a:r>
            <a:r>
              <a:rPr lang="en-US" altLang="en-US" sz="5400" b="1" dirty="0">
                <a:solidFill>
                  <a:srgbClr val="990000"/>
                </a:solidFill>
                <a:latin typeface="Helvetica Neue"/>
              </a:rPr>
              <a:t>and</a:t>
            </a:r>
            <a:r>
              <a:rPr lang="el-GR" altLang="en-US" sz="5400" b="1" dirty="0">
                <a:solidFill>
                  <a:srgbClr val="990000"/>
                </a:solidFill>
                <a:latin typeface="Helvetica Neue"/>
              </a:rPr>
              <a:t> (2)</a:t>
            </a:r>
            <a:endParaRPr lang="en-US" altLang="en-US" sz="5400" b="1" dirty="0">
              <a:solidFill>
                <a:srgbClr val="990000"/>
              </a:solidFill>
              <a:latin typeface="Helvetica Neue"/>
            </a:endParaRPr>
          </a:p>
        </p:txBody>
      </p:sp>
      <p:sp>
        <p:nvSpPr>
          <p:cNvPr id="4" name="Rectangle 3">
            <a:extLst>
              <a:ext uri="{FF2B5EF4-FFF2-40B4-BE49-F238E27FC236}">
                <a16:creationId xmlns:a16="http://schemas.microsoft.com/office/drawing/2014/main" id="{D6BADABB-04B9-55B9-86FF-C7667B8DE525}"/>
              </a:ext>
            </a:extLst>
          </p:cNvPr>
          <p:cNvSpPr txBox="1">
            <a:spLocks noChangeArrowheads="1"/>
          </p:cNvSpPr>
          <p:nvPr/>
        </p:nvSpPr>
        <p:spPr>
          <a:xfrm>
            <a:off x="4018613" y="3761500"/>
            <a:ext cx="16346774" cy="6836546"/>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b="1" dirty="0">
                <a:latin typeface="Helvetica Neue"/>
              </a:rPr>
              <a:t>Equation</a:t>
            </a:r>
            <a:r>
              <a:rPr lang="el-GR" altLang="en-US" sz="4400" b="1" dirty="0">
                <a:latin typeface="Helvetica Neue"/>
              </a:rPr>
              <a:t> (1) </a:t>
            </a:r>
            <a:r>
              <a:rPr lang="en-US" altLang="en-US" sz="4400" b="1" dirty="0">
                <a:latin typeface="Helvetica Neue"/>
              </a:rPr>
              <a:t>is used to update the probability of hypothesis H when evidence E has been categorically verified </a:t>
            </a:r>
          </a:p>
          <a:p>
            <a:pPr lvl="1">
              <a:lnSpc>
                <a:spcPct val="80000"/>
              </a:lnSpc>
            </a:pPr>
            <a:r>
              <a:rPr lang="en-US" altLang="en-US" sz="4400" b="1" dirty="0">
                <a:solidFill>
                  <a:srgbClr val="990000"/>
                </a:solidFill>
                <a:latin typeface="Helvetica Neue"/>
              </a:rPr>
              <a:t>The updating is based on the sufficiency factor</a:t>
            </a:r>
            <a:endParaRPr lang="el-GR" altLang="en-US" sz="4400" b="1" dirty="0">
              <a:solidFill>
                <a:srgbClr val="990000"/>
              </a:solidFill>
              <a:latin typeface="Helvetica Neue"/>
            </a:endParaRPr>
          </a:p>
          <a:p>
            <a:pPr lvl="1">
              <a:lnSpc>
                <a:spcPct val="80000"/>
              </a:lnSpc>
            </a:pPr>
            <a:endParaRPr lang="el-GR" altLang="en-US" sz="4400" b="1" dirty="0">
              <a:solidFill>
                <a:srgbClr val="990000"/>
              </a:solidFill>
              <a:latin typeface="Helvetica Neue"/>
            </a:endParaRPr>
          </a:p>
          <a:p>
            <a:pPr>
              <a:lnSpc>
                <a:spcPct val="80000"/>
              </a:lnSpc>
              <a:buFont typeface="Wingdings" panose="05000000000000000000" pitchFamily="2" charset="2"/>
              <a:buChar char="q"/>
            </a:pPr>
            <a:r>
              <a:rPr lang="en-US" altLang="en-US" sz="4400" b="1" dirty="0">
                <a:latin typeface="Helvetica Neue"/>
              </a:rPr>
              <a:t>Equation</a:t>
            </a:r>
            <a:r>
              <a:rPr lang="el-GR" altLang="en-US" sz="4400" b="1" dirty="0">
                <a:latin typeface="Helvetica Neue"/>
              </a:rPr>
              <a:t> (2) </a:t>
            </a:r>
            <a:r>
              <a:rPr lang="en-US" altLang="en-US" sz="4400" b="1" dirty="0">
                <a:latin typeface="Helvetica Neue"/>
              </a:rPr>
              <a:t>is used to update the probability of H when the evidence E has been categorically refuted</a:t>
            </a:r>
            <a:endParaRPr lang="el-GR" altLang="en-US" sz="4400" b="1" dirty="0">
              <a:latin typeface="Helvetica Neue"/>
            </a:endParaRPr>
          </a:p>
          <a:p>
            <a:pPr lvl="1">
              <a:lnSpc>
                <a:spcPct val="80000"/>
              </a:lnSpc>
            </a:pPr>
            <a:r>
              <a:rPr lang="en-US" altLang="en-US" sz="4400" b="1" dirty="0">
                <a:solidFill>
                  <a:srgbClr val="990000"/>
                </a:solidFill>
                <a:latin typeface="Helvetica Neue"/>
              </a:rPr>
              <a:t>The updating is based on the necessity factor</a:t>
            </a:r>
            <a:endParaRPr lang="el-GR" altLang="en-US" sz="4400" b="1" dirty="0">
              <a:solidFill>
                <a:srgbClr val="990000"/>
              </a:solidFill>
              <a:latin typeface="Helvetica Neue"/>
            </a:endParaRPr>
          </a:p>
          <a:p>
            <a:pPr lvl="1">
              <a:lnSpc>
                <a:spcPct val="80000"/>
              </a:lnSpc>
            </a:pPr>
            <a:endParaRPr lang="el-GR" altLang="en-US" sz="4400" b="1" dirty="0">
              <a:solidFill>
                <a:srgbClr val="990000"/>
              </a:solidFill>
              <a:latin typeface="Helvetica Neue"/>
            </a:endParaRPr>
          </a:p>
          <a:p>
            <a:pPr>
              <a:lnSpc>
                <a:spcPct val="80000"/>
              </a:lnSpc>
              <a:buFont typeface="Wingdings" panose="05000000000000000000" pitchFamily="2" charset="2"/>
              <a:buChar char="q"/>
            </a:pPr>
            <a:r>
              <a:rPr lang="en-US" altLang="en-US" sz="4400" b="1" dirty="0">
                <a:latin typeface="Helvetica Neue"/>
              </a:rPr>
              <a:t>These two equations cover the extreme cases</a:t>
            </a:r>
          </a:p>
        </p:txBody>
      </p:sp>
    </p:spTree>
    <p:extLst>
      <p:ext uri="{BB962C8B-B14F-4D97-AF65-F5344CB8AC3E}">
        <p14:creationId xmlns:p14="http://schemas.microsoft.com/office/powerpoint/2010/main" val="102544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a:extLst>
              <a:ext uri="{FF2B5EF4-FFF2-40B4-BE49-F238E27FC236}">
                <a16:creationId xmlns:a16="http://schemas.microsoft.com/office/drawing/2014/main" id="{A273D8F5-5B6E-B260-E3B6-15D942E10592}"/>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8195" name="Slide Number Placeholder 3">
            <a:extLst>
              <a:ext uri="{FF2B5EF4-FFF2-40B4-BE49-F238E27FC236}">
                <a16:creationId xmlns:a16="http://schemas.microsoft.com/office/drawing/2014/main" id="{439BEAB6-7545-33CF-25A4-421B754C591F}"/>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8D74EF26-2D21-4DE8-BC9F-E25A34F6FEC5}" type="slidenum">
              <a:rPr lang="el-GR" altLang="en-US" sz="2800" smtClean="0"/>
              <a:pPr algn="ctr"/>
              <a:t>12</a:t>
            </a:fld>
            <a:endParaRPr lang="el-GR" altLang="en-US" sz="2800" dirty="0"/>
          </a:p>
        </p:txBody>
      </p:sp>
      <p:sp>
        <p:nvSpPr>
          <p:cNvPr id="8196" name="Text Box 4">
            <a:extLst>
              <a:ext uri="{FF2B5EF4-FFF2-40B4-BE49-F238E27FC236}">
                <a16:creationId xmlns:a16="http://schemas.microsoft.com/office/drawing/2014/main" id="{CD97FE84-61FE-7A9A-E479-B10063FD185E}"/>
              </a:ext>
            </a:extLst>
          </p:cNvPr>
          <p:cNvSpPr txBox="1">
            <a:spLocks noChangeArrowheads="1"/>
          </p:cNvSpPr>
          <p:nvPr/>
        </p:nvSpPr>
        <p:spPr bwMode="auto">
          <a:xfrm>
            <a:off x="4572000" y="2070101"/>
            <a:ext cx="15087600" cy="4624407"/>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General Definition</a:t>
            </a:r>
            <a:endParaRPr lang="el-GR" altLang="en-US" sz="4800" b="1" dirty="0">
              <a:solidFill>
                <a:srgbClr val="990000"/>
              </a:solidFill>
              <a:latin typeface="Helvetica Neue"/>
            </a:endParaRPr>
          </a:p>
          <a:p>
            <a:pPr algn="l" eaLnBrk="1" hangingPunct="1"/>
            <a:endParaRPr lang="el-GR" altLang="en-US" sz="1600" b="1" dirty="0">
              <a:solidFill>
                <a:srgbClr val="990000"/>
              </a:solidFill>
              <a:latin typeface="Helvetica Neue"/>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An expert system is a computing system that can efficiently and effectively solve realistic problems, the solution of which on the part of a human implies the existence of some form of expertise.</a:t>
            </a:r>
            <a:endParaRPr lang="en-CY" sz="4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9157" name="Text Box 5">
            <a:extLst>
              <a:ext uri="{FF2B5EF4-FFF2-40B4-BE49-F238E27FC236}">
                <a16:creationId xmlns:a16="http://schemas.microsoft.com/office/drawing/2014/main" id="{C1640878-61A5-F5C5-1993-4832BB8BBBCE}"/>
              </a:ext>
            </a:extLst>
          </p:cNvPr>
          <p:cNvSpPr txBox="1">
            <a:spLocks noChangeArrowheads="1"/>
          </p:cNvSpPr>
          <p:nvPr/>
        </p:nvSpPr>
        <p:spPr bwMode="auto">
          <a:xfrm>
            <a:off x="4572000" y="7864025"/>
            <a:ext cx="15087600" cy="3170099"/>
          </a:xfrm>
          <a:prstGeom prst="rect">
            <a:avLst/>
          </a:prstGeom>
          <a:solidFill>
            <a:schemeClr val="accent6">
              <a:lumMod val="40000"/>
              <a:lumOff val="6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a:r>
              <a:rPr lang="en-CY" sz="4000" dirty="0">
                <a:latin typeface="Helvetica Neue"/>
              </a:rPr>
              <a:t>The general definition makes no commitment as to how to solve the problems.</a:t>
            </a:r>
          </a:p>
          <a:p>
            <a:pPr algn="l"/>
            <a:r>
              <a:rPr lang="en-CY" sz="4000" dirty="0">
                <a:latin typeface="Helvetica Neue"/>
              </a:rPr>
              <a:t> </a:t>
            </a:r>
          </a:p>
          <a:p>
            <a:pPr algn="l"/>
            <a:r>
              <a:rPr lang="en-CY" sz="4000" dirty="0">
                <a:latin typeface="Helvetica Neue"/>
              </a:rPr>
              <a:t>Acquiring expertise is a painstaking process achieved through extensive experience.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 calcmode="lin" valueType="num">
                                      <p:cBhvr additive="base">
                                        <p:cTn id="7"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57">
                                            <p:txEl>
                                              <p:pRg st="1" end="1"/>
                                            </p:txEl>
                                          </p:spTgt>
                                        </p:tgtEl>
                                        <p:attrNameLst>
                                          <p:attrName>style.visibility</p:attrName>
                                        </p:attrNameLst>
                                      </p:cBhvr>
                                      <p:to>
                                        <p:strVal val="visible"/>
                                      </p:to>
                                    </p:set>
                                    <p:anim calcmode="lin" valueType="num">
                                      <p:cBhvr additive="base">
                                        <p:cTn id="13"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9157">
                                            <p:txEl>
                                              <p:pRg st="2" end="2"/>
                                            </p:txEl>
                                          </p:spTgt>
                                        </p:tgtEl>
                                        <p:attrNameLst>
                                          <p:attrName>style.visibility</p:attrName>
                                        </p:attrNameLst>
                                      </p:cBhvr>
                                      <p:to>
                                        <p:strVal val="visible"/>
                                      </p:to>
                                    </p:set>
                                    <p:anim calcmode="lin" valueType="num">
                                      <p:cBhvr additive="base">
                                        <p:cTn id="19"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5CABE4-4080-C208-38AD-196D5CD8DF98}"/>
              </a:ext>
            </a:extLst>
          </p:cNvPr>
          <p:cNvSpPr>
            <a:spLocks noGrp="1"/>
          </p:cNvSpPr>
          <p:nvPr>
            <p:ph type="sldNum" sz="quarter" idx="12"/>
          </p:nvPr>
        </p:nvSpPr>
        <p:spPr/>
        <p:txBody>
          <a:bodyPr/>
          <a:lstStyle/>
          <a:p>
            <a:fld id="{DAEC5C30-2647-4E18-9DBB-C7454062454D}" type="slidenum">
              <a:rPr lang="el-GR" altLang="en-US" smtClean="0"/>
              <a:pPr/>
              <a:t>120</a:t>
            </a:fld>
            <a:endParaRPr lang="el-GR" altLang="en-US" dirty="0"/>
          </a:p>
        </p:txBody>
      </p:sp>
      <p:sp>
        <p:nvSpPr>
          <p:cNvPr id="3" name="Rectangle 2">
            <a:extLst>
              <a:ext uri="{FF2B5EF4-FFF2-40B4-BE49-F238E27FC236}">
                <a16:creationId xmlns:a16="http://schemas.microsoft.com/office/drawing/2014/main" id="{023292B3-3620-EFA3-313E-4776CC460B15}"/>
              </a:ext>
            </a:extLst>
          </p:cNvPr>
          <p:cNvSpPr txBox="1">
            <a:spLocks noChangeArrowheads="1"/>
          </p:cNvSpPr>
          <p:nvPr/>
        </p:nvSpPr>
        <p:spPr>
          <a:xfrm>
            <a:off x="2741602" y="1786237"/>
            <a:ext cx="18752349" cy="714714"/>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4400" b="1" dirty="0">
                <a:solidFill>
                  <a:srgbClr val="990000"/>
                </a:solidFill>
                <a:latin typeface="Helvetica Neue"/>
              </a:rPr>
              <a:t>Uncertain Evidence</a:t>
            </a:r>
          </a:p>
        </p:txBody>
      </p:sp>
      <p:sp>
        <p:nvSpPr>
          <p:cNvPr id="4" name="Rectangle 3">
            <a:extLst>
              <a:ext uri="{FF2B5EF4-FFF2-40B4-BE49-F238E27FC236}">
                <a16:creationId xmlns:a16="http://schemas.microsoft.com/office/drawing/2014/main" id="{C49E18CC-657B-FBFB-B51B-4BE2C7279B5D}"/>
              </a:ext>
            </a:extLst>
          </p:cNvPr>
          <p:cNvSpPr txBox="1">
            <a:spLocks noChangeArrowheads="1"/>
          </p:cNvSpPr>
          <p:nvPr/>
        </p:nvSpPr>
        <p:spPr>
          <a:xfrm>
            <a:off x="2781356" y="3035508"/>
            <a:ext cx="18580309" cy="8536898"/>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latin typeface="Helvetica Neue"/>
              </a:rPr>
              <a:t> What happens when there is uncertainty in the evidence? Let E</a:t>
            </a:r>
            <a:r>
              <a:rPr lang="el-GR" altLang="en-US" sz="4400" b="1" dirty="0">
                <a:latin typeface="Helvetica Neue"/>
                <a:sym typeface="Symbol" panose="05050102010706020507" pitchFamily="18" charset="2"/>
              </a:rPr>
              <a:t></a:t>
            </a:r>
            <a:r>
              <a:rPr lang="el-GR" altLang="en-US" sz="4400" b="1" dirty="0">
                <a:latin typeface="Helvetica Neue"/>
              </a:rPr>
              <a:t> </a:t>
            </a:r>
            <a:r>
              <a:rPr lang="en-US" altLang="en-US" sz="4400" b="1" dirty="0">
                <a:latin typeface="Helvetica Neue"/>
              </a:rPr>
              <a:t>be the observations relating to evidence E. The general update equation is the following: </a:t>
            </a:r>
          </a:p>
        </p:txBody>
      </p:sp>
      <p:sp>
        <p:nvSpPr>
          <p:cNvPr id="5" name="Text Box 4">
            <a:extLst>
              <a:ext uri="{FF2B5EF4-FFF2-40B4-BE49-F238E27FC236}">
                <a16:creationId xmlns:a16="http://schemas.microsoft.com/office/drawing/2014/main" id="{BEB9D7A7-2A5D-1FDC-CC84-335907025A34}"/>
              </a:ext>
            </a:extLst>
          </p:cNvPr>
          <p:cNvSpPr txBox="1">
            <a:spLocks noChangeArrowheads="1"/>
          </p:cNvSpPr>
          <p:nvPr/>
        </p:nvSpPr>
        <p:spPr bwMode="auto">
          <a:xfrm>
            <a:off x="3383495" y="5837419"/>
            <a:ext cx="17376030" cy="5317969"/>
          </a:xfrm>
          <a:prstGeom prst="rect">
            <a:avLst/>
          </a:prstGeom>
          <a:solidFill>
            <a:schemeClr val="accent6">
              <a:lumMod val="60000"/>
              <a:lumOff val="40000"/>
            </a:schemeClr>
          </a:solidFill>
          <a:ln>
            <a:noFill/>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endParaRPr lang="el-GR" altLang="en-US" sz="4400" dirty="0">
              <a:latin typeface="Helvetica Neue"/>
            </a:endParaRPr>
          </a:p>
          <a:p>
            <a:pPr algn="l" eaLnBrk="1" hangingPunct="1"/>
            <a:r>
              <a:rPr lang="en-US" altLang="en-US" sz="4400" b="1" dirty="0">
                <a:latin typeface="Helvetica Neue"/>
              </a:rPr>
              <a:t>O(H/E</a:t>
            </a:r>
            <a:r>
              <a:rPr lang="en-US" altLang="en-US" sz="4400" b="1" dirty="0">
                <a:latin typeface="Helvetica Neue"/>
                <a:sym typeface="Symbol" panose="05050102010706020507" pitchFamily="18" charset="2"/>
              </a:rPr>
              <a:t></a:t>
            </a:r>
            <a:r>
              <a:rPr lang="en-US" altLang="en-US" sz="4400" b="1" dirty="0">
                <a:latin typeface="Helvetica Neue"/>
              </a:rPr>
              <a:t>) = </a:t>
            </a:r>
            <a:r>
              <a:rPr lang="el-GR" altLang="en-US" sz="4400" b="1" dirty="0">
                <a:latin typeface="Helvetica Neue"/>
              </a:rPr>
              <a:t>λ</a:t>
            </a:r>
            <a:r>
              <a:rPr lang="en-US" altLang="en-US" sz="4400" b="1" dirty="0">
                <a:latin typeface="Helvetica Neue"/>
              </a:rPr>
              <a:t> </a:t>
            </a:r>
            <a:r>
              <a:rPr lang="el-GR" altLang="en-US" sz="4400" b="1" dirty="0">
                <a:latin typeface="Helvetica Neue"/>
                <a:sym typeface="Symbol" panose="05050102010706020507" pitchFamily="18" charset="2"/>
              </a:rPr>
              <a:t></a:t>
            </a:r>
            <a:r>
              <a:rPr lang="en-US" altLang="en-US" sz="4400" b="1" dirty="0">
                <a:latin typeface="Helvetica Neue"/>
              </a:rPr>
              <a:t> O(H)</a:t>
            </a:r>
            <a:endParaRPr lang="el-GR" altLang="en-US" sz="4400" b="1" dirty="0">
              <a:latin typeface="Helvetica Neue"/>
            </a:endParaRPr>
          </a:p>
          <a:p>
            <a:pPr algn="l" eaLnBrk="1" hangingPunct="1"/>
            <a:endParaRPr lang="en-US" altLang="en-US" sz="4400" b="1" dirty="0">
              <a:latin typeface="Helvetica Neue"/>
            </a:endParaRPr>
          </a:p>
          <a:p>
            <a:pPr algn="l" eaLnBrk="1" hangingPunct="1"/>
            <a:r>
              <a:rPr lang="en-US" altLang="en-US" sz="4400" b="1" dirty="0">
                <a:latin typeface="Helvetica Neue"/>
              </a:rPr>
              <a:t>Where </a:t>
            </a:r>
            <a:r>
              <a:rPr lang="el-GR" altLang="en-US" sz="4400" b="1" dirty="0">
                <a:latin typeface="Helvetica Neue"/>
              </a:rPr>
              <a:t>λ = </a:t>
            </a:r>
            <a:r>
              <a:rPr lang="en-US" altLang="en-US" sz="4400" b="1" dirty="0">
                <a:latin typeface="Helvetica Neue"/>
              </a:rPr>
              <a:t>S</a:t>
            </a:r>
            <a:r>
              <a:rPr lang="el-GR" altLang="en-US" sz="4400" b="1" dirty="0">
                <a:latin typeface="Helvetica Neue"/>
              </a:rPr>
              <a:t> </a:t>
            </a:r>
            <a:r>
              <a:rPr lang="en-US" altLang="en-US" sz="4400" b="1" dirty="0">
                <a:latin typeface="Helvetica Neue"/>
              </a:rPr>
              <a:t>when</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rPr>
              <a:t>E</a:t>
            </a:r>
            <a:r>
              <a:rPr lang="en-US" altLang="en-US" sz="4400" b="1" dirty="0">
                <a:latin typeface="Helvetica Neue"/>
                <a:sym typeface="Symbol" panose="05050102010706020507" pitchFamily="18" charset="2"/>
              </a:rPr>
              <a:t></a:t>
            </a:r>
            <a:r>
              <a:rPr lang="el-GR" altLang="en-US" sz="4400" b="1" dirty="0">
                <a:latin typeface="Helvetica Neue"/>
              </a:rPr>
              <a:t>) = 1</a:t>
            </a:r>
          </a:p>
          <a:p>
            <a:pPr algn="l" eaLnBrk="1" hangingPunct="1"/>
            <a:r>
              <a:rPr lang="el-GR" altLang="en-US" sz="4400" b="1" dirty="0">
                <a:latin typeface="Helvetica Neue"/>
              </a:rPr>
              <a:t>            λ = </a:t>
            </a:r>
            <a:r>
              <a:rPr lang="en-US" altLang="en-US" sz="4400" b="1" dirty="0">
                <a:latin typeface="Helvetica Neue"/>
              </a:rPr>
              <a:t>N</a:t>
            </a:r>
            <a:r>
              <a:rPr lang="el-GR" altLang="en-US" sz="4400" b="1" dirty="0">
                <a:latin typeface="Helvetica Neue"/>
              </a:rPr>
              <a:t> </a:t>
            </a:r>
            <a:r>
              <a:rPr lang="en-US" altLang="en-US" sz="4400" b="1" dirty="0">
                <a:latin typeface="Helvetica Neue"/>
              </a:rPr>
              <a:t>when</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rPr>
              <a:t>E</a:t>
            </a:r>
            <a:r>
              <a:rPr lang="en-US" altLang="en-US" sz="4400" b="1" dirty="0">
                <a:latin typeface="Helvetica Neue"/>
                <a:sym typeface="Symbol" panose="05050102010706020507" pitchFamily="18" charset="2"/>
              </a:rPr>
              <a:t></a:t>
            </a:r>
            <a:r>
              <a:rPr lang="el-GR" altLang="en-US" sz="4400" b="1" dirty="0">
                <a:latin typeface="Helvetica Neue"/>
              </a:rPr>
              <a:t>) = 0, </a:t>
            </a:r>
            <a:r>
              <a:rPr lang="en-US" altLang="en-US" sz="4400" b="1" dirty="0">
                <a:latin typeface="Helvetica Neue"/>
              </a:rPr>
              <a:t>that is</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sym typeface="Symbol" panose="05050102010706020507" pitchFamily="18" charset="2"/>
              </a:rPr>
              <a:t>E</a:t>
            </a:r>
            <a:r>
              <a:rPr lang="el-GR" altLang="en-US" sz="4400" b="1" dirty="0">
                <a:latin typeface="Helvetica Neue"/>
              </a:rPr>
              <a:t>/</a:t>
            </a:r>
            <a:r>
              <a:rPr lang="en-US" altLang="en-US" sz="4400" b="1" dirty="0">
                <a:latin typeface="Helvetica Neue"/>
              </a:rPr>
              <a:t>E</a:t>
            </a:r>
            <a:r>
              <a:rPr lang="en-US" altLang="en-US" sz="4400" b="1" dirty="0">
                <a:latin typeface="Helvetica Neue"/>
                <a:sym typeface="Symbol" panose="05050102010706020507" pitchFamily="18" charset="2"/>
              </a:rPr>
              <a:t></a:t>
            </a:r>
            <a:r>
              <a:rPr lang="el-GR" altLang="en-US" sz="4400" b="1" dirty="0">
                <a:latin typeface="Helvetica Neue"/>
              </a:rPr>
              <a:t>) = 1</a:t>
            </a:r>
          </a:p>
          <a:p>
            <a:pPr algn="l" eaLnBrk="1" hangingPunct="1"/>
            <a:r>
              <a:rPr lang="el-GR" altLang="en-US" sz="4400" b="1" dirty="0">
                <a:latin typeface="Helvetica Neue"/>
              </a:rPr>
              <a:t>            λ = 1 </a:t>
            </a:r>
            <a:r>
              <a:rPr lang="en-US" altLang="en-US" sz="4400" b="1" dirty="0">
                <a:latin typeface="Helvetica Neue"/>
              </a:rPr>
              <a:t>when</a:t>
            </a:r>
            <a:r>
              <a:rPr lang="el-GR" altLang="en-US" sz="4400" b="1" dirty="0">
                <a:latin typeface="Helvetica Neue"/>
              </a:rPr>
              <a:t>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a:t>
            </a:r>
            <a:r>
              <a:rPr lang="en-US" altLang="en-US" sz="4400" b="1" dirty="0">
                <a:latin typeface="Helvetica Neue"/>
              </a:rPr>
              <a:t>E</a:t>
            </a:r>
            <a:r>
              <a:rPr lang="en-US" altLang="en-US" sz="4400" b="1" dirty="0">
                <a:latin typeface="Helvetica Neue"/>
                <a:sym typeface="Symbol" panose="05050102010706020507" pitchFamily="18" charset="2"/>
              </a:rPr>
              <a:t></a:t>
            </a:r>
            <a:r>
              <a:rPr lang="el-GR" altLang="en-US" sz="4400" b="1" dirty="0">
                <a:latin typeface="Helvetica Neue"/>
              </a:rPr>
              <a:t>) = </a:t>
            </a:r>
            <a:r>
              <a:rPr lang="en-US" altLang="en-US" sz="4400" b="1" dirty="0">
                <a:latin typeface="Helvetica Neue"/>
              </a:rPr>
              <a:t>P</a:t>
            </a:r>
            <a:r>
              <a:rPr lang="el-GR" altLang="en-US" sz="4400" b="1" dirty="0">
                <a:latin typeface="Helvetica Neue"/>
              </a:rPr>
              <a:t>(</a:t>
            </a:r>
            <a:r>
              <a:rPr lang="en-US" altLang="en-US" sz="4400" b="1" dirty="0">
                <a:latin typeface="Helvetica Neue"/>
              </a:rPr>
              <a:t>E</a:t>
            </a:r>
            <a:r>
              <a:rPr lang="el-GR" altLang="en-US" sz="4400" b="1" dirty="0">
                <a:latin typeface="Helvetica Neue"/>
              </a:rPr>
              <a:t>), </a:t>
            </a:r>
          </a:p>
          <a:p>
            <a:pPr algn="l" eaLnBrk="1" hangingPunct="1"/>
            <a:r>
              <a:rPr lang="el-GR" altLang="en-US" sz="4400" b="1" dirty="0">
                <a:latin typeface="Helvetica Neue"/>
              </a:rPr>
              <a:t>                   </a:t>
            </a:r>
            <a:r>
              <a:rPr lang="en-US" altLang="en-US" sz="4400" b="1" dirty="0">
                <a:latin typeface="Helvetica Neue"/>
              </a:rPr>
              <a:t>that is nothing is known about E</a:t>
            </a:r>
          </a:p>
        </p:txBody>
      </p:sp>
    </p:spTree>
    <p:extLst>
      <p:ext uri="{BB962C8B-B14F-4D97-AF65-F5344CB8AC3E}">
        <p14:creationId xmlns:p14="http://schemas.microsoft.com/office/powerpoint/2010/main" val="94379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83CF31-7A6B-DF6E-CD77-C517292197D8}"/>
              </a:ext>
            </a:extLst>
          </p:cNvPr>
          <p:cNvSpPr>
            <a:spLocks noGrp="1"/>
          </p:cNvSpPr>
          <p:nvPr>
            <p:ph type="sldNum" sz="quarter" idx="12"/>
          </p:nvPr>
        </p:nvSpPr>
        <p:spPr>
          <a:xfrm>
            <a:off x="11564488" y="12444942"/>
            <a:ext cx="1014046" cy="730250"/>
          </a:xfrm>
        </p:spPr>
        <p:txBody>
          <a:bodyPr/>
          <a:lstStyle/>
          <a:p>
            <a:fld id="{DAEC5C30-2647-4E18-9DBB-C7454062454D}" type="slidenum">
              <a:rPr lang="el-GR" altLang="en-US" smtClean="0"/>
              <a:pPr/>
              <a:t>121</a:t>
            </a:fld>
            <a:endParaRPr lang="el-GR" altLang="en-US" dirty="0"/>
          </a:p>
        </p:txBody>
      </p:sp>
      <p:sp>
        <p:nvSpPr>
          <p:cNvPr id="3" name="Rectangle 2">
            <a:extLst>
              <a:ext uri="{FF2B5EF4-FFF2-40B4-BE49-F238E27FC236}">
                <a16:creationId xmlns:a16="http://schemas.microsoft.com/office/drawing/2014/main" id="{CA0FE50C-B290-C1C8-559C-B46A7BF3CC3C}"/>
              </a:ext>
            </a:extLst>
          </p:cNvPr>
          <p:cNvSpPr txBox="1">
            <a:spLocks noChangeArrowheads="1"/>
          </p:cNvSpPr>
          <p:nvPr/>
        </p:nvSpPr>
        <p:spPr>
          <a:xfrm>
            <a:off x="1491521" y="1248999"/>
            <a:ext cx="17965711" cy="1020762"/>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4400" b="1" dirty="0">
                <a:solidFill>
                  <a:srgbClr val="990000"/>
                </a:solidFill>
                <a:latin typeface="Helvetica Neue"/>
              </a:rPr>
              <a:t>Probability Theory</a:t>
            </a:r>
          </a:p>
        </p:txBody>
      </p:sp>
      <p:sp>
        <p:nvSpPr>
          <p:cNvPr id="4" name="Rectangle 3">
            <a:extLst>
              <a:ext uri="{FF2B5EF4-FFF2-40B4-BE49-F238E27FC236}">
                <a16:creationId xmlns:a16="http://schemas.microsoft.com/office/drawing/2014/main" id="{9AEC742A-42F3-0A50-122C-66228DAC4738}"/>
              </a:ext>
            </a:extLst>
          </p:cNvPr>
          <p:cNvSpPr txBox="1">
            <a:spLocks noChangeArrowheads="1"/>
          </p:cNvSpPr>
          <p:nvPr/>
        </p:nvSpPr>
        <p:spPr>
          <a:xfrm>
            <a:off x="1491521" y="2269761"/>
            <a:ext cx="21400958" cy="9332626"/>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3600" b="1" dirty="0"/>
              <a:t>Based on the general theory of probabilities</a:t>
            </a:r>
            <a:r>
              <a:rPr lang="el-GR" altLang="en-US" sz="3600" b="1" dirty="0"/>
              <a:t>,</a:t>
            </a:r>
            <a:endParaRPr lang="en-US" altLang="en-US" sz="3600" b="1" dirty="0"/>
          </a:p>
          <a:p>
            <a:pPr>
              <a:buFontTx/>
              <a:buNone/>
            </a:pPr>
            <a:r>
              <a:rPr lang="el-GR" altLang="en-US" sz="3600" b="1" dirty="0"/>
              <a:t>   </a:t>
            </a:r>
            <a:r>
              <a:rPr lang="en-US" altLang="en-US" sz="3600" b="1" dirty="0"/>
              <a:t>P(H/E</a:t>
            </a:r>
            <a:r>
              <a:rPr lang="en-US" altLang="en-US" sz="3600" b="1" dirty="0">
                <a:sym typeface="Symbol" panose="05050102010706020507" pitchFamily="18" charset="2"/>
              </a:rPr>
              <a:t></a:t>
            </a:r>
            <a:r>
              <a:rPr lang="en-US" altLang="en-US" sz="3600" b="1" dirty="0"/>
              <a:t>) = P(H,E/E</a:t>
            </a:r>
            <a:r>
              <a:rPr lang="en-US" altLang="en-US" sz="3600" b="1" dirty="0">
                <a:sym typeface="Symbol" panose="05050102010706020507" pitchFamily="18" charset="2"/>
              </a:rPr>
              <a:t></a:t>
            </a:r>
            <a:r>
              <a:rPr lang="en-US" altLang="en-US" sz="3600" b="1" dirty="0"/>
              <a:t>) + P(H,</a:t>
            </a:r>
            <a:r>
              <a:rPr lang="en-US" altLang="en-US" sz="3600" b="1" dirty="0">
                <a:sym typeface="Symbol" panose="05050102010706020507" pitchFamily="18" charset="2"/>
              </a:rPr>
              <a:t>E</a:t>
            </a:r>
            <a:r>
              <a:rPr lang="en-US" altLang="en-US" sz="3600" b="1" dirty="0"/>
              <a:t>/E</a:t>
            </a:r>
            <a:r>
              <a:rPr lang="en-US" altLang="en-US" sz="3600" b="1" dirty="0">
                <a:sym typeface="Symbol" panose="05050102010706020507" pitchFamily="18" charset="2"/>
              </a:rPr>
              <a:t></a:t>
            </a:r>
            <a:r>
              <a:rPr lang="en-US" altLang="en-US" sz="3600" b="1" dirty="0"/>
              <a:t>) </a:t>
            </a:r>
          </a:p>
          <a:p>
            <a:pPr>
              <a:buFontTx/>
              <a:buNone/>
            </a:pPr>
            <a:r>
              <a:rPr lang="el-GR" altLang="en-US" sz="3600" b="1" dirty="0"/>
              <a:t>  </a:t>
            </a:r>
            <a:r>
              <a:rPr lang="en-US" altLang="en-US" sz="3600" b="1" dirty="0"/>
              <a:t>              </a:t>
            </a:r>
            <a:r>
              <a:rPr lang="el-GR" altLang="en-US" sz="3600" b="1" dirty="0"/>
              <a:t> </a:t>
            </a:r>
            <a:r>
              <a:rPr lang="en-US" altLang="en-US" sz="3600" b="1" dirty="0"/>
              <a:t>= P(H/E,E</a:t>
            </a:r>
            <a:r>
              <a:rPr lang="en-US" altLang="en-US" sz="3600" b="1" dirty="0">
                <a:sym typeface="Symbol" panose="05050102010706020507" pitchFamily="18" charset="2"/>
              </a:rPr>
              <a:t></a:t>
            </a:r>
            <a:r>
              <a:rPr lang="en-US" altLang="en-US" sz="3600" b="1" dirty="0"/>
              <a:t>) P(E/E</a:t>
            </a:r>
            <a:r>
              <a:rPr lang="en-US" altLang="en-US" sz="3600" b="1" dirty="0">
                <a:sym typeface="Symbol" panose="05050102010706020507" pitchFamily="18" charset="2"/>
              </a:rPr>
              <a:t></a:t>
            </a:r>
            <a:r>
              <a:rPr lang="en-US" altLang="en-US" sz="3600" b="1" dirty="0"/>
              <a:t>) + P(H/</a:t>
            </a:r>
            <a:r>
              <a:rPr lang="en-US" altLang="en-US" sz="3600" b="1" dirty="0">
                <a:sym typeface="Symbol" panose="05050102010706020507" pitchFamily="18" charset="2"/>
              </a:rPr>
              <a:t>E</a:t>
            </a:r>
            <a:r>
              <a:rPr lang="en-US" altLang="en-US" sz="3600" b="1" dirty="0"/>
              <a:t>,E</a:t>
            </a:r>
            <a:r>
              <a:rPr lang="en-US" altLang="en-US" sz="3600" b="1" dirty="0">
                <a:sym typeface="Symbol" panose="05050102010706020507" pitchFamily="18" charset="2"/>
              </a:rPr>
              <a:t></a:t>
            </a:r>
            <a:r>
              <a:rPr lang="en-US" altLang="en-US" sz="3600" b="1" dirty="0"/>
              <a:t>) P(</a:t>
            </a:r>
            <a:r>
              <a:rPr lang="en-US" altLang="en-US" sz="3600" b="1" dirty="0">
                <a:sym typeface="Symbol" panose="05050102010706020507" pitchFamily="18" charset="2"/>
              </a:rPr>
              <a:t>E</a:t>
            </a:r>
            <a:r>
              <a:rPr lang="en-US" altLang="en-US" sz="3600" b="1" dirty="0"/>
              <a:t>/E</a:t>
            </a:r>
            <a:r>
              <a:rPr lang="en-US" altLang="en-US" sz="3600" b="1" dirty="0">
                <a:sym typeface="Symbol" panose="05050102010706020507" pitchFamily="18" charset="2"/>
              </a:rPr>
              <a:t></a:t>
            </a:r>
            <a:r>
              <a:rPr lang="en-US" altLang="en-US" sz="3600" b="1" dirty="0"/>
              <a:t>)</a:t>
            </a:r>
            <a:endParaRPr lang="el-GR" altLang="en-US" sz="3600" b="1" dirty="0"/>
          </a:p>
          <a:p>
            <a:pPr>
              <a:buFont typeface="Wingdings" panose="05000000000000000000" pitchFamily="2" charset="2"/>
              <a:buChar char="q"/>
            </a:pPr>
            <a:r>
              <a:rPr lang="en-US" altLang="en-US" sz="3600" b="1" dirty="0"/>
              <a:t>If it is known that E exists or does not exist, the observations E</a:t>
            </a:r>
            <a:r>
              <a:rPr lang="el-GR" altLang="en-US" sz="3600" b="1" dirty="0">
                <a:sym typeface="Symbol" panose="05050102010706020507" pitchFamily="18" charset="2"/>
              </a:rPr>
              <a:t></a:t>
            </a:r>
            <a:r>
              <a:rPr lang="el-GR" altLang="en-US" sz="3600" b="1" dirty="0"/>
              <a:t> </a:t>
            </a:r>
            <a:r>
              <a:rPr lang="en-US" altLang="en-US" sz="3600" b="1" dirty="0"/>
              <a:t>in relation to E do not provide any further information about the hypothesis H. That is, it can be considered that:</a:t>
            </a:r>
            <a:endParaRPr lang="el-GR" altLang="en-US" sz="3600" b="1" dirty="0"/>
          </a:p>
          <a:p>
            <a:pPr eaLnBrk="1" hangingPunct="1">
              <a:lnSpc>
                <a:spcPct val="80000"/>
              </a:lnSpc>
            </a:pPr>
            <a:endParaRPr lang="en-US" altLang="en-US" sz="1050" b="1" dirty="0"/>
          </a:p>
          <a:p>
            <a:pPr eaLnBrk="1" hangingPunct="1">
              <a:lnSpc>
                <a:spcPct val="80000"/>
              </a:lnSpc>
              <a:buFontTx/>
              <a:buNone/>
            </a:pPr>
            <a:r>
              <a:rPr lang="el-GR" altLang="en-US" sz="3600" b="1" dirty="0"/>
              <a:t>	</a:t>
            </a:r>
            <a:r>
              <a:rPr lang="en-US" altLang="en-US" sz="3600" b="1" dirty="0"/>
              <a:t>P</a:t>
            </a:r>
            <a:r>
              <a:rPr lang="el-GR" altLang="en-US" sz="3600" b="1" dirty="0"/>
              <a:t>(</a:t>
            </a:r>
            <a:r>
              <a:rPr lang="en-US" altLang="en-US" sz="3600" b="1" dirty="0"/>
              <a:t>H</a:t>
            </a:r>
            <a:r>
              <a:rPr lang="el-GR" altLang="en-US" sz="3600" b="1" dirty="0"/>
              <a:t>/</a:t>
            </a:r>
            <a:r>
              <a:rPr lang="en-US" altLang="en-US" sz="3600" b="1" dirty="0"/>
              <a:t>E</a:t>
            </a:r>
            <a:r>
              <a:rPr lang="el-GR" altLang="en-US" sz="3600" b="1" dirty="0"/>
              <a:t>,</a:t>
            </a:r>
            <a:r>
              <a:rPr lang="en-US" altLang="en-US" sz="3600" b="1" dirty="0"/>
              <a:t>E</a:t>
            </a:r>
            <a:r>
              <a:rPr lang="en-US" altLang="en-US" sz="3600" b="1" dirty="0">
                <a:sym typeface="Symbol" panose="05050102010706020507" pitchFamily="18" charset="2"/>
              </a:rPr>
              <a:t></a:t>
            </a:r>
            <a:r>
              <a:rPr lang="el-GR" altLang="en-US" sz="3600" b="1" dirty="0"/>
              <a:t>) = </a:t>
            </a:r>
            <a:r>
              <a:rPr lang="en-US" altLang="en-US" sz="3600" b="1" dirty="0"/>
              <a:t>P</a:t>
            </a:r>
            <a:r>
              <a:rPr lang="el-GR" altLang="en-US" sz="3600" b="1" dirty="0"/>
              <a:t>(</a:t>
            </a:r>
            <a:r>
              <a:rPr lang="en-US" altLang="en-US" sz="3600" b="1" dirty="0"/>
              <a:t>H</a:t>
            </a:r>
            <a:r>
              <a:rPr lang="el-GR" altLang="en-US" sz="3600" b="1" dirty="0"/>
              <a:t>/</a:t>
            </a:r>
            <a:r>
              <a:rPr lang="en-US" altLang="en-US" sz="3600" b="1" dirty="0"/>
              <a:t>E</a:t>
            </a:r>
            <a:r>
              <a:rPr lang="el-GR" altLang="en-US" sz="3600" b="1" dirty="0"/>
              <a:t>) και</a:t>
            </a:r>
            <a:endParaRPr lang="en-US" altLang="en-US" sz="3600" b="1" dirty="0"/>
          </a:p>
          <a:p>
            <a:pPr eaLnBrk="1" hangingPunct="1">
              <a:lnSpc>
                <a:spcPct val="80000"/>
              </a:lnSpc>
              <a:buFontTx/>
              <a:buNone/>
            </a:pPr>
            <a:r>
              <a:rPr lang="el-GR" altLang="en-US" sz="3600" b="1" dirty="0"/>
              <a:t>	</a:t>
            </a:r>
            <a:r>
              <a:rPr lang="en-US" altLang="en-US" sz="3600" b="1" dirty="0"/>
              <a:t>P(H/</a:t>
            </a:r>
            <a:r>
              <a:rPr lang="en-US" altLang="en-US" sz="3600" b="1" dirty="0">
                <a:sym typeface="Symbol" panose="05050102010706020507" pitchFamily="18" charset="2"/>
              </a:rPr>
              <a:t>E</a:t>
            </a:r>
            <a:r>
              <a:rPr lang="en-US" altLang="en-US" sz="3600" b="1" dirty="0"/>
              <a:t>,E</a:t>
            </a:r>
            <a:r>
              <a:rPr lang="en-US" altLang="en-US" sz="3600" b="1" dirty="0">
                <a:sym typeface="Symbol" panose="05050102010706020507" pitchFamily="18" charset="2"/>
              </a:rPr>
              <a:t></a:t>
            </a:r>
            <a:r>
              <a:rPr lang="en-US" altLang="en-US" sz="3600" b="1" dirty="0"/>
              <a:t>) = P(H/</a:t>
            </a:r>
            <a:r>
              <a:rPr lang="en-US" altLang="en-US" sz="3600" b="1" dirty="0">
                <a:sym typeface="Symbol" panose="05050102010706020507" pitchFamily="18" charset="2"/>
              </a:rPr>
              <a:t>E</a:t>
            </a:r>
            <a:r>
              <a:rPr lang="en-US" altLang="en-US" sz="3600" b="1" dirty="0"/>
              <a:t>)</a:t>
            </a:r>
            <a:endParaRPr lang="el-GR" altLang="en-US" sz="3600" b="1" dirty="0"/>
          </a:p>
          <a:p>
            <a:pPr eaLnBrk="1" hangingPunct="1">
              <a:lnSpc>
                <a:spcPct val="80000"/>
              </a:lnSpc>
              <a:buFontTx/>
              <a:buNone/>
            </a:pPr>
            <a:endParaRPr lang="el-GR" altLang="en-US" sz="1050" b="1" dirty="0"/>
          </a:p>
          <a:p>
            <a:pPr eaLnBrk="1" hangingPunct="1">
              <a:lnSpc>
                <a:spcPct val="80000"/>
              </a:lnSpc>
              <a:buFont typeface="Wingdings" panose="05000000000000000000" pitchFamily="2" charset="2"/>
              <a:buChar char="q"/>
            </a:pPr>
            <a:r>
              <a:rPr lang="en-US" altLang="en-US" sz="3600" b="1" dirty="0"/>
              <a:t>This leads to the equation</a:t>
            </a:r>
            <a:r>
              <a:rPr lang="el-GR" altLang="en-US" sz="3600" b="1" dirty="0"/>
              <a:t> </a:t>
            </a:r>
          </a:p>
          <a:p>
            <a:pPr eaLnBrk="1" hangingPunct="1">
              <a:lnSpc>
                <a:spcPct val="80000"/>
              </a:lnSpc>
            </a:pPr>
            <a:endParaRPr lang="en-US" altLang="en-US" sz="1050" b="1" dirty="0"/>
          </a:p>
          <a:p>
            <a:pPr eaLnBrk="1" hangingPunct="1">
              <a:lnSpc>
                <a:spcPct val="80000"/>
              </a:lnSpc>
              <a:buFontTx/>
              <a:buNone/>
            </a:pPr>
            <a:r>
              <a:rPr lang="el-GR" altLang="en-US" sz="3600" b="1" dirty="0"/>
              <a:t>	</a:t>
            </a:r>
            <a:r>
              <a:rPr lang="en-US" altLang="en-US" sz="3600" b="1" dirty="0"/>
              <a:t>P(H/E</a:t>
            </a:r>
            <a:r>
              <a:rPr lang="en-US" altLang="en-US" sz="3600" b="1" dirty="0">
                <a:sym typeface="Symbol" panose="05050102010706020507" pitchFamily="18" charset="2"/>
              </a:rPr>
              <a:t></a:t>
            </a:r>
            <a:r>
              <a:rPr lang="en-US" altLang="en-US" sz="3600" b="1" dirty="0"/>
              <a:t>) = P(H/E) P(E/E</a:t>
            </a:r>
            <a:r>
              <a:rPr lang="en-US" altLang="en-US" sz="3600" b="1" dirty="0">
                <a:sym typeface="Symbol" panose="05050102010706020507" pitchFamily="18" charset="2"/>
              </a:rPr>
              <a:t></a:t>
            </a:r>
            <a:r>
              <a:rPr lang="en-US" altLang="en-US" sz="3600" b="1" dirty="0"/>
              <a:t>) </a:t>
            </a:r>
            <a:endParaRPr lang="el-GR" altLang="en-US" sz="3600" b="1" dirty="0"/>
          </a:p>
          <a:p>
            <a:pPr eaLnBrk="1" hangingPunct="1">
              <a:lnSpc>
                <a:spcPct val="80000"/>
              </a:lnSpc>
              <a:buFontTx/>
              <a:buNone/>
            </a:pPr>
            <a:r>
              <a:rPr lang="el-GR" altLang="en-US" sz="3600" b="1" dirty="0"/>
              <a:t>	             </a:t>
            </a:r>
            <a:r>
              <a:rPr lang="en-US" altLang="en-US" sz="3600" b="1" dirty="0"/>
              <a:t>= P(H/</a:t>
            </a:r>
            <a:r>
              <a:rPr lang="en-US" altLang="en-US" sz="3600" b="1" dirty="0">
                <a:sym typeface="Symbol" panose="05050102010706020507" pitchFamily="18" charset="2"/>
              </a:rPr>
              <a:t>E</a:t>
            </a:r>
            <a:r>
              <a:rPr lang="en-US" altLang="en-US" sz="3600" b="1" dirty="0"/>
              <a:t>) (1 </a:t>
            </a:r>
            <a:r>
              <a:rPr lang="en-US" altLang="en-US" sz="3600" b="1" dirty="0">
                <a:sym typeface="Symbol" panose="05050102010706020507" pitchFamily="18" charset="2"/>
              </a:rPr>
              <a:t></a:t>
            </a:r>
            <a:r>
              <a:rPr lang="en-US" altLang="en-US" sz="3600" b="1" dirty="0"/>
              <a:t> P(E/E</a:t>
            </a:r>
            <a:r>
              <a:rPr lang="en-US" altLang="en-US" sz="3600" b="1" dirty="0">
                <a:sym typeface="Symbol" panose="05050102010706020507" pitchFamily="18" charset="2"/>
              </a:rPr>
              <a:t></a:t>
            </a:r>
            <a:r>
              <a:rPr lang="en-US" altLang="en-US" sz="3600" b="1" dirty="0"/>
              <a:t>))</a:t>
            </a:r>
            <a:endParaRPr lang="el-GR" altLang="en-US" sz="3600" b="1" dirty="0"/>
          </a:p>
          <a:p>
            <a:pPr eaLnBrk="1" hangingPunct="1">
              <a:lnSpc>
                <a:spcPct val="80000"/>
              </a:lnSpc>
              <a:buFontTx/>
              <a:buNone/>
            </a:pPr>
            <a:endParaRPr lang="el-GR" altLang="en-US" sz="1050" b="1" dirty="0"/>
          </a:p>
          <a:p>
            <a:pPr eaLnBrk="1" hangingPunct="1">
              <a:lnSpc>
                <a:spcPct val="80000"/>
              </a:lnSpc>
              <a:buFont typeface="Wingdings" panose="05000000000000000000" pitchFamily="2" charset="2"/>
              <a:buChar char="q"/>
            </a:pPr>
            <a:r>
              <a:rPr lang="en-US" altLang="en-US" sz="3600" b="1" dirty="0"/>
              <a:t>Finally</a:t>
            </a:r>
            <a:r>
              <a:rPr lang="el-GR" altLang="en-US" sz="3600" b="1" dirty="0"/>
              <a:t>, </a:t>
            </a:r>
            <a:r>
              <a:rPr lang="en-US" altLang="en-US" sz="3600" b="1" dirty="0"/>
              <a:t>if nothing is known about evidence E</a:t>
            </a:r>
            <a:r>
              <a:rPr lang="el-GR" altLang="en-US" sz="3600" b="1" dirty="0"/>
              <a:t>, </a:t>
            </a:r>
            <a:r>
              <a:rPr lang="en-US" altLang="en-US" sz="3600" b="1" dirty="0"/>
              <a:t>that is</a:t>
            </a:r>
            <a:r>
              <a:rPr lang="el-GR" altLang="en-US" sz="3600" b="1" dirty="0"/>
              <a:t> </a:t>
            </a:r>
            <a:r>
              <a:rPr lang="en-US" altLang="en-US" sz="3600" b="1" dirty="0"/>
              <a:t>P</a:t>
            </a:r>
            <a:r>
              <a:rPr lang="el-GR" altLang="en-US" sz="3600" b="1" dirty="0"/>
              <a:t>(</a:t>
            </a:r>
            <a:r>
              <a:rPr lang="en-US" altLang="en-US" sz="3600" b="1" dirty="0"/>
              <a:t>E</a:t>
            </a:r>
            <a:r>
              <a:rPr lang="el-GR" altLang="en-US" sz="3600" b="1" dirty="0"/>
              <a:t>/</a:t>
            </a:r>
            <a:r>
              <a:rPr lang="en-US" altLang="en-US" sz="3600" b="1" dirty="0"/>
              <a:t>E</a:t>
            </a:r>
            <a:r>
              <a:rPr lang="en-US" altLang="en-US" sz="3600" b="1" dirty="0">
                <a:sym typeface="Symbol" panose="05050102010706020507" pitchFamily="18" charset="2"/>
              </a:rPr>
              <a:t></a:t>
            </a:r>
            <a:r>
              <a:rPr lang="el-GR" altLang="en-US" sz="3600" b="1" dirty="0"/>
              <a:t>) = </a:t>
            </a:r>
            <a:r>
              <a:rPr lang="en-US" altLang="en-US" sz="3600" b="1" dirty="0"/>
              <a:t>P</a:t>
            </a:r>
            <a:r>
              <a:rPr lang="el-GR" altLang="en-US" sz="3600" b="1" dirty="0"/>
              <a:t>(</a:t>
            </a:r>
            <a:r>
              <a:rPr lang="en-US" altLang="en-US" sz="3600" b="1" dirty="0"/>
              <a:t>E</a:t>
            </a:r>
            <a:r>
              <a:rPr lang="el-GR" altLang="en-US" sz="3600" b="1" dirty="0"/>
              <a:t>), </a:t>
            </a:r>
            <a:r>
              <a:rPr lang="en-US" altLang="en-US" sz="3600" b="1" dirty="0"/>
              <a:t>then</a:t>
            </a:r>
            <a:r>
              <a:rPr lang="el-GR" altLang="en-US" sz="3600" b="1" dirty="0"/>
              <a:t>  </a:t>
            </a:r>
            <a:r>
              <a:rPr lang="en-US" altLang="en-US" sz="3600" b="1" dirty="0"/>
              <a:t>P</a:t>
            </a:r>
            <a:r>
              <a:rPr lang="el-GR" altLang="en-US" sz="3600" b="1" dirty="0"/>
              <a:t>(</a:t>
            </a:r>
            <a:r>
              <a:rPr lang="en-US" altLang="en-US" sz="3600" b="1" dirty="0"/>
              <a:t>H</a:t>
            </a:r>
            <a:r>
              <a:rPr lang="el-GR" altLang="en-US" sz="3600" b="1" dirty="0"/>
              <a:t>/</a:t>
            </a:r>
            <a:r>
              <a:rPr lang="en-US" altLang="en-US" sz="3600" b="1" dirty="0"/>
              <a:t>E</a:t>
            </a:r>
            <a:r>
              <a:rPr lang="en-US" altLang="en-US" sz="3600" b="1" dirty="0">
                <a:sym typeface="Symbol" panose="05050102010706020507" pitchFamily="18" charset="2"/>
              </a:rPr>
              <a:t></a:t>
            </a:r>
            <a:r>
              <a:rPr lang="el-GR" altLang="en-US" sz="3600" b="1" dirty="0"/>
              <a:t>) = </a:t>
            </a:r>
            <a:r>
              <a:rPr lang="en-US" altLang="en-US" sz="3600" b="1" dirty="0"/>
              <a:t>P</a:t>
            </a:r>
            <a:r>
              <a:rPr lang="el-GR" altLang="en-US" sz="3600" b="1" dirty="0"/>
              <a:t>(</a:t>
            </a:r>
            <a:r>
              <a:rPr lang="en-US" altLang="en-US" sz="3600" b="1" dirty="0"/>
              <a:t>H</a:t>
            </a:r>
            <a:r>
              <a:rPr lang="el-GR" altLang="en-US" sz="3600" b="1" dirty="0"/>
              <a:t>)</a:t>
            </a:r>
            <a:endParaRPr lang="en-US" altLang="en-US" sz="3600" b="1" dirty="0"/>
          </a:p>
          <a:p>
            <a:endParaRPr lang="en-US" altLang="en-US" sz="3600" b="1" dirty="0"/>
          </a:p>
        </p:txBody>
      </p:sp>
    </p:spTree>
    <p:extLst>
      <p:ext uri="{BB962C8B-B14F-4D97-AF65-F5344CB8AC3E}">
        <p14:creationId xmlns:p14="http://schemas.microsoft.com/office/powerpoint/2010/main" val="2971909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1">
            <a:extLst>
              <a:ext uri="{FF2B5EF4-FFF2-40B4-BE49-F238E27FC236}">
                <a16:creationId xmlns:a16="http://schemas.microsoft.com/office/drawing/2014/main" id="{8A527D92-34FD-B7D2-22B2-9EC5CC5A594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6867" name="Slide Number Placeholder 3">
            <a:extLst>
              <a:ext uri="{FF2B5EF4-FFF2-40B4-BE49-F238E27FC236}">
                <a16:creationId xmlns:a16="http://schemas.microsoft.com/office/drawing/2014/main" id="{AC9EE9BE-596B-009B-853D-1C1786D8767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l"/>
            <a:fld id="{CA6D7255-4D27-4A03-9A63-53CBA57B50E0}" type="slidenum">
              <a:rPr lang="el-GR" altLang="en-US" smtClean="0"/>
              <a:pPr algn="l"/>
              <a:t>122</a:t>
            </a:fld>
            <a:endParaRPr lang="el-GR" altLang="en-US" dirty="0"/>
          </a:p>
        </p:txBody>
      </p:sp>
      <p:sp>
        <p:nvSpPr>
          <p:cNvPr id="36868" name="Text Box 4">
            <a:extLst>
              <a:ext uri="{FF2B5EF4-FFF2-40B4-BE49-F238E27FC236}">
                <a16:creationId xmlns:a16="http://schemas.microsoft.com/office/drawing/2014/main" id="{3B3C5947-7850-8F7C-1403-BE1866EAD5C1}"/>
              </a:ext>
            </a:extLst>
          </p:cNvPr>
          <p:cNvSpPr txBox="1">
            <a:spLocks noChangeArrowheads="1"/>
          </p:cNvSpPr>
          <p:nvPr/>
        </p:nvSpPr>
        <p:spPr bwMode="auto">
          <a:xfrm>
            <a:off x="4267200" y="762001"/>
            <a:ext cx="158496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Probability of Conclusion as a Function of the </a:t>
            </a:r>
          </a:p>
          <a:p>
            <a:pPr algn="ctr" eaLnBrk="1" hangingPunct="1">
              <a:spcBef>
                <a:spcPct val="50000"/>
              </a:spcBef>
            </a:pPr>
            <a:r>
              <a:rPr lang="en-US" altLang="en-US" sz="4000" b="1" dirty="0">
                <a:solidFill>
                  <a:srgbClr val="990000"/>
                </a:solidFill>
              </a:rPr>
              <a:t>Probability of Premise</a:t>
            </a:r>
          </a:p>
        </p:txBody>
      </p:sp>
      <p:sp>
        <p:nvSpPr>
          <p:cNvPr id="36869" name="Line 15">
            <a:extLst>
              <a:ext uri="{FF2B5EF4-FFF2-40B4-BE49-F238E27FC236}">
                <a16:creationId xmlns:a16="http://schemas.microsoft.com/office/drawing/2014/main" id="{7096FEFD-55B2-D753-5F2F-CD90851B1B78}"/>
              </a:ext>
            </a:extLst>
          </p:cNvPr>
          <p:cNvSpPr>
            <a:spLocks noChangeShapeType="1"/>
          </p:cNvSpPr>
          <p:nvPr/>
        </p:nvSpPr>
        <p:spPr bwMode="auto">
          <a:xfrm>
            <a:off x="6705600" y="9753600"/>
            <a:ext cx="1219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0" name="Line 17">
            <a:extLst>
              <a:ext uri="{FF2B5EF4-FFF2-40B4-BE49-F238E27FC236}">
                <a16:creationId xmlns:a16="http://schemas.microsoft.com/office/drawing/2014/main" id="{583076D1-0D97-1F19-9496-3413CFE45D4A}"/>
              </a:ext>
            </a:extLst>
          </p:cNvPr>
          <p:cNvSpPr>
            <a:spLocks noChangeShapeType="1"/>
          </p:cNvSpPr>
          <p:nvPr/>
        </p:nvSpPr>
        <p:spPr bwMode="auto">
          <a:xfrm flipV="1">
            <a:off x="8686800" y="3352800"/>
            <a:ext cx="0" cy="6400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1" name="Line 18">
            <a:extLst>
              <a:ext uri="{FF2B5EF4-FFF2-40B4-BE49-F238E27FC236}">
                <a16:creationId xmlns:a16="http://schemas.microsoft.com/office/drawing/2014/main" id="{484A5D96-4DD5-92E7-F51D-BE684E294F5A}"/>
              </a:ext>
            </a:extLst>
          </p:cNvPr>
          <p:cNvSpPr>
            <a:spLocks noChangeShapeType="1"/>
          </p:cNvSpPr>
          <p:nvPr/>
        </p:nvSpPr>
        <p:spPr bwMode="auto">
          <a:xfrm flipV="1">
            <a:off x="8686800" y="6858000"/>
            <a:ext cx="1371600" cy="1524000"/>
          </a:xfrm>
          <a:prstGeom prst="line">
            <a:avLst/>
          </a:prstGeom>
          <a:noFill/>
          <a:ln w="76200">
            <a:solidFill>
              <a:srgbClr val="0100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2" name="Line 19">
            <a:extLst>
              <a:ext uri="{FF2B5EF4-FFF2-40B4-BE49-F238E27FC236}">
                <a16:creationId xmlns:a16="http://schemas.microsoft.com/office/drawing/2014/main" id="{D27FAA8B-A3D7-49E9-3E38-02BA81A19FF3}"/>
              </a:ext>
            </a:extLst>
          </p:cNvPr>
          <p:cNvSpPr>
            <a:spLocks noChangeShapeType="1"/>
          </p:cNvSpPr>
          <p:nvPr/>
        </p:nvSpPr>
        <p:spPr bwMode="auto">
          <a:xfrm flipV="1">
            <a:off x="10058400" y="4114800"/>
            <a:ext cx="6553200" cy="2743200"/>
          </a:xfrm>
          <a:prstGeom prst="line">
            <a:avLst/>
          </a:prstGeom>
          <a:noFill/>
          <a:ln w="76200">
            <a:solidFill>
              <a:srgbClr val="0100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3" name="Line 20">
            <a:extLst>
              <a:ext uri="{FF2B5EF4-FFF2-40B4-BE49-F238E27FC236}">
                <a16:creationId xmlns:a16="http://schemas.microsoft.com/office/drawing/2014/main" id="{ABD7E2F7-9433-B19B-29E2-8EDF07191733}"/>
              </a:ext>
            </a:extLst>
          </p:cNvPr>
          <p:cNvSpPr>
            <a:spLocks noChangeShapeType="1"/>
          </p:cNvSpPr>
          <p:nvPr/>
        </p:nvSpPr>
        <p:spPr bwMode="auto">
          <a:xfrm>
            <a:off x="10058400" y="6858000"/>
            <a:ext cx="0" cy="289560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4" name="Line 21">
            <a:extLst>
              <a:ext uri="{FF2B5EF4-FFF2-40B4-BE49-F238E27FC236}">
                <a16:creationId xmlns:a16="http://schemas.microsoft.com/office/drawing/2014/main" id="{30A07CBD-AB48-6A32-716F-D61A840CD30E}"/>
              </a:ext>
            </a:extLst>
          </p:cNvPr>
          <p:cNvSpPr>
            <a:spLocks noChangeShapeType="1"/>
          </p:cNvSpPr>
          <p:nvPr/>
        </p:nvSpPr>
        <p:spPr bwMode="auto">
          <a:xfrm>
            <a:off x="16611600" y="4114800"/>
            <a:ext cx="0" cy="56388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5" name="Line 22">
            <a:extLst>
              <a:ext uri="{FF2B5EF4-FFF2-40B4-BE49-F238E27FC236}">
                <a16:creationId xmlns:a16="http://schemas.microsoft.com/office/drawing/2014/main" id="{FA630FF8-3EE7-AD88-CFB9-A2CC6AEB4259}"/>
              </a:ext>
            </a:extLst>
          </p:cNvPr>
          <p:cNvSpPr>
            <a:spLocks noChangeShapeType="1"/>
          </p:cNvSpPr>
          <p:nvPr/>
        </p:nvSpPr>
        <p:spPr bwMode="auto">
          <a:xfrm flipH="1">
            <a:off x="8686800" y="6858000"/>
            <a:ext cx="13716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6" name="Line 23">
            <a:extLst>
              <a:ext uri="{FF2B5EF4-FFF2-40B4-BE49-F238E27FC236}">
                <a16:creationId xmlns:a16="http://schemas.microsoft.com/office/drawing/2014/main" id="{31E7E9A7-719B-EBB8-B894-CC4C3725EA96}"/>
              </a:ext>
            </a:extLst>
          </p:cNvPr>
          <p:cNvSpPr>
            <a:spLocks noChangeShapeType="1"/>
          </p:cNvSpPr>
          <p:nvPr/>
        </p:nvSpPr>
        <p:spPr bwMode="auto">
          <a:xfrm flipH="1">
            <a:off x="8686800" y="4114800"/>
            <a:ext cx="79248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7" name="Text Box 24">
            <a:extLst>
              <a:ext uri="{FF2B5EF4-FFF2-40B4-BE49-F238E27FC236}">
                <a16:creationId xmlns:a16="http://schemas.microsoft.com/office/drawing/2014/main" id="{B8A1E32B-4302-3A8C-87B5-52C433C178B8}"/>
              </a:ext>
            </a:extLst>
          </p:cNvPr>
          <p:cNvSpPr txBox="1">
            <a:spLocks noChangeArrowheads="1"/>
          </p:cNvSpPr>
          <p:nvPr/>
        </p:nvSpPr>
        <p:spPr bwMode="auto">
          <a:xfrm>
            <a:off x="8534400" y="990600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3200" b="1" dirty="0"/>
              <a:t>0       </a:t>
            </a:r>
            <a:r>
              <a:rPr lang="en-US" altLang="en-US" sz="3200" b="1" dirty="0"/>
              <a:t>P(E) </a:t>
            </a:r>
            <a:r>
              <a:rPr lang="el-GR" altLang="en-US" sz="3200" b="1" dirty="0"/>
              <a:t>                                                  </a:t>
            </a:r>
            <a:r>
              <a:rPr lang="en-US" altLang="en-US" sz="3200" b="1" dirty="0"/>
              <a:t>1</a:t>
            </a:r>
          </a:p>
          <a:p>
            <a:pPr algn="l" eaLnBrk="1" hangingPunct="1">
              <a:spcBef>
                <a:spcPct val="50000"/>
              </a:spcBef>
            </a:pPr>
            <a:r>
              <a:rPr lang="en-US" altLang="en-US" sz="3200" b="1" dirty="0"/>
              <a:t>        prior</a:t>
            </a:r>
          </a:p>
        </p:txBody>
      </p:sp>
      <p:sp>
        <p:nvSpPr>
          <p:cNvPr id="36878" name="Line 25">
            <a:extLst>
              <a:ext uri="{FF2B5EF4-FFF2-40B4-BE49-F238E27FC236}">
                <a16:creationId xmlns:a16="http://schemas.microsoft.com/office/drawing/2014/main" id="{AE4354D3-5AAF-1067-8ADC-83D871DC1757}"/>
              </a:ext>
            </a:extLst>
          </p:cNvPr>
          <p:cNvSpPr>
            <a:spLocks noChangeShapeType="1"/>
          </p:cNvSpPr>
          <p:nvPr/>
        </p:nvSpPr>
        <p:spPr bwMode="auto">
          <a:xfrm>
            <a:off x="15697200" y="11125200"/>
            <a:ext cx="2438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9" name="Text Box 26">
            <a:extLst>
              <a:ext uri="{FF2B5EF4-FFF2-40B4-BE49-F238E27FC236}">
                <a16:creationId xmlns:a16="http://schemas.microsoft.com/office/drawing/2014/main" id="{0EF5D855-3459-5B0A-E6C1-AE39BF945D4E}"/>
              </a:ext>
            </a:extLst>
          </p:cNvPr>
          <p:cNvSpPr txBox="1">
            <a:spLocks noChangeArrowheads="1"/>
          </p:cNvSpPr>
          <p:nvPr/>
        </p:nvSpPr>
        <p:spPr bwMode="auto">
          <a:xfrm>
            <a:off x="15240000" y="11277600"/>
            <a:ext cx="32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P(E/E’)</a:t>
            </a:r>
          </a:p>
        </p:txBody>
      </p:sp>
      <p:sp>
        <p:nvSpPr>
          <p:cNvPr id="36880" name="Text Box 27">
            <a:extLst>
              <a:ext uri="{FF2B5EF4-FFF2-40B4-BE49-F238E27FC236}">
                <a16:creationId xmlns:a16="http://schemas.microsoft.com/office/drawing/2014/main" id="{D7811AEB-D855-EF02-D72B-0AC50CD48A18}"/>
              </a:ext>
            </a:extLst>
          </p:cNvPr>
          <p:cNvSpPr txBox="1">
            <a:spLocks noChangeArrowheads="1"/>
          </p:cNvSpPr>
          <p:nvPr/>
        </p:nvSpPr>
        <p:spPr bwMode="auto">
          <a:xfrm>
            <a:off x="6553200" y="3657600"/>
            <a:ext cx="198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P(H/E)</a:t>
            </a:r>
          </a:p>
        </p:txBody>
      </p:sp>
      <p:sp>
        <p:nvSpPr>
          <p:cNvPr id="36881" name="Text Box 28">
            <a:extLst>
              <a:ext uri="{FF2B5EF4-FFF2-40B4-BE49-F238E27FC236}">
                <a16:creationId xmlns:a16="http://schemas.microsoft.com/office/drawing/2014/main" id="{F8FCA834-FA96-4C84-8DA9-E4AC5EA6EA90}"/>
              </a:ext>
            </a:extLst>
          </p:cNvPr>
          <p:cNvSpPr txBox="1">
            <a:spLocks noChangeArrowheads="1"/>
          </p:cNvSpPr>
          <p:nvPr/>
        </p:nvSpPr>
        <p:spPr bwMode="auto">
          <a:xfrm>
            <a:off x="6553200" y="8013700"/>
            <a:ext cx="198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P(H/~E)</a:t>
            </a:r>
          </a:p>
        </p:txBody>
      </p:sp>
      <p:sp>
        <p:nvSpPr>
          <p:cNvPr id="36882" name="Text Box 29">
            <a:extLst>
              <a:ext uri="{FF2B5EF4-FFF2-40B4-BE49-F238E27FC236}">
                <a16:creationId xmlns:a16="http://schemas.microsoft.com/office/drawing/2014/main" id="{629264DD-33C5-AE1F-5E4B-3054A6B9A6DD}"/>
              </a:ext>
            </a:extLst>
          </p:cNvPr>
          <p:cNvSpPr txBox="1">
            <a:spLocks noChangeArrowheads="1"/>
          </p:cNvSpPr>
          <p:nvPr/>
        </p:nvSpPr>
        <p:spPr bwMode="auto">
          <a:xfrm>
            <a:off x="4419600" y="6248400"/>
            <a:ext cx="4114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P(H)</a:t>
            </a:r>
          </a:p>
          <a:p>
            <a:pPr eaLnBrk="1" hangingPunct="1">
              <a:spcBef>
                <a:spcPct val="50000"/>
              </a:spcBef>
            </a:pPr>
            <a:r>
              <a:rPr lang="en-US" altLang="en-US" sz="3200" b="1" dirty="0"/>
              <a:t>prior</a:t>
            </a:r>
          </a:p>
        </p:txBody>
      </p:sp>
      <p:sp>
        <p:nvSpPr>
          <p:cNvPr id="36883" name="Line 30">
            <a:extLst>
              <a:ext uri="{FF2B5EF4-FFF2-40B4-BE49-F238E27FC236}">
                <a16:creationId xmlns:a16="http://schemas.microsoft.com/office/drawing/2014/main" id="{E9B61554-5B63-C31F-D2B2-C7868524790A}"/>
              </a:ext>
            </a:extLst>
          </p:cNvPr>
          <p:cNvSpPr>
            <a:spLocks noChangeShapeType="1"/>
          </p:cNvSpPr>
          <p:nvPr/>
        </p:nvSpPr>
        <p:spPr bwMode="auto">
          <a:xfrm flipV="1">
            <a:off x="6248400" y="3048000"/>
            <a:ext cx="0" cy="1828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4" name="Text Box 31">
            <a:extLst>
              <a:ext uri="{FF2B5EF4-FFF2-40B4-BE49-F238E27FC236}">
                <a16:creationId xmlns:a16="http://schemas.microsoft.com/office/drawing/2014/main" id="{3C233EA4-E130-70AA-7176-1F4ACC611012}"/>
              </a:ext>
            </a:extLst>
          </p:cNvPr>
          <p:cNvSpPr txBox="1">
            <a:spLocks noChangeArrowheads="1"/>
          </p:cNvSpPr>
          <p:nvPr/>
        </p:nvSpPr>
        <p:spPr bwMode="auto">
          <a:xfrm>
            <a:off x="4267200" y="3505200"/>
            <a:ext cx="198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P(H/E</a:t>
            </a:r>
            <a:r>
              <a:rPr lang="el-GR" altLang="en-US" sz="3200" b="1" dirty="0"/>
              <a:t>’</a:t>
            </a:r>
            <a:r>
              <a:rPr lang="en-US" altLang="en-US" sz="3200" b="1" dirty="0"/>
              <a:t>)</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83BD550F-BE09-07DE-0818-2903AFB139F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7891" name="Slide Number Placeholder 3">
            <a:extLst>
              <a:ext uri="{FF2B5EF4-FFF2-40B4-BE49-F238E27FC236}">
                <a16:creationId xmlns:a16="http://schemas.microsoft.com/office/drawing/2014/main" id="{DD189610-6308-41B1-D4B8-5EA9A83D014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04FF7DE-D15C-48DE-BEF3-9AA5E9F839BD}" type="slidenum">
              <a:rPr lang="el-GR" altLang="en-US" smtClean="0"/>
              <a:pPr algn="ctr"/>
              <a:t>123</a:t>
            </a:fld>
            <a:endParaRPr lang="el-GR" altLang="en-US" dirty="0"/>
          </a:p>
        </p:txBody>
      </p:sp>
      <p:sp>
        <p:nvSpPr>
          <p:cNvPr id="37892" name="Text Box 4">
            <a:extLst>
              <a:ext uri="{FF2B5EF4-FFF2-40B4-BE49-F238E27FC236}">
                <a16:creationId xmlns:a16="http://schemas.microsoft.com/office/drawing/2014/main" id="{827B3978-A7E8-8FA3-BBA9-9371B1A1A564}"/>
              </a:ext>
            </a:extLst>
          </p:cNvPr>
          <p:cNvSpPr txBox="1">
            <a:spLocks noChangeArrowheads="1"/>
          </p:cNvSpPr>
          <p:nvPr/>
        </p:nvSpPr>
        <p:spPr bwMode="auto">
          <a:xfrm>
            <a:off x="5486400" y="3416300"/>
            <a:ext cx="13563600" cy="230832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b="1" dirty="0">
                <a:latin typeface="Helvetica Neue"/>
              </a:rPr>
              <a:t>If</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a:t>
            </a:r>
            <a:r>
              <a:rPr lang="en-US" altLang="en-US" sz="4800" b="1" dirty="0">
                <a:latin typeface="Helvetica Neue"/>
              </a:rPr>
              <a:t>E</a:t>
            </a:r>
            <a:r>
              <a:rPr lang="en-US"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 </a:t>
            </a:r>
          </a:p>
          <a:p>
            <a:pPr algn="l" eaLnBrk="1" hangingPunct="1"/>
            <a:r>
              <a:rPr lang="en-US" altLang="en-US" sz="4800" b="1" dirty="0">
                <a:latin typeface="Helvetica Neue"/>
              </a:rPr>
              <a:t>then</a:t>
            </a:r>
            <a:r>
              <a:rPr lang="el-GR" altLang="en-US" sz="4800" b="1" dirty="0">
                <a:latin typeface="Helvetica Neue"/>
              </a:rPr>
              <a:t> λ = </a:t>
            </a:r>
            <a:r>
              <a:rPr lang="en-US" altLang="en-US" sz="4800" b="1" dirty="0">
                <a:latin typeface="Helvetica Neue"/>
              </a:rPr>
              <a:t>S</a:t>
            </a:r>
            <a:r>
              <a:rPr lang="el-GR" altLang="en-US" sz="4800" b="1" dirty="0">
                <a:latin typeface="Helvetica Neue"/>
              </a:rPr>
              <a:t> </a:t>
            </a:r>
            <a:r>
              <a:rPr lang="el-GR"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a:t>
            </a:r>
            <a:r>
              <a:rPr lang="en-US" altLang="en-US" sz="4800" b="1" dirty="0">
                <a:latin typeface="Helvetica Neue"/>
              </a:rPr>
              <a:t>E</a:t>
            </a:r>
            <a:r>
              <a:rPr lang="el-GR" altLang="en-US" sz="4800" b="1" dirty="0">
                <a:latin typeface="Helvetica Neue"/>
                <a:sym typeface="Symbol" panose="05050102010706020507" pitchFamily="18" charset="2"/>
              </a:rPr>
              <a:t></a:t>
            </a:r>
            <a:r>
              <a:rPr lang="el-GR" altLang="en-US" sz="4800" b="1" dirty="0">
                <a:latin typeface="Helvetica Neue"/>
              </a:rPr>
              <a:t>) </a:t>
            </a:r>
            <a:r>
              <a:rPr lang="el-GR" altLang="en-US" sz="4800" b="1" dirty="0">
                <a:latin typeface="Helvetica Neue"/>
                <a:sym typeface="Symbol" panose="05050102010706020507" pitchFamily="18" charset="2"/>
              </a:rPr>
              <a:t></a:t>
            </a:r>
            <a:r>
              <a:rPr lang="el-GR" altLang="en-US" sz="4800" b="1" dirty="0">
                <a:latin typeface="Helvetica Neue"/>
              </a:rPr>
              <a:t> P(</a:t>
            </a:r>
            <a:r>
              <a:rPr lang="en-US" altLang="en-US" sz="4800" b="1" dirty="0">
                <a:latin typeface="Helvetica Neue"/>
              </a:rPr>
              <a:t>E</a:t>
            </a:r>
            <a:r>
              <a:rPr lang="el-GR" altLang="en-US" sz="4800" b="1" dirty="0">
                <a:latin typeface="Helvetica Neue"/>
              </a:rPr>
              <a:t>)) / (1 </a:t>
            </a:r>
            <a:r>
              <a:rPr lang="el-GR" altLang="en-US" sz="4800" b="1" dirty="0">
                <a:latin typeface="Helvetica Neue"/>
                <a:sym typeface="Symbol" panose="05050102010706020507" pitchFamily="18" charset="2"/>
              </a:rPr>
              <a:t></a:t>
            </a:r>
            <a:r>
              <a:rPr lang="el-GR" altLang="en-US" sz="4800" b="1" dirty="0">
                <a:latin typeface="Helvetica Neue"/>
              </a:rPr>
              <a:t> P(</a:t>
            </a:r>
            <a:r>
              <a:rPr lang="en-US" altLang="en-US" sz="4800" b="1" dirty="0">
                <a:latin typeface="Helvetica Neue"/>
              </a:rPr>
              <a:t>E</a:t>
            </a:r>
            <a:r>
              <a:rPr lang="el-GR" altLang="en-US" sz="4800" b="1" dirty="0">
                <a:latin typeface="Helvetica Neue"/>
              </a:rPr>
              <a:t>)), </a:t>
            </a:r>
          </a:p>
          <a:p>
            <a:pPr algn="l" eaLnBrk="1" hangingPunct="1"/>
            <a:r>
              <a:rPr lang="en-US" altLang="en-US" sz="4800" b="1" dirty="0">
                <a:latin typeface="Helvetica Neue"/>
              </a:rPr>
              <a:t>that is</a:t>
            </a:r>
            <a:r>
              <a:rPr lang="el-GR" altLang="en-US" sz="4800" b="1" dirty="0">
                <a:latin typeface="Helvetica Neue"/>
              </a:rPr>
              <a:t> </a:t>
            </a:r>
            <a:r>
              <a:rPr lang="en-US" altLang="en-US" sz="4800" b="1" dirty="0">
                <a:latin typeface="Helvetica Neue"/>
              </a:rPr>
              <a:t>the proportion of S</a:t>
            </a:r>
            <a:r>
              <a:rPr lang="el-GR" altLang="en-US" sz="4800" b="1" dirty="0">
                <a:latin typeface="Helvetica Neue"/>
              </a:rPr>
              <a:t>.</a:t>
            </a:r>
            <a:endParaRPr lang="en-US" altLang="en-US" sz="4800" b="1" dirty="0">
              <a:latin typeface="Helvetica Neue"/>
            </a:endParaRPr>
          </a:p>
        </p:txBody>
      </p:sp>
      <p:sp>
        <p:nvSpPr>
          <p:cNvPr id="80901" name="Text Box 5">
            <a:extLst>
              <a:ext uri="{FF2B5EF4-FFF2-40B4-BE49-F238E27FC236}">
                <a16:creationId xmlns:a16="http://schemas.microsoft.com/office/drawing/2014/main" id="{4417C1E9-DA3E-0C1D-A1F1-8FD6F55D748F}"/>
              </a:ext>
            </a:extLst>
          </p:cNvPr>
          <p:cNvSpPr txBox="1">
            <a:spLocks noChangeArrowheads="1"/>
          </p:cNvSpPr>
          <p:nvPr/>
        </p:nvSpPr>
        <p:spPr bwMode="auto">
          <a:xfrm>
            <a:off x="5486400" y="8293100"/>
            <a:ext cx="13716000" cy="230832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b="1" dirty="0">
                <a:latin typeface="Helvetica Neue"/>
              </a:rPr>
              <a:t>If</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a:t>
            </a:r>
            <a:r>
              <a:rPr lang="en-US" altLang="en-US" sz="4800" b="1" dirty="0">
                <a:latin typeface="Helvetica Neue"/>
              </a:rPr>
              <a:t>E</a:t>
            </a:r>
            <a:r>
              <a:rPr lang="en-US"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 </a:t>
            </a:r>
          </a:p>
          <a:p>
            <a:pPr algn="l" eaLnBrk="1" hangingPunct="1"/>
            <a:r>
              <a:rPr lang="en-US" altLang="en-US" sz="4800" b="1" dirty="0">
                <a:latin typeface="Helvetica Neue"/>
              </a:rPr>
              <a:t>then</a:t>
            </a:r>
            <a:r>
              <a:rPr lang="el-GR" altLang="en-US" sz="4800" b="1" dirty="0">
                <a:latin typeface="Helvetica Neue"/>
              </a:rPr>
              <a:t> λ = </a:t>
            </a:r>
            <a:r>
              <a:rPr lang="en-US" altLang="en-US" sz="4800" b="1" dirty="0">
                <a:latin typeface="Helvetica Neue"/>
              </a:rPr>
              <a:t>N</a:t>
            </a:r>
            <a:r>
              <a:rPr lang="el-GR" altLang="en-US" sz="4800" b="1" dirty="0">
                <a:latin typeface="Helvetica Neue"/>
              </a:rPr>
              <a:t> </a:t>
            </a:r>
            <a:r>
              <a:rPr lang="en-US"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a:t>
            </a:r>
            <a:r>
              <a:rPr lang="en-US" altLang="en-US" sz="4800" b="1" dirty="0">
                <a:latin typeface="Helvetica Neue"/>
              </a:rPr>
              <a:t>E</a:t>
            </a:r>
            <a:r>
              <a:rPr lang="en-US" altLang="en-US" sz="4800" b="1" dirty="0">
                <a:latin typeface="Helvetica Neue"/>
                <a:sym typeface="Symbol" panose="05050102010706020507" pitchFamily="18" charset="2"/>
              </a:rPr>
              <a:t></a:t>
            </a:r>
            <a:r>
              <a:rPr lang="el-GR" altLang="en-US" sz="4800" b="1" dirty="0">
                <a:latin typeface="Helvetica Neue"/>
              </a:rPr>
              <a:t>) / </a:t>
            </a:r>
            <a:r>
              <a:rPr lang="en-US" altLang="en-US" sz="4800" b="1" dirty="0">
                <a:latin typeface="Helvetica Neue"/>
              </a:rPr>
              <a:t>P</a:t>
            </a:r>
            <a:r>
              <a:rPr lang="el-GR" altLang="en-US" sz="4800" b="1" dirty="0">
                <a:latin typeface="Helvetica Neue"/>
              </a:rPr>
              <a:t>(</a:t>
            </a:r>
            <a:r>
              <a:rPr lang="en-US" altLang="en-US" sz="4800" b="1" dirty="0">
                <a:latin typeface="Helvetica Neue"/>
              </a:rPr>
              <a:t>E</a:t>
            </a:r>
            <a:r>
              <a:rPr lang="el-GR" altLang="en-US" sz="4800" b="1" dirty="0">
                <a:latin typeface="Helvetica Neue"/>
              </a:rPr>
              <a:t>)), </a:t>
            </a:r>
          </a:p>
          <a:p>
            <a:pPr algn="l" eaLnBrk="1" hangingPunct="1"/>
            <a:r>
              <a:rPr lang="en-US" altLang="en-US" sz="4800" b="1" dirty="0">
                <a:latin typeface="Helvetica Neue"/>
              </a:rPr>
              <a:t>that is the proportion of N.</a:t>
            </a:r>
            <a:r>
              <a:rPr lang="el-GR" altLang="en-US" sz="4800" b="1" dirty="0">
                <a:latin typeface="Helvetica Neue"/>
              </a:rPr>
              <a:t> </a:t>
            </a:r>
            <a:endParaRPr lang="en-US" altLang="en-US" sz="48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additive="base">
                                        <p:cTn id="7" dur="500" fill="hold"/>
                                        <p:tgtEl>
                                          <p:spTgt spid="80901"/>
                                        </p:tgtEl>
                                        <p:attrNameLst>
                                          <p:attrName>ppt_x</p:attrName>
                                        </p:attrNameLst>
                                      </p:cBhvr>
                                      <p:tavLst>
                                        <p:tav tm="0">
                                          <p:val>
                                            <p:strVal val="#ppt_x"/>
                                          </p:val>
                                        </p:tav>
                                        <p:tav tm="100000">
                                          <p:val>
                                            <p:strVal val="#ppt_x"/>
                                          </p:val>
                                        </p:tav>
                                      </p:tavLst>
                                    </p:anim>
                                    <p:anim calcmode="lin" valueType="num">
                                      <p:cBhvr additive="base">
                                        <p:cTn id="8"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80BC4BBE-28C6-DE48-4F13-097E9716BA5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8915" name="Slide Number Placeholder 3">
            <a:extLst>
              <a:ext uri="{FF2B5EF4-FFF2-40B4-BE49-F238E27FC236}">
                <a16:creationId xmlns:a16="http://schemas.microsoft.com/office/drawing/2014/main" id="{3F665C9D-E5B5-6BDF-EF63-6C75769D333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189BFD3-745E-44BB-B548-51D57EEB0A50}" type="slidenum">
              <a:rPr lang="el-GR" altLang="en-US" smtClean="0"/>
              <a:pPr algn="ctr"/>
              <a:t>124</a:t>
            </a:fld>
            <a:endParaRPr lang="el-GR" altLang="en-US" dirty="0"/>
          </a:p>
        </p:txBody>
      </p:sp>
      <p:sp>
        <p:nvSpPr>
          <p:cNvPr id="38916" name="Oval 4">
            <a:extLst>
              <a:ext uri="{FF2B5EF4-FFF2-40B4-BE49-F238E27FC236}">
                <a16:creationId xmlns:a16="http://schemas.microsoft.com/office/drawing/2014/main" id="{43CACCFF-0898-EEDF-593F-3043D829F771}"/>
              </a:ext>
            </a:extLst>
          </p:cNvPr>
          <p:cNvSpPr>
            <a:spLocks noChangeArrowheads="1"/>
          </p:cNvSpPr>
          <p:nvPr/>
        </p:nvSpPr>
        <p:spPr bwMode="auto">
          <a:xfrm>
            <a:off x="15392400" y="7543800"/>
            <a:ext cx="1371600" cy="914400"/>
          </a:xfrm>
          <a:prstGeom prst="ellipse">
            <a:avLst/>
          </a:prstGeom>
          <a:solidFill>
            <a:schemeClr val="accent6">
              <a:lumMod val="20000"/>
              <a:lumOff val="80000"/>
            </a:schemeClr>
          </a:solidFill>
          <a:ln w="571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E</a:t>
            </a:r>
            <a:r>
              <a:rPr lang="en-US" altLang="en-US" sz="3200" b="1" baseline="-25000" dirty="0">
                <a:latin typeface="Times New Roman" panose="02020603050405020304" pitchFamily="18" charset="0"/>
              </a:rPr>
              <a:t>n</a:t>
            </a:r>
            <a:endParaRPr lang="en-US" altLang="en-US" sz="3200" b="1" dirty="0"/>
          </a:p>
        </p:txBody>
      </p:sp>
      <p:sp>
        <p:nvSpPr>
          <p:cNvPr id="38917" name="Oval 5">
            <a:extLst>
              <a:ext uri="{FF2B5EF4-FFF2-40B4-BE49-F238E27FC236}">
                <a16:creationId xmlns:a16="http://schemas.microsoft.com/office/drawing/2014/main" id="{A0E9E159-8092-F91E-C1B0-AA94F45A5401}"/>
              </a:ext>
            </a:extLst>
          </p:cNvPr>
          <p:cNvSpPr>
            <a:spLocks noChangeArrowheads="1"/>
          </p:cNvSpPr>
          <p:nvPr/>
        </p:nvSpPr>
        <p:spPr bwMode="auto">
          <a:xfrm>
            <a:off x="10363200" y="7772400"/>
            <a:ext cx="1371600" cy="914400"/>
          </a:xfrm>
          <a:prstGeom prst="ellipse">
            <a:avLst/>
          </a:prstGeom>
          <a:solidFill>
            <a:schemeClr val="accent6">
              <a:lumMod val="20000"/>
              <a:lumOff val="80000"/>
            </a:schemeClr>
          </a:solidFill>
          <a:ln w="571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E</a:t>
            </a:r>
            <a:r>
              <a:rPr lang="en-US" altLang="en-US" sz="3200" b="1" baseline="-25000" dirty="0">
                <a:latin typeface="Times New Roman" panose="02020603050405020304" pitchFamily="18" charset="0"/>
              </a:rPr>
              <a:t>2</a:t>
            </a:r>
            <a:endParaRPr lang="en-US" altLang="en-US" sz="3200" b="1" dirty="0"/>
          </a:p>
        </p:txBody>
      </p:sp>
      <p:sp>
        <p:nvSpPr>
          <p:cNvPr id="38918" name="Oval 6">
            <a:extLst>
              <a:ext uri="{FF2B5EF4-FFF2-40B4-BE49-F238E27FC236}">
                <a16:creationId xmlns:a16="http://schemas.microsoft.com/office/drawing/2014/main" id="{26F365B1-7BA4-4E9D-2F09-04468A743DEF}"/>
              </a:ext>
            </a:extLst>
          </p:cNvPr>
          <p:cNvSpPr>
            <a:spLocks noChangeArrowheads="1"/>
          </p:cNvSpPr>
          <p:nvPr/>
        </p:nvSpPr>
        <p:spPr bwMode="auto">
          <a:xfrm>
            <a:off x="7620000" y="7772400"/>
            <a:ext cx="1371600" cy="914400"/>
          </a:xfrm>
          <a:prstGeom prst="ellipse">
            <a:avLst/>
          </a:prstGeom>
          <a:solidFill>
            <a:schemeClr val="accent6">
              <a:lumMod val="20000"/>
              <a:lumOff val="80000"/>
            </a:schemeClr>
          </a:solidFill>
          <a:ln w="571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E</a:t>
            </a:r>
            <a:r>
              <a:rPr lang="el-GR" altLang="en-US" sz="3200" b="1" baseline="-25000" dirty="0">
                <a:latin typeface="Times New Roman" panose="02020603050405020304" pitchFamily="18" charset="0"/>
              </a:rPr>
              <a:t>1</a:t>
            </a:r>
            <a:endParaRPr lang="en-US" altLang="en-US" sz="3200" b="1" dirty="0"/>
          </a:p>
        </p:txBody>
      </p:sp>
      <p:sp>
        <p:nvSpPr>
          <p:cNvPr id="38919" name="Line 7">
            <a:extLst>
              <a:ext uri="{FF2B5EF4-FFF2-40B4-BE49-F238E27FC236}">
                <a16:creationId xmlns:a16="http://schemas.microsoft.com/office/drawing/2014/main" id="{60BF5A1B-D302-8333-F5B5-FC9FC3F3CE9E}"/>
              </a:ext>
            </a:extLst>
          </p:cNvPr>
          <p:cNvSpPr>
            <a:spLocks noChangeShapeType="1"/>
          </p:cNvSpPr>
          <p:nvPr/>
        </p:nvSpPr>
        <p:spPr bwMode="auto">
          <a:xfrm>
            <a:off x="12649200" y="8229600"/>
            <a:ext cx="2286000"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20" name="Line 8">
            <a:extLst>
              <a:ext uri="{FF2B5EF4-FFF2-40B4-BE49-F238E27FC236}">
                <a16:creationId xmlns:a16="http://schemas.microsoft.com/office/drawing/2014/main" id="{23F58D77-22EA-86A9-1FCF-35DF0846016D}"/>
              </a:ext>
            </a:extLst>
          </p:cNvPr>
          <p:cNvSpPr>
            <a:spLocks noChangeShapeType="1"/>
          </p:cNvSpPr>
          <p:nvPr/>
        </p:nvSpPr>
        <p:spPr bwMode="auto">
          <a:xfrm flipV="1">
            <a:off x="8305800" y="5257800"/>
            <a:ext cx="3200400" cy="25146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21" name="Line 9">
            <a:extLst>
              <a:ext uri="{FF2B5EF4-FFF2-40B4-BE49-F238E27FC236}">
                <a16:creationId xmlns:a16="http://schemas.microsoft.com/office/drawing/2014/main" id="{CDDD0B79-E985-C188-0168-343CB8842E9D}"/>
              </a:ext>
            </a:extLst>
          </p:cNvPr>
          <p:cNvSpPr>
            <a:spLocks noChangeShapeType="1"/>
          </p:cNvSpPr>
          <p:nvPr/>
        </p:nvSpPr>
        <p:spPr bwMode="auto">
          <a:xfrm flipV="1">
            <a:off x="11049000" y="5486400"/>
            <a:ext cx="685800" cy="22860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22" name="Line 10">
            <a:extLst>
              <a:ext uri="{FF2B5EF4-FFF2-40B4-BE49-F238E27FC236}">
                <a16:creationId xmlns:a16="http://schemas.microsoft.com/office/drawing/2014/main" id="{B79704B0-2190-521A-D39E-975F4A3A67CB}"/>
              </a:ext>
            </a:extLst>
          </p:cNvPr>
          <p:cNvSpPr>
            <a:spLocks noChangeShapeType="1"/>
          </p:cNvSpPr>
          <p:nvPr/>
        </p:nvSpPr>
        <p:spPr bwMode="auto">
          <a:xfrm flipH="1" flipV="1">
            <a:off x="12649200" y="5257800"/>
            <a:ext cx="3200400" cy="22860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23" name="Oval 11">
            <a:extLst>
              <a:ext uri="{FF2B5EF4-FFF2-40B4-BE49-F238E27FC236}">
                <a16:creationId xmlns:a16="http://schemas.microsoft.com/office/drawing/2014/main" id="{6A86A810-D372-DB2B-4A2F-D7D0494C71B4}"/>
              </a:ext>
            </a:extLst>
          </p:cNvPr>
          <p:cNvSpPr>
            <a:spLocks noChangeArrowheads="1"/>
          </p:cNvSpPr>
          <p:nvPr/>
        </p:nvSpPr>
        <p:spPr bwMode="auto">
          <a:xfrm>
            <a:off x="11506200" y="4572000"/>
            <a:ext cx="1143000" cy="914400"/>
          </a:xfrm>
          <a:prstGeom prst="ellipse">
            <a:avLst/>
          </a:prstGeom>
          <a:solidFill>
            <a:schemeClr val="accent6">
              <a:lumMod val="60000"/>
              <a:lumOff val="40000"/>
            </a:schemeClr>
          </a:solidFill>
          <a:ln w="57150">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H</a:t>
            </a:r>
            <a:endParaRPr lang="en-US" altLang="en-US" sz="3200" b="1" dirty="0"/>
          </a:p>
        </p:txBody>
      </p:sp>
      <p:sp>
        <p:nvSpPr>
          <p:cNvPr id="38924" name="Oval 12">
            <a:extLst>
              <a:ext uri="{FF2B5EF4-FFF2-40B4-BE49-F238E27FC236}">
                <a16:creationId xmlns:a16="http://schemas.microsoft.com/office/drawing/2014/main" id="{E28BF136-ED4D-CC37-6B68-E6110D92928A}"/>
              </a:ext>
            </a:extLst>
          </p:cNvPr>
          <p:cNvSpPr>
            <a:spLocks noChangeArrowheads="1"/>
          </p:cNvSpPr>
          <p:nvPr/>
        </p:nvSpPr>
        <p:spPr bwMode="auto">
          <a:xfrm>
            <a:off x="14020800" y="3886200"/>
            <a:ext cx="1143000" cy="914400"/>
          </a:xfrm>
          <a:prstGeom prst="ellipse">
            <a:avLst/>
          </a:prstGeom>
          <a:solidFill>
            <a:schemeClr val="accent6">
              <a:lumMod val="60000"/>
              <a:lumOff val="40000"/>
            </a:schemeClr>
          </a:solidFill>
          <a:ln w="571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H</a:t>
            </a:r>
            <a:r>
              <a:rPr lang="el-GR" altLang="en-US" sz="3200" b="1" baseline="-25000" dirty="0">
                <a:latin typeface="Times New Roman" panose="02020603050405020304" pitchFamily="18" charset="0"/>
              </a:rPr>
              <a:t>ο</a:t>
            </a:r>
            <a:endParaRPr lang="en-US" altLang="en-US" sz="3200" b="1" dirty="0"/>
          </a:p>
        </p:txBody>
      </p:sp>
      <p:sp>
        <p:nvSpPr>
          <p:cNvPr id="38925" name="Line 13">
            <a:extLst>
              <a:ext uri="{FF2B5EF4-FFF2-40B4-BE49-F238E27FC236}">
                <a16:creationId xmlns:a16="http://schemas.microsoft.com/office/drawing/2014/main" id="{A88D6C78-68E5-68B8-E064-A1A25893F3D7}"/>
              </a:ext>
            </a:extLst>
          </p:cNvPr>
          <p:cNvSpPr>
            <a:spLocks noChangeShapeType="1"/>
          </p:cNvSpPr>
          <p:nvPr/>
        </p:nvSpPr>
        <p:spPr bwMode="auto">
          <a:xfrm flipV="1">
            <a:off x="12420600" y="4343400"/>
            <a:ext cx="1600200" cy="2286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26" name="Text Box 14">
            <a:extLst>
              <a:ext uri="{FF2B5EF4-FFF2-40B4-BE49-F238E27FC236}">
                <a16:creationId xmlns:a16="http://schemas.microsoft.com/office/drawing/2014/main" id="{0131EE49-373B-AC27-9C60-2F027F52ACFC}"/>
              </a:ext>
            </a:extLst>
          </p:cNvPr>
          <p:cNvSpPr txBox="1">
            <a:spLocks noChangeArrowheads="1"/>
          </p:cNvSpPr>
          <p:nvPr/>
        </p:nvSpPr>
        <p:spPr bwMode="auto">
          <a:xfrm>
            <a:off x="4773118" y="1769475"/>
            <a:ext cx="145329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rPr>
              <a:t>Accumulating evidence for the same hypothesis</a:t>
            </a:r>
          </a:p>
        </p:txBody>
      </p:sp>
      <p:sp>
        <p:nvSpPr>
          <p:cNvPr id="38927" name="Text Box 15">
            <a:extLst>
              <a:ext uri="{FF2B5EF4-FFF2-40B4-BE49-F238E27FC236}">
                <a16:creationId xmlns:a16="http://schemas.microsoft.com/office/drawing/2014/main" id="{3D8FC974-CEF5-6460-A8DC-E3C8BF61182F}"/>
              </a:ext>
            </a:extLst>
          </p:cNvPr>
          <p:cNvSpPr txBox="1">
            <a:spLocks noChangeArrowheads="1"/>
          </p:cNvSpPr>
          <p:nvPr/>
        </p:nvSpPr>
        <p:spPr bwMode="auto">
          <a:xfrm>
            <a:off x="7239000" y="8826788"/>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P(E</a:t>
            </a:r>
            <a:r>
              <a:rPr lang="en-US" altLang="en-US" sz="3200" b="1" baseline="-25000" dirty="0"/>
              <a:t>1</a:t>
            </a:r>
            <a:r>
              <a:rPr lang="en-US" altLang="en-US" sz="2800" b="1" dirty="0"/>
              <a:t>)</a:t>
            </a:r>
          </a:p>
        </p:txBody>
      </p:sp>
      <p:sp>
        <p:nvSpPr>
          <p:cNvPr id="38928" name="Text Box 16">
            <a:extLst>
              <a:ext uri="{FF2B5EF4-FFF2-40B4-BE49-F238E27FC236}">
                <a16:creationId xmlns:a16="http://schemas.microsoft.com/office/drawing/2014/main" id="{F66542E2-3CE1-34B6-4F6B-420A62461C94}"/>
              </a:ext>
            </a:extLst>
          </p:cNvPr>
          <p:cNvSpPr txBox="1">
            <a:spLocks noChangeArrowheads="1"/>
          </p:cNvSpPr>
          <p:nvPr/>
        </p:nvSpPr>
        <p:spPr bwMode="auto">
          <a:xfrm>
            <a:off x="9906000" y="8839201"/>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P(E</a:t>
            </a:r>
            <a:r>
              <a:rPr lang="en-US" altLang="en-US" sz="3200" b="1" baseline="-25000" dirty="0"/>
              <a:t>2</a:t>
            </a:r>
            <a:r>
              <a:rPr lang="en-US" altLang="en-US" sz="2800" b="1" dirty="0"/>
              <a:t>)</a:t>
            </a:r>
          </a:p>
        </p:txBody>
      </p:sp>
      <p:sp>
        <p:nvSpPr>
          <p:cNvPr id="38929" name="Text Box 17">
            <a:extLst>
              <a:ext uri="{FF2B5EF4-FFF2-40B4-BE49-F238E27FC236}">
                <a16:creationId xmlns:a16="http://schemas.microsoft.com/office/drawing/2014/main" id="{7D595D09-75B4-4E18-8D4A-0687B4B8DCC7}"/>
              </a:ext>
            </a:extLst>
          </p:cNvPr>
          <p:cNvSpPr txBox="1">
            <a:spLocks noChangeArrowheads="1"/>
          </p:cNvSpPr>
          <p:nvPr/>
        </p:nvSpPr>
        <p:spPr bwMode="auto">
          <a:xfrm>
            <a:off x="15087600" y="8534401"/>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P(E</a:t>
            </a:r>
            <a:r>
              <a:rPr lang="en-US" altLang="en-US" sz="3200" b="1" baseline="-25000" dirty="0"/>
              <a:t>n</a:t>
            </a:r>
            <a:r>
              <a:rPr lang="en-US" altLang="en-US" sz="2800" b="1" dirty="0"/>
              <a:t>)</a:t>
            </a:r>
          </a:p>
        </p:txBody>
      </p:sp>
      <p:sp>
        <p:nvSpPr>
          <p:cNvPr id="38930" name="Text Box 18">
            <a:extLst>
              <a:ext uri="{FF2B5EF4-FFF2-40B4-BE49-F238E27FC236}">
                <a16:creationId xmlns:a16="http://schemas.microsoft.com/office/drawing/2014/main" id="{9708B907-67B9-752D-3DF4-8BE359499040}"/>
              </a:ext>
            </a:extLst>
          </p:cNvPr>
          <p:cNvSpPr txBox="1">
            <a:spLocks noChangeArrowheads="1"/>
          </p:cNvSpPr>
          <p:nvPr/>
        </p:nvSpPr>
        <p:spPr bwMode="auto">
          <a:xfrm>
            <a:off x="7924800" y="5791200"/>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S</a:t>
            </a:r>
            <a:r>
              <a:rPr lang="el-GR" altLang="en-US" sz="3200" b="1" baseline="-25000" dirty="0"/>
              <a:t>1</a:t>
            </a:r>
            <a:r>
              <a:rPr lang="el-GR" altLang="en-US" sz="3200" b="1" dirty="0"/>
              <a:t>,</a:t>
            </a:r>
            <a:r>
              <a:rPr lang="en-US" altLang="en-US" sz="3200" b="1" dirty="0"/>
              <a:t>N</a:t>
            </a:r>
            <a:r>
              <a:rPr lang="el-GR" altLang="en-US" sz="3200" b="1" baseline="-25000" dirty="0"/>
              <a:t>1</a:t>
            </a:r>
            <a:endParaRPr lang="en-US" altLang="en-US" sz="3200" b="1" baseline="-25000" dirty="0"/>
          </a:p>
        </p:txBody>
      </p:sp>
      <p:sp>
        <p:nvSpPr>
          <p:cNvPr id="38931" name="Text Box 19">
            <a:extLst>
              <a:ext uri="{FF2B5EF4-FFF2-40B4-BE49-F238E27FC236}">
                <a16:creationId xmlns:a16="http://schemas.microsoft.com/office/drawing/2014/main" id="{E2C34C3B-6BC4-3D7B-409F-56955BA7DAF5}"/>
              </a:ext>
            </a:extLst>
          </p:cNvPr>
          <p:cNvSpPr txBox="1">
            <a:spLocks noChangeArrowheads="1"/>
          </p:cNvSpPr>
          <p:nvPr/>
        </p:nvSpPr>
        <p:spPr bwMode="auto">
          <a:xfrm>
            <a:off x="11125200" y="6553200"/>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S</a:t>
            </a:r>
            <a:r>
              <a:rPr lang="el-GR" altLang="en-US" sz="3200" b="1" baseline="-25000" dirty="0"/>
              <a:t>2</a:t>
            </a:r>
            <a:r>
              <a:rPr lang="el-GR" altLang="en-US" sz="3200" b="1" dirty="0"/>
              <a:t>,</a:t>
            </a:r>
            <a:r>
              <a:rPr lang="en-US" altLang="en-US" sz="3200" b="1" dirty="0"/>
              <a:t>N</a:t>
            </a:r>
            <a:r>
              <a:rPr lang="el-GR" altLang="en-US" sz="3200" b="1" baseline="-25000" dirty="0"/>
              <a:t>2</a:t>
            </a:r>
            <a:endParaRPr lang="en-US" altLang="en-US" sz="3200" b="1" baseline="-25000" dirty="0"/>
          </a:p>
        </p:txBody>
      </p:sp>
      <p:sp>
        <p:nvSpPr>
          <p:cNvPr id="38932" name="Text Box 20">
            <a:extLst>
              <a:ext uri="{FF2B5EF4-FFF2-40B4-BE49-F238E27FC236}">
                <a16:creationId xmlns:a16="http://schemas.microsoft.com/office/drawing/2014/main" id="{3F1DED9A-BB23-8970-57BF-9436466C69A5}"/>
              </a:ext>
            </a:extLst>
          </p:cNvPr>
          <p:cNvSpPr txBox="1">
            <a:spLocks noChangeArrowheads="1"/>
          </p:cNvSpPr>
          <p:nvPr/>
        </p:nvSpPr>
        <p:spPr bwMode="auto">
          <a:xfrm>
            <a:off x="14173200" y="5943600"/>
            <a:ext cx="213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S</a:t>
            </a:r>
            <a:r>
              <a:rPr lang="en-US" altLang="en-US" sz="3200" b="1" baseline="-25000" dirty="0"/>
              <a:t>n</a:t>
            </a:r>
            <a:r>
              <a:rPr lang="el-GR" altLang="en-US" sz="3200" b="1" dirty="0"/>
              <a:t>,</a:t>
            </a:r>
            <a:r>
              <a:rPr lang="en-US" altLang="en-US" sz="3200" b="1" dirty="0"/>
              <a:t>N</a:t>
            </a:r>
            <a:r>
              <a:rPr lang="en-US" altLang="en-US" sz="3200" b="1" baseline="-25000" dirty="0"/>
              <a:t>n</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a:extLst>
              <a:ext uri="{FF2B5EF4-FFF2-40B4-BE49-F238E27FC236}">
                <a16:creationId xmlns:a16="http://schemas.microsoft.com/office/drawing/2014/main" id="{EDE6CFB5-502E-E658-2A8B-59534445072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9939" name="Slide Number Placeholder 3">
            <a:extLst>
              <a:ext uri="{FF2B5EF4-FFF2-40B4-BE49-F238E27FC236}">
                <a16:creationId xmlns:a16="http://schemas.microsoft.com/office/drawing/2014/main" id="{2AEEF8CB-F760-63D6-9573-4F5CDB7D0CF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AAD8608-E98F-45FF-B8E5-573D99EAE29B}" type="slidenum">
              <a:rPr lang="el-GR" altLang="en-US" smtClean="0"/>
              <a:pPr algn="ctr"/>
              <a:t>125</a:t>
            </a:fld>
            <a:endParaRPr lang="el-GR" altLang="en-US" dirty="0"/>
          </a:p>
        </p:txBody>
      </p:sp>
      <p:sp>
        <p:nvSpPr>
          <p:cNvPr id="39940" name="Text Box 4">
            <a:extLst>
              <a:ext uri="{FF2B5EF4-FFF2-40B4-BE49-F238E27FC236}">
                <a16:creationId xmlns:a16="http://schemas.microsoft.com/office/drawing/2014/main" id="{0879D829-2097-C1B1-1168-C361D598B713}"/>
              </a:ext>
            </a:extLst>
          </p:cNvPr>
          <p:cNvSpPr txBox="1">
            <a:spLocks noChangeArrowheads="1"/>
          </p:cNvSpPr>
          <p:nvPr/>
        </p:nvSpPr>
        <p:spPr bwMode="auto">
          <a:xfrm>
            <a:off x="4029856" y="2133630"/>
            <a:ext cx="15544800" cy="944874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Multiple Evidence</a:t>
            </a:r>
            <a:endParaRPr lang="el-GR" altLang="en-US" sz="4800" b="1" dirty="0">
              <a:solidFill>
                <a:srgbClr val="990000"/>
              </a:solidFill>
              <a:latin typeface="Helvetica Neue"/>
            </a:endParaRPr>
          </a:p>
          <a:p>
            <a:pPr algn="ctr" eaLnBrk="1" hangingPunct="1"/>
            <a:endParaRPr lang="en-US" altLang="en-US" sz="1600" b="1" dirty="0">
              <a:solidFill>
                <a:srgbClr val="990000"/>
              </a:solidFill>
              <a:latin typeface="Helvetica Neue"/>
            </a:endParaRPr>
          </a:p>
          <a:p>
            <a:pPr algn="l" eaLnBrk="1" hangingPunct="1"/>
            <a:r>
              <a:rPr lang="en-US" altLang="en-US" sz="4800" b="1" dirty="0">
                <a:latin typeface="Helvetica Neue"/>
              </a:rPr>
              <a:t>When there is multiple evidence</a:t>
            </a:r>
            <a:r>
              <a:rPr lang="el-GR" altLang="en-US" sz="4800" b="1" dirty="0">
                <a:latin typeface="Helvetica Neue"/>
              </a:rPr>
              <a:t>, </a:t>
            </a:r>
            <a:r>
              <a:rPr lang="en-US" altLang="en-US" sz="4800" b="1" dirty="0">
                <a:latin typeface="Helvetica Neue"/>
              </a:rPr>
              <a:t>say</a:t>
            </a:r>
            <a:r>
              <a:rPr lang="el-GR" altLang="en-US" sz="4800" b="1" dirty="0">
                <a:latin typeface="Helvetica Neue"/>
              </a:rPr>
              <a:t> </a:t>
            </a:r>
            <a:r>
              <a:rPr lang="en-US" altLang="en-US" sz="4800" b="1" dirty="0">
                <a:latin typeface="Helvetica Neue"/>
              </a:rPr>
              <a:t>E</a:t>
            </a:r>
            <a:r>
              <a:rPr lang="en-US" altLang="en-US" sz="4800" b="1" baseline="-25000" dirty="0">
                <a:latin typeface="Helvetica Neue"/>
              </a:rPr>
              <a:t>i</a:t>
            </a:r>
            <a:r>
              <a:rPr lang="el-GR" altLang="en-US" sz="4800" b="1" dirty="0">
                <a:latin typeface="Helvetica Neue"/>
              </a:rPr>
              <a:t>, </a:t>
            </a:r>
            <a:r>
              <a:rPr lang="en-US" altLang="en-US" sz="4800" b="1" dirty="0">
                <a:latin typeface="Helvetica Neue"/>
              </a:rPr>
              <a:t>i</a:t>
            </a:r>
            <a:r>
              <a:rPr lang="el-GR" altLang="en-US" sz="4800" b="1" dirty="0">
                <a:latin typeface="Helvetica Neue"/>
              </a:rPr>
              <a:t> = 1, .., </a:t>
            </a:r>
            <a:r>
              <a:rPr lang="en-US" altLang="en-US" sz="4800" b="1" dirty="0">
                <a:latin typeface="Helvetica Neue"/>
              </a:rPr>
              <a:t>n</a:t>
            </a:r>
            <a:r>
              <a:rPr lang="el-GR" altLang="en-US" sz="4800" b="1" dirty="0">
                <a:latin typeface="Helvetica Neue"/>
              </a:rPr>
              <a:t>, </a:t>
            </a:r>
            <a:r>
              <a:rPr lang="en-US" altLang="en-US" sz="4800" b="1" dirty="0">
                <a:latin typeface="Helvetica Neue"/>
              </a:rPr>
              <a:t>for the same hypothesis H</a:t>
            </a:r>
            <a:r>
              <a:rPr lang="el-GR" altLang="en-US" sz="4800" b="1" dirty="0">
                <a:latin typeface="Helvetica Neue"/>
              </a:rPr>
              <a:t>, </a:t>
            </a:r>
            <a:r>
              <a:rPr lang="en-US" altLang="en-US" sz="4800" b="1" dirty="0">
                <a:latin typeface="Helvetica Neue"/>
              </a:rPr>
              <a:t>which are conditionally independent under H and </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H</a:t>
            </a:r>
            <a:r>
              <a:rPr lang="el-GR" altLang="en-US" sz="4800" b="1" dirty="0">
                <a:latin typeface="Helvetica Neue"/>
              </a:rPr>
              <a:t>, </a:t>
            </a:r>
            <a:r>
              <a:rPr lang="en-US" altLang="en-US" sz="4800" b="1" dirty="0">
                <a:latin typeface="Helvetica Neue"/>
              </a:rPr>
              <a:t>the update equation is generalized as</a:t>
            </a:r>
            <a:endParaRPr lang="el-GR" altLang="en-US" sz="4800" b="1" dirty="0">
              <a:latin typeface="Helvetica Neue"/>
            </a:endParaRPr>
          </a:p>
          <a:p>
            <a:pPr algn="l" eaLnBrk="1" hangingPunct="1"/>
            <a:r>
              <a:rPr lang="el-GR" altLang="en-US" sz="4800" b="1" dirty="0">
                <a:latin typeface="Helvetica Neue"/>
              </a:rPr>
              <a:t>                                     </a:t>
            </a:r>
            <a:r>
              <a:rPr lang="en-US" altLang="en-US" sz="4800" b="1" dirty="0">
                <a:latin typeface="Helvetica Neue"/>
              </a:rPr>
              <a:t> </a:t>
            </a:r>
            <a:r>
              <a:rPr lang="el-GR" altLang="en-US" sz="4800" b="1" dirty="0">
                <a:latin typeface="Helvetica Neue"/>
              </a:rPr>
              <a:t> </a:t>
            </a:r>
            <a:r>
              <a:rPr lang="en-US" altLang="en-US" sz="3200" b="1" dirty="0">
                <a:latin typeface="Helvetica Neue"/>
              </a:rPr>
              <a:t>n</a:t>
            </a:r>
          </a:p>
          <a:p>
            <a:pPr algn="l" eaLnBrk="1" hangingPunct="1"/>
            <a:r>
              <a:rPr lang="en-US" altLang="en-US" sz="4800" b="1" dirty="0">
                <a:latin typeface="Helvetica Neue"/>
              </a:rPr>
              <a:t>O(H/E</a:t>
            </a:r>
            <a:r>
              <a:rPr lang="en-US" altLang="en-US" sz="4800" b="1" baseline="-25000" dirty="0">
                <a:latin typeface="Helvetica Neue"/>
              </a:rPr>
              <a:t>1</a:t>
            </a:r>
            <a:r>
              <a:rPr lang="en-US" altLang="en-US" sz="4800" b="1" dirty="0">
                <a:latin typeface="Helvetica Neue"/>
              </a:rPr>
              <a:t>, E</a:t>
            </a:r>
            <a:r>
              <a:rPr lang="en-US" altLang="en-US" sz="4800" b="1" baseline="-25000" dirty="0">
                <a:latin typeface="Helvetica Neue"/>
              </a:rPr>
              <a:t>2</a:t>
            </a:r>
            <a:r>
              <a:rPr lang="en-US" altLang="en-US" sz="4800" b="1" dirty="0">
                <a:latin typeface="Helvetica Neue"/>
              </a:rPr>
              <a:t>, .., E</a:t>
            </a:r>
            <a:r>
              <a:rPr lang="en-US" altLang="en-US" sz="4800" b="1" baseline="-25000" dirty="0">
                <a:latin typeface="Helvetica Neue"/>
              </a:rPr>
              <a:t>n</a:t>
            </a:r>
            <a:r>
              <a:rPr lang="en-US" altLang="en-US" sz="4800" b="1" dirty="0">
                <a:latin typeface="Helvetica Neue"/>
              </a:rPr>
              <a:t>) =       </a:t>
            </a:r>
            <a:r>
              <a:rPr lang="el-GR" altLang="en-US" sz="4800" b="1" dirty="0">
                <a:latin typeface="Helvetica Neue"/>
              </a:rPr>
              <a:t>Π λ</a:t>
            </a:r>
            <a:r>
              <a:rPr lang="en-US" altLang="en-US" sz="4800" b="1" baseline="-25000" dirty="0">
                <a:latin typeface="Helvetica Neue"/>
              </a:rPr>
              <a:t>i  </a:t>
            </a:r>
            <a:r>
              <a:rPr lang="en-US" altLang="en-US" sz="4800" b="1" dirty="0">
                <a:latin typeface="Helvetica Neue"/>
              </a:rPr>
              <a:t>  O(H)</a:t>
            </a:r>
          </a:p>
          <a:p>
            <a:pPr algn="l" eaLnBrk="1" hangingPunct="1"/>
            <a:r>
              <a:rPr lang="en-US" altLang="en-US" sz="4800" b="1" dirty="0">
                <a:latin typeface="Helvetica Neue"/>
              </a:rPr>
              <a:t>                                      </a:t>
            </a:r>
            <a:r>
              <a:rPr lang="el-GR" altLang="en-US" sz="3200" b="1" dirty="0">
                <a:latin typeface="Helvetica Neue"/>
              </a:rPr>
              <a:t>i=1</a:t>
            </a:r>
          </a:p>
          <a:p>
            <a:pPr algn="l" eaLnBrk="1" hangingPunct="1"/>
            <a:r>
              <a:rPr lang="en-US" altLang="en-US" sz="4800" b="1" dirty="0">
                <a:latin typeface="Helvetica Neue"/>
              </a:rPr>
              <a:t>where</a:t>
            </a:r>
            <a:r>
              <a:rPr lang="el-GR" altLang="en-US" sz="4800" b="1" dirty="0">
                <a:latin typeface="Helvetica Neue"/>
              </a:rPr>
              <a:t> λ</a:t>
            </a:r>
            <a:r>
              <a:rPr lang="en-US" altLang="en-US" sz="4800" b="1" baseline="-25000" dirty="0">
                <a:latin typeface="Helvetica Neue"/>
              </a:rPr>
              <a:t>i</a:t>
            </a:r>
            <a:r>
              <a:rPr lang="el-GR" altLang="en-US" sz="4800" b="1" dirty="0">
                <a:latin typeface="Helvetica Neue"/>
              </a:rPr>
              <a:t> </a:t>
            </a:r>
            <a:r>
              <a:rPr lang="en-US" altLang="en-US" sz="4800" b="1" dirty="0">
                <a:latin typeface="Helvetica Neue"/>
              </a:rPr>
              <a:t>is the multiplier for evidence</a:t>
            </a:r>
            <a:r>
              <a:rPr lang="el-GR" altLang="en-US" sz="4800" b="1" dirty="0">
                <a:latin typeface="Helvetica Neue"/>
              </a:rPr>
              <a:t> </a:t>
            </a:r>
            <a:r>
              <a:rPr lang="en-US" altLang="en-US" sz="4800" b="1" dirty="0">
                <a:latin typeface="Helvetica Neue"/>
              </a:rPr>
              <a:t>E</a:t>
            </a:r>
            <a:r>
              <a:rPr lang="en-US" altLang="en-US" sz="4800" b="1" baseline="-25000" dirty="0">
                <a:latin typeface="Helvetica Neue"/>
              </a:rPr>
              <a:t>i</a:t>
            </a:r>
            <a:r>
              <a:rPr lang="el-GR" altLang="en-US" sz="4800" b="1" dirty="0">
                <a:latin typeface="Helvetica Neue"/>
              </a:rPr>
              <a:t>. </a:t>
            </a:r>
            <a:endParaRPr lang="en-US" altLang="en-US" sz="4800" b="1" dirty="0">
              <a:latin typeface="Helvetica Neue"/>
            </a:endParaRPr>
          </a:p>
          <a:p>
            <a:pPr algn="l" eaLnBrk="1" hangingPunct="1"/>
            <a:endParaRPr lang="el-GR" altLang="en-US" sz="1600" b="1" dirty="0">
              <a:latin typeface="Helvetica Neue"/>
            </a:endParaRPr>
          </a:p>
          <a:p>
            <a:pPr algn="l" eaLnBrk="1" hangingPunct="1"/>
            <a:r>
              <a:rPr lang="en-US" altLang="en-US" sz="4800" b="1" dirty="0">
                <a:latin typeface="Helvetica Neue"/>
              </a:rPr>
              <a:t>Each new terminal evidence is propagated across all relevant chains, thus updating the (posterior) probabilities of all implicated goal-hypotheses. </a:t>
            </a:r>
          </a:p>
        </p:txBody>
      </p:sp>
      <p:sp>
        <p:nvSpPr>
          <p:cNvPr id="39941" name="AutoShape 5">
            <a:extLst>
              <a:ext uri="{FF2B5EF4-FFF2-40B4-BE49-F238E27FC236}">
                <a16:creationId xmlns:a16="http://schemas.microsoft.com/office/drawing/2014/main" id="{844CB2BE-BB1E-F834-3080-9BB56C960EBD}"/>
              </a:ext>
            </a:extLst>
          </p:cNvPr>
          <p:cNvSpPr>
            <a:spLocks/>
          </p:cNvSpPr>
          <p:nvPr/>
        </p:nvSpPr>
        <p:spPr bwMode="auto">
          <a:xfrm>
            <a:off x="9948472" y="6332890"/>
            <a:ext cx="152400" cy="1828800"/>
          </a:xfrm>
          <a:prstGeom prst="leftBrace">
            <a:avLst>
              <a:gd name="adj1" fmla="val 100000"/>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39942" name="AutoShape 6">
            <a:extLst>
              <a:ext uri="{FF2B5EF4-FFF2-40B4-BE49-F238E27FC236}">
                <a16:creationId xmlns:a16="http://schemas.microsoft.com/office/drawing/2014/main" id="{2A3BCD8F-34BF-8413-68AA-9D4B68E7A67B}"/>
              </a:ext>
            </a:extLst>
          </p:cNvPr>
          <p:cNvSpPr>
            <a:spLocks/>
          </p:cNvSpPr>
          <p:nvPr/>
        </p:nvSpPr>
        <p:spPr bwMode="auto">
          <a:xfrm>
            <a:off x="11892310" y="6332890"/>
            <a:ext cx="152400" cy="1828800"/>
          </a:xfrm>
          <a:prstGeom prst="rightBrace">
            <a:avLst>
              <a:gd name="adj1" fmla="val 100000"/>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12EE911B-98DC-16FE-713C-027D6A46E97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0963" name="Slide Number Placeholder 3">
            <a:extLst>
              <a:ext uri="{FF2B5EF4-FFF2-40B4-BE49-F238E27FC236}">
                <a16:creationId xmlns:a16="http://schemas.microsoft.com/office/drawing/2014/main" id="{4C421376-A2AC-F87F-913B-D5C17EC452C1}"/>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FFBCA5D-04A1-4EE1-97BD-A4987F6AABBE}" type="slidenum">
              <a:rPr lang="el-GR" altLang="en-US" smtClean="0"/>
              <a:pPr algn="ctr"/>
              <a:t>126</a:t>
            </a:fld>
            <a:endParaRPr lang="el-GR" altLang="en-US" dirty="0"/>
          </a:p>
        </p:txBody>
      </p:sp>
      <p:sp>
        <p:nvSpPr>
          <p:cNvPr id="40964" name="Rectangle 4">
            <a:extLst>
              <a:ext uri="{FF2B5EF4-FFF2-40B4-BE49-F238E27FC236}">
                <a16:creationId xmlns:a16="http://schemas.microsoft.com/office/drawing/2014/main" id="{6B616FEB-9642-4DCA-FB9A-053B0BE1C198}"/>
              </a:ext>
            </a:extLst>
          </p:cNvPr>
          <p:cNvSpPr>
            <a:spLocks noChangeArrowheads="1"/>
          </p:cNvSpPr>
          <p:nvPr/>
        </p:nvSpPr>
        <p:spPr bwMode="auto">
          <a:xfrm>
            <a:off x="11811000" y="1524001"/>
            <a:ext cx="901700" cy="53975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latin typeface="Times New Roman" panose="02020603050405020304" pitchFamily="18" charset="0"/>
              </a:rPr>
              <a:t>Α</a:t>
            </a:r>
            <a:endParaRPr lang="en-US" altLang="en-US" sz="2800" b="1"/>
          </a:p>
        </p:txBody>
      </p:sp>
      <p:sp>
        <p:nvSpPr>
          <p:cNvPr id="40965" name="Rectangle 5">
            <a:extLst>
              <a:ext uri="{FF2B5EF4-FFF2-40B4-BE49-F238E27FC236}">
                <a16:creationId xmlns:a16="http://schemas.microsoft.com/office/drawing/2014/main" id="{4277ED6D-A209-D263-FB79-AE5BC92FB736}"/>
              </a:ext>
            </a:extLst>
          </p:cNvPr>
          <p:cNvSpPr>
            <a:spLocks noChangeArrowheads="1"/>
          </p:cNvSpPr>
          <p:nvPr/>
        </p:nvSpPr>
        <p:spPr bwMode="auto">
          <a:xfrm>
            <a:off x="9283700" y="3092451"/>
            <a:ext cx="901700" cy="53975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latin typeface="Times New Roman" panose="02020603050405020304" pitchFamily="18" charset="0"/>
              </a:rPr>
              <a:t>Β</a:t>
            </a:r>
            <a:endParaRPr lang="en-US" altLang="en-US" sz="2800" b="1"/>
          </a:p>
        </p:txBody>
      </p:sp>
      <p:sp>
        <p:nvSpPr>
          <p:cNvPr id="40966" name="Rectangle 6">
            <a:extLst>
              <a:ext uri="{FF2B5EF4-FFF2-40B4-BE49-F238E27FC236}">
                <a16:creationId xmlns:a16="http://schemas.microsoft.com/office/drawing/2014/main" id="{DDED4642-CCFE-71FE-4A33-9DB5ED9F9A50}"/>
              </a:ext>
            </a:extLst>
          </p:cNvPr>
          <p:cNvSpPr>
            <a:spLocks noChangeArrowheads="1"/>
          </p:cNvSpPr>
          <p:nvPr/>
        </p:nvSpPr>
        <p:spPr bwMode="auto">
          <a:xfrm>
            <a:off x="14643100" y="4184651"/>
            <a:ext cx="901700" cy="53975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C</a:t>
            </a:r>
            <a:endParaRPr lang="en-US" altLang="en-US" sz="2800" b="1" dirty="0"/>
          </a:p>
        </p:txBody>
      </p:sp>
      <p:sp>
        <p:nvSpPr>
          <p:cNvPr id="40967" name="Rectangle 7">
            <a:extLst>
              <a:ext uri="{FF2B5EF4-FFF2-40B4-BE49-F238E27FC236}">
                <a16:creationId xmlns:a16="http://schemas.microsoft.com/office/drawing/2014/main" id="{8D93CACC-B699-D3EE-79B0-514317A37364}"/>
              </a:ext>
            </a:extLst>
          </p:cNvPr>
          <p:cNvSpPr>
            <a:spLocks noChangeArrowheads="1"/>
          </p:cNvSpPr>
          <p:nvPr/>
        </p:nvSpPr>
        <p:spPr bwMode="auto">
          <a:xfrm>
            <a:off x="11899900" y="6623051"/>
            <a:ext cx="901700" cy="53975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latin typeface="Times New Roman" panose="02020603050405020304" pitchFamily="18" charset="0"/>
              </a:rPr>
              <a:t>Ε</a:t>
            </a:r>
            <a:endParaRPr lang="en-US" altLang="en-US" sz="2800" b="1"/>
          </a:p>
        </p:txBody>
      </p:sp>
      <p:sp>
        <p:nvSpPr>
          <p:cNvPr id="40968" name="Rectangle 8">
            <a:extLst>
              <a:ext uri="{FF2B5EF4-FFF2-40B4-BE49-F238E27FC236}">
                <a16:creationId xmlns:a16="http://schemas.microsoft.com/office/drawing/2014/main" id="{ED09010A-5CF6-B069-4F02-017B68D62EFA}"/>
              </a:ext>
            </a:extLst>
          </p:cNvPr>
          <p:cNvSpPr>
            <a:spLocks noChangeArrowheads="1"/>
          </p:cNvSpPr>
          <p:nvPr/>
        </p:nvSpPr>
        <p:spPr bwMode="auto">
          <a:xfrm>
            <a:off x="6705600" y="6619876"/>
            <a:ext cx="901700" cy="542924"/>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D</a:t>
            </a:r>
            <a:endParaRPr lang="en-US" altLang="en-US" sz="2800" b="1" dirty="0"/>
          </a:p>
        </p:txBody>
      </p:sp>
      <p:sp>
        <p:nvSpPr>
          <p:cNvPr id="40969" name="Line 9">
            <a:extLst>
              <a:ext uri="{FF2B5EF4-FFF2-40B4-BE49-F238E27FC236}">
                <a16:creationId xmlns:a16="http://schemas.microsoft.com/office/drawing/2014/main" id="{C9EEA645-584A-3662-2C68-4675DDAFD82C}"/>
              </a:ext>
            </a:extLst>
          </p:cNvPr>
          <p:cNvSpPr>
            <a:spLocks noChangeShapeType="1"/>
          </p:cNvSpPr>
          <p:nvPr/>
        </p:nvSpPr>
        <p:spPr bwMode="auto">
          <a:xfrm flipV="1">
            <a:off x="11268076" y="1828801"/>
            <a:ext cx="542924" cy="3619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0970" name="Line 11">
            <a:extLst>
              <a:ext uri="{FF2B5EF4-FFF2-40B4-BE49-F238E27FC236}">
                <a16:creationId xmlns:a16="http://schemas.microsoft.com/office/drawing/2014/main" id="{82813CC2-1029-D0C1-A234-F2E447871101}"/>
              </a:ext>
            </a:extLst>
          </p:cNvPr>
          <p:cNvSpPr>
            <a:spLocks noChangeShapeType="1"/>
          </p:cNvSpPr>
          <p:nvPr/>
        </p:nvSpPr>
        <p:spPr bwMode="auto">
          <a:xfrm flipH="1" flipV="1">
            <a:off x="12712701" y="1647826"/>
            <a:ext cx="720726" cy="542924"/>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0971" name="Line 12">
            <a:extLst>
              <a:ext uri="{FF2B5EF4-FFF2-40B4-BE49-F238E27FC236}">
                <a16:creationId xmlns:a16="http://schemas.microsoft.com/office/drawing/2014/main" id="{BEF50662-8A8D-CFD6-7452-3D4FEA89045A}"/>
              </a:ext>
            </a:extLst>
          </p:cNvPr>
          <p:cNvSpPr>
            <a:spLocks noChangeShapeType="1"/>
          </p:cNvSpPr>
          <p:nvPr/>
        </p:nvSpPr>
        <p:spPr bwMode="auto">
          <a:xfrm flipV="1">
            <a:off x="9826627" y="2730501"/>
            <a:ext cx="539750" cy="3619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0972" name="Line 13">
            <a:extLst>
              <a:ext uri="{FF2B5EF4-FFF2-40B4-BE49-F238E27FC236}">
                <a16:creationId xmlns:a16="http://schemas.microsoft.com/office/drawing/2014/main" id="{76811350-A97C-7217-7DC7-A5BC8DD8C3C8}"/>
              </a:ext>
            </a:extLst>
          </p:cNvPr>
          <p:cNvSpPr>
            <a:spLocks noChangeShapeType="1"/>
          </p:cNvSpPr>
          <p:nvPr/>
        </p:nvSpPr>
        <p:spPr bwMode="auto">
          <a:xfrm flipH="1" flipV="1">
            <a:off x="10185400" y="3594100"/>
            <a:ext cx="723900" cy="108267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0973" name="Line 14">
            <a:extLst>
              <a:ext uri="{FF2B5EF4-FFF2-40B4-BE49-F238E27FC236}">
                <a16:creationId xmlns:a16="http://schemas.microsoft.com/office/drawing/2014/main" id="{B8732642-2E5D-AD14-D88D-66537B5863A6}"/>
              </a:ext>
            </a:extLst>
          </p:cNvPr>
          <p:cNvSpPr>
            <a:spLocks noChangeShapeType="1"/>
          </p:cNvSpPr>
          <p:nvPr/>
        </p:nvSpPr>
        <p:spPr bwMode="auto">
          <a:xfrm flipV="1">
            <a:off x="8562976" y="3689350"/>
            <a:ext cx="901700" cy="108267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0974" name="Text Box 15">
            <a:extLst>
              <a:ext uri="{FF2B5EF4-FFF2-40B4-BE49-F238E27FC236}">
                <a16:creationId xmlns:a16="http://schemas.microsoft.com/office/drawing/2014/main" id="{B285082B-71D8-5B58-BD45-23DB9975B374}"/>
              </a:ext>
            </a:extLst>
          </p:cNvPr>
          <p:cNvSpPr txBox="1">
            <a:spLocks noChangeArrowheads="1"/>
          </p:cNvSpPr>
          <p:nvPr/>
        </p:nvSpPr>
        <p:spPr bwMode="auto">
          <a:xfrm>
            <a:off x="3657600" y="609601"/>
            <a:ext cx="335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solidFill>
                  <a:srgbClr val="990000"/>
                </a:solidFill>
              </a:rPr>
              <a:t>Example</a:t>
            </a:r>
          </a:p>
        </p:txBody>
      </p:sp>
      <p:sp>
        <p:nvSpPr>
          <p:cNvPr id="40975" name="Text Box 16">
            <a:extLst>
              <a:ext uri="{FF2B5EF4-FFF2-40B4-BE49-F238E27FC236}">
                <a16:creationId xmlns:a16="http://schemas.microsoft.com/office/drawing/2014/main" id="{63F492AE-E533-49C9-F72F-16ACF64FE7BE}"/>
              </a:ext>
            </a:extLst>
          </p:cNvPr>
          <p:cNvSpPr txBox="1">
            <a:spLocks noChangeArrowheads="1"/>
          </p:cNvSpPr>
          <p:nvPr/>
        </p:nvSpPr>
        <p:spPr bwMode="auto">
          <a:xfrm>
            <a:off x="9144000" y="1524001"/>
            <a:ext cx="24384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S</a:t>
            </a:r>
            <a:r>
              <a:rPr lang="el-GR" altLang="en-US" sz="2800" b="1" dirty="0"/>
              <a:t> = 5700</a:t>
            </a:r>
          </a:p>
          <a:p>
            <a:pPr algn="l" eaLnBrk="1" hangingPunct="1">
              <a:spcBef>
                <a:spcPct val="50000"/>
              </a:spcBef>
            </a:pPr>
            <a:r>
              <a:rPr lang="en-US" altLang="en-US" sz="2800" b="1" dirty="0"/>
              <a:t>N</a:t>
            </a:r>
            <a:r>
              <a:rPr lang="el-GR" altLang="en-US" sz="2800" b="1" dirty="0"/>
              <a:t> = 0.0001</a:t>
            </a:r>
            <a:endParaRPr lang="en-US" altLang="en-US" sz="2800" b="1" dirty="0"/>
          </a:p>
        </p:txBody>
      </p:sp>
      <p:sp>
        <p:nvSpPr>
          <p:cNvPr id="40976" name="Text Box 17">
            <a:extLst>
              <a:ext uri="{FF2B5EF4-FFF2-40B4-BE49-F238E27FC236}">
                <a16:creationId xmlns:a16="http://schemas.microsoft.com/office/drawing/2014/main" id="{F1B8AE8C-6C59-48D2-F5FF-AF3B81EBDC58}"/>
              </a:ext>
            </a:extLst>
          </p:cNvPr>
          <p:cNvSpPr txBox="1">
            <a:spLocks noChangeArrowheads="1"/>
          </p:cNvSpPr>
          <p:nvPr/>
        </p:nvSpPr>
        <p:spPr bwMode="auto">
          <a:xfrm>
            <a:off x="13258800" y="2133601"/>
            <a:ext cx="24384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S</a:t>
            </a:r>
            <a:r>
              <a:rPr lang="el-GR" altLang="en-US" sz="2800" b="1" dirty="0"/>
              <a:t> = 5</a:t>
            </a:r>
          </a:p>
          <a:p>
            <a:pPr algn="l" eaLnBrk="1" hangingPunct="1">
              <a:spcBef>
                <a:spcPct val="50000"/>
              </a:spcBef>
            </a:pPr>
            <a:r>
              <a:rPr lang="en-US" altLang="en-US" sz="2800" b="1" dirty="0"/>
              <a:t>N</a:t>
            </a:r>
            <a:r>
              <a:rPr lang="el-GR" altLang="en-US" sz="2800" b="1" dirty="0"/>
              <a:t> = 0.7</a:t>
            </a:r>
            <a:endParaRPr lang="en-US" altLang="en-US" sz="2800" b="1" dirty="0"/>
          </a:p>
        </p:txBody>
      </p:sp>
      <p:sp>
        <p:nvSpPr>
          <p:cNvPr id="40977" name="Text Box 18">
            <a:extLst>
              <a:ext uri="{FF2B5EF4-FFF2-40B4-BE49-F238E27FC236}">
                <a16:creationId xmlns:a16="http://schemas.microsoft.com/office/drawing/2014/main" id="{EA59ADAB-1F8C-4255-09B7-0DD7728BAE17}"/>
              </a:ext>
            </a:extLst>
          </p:cNvPr>
          <p:cNvSpPr txBox="1">
            <a:spLocks noChangeArrowheads="1"/>
          </p:cNvSpPr>
          <p:nvPr/>
        </p:nvSpPr>
        <p:spPr bwMode="auto">
          <a:xfrm>
            <a:off x="10515600" y="4695827"/>
            <a:ext cx="24384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S</a:t>
            </a:r>
            <a:r>
              <a:rPr lang="el-GR" altLang="en-US" sz="2800" b="1" dirty="0"/>
              <a:t> = 200</a:t>
            </a:r>
          </a:p>
          <a:p>
            <a:pPr algn="l" eaLnBrk="1" hangingPunct="1">
              <a:spcBef>
                <a:spcPct val="50000"/>
              </a:spcBef>
            </a:pPr>
            <a:r>
              <a:rPr lang="en-US" altLang="en-US" sz="2800" b="1" dirty="0"/>
              <a:t>N</a:t>
            </a:r>
            <a:r>
              <a:rPr lang="el-GR" altLang="en-US" sz="2800" b="1" dirty="0"/>
              <a:t> = 0.0002</a:t>
            </a:r>
            <a:endParaRPr lang="en-US" altLang="en-US" sz="2800" b="1" dirty="0"/>
          </a:p>
        </p:txBody>
      </p:sp>
      <p:sp>
        <p:nvSpPr>
          <p:cNvPr id="40978" name="Line 20">
            <a:extLst>
              <a:ext uri="{FF2B5EF4-FFF2-40B4-BE49-F238E27FC236}">
                <a16:creationId xmlns:a16="http://schemas.microsoft.com/office/drawing/2014/main" id="{2ED8A0F7-F8B6-EF58-0E15-D45D13F7DC89}"/>
              </a:ext>
            </a:extLst>
          </p:cNvPr>
          <p:cNvSpPr>
            <a:spLocks noChangeShapeType="1"/>
          </p:cNvSpPr>
          <p:nvPr/>
        </p:nvSpPr>
        <p:spPr bwMode="auto">
          <a:xfrm>
            <a:off x="14478000" y="3352800"/>
            <a:ext cx="4572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0979" name="Line 21">
            <a:extLst>
              <a:ext uri="{FF2B5EF4-FFF2-40B4-BE49-F238E27FC236}">
                <a16:creationId xmlns:a16="http://schemas.microsoft.com/office/drawing/2014/main" id="{D41A6A68-7182-4B35-A5BF-6C6550BEC56A}"/>
              </a:ext>
            </a:extLst>
          </p:cNvPr>
          <p:cNvSpPr>
            <a:spLocks noChangeShapeType="1"/>
          </p:cNvSpPr>
          <p:nvPr/>
        </p:nvSpPr>
        <p:spPr bwMode="auto">
          <a:xfrm>
            <a:off x="11734800" y="5943600"/>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0980" name="Text Box 22">
            <a:extLst>
              <a:ext uri="{FF2B5EF4-FFF2-40B4-BE49-F238E27FC236}">
                <a16:creationId xmlns:a16="http://schemas.microsoft.com/office/drawing/2014/main" id="{7270B7F8-7A21-7E49-D6A3-66A2A5676BE4}"/>
              </a:ext>
            </a:extLst>
          </p:cNvPr>
          <p:cNvSpPr txBox="1">
            <a:spLocks noChangeArrowheads="1"/>
          </p:cNvSpPr>
          <p:nvPr/>
        </p:nvSpPr>
        <p:spPr bwMode="auto">
          <a:xfrm>
            <a:off x="7010400" y="4724401"/>
            <a:ext cx="24384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S</a:t>
            </a:r>
            <a:r>
              <a:rPr lang="el-GR" altLang="en-US" sz="2800" b="1" dirty="0"/>
              <a:t> = 800</a:t>
            </a:r>
          </a:p>
          <a:p>
            <a:pPr algn="l" eaLnBrk="1" hangingPunct="1">
              <a:spcBef>
                <a:spcPct val="50000"/>
              </a:spcBef>
            </a:pPr>
            <a:r>
              <a:rPr lang="en-US" altLang="en-US" sz="2800" b="1" dirty="0"/>
              <a:t>N</a:t>
            </a:r>
            <a:r>
              <a:rPr lang="el-GR" altLang="en-US" sz="2800" b="1" dirty="0"/>
              <a:t> = 1</a:t>
            </a:r>
            <a:endParaRPr lang="en-US" altLang="en-US" sz="2800" b="1" dirty="0"/>
          </a:p>
        </p:txBody>
      </p:sp>
      <p:sp>
        <p:nvSpPr>
          <p:cNvPr id="40981" name="Line 23">
            <a:extLst>
              <a:ext uri="{FF2B5EF4-FFF2-40B4-BE49-F238E27FC236}">
                <a16:creationId xmlns:a16="http://schemas.microsoft.com/office/drawing/2014/main" id="{CF67CA31-8652-408C-CD2E-68D21594E101}"/>
              </a:ext>
            </a:extLst>
          </p:cNvPr>
          <p:cNvSpPr>
            <a:spLocks noChangeShapeType="1"/>
          </p:cNvSpPr>
          <p:nvPr/>
        </p:nvSpPr>
        <p:spPr bwMode="auto">
          <a:xfrm flipH="1">
            <a:off x="7010400" y="5943600"/>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0982" name="Text Box 24">
            <a:extLst>
              <a:ext uri="{FF2B5EF4-FFF2-40B4-BE49-F238E27FC236}">
                <a16:creationId xmlns:a16="http://schemas.microsoft.com/office/drawing/2014/main" id="{A9783B7F-691A-F746-A24E-C414139C74F3}"/>
              </a:ext>
            </a:extLst>
          </p:cNvPr>
          <p:cNvSpPr txBox="1">
            <a:spLocks noChangeArrowheads="1"/>
          </p:cNvSpPr>
          <p:nvPr/>
        </p:nvSpPr>
        <p:spPr bwMode="auto">
          <a:xfrm>
            <a:off x="8382000" y="25908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dirty="0">
                <a:solidFill>
                  <a:srgbClr val="990000"/>
                </a:solidFill>
              </a:rPr>
              <a:t>0.005</a:t>
            </a:r>
            <a:endParaRPr lang="en-US" altLang="en-US" sz="2800" b="1" dirty="0">
              <a:solidFill>
                <a:srgbClr val="990000"/>
              </a:solidFill>
            </a:endParaRPr>
          </a:p>
        </p:txBody>
      </p:sp>
      <p:sp>
        <p:nvSpPr>
          <p:cNvPr id="40983" name="Text Box 25">
            <a:extLst>
              <a:ext uri="{FF2B5EF4-FFF2-40B4-BE49-F238E27FC236}">
                <a16:creationId xmlns:a16="http://schemas.microsoft.com/office/drawing/2014/main" id="{5015931B-08DB-652A-8E5A-F9DBFE614F38}"/>
              </a:ext>
            </a:extLst>
          </p:cNvPr>
          <p:cNvSpPr txBox="1">
            <a:spLocks noChangeArrowheads="1"/>
          </p:cNvSpPr>
          <p:nvPr/>
        </p:nvSpPr>
        <p:spPr bwMode="auto">
          <a:xfrm>
            <a:off x="11125200" y="9144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a:solidFill>
                  <a:srgbClr val="990000"/>
                </a:solidFill>
              </a:rPr>
              <a:t>0.001</a:t>
            </a:r>
            <a:endParaRPr lang="en-US" altLang="en-US" sz="2800" b="1">
              <a:solidFill>
                <a:srgbClr val="990000"/>
              </a:solidFill>
            </a:endParaRPr>
          </a:p>
        </p:txBody>
      </p:sp>
      <p:sp>
        <p:nvSpPr>
          <p:cNvPr id="40984" name="Text Box 26">
            <a:extLst>
              <a:ext uri="{FF2B5EF4-FFF2-40B4-BE49-F238E27FC236}">
                <a16:creationId xmlns:a16="http://schemas.microsoft.com/office/drawing/2014/main" id="{3364F3CA-9BA9-8C04-F4C9-207710474B62}"/>
              </a:ext>
            </a:extLst>
          </p:cNvPr>
          <p:cNvSpPr txBox="1">
            <a:spLocks noChangeArrowheads="1"/>
          </p:cNvSpPr>
          <p:nvPr/>
        </p:nvSpPr>
        <p:spPr bwMode="auto">
          <a:xfrm>
            <a:off x="15087600" y="6096000"/>
            <a:ext cx="487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Inference Tree</a:t>
            </a:r>
            <a:r>
              <a:rPr lang="en-US" altLang="en-US" sz="2800" dirty="0"/>
              <a:t> </a:t>
            </a:r>
          </a:p>
        </p:txBody>
      </p:sp>
      <p:sp>
        <p:nvSpPr>
          <p:cNvPr id="83995" name="Text Box 27">
            <a:extLst>
              <a:ext uri="{FF2B5EF4-FFF2-40B4-BE49-F238E27FC236}">
                <a16:creationId xmlns:a16="http://schemas.microsoft.com/office/drawing/2014/main" id="{129BF77B-48C8-5158-2323-A84CE0AE8DFE}"/>
              </a:ext>
            </a:extLst>
          </p:cNvPr>
          <p:cNvSpPr txBox="1">
            <a:spLocks noChangeArrowheads="1"/>
          </p:cNvSpPr>
          <p:nvPr/>
        </p:nvSpPr>
        <p:spPr bwMode="auto">
          <a:xfrm>
            <a:off x="5943600" y="8686801"/>
            <a:ext cx="11887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t>Assume the following posterior probabilities</a:t>
            </a:r>
            <a:r>
              <a:rPr lang="el-GR" altLang="en-US" sz="3200" b="1" dirty="0"/>
              <a:t>:</a:t>
            </a:r>
          </a:p>
          <a:p>
            <a:pPr algn="l" eaLnBrk="1" hangingPunct="1"/>
            <a:endParaRPr lang="en-US" altLang="en-US" sz="1600" b="1" dirty="0"/>
          </a:p>
          <a:p>
            <a:pPr algn="l" eaLnBrk="1" hangingPunct="1"/>
            <a:r>
              <a:rPr lang="en-US" altLang="en-US" sz="3200" b="1" dirty="0"/>
              <a:t>P</a:t>
            </a:r>
            <a:r>
              <a:rPr lang="el-GR" altLang="en-US" sz="3200" b="1" dirty="0"/>
              <a:t>(</a:t>
            </a:r>
            <a:r>
              <a:rPr lang="en-US" altLang="en-US" sz="3200" b="1" dirty="0"/>
              <a:t>D</a:t>
            </a:r>
            <a:r>
              <a:rPr lang="el-GR" altLang="en-US" sz="3200" b="1" dirty="0"/>
              <a:t>) = 1</a:t>
            </a:r>
            <a:endParaRPr lang="en-US" altLang="en-US" sz="3200" b="1" dirty="0"/>
          </a:p>
          <a:p>
            <a:pPr algn="l" eaLnBrk="1" hangingPunct="1"/>
            <a:r>
              <a:rPr lang="en-US" altLang="en-US" sz="3200" b="1" dirty="0"/>
              <a:t>P(E) = 1</a:t>
            </a:r>
          </a:p>
          <a:p>
            <a:pPr algn="l" eaLnBrk="1" hangingPunct="1"/>
            <a:r>
              <a:rPr lang="en-US" altLang="en-US" sz="3200" b="1" dirty="0"/>
              <a:t>P(</a:t>
            </a:r>
            <a:r>
              <a:rPr lang="el-GR" altLang="en-US" sz="3200" b="1" dirty="0">
                <a:sym typeface="Symbol" panose="05050102010706020507" pitchFamily="18" charset="2"/>
              </a:rPr>
              <a:t></a:t>
            </a:r>
            <a:r>
              <a:rPr lang="en-US" altLang="en-US" sz="3200" b="1" dirty="0">
                <a:sym typeface="Symbol" panose="05050102010706020507" pitchFamily="18" charset="2"/>
              </a:rPr>
              <a:t>C</a:t>
            </a:r>
            <a:r>
              <a:rPr lang="el-GR" altLang="en-US" sz="3200" b="1" dirty="0"/>
              <a:t>) = 1</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95"/>
                                        </p:tgtEl>
                                        <p:attrNameLst>
                                          <p:attrName>style.visibility</p:attrName>
                                        </p:attrNameLst>
                                      </p:cBhvr>
                                      <p:to>
                                        <p:strVal val="visible"/>
                                      </p:to>
                                    </p:set>
                                    <p:anim calcmode="lin" valueType="num">
                                      <p:cBhvr additive="base">
                                        <p:cTn id="7" dur="500" fill="hold"/>
                                        <p:tgtEl>
                                          <p:spTgt spid="83995"/>
                                        </p:tgtEl>
                                        <p:attrNameLst>
                                          <p:attrName>ppt_x</p:attrName>
                                        </p:attrNameLst>
                                      </p:cBhvr>
                                      <p:tavLst>
                                        <p:tav tm="0">
                                          <p:val>
                                            <p:strVal val="#ppt_x"/>
                                          </p:val>
                                        </p:tav>
                                        <p:tav tm="100000">
                                          <p:val>
                                            <p:strVal val="#ppt_x"/>
                                          </p:val>
                                        </p:tav>
                                      </p:tavLst>
                                    </p:anim>
                                    <p:anim calcmode="lin" valueType="num">
                                      <p:cBhvr additive="base">
                                        <p:cTn id="8" dur="500" fill="hold"/>
                                        <p:tgtEl>
                                          <p:spTgt spid="839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95"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a:extLst>
              <a:ext uri="{FF2B5EF4-FFF2-40B4-BE49-F238E27FC236}">
                <a16:creationId xmlns:a16="http://schemas.microsoft.com/office/drawing/2014/main" id="{F0B4EE61-C782-9299-3E26-B8A58BC9F26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1987" name="Slide Number Placeholder 3">
            <a:extLst>
              <a:ext uri="{FF2B5EF4-FFF2-40B4-BE49-F238E27FC236}">
                <a16:creationId xmlns:a16="http://schemas.microsoft.com/office/drawing/2014/main" id="{AB2890A7-90CF-71FB-5AF0-86CFEE8E5E5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22F37D0-0E9B-4919-80D1-C28882F8F35A}" type="slidenum">
              <a:rPr lang="el-GR" altLang="en-US" smtClean="0"/>
              <a:pPr algn="ctr"/>
              <a:t>127</a:t>
            </a:fld>
            <a:endParaRPr lang="el-GR" altLang="en-US" dirty="0"/>
          </a:p>
        </p:txBody>
      </p:sp>
      <p:sp>
        <p:nvSpPr>
          <p:cNvPr id="84996" name="Text Box 4">
            <a:extLst>
              <a:ext uri="{FF2B5EF4-FFF2-40B4-BE49-F238E27FC236}">
                <a16:creationId xmlns:a16="http://schemas.microsoft.com/office/drawing/2014/main" id="{638D75C0-C6EE-CDD1-8C1D-A75358D658E1}"/>
              </a:ext>
            </a:extLst>
          </p:cNvPr>
          <p:cNvSpPr txBox="1">
            <a:spLocks noChangeArrowheads="1"/>
          </p:cNvSpPr>
          <p:nvPr/>
        </p:nvSpPr>
        <p:spPr bwMode="auto">
          <a:xfrm>
            <a:off x="3496455" y="2435381"/>
            <a:ext cx="17391089" cy="8217634"/>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b="1" dirty="0">
                <a:solidFill>
                  <a:srgbClr val="990000"/>
                </a:solidFill>
                <a:latin typeface="Helvetica Neue"/>
              </a:rPr>
              <a:t>What is the posterior probability of the goal-hypothesis A?</a:t>
            </a:r>
            <a:endParaRPr lang="el-GR" altLang="en-US" sz="4800" b="1" dirty="0">
              <a:solidFill>
                <a:srgbClr val="990000"/>
              </a:solidFill>
              <a:latin typeface="Helvetica Neue"/>
            </a:endParaRPr>
          </a:p>
          <a:p>
            <a:pPr algn="l" eaLnBrk="1" hangingPunct="1"/>
            <a:endParaRPr lang="en-US" altLang="en-US" sz="4800" b="1" dirty="0">
              <a:solidFill>
                <a:srgbClr val="990000"/>
              </a:solidFill>
              <a:latin typeface="Helvetica Neue"/>
            </a:endParaRPr>
          </a:p>
          <a:p>
            <a:pPr algn="l" eaLnBrk="1" hangingPunct="1"/>
            <a:r>
              <a:rPr lang="en-US" altLang="en-US" sz="4800" b="1" dirty="0">
                <a:latin typeface="Helvetica Neue"/>
              </a:rPr>
              <a:t>O</a:t>
            </a:r>
            <a:r>
              <a:rPr lang="el-GR" altLang="en-US" sz="4800" b="1" dirty="0">
                <a:latin typeface="Helvetica Neue"/>
              </a:rPr>
              <a:t>(</a:t>
            </a:r>
            <a:r>
              <a:rPr lang="en-US" altLang="en-US" sz="4800" b="1" dirty="0">
                <a:latin typeface="Helvetica Neue"/>
              </a:rPr>
              <a:t>B</a:t>
            </a:r>
            <a:r>
              <a:rPr lang="el-GR" altLang="en-US" sz="4800" b="1" dirty="0">
                <a:latin typeface="Helvetica Neue"/>
              </a:rPr>
              <a:t>/</a:t>
            </a:r>
            <a:r>
              <a:rPr lang="en-US" altLang="en-US" sz="4800" b="1" dirty="0">
                <a:latin typeface="Helvetica Neue"/>
              </a:rPr>
              <a:t>D</a:t>
            </a:r>
            <a:r>
              <a:rPr lang="el-GR" altLang="en-US" sz="4800" b="1" dirty="0">
                <a:latin typeface="Helvetica Neue"/>
              </a:rPr>
              <a:t>,Ε) = 800 </a:t>
            </a:r>
            <a:r>
              <a:rPr lang="el-GR" altLang="en-US" sz="4800" b="1" dirty="0">
                <a:latin typeface="Helvetica Neue"/>
                <a:sym typeface="Symbol" panose="05050102010706020507" pitchFamily="18" charset="2"/>
              </a:rPr>
              <a:t></a:t>
            </a:r>
            <a:r>
              <a:rPr lang="el-GR" altLang="en-US" sz="4800" b="1" dirty="0">
                <a:latin typeface="Helvetica Neue"/>
              </a:rPr>
              <a:t> 200 </a:t>
            </a:r>
            <a:r>
              <a:rPr lang="el-GR" altLang="en-US" sz="4800" b="1" dirty="0">
                <a:latin typeface="Helvetica Neue"/>
                <a:sym typeface="Symbol" panose="05050102010706020507" pitchFamily="18" charset="2"/>
              </a:rPr>
              <a:t></a:t>
            </a:r>
            <a:r>
              <a:rPr lang="el-GR" altLang="en-US" sz="4800" b="1" dirty="0">
                <a:latin typeface="Helvetica Neue"/>
              </a:rPr>
              <a:t> (0.005 / (1 </a:t>
            </a:r>
            <a:r>
              <a:rPr lang="el-GR" altLang="en-US" sz="4800" b="1" dirty="0">
                <a:latin typeface="Helvetica Neue"/>
                <a:sym typeface="Symbol" panose="05050102010706020507" pitchFamily="18" charset="2"/>
              </a:rPr>
              <a:t></a:t>
            </a:r>
            <a:r>
              <a:rPr lang="el-GR" altLang="en-US" sz="4800" b="1" dirty="0">
                <a:latin typeface="Helvetica Neue"/>
              </a:rPr>
              <a:t> 0.005)) = 804.016</a:t>
            </a:r>
          </a:p>
          <a:p>
            <a:pPr algn="l" eaLnBrk="1" hangingPunct="1"/>
            <a:endParaRPr lang="el-GR" altLang="en-US" sz="4800" b="1" dirty="0">
              <a:latin typeface="Helvetica Neue"/>
              <a:sym typeface="Symbol" panose="05050102010706020507" pitchFamily="18" charset="2"/>
            </a:endParaRPr>
          </a:p>
          <a:p>
            <a:pPr algn="l" eaLnBrk="1" hangingPunct="1">
              <a:buFont typeface="Symbol" panose="05050102010706020507" pitchFamily="18" charset="2"/>
              <a:buChar char="\"/>
            </a:pPr>
            <a:r>
              <a:rPr lang="en-US" altLang="en-US" sz="4800" b="1" dirty="0">
                <a:latin typeface="Helvetica Neue"/>
              </a:rPr>
              <a:t>P</a:t>
            </a:r>
            <a:r>
              <a:rPr lang="el-GR" altLang="en-US" sz="4800" b="1" dirty="0">
                <a:latin typeface="Helvetica Neue"/>
              </a:rPr>
              <a:t>(</a:t>
            </a:r>
            <a:r>
              <a:rPr lang="en-US" altLang="en-US" sz="4800" b="1" dirty="0">
                <a:latin typeface="Helvetica Neue"/>
              </a:rPr>
              <a:t>B</a:t>
            </a:r>
            <a:r>
              <a:rPr lang="el-GR" altLang="en-US" sz="4800" b="1" dirty="0">
                <a:latin typeface="Helvetica Neue"/>
              </a:rPr>
              <a:t>/</a:t>
            </a:r>
            <a:r>
              <a:rPr lang="en-US" altLang="en-US" sz="4800" b="1" dirty="0">
                <a:latin typeface="Helvetica Neue"/>
              </a:rPr>
              <a:t>D</a:t>
            </a:r>
            <a:r>
              <a:rPr lang="el-GR" altLang="en-US" sz="4800" b="1" dirty="0">
                <a:latin typeface="Helvetica Neue"/>
              </a:rPr>
              <a:t>,Ε) = 804.016 / (804.016 + 1) = 0.9988 </a:t>
            </a:r>
          </a:p>
          <a:p>
            <a:pPr algn="l" eaLnBrk="1" hangingPunct="1">
              <a:buFont typeface="Symbol" panose="05050102010706020507" pitchFamily="18" charset="2"/>
              <a:buChar char="\"/>
            </a:pPr>
            <a:endParaRPr lang="el-GR" altLang="en-US" sz="4800" b="1" dirty="0">
              <a:latin typeface="Helvetica Neue"/>
              <a:sym typeface="Symbol" panose="05050102010706020507" pitchFamily="18" charset="2"/>
            </a:endParaRPr>
          </a:p>
          <a:p>
            <a:pPr algn="l" eaLnBrk="1" hangingPunct="1">
              <a:buFont typeface="Symbol" panose="05050102010706020507" pitchFamily="18" charset="2"/>
              <a:buChar char="\"/>
            </a:pPr>
            <a:r>
              <a:rPr lang="el-GR" altLang="en-US" sz="4800" b="1" dirty="0">
                <a:latin typeface="Helvetica Neue"/>
              </a:rPr>
              <a:t>λ</a:t>
            </a:r>
            <a:r>
              <a:rPr lang="el-GR" altLang="en-US" sz="4800" b="1" baseline="-25000" dirty="0">
                <a:latin typeface="Helvetica Neue"/>
              </a:rPr>
              <a:t>Β</a:t>
            </a:r>
            <a:r>
              <a:rPr lang="el-GR" altLang="en-US" sz="4800" b="1" baseline="-25000" dirty="0">
                <a:latin typeface="Helvetica Neue"/>
                <a:sym typeface="Symbol" panose="05050102010706020507" pitchFamily="18" charset="2"/>
              </a:rPr>
              <a:t></a:t>
            </a:r>
            <a:r>
              <a:rPr lang="el-GR" altLang="en-US" sz="4800" b="1" dirty="0">
                <a:latin typeface="Helvetica Neue"/>
              </a:rPr>
              <a:t> = 5700 </a:t>
            </a:r>
            <a:r>
              <a:rPr lang="el-GR" altLang="en-US" sz="4800" b="1" dirty="0">
                <a:latin typeface="Helvetica Neue"/>
                <a:sym typeface="Symbol" panose="05050102010706020507" pitchFamily="18" charset="2"/>
              </a:rPr>
              <a:t></a:t>
            </a:r>
            <a:r>
              <a:rPr lang="el-GR" altLang="en-US" sz="4800" b="1" dirty="0">
                <a:latin typeface="Helvetica Neue"/>
              </a:rPr>
              <a:t> ((0.9988 – 0.005) / (1 – 0.005)) = 5693</a:t>
            </a:r>
          </a:p>
          <a:p>
            <a:pPr algn="l" eaLnBrk="1" hangingPunct="1">
              <a:buFont typeface="Symbol" panose="05050102010706020507" pitchFamily="18" charset="2"/>
              <a:buChar char="\"/>
            </a:pPr>
            <a:endParaRPr lang="el-GR" altLang="en-US" sz="4800" b="1" dirty="0">
              <a:latin typeface="Helvetica Neue"/>
            </a:endParaRPr>
          </a:p>
          <a:p>
            <a:pPr algn="l" eaLnBrk="1" hangingPunct="1"/>
            <a:r>
              <a:rPr lang="el-GR" altLang="en-US" sz="4800" b="1" dirty="0">
                <a:latin typeface="Helvetica Neue"/>
              </a:rPr>
              <a:t>Ο(Α/Β</a:t>
            </a:r>
            <a:r>
              <a:rPr lang="el-GR" altLang="en-US" sz="4800" b="1" dirty="0">
                <a:latin typeface="Helvetica Neue"/>
                <a:sym typeface="Symbol" panose="05050102010706020507" pitchFamily="18" charset="2"/>
              </a:rPr>
              <a:t></a:t>
            </a:r>
            <a:r>
              <a:rPr lang="el-GR" altLang="en-US" sz="4800" b="1" dirty="0">
                <a:latin typeface="Helvetica Neue"/>
              </a:rPr>
              <a:t>,</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C</a:t>
            </a:r>
            <a:r>
              <a:rPr lang="el-GR" altLang="en-US" sz="4800" b="1" dirty="0">
                <a:latin typeface="Helvetica Neue"/>
              </a:rPr>
              <a:t>) = 5693 </a:t>
            </a:r>
            <a:r>
              <a:rPr lang="el-GR" altLang="en-US" sz="4800" b="1" dirty="0">
                <a:latin typeface="Helvetica Neue"/>
                <a:sym typeface="Symbol" panose="05050102010706020507" pitchFamily="18" charset="2"/>
              </a:rPr>
              <a:t></a:t>
            </a:r>
            <a:r>
              <a:rPr lang="el-GR" altLang="en-US" sz="4800" b="1" dirty="0">
                <a:latin typeface="Helvetica Neue"/>
              </a:rPr>
              <a:t> 0.7 </a:t>
            </a:r>
            <a:r>
              <a:rPr lang="el-GR" altLang="en-US" sz="4800" b="1" dirty="0">
                <a:latin typeface="Helvetica Neue"/>
                <a:sym typeface="Symbol" panose="05050102010706020507" pitchFamily="18" charset="2"/>
              </a:rPr>
              <a:t></a:t>
            </a:r>
            <a:r>
              <a:rPr lang="el-GR" altLang="en-US" sz="4800" b="1" dirty="0">
                <a:latin typeface="Helvetica Neue"/>
              </a:rPr>
              <a:t> (0.001/ (1 – 0.001)) = 3.989</a:t>
            </a:r>
          </a:p>
          <a:p>
            <a:pPr algn="l" eaLnBrk="1" hangingPunct="1"/>
            <a:endParaRPr lang="el-GR" altLang="en-US" sz="4800" b="1" dirty="0">
              <a:latin typeface="Helvetica Neue"/>
              <a:sym typeface="Symbol" panose="05050102010706020507" pitchFamily="18" charset="2"/>
            </a:endParaRPr>
          </a:p>
          <a:p>
            <a:pPr algn="l" eaLnBrk="1" hangingPunct="1"/>
            <a:r>
              <a:rPr lang="el-GR" altLang="en-US" sz="4800" b="1" dirty="0">
                <a:latin typeface="Helvetica Neue"/>
                <a:sym typeface="Symbol" panose="05050102010706020507" pitchFamily="18" charset="2"/>
              </a:rPr>
              <a:t></a:t>
            </a:r>
            <a:r>
              <a:rPr lang="el-GR" altLang="en-US" sz="4800" b="1" dirty="0">
                <a:latin typeface="Helvetica Neue"/>
              </a:rPr>
              <a:t> </a:t>
            </a:r>
            <a:r>
              <a:rPr lang="en-US" altLang="en-US" sz="4800" b="1" dirty="0">
                <a:latin typeface="Helvetica Neue"/>
              </a:rPr>
              <a:t>P</a:t>
            </a:r>
            <a:r>
              <a:rPr lang="el-GR" altLang="en-US" sz="4800" b="1" dirty="0">
                <a:latin typeface="Helvetica Neue"/>
              </a:rPr>
              <a:t>(Α/Β</a:t>
            </a:r>
            <a:r>
              <a:rPr lang="el-GR" altLang="en-US" sz="4800" b="1" dirty="0">
                <a:latin typeface="Helvetica Neue"/>
                <a:sym typeface="Symbol" panose="05050102010706020507" pitchFamily="18" charset="2"/>
              </a:rPr>
              <a:t></a:t>
            </a:r>
            <a:r>
              <a:rPr lang="el-GR" altLang="en-US" sz="4800" b="1" dirty="0">
                <a:latin typeface="Helvetica Neue"/>
              </a:rPr>
              <a:t>,</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C</a:t>
            </a:r>
            <a:r>
              <a:rPr lang="el-GR" altLang="en-US" sz="4800" b="1" dirty="0">
                <a:latin typeface="Helvetica Neue"/>
              </a:rPr>
              <a:t>) = 3.989 / (3.989 + 1) = 0.7995</a:t>
            </a:r>
            <a:endParaRPr lang="en-US" altLang="en-US" sz="48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4996">
                                            <p:txEl>
                                              <p:pRg st="2" end="2"/>
                                            </p:txEl>
                                          </p:spTgt>
                                        </p:tgtEl>
                                        <p:attrNameLst>
                                          <p:attrName>style.visibility</p:attrName>
                                        </p:attrNameLst>
                                      </p:cBhvr>
                                      <p:to>
                                        <p:strVal val="visible"/>
                                      </p:to>
                                    </p:set>
                                    <p:anim calcmode="lin" valueType="num">
                                      <p:cBhvr additive="base">
                                        <p:cTn id="7" dur="500" fill="hold"/>
                                        <p:tgtEl>
                                          <p:spTgt spid="8499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4996">
                                            <p:txEl>
                                              <p:pRg st="4" end="4"/>
                                            </p:txEl>
                                          </p:spTgt>
                                        </p:tgtEl>
                                        <p:attrNameLst>
                                          <p:attrName>style.visibility</p:attrName>
                                        </p:attrNameLst>
                                      </p:cBhvr>
                                      <p:to>
                                        <p:strVal val="visible"/>
                                      </p:to>
                                    </p:set>
                                    <p:anim calcmode="lin" valueType="num">
                                      <p:cBhvr additive="base">
                                        <p:cTn id="13" dur="500" fill="hold"/>
                                        <p:tgtEl>
                                          <p:spTgt spid="8499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4996">
                                            <p:txEl>
                                              <p:pRg st="6" end="6"/>
                                            </p:txEl>
                                          </p:spTgt>
                                        </p:tgtEl>
                                        <p:attrNameLst>
                                          <p:attrName>style.visibility</p:attrName>
                                        </p:attrNameLst>
                                      </p:cBhvr>
                                      <p:to>
                                        <p:strVal val="visible"/>
                                      </p:to>
                                    </p:set>
                                    <p:anim calcmode="lin" valueType="num">
                                      <p:cBhvr additive="base">
                                        <p:cTn id="19" dur="500" fill="hold"/>
                                        <p:tgtEl>
                                          <p:spTgt spid="8499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4996">
                                            <p:txEl>
                                              <p:pRg st="8" end="8"/>
                                            </p:txEl>
                                          </p:spTgt>
                                        </p:tgtEl>
                                        <p:attrNameLst>
                                          <p:attrName>style.visibility</p:attrName>
                                        </p:attrNameLst>
                                      </p:cBhvr>
                                      <p:to>
                                        <p:strVal val="visible"/>
                                      </p:to>
                                    </p:set>
                                    <p:anim calcmode="lin" valueType="num">
                                      <p:cBhvr additive="base">
                                        <p:cTn id="25" dur="500" fill="hold"/>
                                        <p:tgtEl>
                                          <p:spTgt spid="8499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4996">
                                            <p:txEl>
                                              <p:pRg st="10" end="10"/>
                                            </p:txEl>
                                          </p:spTgt>
                                        </p:tgtEl>
                                        <p:attrNameLst>
                                          <p:attrName>style.visibility</p:attrName>
                                        </p:attrNameLst>
                                      </p:cBhvr>
                                      <p:to>
                                        <p:strVal val="visible"/>
                                      </p:to>
                                    </p:set>
                                    <p:anim calcmode="lin" valueType="num">
                                      <p:cBhvr additive="base">
                                        <p:cTn id="31" dur="500" fill="hold"/>
                                        <p:tgtEl>
                                          <p:spTgt spid="84996">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CEA51D-FC5E-06E5-6F70-5B5A9B64C62A}"/>
              </a:ext>
            </a:extLst>
          </p:cNvPr>
          <p:cNvSpPr>
            <a:spLocks noGrp="1"/>
          </p:cNvSpPr>
          <p:nvPr>
            <p:ph type="sldNum" sz="quarter" idx="12"/>
          </p:nvPr>
        </p:nvSpPr>
        <p:spPr/>
        <p:txBody>
          <a:bodyPr/>
          <a:lstStyle/>
          <a:p>
            <a:fld id="{DAEC5C30-2647-4E18-9DBB-C7454062454D}" type="slidenum">
              <a:rPr lang="el-GR" altLang="en-US" smtClean="0"/>
              <a:pPr/>
              <a:t>128</a:t>
            </a:fld>
            <a:endParaRPr lang="el-GR" altLang="en-US" dirty="0"/>
          </a:p>
        </p:txBody>
      </p:sp>
      <p:sp>
        <p:nvSpPr>
          <p:cNvPr id="3" name="Rectangle 2">
            <a:extLst>
              <a:ext uri="{FF2B5EF4-FFF2-40B4-BE49-F238E27FC236}">
                <a16:creationId xmlns:a16="http://schemas.microsoft.com/office/drawing/2014/main" id="{07DB5163-24EA-88C7-EC27-1CC785AA7ECB}"/>
              </a:ext>
            </a:extLst>
          </p:cNvPr>
          <p:cNvSpPr txBox="1">
            <a:spLocks noChangeArrowheads="1"/>
          </p:cNvSpPr>
          <p:nvPr/>
        </p:nvSpPr>
        <p:spPr>
          <a:xfrm>
            <a:off x="5493893" y="2837957"/>
            <a:ext cx="13918367" cy="969546"/>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4800" b="1" dirty="0">
                <a:solidFill>
                  <a:srgbClr val="990000"/>
                </a:solidFill>
                <a:latin typeface="Helvetica Neue"/>
              </a:rPr>
              <a:t>Heuristic for guiding the backward chaining</a:t>
            </a:r>
          </a:p>
        </p:txBody>
      </p:sp>
      <p:sp>
        <p:nvSpPr>
          <p:cNvPr id="4" name="Rectangle 3">
            <a:extLst>
              <a:ext uri="{FF2B5EF4-FFF2-40B4-BE49-F238E27FC236}">
                <a16:creationId xmlns:a16="http://schemas.microsoft.com/office/drawing/2014/main" id="{655C591B-5361-004E-950A-657DE399C9E9}"/>
              </a:ext>
            </a:extLst>
          </p:cNvPr>
          <p:cNvSpPr txBox="1">
            <a:spLocks noChangeArrowheads="1"/>
          </p:cNvSpPr>
          <p:nvPr/>
        </p:nvSpPr>
        <p:spPr>
          <a:xfrm>
            <a:off x="3453828" y="4050730"/>
            <a:ext cx="17235365" cy="4478674"/>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b="1" dirty="0">
                <a:latin typeface="Helvetica Neue"/>
              </a:rPr>
              <a:t>Give priority to rules with small N, when the pursued hypothesis has a small probability, and give priority to rules with high S, when its probability grows. </a:t>
            </a:r>
          </a:p>
          <a:p>
            <a:pPr>
              <a:buFont typeface="Wingdings" panose="05000000000000000000" pitchFamily="2" charset="2"/>
              <a:buChar char="q"/>
            </a:pPr>
            <a:r>
              <a:rPr lang="en-US" altLang="en-US" sz="4800" b="1" dirty="0">
                <a:latin typeface="Helvetica Neue"/>
              </a:rPr>
              <a:t>In the first case, the possibility of rejecting the hypothesis investigated and in the second case the possibility of its verification.</a:t>
            </a:r>
          </a:p>
        </p:txBody>
      </p:sp>
    </p:spTree>
    <p:extLst>
      <p:ext uri="{BB962C8B-B14F-4D97-AF65-F5344CB8AC3E}">
        <p14:creationId xmlns:p14="http://schemas.microsoft.com/office/powerpoint/2010/main" val="113086307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38023" y="2577187"/>
            <a:ext cx="21907953" cy="8320662"/>
          </a:xfrm>
        </p:spPr>
        <p:txBody>
          <a:bodyPr/>
          <a:lstStyle/>
          <a:p>
            <a:r>
              <a:rPr lang="en-US" sz="6000" dirty="0"/>
              <a:t>INTERNIST-1</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INTERNIST-1 system was developed at the University of Pittsburgh </a:t>
            </a:r>
            <a:r>
              <a:rPr lang="en-US" sz="4400" dirty="0">
                <a:effectLst/>
                <a:ea typeface="Times New Roman" panose="02020603050405020304" pitchFamily="18" charset="0"/>
                <a:cs typeface="Times New Roman" panose="02020603050405020304" pitchFamily="18" charset="0"/>
              </a:rPr>
              <a:t>(Dr Jack Myers) </a:t>
            </a:r>
            <a:r>
              <a:rPr lang="en-CY" sz="4400" dirty="0">
                <a:effectLst/>
                <a:ea typeface="Times New Roman" panose="02020603050405020304" pitchFamily="18" charset="0"/>
                <a:cs typeface="Times New Roman" panose="02020603050405020304" pitchFamily="18" charset="0"/>
              </a:rPr>
              <a:t>with the aim of assisting physicians in performing differential diagnosis in the field of general </a:t>
            </a:r>
            <a:r>
              <a:rPr lang="en-US" sz="4400" dirty="0">
                <a:effectLst/>
                <a:ea typeface="Times New Roman" panose="02020603050405020304" pitchFamily="18" charset="0"/>
                <a:cs typeface="Times New Roman" panose="02020603050405020304" pitchFamily="18" charset="0"/>
              </a:rPr>
              <a:t>internal medicine</a:t>
            </a:r>
            <a:r>
              <a:rPr lang="en-CY" sz="4400" dirty="0">
                <a:effectLst/>
                <a:ea typeface="Times New Roman" panose="02020603050405020304" pitchFamily="18" charset="0"/>
                <a:cs typeface="Times New Roman" panose="02020603050405020304" pitchFamily="18" charset="0"/>
              </a:rPr>
              <a: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INTERNIST-1 has the most extensive knowledge base among medical expert systems, covering 80% of general </a:t>
            </a:r>
            <a:r>
              <a:rPr lang="en-US" sz="4400" dirty="0">
                <a:effectLst/>
                <a:ea typeface="Times New Roman" panose="02020603050405020304" pitchFamily="18" charset="0"/>
                <a:cs typeface="Times New Roman" panose="02020603050405020304" pitchFamily="18" charset="0"/>
              </a:rPr>
              <a:t>internal medicine</a:t>
            </a:r>
            <a:r>
              <a:rPr lang="en-CY" sz="4400" dirty="0">
                <a:effectLst/>
                <a:ea typeface="Times New Roman" panose="02020603050405020304" pitchFamily="18" charset="0"/>
                <a:cs typeface="Times New Roman" panose="02020603050405020304" pitchFamily="18" charset="0"/>
              </a:rPr>
              <a:t> and taking 15 person-years to build</a:t>
            </a:r>
            <a:r>
              <a:rPr lang="en-US" sz="4400" dirty="0">
                <a:ea typeface="Times New Roman" panose="02020603050405020304" pitchFamily="18" charset="0"/>
                <a:cs typeface="Times New Roman" panose="02020603050405020304" pitchFamily="18" charset="0"/>
              </a:rPr>
              <a:t>.</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Calibri" panose="020F0502020204030204" pitchFamily="34" charset="0"/>
                <a:cs typeface="Times New Roman" panose="02020603050405020304" pitchFamily="18" charset="0"/>
              </a:rPr>
              <a:t>More specifically its knowledge base include 600 diseases or categories of diseases with 2600 links between them and 3550 manifestations with 6500 links between them.</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effectLst/>
              <a:ea typeface="Calibri" panose="020F0502020204030204" pitchFamily="34" charset="0"/>
              <a:cs typeface="Times New Roman" panose="02020603050405020304" pitchFamily="18" charset="0"/>
            </a:endParaRPr>
          </a:p>
          <a:p>
            <a:endParaRPr lang="en-US" sz="6000" dirty="0"/>
          </a:p>
        </p:txBody>
      </p:sp>
    </p:spTree>
    <p:extLst>
      <p:ext uri="{BB962C8B-B14F-4D97-AF65-F5344CB8AC3E}">
        <p14:creationId xmlns:p14="http://schemas.microsoft.com/office/powerpoint/2010/main" val="848465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E7176B82-8FE7-568C-AEAB-E1B1BE6EE440}"/>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9219" name="Slide Number Placeholder 3">
            <a:extLst>
              <a:ext uri="{FF2B5EF4-FFF2-40B4-BE49-F238E27FC236}">
                <a16:creationId xmlns:a16="http://schemas.microsoft.com/office/drawing/2014/main" id="{38EAE13B-151E-C280-1F8C-2D0F52C42BC0}"/>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BD7FD879-6E1F-4E9D-A0F6-F78CFEE09E83}" type="slidenum">
              <a:rPr lang="el-GR" altLang="en-US" sz="2800" smtClean="0"/>
              <a:pPr algn="ctr"/>
              <a:t>13</a:t>
            </a:fld>
            <a:endParaRPr lang="el-GR" altLang="en-US" sz="2800" dirty="0"/>
          </a:p>
        </p:txBody>
      </p:sp>
      <p:sp>
        <p:nvSpPr>
          <p:cNvPr id="9220" name="Text Box 4">
            <a:extLst>
              <a:ext uri="{FF2B5EF4-FFF2-40B4-BE49-F238E27FC236}">
                <a16:creationId xmlns:a16="http://schemas.microsoft.com/office/drawing/2014/main" id="{382BF343-2F36-136C-6089-6A32F6C63A56}"/>
              </a:ext>
            </a:extLst>
          </p:cNvPr>
          <p:cNvSpPr txBox="1">
            <a:spLocks noChangeArrowheads="1"/>
          </p:cNvSpPr>
          <p:nvPr/>
        </p:nvSpPr>
        <p:spPr bwMode="auto">
          <a:xfrm>
            <a:off x="3327400" y="1587500"/>
            <a:ext cx="17145000" cy="3043718"/>
          </a:xfrm>
          <a:prstGeom prst="rect">
            <a:avLst/>
          </a:prstGeom>
          <a:solidFill>
            <a:schemeClr val="accent6">
              <a:lumMod val="20000"/>
              <a:lumOff val="8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l-GR" altLang="en-US" sz="4800" b="1" dirty="0">
                <a:solidFill>
                  <a:srgbClr val="990000"/>
                </a:solidFill>
                <a:latin typeface="Helvetica Neue"/>
              </a:rPr>
              <a:t>(</a:t>
            </a:r>
            <a:r>
              <a:rPr lang="en-US" altLang="en-US" sz="4800" b="1" dirty="0">
                <a:solidFill>
                  <a:srgbClr val="990000"/>
                </a:solidFill>
                <a:latin typeface="Helvetica Neue"/>
              </a:rPr>
              <a:t>General</a:t>
            </a:r>
            <a:r>
              <a:rPr lang="el-GR" altLang="en-US" sz="4800" b="1" dirty="0">
                <a:solidFill>
                  <a:srgbClr val="990000"/>
                </a:solidFill>
                <a:latin typeface="Helvetica Neue"/>
              </a:rPr>
              <a:t>) </a:t>
            </a:r>
            <a:r>
              <a:rPr lang="en-US" altLang="en-US" sz="4800" b="1" dirty="0">
                <a:solidFill>
                  <a:srgbClr val="990000"/>
                </a:solidFill>
                <a:latin typeface="Helvetica Neue"/>
              </a:rPr>
              <a:t>Purpose of Expert Systems Technology</a:t>
            </a:r>
            <a:endParaRPr lang="el-GR" altLang="en-US" sz="4800" b="1" dirty="0">
              <a:solidFill>
                <a:srgbClr val="990000"/>
              </a:solidFill>
              <a:latin typeface="Helvetica Neue"/>
            </a:endParaRPr>
          </a:p>
          <a:p>
            <a:pPr algn="l" eaLnBrk="1" hangingPunct="1"/>
            <a:endParaRPr lang="el-GR" altLang="en-US" sz="1600" dirty="0">
              <a:solidFill>
                <a:srgbClr val="990000"/>
              </a:solidFill>
              <a:latin typeface="Helvetica Neue"/>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widespread dissemination of the ability to solve problems, involving expertise, for social, economic or other reasons.</a:t>
            </a:r>
            <a:endParaRPr lang="en-CY" sz="4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0181" name="Text Box 5">
            <a:extLst>
              <a:ext uri="{FF2B5EF4-FFF2-40B4-BE49-F238E27FC236}">
                <a16:creationId xmlns:a16="http://schemas.microsoft.com/office/drawing/2014/main" id="{8AA7F6B2-C2B1-59CB-6C90-5021CF868C8C}"/>
              </a:ext>
            </a:extLst>
          </p:cNvPr>
          <p:cNvSpPr txBox="1">
            <a:spLocks noChangeArrowheads="1"/>
          </p:cNvSpPr>
          <p:nvPr/>
        </p:nvSpPr>
        <p:spPr bwMode="auto">
          <a:xfrm>
            <a:off x="3327400" y="6616700"/>
            <a:ext cx="17145000" cy="4524315"/>
          </a:xfrm>
          <a:prstGeom prst="rect">
            <a:avLst/>
          </a:prstGeom>
          <a:solidFill>
            <a:schemeClr val="accent6">
              <a:lumMod val="40000"/>
              <a:lumOff val="6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a:r>
              <a:rPr lang="en-CY" sz="4800" dirty="0">
                <a:latin typeface="Helvetica Neue"/>
              </a:rPr>
              <a:t>Expert systems are </a:t>
            </a:r>
            <a:r>
              <a:rPr lang="en-CY" sz="4800" b="1" dirty="0">
                <a:solidFill>
                  <a:srgbClr val="800000"/>
                </a:solidFill>
                <a:latin typeface="Helvetica Neue"/>
              </a:rPr>
              <a:t>decision support systems </a:t>
            </a:r>
            <a:r>
              <a:rPr lang="en-CY" sz="4800" dirty="0">
                <a:latin typeface="Helvetica Neue"/>
              </a:rPr>
              <a:t>that need to interact with their user and provide </a:t>
            </a:r>
            <a:r>
              <a:rPr lang="en-US" sz="4800" b="1" dirty="0">
                <a:solidFill>
                  <a:srgbClr val="800000"/>
                </a:solidFill>
                <a:latin typeface="Helvetica Neue"/>
              </a:rPr>
              <a:t>explanation/justification</a:t>
            </a:r>
            <a:r>
              <a:rPr lang="en-CY" sz="4800" b="1" dirty="0">
                <a:solidFill>
                  <a:srgbClr val="C00000"/>
                </a:solidFill>
                <a:latin typeface="Helvetica Neue"/>
              </a:rPr>
              <a:t> </a:t>
            </a:r>
            <a:r>
              <a:rPr lang="en-CY" sz="4800" dirty="0">
                <a:latin typeface="Helvetica Neue"/>
              </a:rPr>
              <a:t>of their suggestions.</a:t>
            </a:r>
            <a:endParaRPr lang="en-US" sz="4800" dirty="0">
              <a:latin typeface="Helvetica Neue"/>
            </a:endParaRPr>
          </a:p>
          <a:p>
            <a:pPr algn="l"/>
            <a:endParaRPr lang="en-CY" sz="4800" dirty="0">
              <a:latin typeface="Helvetica Neue"/>
            </a:endParaRPr>
          </a:p>
          <a:p>
            <a:pPr algn="l"/>
            <a:r>
              <a:rPr lang="en-US" sz="4800" dirty="0">
                <a:latin typeface="Helvetica Neue"/>
              </a:rPr>
              <a:t>Thus,</a:t>
            </a:r>
            <a:r>
              <a:rPr lang="en-CY" sz="4800" dirty="0">
                <a:latin typeface="Helvetica Neue"/>
              </a:rPr>
              <a:t> it's not just the</a:t>
            </a:r>
            <a:r>
              <a:rPr lang="en-US" sz="4800" dirty="0">
                <a:latin typeface="Helvetica Neue"/>
              </a:rPr>
              <a:t> </a:t>
            </a:r>
            <a:r>
              <a:rPr lang="en-CY" sz="4800" dirty="0">
                <a:latin typeface="Helvetica Neue"/>
              </a:rPr>
              <a:t>result that matters, but the reasoning and knowledge that led to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anim calcmode="lin" valueType="num">
                                      <p:cBhvr additive="base">
                                        <p:cTn id="7" dur="500" fill="hold"/>
                                        <p:tgtEl>
                                          <p:spTgt spid="501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81">
                                            <p:txEl>
                                              <p:pRg st="2" end="2"/>
                                            </p:txEl>
                                          </p:spTgt>
                                        </p:tgtEl>
                                        <p:attrNameLst>
                                          <p:attrName>style.visibility</p:attrName>
                                        </p:attrNameLst>
                                      </p:cBhvr>
                                      <p:to>
                                        <p:strVal val="visible"/>
                                      </p:to>
                                    </p:set>
                                    <p:anim calcmode="lin" valueType="num">
                                      <p:cBhvr additive="base">
                                        <p:cTn id="13" dur="500" fill="hold"/>
                                        <p:tgtEl>
                                          <p:spTgt spid="5018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8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38023" y="2577187"/>
            <a:ext cx="21907953" cy="8320662"/>
          </a:xfrm>
        </p:spPr>
        <p:txBody>
          <a:bodyPr/>
          <a:lstStyle/>
          <a:p>
            <a:r>
              <a:rPr lang="en-US" sz="6000" dirty="0"/>
              <a:t>INTERNIST-1</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effectLst/>
                <a:ea typeface="Calibri" panose="020F0502020204030204" pitchFamily="34" charset="0"/>
                <a:cs typeface="Times New Roman" panose="02020603050405020304" pitchFamily="18" charset="0"/>
              </a:rPr>
              <a:t>Dr Myers was noted to state “The method used by physicians to arrive at diagnoses requires </a:t>
            </a:r>
            <a:r>
              <a:rPr lang="en-US" sz="5400" dirty="0">
                <a:solidFill>
                  <a:srgbClr val="FF2D64"/>
                </a:solidFill>
                <a:effectLst/>
                <a:ea typeface="Calibri" panose="020F0502020204030204" pitchFamily="34" charset="0"/>
                <a:cs typeface="Times New Roman" panose="02020603050405020304" pitchFamily="18" charset="0"/>
              </a:rPr>
              <a:t>complex information processing </a:t>
            </a:r>
            <a:r>
              <a:rPr lang="en-US" sz="5400" dirty="0">
                <a:effectLst/>
                <a:ea typeface="Calibri" panose="020F0502020204030204" pitchFamily="34" charset="0"/>
                <a:cs typeface="Times New Roman" panose="02020603050405020304" pitchFamily="18" charset="0"/>
              </a:rPr>
              <a:t>which bears little resemblance to the statistical manipulations of most computer-based systems”</a:t>
            </a:r>
            <a:endParaRPr lang="en-CY" sz="5400" dirty="0">
              <a:effectLst/>
              <a:ea typeface="Calibri" panose="020F0502020204030204" pitchFamily="34" charset="0"/>
              <a:cs typeface="Times New Roman" panose="02020603050405020304" pitchFamily="18" charset="0"/>
            </a:endParaRPr>
          </a:p>
          <a:p>
            <a:endParaRPr lang="en-US" sz="6000" dirty="0"/>
          </a:p>
        </p:txBody>
      </p:sp>
    </p:spTree>
    <p:extLst>
      <p:ext uri="{BB962C8B-B14F-4D97-AF65-F5344CB8AC3E}">
        <p14:creationId xmlns:p14="http://schemas.microsoft.com/office/powerpoint/2010/main" val="204731124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a:extLst>
              <a:ext uri="{FF2B5EF4-FFF2-40B4-BE49-F238E27FC236}">
                <a16:creationId xmlns:a16="http://schemas.microsoft.com/office/drawing/2014/main" id="{2215C2B8-2DE7-2ED0-3FA0-BDF6C90F93B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6083" name="Slide Number Placeholder 3">
            <a:extLst>
              <a:ext uri="{FF2B5EF4-FFF2-40B4-BE49-F238E27FC236}">
                <a16:creationId xmlns:a16="http://schemas.microsoft.com/office/drawing/2014/main" id="{7B40A566-7E81-A9C2-183B-2200BC02F3C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F6AEC05-801A-41EF-9652-5B8EA61875C1}" type="slidenum">
              <a:rPr lang="el-GR" altLang="en-US" smtClean="0"/>
              <a:pPr algn="ctr"/>
              <a:t>131</a:t>
            </a:fld>
            <a:endParaRPr lang="el-GR" altLang="en-US" dirty="0"/>
          </a:p>
        </p:txBody>
      </p:sp>
      <p:sp>
        <p:nvSpPr>
          <p:cNvPr id="46084" name="Text Box 4">
            <a:extLst>
              <a:ext uri="{FF2B5EF4-FFF2-40B4-BE49-F238E27FC236}">
                <a16:creationId xmlns:a16="http://schemas.microsoft.com/office/drawing/2014/main" id="{EB4D1E31-18BB-0B9C-6E34-20069ABE2DA3}"/>
              </a:ext>
            </a:extLst>
          </p:cNvPr>
          <p:cNvSpPr txBox="1">
            <a:spLocks noChangeArrowheads="1"/>
          </p:cNvSpPr>
          <p:nvPr/>
        </p:nvSpPr>
        <p:spPr bwMode="auto">
          <a:xfrm>
            <a:off x="3810000" y="606427"/>
            <a:ext cx="149352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rPr>
              <a:t>INTERNIST-1 Knowledge Base</a:t>
            </a:r>
            <a:endParaRPr lang="el-GR" altLang="en-US" sz="4000" b="1" dirty="0">
              <a:solidFill>
                <a:srgbClr val="990000"/>
              </a:solidFill>
            </a:endParaRPr>
          </a:p>
          <a:p>
            <a:pPr algn="l" eaLnBrk="1" hangingPunct="1"/>
            <a:endParaRPr lang="el-GR" altLang="en-US" sz="1600" b="1" dirty="0">
              <a:solidFill>
                <a:srgbClr val="990000"/>
              </a:solidFill>
            </a:endParaRPr>
          </a:p>
          <a:p>
            <a:pPr algn="l" eaLnBrk="1" hangingPunct="1"/>
            <a:r>
              <a:rPr lang="en-US" altLang="en-US" sz="3600" b="1" dirty="0"/>
              <a:t>Hierarchically organized</a:t>
            </a:r>
            <a:r>
              <a:rPr lang="el-GR" altLang="en-US" sz="3600" b="1" dirty="0"/>
              <a:t>, </a:t>
            </a:r>
            <a:r>
              <a:rPr lang="en-US" altLang="en-US" sz="3600" b="1" dirty="0"/>
              <a:t>around the concept of a disease profile. </a:t>
            </a:r>
          </a:p>
        </p:txBody>
      </p:sp>
      <p:sp>
        <p:nvSpPr>
          <p:cNvPr id="46085" name="Oval 5">
            <a:extLst>
              <a:ext uri="{FF2B5EF4-FFF2-40B4-BE49-F238E27FC236}">
                <a16:creationId xmlns:a16="http://schemas.microsoft.com/office/drawing/2014/main" id="{2BC43CB9-7CD4-9359-3CBA-AC537D5A9A32}"/>
              </a:ext>
            </a:extLst>
          </p:cNvPr>
          <p:cNvSpPr>
            <a:spLocks noChangeArrowheads="1"/>
          </p:cNvSpPr>
          <p:nvPr/>
        </p:nvSpPr>
        <p:spPr bwMode="auto">
          <a:xfrm>
            <a:off x="8686800" y="2940050"/>
            <a:ext cx="2971800" cy="1600200"/>
          </a:xfrm>
          <a:prstGeom prst="ellipse">
            <a:avLst/>
          </a:prstGeom>
          <a:solidFill>
            <a:schemeClr val="accent6">
              <a:lumMod val="20000"/>
              <a:lumOff val="80000"/>
            </a:schemeClr>
          </a:solidFill>
          <a:ln w="28575">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latin typeface="Times New Roman" panose="02020603050405020304" pitchFamily="18" charset="0"/>
              </a:rPr>
              <a:t>Vomiting</a:t>
            </a:r>
          </a:p>
          <a:p>
            <a:pPr algn="ctr" eaLnBrk="1" hangingPunct="1"/>
            <a:r>
              <a:rPr lang="en-US" altLang="en-US" sz="2800" b="1">
                <a:latin typeface="Times New Roman" panose="02020603050405020304" pitchFamily="18" charset="0"/>
              </a:rPr>
              <a:t>Blood</a:t>
            </a:r>
            <a:endParaRPr lang="en-US" altLang="en-US" sz="2800" b="1"/>
          </a:p>
        </p:txBody>
      </p:sp>
      <p:sp>
        <p:nvSpPr>
          <p:cNvPr id="46086" name="Oval 6">
            <a:extLst>
              <a:ext uri="{FF2B5EF4-FFF2-40B4-BE49-F238E27FC236}">
                <a16:creationId xmlns:a16="http://schemas.microsoft.com/office/drawing/2014/main" id="{C5688CEB-0305-8194-8BC7-5DFBE6C57634}"/>
              </a:ext>
            </a:extLst>
          </p:cNvPr>
          <p:cNvSpPr>
            <a:spLocks noChangeArrowheads="1"/>
          </p:cNvSpPr>
          <p:nvPr/>
        </p:nvSpPr>
        <p:spPr bwMode="auto">
          <a:xfrm>
            <a:off x="14630400" y="2482850"/>
            <a:ext cx="2743200" cy="1371600"/>
          </a:xfrm>
          <a:prstGeom prst="ellipse">
            <a:avLst/>
          </a:prstGeom>
          <a:solidFill>
            <a:schemeClr val="accent6">
              <a:lumMod val="20000"/>
              <a:lumOff val="80000"/>
            </a:schemeClr>
          </a:solidFill>
          <a:ln w="28575">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latin typeface="Times New Roman" panose="02020603050405020304" pitchFamily="18" charset="0"/>
            </a:endParaRPr>
          </a:p>
          <a:p>
            <a:pPr algn="ctr" eaLnBrk="1" hangingPunct="1"/>
            <a:r>
              <a:rPr lang="en-US" altLang="en-US" sz="2800" b="1">
                <a:latin typeface="Times New Roman" panose="02020603050405020304" pitchFamily="18" charset="0"/>
              </a:rPr>
              <a:t>Pallor</a:t>
            </a:r>
            <a:endParaRPr lang="en-US" altLang="en-US" sz="2800" b="1"/>
          </a:p>
        </p:txBody>
      </p:sp>
      <p:sp>
        <p:nvSpPr>
          <p:cNvPr id="46087" name="Rectangle 7">
            <a:extLst>
              <a:ext uri="{FF2B5EF4-FFF2-40B4-BE49-F238E27FC236}">
                <a16:creationId xmlns:a16="http://schemas.microsoft.com/office/drawing/2014/main" id="{6B3A04C9-2EA7-F7A8-EB8A-195046F3D4EB}"/>
              </a:ext>
            </a:extLst>
          </p:cNvPr>
          <p:cNvSpPr>
            <a:spLocks noChangeArrowheads="1"/>
          </p:cNvSpPr>
          <p:nvPr/>
        </p:nvSpPr>
        <p:spPr bwMode="auto">
          <a:xfrm>
            <a:off x="9144000" y="7000876"/>
            <a:ext cx="3429000" cy="1600200"/>
          </a:xfrm>
          <a:prstGeom prst="rect">
            <a:avLst/>
          </a:prstGeom>
          <a:solidFill>
            <a:schemeClr val="accent6">
              <a:lumMod val="60000"/>
              <a:lumOff val="40000"/>
            </a:schemeClr>
          </a:solidFill>
          <a:ln w="28575">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Upper </a:t>
            </a:r>
          </a:p>
          <a:p>
            <a:pPr algn="ctr" eaLnBrk="1" hangingPunct="1"/>
            <a:r>
              <a:rPr lang="en-US" altLang="en-US" sz="2800" b="1" dirty="0">
                <a:latin typeface="Times New Roman" panose="02020603050405020304" pitchFamily="18" charset="0"/>
              </a:rPr>
              <a:t>Gastrointestinal</a:t>
            </a:r>
          </a:p>
          <a:p>
            <a:pPr algn="ctr" eaLnBrk="1" hangingPunct="1"/>
            <a:r>
              <a:rPr lang="en-US" altLang="en-US" sz="2800" b="1" dirty="0">
                <a:latin typeface="Times New Roman" panose="02020603050405020304" pitchFamily="18" charset="0"/>
              </a:rPr>
              <a:t>Hemorrhage</a:t>
            </a:r>
          </a:p>
          <a:p>
            <a:pPr eaLnBrk="1" hangingPunct="1"/>
            <a:endParaRPr lang="en-US" altLang="en-US" sz="2800" b="1" dirty="0"/>
          </a:p>
        </p:txBody>
      </p:sp>
      <p:sp>
        <p:nvSpPr>
          <p:cNvPr id="46088" name="Rectangle 8">
            <a:extLst>
              <a:ext uri="{FF2B5EF4-FFF2-40B4-BE49-F238E27FC236}">
                <a16:creationId xmlns:a16="http://schemas.microsoft.com/office/drawing/2014/main" id="{8DB9E21A-06A9-A051-8CCB-685CC04D4D88}"/>
              </a:ext>
            </a:extLst>
          </p:cNvPr>
          <p:cNvSpPr>
            <a:spLocks noChangeArrowheads="1"/>
          </p:cNvSpPr>
          <p:nvPr/>
        </p:nvSpPr>
        <p:spPr bwMode="auto">
          <a:xfrm>
            <a:off x="10744200" y="10744200"/>
            <a:ext cx="2743200" cy="1600200"/>
          </a:xfrm>
          <a:prstGeom prst="rect">
            <a:avLst/>
          </a:prstGeom>
          <a:solidFill>
            <a:schemeClr val="accent6">
              <a:lumMod val="60000"/>
              <a:lumOff val="40000"/>
            </a:schemeClr>
          </a:solidFill>
          <a:ln w="28575">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latin typeface="Times New Roman" panose="02020603050405020304" pitchFamily="18" charset="0"/>
              </a:rPr>
              <a:t>Bleeding</a:t>
            </a:r>
          </a:p>
          <a:p>
            <a:pPr algn="ctr" eaLnBrk="1" hangingPunct="1"/>
            <a:r>
              <a:rPr lang="en-US" altLang="en-US" sz="2800" b="1">
                <a:latin typeface="Times New Roman" panose="02020603050405020304" pitchFamily="18" charset="0"/>
              </a:rPr>
              <a:t>Peptic</a:t>
            </a:r>
          </a:p>
          <a:p>
            <a:pPr algn="ctr" eaLnBrk="1" hangingPunct="1"/>
            <a:r>
              <a:rPr lang="en-US" altLang="en-US" sz="2800" b="1">
                <a:latin typeface="Times New Roman" panose="02020603050405020304" pitchFamily="18" charset="0"/>
              </a:rPr>
              <a:t>Ulcer</a:t>
            </a:r>
          </a:p>
          <a:p>
            <a:pPr eaLnBrk="1" hangingPunct="1"/>
            <a:endParaRPr lang="en-US" altLang="en-US" sz="2800" b="1"/>
          </a:p>
        </p:txBody>
      </p:sp>
      <p:sp>
        <p:nvSpPr>
          <p:cNvPr id="46089" name="Rectangle 9">
            <a:extLst>
              <a:ext uri="{FF2B5EF4-FFF2-40B4-BE49-F238E27FC236}">
                <a16:creationId xmlns:a16="http://schemas.microsoft.com/office/drawing/2014/main" id="{9E7A58A7-9496-3CA4-FBB3-DF6EAF145C9B}"/>
              </a:ext>
            </a:extLst>
          </p:cNvPr>
          <p:cNvSpPr>
            <a:spLocks noChangeArrowheads="1"/>
          </p:cNvSpPr>
          <p:nvPr/>
        </p:nvSpPr>
        <p:spPr bwMode="auto">
          <a:xfrm>
            <a:off x="7086600" y="10744200"/>
            <a:ext cx="2971800" cy="1600200"/>
          </a:xfrm>
          <a:prstGeom prst="rect">
            <a:avLst/>
          </a:prstGeom>
          <a:solidFill>
            <a:schemeClr val="accent6">
              <a:lumMod val="60000"/>
              <a:lumOff val="40000"/>
            </a:schemeClr>
          </a:solidFill>
          <a:ln w="28575">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latin typeface="Times New Roman" panose="02020603050405020304" pitchFamily="18" charset="0"/>
              </a:rPr>
              <a:t>Bleeding</a:t>
            </a:r>
          </a:p>
          <a:p>
            <a:pPr algn="ctr" eaLnBrk="1" hangingPunct="1"/>
            <a:r>
              <a:rPr lang="en-US" altLang="en-US" sz="2800" b="1">
                <a:latin typeface="Times New Roman" panose="02020603050405020304" pitchFamily="18" charset="0"/>
              </a:rPr>
              <a:t>Esophageal</a:t>
            </a:r>
          </a:p>
          <a:p>
            <a:pPr algn="ctr" eaLnBrk="1" hangingPunct="1"/>
            <a:r>
              <a:rPr lang="en-US" altLang="en-US" sz="2800" b="1">
                <a:latin typeface="Times New Roman" panose="02020603050405020304" pitchFamily="18" charset="0"/>
              </a:rPr>
              <a:t>Varices</a:t>
            </a:r>
          </a:p>
          <a:p>
            <a:pPr eaLnBrk="1" hangingPunct="1"/>
            <a:endParaRPr lang="en-US" altLang="en-US" sz="2800" b="1"/>
          </a:p>
        </p:txBody>
      </p:sp>
      <p:sp>
        <p:nvSpPr>
          <p:cNvPr id="46090" name="Rectangle 10">
            <a:extLst>
              <a:ext uri="{FF2B5EF4-FFF2-40B4-BE49-F238E27FC236}">
                <a16:creationId xmlns:a16="http://schemas.microsoft.com/office/drawing/2014/main" id="{326E6BC8-A140-3644-8459-A9823820C6F7}"/>
              </a:ext>
            </a:extLst>
          </p:cNvPr>
          <p:cNvSpPr>
            <a:spLocks noChangeArrowheads="1"/>
          </p:cNvSpPr>
          <p:nvPr/>
        </p:nvSpPr>
        <p:spPr bwMode="auto">
          <a:xfrm>
            <a:off x="14630400" y="9569450"/>
            <a:ext cx="2743200" cy="1143000"/>
          </a:xfrm>
          <a:prstGeom prst="rect">
            <a:avLst/>
          </a:prstGeom>
          <a:solidFill>
            <a:schemeClr val="accent6">
              <a:lumMod val="60000"/>
              <a:lumOff val="40000"/>
            </a:schemeClr>
          </a:solidFill>
          <a:ln w="28575">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latin typeface="Times New Roman" panose="02020603050405020304" pitchFamily="18" charset="0"/>
              </a:rPr>
              <a:t>Peptic </a:t>
            </a:r>
          </a:p>
          <a:p>
            <a:pPr algn="ctr" eaLnBrk="1" hangingPunct="1"/>
            <a:r>
              <a:rPr lang="en-US" altLang="en-US" sz="2800" b="1">
                <a:latin typeface="Times New Roman" panose="02020603050405020304" pitchFamily="18" charset="0"/>
              </a:rPr>
              <a:t>Ulcer</a:t>
            </a:r>
          </a:p>
          <a:p>
            <a:pPr algn="ctr" eaLnBrk="1" hangingPunct="1"/>
            <a:endParaRPr lang="en-US" altLang="en-US" sz="2800" b="1">
              <a:latin typeface="Times New Roman" panose="02020603050405020304" pitchFamily="18" charset="0"/>
            </a:endParaRPr>
          </a:p>
          <a:p>
            <a:pPr eaLnBrk="1" hangingPunct="1"/>
            <a:endParaRPr lang="en-US" altLang="en-US" sz="2800" b="1"/>
          </a:p>
        </p:txBody>
      </p:sp>
      <p:sp>
        <p:nvSpPr>
          <p:cNvPr id="46091" name="Rectangle 11">
            <a:extLst>
              <a:ext uri="{FF2B5EF4-FFF2-40B4-BE49-F238E27FC236}">
                <a16:creationId xmlns:a16="http://schemas.microsoft.com/office/drawing/2014/main" id="{67AE569F-B625-6F36-7AB8-B3184BD32D86}"/>
              </a:ext>
            </a:extLst>
          </p:cNvPr>
          <p:cNvSpPr>
            <a:spLocks noChangeArrowheads="1"/>
          </p:cNvSpPr>
          <p:nvPr/>
        </p:nvSpPr>
        <p:spPr bwMode="auto">
          <a:xfrm>
            <a:off x="15087600" y="5857876"/>
            <a:ext cx="3200400" cy="1143000"/>
          </a:xfrm>
          <a:prstGeom prst="rect">
            <a:avLst/>
          </a:prstGeom>
          <a:solidFill>
            <a:schemeClr val="accent6">
              <a:lumMod val="60000"/>
              <a:lumOff val="40000"/>
            </a:schemeClr>
          </a:solidFill>
          <a:ln w="28575">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latin typeface="Times New Roman" panose="02020603050405020304" pitchFamily="18" charset="0"/>
              </a:rPr>
              <a:t>Gastric</a:t>
            </a:r>
          </a:p>
          <a:p>
            <a:pPr algn="ctr" eaLnBrk="1" hangingPunct="1"/>
            <a:r>
              <a:rPr lang="en-US" altLang="en-US" sz="2800" b="1">
                <a:latin typeface="Times New Roman" panose="02020603050405020304" pitchFamily="18" charset="0"/>
              </a:rPr>
              <a:t>Involvement</a:t>
            </a:r>
          </a:p>
          <a:p>
            <a:pPr algn="ctr" eaLnBrk="1" hangingPunct="1"/>
            <a:endParaRPr lang="en-US" altLang="en-US" sz="2800" b="1">
              <a:latin typeface="Times New Roman" panose="02020603050405020304" pitchFamily="18" charset="0"/>
            </a:endParaRPr>
          </a:p>
          <a:p>
            <a:pPr eaLnBrk="1" hangingPunct="1"/>
            <a:endParaRPr lang="en-US" altLang="en-US" sz="2800" b="1"/>
          </a:p>
        </p:txBody>
      </p:sp>
      <p:sp>
        <p:nvSpPr>
          <p:cNvPr id="46092" name="Line 12">
            <a:extLst>
              <a:ext uri="{FF2B5EF4-FFF2-40B4-BE49-F238E27FC236}">
                <a16:creationId xmlns:a16="http://schemas.microsoft.com/office/drawing/2014/main" id="{FC7233ED-2D48-DD91-B3AC-3774982490B2}"/>
              </a:ext>
            </a:extLst>
          </p:cNvPr>
          <p:cNvSpPr>
            <a:spLocks noChangeShapeType="1"/>
          </p:cNvSpPr>
          <p:nvPr/>
        </p:nvSpPr>
        <p:spPr bwMode="auto">
          <a:xfrm flipH="1">
            <a:off x="8686800" y="8601076"/>
            <a:ext cx="2057400" cy="20574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6093" name="Line 13">
            <a:extLst>
              <a:ext uri="{FF2B5EF4-FFF2-40B4-BE49-F238E27FC236}">
                <a16:creationId xmlns:a16="http://schemas.microsoft.com/office/drawing/2014/main" id="{5CA4FEC5-7721-E82D-9869-D54FC8CAEED1}"/>
              </a:ext>
            </a:extLst>
          </p:cNvPr>
          <p:cNvSpPr>
            <a:spLocks noChangeShapeType="1"/>
          </p:cNvSpPr>
          <p:nvPr/>
        </p:nvSpPr>
        <p:spPr bwMode="auto">
          <a:xfrm>
            <a:off x="10744200" y="8601076"/>
            <a:ext cx="914400" cy="20574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6094" name="Line 14">
            <a:extLst>
              <a:ext uri="{FF2B5EF4-FFF2-40B4-BE49-F238E27FC236}">
                <a16:creationId xmlns:a16="http://schemas.microsoft.com/office/drawing/2014/main" id="{19C64C87-C626-5707-8A19-B6BC1ED08EBB}"/>
              </a:ext>
            </a:extLst>
          </p:cNvPr>
          <p:cNvSpPr>
            <a:spLocks noChangeShapeType="1"/>
          </p:cNvSpPr>
          <p:nvPr/>
        </p:nvSpPr>
        <p:spPr bwMode="auto">
          <a:xfrm>
            <a:off x="10744200" y="8601076"/>
            <a:ext cx="1600200" cy="6858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6095" name="Line 15">
            <a:extLst>
              <a:ext uri="{FF2B5EF4-FFF2-40B4-BE49-F238E27FC236}">
                <a16:creationId xmlns:a16="http://schemas.microsoft.com/office/drawing/2014/main" id="{778F8488-885F-AFE2-DB92-0E1F9D64B475}"/>
              </a:ext>
            </a:extLst>
          </p:cNvPr>
          <p:cNvSpPr>
            <a:spLocks noChangeShapeType="1"/>
          </p:cNvSpPr>
          <p:nvPr/>
        </p:nvSpPr>
        <p:spPr bwMode="auto">
          <a:xfrm flipH="1">
            <a:off x="15544800" y="7000876"/>
            <a:ext cx="1143000" cy="25146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6096" name="Line 16">
            <a:extLst>
              <a:ext uri="{FF2B5EF4-FFF2-40B4-BE49-F238E27FC236}">
                <a16:creationId xmlns:a16="http://schemas.microsoft.com/office/drawing/2014/main" id="{36382BB6-F512-5207-48CB-DBB556A7AD3F}"/>
              </a:ext>
            </a:extLst>
          </p:cNvPr>
          <p:cNvSpPr>
            <a:spLocks noChangeShapeType="1"/>
          </p:cNvSpPr>
          <p:nvPr/>
        </p:nvSpPr>
        <p:spPr bwMode="auto">
          <a:xfrm>
            <a:off x="16687800" y="7000876"/>
            <a:ext cx="1143000" cy="11430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6097" name="Freeform 17">
            <a:extLst>
              <a:ext uri="{FF2B5EF4-FFF2-40B4-BE49-F238E27FC236}">
                <a16:creationId xmlns:a16="http://schemas.microsoft.com/office/drawing/2014/main" id="{F922B524-A64F-2B0C-7D46-0C1F2377D90B}"/>
              </a:ext>
            </a:extLst>
          </p:cNvPr>
          <p:cNvSpPr>
            <a:spLocks/>
          </p:cNvSpPr>
          <p:nvPr/>
        </p:nvSpPr>
        <p:spPr bwMode="auto">
          <a:xfrm>
            <a:off x="8248650" y="4419600"/>
            <a:ext cx="1066800" cy="3035300"/>
          </a:xfrm>
          <a:custGeom>
            <a:avLst/>
            <a:gdLst>
              <a:gd name="T0" fmla="*/ 533400 w 840"/>
              <a:gd name="T1" fmla="*/ 0 h 2389"/>
              <a:gd name="T2" fmla="*/ 438150 w 840"/>
              <a:gd name="T3" fmla="*/ 38116 h 2389"/>
              <a:gd name="T4" fmla="*/ 381000 w 840"/>
              <a:gd name="T5" fmla="*/ 66703 h 2389"/>
              <a:gd name="T6" fmla="*/ 180975 w 840"/>
              <a:gd name="T7" fmla="*/ 238225 h 2389"/>
              <a:gd name="T8" fmla="*/ 133350 w 840"/>
              <a:gd name="T9" fmla="*/ 285870 h 2389"/>
              <a:gd name="T10" fmla="*/ 47625 w 840"/>
              <a:gd name="T11" fmla="*/ 457391 h 2389"/>
              <a:gd name="T12" fmla="*/ 19050 w 840"/>
              <a:gd name="T13" fmla="*/ 543152 h 2389"/>
              <a:gd name="T14" fmla="*/ 0 w 840"/>
              <a:gd name="T15" fmla="*/ 619384 h 2389"/>
              <a:gd name="T16" fmla="*/ 76200 w 840"/>
              <a:gd name="T17" fmla="*/ 1143478 h 2389"/>
              <a:gd name="T18" fmla="*/ 85725 w 840"/>
              <a:gd name="T19" fmla="*/ 1172065 h 2389"/>
              <a:gd name="T20" fmla="*/ 219075 w 840"/>
              <a:gd name="T21" fmla="*/ 1334058 h 2389"/>
              <a:gd name="T22" fmla="*/ 295275 w 840"/>
              <a:gd name="T23" fmla="*/ 1400761 h 2389"/>
              <a:gd name="T24" fmla="*/ 333375 w 840"/>
              <a:gd name="T25" fmla="*/ 1419819 h 2389"/>
              <a:gd name="T26" fmla="*/ 390525 w 840"/>
              <a:gd name="T27" fmla="*/ 1457935 h 2389"/>
              <a:gd name="T28" fmla="*/ 428625 w 840"/>
              <a:gd name="T29" fmla="*/ 1486522 h 2389"/>
              <a:gd name="T30" fmla="*/ 438150 w 840"/>
              <a:gd name="T31" fmla="*/ 1515109 h 23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40" h="2389">
                <a:moveTo>
                  <a:pt x="840" y="0"/>
                </a:moveTo>
                <a:cubicBezTo>
                  <a:pt x="789" y="34"/>
                  <a:pt x="750" y="45"/>
                  <a:pt x="690" y="60"/>
                </a:cubicBezTo>
                <a:cubicBezTo>
                  <a:pt x="561" y="146"/>
                  <a:pt x="724" y="43"/>
                  <a:pt x="600" y="105"/>
                </a:cubicBezTo>
                <a:cubicBezTo>
                  <a:pt x="480" y="165"/>
                  <a:pt x="370" y="278"/>
                  <a:pt x="285" y="375"/>
                </a:cubicBezTo>
                <a:cubicBezTo>
                  <a:pt x="262" y="402"/>
                  <a:pt x="232" y="422"/>
                  <a:pt x="210" y="450"/>
                </a:cubicBezTo>
                <a:cubicBezTo>
                  <a:pt x="151" y="526"/>
                  <a:pt x="118" y="634"/>
                  <a:pt x="75" y="720"/>
                </a:cubicBezTo>
                <a:cubicBezTo>
                  <a:pt x="32" y="935"/>
                  <a:pt x="92" y="669"/>
                  <a:pt x="30" y="855"/>
                </a:cubicBezTo>
                <a:cubicBezTo>
                  <a:pt x="17" y="894"/>
                  <a:pt x="0" y="975"/>
                  <a:pt x="0" y="975"/>
                </a:cubicBezTo>
                <a:cubicBezTo>
                  <a:pt x="12" y="1289"/>
                  <a:pt x="0" y="1519"/>
                  <a:pt x="120" y="1800"/>
                </a:cubicBezTo>
                <a:cubicBezTo>
                  <a:pt x="126" y="1815"/>
                  <a:pt x="127" y="1832"/>
                  <a:pt x="135" y="1845"/>
                </a:cubicBezTo>
                <a:cubicBezTo>
                  <a:pt x="194" y="1938"/>
                  <a:pt x="268" y="2023"/>
                  <a:pt x="345" y="2100"/>
                </a:cubicBezTo>
                <a:cubicBezTo>
                  <a:pt x="388" y="2143"/>
                  <a:pt x="410" y="2168"/>
                  <a:pt x="465" y="2205"/>
                </a:cubicBezTo>
                <a:cubicBezTo>
                  <a:pt x="484" y="2217"/>
                  <a:pt x="507" y="2222"/>
                  <a:pt x="525" y="2235"/>
                </a:cubicBezTo>
                <a:cubicBezTo>
                  <a:pt x="623" y="2305"/>
                  <a:pt x="518" y="2263"/>
                  <a:pt x="615" y="2295"/>
                </a:cubicBezTo>
                <a:cubicBezTo>
                  <a:pt x="635" y="2310"/>
                  <a:pt x="657" y="2322"/>
                  <a:pt x="675" y="2340"/>
                </a:cubicBezTo>
                <a:cubicBezTo>
                  <a:pt x="724" y="2389"/>
                  <a:pt x="718" y="2385"/>
                  <a:pt x="690" y="2385"/>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098" name="Freeform 18">
            <a:extLst>
              <a:ext uri="{FF2B5EF4-FFF2-40B4-BE49-F238E27FC236}">
                <a16:creationId xmlns:a16="http://schemas.microsoft.com/office/drawing/2014/main" id="{8923D40E-A122-F07D-7789-B20472C4D085}"/>
              </a:ext>
            </a:extLst>
          </p:cNvPr>
          <p:cNvSpPr>
            <a:spLocks/>
          </p:cNvSpPr>
          <p:nvPr/>
        </p:nvSpPr>
        <p:spPr bwMode="auto">
          <a:xfrm>
            <a:off x="10458451" y="4457701"/>
            <a:ext cx="1162050" cy="2384426"/>
          </a:xfrm>
          <a:custGeom>
            <a:avLst/>
            <a:gdLst>
              <a:gd name="T0" fmla="*/ 342900 w 915"/>
              <a:gd name="T1" fmla="*/ 1190309 h 1878"/>
              <a:gd name="T2" fmla="*/ 400050 w 915"/>
              <a:gd name="T3" fmla="*/ 1142696 h 1878"/>
              <a:gd name="T4" fmla="*/ 542925 w 915"/>
              <a:gd name="T5" fmla="*/ 961769 h 1878"/>
              <a:gd name="T6" fmla="*/ 571500 w 915"/>
              <a:gd name="T7" fmla="*/ 847500 h 1878"/>
              <a:gd name="T8" fmla="*/ 581025 w 915"/>
              <a:gd name="T9" fmla="*/ 809410 h 1878"/>
              <a:gd name="T10" fmla="*/ 571500 w 915"/>
              <a:gd name="T11" fmla="*/ 609438 h 1878"/>
              <a:gd name="T12" fmla="*/ 542925 w 915"/>
              <a:gd name="T13" fmla="*/ 533258 h 1878"/>
              <a:gd name="T14" fmla="*/ 419100 w 915"/>
              <a:gd name="T15" fmla="*/ 342809 h 1878"/>
              <a:gd name="T16" fmla="*/ 342900 w 915"/>
              <a:gd name="T17" fmla="*/ 247584 h 1878"/>
              <a:gd name="T18" fmla="*/ 190500 w 915"/>
              <a:gd name="T19" fmla="*/ 104747 h 1878"/>
              <a:gd name="T20" fmla="*/ 133350 w 915"/>
              <a:gd name="T21" fmla="*/ 76180 h 1878"/>
              <a:gd name="T22" fmla="*/ 0 w 915"/>
              <a:gd name="T23" fmla="*/ 0 h 18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15" h="1878">
                <a:moveTo>
                  <a:pt x="540" y="1875"/>
                </a:moveTo>
                <a:cubicBezTo>
                  <a:pt x="651" y="1819"/>
                  <a:pt x="559" y="1878"/>
                  <a:pt x="630" y="1800"/>
                </a:cubicBezTo>
                <a:cubicBezTo>
                  <a:pt x="719" y="1702"/>
                  <a:pt x="819" y="1645"/>
                  <a:pt x="855" y="1515"/>
                </a:cubicBezTo>
                <a:cubicBezTo>
                  <a:pt x="855" y="1515"/>
                  <a:pt x="892" y="1365"/>
                  <a:pt x="900" y="1335"/>
                </a:cubicBezTo>
                <a:cubicBezTo>
                  <a:pt x="905" y="1315"/>
                  <a:pt x="915" y="1275"/>
                  <a:pt x="915" y="1275"/>
                </a:cubicBezTo>
                <a:cubicBezTo>
                  <a:pt x="910" y="1170"/>
                  <a:pt x="909" y="1065"/>
                  <a:pt x="900" y="960"/>
                </a:cubicBezTo>
                <a:cubicBezTo>
                  <a:pt x="896" y="917"/>
                  <a:pt x="870" y="880"/>
                  <a:pt x="855" y="840"/>
                </a:cubicBezTo>
                <a:cubicBezTo>
                  <a:pt x="810" y="720"/>
                  <a:pt x="750" y="630"/>
                  <a:pt x="660" y="540"/>
                </a:cubicBezTo>
                <a:cubicBezTo>
                  <a:pt x="616" y="496"/>
                  <a:pt x="582" y="437"/>
                  <a:pt x="540" y="390"/>
                </a:cubicBezTo>
                <a:cubicBezTo>
                  <a:pt x="464" y="305"/>
                  <a:pt x="380" y="245"/>
                  <a:pt x="300" y="165"/>
                </a:cubicBezTo>
                <a:cubicBezTo>
                  <a:pt x="262" y="127"/>
                  <a:pt x="255" y="140"/>
                  <a:pt x="210" y="120"/>
                </a:cubicBezTo>
                <a:cubicBezTo>
                  <a:pt x="129" y="83"/>
                  <a:pt x="76" y="38"/>
                  <a:pt x="0" y="0"/>
                </a:cubicBezTo>
              </a:path>
            </a:pathLst>
          </a:custGeom>
          <a:noFill/>
          <a:ln w="7620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099" name="Freeform 19">
            <a:extLst>
              <a:ext uri="{FF2B5EF4-FFF2-40B4-BE49-F238E27FC236}">
                <a16:creationId xmlns:a16="http://schemas.microsoft.com/office/drawing/2014/main" id="{02063CB8-82D5-4583-6C8B-99F40D929E1B}"/>
              </a:ext>
            </a:extLst>
          </p:cNvPr>
          <p:cNvSpPr>
            <a:spLocks/>
          </p:cNvSpPr>
          <p:nvPr/>
        </p:nvSpPr>
        <p:spPr bwMode="auto">
          <a:xfrm>
            <a:off x="14135100" y="3714751"/>
            <a:ext cx="1028700" cy="2495550"/>
          </a:xfrm>
          <a:custGeom>
            <a:avLst/>
            <a:gdLst>
              <a:gd name="T0" fmla="*/ 514350 w 810"/>
              <a:gd name="T1" fmla="*/ 0 h 1965"/>
              <a:gd name="T2" fmla="*/ 400050 w 810"/>
              <a:gd name="T3" fmla="*/ 38100 h 1965"/>
              <a:gd name="T4" fmla="*/ 361950 w 810"/>
              <a:gd name="T5" fmla="*/ 57150 h 1965"/>
              <a:gd name="T6" fmla="*/ 171450 w 810"/>
              <a:gd name="T7" fmla="*/ 200025 h 1965"/>
              <a:gd name="T8" fmla="*/ 123825 w 810"/>
              <a:gd name="T9" fmla="*/ 247650 h 1965"/>
              <a:gd name="T10" fmla="*/ 38100 w 810"/>
              <a:gd name="T11" fmla="*/ 409575 h 1965"/>
              <a:gd name="T12" fmla="*/ 19050 w 810"/>
              <a:gd name="T13" fmla="*/ 485775 h 1965"/>
              <a:gd name="T14" fmla="*/ 0 w 810"/>
              <a:gd name="T15" fmla="*/ 657225 h 1965"/>
              <a:gd name="T16" fmla="*/ 66675 w 810"/>
              <a:gd name="T17" fmla="*/ 1000125 h 1965"/>
              <a:gd name="T18" fmla="*/ 123825 w 810"/>
              <a:gd name="T19" fmla="*/ 1066800 h 1965"/>
              <a:gd name="T20" fmla="*/ 200025 w 810"/>
              <a:gd name="T21" fmla="*/ 1133475 h 1965"/>
              <a:gd name="T22" fmla="*/ 333375 w 810"/>
              <a:gd name="T23" fmla="*/ 1209675 h 1965"/>
              <a:gd name="T24" fmla="*/ 390525 w 810"/>
              <a:gd name="T25" fmla="*/ 1228725 h 1965"/>
              <a:gd name="T26" fmla="*/ 438150 w 810"/>
              <a:gd name="T27" fmla="*/ 1238250 h 1965"/>
              <a:gd name="T28" fmla="*/ 428625 w 810"/>
              <a:gd name="T29" fmla="*/ 1247775 h 19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10" h="1965">
                <a:moveTo>
                  <a:pt x="810" y="0"/>
                </a:moveTo>
                <a:cubicBezTo>
                  <a:pt x="713" y="48"/>
                  <a:pt x="772" y="25"/>
                  <a:pt x="630" y="60"/>
                </a:cubicBezTo>
                <a:cubicBezTo>
                  <a:pt x="608" y="65"/>
                  <a:pt x="591" y="81"/>
                  <a:pt x="570" y="90"/>
                </a:cubicBezTo>
                <a:cubicBezTo>
                  <a:pt x="414" y="157"/>
                  <a:pt x="392" y="193"/>
                  <a:pt x="270" y="315"/>
                </a:cubicBezTo>
                <a:cubicBezTo>
                  <a:pt x="245" y="340"/>
                  <a:pt x="215" y="361"/>
                  <a:pt x="195" y="390"/>
                </a:cubicBezTo>
                <a:cubicBezTo>
                  <a:pt x="142" y="470"/>
                  <a:pt x="91" y="553"/>
                  <a:pt x="60" y="645"/>
                </a:cubicBezTo>
                <a:cubicBezTo>
                  <a:pt x="47" y="684"/>
                  <a:pt x="30" y="765"/>
                  <a:pt x="30" y="765"/>
                </a:cubicBezTo>
                <a:cubicBezTo>
                  <a:pt x="21" y="855"/>
                  <a:pt x="0" y="944"/>
                  <a:pt x="0" y="1035"/>
                </a:cubicBezTo>
                <a:cubicBezTo>
                  <a:pt x="0" y="1222"/>
                  <a:pt x="12" y="1412"/>
                  <a:pt x="105" y="1575"/>
                </a:cubicBezTo>
                <a:cubicBezTo>
                  <a:pt x="146" y="1646"/>
                  <a:pt x="147" y="1622"/>
                  <a:pt x="195" y="1680"/>
                </a:cubicBezTo>
                <a:cubicBezTo>
                  <a:pt x="236" y="1729"/>
                  <a:pt x="251" y="1764"/>
                  <a:pt x="315" y="1785"/>
                </a:cubicBezTo>
                <a:cubicBezTo>
                  <a:pt x="380" y="1850"/>
                  <a:pt x="439" y="1874"/>
                  <a:pt x="525" y="1905"/>
                </a:cubicBezTo>
                <a:cubicBezTo>
                  <a:pt x="555" y="1916"/>
                  <a:pt x="585" y="1925"/>
                  <a:pt x="615" y="1935"/>
                </a:cubicBezTo>
                <a:cubicBezTo>
                  <a:pt x="639" y="1943"/>
                  <a:pt x="667" y="1939"/>
                  <a:pt x="690" y="1950"/>
                </a:cubicBezTo>
                <a:cubicBezTo>
                  <a:pt x="696" y="1953"/>
                  <a:pt x="680" y="1960"/>
                  <a:pt x="675" y="1965"/>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100" name="Freeform 20">
            <a:extLst>
              <a:ext uri="{FF2B5EF4-FFF2-40B4-BE49-F238E27FC236}">
                <a16:creationId xmlns:a16="http://schemas.microsoft.com/office/drawing/2014/main" id="{36C90FCE-39F9-F578-4C46-C1E8379F9390}"/>
              </a:ext>
            </a:extLst>
          </p:cNvPr>
          <p:cNvSpPr>
            <a:spLocks/>
          </p:cNvSpPr>
          <p:nvPr/>
        </p:nvSpPr>
        <p:spPr bwMode="auto">
          <a:xfrm>
            <a:off x="16668750" y="3625851"/>
            <a:ext cx="765176" cy="2000250"/>
          </a:xfrm>
          <a:custGeom>
            <a:avLst/>
            <a:gdLst>
              <a:gd name="T0" fmla="*/ 0 w 603"/>
              <a:gd name="T1" fmla="*/ 1000125 h 1575"/>
              <a:gd name="T2" fmla="*/ 95171 w 603"/>
              <a:gd name="T3" fmla="*/ 933450 h 1575"/>
              <a:gd name="T4" fmla="*/ 123722 w 603"/>
              <a:gd name="T5" fmla="*/ 914400 h 1575"/>
              <a:gd name="T6" fmla="*/ 152274 w 603"/>
              <a:gd name="T7" fmla="*/ 876300 h 1575"/>
              <a:gd name="T8" fmla="*/ 237928 w 603"/>
              <a:gd name="T9" fmla="*/ 790575 h 1575"/>
              <a:gd name="T10" fmla="*/ 295031 w 603"/>
              <a:gd name="T11" fmla="*/ 704850 h 1575"/>
              <a:gd name="T12" fmla="*/ 342616 w 603"/>
              <a:gd name="T13" fmla="*/ 609600 h 1575"/>
              <a:gd name="T14" fmla="*/ 371167 w 603"/>
              <a:gd name="T15" fmla="*/ 447675 h 1575"/>
              <a:gd name="T16" fmla="*/ 314065 w 603"/>
              <a:gd name="T17" fmla="*/ 133350 h 1575"/>
              <a:gd name="T18" fmla="*/ 247445 w 603"/>
              <a:gd name="T19" fmla="*/ 57150 h 1575"/>
              <a:gd name="T20" fmla="*/ 209377 w 603"/>
              <a:gd name="T21" fmla="*/ 19050 h 1575"/>
              <a:gd name="T22" fmla="*/ 180825 w 603"/>
              <a:gd name="T23" fmla="*/ 0 h 15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3" h="1575">
                <a:moveTo>
                  <a:pt x="0" y="1575"/>
                </a:moveTo>
                <a:cubicBezTo>
                  <a:pt x="63" y="1543"/>
                  <a:pt x="97" y="1514"/>
                  <a:pt x="150" y="1470"/>
                </a:cubicBezTo>
                <a:cubicBezTo>
                  <a:pt x="164" y="1458"/>
                  <a:pt x="182" y="1453"/>
                  <a:pt x="195" y="1440"/>
                </a:cubicBezTo>
                <a:cubicBezTo>
                  <a:pt x="213" y="1422"/>
                  <a:pt x="223" y="1399"/>
                  <a:pt x="240" y="1380"/>
                </a:cubicBezTo>
                <a:cubicBezTo>
                  <a:pt x="283" y="1333"/>
                  <a:pt x="340" y="1298"/>
                  <a:pt x="375" y="1245"/>
                </a:cubicBezTo>
                <a:cubicBezTo>
                  <a:pt x="405" y="1200"/>
                  <a:pt x="435" y="1155"/>
                  <a:pt x="465" y="1110"/>
                </a:cubicBezTo>
                <a:cubicBezTo>
                  <a:pt x="497" y="1062"/>
                  <a:pt x="508" y="1009"/>
                  <a:pt x="540" y="960"/>
                </a:cubicBezTo>
                <a:cubicBezTo>
                  <a:pt x="551" y="870"/>
                  <a:pt x="570" y="793"/>
                  <a:pt x="585" y="705"/>
                </a:cubicBezTo>
                <a:cubicBezTo>
                  <a:pt x="573" y="436"/>
                  <a:pt x="603" y="390"/>
                  <a:pt x="495" y="210"/>
                </a:cubicBezTo>
                <a:cubicBezTo>
                  <a:pt x="404" y="59"/>
                  <a:pt x="475" y="163"/>
                  <a:pt x="390" y="90"/>
                </a:cubicBezTo>
                <a:cubicBezTo>
                  <a:pt x="369" y="72"/>
                  <a:pt x="351" y="48"/>
                  <a:pt x="330" y="30"/>
                </a:cubicBezTo>
                <a:cubicBezTo>
                  <a:pt x="316" y="18"/>
                  <a:pt x="285" y="0"/>
                  <a:pt x="285" y="0"/>
                </a:cubicBezTo>
              </a:path>
            </a:pathLst>
          </a:custGeom>
          <a:noFill/>
          <a:ln w="7620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101" name="Freeform 21">
            <a:extLst>
              <a:ext uri="{FF2B5EF4-FFF2-40B4-BE49-F238E27FC236}">
                <a16:creationId xmlns:a16="http://schemas.microsoft.com/office/drawing/2014/main" id="{CC775872-80DC-A29E-9842-2F68E3AD4BFD}"/>
              </a:ext>
            </a:extLst>
          </p:cNvPr>
          <p:cNvSpPr>
            <a:spLocks/>
          </p:cNvSpPr>
          <p:nvPr/>
        </p:nvSpPr>
        <p:spPr bwMode="auto">
          <a:xfrm>
            <a:off x="12801601" y="8594726"/>
            <a:ext cx="2460626" cy="2057400"/>
          </a:xfrm>
          <a:custGeom>
            <a:avLst/>
            <a:gdLst>
              <a:gd name="T0" fmla="*/ 0 w 1937"/>
              <a:gd name="T1" fmla="*/ 1028700 h 1621"/>
              <a:gd name="T2" fmla="*/ 28582 w 1937"/>
              <a:gd name="T3" fmla="*/ 771684 h 1621"/>
              <a:gd name="T4" fmla="*/ 66692 w 1937"/>
              <a:gd name="T5" fmla="*/ 600339 h 1621"/>
              <a:gd name="T6" fmla="*/ 104802 w 1937"/>
              <a:gd name="T7" fmla="*/ 495629 h 1621"/>
              <a:gd name="T8" fmla="*/ 161967 w 1937"/>
              <a:gd name="T9" fmla="*/ 371880 h 1621"/>
              <a:gd name="T10" fmla="*/ 323934 w 1937"/>
              <a:gd name="T11" fmla="*/ 191017 h 1621"/>
              <a:gd name="T12" fmla="*/ 514483 w 1937"/>
              <a:gd name="T13" fmla="*/ 48230 h 1621"/>
              <a:gd name="T14" fmla="*/ 733615 w 1937"/>
              <a:gd name="T15" fmla="*/ 635 h 1621"/>
              <a:gd name="T16" fmla="*/ 914636 w 1937"/>
              <a:gd name="T17" fmla="*/ 10154 h 1621"/>
              <a:gd name="T18" fmla="*/ 962274 w 1937"/>
              <a:gd name="T19" fmla="*/ 38711 h 1621"/>
              <a:gd name="T20" fmla="*/ 1114713 w 1937"/>
              <a:gd name="T21" fmla="*/ 181498 h 1621"/>
              <a:gd name="T22" fmla="*/ 1190933 w 1937"/>
              <a:gd name="T23" fmla="*/ 390919 h 1621"/>
              <a:gd name="T24" fmla="*/ 1200460 w 1937"/>
              <a:gd name="T25" fmla="*/ 448033 h 16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37" h="1621">
                <a:moveTo>
                  <a:pt x="0" y="1621"/>
                </a:moveTo>
                <a:cubicBezTo>
                  <a:pt x="57" y="1391"/>
                  <a:pt x="18" y="1582"/>
                  <a:pt x="45" y="1216"/>
                </a:cubicBezTo>
                <a:cubicBezTo>
                  <a:pt x="52" y="1126"/>
                  <a:pt x="54" y="1022"/>
                  <a:pt x="105" y="946"/>
                </a:cubicBezTo>
                <a:cubicBezTo>
                  <a:pt x="130" y="823"/>
                  <a:pt x="105" y="914"/>
                  <a:pt x="165" y="781"/>
                </a:cubicBezTo>
                <a:cubicBezTo>
                  <a:pt x="194" y="716"/>
                  <a:pt x="212" y="644"/>
                  <a:pt x="255" y="586"/>
                </a:cubicBezTo>
                <a:cubicBezTo>
                  <a:pt x="333" y="482"/>
                  <a:pt x="418" y="393"/>
                  <a:pt x="510" y="301"/>
                </a:cubicBezTo>
                <a:cubicBezTo>
                  <a:pt x="595" y="216"/>
                  <a:pt x="695" y="119"/>
                  <a:pt x="810" y="76"/>
                </a:cubicBezTo>
                <a:cubicBezTo>
                  <a:pt x="920" y="35"/>
                  <a:pt x="1040" y="14"/>
                  <a:pt x="1155" y="1"/>
                </a:cubicBezTo>
                <a:cubicBezTo>
                  <a:pt x="1250" y="6"/>
                  <a:pt x="1346" y="0"/>
                  <a:pt x="1440" y="16"/>
                </a:cubicBezTo>
                <a:cubicBezTo>
                  <a:pt x="1469" y="21"/>
                  <a:pt x="1489" y="48"/>
                  <a:pt x="1515" y="61"/>
                </a:cubicBezTo>
                <a:cubicBezTo>
                  <a:pt x="1623" y="115"/>
                  <a:pt x="1692" y="176"/>
                  <a:pt x="1755" y="286"/>
                </a:cubicBezTo>
                <a:cubicBezTo>
                  <a:pt x="1815" y="391"/>
                  <a:pt x="1837" y="503"/>
                  <a:pt x="1875" y="616"/>
                </a:cubicBezTo>
                <a:cubicBezTo>
                  <a:pt x="1907" y="711"/>
                  <a:pt x="1937" y="706"/>
                  <a:pt x="1890" y="706"/>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102" name="Freeform 22">
            <a:extLst>
              <a:ext uri="{FF2B5EF4-FFF2-40B4-BE49-F238E27FC236}">
                <a16:creationId xmlns:a16="http://schemas.microsoft.com/office/drawing/2014/main" id="{B30818E5-1A1D-E6C8-68C9-132C405344BF}"/>
              </a:ext>
            </a:extLst>
          </p:cNvPr>
          <p:cNvSpPr>
            <a:spLocks/>
          </p:cNvSpPr>
          <p:nvPr/>
        </p:nvSpPr>
        <p:spPr bwMode="auto">
          <a:xfrm>
            <a:off x="13411200" y="10741027"/>
            <a:ext cx="1866900" cy="857250"/>
          </a:xfrm>
          <a:custGeom>
            <a:avLst/>
            <a:gdLst>
              <a:gd name="T0" fmla="*/ 933450 w 1470"/>
              <a:gd name="T1" fmla="*/ 0 h 675"/>
              <a:gd name="T2" fmla="*/ 847725 w 1470"/>
              <a:gd name="T3" fmla="*/ 123825 h 675"/>
              <a:gd name="T4" fmla="*/ 828675 w 1470"/>
              <a:gd name="T5" fmla="*/ 152400 h 675"/>
              <a:gd name="T6" fmla="*/ 752475 w 1470"/>
              <a:gd name="T7" fmla="*/ 200025 h 675"/>
              <a:gd name="T8" fmla="*/ 647700 w 1470"/>
              <a:gd name="T9" fmla="*/ 276225 h 675"/>
              <a:gd name="T10" fmla="*/ 400050 w 1470"/>
              <a:gd name="T11" fmla="*/ 409575 h 675"/>
              <a:gd name="T12" fmla="*/ 76200 w 1470"/>
              <a:gd name="T13" fmla="*/ 400050 h 675"/>
              <a:gd name="T14" fmla="*/ 9525 w 1470"/>
              <a:gd name="T15" fmla="*/ 381000 h 675"/>
              <a:gd name="T16" fmla="*/ 9525 w 1470"/>
              <a:gd name="T17" fmla="*/ 428625 h 6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70" h="675">
                <a:moveTo>
                  <a:pt x="1470" y="0"/>
                </a:moveTo>
                <a:cubicBezTo>
                  <a:pt x="1432" y="76"/>
                  <a:pt x="1388" y="132"/>
                  <a:pt x="1335" y="195"/>
                </a:cubicBezTo>
                <a:cubicBezTo>
                  <a:pt x="1323" y="209"/>
                  <a:pt x="1318" y="227"/>
                  <a:pt x="1305" y="240"/>
                </a:cubicBezTo>
                <a:cubicBezTo>
                  <a:pt x="1239" y="306"/>
                  <a:pt x="1256" y="267"/>
                  <a:pt x="1185" y="315"/>
                </a:cubicBezTo>
                <a:cubicBezTo>
                  <a:pt x="1128" y="353"/>
                  <a:pt x="1072" y="391"/>
                  <a:pt x="1020" y="435"/>
                </a:cubicBezTo>
                <a:cubicBezTo>
                  <a:pt x="903" y="533"/>
                  <a:pt x="780" y="607"/>
                  <a:pt x="630" y="645"/>
                </a:cubicBezTo>
                <a:cubicBezTo>
                  <a:pt x="460" y="640"/>
                  <a:pt x="290" y="639"/>
                  <a:pt x="120" y="630"/>
                </a:cubicBezTo>
                <a:cubicBezTo>
                  <a:pt x="80" y="628"/>
                  <a:pt x="18" y="596"/>
                  <a:pt x="15" y="600"/>
                </a:cubicBezTo>
                <a:cubicBezTo>
                  <a:pt x="0" y="620"/>
                  <a:pt x="15" y="650"/>
                  <a:pt x="15" y="675"/>
                </a:cubicBezTo>
              </a:path>
            </a:pathLst>
          </a:custGeom>
          <a:noFill/>
          <a:ln w="7620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6103" name="Text Box 23">
            <a:extLst>
              <a:ext uri="{FF2B5EF4-FFF2-40B4-BE49-F238E27FC236}">
                <a16:creationId xmlns:a16="http://schemas.microsoft.com/office/drawing/2014/main" id="{CCD8631F-67EC-BF0B-05B1-C7C040792B9C}"/>
              </a:ext>
            </a:extLst>
          </p:cNvPr>
          <p:cNvSpPr txBox="1">
            <a:spLocks noChangeArrowheads="1"/>
          </p:cNvSpPr>
          <p:nvPr/>
        </p:nvSpPr>
        <p:spPr bwMode="auto">
          <a:xfrm>
            <a:off x="6400800" y="53340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evokes</a:t>
            </a:r>
          </a:p>
        </p:txBody>
      </p:sp>
      <p:sp>
        <p:nvSpPr>
          <p:cNvPr id="46104" name="Text Box 24">
            <a:extLst>
              <a:ext uri="{FF2B5EF4-FFF2-40B4-BE49-F238E27FC236}">
                <a16:creationId xmlns:a16="http://schemas.microsoft.com/office/drawing/2014/main" id="{F231B0F4-1F0E-694C-662B-2D3805F92D16}"/>
              </a:ext>
            </a:extLst>
          </p:cNvPr>
          <p:cNvSpPr txBox="1">
            <a:spLocks noChangeArrowheads="1"/>
          </p:cNvSpPr>
          <p:nvPr/>
        </p:nvSpPr>
        <p:spPr bwMode="auto">
          <a:xfrm>
            <a:off x="11125200" y="47244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manifest</a:t>
            </a:r>
          </a:p>
        </p:txBody>
      </p:sp>
      <p:sp>
        <p:nvSpPr>
          <p:cNvPr id="46105" name="Text Box 25">
            <a:extLst>
              <a:ext uri="{FF2B5EF4-FFF2-40B4-BE49-F238E27FC236}">
                <a16:creationId xmlns:a16="http://schemas.microsoft.com/office/drawing/2014/main" id="{8CB668C1-03B5-2B34-8E7C-3E7157D69007}"/>
              </a:ext>
            </a:extLst>
          </p:cNvPr>
          <p:cNvSpPr txBox="1">
            <a:spLocks noChangeArrowheads="1"/>
          </p:cNvSpPr>
          <p:nvPr/>
        </p:nvSpPr>
        <p:spPr bwMode="auto">
          <a:xfrm>
            <a:off x="13411200" y="4267200"/>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e</a:t>
            </a:r>
          </a:p>
        </p:txBody>
      </p:sp>
      <p:sp>
        <p:nvSpPr>
          <p:cNvPr id="46106" name="Text Box 26">
            <a:extLst>
              <a:ext uri="{FF2B5EF4-FFF2-40B4-BE49-F238E27FC236}">
                <a16:creationId xmlns:a16="http://schemas.microsoft.com/office/drawing/2014/main" id="{B0240002-2382-252C-0929-16F9720C11F1}"/>
              </a:ext>
            </a:extLst>
          </p:cNvPr>
          <p:cNvSpPr txBox="1">
            <a:spLocks noChangeArrowheads="1"/>
          </p:cNvSpPr>
          <p:nvPr/>
        </p:nvSpPr>
        <p:spPr bwMode="auto">
          <a:xfrm>
            <a:off x="17221200" y="4572000"/>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m</a:t>
            </a:r>
          </a:p>
        </p:txBody>
      </p:sp>
      <p:sp>
        <p:nvSpPr>
          <p:cNvPr id="46107" name="Text Box 27">
            <a:extLst>
              <a:ext uri="{FF2B5EF4-FFF2-40B4-BE49-F238E27FC236}">
                <a16:creationId xmlns:a16="http://schemas.microsoft.com/office/drawing/2014/main" id="{F45E192B-4259-2483-5C3D-5FD8FA0FF54F}"/>
              </a:ext>
            </a:extLst>
          </p:cNvPr>
          <p:cNvSpPr txBox="1">
            <a:spLocks noChangeArrowheads="1"/>
          </p:cNvSpPr>
          <p:nvPr/>
        </p:nvSpPr>
        <p:spPr bwMode="auto">
          <a:xfrm>
            <a:off x="12344400" y="8839200"/>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e</a:t>
            </a:r>
          </a:p>
        </p:txBody>
      </p:sp>
      <p:sp>
        <p:nvSpPr>
          <p:cNvPr id="46108" name="Text Box 28">
            <a:extLst>
              <a:ext uri="{FF2B5EF4-FFF2-40B4-BE49-F238E27FC236}">
                <a16:creationId xmlns:a16="http://schemas.microsoft.com/office/drawing/2014/main" id="{FDF5DE14-18EA-45DB-7FEA-09C8D0B5BBE0}"/>
              </a:ext>
            </a:extLst>
          </p:cNvPr>
          <p:cNvSpPr txBox="1">
            <a:spLocks noChangeArrowheads="1"/>
          </p:cNvSpPr>
          <p:nvPr/>
        </p:nvSpPr>
        <p:spPr bwMode="auto">
          <a:xfrm>
            <a:off x="14478000" y="11125200"/>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rPr>
              <a:t>m</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132</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1593" y="2479351"/>
            <a:ext cx="21590490" cy="892079"/>
          </a:xfrm>
        </p:spPr>
        <p:txBody>
          <a:bodyPr>
            <a:noAutofit/>
          </a:bodyPr>
          <a:lstStyle/>
          <a:p>
            <a:r>
              <a:rPr lang="en-US" sz="5400" dirty="0"/>
              <a:t>Knowledge Base</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454175" y="4021112"/>
            <a:ext cx="21590490"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69012" y="3958054"/>
            <a:ext cx="21360813" cy="434649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54175" y="4400975"/>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82883" y="3832323"/>
            <a:ext cx="21533070" cy="6871689"/>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effectLst/>
                <a:latin typeface="Helvetica Neue"/>
                <a:ea typeface="Calibri" panose="020F0502020204030204" pitchFamily="34" charset="0"/>
                <a:cs typeface="Times New Roman" panose="02020603050405020304" pitchFamily="18" charset="0"/>
              </a:rPr>
              <a:t>The central entities are </a:t>
            </a:r>
            <a:r>
              <a:rPr lang="en-US" sz="5400" b="1" dirty="0">
                <a:solidFill>
                  <a:srgbClr val="FF2D64"/>
                </a:solidFill>
                <a:effectLst/>
                <a:latin typeface="Helvetica Neue"/>
                <a:ea typeface="Calibri" panose="020F0502020204030204" pitchFamily="34" charset="0"/>
                <a:cs typeface="Times New Roman" panose="02020603050405020304" pitchFamily="18" charset="0"/>
              </a:rPr>
              <a:t>diseases</a:t>
            </a:r>
            <a:r>
              <a:rPr lang="en-US" sz="5400" dirty="0">
                <a:solidFill>
                  <a:srgbClr val="0100C8"/>
                </a:solidFill>
                <a:effectLst/>
                <a:latin typeface="Helvetica Neue"/>
                <a:ea typeface="Calibri" panose="020F0502020204030204" pitchFamily="34" charset="0"/>
                <a:cs typeface="Times New Roman" panose="02020603050405020304" pitchFamily="18" charset="0"/>
              </a:rPr>
              <a:t> and </a:t>
            </a:r>
            <a:r>
              <a:rPr lang="en-US" sz="5400" b="1" dirty="0">
                <a:solidFill>
                  <a:srgbClr val="FF2D64"/>
                </a:solidFill>
                <a:effectLst/>
                <a:latin typeface="Helvetica Neue"/>
                <a:ea typeface="Calibri" panose="020F0502020204030204" pitchFamily="34" charset="0"/>
                <a:cs typeface="Times New Roman" panose="02020603050405020304" pitchFamily="18" charset="0"/>
              </a:rPr>
              <a:t>manifestations</a:t>
            </a:r>
            <a:r>
              <a:rPr lang="en-US" sz="5400" dirty="0">
                <a:solidFill>
                  <a:srgbClr val="0100C8"/>
                </a:solidFill>
                <a:effectLst/>
                <a:latin typeface="Helvetica Neue"/>
                <a:ea typeface="Calibri" panose="020F0502020204030204" pitchFamily="34" charset="0"/>
                <a:cs typeface="Times New Roman" panose="02020603050405020304" pitchFamily="18" charset="0"/>
              </a:rPr>
              <a:t> with the following relations:</a:t>
            </a: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900" dirty="0">
              <a:solidFill>
                <a:srgbClr val="0100C8"/>
              </a:solidFill>
              <a:effectLst/>
              <a:latin typeface="Helvetica Neue"/>
              <a:ea typeface="Times New Roman" panose="02020603050405020304" pitchFamily="18"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Relation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Manifest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from diseases to symptoms: A disease, D, manifests a symptom, M, to a given degree, from the set {1, 2, ..., 5}, which indicates the frequency of occurrence of M in cases of A.</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9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Relation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Evokes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from manifestations to diseases: A manifestation, M, evokes the hypothesis of a disease, A, to a given degree from the set {0, 1, ..., 5}. The degree indicates how indicative M is of A.</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22641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07C09DA2-FC95-CB8F-1CBF-0DC3D400CB13}"/>
              </a:ext>
            </a:extLst>
          </p:cNvPr>
          <p:cNvSpPr>
            <a:spLocks noGrp="1"/>
          </p:cNvSpPr>
          <p:nvPr>
            <p:ph type="dt" sz="quarter" idx="10"/>
          </p:nvPr>
        </p:nvSpPr>
        <p:spPr>
          <a:xfrm>
            <a:off x="-4137285" y="-464695"/>
            <a:ext cx="0" cy="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8131" name="Slide Number Placeholder 3">
            <a:extLst>
              <a:ext uri="{FF2B5EF4-FFF2-40B4-BE49-F238E27FC236}">
                <a16:creationId xmlns:a16="http://schemas.microsoft.com/office/drawing/2014/main" id="{B272F182-2EFB-3BEA-CA10-6AF41598E6E1}"/>
              </a:ext>
            </a:extLst>
          </p:cNvPr>
          <p:cNvSpPr>
            <a:spLocks noGrp="1"/>
          </p:cNvSpPr>
          <p:nvPr>
            <p:ph type="sldNum" sz="quarter" idx="12"/>
          </p:nvPr>
        </p:nvSpPr>
        <p:spPr>
          <a:xfrm>
            <a:off x="11339636" y="1238498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599685E-B640-48D3-AE15-2ED909782543}" type="slidenum">
              <a:rPr lang="el-GR" altLang="en-US" smtClean="0"/>
              <a:pPr algn="ctr"/>
              <a:t>133</a:t>
            </a:fld>
            <a:endParaRPr lang="el-GR" altLang="en-US" dirty="0"/>
          </a:p>
        </p:txBody>
      </p:sp>
      <p:sp>
        <p:nvSpPr>
          <p:cNvPr id="48132" name="Oval 4">
            <a:extLst>
              <a:ext uri="{FF2B5EF4-FFF2-40B4-BE49-F238E27FC236}">
                <a16:creationId xmlns:a16="http://schemas.microsoft.com/office/drawing/2014/main" id="{C4A18E6A-256B-610E-9AFB-9895955FBCD0}"/>
              </a:ext>
            </a:extLst>
          </p:cNvPr>
          <p:cNvSpPr>
            <a:spLocks noChangeArrowheads="1"/>
          </p:cNvSpPr>
          <p:nvPr/>
        </p:nvSpPr>
        <p:spPr bwMode="auto">
          <a:xfrm>
            <a:off x="2698491" y="5134289"/>
            <a:ext cx="3695700" cy="1933574"/>
          </a:xfrm>
          <a:prstGeom prst="ellipse">
            <a:avLst/>
          </a:prstGeom>
          <a:solidFill>
            <a:schemeClr val="accent6">
              <a:lumMod val="60000"/>
              <a:lumOff val="40000"/>
            </a:schemeClr>
          </a:solidFill>
          <a:ln w="28575">
            <a:solidFill>
              <a:schemeClr val="bg2"/>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disorders</a:t>
            </a:r>
            <a:endParaRPr lang="el-GR" altLang="en-US" sz="2800" b="1" dirty="0">
              <a:latin typeface="Times New Roman" panose="02020603050405020304" pitchFamily="18" charset="0"/>
            </a:endParaRPr>
          </a:p>
          <a:p>
            <a:pPr algn="ctr" eaLnBrk="1" hangingPunct="1"/>
            <a:r>
              <a:rPr lang="el-GR" altLang="en-US" sz="2800" b="1" dirty="0">
                <a:latin typeface="Times New Roman" panose="02020603050405020304" pitchFamily="18" charset="0"/>
              </a:rPr>
              <a:t>(</a:t>
            </a:r>
            <a:r>
              <a:rPr lang="en-US" altLang="en-US" sz="2800" b="1" dirty="0">
                <a:latin typeface="Times New Roman" panose="02020603050405020304" pitchFamily="18" charset="0"/>
              </a:rPr>
              <a:t>hypotheses</a:t>
            </a:r>
            <a:r>
              <a:rPr lang="el-GR" altLang="en-US" sz="2800" b="1" dirty="0">
                <a:latin typeface="Times New Roman" panose="02020603050405020304" pitchFamily="18" charset="0"/>
              </a:rPr>
              <a:t>)</a:t>
            </a:r>
            <a:endParaRPr lang="en-US" altLang="en-US" sz="2800" b="1" dirty="0"/>
          </a:p>
        </p:txBody>
      </p:sp>
      <p:sp>
        <p:nvSpPr>
          <p:cNvPr id="48133" name="Oval 5">
            <a:extLst>
              <a:ext uri="{FF2B5EF4-FFF2-40B4-BE49-F238E27FC236}">
                <a16:creationId xmlns:a16="http://schemas.microsoft.com/office/drawing/2014/main" id="{6252243E-C487-01EA-5D0F-CC96A114E973}"/>
              </a:ext>
            </a:extLst>
          </p:cNvPr>
          <p:cNvSpPr>
            <a:spLocks noChangeArrowheads="1"/>
          </p:cNvSpPr>
          <p:nvPr/>
        </p:nvSpPr>
        <p:spPr bwMode="auto">
          <a:xfrm>
            <a:off x="9327891" y="5021705"/>
            <a:ext cx="3756024" cy="1930400"/>
          </a:xfrm>
          <a:prstGeom prst="ellipse">
            <a:avLst/>
          </a:prstGeom>
          <a:solidFill>
            <a:schemeClr val="accent6">
              <a:lumMod val="20000"/>
              <a:lumOff val="80000"/>
            </a:schemeClr>
          </a:solidFill>
          <a:ln w="28575">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indications</a:t>
            </a:r>
            <a:endParaRPr lang="el-GR" altLang="en-US" sz="3200" b="1" dirty="0">
              <a:latin typeface="Times New Roman" panose="02020603050405020304" pitchFamily="18" charset="0"/>
            </a:endParaRPr>
          </a:p>
          <a:p>
            <a:pPr algn="ctr" eaLnBrk="1" hangingPunct="1"/>
            <a:r>
              <a:rPr lang="el-GR" altLang="en-US" sz="3200" b="1" dirty="0">
                <a:latin typeface="Times New Roman" panose="02020603050405020304" pitchFamily="18" charset="0"/>
              </a:rPr>
              <a:t>(</a:t>
            </a:r>
            <a:r>
              <a:rPr lang="en-US" altLang="en-US" sz="3200" b="1" dirty="0">
                <a:latin typeface="Times New Roman" panose="02020603050405020304" pitchFamily="18" charset="0"/>
              </a:rPr>
              <a:t>evidence</a:t>
            </a:r>
            <a:r>
              <a:rPr lang="el-GR" altLang="en-US" sz="3200" b="1" dirty="0">
                <a:latin typeface="Times New Roman" panose="02020603050405020304" pitchFamily="18" charset="0"/>
              </a:rPr>
              <a:t>)</a:t>
            </a:r>
            <a:endParaRPr lang="en-US" altLang="en-US" sz="2800" b="1" dirty="0"/>
          </a:p>
        </p:txBody>
      </p:sp>
      <p:sp>
        <p:nvSpPr>
          <p:cNvPr id="91142" name="Freeform 6">
            <a:extLst>
              <a:ext uri="{FF2B5EF4-FFF2-40B4-BE49-F238E27FC236}">
                <a16:creationId xmlns:a16="http://schemas.microsoft.com/office/drawing/2014/main" id="{D5F8A98A-9D05-C32A-5B14-4BA43EC70016}"/>
              </a:ext>
            </a:extLst>
          </p:cNvPr>
          <p:cNvSpPr>
            <a:spLocks/>
          </p:cNvSpPr>
          <p:nvPr/>
        </p:nvSpPr>
        <p:spPr bwMode="auto">
          <a:xfrm>
            <a:off x="5759191" y="4977255"/>
            <a:ext cx="3886200" cy="647700"/>
          </a:xfrm>
          <a:custGeom>
            <a:avLst/>
            <a:gdLst>
              <a:gd name="T0" fmla="*/ 0 w 3060"/>
              <a:gd name="T1" fmla="*/ 323850 h 510"/>
              <a:gd name="T2" fmla="*/ 95250 w 3060"/>
              <a:gd name="T3" fmla="*/ 238125 h 510"/>
              <a:gd name="T4" fmla="*/ 180975 w 3060"/>
              <a:gd name="T5" fmla="*/ 152400 h 510"/>
              <a:gd name="T6" fmla="*/ 219075 w 3060"/>
              <a:gd name="T7" fmla="*/ 133350 h 510"/>
              <a:gd name="T8" fmla="*/ 295275 w 3060"/>
              <a:gd name="T9" fmla="*/ 66675 h 510"/>
              <a:gd name="T10" fmla="*/ 371475 w 3060"/>
              <a:gd name="T11" fmla="*/ 38100 h 510"/>
              <a:gd name="T12" fmla="*/ 523875 w 3060"/>
              <a:gd name="T13" fmla="*/ 0 h 510"/>
              <a:gd name="T14" fmla="*/ 1276350 w 3060"/>
              <a:gd name="T15" fmla="*/ 47625 h 510"/>
              <a:gd name="T16" fmla="*/ 1447800 w 3060"/>
              <a:gd name="T17" fmla="*/ 66675 h 510"/>
              <a:gd name="T18" fmla="*/ 1628775 w 3060"/>
              <a:gd name="T19" fmla="*/ 123825 h 510"/>
              <a:gd name="T20" fmla="*/ 1838325 w 3060"/>
              <a:gd name="T21" fmla="*/ 228600 h 510"/>
              <a:gd name="T22" fmla="*/ 1943100 w 3060"/>
              <a:gd name="T23" fmla="*/ 266700 h 5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60" h="510">
                <a:moveTo>
                  <a:pt x="0" y="510"/>
                </a:moveTo>
                <a:cubicBezTo>
                  <a:pt x="47" y="463"/>
                  <a:pt x="107" y="426"/>
                  <a:pt x="150" y="375"/>
                </a:cubicBezTo>
                <a:cubicBezTo>
                  <a:pt x="190" y="327"/>
                  <a:pt x="233" y="277"/>
                  <a:pt x="285" y="240"/>
                </a:cubicBezTo>
                <a:cubicBezTo>
                  <a:pt x="303" y="227"/>
                  <a:pt x="327" y="223"/>
                  <a:pt x="345" y="210"/>
                </a:cubicBezTo>
                <a:cubicBezTo>
                  <a:pt x="485" y="105"/>
                  <a:pt x="328" y="191"/>
                  <a:pt x="465" y="105"/>
                </a:cubicBezTo>
                <a:cubicBezTo>
                  <a:pt x="549" y="53"/>
                  <a:pt x="499" y="92"/>
                  <a:pt x="585" y="60"/>
                </a:cubicBezTo>
                <a:cubicBezTo>
                  <a:pt x="685" y="22"/>
                  <a:pt x="708" y="15"/>
                  <a:pt x="825" y="0"/>
                </a:cubicBezTo>
                <a:cubicBezTo>
                  <a:pt x="1226" y="13"/>
                  <a:pt x="1609" y="61"/>
                  <a:pt x="2010" y="75"/>
                </a:cubicBezTo>
                <a:cubicBezTo>
                  <a:pt x="2080" y="81"/>
                  <a:pt x="2204" y="90"/>
                  <a:pt x="2280" y="105"/>
                </a:cubicBezTo>
                <a:cubicBezTo>
                  <a:pt x="2381" y="125"/>
                  <a:pt x="2468" y="163"/>
                  <a:pt x="2565" y="195"/>
                </a:cubicBezTo>
                <a:cubicBezTo>
                  <a:pt x="2682" y="234"/>
                  <a:pt x="2781" y="314"/>
                  <a:pt x="2895" y="360"/>
                </a:cubicBezTo>
                <a:cubicBezTo>
                  <a:pt x="2950" y="382"/>
                  <a:pt x="3007" y="393"/>
                  <a:pt x="3060" y="420"/>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91143" name="Freeform 7">
            <a:extLst>
              <a:ext uri="{FF2B5EF4-FFF2-40B4-BE49-F238E27FC236}">
                <a16:creationId xmlns:a16="http://schemas.microsoft.com/office/drawing/2014/main" id="{535E745B-391E-0D2A-E076-56221A9B9472}"/>
              </a:ext>
            </a:extLst>
          </p:cNvPr>
          <p:cNvSpPr>
            <a:spLocks/>
          </p:cNvSpPr>
          <p:nvPr/>
        </p:nvSpPr>
        <p:spPr bwMode="auto">
          <a:xfrm>
            <a:off x="6273542" y="6615556"/>
            <a:ext cx="3486150" cy="590550"/>
          </a:xfrm>
          <a:custGeom>
            <a:avLst/>
            <a:gdLst>
              <a:gd name="T0" fmla="*/ 1743075 w 2745"/>
              <a:gd name="T1" fmla="*/ 0 h 465"/>
              <a:gd name="T2" fmla="*/ 1524000 w 2745"/>
              <a:gd name="T3" fmla="*/ 219075 h 465"/>
              <a:gd name="T4" fmla="*/ 1495425 w 2745"/>
              <a:gd name="T5" fmla="*/ 238125 h 465"/>
              <a:gd name="T6" fmla="*/ 1390650 w 2745"/>
              <a:gd name="T7" fmla="*/ 276225 h 465"/>
              <a:gd name="T8" fmla="*/ 1228725 w 2745"/>
              <a:gd name="T9" fmla="*/ 295275 h 465"/>
              <a:gd name="T10" fmla="*/ 790575 w 2745"/>
              <a:gd name="T11" fmla="*/ 285750 h 465"/>
              <a:gd name="T12" fmla="*/ 571500 w 2745"/>
              <a:gd name="T13" fmla="*/ 219075 h 465"/>
              <a:gd name="T14" fmla="*/ 533400 w 2745"/>
              <a:gd name="T15" fmla="*/ 200025 h 465"/>
              <a:gd name="T16" fmla="*/ 457200 w 2745"/>
              <a:gd name="T17" fmla="*/ 180975 h 465"/>
              <a:gd name="T18" fmla="*/ 361950 w 2745"/>
              <a:gd name="T19" fmla="*/ 142875 h 465"/>
              <a:gd name="T20" fmla="*/ 295275 w 2745"/>
              <a:gd name="T21" fmla="*/ 104775 h 465"/>
              <a:gd name="T22" fmla="*/ 219075 w 2745"/>
              <a:gd name="T23" fmla="*/ 76200 h 465"/>
              <a:gd name="T24" fmla="*/ 142875 w 2745"/>
              <a:gd name="T25" fmla="*/ 38100 h 465"/>
              <a:gd name="T26" fmla="*/ 104775 w 2745"/>
              <a:gd name="T27" fmla="*/ 28575 h 465"/>
              <a:gd name="T28" fmla="*/ 0 w 2745"/>
              <a:gd name="T29" fmla="*/ 19050 h 4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45" h="465">
                <a:moveTo>
                  <a:pt x="2745" y="0"/>
                </a:moveTo>
                <a:cubicBezTo>
                  <a:pt x="2703" y="166"/>
                  <a:pt x="2557" y="293"/>
                  <a:pt x="2400" y="345"/>
                </a:cubicBezTo>
                <a:cubicBezTo>
                  <a:pt x="2383" y="351"/>
                  <a:pt x="2371" y="367"/>
                  <a:pt x="2355" y="375"/>
                </a:cubicBezTo>
                <a:cubicBezTo>
                  <a:pt x="2306" y="400"/>
                  <a:pt x="2244" y="423"/>
                  <a:pt x="2190" y="435"/>
                </a:cubicBezTo>
                <a:cubicBezTo>
                  <a:pt x="2107" y="454"/>
                  <a:pt x="2019" y="457"/>
                  <a:pt x="1935" y="465"/>
                </a:cubicBezTo>
                <a:cubicBezTo>
                  <a:pt x="1705" y="460"/>
                  <a:pt x="1475" y="463"/>
                  <a:pt x="1245" y="450"/>
                </a:cubicBezTo>
                <a:cubicBezTo>
                  <a:pt x="1124" y="443"/>
                  <a:pt x="1018" y="369"/>
                  <a:pt x="900" y="345"/>
                </a:cubicBezTo>
                <a:cubicBezTo>
                  <a:pt x="880" y="335"/>
                  <a:pt x="861" y="322"/>
                  <a:pt x="840" y="315"/>
                </a:cubicBezTo>
                <a:cubicBezTo>
                  <a:pt x="801" y="302"/>
                  <a:pt x="720" y="285"/>
                  <a:pt x="720" y="285"/>
                </a:cubicBezTo>
                <a:cubicBezTo>
                  <a:pt x="667" y="250"/>
                  <a:pt x="628" y="247"/>
                  <a:pt x="570" y="225"/>
                </a:cubicBezTo>
                <a:cubicBezTo>
                  <a:pt x="465" y="186"/>
                  <a:pt x="552" y="209"/>
                  <a:pt x="465" y="165"/>
                </a:cubicBezTo>
                <a:cubicBezTo>
                  <a:pt x="427" y="146"/>
                  <a:pt x="383" y="139"/>
                  <a:pt x="345" y="120"/>
                </a:cubicBezTo>
                <a:cubicBezTo>
                  <a:pt x="235" y="65"/>
                  <a:pt x="381" y="112"/>
                  <a:pt x="225" y="60"/>
                </a:cubicBezTo>
                <a:cubicBezTo>
                  <a:pt x="205" y="53"/>
                  <a:pt x="185" y="48"/>
                  <a:pt x="165" y="45"/>
                </a:cubicBezTo>
                <a:cubicBezTo>
                  <a:pt x="110" y="38"/>
                  <a:pt x="0" y="30"/>
                  <a:pt x="0" y="30"/>
                </a:cubicBezTo>
              </a:path>
            </a:pathLst>
          </a:custGeom>
          <a:noFill/>
          <a:ln w="7620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91144" name="Text Box 8">
            <a:extLst>
              <a:ext uri="{FF2B5EF4-FFF2-40B4-BE49-F238E27FC236}">
                <a16:creationId xmlns:a16="http://schemas.microsoft.com/office/drawing/2014/main" id="{1F6742F5-AF99-2D86-3837-F89374C27FCA}"/>
              </a:ext>
            </a:extLst>
          </p:cNvPr>
          <p:cNvSpPr txBox="1">
            <a:spLocks noChangeArrowheads="1"/>
          </p:cNvSpPr>
          <p:nvPr/>
        </p:nvSpPr>
        <p:spPr bwMode="auto">
          <a:xfrm>
            <a:off x="5616315" y="3345305"/>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i="1" dirty="0"/>
              <a:t>Manifests</a:t>
            </a:r>
            <a:endParaRPr lang="el-GR" altLang="en-US" sz="3200" b="1" i="1" dirty="0"/>
          </a:p>
          <a:p>
            <a:pPr algn="ctr" eaLnBrk="1" hangingPunct="1">
              <a:spcBef>
                <a:spcPct val="50000"/>
              </a:spcBef>
            </a:pPr>
            <a:r>
              <a:rPr lang="el-GR" altLang="en-US" sz="3200" b="1" dirty="0"/>
              <a:t>(</a:t>
            </a:r>
            <a:r>
              <a:rPr lang="en-US" altLang="en-US" sz="3200" b="1" dirty="0">
                <a:solidFill>
                  <a:srgbClr val="990000"/>
                </a:solidFill>
              </a:rPr>
              <a:t>deduction</a:t>
            </a:r>
            <a:r>
              <a:rPr lang="el-GR" altLang="en-US" sz="3200" b="1" dirty="0"/>
              <a:t>)</a:t>
            </a:r>
            <a:endParaRPr lang="en-US" altLang="en-US" sz="3200" b="1" dirty="0"/>
          </a:p>
        </p:txBody>
      </p:sp>
      <p:sp>
        <p:nvSpPr>
          <p:cNvPr id="91145" name="Text Box 9">
            <a:extLst>
              <a:ext uri="{FF2B5EF4-FFF2-40B4-BE49-F238E27FC236}">
                <a16:creationId xmlns:a16="http://schemas.microsoft.com/office/drawing/2014/main" id="{69DD7C58-D6BD-EEF9-420F-360427C5039A}"/>
              </a:ext>
            </a:extLst>
          </p:cNvPr>
          <p:cNvSpPr txBox="1">
            <a:spLocks noChangeArrowheads="1"/>
          </p:cNvSpPr>
          <p:nvPr/>
        </p:nvSpPr>
        <p:spPr bwMode="auto">
          <a:xfrm>
            <a:off x="5921115" y="7577581"/>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i="1" dirty="0"/>
              <a:t>Evokes</a:t>
            </a:r>
            <a:endParaRPr lang="el-GR" altLang="en-US" sz="3200" b="1" i="1" dirty="0"/>
          </a:p>
          <a:p>
            <a:pPr algn="ctr" eaLnBrk="1" hangingPunct="1">
              <a:spcBef>
                <a:spcPct val="50000"/>
              </a:spcBef>
            </a:pPr>
            <a:r>
              <a:rPr lang="el-GR" altLang="en-US" sz="3200" b="1" dirty="0"/>
              <a:t>(</a:t>
            </a:r>
            <a:r>
              <a:rPr lang="en-US" altLang="en-US" sz="3200" b="1" dirty="0">
                <a:solidFill>
                  <a:srgbClr val="990000"/>
                </a:solidFill>
              </a:rPr>
              <a:t>abduction</a:t>
            </a:r>
            <a:r>
              <a:rPr lang="el-GR" altLang="en-US" sz="3200" b="1" dirty="0"/>
              <a:t>)</a:t>
            </a:r>
            <a:endParaRPr lang="en-US" altLang="en-US" sz="3200" b="1" dirty="0"/>
          </a:p>
        </p:txBody>
      </p:sp>
      <p:sp>
        <p:nvSpPr>
          <p:cNvPr id="2" name="TextBox 1">
            <a:extLst>
              <a:ext uri="{FF2B5EF4-FFF2-40B4-BE49-F238E27FC236}">
                <a16:creationId xmlns:a16="http://schemas.microsoft.com/office/drawing/2014/main" id="{0A495D72-AFB0-5EDB-42B3-A396E4BFD328}"/>
              </a:ext>
            </a:extLst>
          </p:cNvPr>
          <p:cNvSpPr txBox="1"/>
          <p:nvPr/>
        </p:nvSpPr>
        <p:spPr>
          <a:xfrm>
            <a:off x="14282033" y="2939906"/>
            <a:ext cx="8712878" cy="7392088"/>
          </a:xfrm>
          <a:prstGeom prst="rect">
            <a:avLst/>
          </a:prstGeom>
          <a:noFill/>
        </p:spPr>
        <p:txBody>
          <a:bodyPr wrap="square" rtlCol="0">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C00000"/>
                </a:solidFill>
                <a:effectLst/>
                <a:latin typeface="Helvetica Neue"/>
                <a:ea typeface="Times New Roman" panose="02020603050405020304" pitchFamily="18" charset="0"/>
                <a:cs typeface="Times New Roman" panose="02020603050405020304" pitchFamily="18" charset="0"/>
              </a:rPr>
              <a:t>Degree of Importance of </a:t>
            </a:r>
            <a:r>
              <a:rPr lang="en-US" sz="4000" b="1" dirty="0">
                <a:solidFill>
                  <a:srgbClr val="C00000"/>
                </a:solidFill>
                <a:effectLst/>
                <a:latin typeface="Helvetica Neue"/>
                <a:ea typeface="Times New Roman" panose="02020603050405020304" pitchFamily="18" charset="0"/>
                <a:cs typeface="Times New Roman" panose="02020603050405020304" pitchFamily="18" charset="0"/>
              </a:rPr>
              <a:t>Indications</a:t>
            </a:r>
            <a:r>
              <a:rPr lang="en-CY" sz="4000" b="1" dirty="0">
                <a:solidFill>
                  <a:srgbClr val="C00000"/>
                </a:solidFill>
                <a:effectLst/>
                <a:latin typeface="Helvetica Neue"/>
                <a:ea typeface="Times New Roman" panose="02020603050405020304" pitchFamily="18" charset="0"/>
                <a:cs typeface="Times New Roman" panose="02020603050405020304" pitchFamily="18" charset="0"/>
              </a:rPr>
              <a:t> </a:t>
            </a:r>
            <a:endParaRPr lang="en-CY" sz="40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latin typeface="Helvetica Neue"/>
                <a:ea typeface="Times New Roman" panose="02020603050405020304" pitchFamily="18" charset="0"/>
                <a:cs typeface="Times New Roman" panose="02020603050405020304" pitchFamily="18" charset="0"/>
              </a:rPr>
              <a:t>Each indicator, E, is assigned a degree of importance (</a:t>
            </a:r>
            <a:r>
              <a:rPr lang="en-CY" sz="4000" b="1" dirty="0">
                <a:solidFill>
                  <a:srgbClr val="C00000"/>
                </a:solidFill>
                <a:effectLst/>
                <a:latin typeface="Helvetica Neue"/>
                <a:ea typeface="Times New Roman" panose="02020603050405020304" pitchFamily="18" charset="0"/>
                <a:cs typeface="Times New Roman" panose="02020603050405020304" pitchFamily="18" charset="0"/>
              </a:rPr>
              <a:t>import</a:t>
            </a:r>
            <a:r>
              <a:rPr lang="en-CY" sz="4000" dirty="0">
                <a:effectLst/>
                <a:latin typeface="Helvetica Neue"/>
                <a:ea typeface="Times New Roman" panose="02020603050405020304" pitchFamily="18" charset="0"/>
                <a:cs typeface="Times New Roman" panose="02020603050405020304" pitchFamily="18" charset="0"/>
              </a:rPr>
              <a:t>) from the set {1, 2, ..., 5} which indicates the universal importance of the indicator, regardless of its various causes, and thus the degree to which its presence to a patient needs to be explained, i.e., be ascribed to a cause.</a:t>
            </a:r>
            <a:endParaRPr lang="en-CY" sz="40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1142"/>
                                        </p:tgtEl>
                                        <p:attrNameLst>
                                          <p:attrName>style.visibility</p:attrName>
                                        </p:attrNameLst>
                                      </p:cBhvr>
                                      <p:to>
                                        <p:strVal val="visible"/>
                                      </p:to>
                                    </p:set>
                                    <p:anim calcmode="lin" valueType="num">
                                      <p:cBhvr additive="base">
                                        <p:cTn id="7" dur="500" fill="hold"/>
                                        <p:tgtEl>
                                          <p:spTgt spid="91142"/>
                                        </p:tgtEl>
                                        <p:attrNameLst>
                                          <p:attrName>ppt_x</p:attrName>
                                        </p:attrNameLst>
                                      </p:cBhvr>
                                      <p:tavLst>
                                        <p:tav tm="0">
                                          <p:val>
                                            <p:strVal val="#ppt_x"/>
                                          </p:val>
                                        </p:tav>
                                        <p:tav tm="100000">
                                          <p:val>
                                            <p:strVal val="#ppt_x"/>
                                          </p:val>
                                        </p:tav>
                                      </p:tavLst>
                                    </p:anim>
                                    <p:anim calcmode="lin" valueType="num">
                                      <p:cBhvr additive="base">
                                        <p:cTn id="8" dur="500" fill="hold"/>
                                        <p:tgtEl>
                                          <p:spTgt spid="9114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1144"/>
                                        </p:tgtEl>
                                        <p:attrNameLst>
                                          <p:attrName>style.visibility</p:attrName>
                                        </p:attrNameLst>
                                      </p:cBhvr>
                                      <p:to>
                                        <p:strVal val="visible"/>
                                      </p:to>
                                    </p:set>
                                    <p:anim calcmode="lin" valueType="num">
                                      <p:cBhvr additive="base">
                                        <p:cTn id="11" dur="500" fill="hold"/>
                                        <p:tgtEl>
                                          <p:spTgt spid="91144"/>
                                        </p:tgtEl>
                                        <p:attrNameLst>
                                          <p:attrName>ppt_x</p:attrName>
                                        </p:attrNameLst>
                                      </p:cBhvr>
                                      <p:tavLst>
                                        <p:tav tm="0">
                                          <p:val>
                                            <p:strVal val="#ppt_x"/>
                                          </p:val>
                                        </p:tav>
                                        <p:tav tm="100000">
                                          <p:val>
                                            <p:strVal val="#ppt_x"/>
                                          </p:val>
                                        </p:tav>
                                      </p:tavLst>
                                    </p:anim>
                                    <p:anim calcmode="lin" valueType="num">
                                      <p:cBhvr additive="base">
                                        <p:cTn id="12" dur="500" fill="hold"/>
                                        <p:tgtEl>
                                          <p:spTgt spid="9114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1145"/>
                                        </p:tgtEl>
                                        <p:attrNameLst>
                                          <p:attrName>style.visibility</p:attrName>
                                        </p:attrNameLst>
                                      </p:cBhvr>
                                      <p:to>
                                        <p:strVal val="visible"/>
                                      </p:to>
                                    </p:set>
                                    <p:anim calcmode="lin" valueType="num">
                                      <p:cBhvr additive="base">
                                        <p:cTn id="17" dur="500" fill="hold"/>
                                        <p:tgtEl>
                                          <p:spTgt spid="91145"/>
                                        </p:tgtEl>
                                        <p:attrNameLst>
                                          <p:attrName>ppt_x</p:attrName>
                                        </p:attrNameLst>
                                      </p:cBhvr>
                                      <p:tavLst>
                                        <p:tav tm="0">
                                          <p:val>
                                            <p:strVal val="#ppt_x"/>
                                          </p:val>
                                        </p:tav>
                                        <p:tav tm="100000">
                                          <p:val>
                                            <p:strVal val="#ppt_x"/>
                                          </p:val>
                                        </p:tav>
                                      </p:tavLst>
                                    </p:anim>
                                    <p:anim calcmode="lin" valueType="num">
                                      <p:cBhvr additive="base">
                                        <p:cTn id="18" dur="500" fill="hold"/>
                                        <p:tgtEl>
                                          <p:spTgt spid="9114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1143"/>
                                        </p:tgtEl>
                                        <p:attrNameLst>
                                          <p:attrName>style.visibility</p:attrName>
                                        </p:attrNameLst>
                                      </p:cBhvr>
                                      <p:to>
                                        <p:strVal val="visible"/>
                                      </p:to>
                                    </p:set>
                                    <p:anim calcmode="lin" valueType="num">
                                      <p:cBhvr additive="base">
                                        <p:cTn id="21" dur="500" fill="hold"/>
                                        <p:tgtEl>
                                          <p:spTgt spid="91143"/>
                                        </p:tgtEl>
                                        <p:attrNameLst>
                                          <p:attrName>ppt_x</p:attrName>
                                        </p:attrNameLst>
                                      </p:cBhvr>
                                      <p:tavLst>
                                        <p:tav tm="0">
                                          <p:val>
                                            <p:strVal val="#ppt_x"/>
                                          </p:val>
                                        </p:tav>
                                        <p:tav tm="100000">
                                          <p:val>
                                            <p:strVal val="#ppt_x"/>
                                          </p:val>
                                        </p:tav>
                                      </p:tavLst>
                                    </p:anim>
                                    <p:anim calcmode="lin" valueType="num">
                                      <p:cBhvr additive="base">
                                        <p:cTn id="22" dur="500" fill="hold"/>
                                        <p:tgtEl>
                                          <p:spTgt spid="9114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4" grpId="0"/>
      <p:bldP spid="91145" grpId="0"/>
      <p:bldP spid="2"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a:extLst>
              <a:ext uri="{FF2B5EF4-FFF2-40B4-BE49-F238E27FC236}">
                <a16:creationId xmlns:a16="http://schemas.microsoft.com/office/drawing/2014/main" id="{36020B2D-CFC7-426A-BB2E-493238A770E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0179" name="Slide Number Placeholder 3">
            <a:extLst>
              <a:ext uri="{FF2B5EF4-FFF2-40B4-BE49-F238E27FC236}">
                <a16:creationId xmlns:a16="http://schemas.microsoft.com/office/drawing/2014/main" id="{2BE5A561-C320-8544-2987-B798AE6AB15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E7478FAD-C753-414D-ABF2-2A9506B44644}" type="slidenum">
              <a:rPr lang="el-GR" altLang="en-US" smtClean="0"/>
              <a:pPr algn="ctr"/>
              <a:t>134</a:t>
            </a:fld>
            <a:endParaRPr lang="el-GR" altLang="en-US" dirty="0"/>
          </a:p>
        </p:txBody>
      </p:sp>
      <p:sp>
        <p:nvSpPr>
          <p:cNvPr id="50180" name="Text Box 4">
            <a:extLst>
              <a:ext uri="{FF2B5EF4-FFF2-40B4-BE49-F238E27FC236}">
                <a16:creationId xmlns:a16="http://schemas.microsoft.com/office/drawing/2014/main" id="{5A4C32C8-3882-7085-8AF3-34C4A2228A0F}"/>
              </a:ext>
            </a:extLst>
          </p:cNvPr>
          <p:cNvSpPr txBox="1">
            <a:spLocks noChangeArrowheads="1"/>
          </p:cNvSpPr>
          <p:nvPr/>
        </p:nvSpPr>
        <p:spPr bwMode="auto">
          <a:xfrm>
            <a:off x="5638800" y="2895600"/>
            <a:ext cx="13716000" cy="8991600"/>
          </a:xfrm>
          <a:prstGeom prst="rect">
            <a:avLst/>
          </a:prstGeom>
          <a:solidFill>
            <a:schemeClr val="accent6">
              <a:lumMod val="20000"/>
              <a:lumOff val="80000"/>
            </a:schemeClr>
          </a:solidFill>
          <a:ln w="38100">
            <a:solidFill>
              <a:schemeClr val="bg2"/>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algn="r">
              <a:defRPr sz="1400">
                <a:solidFill>
                  <a:schemeClr val="tx1"/>
                </a:solidFill>
                <a:latin typeface="Arial" panose="020B0604020202020204" pitchFamily="34" charset="0"/>
                <a:cs typeface="Arial" panose="020B0604020202020204" pitchFamily="34" charset="0"/>
              </a:defRPr>
            </a:lvl2pPr>
            <a:lvl3pPr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lvl="1" algn="l" eaLnBrk="1" hangingPunct="1">
              <a:buFont typeface="Symbol" panose="05050102010706020507" pitchFamily="18" charset="2"/>
              <a:buChar char="·"/>
            </a:pPr>
            <a:r>
              <a:rPr lang="el-GR" altLang="en-US" sz="3200" b="1" dirty="0">
                <a:latin typeface="Times New Roman" panose="02020603050405020304" pitchFamily="18" charset="0"/>
              </a:rPr>
              <a:t>    </a:t>
            </a:r>
            <a:r>
              <a:rPr lang="en-US" altLang="en-US" sz="4000" b="1" dirty="0">
                <a:latin typeface="Times New Roman" panose="02020603050405020304" pitchFamily="18" charset="0"/>
              </a:rPr>
              <a:t>Subcategories</a:t>
            </a:r>
            <a:r>
              <a:rPr lang="el-GR" altLang="en-US" sz="3600" b="1" dirty="0">
                <a:latin typeface="Times New Roman" panose="02020603050405020304" pitchFamily="18" charset="0"/>
              </a:rPr>
              <a:t>: . . . . . . . . .</a:t>
            </a:r>
          </a:p>
          <a:p>
            <a:pPr algn="l" eaLnBrk="1" hangingPunct="1"/>
            <a:endParaRPr lang="el-GR" altLang="en-US" sz="3600" b="1" dirty="0">
              <a:latin typeface="Times New Roman" panose="02020603050405020304" pitchFamily="18" charset="0"/>
            </a:endParaRPr>
          </a:p>
          <a:p>
            <a:pPr lvl="1" algn="l" eaLnBrk="1" hangingPunct="1">
              <a:buFont typeface="Symbol" panose="05050102010706020507" pitchFamily="18" charset="2"/>
              <a:buChar char="·"/>
            </a:pPr>
            <a:r>
              <a:rPr lang="el-GR" altLang="en-US" sz="3600" b="1" dirty="0">
                <a:latin typeface="Times New Roman" panose="02020603050405020304" pitchFamily="18" charset="0"/>
              </a:rPr>
              <a:t>    </a:t>
            </a:r>
            <a:r>
              <a:rPr lang="en-US" altLang="en-US" sz="4000" b="1" dirty="0">
                <a:latin typeface="Times New Roman" panose="02020603050405020304" pitchFamily="18" charset="0"/>
              </a:rPr>
              <a:t>Indication</a:t>
            </a:r>
            <a:r>
              <a:rPr lang="el-GR" altLang="en-US" sz="4000" b="1" dirty="0">
                <a:latin typeface="Times New Roman" panose="02020603050405020304" pitchFamily="18" charset="0"/>
              </a:rPr>
              <a:t>:</a:t>
            </a:r>
          </a:p>
          <a:p>
            <a:pPr lvl="1" algn="l" eaLnBrk="1" hangingPunct="1"/>
            <a:r>
              <a:rPr lang="el-GR" altLang="en-US" sz="3600" b="1" dirty="0">
                <a:latin typeface="Times New Roman" panose="02020603050405020304" pitchFamily="18" charset="0"/>
              </a:rPr>
              <a:t>             </a:t>
            </a:r>
            <a:r>
              <a:rPr lang="en-US" altLang="en-US" sz="3600" b="1" dirty="0">
                <a:latin typeface="Times New Roman" panose="02020603050405020304" pitchFamily="18" charset="0"/>
              </a:rPr>
              <a:t>indicator</a:t>
            </a:r>
            <a:r>
              <a:rPr lang="el-GR" altLang="en-US" sz="3600" b="1" dirty="0">
                <a:latin typeface="Times New Roman" panose="02020603050405020304" pitchFamily="18" charset="0"/>
              </a:rPr>
              <a:t>-1   </a:t>
            </a:r>
            <a:r>
              <a:rPr lang="en-US" altLang="en-US" sz="3600" b="1" dirty="0">
                <a:latin typeface="Times New Roman" panose="02020603050405020304" pitchFamily="18" charset="0"/>
              </a:rPr>
              <a:t>evocative-strength</a:t>
            </a:r>
            <a:r>
              <a:rPr lang="el-GR" altLang="en-US" sz="3600" b="1" dirty="0">
                <a:latin typeface="Times New Roman" panose="02020603050405020304" pitchFamily="18" charset="0"/>
              </a:rPr>
              <a:t>   </a:t>
            </a:r>
            <a:r>
              <a:rPr lang="en-US" altLang="en-US" sz="3600" b="1" dirty="0">
                <a:latin typeface="Times New Roman" panose="02020603050405020304" pitchFamily="18" charset="0"/>
              </a:rPr>
              <a:t>manifest-degree</a:t>
            </a:r>
            <a:endParaRPr lang="el-GR" altLang="en-US" sz="3600" b="1" dirty="0">
              <a:latin typeface="Times New Roman" panose="02020603050405020304" pitchFamily="18" charset="0"/>
            </a:endParaRPr>
          </a:p>
          <a:p>
            <a:pPr lvl="1" algn="l" eaLnBrk="1" hangingPunct="1"/>
            <a:r>
              <a:rPr lang="el-GR" altLang="en-US" sz="3600" b="1" dirty="0">
                <a:latin typeface="Times New Roman" panose="02020603050405020304" pitchFamily="18" charset="0"/>
              </a:rPr>
              <a:t>                                        . . . . . . . .</a:t>
            </a:r>
          </a:p>
          <a:p>
            <a:pPr lvl="1" algn="l" eaLnBrk="1" hangingPunct="1"/>
            <a:endParaRPr lang="el-GR" altLang="en-US" sz="3600" b="1" dirty="0">
              <a:latin typeface="Times New Roman" panose="02020603050405020304" pitchFamily="18" charset="0"/>
            </a:endParaRPr>
          </a:p>
          <a:p>
            <a:pPr lvl="1" algn="l" eaLnBrk="1" hangingPunct="1">
              <a:buFont typeface="Symbol" panose="05050102010706020507" pitchFamily="18" charset="2"/>
              <a:buChar char="·"/>
            </a:pPr>
            <a:r>
              <a:rPr lang="el-GR" altLang="en-US" sz="3600" b="1" dirty="0">
                <a:latin typeface="Times New Roman" panose="02020603050405020304" pitchFamily="18" charset="0"/>
              </a:rPr>
              <a:t>    </a:t>
            </a:r>
            <a:r>
              <a:rPr lang="en-US" altLang="en-US" sz="4000" b="1" dirty="0">
                <a:latin typeface="Times New Roman" panose="02020603050405020304" pitchFamily="18" charset="0"/>
              </a:rPr>
              <a:t>Complementary relations with other diseases</a:t>
            </a:r>
            <a:r>
              <a:rPr lang="el-GR" altLang="en-US" sz="3600" b="1" dirty="0">
                <a:latin typeface="Times New Roman" panose="02020603050405020304" pitchFamily="18" charset="0"/>
              </a:rPr>
              <a:t>:</a:t>
            </a:r>
          </a:p>
          <a:p>
            <a:pPr lvl="1" algn="l" eaLnBrk="1" hangingPunct="1">
              <a:buFont typeface="Symbol" panose="05050102010706020507" pitchFamily="18" charset="2"/>
              <a:buChar char="·"/>
            </a:pPr>
            <a:endParaRPr lang="el-GR" altLang="en-US" sz="3600" b="1" dirty="0">
              <a:latin typeface="Times New Roman" panose="02020603050405020304" pitchFamily="18" charset="0"/>
            </a:endParaRPr>
          </a:p>
          <a:p>
            <a:pPr lvl="2" algn="l" eaLnBrk="1" hangingPunct="1">
              <a:buFontTx/>
              <a:buChar char="-"/>
            </a:pPr>
            <a:r>
              <a:rPr lang="el-GR" altLang="en-US" sz="3600" b="1" i="1" dirty="0">
                <a:latin typeface="Times New Roman" panose="02020603050405020304" pitchFamily="18" charset="0"/>
              </a:rPr>
              <a:t>  </a:t>
            </a:r>
            <a:r>
              <a:rPr lang="en-US" altLang="en-US" sz="3600" b="1" dirty="0">
                <a:solidFill>
                  <a:srgbClr val="990000"/>
                </a:solidFill>
                <a:latin typeface="Times New Roman" panose="02020603050405020304" pitchFamily="18" charset="0"/>
              </a:rPr>
              <a:t>predisposition-for</a:t>
            </a:r>
            <a:r>
              <a:rPr lang="el-GR" altLang="en-US" sz="3600" b="1" dirty="0">
                <a:solidFill>
                  <a:srgbClr val="990000"/>
                </a:solidFill>
                <a:latin typeface="Times New Roman" panose="02020603050405020304" pitchFamily="18" charset="0"/>
              </a:rPr>
              <a:t>:</a:t>
            </a:r>
          </a:p>
          <a:p>
            <a:pPr lvl="2" algn="l" eaLnBrk="1" hangingPunct="1"/>
            <a:r>
              <a:rPr lang="el-GR" altLang="en-US" sz="3600" b="1" i="1" dirty="0">
                <a:latin typeface="Times New Roman" panose="02020603050405020304" pitchFamily="18" charset="0"/>
              </a:rPr>
              <a:t>      </a:t>
            </a:r>
            <a:r>
              <a:rPr lang="en-US" altLang="en-US" sz="3600" b="1" dirty="0">
                <a:latin typeface="Times New Roman" panose="02020603050405020304" pitchFamily="18" charset="0"/>
              </a:rPr>
              <a:t>disease</a:t>
            </a:r>
            <a:r>
              <a:rPr lang="el-GR" altLang="en-US" sz="3600" b="1" dirty="0">
                <a:latin typeface="Times New Roman" panose="02020603050405020304" pitchFamily="18" charset="0"/>
              </a:rPr>
              <a:t>   </a:t>
            </a:r>
            <a:r>
              <a:rPr lang="en-US" altLang="en-US" sz="3600" b="1" dirty="0">
                <a:latin typeface="Times New Roman" panose="02020603050405020304" pitchFamily="18" charset="0"/>
              </a:rPr>
              <a:t>evocative-strength</a:t>
            </a:r>
            <a:r>
              <a:rPr lang="el-GR" altLang="en-US" sz="3600" b="1" dirty="0">
                <a:latin typeface="Times New Roman" panose="02020603050405020304" pitchFamily="18" charset="0"/>
              </a:rPr>
              <a:t>  </a:t>
            </a:r>
            <a:r>
              <a:rPr lang="en-US" altLang="en-US" sz="3600" b="1" dirty="0">
                <a:latin typeface="Times New Roman" panose="02020603050405020304" pitchFamily="18" charset="0"/>
              </a:rPr>
              <a:t>manifest-degree</a:t>
            </a:r>
            <a:endParaRPr lang="el-GR" altLang="en-US" sz="3600" b="1" dirty="0">
              <a:latin typeface="Times New Roman" panose="02020603050405020304" pitchFamily="18" charset="0"/>
            </a:endParaRPr>
          </a:p>
          <a:p>
            <a:pPr lvl="2" algn="l" eaLnBrk="1" hangingPunct="1"/>
            <a:r>
              <a:rPr lang="el-GR" altLang="en-US" sz="3600" b="1" dirty="0">
                <a:latin typeface="Times New Roman" panose="02020603050405020304" pitchFamily="18" charset="0"/>
              </a:rPr>
              <a:t>                                         . . . . . . . .</a:t>
            </a:r>
          </a:p>
          <a:p>
            <a:pPr lvl="2" algn="l" eaLnBrk="1" hangingPunct="1">
              <a:buFontTx/>
              <a:buChar char="-"/>
            </a:pPr>
            <a:r>
              <a:rPr lang="el-GR" altLang="en-US" sz="3600" b="1" i="1" dirty="0">
                <a:latin typeface="Times New Roman" panose="02020603050405020304" pitchFamily="18" charset="0"/>
              </a:rPr>
              <a:t>  </a:t>
            </a:r>
            <a:r>
              <a:rPr lang="en-US" altLang="en-US" sz="3600" b="1" dirty="0">
                <a:solidFill>
                  <a:srgbClr val="990000"/>
                </a:solidFill>
                <a:latin typeface="Times New Roman" panose="02020603050405020304" pitchFamily="18" charset="0"/>
              </a:rPr>
              <a:t>causes</a:t>
            </a:r>
            <a:r>
              <a:rPr lang="el-GR" altLang="en-US" sz="3600" b="1" dirty="0">
                <a:solidFill>
                  <a:srgbClr val="990000"/>
                </a:solidFill>
                <a:latin typeface="Times New Roman" panose="02020603050405020304" pitchFamily="18" charset="0"/>
              </a:rPr>
              <a:t>:</a:t>
            </a:r>
            <a:r>
              <a:rPr lang="el-GR" altLang="en-US" sz="3600" b="1" dirty="0">
                <a:latin typeface="Times New Roman" panose="02020603050405020304" pitchFamily="18" charset="0"/>
              </a:rPr>
              <a:t> . . . . . . .</a:t>
            </a:r>
          </a:p>
          <a:p>
            <a:pPr lvl="2" algn="l" eaLnBrk="1" hangingPunct="1">
              <a:buFontTx/>
              <a:buChar char="-"/>
            </a:pPr>
            <a:r>
              <a:rPr lang="el-GR" altLang="en-US" sz="3600" b="1" dirty="0">
                <a:latin typeface="Times New Roman" panose="02020603050405020304" pitchFamily="18" charset="0"/>
              </a:rPr>
              <a:t>  </a:t>
            </a:r>
            <a:r>
              <a:rPr lang="en-US" altLang="en-US" sz="3600" b="1" dirty="0">
                <a:solidFill>
                  <a:srgbClr val="990000"/>
                </a:solidFill>
                <a:latin typeface="Times New Roman" panose="02020603050405020304" pitchFamily="18" charset="0"/>
              </a:rPr>
              <a:t>coincides-with</a:t>
            </a:r>
            <a:r>
              <a:rPr lang="el-GR" altLang="en-US" sz="3600" b="1" dirty="0">
                <a:solidFill>
                  <a:srgbClr val="990000"/>
                </a:solidFill>
                <a:latin typeface="Times New Roman" panose="02020603050405020304" pitchFamily="18" charset="0"/>
              </a:rPr>
              <a:t>:</a:t>
            </a:r>
            <a:r>
              <a:rPr lang="el-GR" altLang="en-US" sz="3600" b="1" dirty="0">
                <a:latin typeface="Times New Roman" panose="02020603050405020304" pitchFamily="18" charset="0"/>
              </a:rPr>
              <a:t> . . . . . .</a:t>
            </a:r>
          </a:p>
          <a:p>
            <a:pPr lvl="2" algn="l" eaLnBrk="1" hangingPunct="1">
              <a:buFontTx/>
              <a:buChar char="-"/>
            </a:pPr>
            <a:r>
              <a:rPr lang="el-GR" altLang="en-US" sz="3600" b="1" dirty="0">
                <a:latin typeface="Times New Roman" panose="02020603050405020304" pitchFamily="18" charset="0"/>
              </a:rPr>
              <a:t>  </a:t>
            </a:r>
            <a:r>
              <a:rPr lang="en-US" altLang="en-US" sz="3600" b="1" dirty="0">
                <a:solidFill>
                  <a:srgbClr val="990000"/>
                </a:solidFill>
                <a:latin typeface="Times New Roman" panose="02020603050405020304" pitchFamily="18" charset="0"/>
              </a:rPr>
              <a:t>precedes:</a:t>
            </a:r>
            <a:r>
              <a:rPr lang="en-US" altLang="en-US" sz="3600" b="1" dirty="0">
                <a:latin typeface="Times New Roman" panose="02020603050405020304" pitchFamily="18" charset="0"/>
              </a:rPr>
              <a:t> . . . . . . .</a:t>
            </a:r>
            <a:endParaRPr lang="en-US" altLang="en-US" sz="3600" b="1" dirty="0"/>
          </a:p>
        </p:txBody>
      </p:sp>
      <p:sp>
        <p:nvSpPr>
          <p:cNvPr id="50181" name="Text Box 5">
            <a:extLst>
              <a:ext uri="{FF2B5EF4-FFF2-40B4-BE49-F238E27FC236}">
                <a16:creationId xmlns:a16="http://schemas.microsoft.com/office/drawing/2014/main" id="{5062B321-66D2-DFDA-6588-554FEABFE9ED}"/>
              </a:ext>
            </a:extLst>
          </p:cNvPr>
          <p:cNvSpPr txBox="1">
            <a:spLocks noChangeArrowheads="1"/>
          </p:cNvSpPr>
          <p:nvPr/>
        </p:nvSpPr>
        <p:spPr bwMode="auto">
          <a:xfrm>
            <a:off x="4724400" y="1371600"/>
            <a:ext cx="1508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C00000"/>
                </a:solidFill>
              </a:rPr>
              <a:t>Frame Structure for Diseases</a:t>
            </a:r>
            <a:r>
              <a:rPr lang="el-GR" altLang="en-US" sz="4000" b="1" dirty="0">
                <a:solidFill>
                  <a:srgbClr val="C00000"/>
                </a:solidFill>
              </a:rPr>
              <a:t>/</a:t>
            </a:r>
            <a:r>
              <a:rPr lang="en-US" altLang="en-US" sz="4000" b="1" dirty="0">
                <a:solidFill>
                  <a:srgbClr val="C00000"/>
                </a:solidFill>
              </a:rPr>
              <a:t>Disease Categories </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B1E040-DDC7-7304-145C-8BBA7E93CB60}"/>
              </a:ext>
            </a:extLst>
          </p:cNvPr>
          <p:cNvSpPr>
            <a:spLocks noGrp="1"/>
          </p:cNvSpPr>
          <p:nvPr>
            <p:ph type="body" sz="quarter" idx="24"/>
          </p:nvPr>
        </p:nvSpPr>
        <p:spPr/>
        <p:txBody>
          <a:bodyPr>
            <a:normAutofit/>
          </a:bodyPr>
          <a:lstStyle/>
          <a:p>
            <a:r>
              <a:rPr lang="en-US" sz="5400" dirty="0"/>
              <a:t>Reasoning Processes</a:t>
            </a:r>
            <a:endParaRPr lang="en-CY" sz="5400" dirty="0"/>
          </a:p>
        </p:txBody>
      </p:sp>
      <p:sp>
        <p:nvSpPr>
          <p:cNvPr id="3" name="Text Placeholder 2">
            <a:extLst>
              <a:ext uri="{FF2B5EF4-FFF2-40B4-BE49-F238E27FC236}">
                <a16:creationId xmlns:a16="http://schemas.microsoft.com/office/drawing/2014/main" id="{F64B37CC-121C-5FD3-B680-5373FB6FAAE1}"/>
              </a:ext>
            </a:extLst>
          </p:cNvPr>
          <p:cNvSpPr>
            <a:spLocks noGrp="1"/>
          </p:cNvSpPr>
          <p:nvPr>
            <p:ph type="body" sz="quarter" idx="22"/>
          </p:nvPr>
        </p:nvSpPr>
        <p:spPr>
          <a:xfrm>
            <a:off x="1287095" y="3877751"/>
            <a:ext cx="10397882" cy="8322535"/>
          </a:xfrm>
        </p:spPr>
        <p:txBody>
          <a:body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ffectLst/>
                <a:ea typeface="Times New Roman" panose="02020603050405020304" pitchFamily="18" charset="0"/>
                <a:cs typeface="Times New Roman" panose="02020603050405020304" pitchFamily="18" charset="0"/>
              </a:rPr>
              <a:t>Reasoning is based on the </a:t>
            </a:r>
            <a:r>
              <a:rPr lang="en-US" sz="4000" b="1" dirty="0">
                <a:solidFill>
                  <a:srgbClr val="FF2D64"/>
                </a:solidFill>
                <a:effectLst/>
                <a:ea typeface="Times New Roman" panose="02020603050405020304" pitchFamily="18" charset="0"/>
                <a:cs typeface="Times New Roman" panose="02020603050405020304" pitchFamily="18" charset="0"/>
              </a:rPr>
              <a:t>hypothetico-deductive</a:t>
            </a:r>
            <a:r>
              <a:rPr lang="en-US" sz="4000" dirty="0">
                <a:effectLst/>
                <a:ea typeface="Times New Roman" panose="02020603050405020304" pitchFamily="18" charset="0"/>
                <a:cs typeface="Times New Roman" panose="02020603050405020304" pitchFamily="18" charset="0"/>
              </a:rPr>
              <a:t> scheme</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a typeface="Times New Roman" panose="02020603050405020304" pitchFamily="18" charset="0"/>
                <a:cs typeface="Times New Roman" panose="02020603050405020304" pitchFamily="18" charset="0"/>
              </a:rPr>
              <a:t>Evidence refers to </a:t>
            </a:r>
            <a:r>
              <a:rPr lang="en-US" sz="4000" b="1" dirty="0">
                <a:solidFill>
                  <a:srgbClr val="FF2D64"/>
                </a:solidFill>
                <a:ea typeface="Times New Roman" panose="02020603050405020304" pitchFamily="18" charset="0"/>
                <a:cs typeface="Times New Roman" panose="02020603050405020304" pitchFamily="18" charset="0"/>
              </a:rPr>
              <a:t>positive</a:t>
            </a:r>
            <a:r>
              <a:rPr lang="en-US" sz="4000" dirty="0">
                <a:ea typeface="Times New Roman" panose="02020603050405020304" pitchFamily="18" charset="0"/>
                <a:cs typeface="Times New Roman" panose="02020603050405020304" pitchFamily="18" charset="0"/>
              </a:rPr>
              <a:t> and </a:t>
            </a:r>
            <a:r>
              <a:rPr lang="en-US" sz="4000" b="1" dirty="0">
                <a:solidFill>
                  <a:srgbClr val="FF2D64"/>
                </a:solidFill>
                <a:ea typeface="Times New Roman" panose="02020603050405020304" pitchFamily="18" charset="0"/>
                <a:cs typeface="Times New Roman" panose="02020603050405020304" pitchFamily="18" charset="0"/>
              </a:rPr>
              <a:t>negative</a:t>
            </a:r>
            <a:r>
              <a:rPr lang="en-US" sz="4000" dirty="0">
                <a:ea typeface="Times New Roman" panose="02020603050405020304" pitchFamily="18" charset="0"/>
                <a:cs typeface="Times New Roman" panose="02020603050405020304" pitchFamily="18" charset="0"/>
              </a:rPr>
              <a:t> indications</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a typeface="Times New Roman" panose="02020603050405020304" pitchFamily="18" charset="0"/>
                <a:cs typeface="Times New Roman" panose="02020603050405020304" pitchFamily="18" charset="0"/>
              </a:rPr>
              <a:t>Positive indications whose </a:t>
            </a:r>
            <a:r>
              <a:rPr lang="en-US" sz="4000" b="1" dirty="0">
                <a:solidFill>
                  <a:srgbClr val="FF2D64"/>
                </a:solidFill>
                <a:ea typeface="Times New Roman" panose="02020603050405020304" pitchFamily="18" charset="0"/>
                <a:cs typeface="Times New Roman" panose="02020603050405020304" pitchFamily="18" charset="0"/>
              </a:rPr>
              <a:t>import</a:t>
            </a:r>
            <a:r>
              <a:rPr lang="en-US" sz="4000" dirty="0">
                <a:ea typeface="Times New Roman" panose="02020603050405020304" pitchFamily="18" charset="0"/>
                <a:cs typeface="Times New Roman" panose="02020603050405020304" pitchFamily="18" charset="0"/>
              </a:rPr>
              <a:t> is at least 3 activate disease hypotheses – relation Evokes</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a typeface="Times New Roman" panose="02020603050405020304" pitchFamily="18" charset="0"/>
                <a:cs typeface="Times New Roman" panose="02020603050405020304" pitchFamily="18" charset="0"/>
              </a:rPr>
              <a:t>Active hypotheses are evaluated – </a:t>
            </a:r>
            <a:r>
              <a:rPr lang="en-US" sz="4000" b="1" dirty="0">
                <a:solidFill>
                  <a:srgbClr val="FF2D64"/>
                </a:solidFill>
                <a:ea typeface="Times New Roman" panose="02020603050405020304" pitchFamily="18" charset="0"/>
                <a:cs typeface="Times New Roman" panose="02020603050405020304" pitchFamily="18" charset="0"/>
              </a:rPr>
              <a:t>scoring function</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000" dirty="0">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000" dirty="0">
              <a:effectLst/>
              <a:ea typeface="Times New Roman" panose="02020603050405020304" pitchFamily="18" charset="0"/>
              <a:cs typeface="Times New Roman" panose="02020603050405020304" pitchFamily="18" charset="0"/>
            </a:endParaRPr>
          </a:p>
          <a:p>
            <a:pPr marL="0" indent="0">
              <a:buNone/>
            </a:pPr>
            <a:endParaRPr lang="en-CY" sz="4000" b="1" dirty="0">
              <a:solidFill>
                <a:srgbClr val="0100C8"/>
              </a:solidFill>
            </a:endParaRPr>
          </a:p>
        </p:txBody>
      </p:sp>
      <p:sp>
        <p:nvSpPr>
          <p:cNvPr id="5" name="Text Placeholder 4">
            <a:extLst>
              <a:ext uri="{FF2B5EF4-FFF2-40B4-BE49-F238E27FC236}">
                <a16:creationId xmlns:a16="http://schemas.microsoft.com/office/drawing/2014/main" id="{D9E7BE7B-6DCD-4282-8C6C-B35F8D4F1347}"/>
              </a:ext>
            </a:extLst>
          </p:cNvPr>
          <p:cNvSpPr>
            <a:spLocks noGrp="1"/>
          </p:cNvSpPr>
          <p:nvPr>
            <p:ph type="body" sz="quarter" idx="26"/>
          </p:nvPr>
        </p:nvSpPr>
        <p:spPr>
          <a:xfrm>
            <a:off x="12192000" y="3847547"/>
            <a:ext cx="10397882" cy="7395075"/>
          </a:xfrm>
        </p:spPr>
        <p:txBody>
          <a:bodyPr/>
          <a:lstStyle/>
          <a:p>
            <a:pPr marL="571500" indent="-571500">
              <a:buFont typeface="Wingdings" panose="05000000000000000000" pitchFamily="2" charset="2"/>
              <a:buChar char="q"/>
            </a:pPr>
            <a:r>
              <a:rPr lang="en-US" sz="4000" dirty="0">
                <a:effectLst/>
                <a:ea typeface="Times New Roman" panose="02020603050405020304" pitchFamily="18" charset="0"/>
                <a:cs typeface="Times New Roman" panose="02020603050405020304" pitchFamily="18" charset="0"/>
              </a:rPr>
              <a:t>Hypotheses, selected as </a:t>
            </a:r>
            <a:r>
              <a:rPr lang="en-US" sz="4000" b="1" dirty="0">
                <a:solidFill>
                  <a:srgbClr val="FF2D64"/>
                </a:solidFill>
                <a:effectLst/>
                <a:ea typeface="Times New Roman" panose="02020603050405020304" pitchFamily="18" charset="0"/>
                <a:cs typeface="Times New Roman" panose="02020603050405020304" pitchFamily="18" charset="0"/>
              </a:rPr>
              <a:t>credible</a:t>
            </a:r>
            <a:r>
              <a:rPr lang="en-US" sz="4000" dirty="0">
                <a:effectLst/>
                <a:ea typeface="Times New Roman" panose="02020603050405020304" pitchFamily="18" charset="0"/>
                <a:cs typeface="Times New Roman" panose="02020603050405020304" pitchFamily="18" charset="0"/>
              </a:rPr>
              <a:t>, are those whose score exceeds a certain threshold</a:t>
            </a:r>
          </a:p>
          <a:p>
            <a:pPr marL="571500" indent="-571500">
              <a:buFont typeface="Wingdings" panose="05000000000000000000" pitchFamily="2" charset="2"/>
              <a:buChar char="q"/>
            </a:pPr>
            <a:r>
              <a:rPr lang="en-US" sz="4000" dirty="0">
                <a:cs typeface="Times New Roman" panose="02020603050405020304" pitchFamily="18" charset="0"/>
              </a:rPr>
              <a:t>Credible hypotheses are divided into </a:t>
            </a:r>
            <a:r>
              <a:rPr lang="en-US" sz="4000" b="1" dirty="0">
                <a:solidFill>
                  <a:srgbClr val="FF2D64"/>
                </a:solidFill>
                <a:cs typeface="Times New Roman" panose="02020603050405020304" pitchFamily="18" charset="0"/>
              </a:rPr>
              <a:t>complementary</a:t>
            </a:r>
            <a:r>
              <a:rPr lang="en-US" sz="4000" dirty="0">
                <a:cs typeface="Times New Roman" panose="02020603050405020304" pitchFamily="18" charset="0"/>
              </a:rPr>
              <a:t> and </a:t>
            </a:r>
            <a:r>
              <a:rPr lang="en-US" sz="4000" b="1" dirty="0">
                <a:solidFill>
                  <a:srgbClr val="FF2D64"/>
                </a:solidFill>
                <a:cs typeface="Times New Roman" panose="02020603050405020304" pitchFamily="18" charset="0"/>
              </a:rPr>
              <a:t>competing</a:t>
            </a:r>
            <a:r>
              <a:rPr lang="en-US" sz="4000" dirty="0">
                <a:cs typeface="Times New Roman" panose="02020603050405020304" pitchFamily="18" charset="0"/>
              </a:rPr>
              <a:t> to the most credible hypothesis</a:t>
            </a:r>
          </a:p>
          <a:p>
            <a:pPr marL="571500" indent="-571500">
              <a:buFont typeface="Wingdings" panose="05000000000000000000" pitchFamily="2" charset="2"/>
              <a:buChar char="q"/>
            </a:pPr>
            <a:r>
              <a:rPr lang="en-US" sz="4000" dirty="0">
                <a:cs typeface="Times New Roman" panose="02020603050405020304" pitchFamily="18" charset="0"/>
              </a:rPr>
              <a:t>The most credible hypothesis together with its competitors constitute the current </a:t>
            </a:r>
            <a:r>
              <a:rPr lang="en-US" sz="4000" b="1" dirty="0">
                <a:solidFill>
                  <a:srgbClr val="FF2D64"/>
                </a:solidFill>
                <a:cs typeface="Times New Roman" panose="02020603050405020304" pitchFamily="18" charset="0"/>
              </a:rPr>
              <a:t>conflict set </a:t>
            </a:r>
            <a:r>
              <a:rPr lang="en-US" sz="4000" dirty="0">
                <a:cs typeface="Times New Roman" panose="02020603050405020304" pitchFamily="18" charset="0"/>
              </a:rPr>
              <a:t>which is investigated based on its composition</a:t>
            </a:r>
            <a:endParaRPr lang="en-CY" sz="4000" dirty="0"/>
          </a:p>
        </p:txBody>
      </p:sp>
      <p:sp>
        <p:nvSpPr>
          <p:cNvPr id="6" name="Slide Number Placeholder 5">
            <a:extLst>
              <a:ext uri="{FF2B5EF4-FFF2-40B4-BE49-F238E27FC236}">
                <a16:creationId xmlns:a16="http://schemas.microsoft.com/office/drawing/2014/main" id="{0DE18A72-F2A1-E29D-C7DB-DB6E672036AF}"/>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135</a:t>
            </a:fld>
            <a:endParaRPr lang="bg-BG" dirty="0">
              <a:solidFill>
                <a:srgbClr val="000000"/>
              </a:solidFill>
            </a:endParaRPr>
          </a:p>
        </p:txBody>
      </p:sp>
    </p:spTree>
    <p:extLst>
      <p:ext uri="{BB962C8B-B14F-4D97-AF65-F5344CB8AC3E}">
        <p14:creationId xmlns:p14="http://schemas.microsoft.com/office/powerpoint/2010/main" val="429166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1">
            <a:extLst>
              <a:ext uri="{FF2B5EF4-FFF2-40B4-BE49-F238E27FC236}">
                <a16:creationId xmlns:a16="http://schemas.microsoft.com/office/drawing/2014/main" id="{AC347E2E-7B12-28C5-CCC9-5879C8B4D39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3251" name="Slide Number Placeholder 3">
            <a:extLst>
              <a:ext uri="{FF2B5EF4-FFF2-40B4-BE49-F238E27FC236}">
                <a16:creationId xmlns:a16="http://schemas.microsoft.com/office/drawing/2014/main" id="{3F851759-CFDE-AC79-E02F-079C79D2FDD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33EFBEB-8A3B-41EA-98B2-29C38C7AE435}" type="slidenum">
              <a:rPr lang="el-GR" altLang="en-US" smtClean="0"/>
              <a:pPr algn="ctr"/>
              <a:t>136</a:t>
            </a:fld>
            <a:endParaRPr lang="el-GR" altLang="en-US" dirty="0"/>
          </a:p>
        </p:txBody>
      </p:sp>
      <p:sp>
        <p:nvSpPr>
          <p:cNvPr id="53252" name="Rectangle 4">
            <a:extLst>
              <a:ext uri="{FF2B5EF4-FFF2-40B4-BE49-F238E27FC236}">
                <a16:creationId xmlns:a16="http://schemas.microsoft.com/office/drawing/2014/main" id="{4AF7908C-1803-1173-E2C5-DF959A7EF165}"/>
              </a:ext>
            </a:extLst>
          </p:cNvPr>
          <p:cNvSpPr>
            <a:spLocks noChangeArrowheads="1"/>
          </p:cNvSpPr>
          <p:nvPr/>
        </p:nvSpPr>
        <p:spPr bwMode="auto">
          <a:xfrm>
            <a:off x="10134600" y="914400"/>
            <a:ext cx="6172200" cy="1828800"/>
          </a:xfrm>
          <a:prstGeom prst="rect">
            <a:avLst/>
          </a:prstGeom>
          <a:solidFill>
            <a:srgbClr val="FFFFFF"/>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3200" b="1" dirty="0">
              <a:latin typeface="Times New Roman" panose="02020603050405020304" pitchFamily="18" charset="0"/>
            </a:endParaRPr>
          </a:p>
          <a:p>
            <a:pPr algn="ctr" eaLnBrk="1" hangingPunct="1"/>
            <a:r>
              <a:rPr lang="en-US" altLang="en-US" sz="3200" b="1" dirty="0">
                <a:latin typeface="Times New Roman" panose="02020603050405020304" pitchFamily="18" charset="0"/>
              </a:rPr>
              <a:t>Active Hypotheses</a:t>
            </a:r>
            <a:endParaRPr lang="en-US" altLang="en-US" sz="2800" b="1" dirty="0"/>
          </a:p>
        </p:txBody>
      </p:sp>
      <p:sp>
        <p:nvSpPr>
          <p:cNvPr id="95237" name="Rectangle 5">
            <a:extLst>
              <a:ext uri="{FF2B5EF4-FFF2-40B4-BE49-F238E27FC236}">
                <a16:creationId xmlns:a16="http://schemas.microsoft.com/office/drawing/2014/main" id="{8FD17D1F-B29A-0AC5-7B42-C535B39098E2}"/>
              </a:ext>
            </a:extLst>
          </p:cNvPr>
          <p:cNvSpPr>
            <a:spLocks noChangeArrowheads="1"/>
          </p:cNvSpPr>
          <p:nvPr/>
        </p:nvSpPr>
        <p:spPr bwMode="auto">
          <a:xfrm>
            <a:off x="7620000" y="5492750"/>
            <a:ext cx="4800600" cy="1692276"/>
          </a:xfrm>
          <a:prstGeom prst="rect">
            <a:avLst/>
          </a:prstGeom>
          <a:solidFill>
            <a:srgbClr val="FFFFFF"/>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3200" b="1" dirty="0">
              <a:latin typeface="Times New Roman" panose="02020603050405020304" pitchFamily="18" charset="0"/>
            </a:endParaRPr>
          </a:p>
          <a:p>
            <a:pPr algn="ctr" eaLnBrk="1" hangingPunct="1"/>
            <a:r>
              <a:rPr lang="en-US" altLang="en-US" sz="3200" b="1" dirty="0">
                <a:latin typeface="Times New Roman" panose="02020603050405020304" pitchFamily="18" charset="0"/>
              </a:rPr>
              <a:t>Credible Hypotheses</a:t>
            </a:r>
            <a:endParaRPr lang="en-US" altLang="en-US" sz="2800" b="1" dirty="0"/>
          </a:p>
        </p:txBody>
      </p:sp>
      <p:sp>
        <p:nvSpPr>
          <p:cNvPr id="95238" name="Rectangle 6">
            <a:extLst>
              <a:ext uri="{FF2B5EF4-FFF2-40B4-BE49-F238E27FC236}">
                <a16:creationId xmlns:a16="http://schemas.microsoft.com/office/drawing/2014/main" id="{3A563BF5-F665-7DC5-AEAC-B6EE6FA0AF9B}"/>
              </a:ext>
            </a:extLst>
          </p:cNvPr>
          <p:cNvSpPr>
            <a:spLocks noChangeArrowheads="1"/>
          </p:cNvSpPr>
          <p:nvPr/>
        </p:nvSpPr>
        <p:spPr bwMode="auto">
          <a:xfrm>
            <a:off x="12420600" y="9366250"/>
            <a:ext cx="6172200" cy="1828800"/>
          </a:xfrm>
          <a:prstGeom prst="rect">
            <a:avLst/>
          </a:prstGeom>
          <a:solidFill>
            <a:srgbClr val="C0C0C0"/>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3200" b="1" dirty="0">
              <a:latin typeface="Times New Roman" panose="02020603050405020304" pitchFamily="18" charset="0"/>
            </a:endParaRPr>
          </a:p>
          <a:p>
            <a:pPr algn="ctr" eaLnBrk="1" hangingPunct="1"/>
            <a:r>
              <a:rPr lang="en-US" altLang="en-US" sz="3200" b="1" dirty="0">
                <a:latin typeface="Times New Roman" panose="02020603050405020304" pitchFamily="18" charset="0"/>
              </a:rPr>
              <a:t>Complementary Hypotheses</a:t>
            </a:r>
            <a:endParaRPr lang="en-US" altLang="en-US" sz="2800" b="1" dirty="0"/>
          </a:p>
        </p:txBody>
      </p:sp>
      <p:sp>
        <p:nvSpPr>
          <p:cNvPr id="95239" name="Rectangle 7">
            <a:extLst>
              <a:ext uri="{FF2B5EF4-FFF2-40B4-BE49-F238E27FC236}">
                <a16:creationId xmlns:a16="http://schemas.microsoft.com/office/drawing/2014/main" id="{797C71F8-4F03-A514-E5F2-2C5099120FC1}"/>
              </a:ext>
            </a:extLst>
          </p:cNvPr>
          <p:cNvSpPr>
            <a:spLocks noChangeArrowheads="1"/>
          </p:cNvSpPr>
          <p:nvPr/>
        </p:nvSpPr>
        <p:spPr bwMode="auto">
          <a:xfrm>
            <a:off x="7162800" y="9366250"/>
            <a:ext cx="5029200" cy="1828800"/>
          </a:xfrm>
          <a:prstGeom prst="rect">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endParaRPr lang="el-GR" altLang="en-US" sz="3200" b="1" dirty="0">
              <a:latin typeface="Times New Roman" panose="02020603050405020304" pitchFamily="18" charset="0"/>
            </a:endParaRPr>
          </a:p>
          <a:p>
            <a:pPr algn="ctr" eaLnBrk="1" hangingPunct="1"/>
            <a:r>
              <a:rPr lang="en-US" altLang="en-US" sz="3200" b="1" dirty="0">
                <a:latin typeface="Times New Roman" panose="02020603050405020304" pitchFamily="18" charset="0"/>
              </a:rPr>
              <a:t>Competing Hypotheses</a:t>
            </a:r>
            <a:endParaRPr lang="en-US" altLang="en-US" sz="2800" b="1" dirty="0"/>
          </a:p>
        </p:txBody>
      </p:sp>
      <p:sp>
        <p:nvSpPr>
          <p:cNvPr id="95240" name="Rectangle 8">
            <a:extLst>
              <a:ext uri="{FF2B5EF4-FFF2-40B4-BE49-F238E27FC236}">
                <a16:creationId xmlns:a16="http://schemas.microsoft.com/office/drawing/2014/main" id="{D79466C1-62E7-A2BA-7997-AF3759F422B9}"/>
              </a:ext>
            </a:extLst>
          </p:cNvPr>
          <p:cNvSpPr>
            <a:spLocks noChangeArrowheads="1"/>
          </p:cNvSpPr>
          <p:nvPr/>
        </p:nvSpPr>
        <p:spPr bwMode="auto">
          <a:xfrm>
            <a:off x="12877800" y="5492750"/>
            <a:ext cx="5715000" cy="1752600"/>
          </a:xfrm>
          <a:prstGeom prst="rect">
            <a:avLst/>
          </a:prstGeom>
          <a:solidFill>
            <a:srgbClr val="C0C0C0"/>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3200" b="1" dirty="0">
              <a:latin typeface="Times New Roman" panose="02020603050405020304" pitchFamily="18" charset="0"/>
            </a:endParaRPr>
          </a:p>
          <a:p>
            <a:pPr lvl="1" algn="ctr" eaLnBrk="1" hangingPunct="1"/>
            <a:r>
              <a:rPr lang="en-US" altLang="en-US" sz="3200" b="1" dirty="0">
                <a:latin typeface="Times New Roman" panose="02020603050405020304" pitchFamily="18" charset="0"/>
              </a:rPr>
              <a:t>Non-credible Hypotheses</a:t>
            </a:r>
            <a:endParaRPr lang="en-US" altLang="en-US" sz="2800" b="1" dirty="0"/>
          </a:p>
        </p:txBody>
      </p:sp>
      <p:sp>
        <p:nvSpPr>
          <p:cNvPr id="95241" name="Line 9">
            <a:extLst>
              <a:ext uri="{FF2B5EF4-FFF2-40B4-BE49-F238E27FC236}">
                <a16:creationId xmlns:a16="http://schemas.microsoft.com/office/drawing/2014/main" id="{13B6C99E-8476-B061-EF94-E3892234AA42}"/>
              </a:ext>
            </a:extLst>
          </p:cNvPr>
          <p:cNvSpPr>
            <a:spLocks noChangeShapeType="1"/>
          </p:cNvSpPr>
          <p:nvPr/>
        </p:nvSpPr>
        <p:spPr bwMode="auto">
          <a:xfrm flipH="1">
            <a:off x="7620000" y="2895600"/>
            <a:ext cx="2514600" cy="251460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5242" name="Line 10">
            <a:extLst>
              <a:ext uri="{FF2B5EF4-FFF2-40B4-BE49-F238E27FC236}">
                <a16:creationId xmlns:a16="http://schemas.microsoft.com/office/drawing/2014/main" id="{B58F50DA-473D-8D91-3B66-CB8250DC99A0}"/>
              </a:ext>
            </a:extLst>
          </p:cNvPr>
          <p:cNvSpPr>
            <a:spLocks noChangeShapeType="1"/>
          </p:cNvSpPr>
          <p:nvPr/>
        </p:nvSpPr>
        <p:spPr bwMode="auto">
          <a:xfrm>
            <a:off x="16306800" y="2895600"/>
            <a:ext cx="2286000" cy="251460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5243" name="Line 11">
            <a:extLst>
              <a:ext uri="{FF2B5EF4-FFF2-40B4-BE49-F238E27FC236}">
                <a16:creationId xmlns:a16="http://schemas.microsoft.com/office/drawing/2014/main" id="{EF36CCEB-48B4-98C8-7DDC-FE3EB7D6A56D}"/>
              </a:ext>
            </a:extLst>
          </p:cNvPr>
          <p:cNvSpPr>
            <a:spLocks noChangeShapeType="1"/>
          </p:cNvSpPr>
          <p:nvPr/>
        </p:nvSpPr>
        <p:spPr bwMode="auto">
          <a:xfrm flipH="1">
            <a:off x="7162800" y="7239000"/>
            <a:ext cx="457200" cy="182880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5244" name="Line 12">
            <a:extLst>
              <a:ext uri="{FF2B5EF4-FFF2-40B4-BE49-F238E27FC236}">
                <a16:creationId xmlns:a16="http://schemas.microsoft.com/office/drawing/2014/main" id="{15DCD8D4-D0E3-3527-FB61-EECB15F99116}"/>
              </a:ext>
            </a:extLst>
          </p:cNvPr>
          <p:cNvSpPr>
            <a:spLocks noChangeShapeType="1"/>
          </p:cNvSpPr>
          <p:nvPr/>
        </p:nvSpPr>
        <p:spPr bwMode="auto">
          <a:xfrm>
            <a:off x="12420600" y="7239000"/>
            <a:ext cx="6172200" cy="182880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3261" name="Text Box 13">
            <a:extLst>
              <a:ext uri="{FF2B5EF4-FFF2-40B4-BE49-F238E27FC236}">
                <a16:creationId xmlns:a16="http://schemas.microsoft.com/office/drawing/2014/main" id="{18BAE7CC-EC12-DA04-699D-938827BF839F}"/>
              </a:ext>
            </a:extLst>
          </p:cNvPr>
          <p:cNvSpPr txBox="1">
            <a:spLocks noChangeArrowheads="1"/>
          </p:cNvSpPr>
          <p:nvPr/>
        </p:nvSpPr>
        <p:spPr bwMode="auto">
          <a:xfrm>
            <a:off x="10820400" y="3270251"/>
            <a:ext cx="487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Scoring </a:t>
            </a:r>
          </a:p>
        </p:txBody>
      </p:sp>
      <p:sp>
        <p:nvSpPr>
          <p:cNvPr id="95246" name="Text Box 14">
            <a:extLst>
              <a:ext uri="{FF2B5EF4-FFF2-40B4-BE49-F238E27FC236}">
                <a16:creationId xmlns:a16="http://schemas.microsoft.com/office/drawing/2014/main" id="{FCC437A9-48E4-7E8B-C64F-A536BBA7D30A}"/>
              </a:ext>
            </a:extLst>
          </p:cNvPr>
          <p:cNvSpPr txBox="1">
            <a:spLocks noChangeArrowheads="1"/>
          </p:cNvSpPr>
          <p:nvPr/>
        </p:nvSpPr>
        <p:spPr bwMode="auto">
          <a:xfrm>
            <a:off x="7620000" y="7537451"/>
            <a:ext cx="487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Partitioning </a:t>
            </a:r>
          </a:p>
        </p:txBody>
      </p:sp>
      <p:sp>
        <p:nvSpPr>
          <p:cNvPr id="95247" name="Text Box 15">
            <a:extLst>
              <a:ext uri="{FF2B5EF4-FFF2-40B4-BE49-F238E27FC236}">
                <a16:creationId xmlns:a16="http://schemas.microsoft.com/office/drawing/2014/main" id="{15DC8B9F-6E2C-9C8C-354B-59AAD0E9A2BE}"/>
              </a:ext>
            </a:extLst>
          </p:cNvPr>
          <p:cNvSpPr txBox="1">
            <a:spLocks noChangeArrowheads="1"/>
          </p:cNvSpPr>
          <p:nvPr/>
        </p:nvSpPr>
        <p:spPr bwMode="auto">
          <a:xfrm>
            <a:off x="6705600" y="11430000"/>
            <a:ext cx="5943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Conflict Set</a:t>
            </a:r>
          </a:p>
        </p:txBody>
      </p:sp>
      <p:sp>
        <p:nvSpPr>
          <p:cNvPr id="2" name="TextBox 1">
            <a:extLst>
              <a:ext uri="{FF2B5EF4-FFF2-40B4-BE49-F238E27FC236}">
                <a16:creationId xmlns:a16="http://schemas.microsoft.com/office/drawing/2014/main" id="{BC9EE009-7F04-BE39-5838-2E74F67A2C63}"/>
              </a:ext>
            </a:extLst>
          </p:cNvPr>
          <p:cNvSpPr txBox="1"/>
          <p:nvPr/>
        </p:nvSpPr>
        <p:spPr>
          <a:xfrm>
            <a:off x="881297" y="7104092"/>
            <a:ext cx="5675026" cy="4524315"/>
          </a:xfrm>
          <a:prstGeom prst="rect">
            <a:avLst/>
          </a:prstGeom>
          <a:noFill/>
        </p:spPr>
        <p:txBody>
          <a:bodyPr wrap="square" rtlCol="0">
            <a:spAutoFit/>
          </a:bodyPr>
          <a:lstStyle/>
          <a:p>
            <a:r>
              <a:rPr lang="en-US" b="1" dirty="0">
                <a:latin typeface="Helvetica Neue"/>
              </a:rPr>
              <a:t>Partitioning heuristic:</a:t>
            </a:r>
          </a:p>
          <a:p>
            <a:r>
              <a:rPr lang="en-CY" dirty="0">
                <a:effectLst/>
                <a:latin typeface="Helvetica Neue"/>
                <a:ea typeface="Times New Roman" panose="02020603050405020304" pitchFamily="18" charset="0"/>
                <a:cs typeface="Times New Roman" panose="02020603050405020304" pitchFamily="18" charset="0"/>
              </a:rPr>
              <a:t>Two hypotheses can be regarded as competing if the positive evidence unexplained by one is a subset of the positive evidence unexplained by the other.</a:t>
            </a:r>
            <a:endParaRPr lang="en-CY" dirty="0">
              <a:effectLst/>
              <a:latin typeface="Helvetica Neue"/>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5241"/>
                                        </p:tgtEl>
                                        <p:attrNameLst>
                                          <p:attrName>style.visibility</p:attrName>
                                        </p:attrNameLst>
                                      </p:cBhvr>
                                      <p:to>
                                        <p:strVal val="visible"/>
                                      </p:to>
                                    </p:set>
                                    <p:anim calcmode="lin" valueType="num">
                                      <p:cBhvr additive="base">
                                        <p:cTn id="7" dur="500" fill="hold"/>
                                        <p:tgtEl>
                                          <p:spTgt spid="95241"/>
                                        </p:tgtEl>
                                        <p:attrNameLst>
                                          <p:attrName>ppt_x</p:attrName>
                                        </p:attrNameLst>
                                      </p:cBhvr>
                                      <p:tavLst>
                                        <p:tav tm="0">
                                          <p:val>
                                            <p:strVal val="#ppt_x"/>
                                          </p:val>
                                        </p:tav>
                                        <p:tav tm="100000">
                                          <p:val>
                                            <p:strVal val="#ppt_x"/>
                                          </p:val>
                                        </p:tav>
                                      </p:tavLst>
                                    </p:anim>
                                    <p:anim calcmode="lin" valueType="num">
                                      <p:cBhvr additive="base">
                                        <p:cTn id="8" dur="500" fill="hold"/>
                                        <p:tgtEl>
                                          <p:spTgt spid="9524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5242"/>
                                        </p:tgtEl>
                                        <p:attrNameLst>
                                          <p:attrName>style.visibility</p:attrName>
                                        </p:attrNameLst>
                                      </p:cBhvr>
                                      <p:to>
                                        <p:strVal val="visible"/>
                                      </p:to>
                                    </p:set>
                                    <p:anim calcmode="lin" valueType="num">
                                      <p:cBhvr additive="base">
                                        <p:cTn id="11" dur="500" fill="hold"/>
                                        <p:tgtEl>
                                          <p:spTgt spid="95242"/>
                                        </p:tgtEl>
                                        <p:attrNameLst>
                                          <p:attrName>ppt_x</p:attrName>
                                        </p:attrNameLst>
                                      </p:cBhvr>
                                      <p:tavLst>
                                        <p:tav tm="0">
                                          <p:val>
                                            <p:strVal val="#ppt_x"/>
                                          </p:val>
                                        </p:tav>
                                        <p:tav tm="100000">
                                          <p:val>
                                            <p:strVal val="#ppt_x"/>
                                          </p:val>
                                        </p:tav>
                                      </p:tavLst>
                                    </p:anim>
                                    <p:anim calcmode="lin" valueType="num">
                                      <p:cBhvr additive="base">
                                        <p:cTn id="12" dur="500" fill="hold"/>
                                        <p:tgtEl>
                                          <p:spTgt spid="9524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5240"/>
                                        </p:tgtEl>
                                        <p:attrNameLst>
                                          <p:attrName>style.visibility</p:attrName>
                                        </p:attrNameLst>
                                      </p:cBhvr>
                                      <p:to>
                                        <p:strVal val="visible"/>
                                      </p:to>
                                    </p:set>
                                    <p:anim calcmode="lin" valueType="num">
                                      <p:cBhvr additive="base">
                                        <p:cTn id="15" dur="500" fill="hold"/>
                                        <p:tgtEl>
                                          <p:spTgt spid="95240"/>
                                        </p:tgtEl>
                                        <p:attrNameLst>
                                          <p:attrName>ppt_x</p:attrName>
                                        </p:attrNameLst>
                                      </p:cBhvr>
                                      <p:tavLst>
                                        <p:tav tm="0">
                                          <p:val>
                                            <p:strVal val="#ppt_x"/>
                                          </p:val>
                                        </p:tav>
                                        <p:tav tm="100000">
                                          <p:val>
                                            <p:strVal val="#ppt_x"/>
                                          </p:val>
                                        </p:tav>
                                      </p:tavLst>
                                    </p:anim>
                                    <p:anim calcmode="lin" valueType="num">
                                      <p:cBhvr additive="base">
                                        <p:cTn id="16" dur="500" fill="hold"/>
                                        <p:tgtEl>
                                          <p:spTgt spid="952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237"/>
                                        </p:tgtEl>
                                        <p:attrNameLst>
                                          <p:attrName>style.visibility</p:attrName>
                                        </p:attrNameLst>
                                      </p:cBhvr>
                                      <p:to>
                                        <p:strVal val="visible"/>
                                      </p:to>
                                    </p:set>
                                    <p:anim calcmode="lin" valueType="num">
                                      <p:cBhvr additive="base">
                                        <p:cTn id="19" dur="500" fill="hold"/>
                                        <p:tgtEl>
                                          <p:spTgt spid="95237"/>
                                        </p:tgtEl>
                                        <p:attrNameLst>
                                          <p:attrName>ppt_x</p:attrName>
                                        </p:attrNameLst>
                                      </p:cBhvr>
                                      <p:tavLst>
                                        <p:tav tm="0">
                                          <p:val>
                                            <p:strVal val="#ppt_x"/>
                                          </p:val>
                                        </p:tav>
                                        <p:tav tm="100000">
                                          <p:val>
                                            <p:strVal val="#ppt_x"/>
                                          </p:val>
                                        </p:tav>
                                      </p:tavLst>
                                    </p:anim>
                                    <p:anim calcmode="lin" valueType="num">
                                      <p:cBhvr additive="base">
                                        <p:cTn id="20"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5246"/>
                                        </p:tgtEl>
                                        <p:attrNameLst>
                                          <p:attrName>style.visibility</p:attrName>
                                        </p:attrNameLst>
                                      </p:cBhvr>
                                      <p:to>
                                        <p:strVal val="visible"/>
                                      </p:to>
                                    </p:set>
                                    <p:anim calcmode="lin" valueType="num">
                                      <p:cBhvr additive="base">
                                        <p:cTn id="25" dur="500" fill="hold"/>
                                        <p:tgtEl>
                                          <p:spTgt spid="95246"/>
                                        </p:tgtEl>
                                        <p:attrNameLst>
                                          <p:attrName>ppt_x</p:attrName>
                                        </p:attrNameLst>
                                      </p:cBhvr>
                                      <p:tavLst>
                                        <p:tav tm="0">
                                          <p:val>
                                            <p:strVal val="#ppt_x"/>
                                          </p:val>
                                        </p:tav>
                                        <p:tav tm="100000">
                                          <p:val>
                                            <p:strVal val="#ppt_x"/>
                                          </p:val>
                                        </p:tav>
                                      </p:tavLst>
                                    </p:anim>
                                    <p:anim calcmode="lin" valueType="num">
                                      <p:cBhvr additive="base">
                                        <p:cTn id="26" dur="500" fill="hold"/>
                                        <p:tgtEl>
                                          <p:spTgt spid="9524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5244"/>
                                        </p:tgtEl>
                                        <p:attrNameLst>
                                          <p:attrName>style.visibility</p:attrName>
                                        </p:attrNameLst>
                                      </p:cBhvr>
                                      <p:to>
                                        <p:strVal val="visible"/>
                                      </p:to>
                                    </p:set>
                                    <p:anim calcmode="lin" valueType="num">
                                      <p:cBhvr additive="base">
                                        <p:cTn id="31" dur="500" fill="hold"/>
                                        <p:tgtEl>
                                          <p:spTgt spid="95244"/>
                                        </p:tgtEl>
                                        <p:attrNameLst>
                                          <p:attrName>ppt_x</p:attrName>
                                        </p:attrNameLst>
                                      </p:cBhvr>
                                      <p:tavLst>
                                        <p:tav tm="0">
                                          <p:val>
                                            <p:strVal val="#ppt_x"/>
                                          </p:val>
                                        </p:tav>
                                        <p:tav tm="100000">
                                          <p:val>
                                            <p:strVal val="#ppt_x"/>
                                          </p:val>
                                        </p:tav>
                                      </p:tavLst>
                                    </p:anim>
                                    <p:anim calcmode="lin" valueType="num">
                                      <p:cBhvr additive="base">
                                        <p:cTn id="32" dur="500" fill="hold"/>
                                        <p:tgtEl>
                                          <p:spTgt spid="9524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5243"/>
                                        </p:tgtEl>
                                        <p:attrNameLst>
                                          <p:attrName>style.visibility</p:attrName>
                                        </p:attrNameLst>
                                      </p:cBhvr>
                                      <p:to>
                                        <p:strVal val="visible"/>
                                      </p:to>
                                    </p:set>
                                    <p:anim calcmode="lin" valueType="num">
                                      <p:cBhvr additive="base">
                                        <p:cTn id="35" dur="500" fill="hold"/>
                                        <p:tgtEl>
                                          <p:spTgt spid="95243"/>
                                        </p:tgtEl>
                                        <p:attrNameLst>
                                          <p:attrName>ppt_x</p:attrName>
                                        </p:attrNameLst>
                                      </p:cBhvr>
                                      <p:tavLst>
                                        <p:tav tm="0">
                                          <p:val>
                                            <p:strVal val="#ppt_x"/>
                                          </p:val>
                                        </p:tav>
                                        <p:tav tm="100000">
                                          <p:val>
                                            <p:strVal val="#ppt_x"/>
                                          </p:val>
                                        </p:tav>
                                      </p:tavLst>
                                    </p:anim>
                                    <p:anim calcmode="lin" valueType="num">
                                      <p:cBhvr additive="base">
                                        <p:cTn id="36" dur="500" fill="hold"/>
                                        <p:tgtEl>
                                          <p:spTgt spid="9524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5239"/>
                                        </p:tgtEl>
                                        <p:attrNameLst>
                                          <p:attrName>style.visibility</p:attrName>
                                        </p:attrNameLst>
                                      </p:cBhvr>
                                      <p:to>
                                        <p:strVal val="visible"/>
                                      </p:to>
                                    </p:set>
                                    <p:anim calcmode="lin" valueType="num">
                                      <p:cBhvr additive="base">
                                        <p:cTn id="39" dur="500" fill="hold"/>
                                        <p:tgtEl>
                                          <p:spTgt spid="95239"/>
                                        </p:tgtEl>
                                        <p:attrNameLst>
                                          <p:attrName>ppt_x</p:attrName>
                                        </p:attrNameLst>
                                      </p:cBhvr>
                                      <p:tavLst>
                                        <p:tav tm="0">
                                          <p:val>
                                            <p:strVal val="#ppt_x"/>
                                          </p:val>
                                        </p:tav>
                                        <p:tav tm="100000">
                                          <p:val>
                                            <p:strVal val="#ppt_x"/>
                                          </p:val>
                                        </p:tav>
                                      </p:tavLst>
                                    </p:anim>
                                    <p:anim calcmode="lin" valueType="num">
                                      <p:cBhvr additive="base">
                                        <p:cTn id="40" dur="500" fill="hold"/>
                                        <p:tgtEl>
                                          <p:spTgt spid="952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5238"/>
                                        </p:tgtEl>
                                        <p:attrNameLst>
                                          <p:attrName>style.visibility</p:attrName>
                                        </p:attrNameLst>
                                      </p:cBhvr>
                                      <p:to>
                                        <p:strVal val="visible"/>
                                      </p:to>
                                    </p:set>
                                    <p:anim calcmode="lin" valueType="num">
                                      <p:cBhvr additive="base">
                                        <p:cTn id="43" dur="500" fill="hold"/>
                                        <p:tgtEl>
                                          <p:spTgt spid="95238"/>
                                        </p:tgtEl>
                                        <p:attrNameLst>
                                          <p:attrName>ppt_x</p:attrName>
                                        </p:attrNameLst>
                                      </p:cBhvr>
                                      <p:tavLst>
                                        <p:tav tm="0">
                                          <p:val>
                                            <p:strVal val="#ppt_x"/>
                                          </p:val>
                                        </p:tav>
                                        <p:tav tm="100000">
                                          <p:val>
                                            <p:strVal val="#ppt_x"/>
                                          </p:val>
                                        </p:tav>
                                      </p:tavLst>
                                    </p:anim>
                                    <p:anim calcmode="lin" valueType="num">
                                      <p:cBhvr additive="base">
                                        <p:cTn id="44" dur="500" fill="hold"/>
                                        <p:tgtEl>
                                          <p:spTgt spid="9523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5247"/>
                                        </p:tgtEl>
                                        <p:attrNameLst>
                                          <p:attrName>style.visibility</p:attrName>
                                        </p:attrNameLst>
                                      </p:cBhvr>
                                      <p:to>
                                        <p:strVal val="visible"/>
                                      </p:to>
                                    </p:set>
                                    <p:anim calcmode="lin" valueType="num">
                                      <p:cBhvr additive="base">
                                        <p:cTn id="49" dur="500" fill="hold"/>
                                        <p:tgtEl>
                                          <p:spTgt spid="95247"/>
                                        </p:tgtEl>
                                        <p:attrNameLst>
                                          <p:attrName>ppt_x</p:attrName>
                                        </p:attrNameLst>
                                      </p:cBhvr>
                                      <p:tavLst>
                                        <p:tav tm="0">
                                          <p:val>
                                            <p:strVal val="#ppt_x"/>
                                          </p:val>
                                        </p:tav>
                                        <p:tav tm="100000">
                                          <p:val>
                                            <p:strVal val="#ppt_x"/>
                                          </p:val>
                                        </p:tav>
                                      </p:tavLst>
                                    </p:anim>
                                    <p:anim calcmode="lin" valueType="num">
                                      <p:cBhvr additive="base">
                                        <p:cTn id="50" dur="500" fill="hold"/>
                                        <p:tgtEl>
                                          <p:spTgt spid="9524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1000"/>
                                        <p:tgtEl>
                                          <p:spTgt spid="2"/>
                                        </p:tgtEl>
                                      </p:cBhvr>
                                    </p:animEffect>
                                    <p:anim calcmode="lin" valueType="num">
                                      <p:cBhvr>
                                        <p:cTn id="56" dur="1000" fill="hold"/>
                                        <p:tgtEl>
                                          <p:spTgt spid="2"/>
                                        </p:tgtEl>
                                        <p:attrNameLst>
                                          <p:attrName>ppt_x</p:attrName>
                                        </p:attrNameLst>
                                      </p:cBhvr>
                                      <p:tavLst>
                                        <p:tav tm="0">
                                          <p:val>
                                            <p:strVal val="#ppt_x"/>
                                          </p:val>
                                        </p:tav>
                                        <p:tav tm="100000">
                                          <p:val>
                                            <p:strVal val="#ppt_x"/>
                                          </p:val>
                                        </p:tav>
                                      </p:tavLst>
                                    </p:anim>
                                    <p:anim calcmode="lin" valueType="num">
                                      <p:cBhvr>
                                        <p:cTn id="5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animBg="1"/>
      <p:bldP spid="95238" grpId="0" animBg="1"/>
      <p:bldP spid="95239" grpId="0" animBg="1"/>
      <p:bldP spid="95240" grpId="0" animBg="1"/>
      <p:bldP spid="95246" grpId="0"/>
      <p:bldP spid="95247" grpId="0"/>
      <p:bldP spid="2"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B1E040-DDC7-7304-145C-8BBA7E93CB60}"/>
              </a:ext>
            </a:extLst>
          </p:cNvPr>
          <p:cNvSpPr>
            <a:spLocks noGrp="1"/>
          </p:cNvSpPr>
          <p:nvPr>
            <p:ph type="body" sz="quarter" idx="24"/>
          </p:nvPr>
        </p:nvSpPr>
        <p:spPr>
          <a:xfrm>
            <a:off x="1276266" y="2027338"/>
            <a:ext cx="21590490" cy="892079"/>
          </a:xfrm>
        </p:spPr>
        <p:txBody>
          <a:bodyPr>
            <a:normAutofit/>
          </a:bodyPr>
          <a:lstStyle/>
          <a:p>
            <a:r>
              <a:rPr lang="en-US" sz="5400" dirty="0"/>
              <a:t>Conflict Resolution</a:t>
            </a:r>
            <a:endParaRPr lang="en-CY" sz="5400" dirty="0"/>
          </a:p>
        </p:txBody>
      </p:sp>
      <p:sp>
        <p:nvSpPr>
          <p:cNvPr id="3" name="Text Placeholder 2">
            <a:extLst>
              <a:ext uri="{FF2B5EF4-FFF2-40B4-BE49-F238E27FC236}">
                <a16:creationId xmlns:a16="http://schemas.microsoft.com/office/drawing/2014/main" id="{F64B37CC-121C-5FD3-B680-5373FB6FAAE1}"/>
              </a:ext>
            </a:extLst>
          </p:cNvPr>
          <p:cNvSpPr>
            <a:spLocks noGrp="1"/>
          </p:cNvSpPr>
          <p:nvPr>
            <p:ph type="body" sz="quarter" idx="22"/>
          </p:nvPr>
        </p:nvSpPr>
        <p:spPr>
          <a:xfrm>
            <a:off x="1276266" y="3203193"/>
            <a:ext cx="10397882" cy="9043771"/>
          </a:xfrm>
        </p:spPr>
        <p:txBody>
          <a:body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dirty="0">
                <a:effectLst/>
                <a:ea typeface="Times New Roman" panose="02020603050405020304" pitchFamily="18" charset="0"/>
                <a:cs typeface="Times New Roman" panose="02020603050405020304" pitchFamily="18" charset="0"/>
              </a:rPr>
              <a:t>The reasoning that is carried out is mainly </a:t>
            </a:r>
            <a:r>
              <a:rPr lang="en-US" sz="3600" b="1" dirty="0">
                <a:solidFill>
                  <a:srgbClr val="FF2D64"/>
                </a:solidFill>
                <a:effectLst/>
                <a:ea typeface="Times New Roman" panose="02020603050405020304" pitchFamily="18" charset="0"/>
                <a:cs typeface="Times New Roman" panose="02020603050405020304" pitchFamily="18" charset="0"/>
              </a:rPr>
              <a:t>deductive</a:t>
            </a:r>
            <a:r>
              <a:rPr lang="en-US" sz="3600" dirty="0">
                <a:effectLst/>
                <a:ea typeface="Times New Roman" panose="02020603050405020304" pitchFamily="18" charset="0"/>
                <a:cs typeface="Times New Roman" panose="02020603050405020304" pitchFamily="18" charset="0"/>
              </a:rPr>
              <a:t> (based on the Manifest relation) with the aim of extracting new information from the user </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dirty="0">
                <a:ea typeface="Times New Roman" panose="02020603050405020304" pitchFamily="18" charset="0"/>
                <a:cs typeface="Times New Roman" panose="02020603050405020304" pitchFamily="18" charset="0"/>
              </a:rPr>
              <a:t>According to the composition of the conflict set various </a:t>
            </a:r>
            <a:r>
              <a:rPr lang="en-US" sz="3600" b="1" dirty="0">
                <a:solidFill>
                  <a:srgbClr val="FF2D64"/>
                </a:solidFill>
                <a:ea typeface="Times New Roman" panose="02020603050405020304" pitchFamily="18" charset="0"/>
                <a:cs typeface="Times New Roman" panose="02020603050405020304" pitchFamily="18" charset="0"/>
              </a:rPr>
              <a:t>strategies</a:t>
            </a:r>
            <a:r>
              <a:rPr lang="en-US" sz="3600" dirty="0">
                <a:ea typeface="Times New Roman" panose="02020603050405020304" pitchFamily="18" charset="0"/>
                <a:cs typeface="Times New Roman" panose="02020603050405020304" pitchFamily="18" charset="0"/>
              </a:rPr>
              <a:t> are applied to resolve the conflict</a:t>
            </a:r>
          </a:p>
          <a:p>
            <a:pPr marL="0" indent="0">
              <a:buNone/>
            </a:pPr>
            <a:r>
              <a:rPr lang="en-US" sz="3600" b="1" dirty="0">
                <a:solidFill>
                  <a:srgbClr val="FF2D64"/>
                </a:solidFill>
                <a:effectLst/>
                <a:ea typeface="Times New Roman" panose="02020603050405020304" pitchFamily="18" charset="0"/>
                <a:cs typeface="Times New Roman" panose="02020603050405020304" pitchFamily="18" charset="0"/>
              </a:rPr>
              <a:t>Alternative Strategies (heuristics)</a:t>
            </a:r>
          </a:p>
          <a:p>
            <a:pPr marL="571500" indent="-571500">
              <a:buFont typeface="Wingdings" panose="05000000000000000000" pitchFamily="2" charset="2"/>
              <a:buChar char="q"/>
            </a:pPr>
            <a:r>
              <a:rPr lang="en-CY" sz="3600" b="1" dirty="0">
                <a:solidFill>
                  <a:srgbClr val="FF2D64"/>
                </a:solidFill>
              </a:rPr>
              <a:t>Ruleout</a:t>
            </a:r>
            <a:r>
              <a:rPr lang="en-CY" sz="3600" dirty="0"/>
              <a:t>:</a:t>
            </a:r>
            <a:r>
              <a:rPr lang="en-US" sz="3600" dirty="0"/>
              <a:t> </a:t>
            </a:r>
            <a:r>
              <a:rPr lang="en-CY" sz="3600" dirty="0"/>
              <a:t>It is applied when in the conflict set there are at least 5 hypotheses which, in terms of credibility, are close enough to the most credible hypothesis.</a:t>
            </a:r>
            <a:r>
              <a:rPr lang="en-US" sz="3600" dirty="0"/>
              <a:t> </a:t>
            </a:r>
            <a:r>
              <a:rPr lang="en-CY" sz="3600" dirty="0"/>
              <a:t>Looking for 'cheap' indications which are necessary for some of the opponents.</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ffectLst/>
              <a:ea typeface="Times New Roman" panose="02020603050405020304" pitchFamily="18" charset="0"/>
              <a:cs typeface="Times New Roman" panose="02020603050405020304" pitchFamily="18" charset="0"/>
            </a:endParaRPr>
          </a:p>
          <a:p>
            <a:pPr marL="0" indent="0">
              <a:buNone/>
            </a:pPr>
            <a:endParaRPr lang="en-CY" sz="3600" b="1" dirty="0">
              <a:solidFill>
                <a:srgbClr val="0100C8"/>
              </a:solidFill>
            </a:endParaRPr>
          </a:p>
        </p:txBody>
      </p:sp>
      <p:sp>
        <p:nvSpPr>
          <p:cNvPr id="5" name="Text Placeholder 4">
            <a:extLst>
              <a:ext uri="{FF2B5EF4-FFF2-40B4-BE49-F238E27FC236}">
                <a16:creationId xmlns:a16="http://schemas.microsoft.com/office/drawing/2014/main" id="{D9E7BE7B-6DCD-4282-8C6C-B35F8D4F1347}"/>
              </a:ext>
            </a:extLst>
          </p:cNvPr>
          <p:cNvSpPr>
            <a:spLocks noGrp="1"/>
          </p:cNvSpPr>
          <p:nvPr>
            <p:ph type="body" sz="quarter" idx="26"/>
          </p:nvPr>
        </p:nvSpPr>
        <p:spPr>
          <a:xfrm>
            <a:off x="12071510" y="3203193"/>
            <a:ext cx="10795245" cy="9523456"/>
          </a:xfrm>
        </p:spPr>
        <p:txBody>
          <a:bodyPr/>
          <a:lstStyle/>
          <a:p>
            <a:pPr marL="571500" indent="-571500">
              <a:buFont typeface="Wingdings" panose="05000000000000000000" pitchFamily="2" charset="2"/>
              <a:buChar char="q"/>
            </a:pPr>
            <a:r>
              <a:rPr lang="en-CY" sz="3600" b="1" dirty="0">
                <a:solidFill>
                  <a:srgbClr val="FF2D64"/>
                </a:solidFill>
              </a:rPr>
              <a:t>Discriminate</a:t>
            </a:r>
            <a:r>
              <a:rPr lang="en-CY" sz="3600" dirty="0"/>
              <a:t>:</a:t>
            </a:r>
            <a:r>
              <a:rPr lang="en-US" sz="3600" dirty="0"/>
              <a:t> </a:t>
            </a:r>
            <a:r>
              <a:rPr lang="en-CY" sz="3600" dirty="0"/>
              <a:t>It is applied when in the conflict set there are 2 to 4 close rivals of the most credible hypothesis.</a:t>
            </a:r>
            <a:r>
              <a:rPr lang="en-US" sz="3600" dirty="0"/>
              <a:t> </a:t>
            </a:r>
            <a:r>
              <a:rPr lang="en-CY" sz="3600" dirty="0"/>
              <a:t>Not-so-cheap indications are sought provided that they support one opponent at the expense of another.</a:t>
            </a:r>
            <a:endParaRPr lang="en-US" sz="3600" dirty="0"/>
          </a:p>
          <a:p>
            <a:pPr>
              <a:buFont typeface="Wingdings" panose="05000000000000000000" pitchFamily="2" charset="2"/>
              <a:buChar char="q"/>
            </a:pPr>
            <a:r>
              <a:rPr lang="en-CY" sz="3600" b="1" dirty="0">
                <a:solidFill>
                  <a:srgbClr val="FF2D64"/>
                </a:solidFill>
              </a:rPr>
              <a:t>Pursue</a:t>
            </a:r>
            <a:r>
              <a:rPr lang="en-CY" sz="3600" dirty="0"/>
              <a:t>: It is applied when the second-best competing hypothesis is relatively far from the most credible hypothesis. Indications are sought, regardless of cost, with the goal of verifying the most credible hypothesis.</a:t>
            </a:r>
            <a:endParaRPr lang="en-US" sz="3600" dirty="0"/>
          </a:p>
          <a:p>
            <a:pPr marL="0" indent="0">
              <a:buNone/>
            </a:pPr>
            <a:r>
              <a:rPr lang="en-US" sz="3600" b="1" dirty="0">
                <a:solidFill>
                  <a:srgbClr val="FF2D64"/>
                </a:solidFill>
              </a:rPr>
              <a:t>Completion of reasoning process - </a:t>
            </a:r>
            <a:r>
              <a:rPr lang="en-CY" sz="3600" dirty="0"/>
              <a:t>When a hypothesis is verified, the positive indications explained by it, i.e., related to it under the Manifest relation, are considered 'covered’.</a:t>
            </a:r>
            <a:r>
              <a:rPr lang="en-US" sz="3600" dirty="0"/>
              <a:t> </a:t>
            </a:r>
            <a:r>
              <a:rPr lang="en-CY" sz="3600" dirty="0"/>
              <a:t>The process continues if high import positives remain uncovered (unexplained)</a:t>
            </a:r>
            <a:r>
              <a:rPr lang="en-US" sz="3600" dirty="0"/>
              <a:t>.</a:t>
            </a:r>
            <a:endParaRPr lang="en-CY" sz="3600" dirty="0"/>
          </a:p>
          <a:p>
            <a:pPr marL="571500" indent="-571500">
              <a:buFont typeface="Wingdings" panose="05000000000000000000" pitchFamily="2" charset="2"/>
              <a:buChar char="q"/>
            </a:pPr>
            <a:endParaRPr lang="en-CY" sz="3600" dirty="0"/>
          </a:p>
          <a:p>
            <a:pPr marL="0" indent="0">
              <a:buNone/>
            </a:pPr>
            <a:endParaRPr lang="en-CY" sz="3600" dirty="0"/>
          </a:p>
          <a:p>
            <a:pPr marL="571500" indent="-571500">
              <a:buFont typeface="Wingdings" panose="05000000000000000000" pitchFamily="2" charset="2"/>
              <a:buChar char="q"/>
            </a:pPr>
            <a:endParaRPr lang="en-CY" sz="3600" dirty="0"/>
          </a:p>
          <a:p>
            <a:pPr marL="0" indent="0">
              <a:buNone/>
            </a:pPr>
            <a:r>
              <a:rPr lang="en-CY" sz="3600" dirty="0"/>
              <a:t> </a:t>
            </a:r>
          </a:p>
          <a:p>
            <a:pPr marL="571500" indent="-571500">
              <a:buFont typeface="Wingdings" panose="05000000000000000000" pitchFamily="2" charset="2"/>
              <a:buChar char="q"/>
            </a:pPr>
            <a:endParaRPr lang="en-US" sz="3600" dirty="0">
              <a:effectLst/>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0DE18A72-F2A1-E29D-C7DB-DB6E672036AF}"/>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137</a:t>
            </a:fld>
            <a:endParaRPr lang="bg-BG" dirty="0">
              <a:solidFill>
                <a:srgbClr val="000000"/>
              </a:solidFill>
            </a:endParaRPr>
          </a:p>
        </p:txBody>
      </p:sp>
    </p:spTree>
    <p:extLst>
      <p:ext uri="{BB962C8B-B14F-4D97-AF65-F5344CB8AC3E}">
        <p14:creationId xmlns:p14="http://schemas.microsoft.com/office/powerpoint/2010/main" val="82022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B1E040-DDC7-7304-145C-8BBA7E93CB60}"/>
              </a:ext>
            </a:extLst>
          </p:cNvPr>
          <p:cNvSpPr>
            <a:spLocks noGrp="1"/>
          </p:cNvSpPr>
          <p:nvPr>
            <p:ph type="body" sz="quarter" idx="24"/>
          </p:nvPr>
        </p:nvSpPr>
        <p:spPr>
          <a:xfrm>
            <a:off x="1276266" y="2027338"/>
            <a:ext cx="21590490" cy="892079"/>
          </a:xfrm>
        </p:spPr>
        <p:txBody>
          <a:bodyPr>
            <a:normAutofit/>
          </a:bodyPr>
          <a:lstStyle/>
          <a:p>
            <a:r>
              <a:rPr lang="en-US" sz="5400" dirty="0"/>
              <a:t>Hypothesis Evaluation (Scoring) – Uncertainty Model</a:t>
            </a:r>
            <a:endParaRPr lang="en-CY" sz="5400" dirty="0"/>
          </a:p>
        </p:txBody>
      </p:sp>
      <p:sp>
        <p:nvSpPr>
          <p:cNvPr id="3" name="Text Placeholder 2">
            <a:extLst>
              <a:ext uri="{FF2B5EF4-FFF2-40B4-BE49-F238E27FC236}">
                <a16:creationId xmlns:a16="http://schemas.microsoft.com/office/drawing/2014/main" id="{F64B37CC-121C-5FD3-B680-5373FB6FAAE1}"/>
              </a:ext>
            </a:extLst>
          </p:cNvPr>
          <p:cNvSpPr>
            <a:spLocks noGrp="1"/>
          </p:cNvSpPr>
          <p:nvPr>
            <p:ph type="body" sz="quarter" idx="22"/>
          </p:nvPr>
        </p:nvSpPr>
        <p:spPr>
          <a:xfrm>
            <a:off x="1276266" y="3203193"/>
            <a:ext cx="10397882" cy="9043771"/>
          </a:xfrm>
        </p:spPr>
        <p:txBody>
          <a:body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effectLst/>
                <a:ea typeface="Times New Roman" panose="02020603050405020304" pitchFamily="18" charset="0"/>
                <a:cs typeface="Times New Roman" panose="02020603050405020304" pitchFamily="18" charset="0"/>
              </a:rPr>
              <a:t>Uncertainty at the level of evidence is not allowed.</a:t>
            </a: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effectLst/>
                <a:ea typeface="Times New Roman" panose="02020603050405020304" pitchFamily="18" charset="0"/>
                <a:cs typeface="Times New Roman" panose="02020603050405020304" pitchFamily="18" charset="0"/>
              </a:rPr>
              <a:t>Each positive indication can have only one cause (disease) which is its explanation, although the simultaneous existence of multiple diseases in the same person is allowed.</a:t>
            </a: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Times New Roman" panose="02020603050405020304" pitchFamily="18" charset="0"/>
                <a:cs typeface="Times New Roman" panose="02020603050405020304" pitchFamily="18" charset="0"/>
              </a:rPr>
              <a:t>For every active hypothesis four lists are formed:</a:t>
            </a: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2800" dirty="0">
                <a:effectLst/>
                <a:ea typeface="Times New Roman" panose="02020603050405020304" pitchFamily="18" charset="0"/>
                <a:cs typeface="Times New Roman" panose="02020603050405020304" pitchFamily="18" charset="0"/>
              </a:rPr>
              <a:t>L1, the </a:t>
            </a:r>
            <a:r>
              <a:rPr lang="en-CY" sz="2800" b="1" dirty="0">
                <a:solidFill>
                  <a:srgbClr val="FF2D64"/>
                </a:solidFill>
                <a:effectLst/>
                <a:ea typeface="Times New Roman" panose="02020603050405020304" pitchFamily="18" charset="0"/>
                <a:cs typeface="Times New Roman" panose="02020603050405020304" pitchFamily="18" charset="0"/>
              </a:rPr>
              <a:t>unexplained positive indications</a:t>
            </a:r>
            <a:r>
              <a:rPr lang="en-CY" sz="2800" dirty="0">
                <a:effectLst/>
                <a:ea typeface="Times New Roman" panose="02020603050405020304" pitchFamily="18" charset="0"/>
                <a:cs typeface="Times New Roman" panose="02020603050405020304" pitchFamily="18" charset="0"/>
              </a:rPr>
              <a:t>, the existence of which can be </a:t>
            </a:r>
            <a:r>
              <a:rPr lang="en-CY" sz="2800" b="1" dirty="0">
                <a:solidFill>
                  <a:srgbClr val="FF2D64"/>
                </a:solidFill>
                <a:effectLst/>
                <a:ea typeface="Times New Roman" panose="02020603050405020304" pitchFamily="18" charset="0"/>
                <a:cs typeface="Times New Roman" panose="02020603050405020304" pitchFamily="18" charset="0"/>
              </a:rPr>
              <a:t>explained</a:t>
            </a:r>
            <a:r>
              <a:rPr lang="en-CY" sz="2800" dirty="0">
                <a:effectLst/>
                <a:ea typeface="Times New Roman" panose="02020603050405020304" pitchFamily="18" charset="0"/>
                <a:cs typeface="Times New Roman" panose="02020603050405020304" pitchFamily="18" charset="0"/>
              </a:rPr>
              <a:t> by the hypothesis in question.</a:t>
            </a:r>
            <a:endParaRPr lang="en-CY" sz="28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2800" dirty="0">
                <a:effectLst/>
                <a:ea typeface="Times New Roman" panose="02020603050405020304" pitchFamily="18" charset="0"/>
                <a:cs typeface="Times New Roman" panose="02020603050405020304" pitchFamily="18" charset="0"/>
              </a:rPr>
              <a:t>L2, the hypothesis manifestations which have been </a:t>
            </a:r>
            <a:r>
              <a:rPr lang="en-CY" sz="2800" b="1" dirty="0">
                <a:solidFill>
                  <a:srgbClr val="FF2D64"/>
                </a:solidFill>
                <a:effectLst/>
                <a:ea typeface="Times New Roman" panose="02020603050405020304" pitchFamily="18" charset="0"/>
                <a:cs typeface="Times New Roman" panose="02020603050405020304" pitchFamily="18" charset="0"/>
              </a:rPr>
              <a:t>refuted</a:t>
            </a:r>
            <a:r>
              <a:rPr lang="en-CY" sz="2800" dirty="0">
                <a:effectLst/>
                <a:ea typeface="Times New Roman" panose="02020603050405020304" pitchFamily="18" charset="0"/>
                <a:cs typeface="Times New Roman" panose="02020603050405020304" pitchFamily="18" charset="0"/>
              </a:rPr>
              <a:t>.</a:t>
            </a:r>
            <a:endParaRPr lang="en-CY" sz="28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2800" dirty="0">
                <a:effectLst/>
                <a:ea typeface="Times New Roman" panose="02020603050405020304" pitchFamily="18" charset="0"/>
                <a:cs typeface="Times New Roman" panose="02020603050405020304" pitchFamily="18" charset="0"/>
              </a:rPr>
              <a:t>L3, the unexplained positives that are </a:t>
            </a:r>
            <a:r>
              <a:rPr lang="en-CY" sz="2800" b="1" dirty="0">
                <a:solidFill>
                  <a:srgbClr val="FF2D64"/>
                </a:solidFill>
                <a:effectLst/>
                <a:ea typeface="Times New Roman" panose="02020603050405020304" pitchFamily="18" charset="0"/>
                <a:cs typeface="Times New Roman" panose="02020603050405020304" pitchFamily="18" charset="0"/>
              </a:rPr>
              <a:t>not related </a:t>
            </a:r>
            <a:r>
              <a:rPr lang="en-CY" sz="2800" dirty="0">
                <a:effectLst/>
                <a:ea typeface="Times New Roman" panose="02020603050405020304" pitchFamily="18" charset="0"/>
                <a:cs typeface="Times New Roman" panose="02020603050405020304" pitchFamily="18" charset="0"/>
              </a:rPr>
              <a:t>to the hypothesis.</a:t>
            </a:r>
            <a:endParaRPr lang="en-CY" sz="2800" dirty="0">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2800" dirty="0">
                <a:effectLst/>
                <a:ea typeface="Times New Roman" panose="02020603050405020304" pitchFamily="18" charset="0"/>
                <a:cs typeface="Times New Roman" panose="02020603050405020304" pitchFamily="18" charset="0"/>
              </a:rPr>
              <a:t>L4, the hypothesis manifestations whose </a:t>
            </a:r>
            <a:r>
              <a:rPr lang="en-CY" sz="2800" b="1" dirty="0">
                <a:solidFill>
                  <a:srgbClr val="FF2D64"/>
                </a:solidFill>
                <a:effectLst/>
                <a:ea typeface="Times New Roman" panose="02020603050405020304" pitchFamily="18" charset="0"/>
                <a:cs typeface="Times New Roman" panose="02020603050405020304" pitchFamily="18" charset="0"/>
              </a:rPr>
              <a:t>truth state is unknown.</a:t>
            </a:r>
            <a:endParaRPr lang="en-CY" sz="28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ffectLst/>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effectLst/>
              <a:ea typeface="Times New Roman" panose="02020603050405020304" pitchFamily="18" charset="0"/>
              <a:cs typeface="Times New Roman" panose="02020603050405020304" pitchFamily="18" charset="0"/>
            </a:endParaRPr>
          </a:p>
          <a:p>
            <a:pPr marL="0" indent="0">
              <a:buNone/>
            </a:pPr>
            <a:endParaRPr lang="en-CY" sz="3600" b="1" dirty="0">
              <a:solidFill>
                <a:srgbClr val="0100C8"/>
              </a:solidFill>
            </a:endParaRPr>
          </a:p>
        </p:txBody>
      </p:sp>
      <p:sp>
        <p:nvSpPr>
          <p:cNvPr id="5" name="Text Placeholder 4">
            <a:extLst>
              <a:ext uri="{FF2B5EF4-FFF2-40B4-BE49-F238E27FC236}">
                <a16:creationId xmlns:a16="http://schemas.microsoft.com/office/drawing/2014/main" id="{D9E7BE7B-6DCD-4282-8C6C-B35F8D4F1347}"/>
              </a:ext>
            </a:extLst>
          </p:cNvPr>
          <p:cNvSpPr>
            <a:spLocks noGrp="1"/>
          </p:cNvSpPr>
          <p:nvPr>
            <p:ph type="body" sz="quarter" idx="26"/>
          </p:nvPr>
        </p:nvSpPr>
        <p:spPr>
          <a:xfrm>
            <a:off x="12071510" y="3203193"/>
            <a:ext cx="10795245" cy="9523456"/>
          </a:xfrm>
        </p:spPr>
        <p:txBody>
          <a:bodyPr/>
          <a:lstStyle/>
          <a:p>
            <a:pPr marL="571500" indent="-571500">
              <a:buFont typeface="Wingdings" panose="05000000000000000000" pitchFamily="2" charset="2"/>
              <a:buChar char="q"/>
            </a:pPr>
            <a:r>
              <a:rPr lang="en-US" sz="3600" b="1" dirty="0">
                <a:solidFill>
                  <a:srgbClr val="FF2D64"/>
                </a:solidFill>
              </a:rPr>
              <a:t>Scoring function:</a:t>
            </a:r>
          </a:p>
          <a:p>
            <a:pPr marL="0" indent="0">
              <a:buNone/>
            </a:pPr>
            <a:endParaRPr lang="en-US" sz="3600" dirty="0"/>
          </a:p>
          <a:p>
            <a:pPr marL="0" indent="0">
              <a:buNone/>
            </a:pPr>
            <a:endParaRPr lang="en-CY" sz="3600" dirty="0"/>
          </a:p>
          <a:p>
            <a:pPr>
              <a:buFont typeface="Wingdings" panose="05000000000000000000" pitchFamily="2" charset="2"/>
              <a:buChar char="§"/>
            </a:pPr>
            <a:r>
              <a:rPr lang="en-CY" sz="3200" b="1" dirty="0">
                <a:solidFill>
                  <a:srgbClr val="FF2D64"/>
                </a:solidFill>
              </a:rPr>
              <a:t>Positives(H</a:t>
            </a:r>
            <a:r>
              <a:rPr lang="en-CY" sz="3200" b="1" baseline="-25000" dirty="0">
                <a:solidFill>
                  <a:srgbClr val="FF2D64"/>
                </a:solidFill>
              </a:rPr>
              <a:t>i</a:t>
            </a:r>
            <a:r>
              <a:rPr lang="en-CY" sz="3200" b="1" dirty="0">
                <a:solidFill>
                  <a:srgbClr val="FF2D64"/>
                </a:solidFill>
              </a:rPr>
              <a:t>) </a:t>
            </a:r>
            <a:r>
              <a:rPr lang="en-CY" sz="3200" dirty="0">
                <a:sym typeface="Symbol" panose="05050102010706020507" pitchFamily="18" charset="2"/>
              </a:rPr>
              <a:t></a:t>
            </a:r>
            <a:r>
              <a:rPr lang="en-CY" sz="3200" dirty="0"/>
              <a:t> summarizes evidence in </a:t>
            </a:r>
            <a:r>
              <a:rPr lang="en-CY" sz="3200" dirty="0" err="1"/>
              <a:t>favor</a:t>
            </a:r>
            <a:r>
              <a:rPr lang="en-CY" sz="3200" dirty="0"/>
              <a:t> of the hypothesis from the elements of L1 (</a:t>
            </a:r>
            <a:r>
              <a:rPr lang="en-CY" sz="3200" b="1" dirty="0">
                <a:solidFill>
                  <a:srgbClr val="FF2D64"/>
                </a:solidFill>
              </a:rPr>
              <a:t>degrees of sufficiency</a:t>
            </a:r>
            <a:r>
              <a:rPr lang="en-CY" sz="3200" dirty="0"/>
              <a:t>).</a:t>
            </a:r>
          </a:p>
          <a:p>
            <a:pPr>
              <a:buFont typeface="Wingdings" panose="05000000000000000000" pitchFamily="2" charset="2"/>
              <a:buChar char="§"/>
            </a:pPr>
            <a:r>
              <a:rPr lang="en-CY" sz="3200" b="1" dirty="0">
                <a:solidFill>
                  <a:srgbClr val="FF2D64"/>
                </a:solidFill>
              </a:rPr>
              <a:t>Negatives(H</a:t>
            </a:r>
            <a:r>
              <a:rPr lang="en-CY" sz="3200" b="1" baseline="-25000" dirty="0">
                <a:solidFill>
                  <a:srgbClr val="FF2D64"/>
                </a:solidFill>
              </a:rPr>
              <a:t>i</a:t>
            </a:r>
            <a:r>
              <a:rPr lang="en-CY" sz="3200" b="1" dirty="0">
                <a:solidFill>
                  <a:srgbClr val="FF2D64"/>
                </a:solidFill>
              </a:rPr>
              <a:t>) </a:t>
            </a:r>
            <a:r>
              <a:rPr lang="en-CY" sz="3200" dirty="0">
                <a:sym typeface="Symbol" panose="05050102010706020507" pitchFamily="18" charset="2"/>
              </a:rPr>
              <a:t></a:t>
            </a:r>
            <a:r>
              <a:rPr lang="en-CY" sz="3200" dirty="0"/>
              <a:t> summarizes evidence against the hypothesis from the elements of L2 (</a:t>
            </a:r>
            <a:r>
              <a:rPr lang="en-CY" sz="3200" b="1" dirty="0">
                <a:solidFill>
                  <a:srgbClr val="FF2D64"/>
                </a:solidFill>
              </a:rPr>
              <a:t>degrees of necessity</a:t>
            </a:r>
            <a:r>
              <a:rPr lang="en-CY" sz="3200" dirty="0"/>
              <a:t>) and L3 (</a:t>
            </a:r>
            <a:r>
              <a:rPr lang="en-CY" sz="3200" b="1" dirty="0">
                <a:solidFill>
                  <a:srgbClr val="FF2D64"/>
                </a:solidFill>
              </a:rPr>
              <a:t>global importance</a:t>
            </a:r>
            <a:r>
              <a:rPr lang="en-CY" sz="3200" dirty="0"/>
              <a:t>).</a:t>
            </a:r>
          </a:p>
          <a:p>
            <a:pPr>
              <a:buFont typeface="Wingdings" panose="05000000000000000000" pitchFamily="2" charset="2"/>
              <a:buChar char="§"/>
            </a:pPr>
            <a:r>
              <a:rPr lang="en-CY" sz="3200" b="1" dirty="0">
                <a:solidFill>
                  <a:srgbClr val="FF2D64"/>
                </a:solidFill>
              </a:rPr>
              <a:t>Bonus(H</a:t>
            </a:r>
            <a:r>
              <a:rPr lang="en-CY" sz="3200" b="1" baseline="-25000" dirty="0">
                <a:solidFill>
                  <a:srgbClr val="FF2D64"/>
                </a:solidFill>
              </a:rPr>
              <a:t>i</a:t>
            </a:r>
            <a:r>
              <a:rPr lang="en-CY" sz="3200" b="1" dirty="0">
                <a:solidFill>
                  <a:srgbClr val="FF2D64"/>
                </a:solidFill>
              </a:rPr>
              <a:t>)</a:t>
            </a:r>
            <a:r>
              <a:rPr lang="en-CY" sz="3200" dirty="0"/>
              <a:t> </a:t>
            </a:r>
            <a:r>
              <a:rPr lang="en-CY" sz="3200" dirty="0">
                <a:sym typeface="Symbol" panose="05050102010706020507" pitchFamily="18" charset="2"/>
              </a:rPr>
              <a:t></a:t>
            </a:r>
            <a:r>
              <a:rPr lang="en-CY" sz="3200" dirty="0"/>
              <a:t> summarizes evidence in favour from already confirmed hypotheses that are related to hypothesis H</a:t>
            </a:r>
            <a:r>
              <a:rPr lang="en-CY" sz="3200" baseline="-25000" dirty="0"/>
              <a:t>i</a:t>
            </a:r>
            <a:r>
              <a:rPr lang="en-CY" sz="3200" dirty="0"/>
              <a:t> through some complementary relation.</a:t>
            </a:r>
          </a:p>
          <a:p>
            <a:pPr marL="571500" indent="-571500">
              <a:buFont typeface="Wingdings" panose="05000000000000000000" pitchFamily="2" charset="2"/>
              <a:buChar char="q"/>
            </a:pPr>
            <a:endParaRPr lang="en-CY" sz="3600" dirty="0"/>
          </a:p>
          <a:p>
            <a:pPr marL="0" indent="0">
              <a:buNone/>
            </a:pPr>
            <a:r>
              <a:rPr lang="en-CY" sz="3600" dirty="0"/>
              <a:t> </a:t>
            </a:r>
          </a:p>
          <a:p>
            <a:pPr marL="571500" indent="-571500">
              <a:buFont typeface="Wingdings" panose="05000000000000000000" pitchFamily="2" charset="2"/>
              <a:buChar char="q"/>
            </a:pPr>
            <a:endParaRPr lang="en-US" sz="3600" dirty="0">
              <a:effectLst/>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0DE18A72-F2A1-E29D-C7DB-DB6E672036AF}"/>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138</a:t>
            </a:fld>
            <a:endParaRPr lang="bg-BG" dirty="0">
              <a:solidFill>
                <a:srgbClr val="000000"/>
              </a:solidFill>
            </a:endParaRPr>
          </a:p>
        </p:txBody>
      </p:sp>
      <p:sp>
        <p:nvSpPr>
          <p:cNvPr id="8" name="Text Box 4">
            <a:extLst>
              <a:ext uri="{FF2B5EF4-FFF2-40B4-BE49-F238E27FC236}">
                <a16:creationId xmlns:a16="http://schemas.microsoft.com/office/drawing/2014/main" id="{176B08DF-3182-7596-8F61-F5B2D2AB1360}"/>
              </a:ext>
            </a:extLst>
          </p:cNvPr>
          <p:cNvSpPr txBox="1">
            <a:spLocks noChangeArrowheads="1"/>
          </p:cNvSpPr>
          <p:nvPr/>
        </p:nvSpPr>
        <p:spPr bwMode="auto">
          <a:xfrm>
            <a:off x="12578534" y="4277011"/>
            <a:ext cx="9022292" cy="73025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Score</a:t>
            </a:r>
            <a:r>
              <a:rPr lang="el-GR" altLang="en-US" sz="2400" b="1" dirty="0">
                <a:latin typeface="Helvetica Neue"/>
              </a:rPr>
              <a:t>(</a:t>
            </a:r>
            <a:r>
              <a:rPr lang="en-US" altLang="en-US" sz="2400" b="1" dirty="0">
                <a:latin typeface="Helvetica Neue"/>
              </a:rPr>
              <a:t>H</a:t>
            </a:r>
            <a:r>
              <a:rPr lang="en-US" altLang="en-US" sz="2400" b="1" baseline="-25000" dirty="0">
                <a:latin typeface="Helvetica Neue"/>
              </a:rPr>
              <a:t>i</a:t>
            </a:r>
            <a:r>
              <a:rPr lang="el-GR" altLang="en-US" sz="2400" b="1" dirty="0">
                <a:latin typeface="Helvetica Neue"/>
              </a:rPr>
              <a:t>) = </a:t>
            </a:r>
            <a:r>
              <a:rPr lang="en-US" altLang="en-US" sz="2400" b="1" dirty="0">
                <a:latin typeface="Helvetica Neue"/>
              </a:rPr>
              <a:t>Positives</a:t>
            </a:r>
            <a:r>
              <a:rPr lang="el-GR" altLang="en-US" sz="2400" b="1" dirty="0">
                <a:latin typeface="Helvetica Neue"/>
              </a:rPr>
              <a:t>(</a:t>
            </a:r>
            <a:r>
              <a:rPr lang="en-US" altLang="en-US" sz="2400" b="1" dirty="0">
                <a:latin typeface="Helvetica Neue"/>
              </a:rPr>
              <a:t>H</a:t>
            </a:r>
            <a:r>
              <a:rPr lang="en-US" altLang="en-US" sz="2400" b="1" baseline="-25000" dirty="0">
                <a:latin typeface="Helvetica Neue"/>
              </a:rPr>
              <a:t>i</a:t>
            </a:r>
            <a:r>
              <a:rPr lang="el-GR" altLang="en-US" sz="2400" b="1" dirty="0">
                <a:latin typeface="Helvetica Neue"/>
              </a:rPr>
              <a:t>) - </a:t>
            </a:r>
            <a:r>
              <a:rPr lang="en-US" altLang="en-US" sz="2400" b="1" dirty="0">
                <a:latin typeface="Helvetica Neue"/>
              </a:rPr>
              <a:t>Negatives</a:t>
            </a:r>
            <a:r>
              <a:rPr lang="el-GR" altLang="en-US" sz="2400" b="1" dirty="0">
                <a:latin typeface="Helvetica Neue"/>
              </a:rPr>
              <a:t>(</a:t>
            </a:r>
            <a:r>
              <a:rPr lang="en-US" altLang="en-US" sz="2400" b="1" dirty="0">
                <a:latin typeface="Helvetica Neue"/>
              </a:rPr>
              <a:t>H</a:t>
            </a:r>
            <a:r>
              <a:rPr lang="en-US" altLang="en-US" sz="2400" b="1" baseline="-25000" dirty="0">
                <a:latin typeface="Helvetica Neue"/>
              </a:rPr>
              <a:t>i</a:t>
            </a:r>
            <a:r>
              <a:rPr lang="el-GR" altLang="en-US" sz="2400" b="1" dirty="0">
                <a:latin typeface="Helvetica Neue"/>
              </a:rPr>
              <a:t>) + </a:t>
            </a:r>
            <a:r>
              <a:rPr lang="en-US" altLang="en-US" sz="2400" b="1" dirty="0">
                <a:latin typeface="Helvetica Neue"/>
              </a:rPr>
              <a:t>Bonus</a:t>
            </a:r>
            <a:r>
              <a:rPr lang="el-GR" altLang="en-US" sz="2400" b="1" dirty="0">
                <a:latin typeface="Helvetica Neue"/>
              </a:rPr>
              <a:t>(</a:t>
            </a:r>
            <a:r>
              <a:rPr lang="en-US" altLang="en-US" sz="2400" b="1" dirty="0">
                <a:latin typeface="Helvetica Neue"/>
              </a:rPr>
              <a:t>H</a:t>
            </a:r>
            <a:r>
              <a:rPr lang="en-US" altLang="en-US" sz="2400" b="1" baseline="-25000" dirty="0">
                <a:latin typeface="Helvetica Neue"/>
              </a:rPr>
              <a:t>i</a:t>
            </a:r>
            <a:r>
              <a:rPr lang="el-GR" altLang="en-US" sz="2400" b="1" dirty="0">
                <a:latin typeface="Helvetica Neue"/>
              </a:rPr>
              <a:t>)</a:t>
            </a:r>
            <a:endParaRPr lang="en-US" altLang="en-US" sz="2400" b="1" dirty="0">
              <a:latin typeface="Helvetica Neue"/>
            </a:endParaRPr>
          </a:p>
        </p:txBody>
      </p:sp>
    </p:spTree>
    <p:extLst>
      <p:ext uri="{BB962C8B-B14F-4D97-AF65-F5344CB8AC3E}">
        <p14:creationId xmlns:p14="http://schemas.microsoft.com/office/powerpoint/2010/main" val="36973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139</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1593" y="2749171"/>
            <a:ext cx="21590490" cy="892079"/>
          </a:xfrm>
        </p:spPr>
        <p:txBody>
          <a:bodyPr>
            <a:noAutofit/>
          </a:bodyPr>
          <a:lstStyle/>
          <a:p>
            <a:r>
              <a:rPr lang="en-US" sz="5400" dirty="0"/>
              <a:t>INTERNIST 1: Reasoning Critique</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454175" y="4021112"/>
            <a:ext cx="21590490"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69012" y="3958054"/>
            <a:ext cx="21360813" cy="434649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454175" y="4400975"/>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TextBox 9">
            <a:extLst>
              <a:ext uri="{FF2B5EF4-FFF2-40B4-BE49-F238E27FC236}">
                <a16:creationId xmlns:a16="http://schemas.microsoft.com/office/drawing/2014/main" id="{6B4DE37D-5FD0-EA68-6A72-07C33608FBA6}"/>
              </a:ext>
            </a:extLst>
          </p:cNvPr>
          <p:cNvSpPr txBox="1"/>
          <p:nvPr/>
        </p:nvSpPr>
        <p:spPr>
          <a:xfrm>
            <a:off x="1482883" y="4102143"/>
            <a:ext cx="21533070" cy="7653955"/>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purely sequential way of building complex solutions is at a disadvantage</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system does not have alternative, "complete" pictures of what is probably happening to the patient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There is no way to undo previous conclusions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Uncertainty is not allowed at the level of evidence</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A positive indication cannot have multiple causes at the same time</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54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8129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a:extLst>
              <a:ext uri="{FF2B5EF4-FFF2-40B4-BE49-F238E27FC236}">
                <a16:creationId xmlns:a16="http://schemas.microsoft.com/office/drawing/2014/main" id="{F8AD6D2B-01B4-CCA2-3EE4-9B583BB972DC}"/>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0243" name="Slide Number Placeholder 3">
            <a:extLst>
              <a:ext uri="{FF2B5EF4-FFF2-40B4-BE49-F238E27FC236}">
                <a16:creationId xmlns:a16="http://schemas.microsoft.com/office/drawing/2014/main" id="{27B777DF-1A86-E512-A465-8F5A98A3DF59}"/>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029BBAD0-0C1E-450D-991D-87023F1EAD1B}" type="slidenum">
              <a:rPr lang="el-GR" altLang="en-US" sz="2800" smtClean="0"/>
              <a:pPr algn="ctr"/>
              <a:t>14</a:t>
            </a:fld>
            <a:endParaRPr lang="el-GR" altLang="en-US" sz="2800" dirty="0"/>
          </a:p>
        </p:txBody>
      </p:sp>
      <p:sp>
        <p:nvSpPr>
          <p:cNvPr id="10244" name="Text Box 4">
            <a:extLst>
              <a:ext uri="{FF2B5EF4-FFF2-40B4-BE49-F238E27FC236}">
                <a16:creationId xmlns:a16="http://schemas.microsoft.com/office/drawing/2014/main" id="{6DAF95DD-DD2C-2122-5E70-8394C5A9A61C}"/>
              </a:ext>
            </a:extLst>
          </p:cNvPr>
          <p:cNvSpPr txBox="1">
            <a:spLocks noChangeArrowheads="1"/>
          </p:cNvSpPr>
          <p:nvPr/>
        </p:nvSpPr>
        <p:spPr bwMode="auto">
          <a:xfrm>
            <a:off x="3886200" y="3733801"/>
            <a:ext cx="16154400" cy="6459461"/>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Refined Definition</a:t>
            </a:r>
            <a:r>
              <a:rPr lang="el-GR" altLang="en-US" sz="4800" b="1" dirty="0">
                <a:solidFill>
                  <a:srgbClr val="990000"/>
                </a:solidFill>
                <a:latin typeface="Helvetica Neue"/>
              </a:rPr>
              <a:t>:</a:t>
            </a:r>
          </a:p>
          <a:p>
            <a:pPr algn="ctr" eaLnBrk="1" hangingPunct="1"/>
            <a:endParaRPr lang="el-GR" altLang="en-US" sz="4800" b="1" dirty="0">
              <a:solidFill>
                <a:srgbClr val="990000"/>
              </a:solidFill>
              <a:latin typeface="Helvetica Neue"/>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An expert system is a knowledge base system that extensively 'embodies' the </a:t>
            </a:r>
            <a:r>
              <a:rPr lang="en-CY" sz="4800" b="1" dirty="0">
                <a:solidFill>
                  <a:srgbClr val="800000"/>
                </a:solidFill>
                <a:effectLst/>
                <a:latin typeface="Helvetica Neue"/>
                <a:ea typeface="Times New Roman" panose="02020603050405020304" pitchFamily="18" charset="0"/>
                <a:cs typeface="Times New Roman" panose="02020603050405020304" pitchFamily="18" charset="0"/>
              </a:rPr>
              <a:t>expertise</a:t>
            </a:r>
            <a:r>
              <a:rPr lang="en-CY" sz="4800" dirty="0">
                <a:effectLst/>
                <a:latin typeface="Helvetica Neue"/>
                <a:ea typeface="Times New Roman" panose="02020603050405020304" pitchFamily="18" charset="0"/>
                <a:cs typeface="Times New Roman" panose="02020603050405020304" pitchFamily="18" charset="0"/>
              </a:rPr>
              <a:t> of one or more experts in the relevant (specialized) field.</a:t>
            </a:r>
            <a:endParaRPr lang="en-CY" sz="4800"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 </a:t>
            </a:r>
            <a:endParaRPr lang="en-CY" sz="4800"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performance of the system in solving these realistic problems should be </a:t>
            </a:r>
            <a:r>
              <a:rPr lang="en-CY" sz="4800" b="1" dirty="0">
                <a:solidFill>
                  <a:srgbClr val="800000"/>
                </a:solidFill>
                <a:effectLst/>
                <a:latin typeface="Helvetica Neue"/>
                <a:ea typeface="Times New Roman" panose="02020603050405020304" pitchFamily="18" charset="0"/>
                <a:cs typeface="Times New Roman" panose="02020603050405020304" pitchFamily="18" charset="0"/>
              </a:rPr>
              <a:t>comparable</a:t>
            </a:r>
            <a:r>
              <a:rPr lang="en-CY" sz="4800" dirty="0">
                <a:effectLst/>
                <a:latin typeface="Helvetica Neue"/>
                <a:ea typeface="Times New Roman" panose="02020603050405020304" pitchFamily="18" charset="0"/>
                <a:cs typeface="Times New Roman" panose="02020603050405020304" pitchFamily="18" charset="0"/>
              </a:rPr>
              <a:t> to that of experts.</a:t>
            </a:r>
            <a:endParaRPr lang="en-CY" sz="48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779489" y="2400546"/>
            <a:ext cx="23234754" cy="8893529"/>
          </a:xfrm>
        </p:spPr>
        <p:txBody>
          <a:bodyPr/>
          <a:lstStyle/>
          <a:p>
            <a:r>
              <a:rPr lang="en-US" sz="6000" dirty="0"/>
              <a:t>Summary</a:t>
            </a:r>
          </a:p>
          <a:p>
            <a:pPr marL="685800" indent="-685800">
              <a:buFont typeface="Wingdings" panose="05000000000000000000" pitchFamily="2" charset="2"/>
              <a:buChar char="q"/>
            </a:pPr>
            <a:r>
              <a:rPr lang="en-US" sz="5400" b="0" dirty="0"/>
              <a:t>The Expert Systems Technology</a:t>
            </a:r>
          </a:p>
          <a:p>
            <a:pPr marL="685800" indent="-685800">
              <a:buFont typeface="Wingdings" panose="05000000000000000000" pitchFamily="2" charset="2"/>
              <a:buChar char="q"/>
            </a:pPr>
            <a:r>
              <a:rPr lang="en-US" sz="5400" b="0" dirty="0"/>
              <a:t>A </a:t>
            </a:r>
            <a:r>
              <a:rPr lang="en-US" sz="5400" b="0"/>
              <a:t>strong alternative to weak methods</a:t>
            </a:r>
            <a:endParaRPr lang="en-US" sz="5400" b="0" dirty="0"/>
          </a:p>
          <a:p>
            <a:pPr marL="685800" indent="-685800">
              <a:buFont typeface="Wingdings" panose="05000000000000000000" pitchFamily="2" charset="2"/>
              <a:buChar char="q"/>
            </a:pPr>
            <a:r>
              <a:rPr lang="en-US" sz="5400" b="0" dirty="0"/>
              <a:t>Deduction, Abduction, Induction</a:t>
            </a:r>
          </a:p>
          <a:p>
            <a:pPr marL="685800" indent="-685800">
              <a:buFont typeface="Wingdings" panose="05000000000000000000" pitchFamily="2" charset="2"/>
              <a:buChar char="q"/>
            </a:pPr>
            <a:r>
              <a:rPr lang="en-US" sz="5400" b="0" dirty="0"/>
              <a:t>First Generation Expert Systems: MYCIN, PROSPECTOR, INTERNIST-1</a:t>
            </a:r>
          </a:p>
          <a:p>
            <a:pPr marL="685800" indent="-685800">
              <a:buFont typeface="Wingdings" panose="05000000000000000000" pitchFamily="2" charset="2"/>
              <a:buChar char="q"/>
            </a:pPr>
            <a:r>
              <a:rPr lang="en-US" sz="5400" b="0" dirty="0"/>
              <a:t>User Interface Requirements - Explanation</a:t>
            </a:r>
          </a:p>
          <a:p>
            <a:pPr marL="685800" indent="-685800">
              <a:buFont typeface="Wingdings" panose="05000000000000000000" pitchFamily="2" charset="2"/>
              <a:buChar char="q"/>
            </a:pPr>
            <a:r>
              <a:rPr lang="en-US" sz="5400" b="0" dirty="0"/>
              <a:t>Models of Uncertainty</a:t>
            </a:r>
          </a:p>
          <a:p>
            <a:pPr marL="685800" indent="-685800">
              <a:buFont typeface="Wingdings" panose="05000000000000000000" pitchFamily="2" charset="2"/>
              <a:buChar char="q"/>
            </a:pPr>
            <a:r>
              <a:rPr lang="en-US" sz="5400" b="0" dirty="0"/>
              <a:t>Knowledge Acquisition – Expert System Shells</a:t>
            </a:r>
          </a:p>
          <a:p>
            <a:pPr marL="685800" indent="-685800">
              <a:buFont typeface="Wingdings" panose="05000000000000000000" pitchFamily="2" charset="2"/>
              <a:buChar char="q"/>
            </a:pPr>
            <a:r>
              <a:rPr lang="en-US" sz="5400" b="0" dirty="0"/>
              <a:t>Compiled Knowledge</a:t>
            </a:r>
          </a:p>
          <a:p>
            <a:pPr marL="685800" indent="-685800">
              <a:buFont typeface="Wingdings" panose="05000000000000000000" pitchFamily="2" charset="2"/>
              <a:buChar char="q"/>
            </a:pPr>
            <a:endParaRPr lang="en-US" sz="5400" b="0" dirty="0"/>
          </a:p>
        </p:txBody>
      </p:sp>
    </p:spTree>
    <p:extLst>
      <p:ext uri="{BB962C8B-B14F-4D97-AF65-F5344CB8AC3E}">
        <p14:creationId xmlns:p14="http://schemas.microsoft.com/office/powerpoint/2010/main" val="168119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a:extLst>
              <a:ext uri="{FF2B5EF4-FFF2-40B4-BE49-F238E27FC236}">
                <a16:creationId xmlns:a16="http://schemas.microsoft.com/office/drawing/2014/main" id="{5EDFFDCD-6340-6C4A-FC1E-95051EDAE772}"/>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1267" name="Slide Number Placeholder 3">
            <a:extLst>
              <a:ext uri="{FF2B5EF4-FFF2-40B4-BE49-F238E27FC236}">
                <a16:creationId xmlns:a16="http://schemas.microsoft.com/office/drawing/2014/main" id="{33A30DB7-4AEF-6A6B-21DC-719F178ECC4E}"/>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164D23FC-8582-4DB8-82E5-2CD54AB1DB1E}" type="slidenum">
              <a:rPr lang="el-GR" altLang="en-US" sz="2800" smtClean="0"/>
              <a:pPr algn="ctr"/>
              <a:t>15</a:t>
            </a:fld>
            <a:endParaRPr lang="el-GR" altLang="en-US" sz="2800" dirty="0"/>
          </a:p>
        </p:txBody>
      </p:sp>
      <p:sp>
        <p:nvSpPr>
          <p:cNvPr id="11268" name="Text Box 4">
            <a:extLst>
              <a:ext uri="{FF2B5EF4-FFF2-40B4-BE49-F238E27FC236}">
                <a16:creationId xmlns:a16="http://schemas.microsoft.com/office/drawing/2014/main" id="{04C17B2B-1135-BF97-83DD-38614A213440}"/>
              </a:ext>
            </a:extLst>
          </p:cNvPr>
          <p:cNvSpPr txBox="1">
            <a:spLocks noChangeArrowheads="1"/>
          </p:cNvSpPr>
          <p:nvPr/>
        </p:nvSpPr>
        <p:spPr bwMode="auto">
          <a:xfrm>
            <a:off x="3137061" y="2184401"/>
            <a:ext cx="17868900" cy="8142742"/>
          </a:xfrm>
          <a:prstGeom prst="rect">
            <a:avLst/>
          </a:prstGeom>
          <a:solidFill>
            <a:schemeClr val="accent6">
              <a:lumMod val="20000"/>
              <a:lumOff val="8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Key Principles of the Expert Systems Technology</a:t>
            </a:r>
            <a:endParaRPr lang="el-GR" altLang="en-US" sz="4800" b="1" dirty="0">
              <a:solidFill>
                <a:srgbClr val="990000"/>
              </a:solidFill>
              <a:latin typeface="Helvetica Neue"/>
            </a:endParaRPr>
          </a:p>
          <a:p>
            <a:pPr algn="l" eaLnBrk="1" hangingPunct="1"/>
            <a:endParaRPr lang="el-GR" altLang="en-US" sz="4800" b="1" dirty="0">
              <a:solidFill>
                <a:srgbClr val="990000"/>
              </a:solidFill>
              <a:latin typeface="Helvetica Neue"/>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(wide) </a:t>
            </a:r>
            <a:r>
              <a:rPr lang="en-US" sz="4800" dirty="0">
                <a:latin typeface="Helvetica Neue"/>
                <a:ea typeface="Times New Roman" panose="02020603050405020304" pitchFamily="18" charset="0"/>
                <a:cs typeface="Times New Roman" panose="02020603050405020304" pitchFamily="18" charset="0"/>
              </a:rPr>
              <a:t>spread</a:t>
            </a:r>
            <a:r>
              <a:rPr lang="en-CY" sz="4800" dirty="0">
                <a:effectLst/>
                <a:latin typeface="Helvetica Neue"/>
                <a:ea typeface="Times New Roman" panose="02020603050405020304" pitchFamily="18" charset="0"/>
                <a:cs typeface="Times New Roman" panose="02020603050405020304" pitchFamily="18" charset="0"/>
              </a:rPr>
              <a:t> of </a:t>
            </a:r>
            <a:r>
              <a:rPr lang="en-US" sz="4800" dirty="0">
                <a:effectLst/>
                <a:latin typeface="Helvetica Neue"/>
                <a:ea typeface="Times New Roman" panose="02020603050405020304" pitchFamily="18" charset="0"/>
                <a:cs typeface="Times New Roman" panose="02020603050405020304" pitchFamily="18" charset="0"/>
              </a:rPr>
              <a:t>a given</a:t>
            </a:r>
            <a:r>
              <a:rPr lang="en-CY" sz="4800" dirty="0">
                <a:effectLst/>
                <a:latin typeface="Helvetica Neue"/>
                <a:ea typeface="Times New Roman" panose="02020603050405020304" pitchFamily="18" charset="0"/>
                <a:cs typeface="Times New Roman" panose="02020603050405020304" pitchFamily="18" charset="0"/>
              </a:rPr>
              <a:t> expertise for social, economic or other reasons.</a:t>
            </a:r>
            <a:endParaRPr lang="en-CY" sz="4800" dirty="0">
              <a:effectLst/>
              <a:latin typeface="Helvetica Neue"/>
              <a:ea typeface="Calibri" panose="020F0502020204030204" pitchFamily="34" charset="0"/>
              <a:cs typeface="Times New Roman" panose="02020603050405020304" pitchFamily="18" charset="0"/>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typical user of an expert system is expected to belong to the relevant knowledge field, but not to be an expert himself.</a:t>
            </a:r>
            <a:endParaRPr lang="en-CY" sz="4800" dirty="0">
              <a:effectLst/>
              <a:latin typeface="Helvetica Neue"/>
              <a:ea typeface="Calibri" panose="020F0502020204030204" pitchFamily="34" charset="0"/>
              <a:cs typeface="Times New Roman" panose="02020603050405020304" pitchFamily="18" charset="0"/>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expert system helps that user perform at a level of </a:t>
            </a:r>
            <a:r>
              <a:rPr lang="en-US" sz="4800" dirty="0">
                <a:effectLst/>
                <a:latin typeface="Helvetica Neue"/>
                <a:ea typeface="Times New Roman" panose="02020603050405020304" pitchFamily="18" charset="0"/>
                <a:cs typeface="Times New Roman" panose="02020603050405020304" pitchFamily="18" charset="0"/>
              </a:rPr>
              <a:t>competence</a:t>
            </a:r>
            <a:r>
              <a:rPr lang="en-CY" sz="4800" dirty="0">
                <a:effectLst/>
                <a:latin typeface="Helvetica Neue"/>
                <a:ea typeface="Times New Roman" panose="02020603050405020304" pitchFamily="18" charset="0"/>
                <a:cs typeface="Times New Roman" panose="02020603050405020304" pitchFamily="18" charset="0"/>
              </a:rPr>
              <a:t> comparable to that of the expert.</a:t>
            </a:r>
            <a:endParaRPr lang="en-CY" sz="4800" dirty="0">
              <a:effectLst/>
              <a:latin typeface="Helvetica Neue"/>
              <a:ea typeface="Calibri" panose="020F0502020204030204" pitchFamily="34" charset="0"/>
              <a:cs typeface="Times New Roman" panose="02020603050405020304" pitchFamily="18" charset="0"/>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Even the </a:t>
            </a:r>
            <a:r>
              <a:rPr lang="en-US" sz="4800" dirty="0">
                <a:effectLst/>
                <a:latin typeface="Helvetica Neue"/>
                <a:ea typeface="Times New Roman" panose="02020603050405020304" pitchFamily="18" charset="0"/>
                <a:cs typeface="Times New Roman" panose="02020603050405020304" pitchFamily="18" charset="0"/>
              </a:rPr>
              <a:t>experts themselves</a:t>
            </a:r>
            <a:r>
              <a:rPr lang="en-CY" sz="4800" dirty="0">
                <a:effectLst/>
                <a:latin typeface="Helvetica Neue"/>
                <a:ea typeface="Times New Roman" panose="02020603050405020304" pitchFamily="18" charset="0"/>
                <a:cs typeface="Times New Roman" panose="02020603050405020304" pitchFamily="18" charset="0"/>
              </a:rPr>
              <a:t> can use the system with significant benefits.</a:t>
            </a:r>
            <a:endParaRPr lang="en-CY" sz="48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a:extLst>
              <a:ext uri="{FF2B5EF4-FFF2-40B4-BE49-F238E27FC236}">
                <a16:creationId xmlns:a16="http://schemas.microsoft.com/office/drawing/2014/main" id="{822F6548-CB85-E2CB-B438-E0CC40DEA789}"/>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2291" name="Slide Number Placeholder 3">
            <a:extLst>
              <a:ext uri="{FF2B5EF4-FFF2-40B4-BE49-F238E27FC236}">
                <a16:creationId xmlns:a16="http://schemas.microsoft.com/office/drawing/2014/main" id="{A747ED73-0D03-6010-0AD3-8141C3A590F6}"/>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11F32A7E-194E-4746-9FDC-10B101E585AC}" type="slidenum">
              <a:rPr lang="el-GR" altLang="en-US" sz="2800" smtClean="0"/>
              <a:pPr algn="ctr"/>
              <a:t>16</a:t>
            </a:fld>
            <a:endParaRPr lang="el-GR" altLang="en-US" sz="2800" dirty="0"/>
          </a:p>
        </p:txBody>
      </p:sp>
      <p:sp>
        <p:nvSpPr>
          <p:cNvPr id="12292" name="Text Box 4">
            <a:extLst>
              <a:ext uri="{FF2B5EF4-FFF2-40B4-BE49-F238E27FC236}">
                <a16:creationId xmlns:a16="http://schemas.microsoft.com/office/drawing/2014/main" id="{9BB61252-742B-9439-1003-2E22B6DC5349}"/>
              </a:ext>
            </a:extLst>
          </p:cNvPr>
          <p:cNvSpPr txBox="1">
            <a:spLocks noChangeArrowheads="1"/>
          </p:cNvSpPr>
          <p:nvPr/>
        </p:nvSpPr>
        <p:spPr bwMode="auto">
          <a:xfrm>
            <a:off x="4267200" y="3302001"/>
            <a:ext cx="15849600" cy="6553141"/>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Breadth of Expertise Spreading</a:t>
            </a:r>
            <a:endParaRPr lang="el-GR" altLang="en-US" sz="4800" b="1" dirty="0">
              <a:solidFill>
                <a:srgbClr val="990000"/>
              </a:solidFill>
              <a:latin typeface="Helvetica Neue"/>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800" dirty="0">
              <a:effectLst/>
              <a:latin typeface="Helvetica Neue"/>
              <a:ea typeface="Calibri" panose="020F0502020204030204" pitchFamily="34" charset="0"/>
              <a:cs typeface="Times New Roman" panose="02020603050405020304" pitchFamily="18" charset="0"/>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a:t>
            </a:r>
            <a:r>
              <a:rPr lang="en-US" sz="4800" dirty="0">
                <a:latin typeface="Helvetica Neue"/>
                <a:ea typeface="Times New Roman" panose="02020603050405020304" pitchFamily="18" charset="0"/>
                <a:cs typeface="Times New Roman" panose="02020603050405020304" pitchFamily="18" charset="0"/>
              </a:rPr>
              <a:t>breadth</a:t>
            </a:r>
            <a:r>
              <a:rPr lang="en-CY" sz="4800" dirty="0">
                <a:effectLst/>
                <a:latin typeface="Helvetica Neue"/>
                <a:ea typeface="Times New Roman" panose="02020603050405020304" pitchFamily="18" charset="0"/>
                <a:cs typeface="Times New Roman" panose="02020603050405020304" pitchFamily="18" charset="0"/>
              </a:rPr>
              <a:t> of the desired </a:t>
            </a:r>
            <a:r>
              <a:rPr lang="en-US" sz="4800" dirty="0">
                <a:latin typeface="Helvetica Neue"/>
                <a:ea typeface="Times New Roman" panose="02020603050405020304" pitchFamily="18" charset="0"/>
                <a:cs typeface="Times New Roman" panose="02020603050405020304" pitchFamily="18" charset="0"/>
              </a:rPr>
              <a:t>spread</a:t>
            </a:r>
            <a:r>
              <a:rPr lang="en-CY" sz="4800" dirty="0">
                <a:effectLst/>
                <a:latin typeface="Helvetica Neue"/>
                <a:ea typeface="Times New Roman" panose="02020603050405020304" pitchFamily="18" charset="0"/>
                <a:cs typeface="Times New Roman" panose="02020603050405020304" pitchFamily="18" charset="0"/>
              </a:rPr>
              <a:t> of some expertise depends on the domain</a:t>
            </a:r>
            <a:r>
              <a:rPr lang="en-US" sz="4800" dirty="0">
                <a:effectLst/>
                <a:latin typeface="Helvetica Neue"/>
                <a:ea typeface="Times New Roman" panose="02020603050405020304" pitchFamily="18" charset="0"/>
                <a:cs typeface="Times New Roman" panose="02020603050405020304" pitchFamily="18" charset="0"/>
              </a:rPr>
              <a:t>.</a:t>
            </a:r>
            <a:endParaRPr lang="en-CY" sz="4800" dirty="0">
              <a:effectLst/>
              <a:latin typeface="Helvetica Neue"/>
              <a:ea typeface="Calibri" panose="020F0502020204030204" pitchFamily="34" charset="0"/>
              <a:cs typeface="Times New Roman" panose="02020603050405020304" pitchFamily="18" charset="0"/>
            </a:endParaRPr>
          </a:p>
          <a:p>
            <a:pPr marL="685800" indent="-685800" algn="l">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The scope of the usefulness of an expert system can be the</a:t>
            </a:r>
            <a:r>
              <a:rPr lang="en-US" sz="4800" dirty="0">
                <a:effectLst/>
                <a:latin typeface="Helvetica Neue"/>
                <a:ea typeface="Times New Roman" panose="02020603050405020304" pitchFamily="18" charset="0"/>
                <a:cs typeface="Times New Roman" panose="02020603050405020304" pitchFamily="18" charset="0"/>
              </a:rPr>
              <a:t> entire universe or</a:t>
            </a:r>
            <a:r>
              <a:rPr lang="en-CY" sz="4800" dirty="0">
                <a:effectLst/>
                <a:latin typeface="Helvetica Neue"/>
                <a:ea typeface="Times New Roman" panose="02020603050405020304" pitchFamily="18" charset="0"/>
                <a:cs typeface="Times New Roman" panose="02020603050405020304" pitchFamily="18" charset="0"/>
              </a:rPr>
              <a:t> be limited to the context of a company/organization, which can of course be </a:t>
            </a:r>
            <a:r>
              <a:rPr lang="en-US" sz="4800" dirty="0">
                <a:effectLst/>
                <a:latin typeface="Helvetica Neue"/>
                <a:ea typeface="Times New Roman" panose="02020603050405020304" pitchFamily="18" charset="0"/>
                <a:cs typeface="Times New Roman" panose="02020603050405020304" pitchFamily="18" charset="0"/>
              </a:rPr>
              <a:t>multinational.</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Indicative application areas of first expert systems</a:t>
            </a:r>
            <a:endParaRPr lang="en-CY" sz="6000" dirty="0"/>
          </a:p>
        </p:txBody>
      </p:sp>
      <p:sp>
        <p:nvSpPr>
          <p:cNvPr id="2" name="TextBox 1">
            <a:extLst>
              <a:ext uri="{FF2B5EF4-FFF2-40B4-BE49-F238E27FC236}">
                <a16:creationId xmlns:a16="http://schemas.microsoft.com/office/drawing/2014/main" id="{F0C55C94-08E1-EBEA-8E07-1BB1727E5A9B}"/>
              </a:ext>
            </a:extLst>
          </p:cNvPr>
          <p:cNvSpPr txBox="1"/>
          <p:nvPr/>
        </p:nvSpPr>
        <p:spPr>
          <a:xfrm>
            <a:off x="1512375" y="3711015"/>
            <a:ext cx="21590490" cy="7848302"/>
          </a:xfrm>
          <a:prstGeom prst="rect">
            <a:avLst/>
          </a:prstGeom>
          <a:noFill/>
        </p:spPr>
        <p:txBody>
          <a:bodyPr wrap="square" rtlCol="0">
            <a:spAutoFit/>
          </a:bodyPr>
          <a:lstStyle/>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Scientific Analysis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The very successful DENDRAL system, mentioned above, is considered the first expert system.</a:t>
            </a:r>
          </a:p>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Geology – Mineral Exploration</a:t>
            </a:r>
          </a:p>
          <a:p>
            <a:pPr marL="1485900" lvl="1" indent="-571500">
              <a:buFont typeface="Wingdings" panose="05000000000000000000" pitchFamily="2" charset="2"/>
              <a:buChar char="§"/>
            </a:pPr>
            <a:r>
              <a:rPr lang="en-US" dirty="0">
                <a:solidFill>
                  <a:srgbClr val="0000B0"/>
                </a:solidFill>
                <a:latin typeface="Helvetica Neue"/>
              </a:rPr>
              <a:t>PROSPECTOR, to be discussed in the sequel, aided geologists in evaluating the favorability of an exploration site or region for occurrences of ore deposits of particular types. Once a site had been identified, PROSPECTOR could also be used for drilling-site selection. It is rumored that PROSPECTOR discovered a very rich ore deposit.</a:t>
            </a:r>
          </a:p>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Engineering</a:t>
            </a:r>
          </a:p>
          <a:p>
            <a:pPr marL="1485900" lvl="1" indent="-571500">
              <a:buFont typeface="Wingdings" panose="05000000000000000000" pitchFamily="2" charset="2"/>
              <a:buChar char="§"/>
            </a:pPr>
            <a:r>
              <a:rPr lang="en-US" dirty="0">
                <a:solidFill>
                  <a:srgbClr val="0000B0"/>
                </a:solidFill>
                <a:latin typeface="Helvetica Neue"/>
                <a:ea typeface="DengXian" panose="020B0503020204020204" pitchFamily="2" charset="-122"/>
              </a:rPr>
              <a:t>The XCON system (initially named R1), mentioned above, is a prime example of a very successful expert system in the engineering field.</a:t>
            </a:r>
          </a:p>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Medicine</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A plethora of famous expert systems (MYCIN already mentioned, INTERNIST-1, CASNET and many others) that contributed significantly to the development of the technology</a:t>
            </a:r>
          </a:p>
          <a:p>
            <a:pPr marL="1485900" lvl="1" indent="-571500">
              <a:buFont typeface="Wingdings" panose="05000000000000000000" pitchFamily="2" charset="2"/>
              <a:buChar char="§"/>
            </a:pPr>
            <a:endParaRPr lang="en-CY" dirty="0">
              <a:solidFill>
                <a:srgbClr val="0100C8"/>
              </a:solidFill>
              <a:latin typeface="DengXian" panose="020B0503020204020204" pitchFamily="2" charset="-122"/>
              <a:ea typeface="DengXian" panose="020B0503020204020204" pitchFamily="2" charset="-122"/>
            </a:endParaRPr>
          </a:p>
        </p:txBody>
      </p:sp>
    </p:spTree>
    <p:extLst>
      <p:ext uri="{BB962C8B-B14F-4D97-AF65-F5344CB8AC3E}">
        <p14:creationId xmlns:p14="http://schemas.microsoft.com/office/powerpoint/2010/main" val="1453825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C2F1DE48-5D8C-B652-6C01-AC3B88430025}"/>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5363" name="Slide Number Placeholder 3">
            <a:extLst>
              <a:ext uri="{FF2B5EF4-FFF2-40B4-BE49-F238E27FC236}">
                <a16:creationId xmlns:a16="http://schemas.microsoft.com/office/drawing/2014/main" id="{29CD4D7D-87A0-2540-1E22-7D53727A1B19}"/>
              </a:ext>
            </a:extLst>
          </p:cNvPr>
          <p:cNvSpPr>
            <a:spLocks noGrp="1"/>
          </p:cNvSpPr>
          <p:nvPr>
            <p:ph type="sldNum" sz="quarter" idx="12"/>
          </p:nvPr>
        </p:nvSpPr>
        <p:spPr>
          <a:xfrm>
            <a:off x="11513688" y="12406842"/>
            <a:ext cx="1014046" cy="730250"/>
          </a:xfrm>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B4F662AB-94AB-4166-A467-A674E7B8759E}" type="slidenum">
              <a:rPr lang="el-GR" altLang="en-US" sz="2800" smtClean="0"/>
              <a:pPr algn="ctr"/>
              <a:t>18</a:t>
            </a:fld>
            <a:endParaRPr lang="el-GR" altLang="en-US" sz="2800" dirty="0"/>
          </a:p>
        </p:txBody>
      </p:sp>
      <p:sp>
        <p:nvSpPr>
          <p:cNvPr id="15364" name="Text Box 4">
            <a:extLst>
              <a:ext uri="{FF2B5EF4-FFF2-40B4-BE49-F238E27FC236}">
                <a16:creationId xmlns:a16="http://schemas.microsoft.com/office/drawing/2014/main" id="{D1E8C55F-72A1-B9F0-CCF7-94C38D8E9079}"/>
              </a:ext>
            </a:extLst>
          </p:cNvPr>
          <p:cNvSpPr txBox="1">
            <a:spLocks noChangeArrowheads="1"/>
          </p:cNvSpPr>
          <p:nvPr/>
        </p:nvSpPr>
        <p:spPr bwMode="auto">
          <a:xfrm>
            <a:off x="2336961" y="4657397"/>
            <a:ext cx="19367500" cy="4401205"/>
          </a:xfrm>
          <a:prstGeom prst="rect">
            <a:avLst/>
          </a:prstGeom>
          <a:solidFill>
            <a:schemeClr val="accent6">
              <a:lumMod val="20000"/>
              <a:lumOff val="8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b="1" dirty="0">
                <a:latin typeface="Helvetica Neue"/>
              </a:rPr>
              <a:t>Each of the primary expert systems was developed as a</a:t>
            </a:r>
            <a:r>
              <a:rPr lang="el-GR" altLang="en-US" sz="5600" b="1" dirty="0">
                <a:latin typeface="Helvetica Neue"/>
              </a:rPr>
              <a:t> </a:t>
            </a:r>
            <a:r>
              <a:rPr lang="en-US" altLang="en-US" sz="5600" b="1" dirty="0">
                <a:solidFill>
                  <a:srgbClr val="990000"/>
                </a:solidFill>
                <a:latin typeface="Helvetica Neue"/>
              </a:rPr>
              <a:t>stand-alone </a:t>
            </a:r>
            <a:r>
              <a:rPr lang="en-US" altLang="en-US" sz="5600" b="1" dirty="0">
                <a:latin typeface="Helvetica Neue"/>
              </a:rPr>
              <a:t>system, often running on special hardware (e.g., a LISP machine), but with the advent of the Internet, the cloud, etc. this no longer needs to be so, and the spreading is hugely facilitated.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Roles of Expert Systems</a:t>
            </a:r>
            <a:endParaRPr lang="en-CY" sz="6000" dirty="0"/>
          </a:p>
        </p:txBody>
      </p:sp>
      <p:sp>
        <p:nvSpPr>
          <p:cNvPr id="5" name="Rectangle 3">
            <a:extLst>
              <a:ext uri="{FF2B5EF4-FFF2-40B4-BE49-F238E27FC236}">
                <a16:creationId xmlns:a16="http://schemas.microsoft.com/office/drawing/2014/main" id="{DC5A1971-8950-8986-5D73-81C260B95D2E}"/>
              </a:ext>
            </a:extLst>
          </p:cNvPr>
          <p:cNvSpPr txBox="1">
            <a:spLocks noChangeArrowheads="1"/>
          </p:cNvSpPr>
          <p:nvPr/>
        </p:nvSpPr>
        <p:spPr>
          <a:xfrm>
            <a:off x="1512374" y="3581400"/>
            <a:ext cx="21590490" cy="598170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solidFill>
                  <a:srgbClr val="FF2D64"/>
                </a:solidFill>
                <a:latin typeface="Helvetica Neue"/>
              </a:rPr>
              <a:t> Consultant/advisor</a:t>
            </a:r>
            <a:endParaRPr lang="el-GR" altLang="en-US" sz="4400" b="1" dirty="0">
              <a:solidFill>
                <a:srgbClr val="FF2D64"/>
              </a:solidFill>
              <a:latin typeface="Helvetica Neue"/>
            </a:endParaRPr>
          </a:p>
          <a:p>
            <a:pPr lvl="1">
              <a:buFont typeface="Wingdings" panose="05000000000000000000" pitchFamily="2" charset="2"/>
              <a:buChar char="§"/>
            </a:pPr>
            <a:r>
              <a:rPr lang="en-US" altLang="en-US" sz="4400" dirty="0">
                <a:solidFill>
                  <a:srgbClr val="0000B0"/>
                </a:solidFill>
                <a:latin typeface="Helvetica Neue"/>
              </a:rPr>
              <a:t>This is the principal role</a:t>
            </a:r>
            <a:endParaRPr lang="el-GR" altLang="en-US" sz="4400" dirty="0">
              <a:solidFill>
                <a:srgbClr val="0000B0"/>
              </a:solidFill>
              <a:latin typeface="Helvetica Neue"/>
            </a:endParaRPr>
          </a:p>
          <a:p>
            <a:pPr>
              <a:buFont typeface="Wingdings" panose="05000000000000000000" pitchFamily="2" charset="2"/>
              <a:buChar char="q"/>
            </a:pPr>
            <a:r>
              <a:rPr lang="en-US" altLang="en-US" sz="4400" b="1" dirty="0">
                <a:solidFill>
                  <a:srgbClr val="FF2D64"/>
                </a:solidFill>
                <a:latin typeface="Helvetica Neue"/>
              </a:rPr>
              <a:t> Critic</a:t>
            </a:r>
            <a:endParaRPr lang="el-GR" altLang="en-US" sz="4400" b="1" dirty="0">
              <a:solidFill>
                <a:srgbClr val="FF2D64"/>
              </a:solidFill>
              <a:latin typeface="Helvetica Neue"/>
            </a:endParaRPr>
          </a:p>
          <a:p>
            <a:pPr>
              <a:buFont typeface="Wingdings" panose="05000000000000000000" pitchFamily="2" charset="2"/>
              <a:buChar char="q"/>
            </a:pPr>
            <a:r>
              <a:rPr lang="en-US" altLang="en-US" sz="4400" b="1" dirty="0">
                <a:solidFill>
                  <a:srgbClr val="FF2D64"/>
                </a:solidFill>
                <a:latin typeface="Helvetica Neue"/>
              </a:rPr>
              <a:t> Tutor</a:t>
            </a:r>
            <a:endParaRPr lang="el-GR" altLang="en-US" sz="4400" b="1" dirty="0">
              <a:solidFill>
                <a:srgbClr val="FF2D64"/>
              </a:solidFill>
              <a:latin typeface="Helvetica Neue"/>
            </a:endParaRPr>
          </a:p>
          <a:p>
            <a:pPr>
              <a:buFont typeface="Wingdings" panose="05000000000000000000" pitchFamily="2" charset="2"/>
              <a:buChar char="q"/>
            </a:pPr>
            <a:r>
              <a:rPr lang="en-US" altLang="en-US" sz="4400" dirty="0">
                <a:solidFill>
                  <a:srgbClr val="0000B0"/>
                </a:solidFill>
                <a:latin typeface="Helvetica Neue"/>
              </a:rPr>
              <a:t> All these roles involve </a:t>
            </a:r>
            <a:r>
              <a:rPr lang="en-US" altLang="en-US" sz="4400" b="1" dirty="0">
                <a:solidFill>
                  <a:srgbClr val="FF2D64"/>
                </a:solidFill>
                <a:latin typeface="Helvetica Neue"/>
              </a:rPr>
              <a:t>dialogue</a:t>
            </a:r>
            <a:r>
              <a:rPr lang="en-US" altLang="en-US" sz="4400" dirty="0">
                <a:solidFill>
                  <a:srgbClr val="0000B0"/>
                </a:solidFill>
                <a:latin typeface="Helvetica Neue"/>
              </a:rPr>
              <a:t> between the user and the system</a:t>
            </a:r>
            <a:endParaRPr lang="el-GR" altLang="en-US" sz="4400" dirty="0">
              <a:solidFill>
                <a:srgbClr val="0000B0"/>
              </a:solidFill>
              <a:latin typeface="Helvetica Neue"/>
            </a:endParaRPr>
          </a:p>
          <a:p>
            <a:pPr>
              <a:buFont typeface="Wingdings" panose="05000000000000000000" pitchFamily="2" charset="2"/>
              <a:buChar char="q"/>
            </a:pPr>
            <a:r>
              <a:rPr lang="en-US" altLang="en-US" sz="4400" dirty="0">
                <a:solidFill>
                  <a:srgbClr val="0000B0"/>
                </a:solidFill>
                <a:latin typeface="Helvetica Neue"/>
              </a:rPr>
              <a:t> Hence expert systems are </a:t>
            </a:r>
            <a:r>
              <a:rPr lang="en-US" altLang="en-US" sz="4400" b="1" dirty="0">
                <a:solidFill>
                  <a:srgbClr val="FF2D64"/>
                </a:solidFill>
                <a:latin typeface="Helvetica Neue"/>
              </a:rPr>
              <a:t>highly interactive systems</a:t>
            </a:r>
            <a:endParaRPr lang="el-GR" altLang="en-US" sz="4400" b="1" dirty="0">
              <a:solidFill>
                <a:srgbClr val="FF2D64"/>
              </a:solidFill>
              <a:latin typeface="Helvetica Neue"/>
            </a:endParaRPr>
          </a:p>
          <a:p>
            <a:pPr lvl="1">
              <a:buFont typeface="Wingdings" panose="05000000000000000000" pitchFamily="2" charset="2"/>
              <a:buChar char="§"/>
            </a:pPr>
            <a:r>
              <a:rPr lang="en-US" altLang="en-US" sz="4400" dirty="0">
                <a:solidFill>
                  <a:srgbClr val="0000B0"/>
                </a:solidFill>
                <a:latin typeface="Helvetica Neue"/>
              </a:rPr>
              <a:t> The </a:t>
            </a:r>
            <a:r>
              <a:rPr lang="en-US" altLang="en-US" sz="4400" b="1" dirty="0">
                <a:solidFill>
                  <a:srgbClr val="FF2D64"/>
                </a:solidFill>
                <a:latin typeface="Helvetica Neue"/>
              </a:rPr>
              <a:t>quality of the interface </a:t>
            </a:r>
            <a:r>
              <a:rPr lang="en-US" altLang="en-US" sz="4400" dirty="0">
                <a:solidFill>
                  <a:srgbClr val="0000B0"/>
                </a:solidFill>
                <a:latin typeface="Helvetica Neue"/>
              </a:rPr>
              <a:t>between the system and the user is a critical factor</a:t>
            </a:r>
          </a:p>
        </p:txBody>
      </p:sp>
    </p:spTree>
    <p:extLst>
      <p:ext uri="{BB962C8B-B14F-4D97-AF65-F5344CB8AC3E}">
        <p14:creationId xmlns:p14="http://schemas.microsoft.com/office/powerpoint/2010/main" val="47313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87095" y="5440309"/>
            <a:ext cx="21590490" cy="1417691"/>
          </a:xfrm>
        </p:spPr>
        <p:txBody>
          <a:bodyPr/>
          <a:lstStyle/>
          <a:p>
            <a:r>
              <a:rPr lang="en-US" sz="10000" dirty="0"/>
              <a:t>Expert Systems Technology</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a:extLst>
              <a:ext uri="{FF2B5EF4-FFF2-40B4-BE49-F238E27FC236}">
                <a16:creationId xmlns:a16="http://schemas.microsoft.com/office/drawing/2014/main" id="{61370B30-F21A-5545-A2A4-492D0A697404}"/>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7411" name="Slide Number Placeholder 3">
            <a:extLst>
              <a:ext uri="{FF2B5EF4-FFF2-40B4-BE49-F238E27FC236}">
                <a16:creationId xmlns:a16="http://schemas.microsoft.com/office/drawing/2014/main" id="{4BBCE49C-CC5F-EA78-E12C-6946777A9D08}"/>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B98B69B5-294E-420A-AE6A-D214C861AD8E}" type="slidenum">
              <a:rPr lang="el-GR" altLang="en-US" sz="2800" smtClean="0"/>
              <a:pPr algn="ctr"/>
              <a:t>20</a:t>
            </a:fld>
            <a:endParaRPr lang="el-GR" altLang="en-US" sz="2800" dirty="0"/>
          </a:p>
        </p:txBody>
      </p:sp>
      <p:sp>
        <p:nvSpPr>
          <p:cNvPr id="58372" name="Text Box 4">
            <a:extLst>
              <a:ext uri="{FF2B5EF4-FFF2-40B4-BE49-F238E27FC236}">
                <a16:creationId xmlns:a16="http://schemas.microsoft.com/office/drawing/2014/main" id="{1FFC93EF-72D2-B30B-D1D4-63257FC3F6CF}"/>
              </a:ext>
            </a:extLst>
          </p:cNvPr>
          <p:cNvSpPr txBox="1">
            <a:spLocks noChangeArrowheads="1"/>
          </p:cNvSpPr>
          <p:nvPr/>
        </p:nvSpPr>
        <p:spPr bwMode="auto">
          <a:xfrm>
            <a:off x="2654921" y="1245957"/>
            <a:ext cx="19074158" cy="10778335"/>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rPr>
              <a:t>Expert System Interface Requirements with User</a:t>
            </a:r>
            <a:endParaRPr lang="el-GR" altLang="en-US" sz="4800" b="1" dirty="0">
              <a:solidFill>
                <a:srgbClr val="990000"/>
              </a:solidFill>
            </a:endParaRPr>
          </a:p>
          <a:p>
            <a:pPr eaLnBrk="1" hangingPunct="1">
              <a:spcBef>
                <a:spcPct val="0"/>
              </a:spcBef>
              <a:buFontTx/>
              <a:buNone/>
            </a:pPr>
            <a:endParaRPr lang="el-GR" altLang="en-US" sz="1600" b="1" dirty="0">
              <a:solidFill>
                <a:srgbClr val="990000"/>
              </a:solidFill>
            </a:endParaRPr>
          </a:p>
          <a:p>
            <a:pPr>
              <a:buFont typeface="Wingdings" panose="05000000000000000000" pitchFamily="2" charset="2"/>
              <a:buChar char="q"/>
            </a:pPr>
            <a:r>
              <a:rPr lang="en-CY" sz="4800" b="1" dirty="0">
                <a:latin typeface="Helvetica Neue"/>
              </a:rPr>
              <a:t>The system interacts with the user to:</a:t>
            </a:r>
          </a:p>
          <a:p>
            <a:pPr lvl="1">
              <a:buFont typeface="Wingdings" panose="05000000000000000000" pitchFamily="2" charset="2"/>
              <a:buChar char="§"/>
            </a:pPr>
            <a:r>
              <a:rPr lang="en-CY" sz="4800" dirty="0">
                <a:latin typeface="Helvetica Neue"/>
              </a:rPr>
              <a:t>'understand' the problem better</a:t>
            </a:r>
          </a:p>
          <a:p>
            <a:pPr lvl="1">
              <a:buFont typeface="Wingdings" panose="05000000000000000000" pitchFamily="2" charset="2"/>
              <a:buChar char="§"/>
            </a:pPr>
            <a:r>
              <a:rPr lang="en-CY" sz="4800" dirty="0">
                <a:latin typeface="Helvetica Neue"/>
              </a:rPr>
              <a:t>elicit more information about the problem</a:t>
            </a:r>
          </a:p>
          <a:p>
            <a:pPr marL="457200" lvl="1" indent="0">
              <a:buNone/>
            </a:pPr>
            <a:endParaRPr lang="en-CY" sz="4800" dirty="0">
              <a:latin typeface="Helvetica Neue"/>
            </a:endParaRPr>
          </a:p>
          <a:p>
            <a:pPr>
              <a:buFont typeface="Wingdings" panose="05000000000000000000" pitchFamily="2" charset="2"/>
              <a:buChar char="q"/>
            </a:pPr>
            <a:r>
              <a:rPr lang="en-CY" sz="4800" b="1" dirty="0">
                <a:latin typeface="Helvetica Neue"/>
              </a:rPr>
              <a:t>The user interacts with the system to:</a:t>
            </a:r>
          </a:p>
          <a:p>
            <a:pPr lvl="1">
              <a:buFont typeface="Wingdings" panose="05000000000000000000" pitchFamily="2" charset="2"/>
              <a:buChar char="§"/>
            </a:pPr>
            <a:r>
              <a:rPr lang="en-US" sz="4800" dirty="0">
                <a:latin typeface="Helvetica Neue"/>
              </a:rPr>
              <a:t>offer </a:t>
            </a:r>
            <a:r>
              <a:rPr lang="en-CY" sz="4800" dirty="0">
                <a:latin typeface="Helvetica Neue"/>
              </a:rPr>
              <a:t>more information about the problem</a:t>
            </a:r>
          </a:p>
          <a:p>
            <a:pPr lvl="1">
              <a:buFont typeface="Wingdings" panose="05000000000000000000" pitchFamily="2" charset="2"/>
              <a:buChar char="§"/>
            </a:pPr>
            <a:r>
              <a:rPr lang="en-CY" sz="4800" dirty="0">
                <a:latin typeface="Helvetica Neue"/>
              </a:rPr>
              <a:t>better understand the reasoning of the system</a:t>
            </a:r>
          </a:p>
          <a:p>
            <a:pPr lvl="1">
              <a:buFont typeface="Wingdings" panose="05000000000000000000" pitchFamily="2" charset="2"/>
              <a:buChar char="§"/>
            </a:pPr>
            <a:r>
              <a:rPr lang="en-US" sz="4800" dirty="0">
                <a:latin typeface="Helvetica Neue"/>
              </a:rPr>
              <a:t>be </a:t>
            </a:r>
            <a:r>
              <a:rPr lang="en-CY" sz="4800" dirty="0">
                <a:latin typeface="Helvetica Neue"/>
              </a:rPr>
              <a:t>convinced of the validity of the proposed solution</a:t>
            </a:r>
          </a:p>
          <a:p>
            <a:pPr lvl="1">
              <a:buFont typeface="Wingdings" panose="05000000000000000000" pitchFamily="2" charset="2"/>
              <a:buChar char="§"/>
            </a:pPr>
            <a:r>
              <a:rPr lang="en-CY" sz="4800" dirty="0">
                <a:latin typeface="Helvetica Neue"/>
              </a:rPr>
              <a:t>identify gaps or errors in the knowledge base of the system for improvement purposes (knowledge debugging) – here it is understood that the user belongs to the category of experts</a:t>
            </a:r>
          </a:p>
          <a:p>
            <a:pPr eaLnBrk="1" hangingPunct="1">
              <a:spcBef>
                <a:spcPct val="0"/>
              </a:spcBef>
            </a:pPr>
            <a:endParaRPr lang="en-US"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8372">
                                            <p:txEl>
                                              <p:pRg st="2" end="2"/>
                                            </p:txEl>
                                          </p:spTgt>
                                        </p:tgtEl>
                                        <p:attrNameLst>
                                          <p:attrName>style.visibility</p:attrName>
                                        </p:attrNameLst>
                                      </p:cBhvr>
                                      <p:to>
                                        <p:strVal val="visible"/>
                                      </p:to>
                                    </p:set>
                                    <p:animEffect transition="in" filter="fade">
                                      <p:cBhvr>
                                        <p:cTn id="7" dur="1000"/>
                                        <p:tgtEl>
                                          <p:spTgt spid="58372">
                                            <p:txEl>
                                              <p:pRg st="2" end="2"/>
                                            </p:txEl>
                                          </p:spTgt>
                                        </p:tgtEl>
                                      </p:cBhvr>
                                    </p:animEffect>
                                    <p:anim calcmode="lin" valueType="num">
                                      <p:cBhvr>
                                        <p:cTn id="8" dur="1000" fill="hold"/>
                                        <p:tgtEl>
                                          <p:spTgt spid="5837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837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8372">
                                            <p:txEl>
                                              <p:pRg st="3" end="3"/>
                                            </p:txEl>
                                          </p:spTgt>
                                        </p:tgtEl>
                                        <p:attrNameLst>
                                          <p:attrName>style.visibility</p:attrName>
                                        </p:attrNameLst>
                                      </p:cBhvr>
                                      <p:to>
                                        <p:strVal val="visible"/>
                                      </p:to>
                                    </p:set>
                                    <p:animEffect transition="in" filter="fade">
                                      <p:cBhvr>
                                        <p:cTn id="12" dur="1000"/>
                                        <p:tgtEl>
                                          <p:spTgt spid="58372">
                                            <p:txEl>
                                              <p:pRg st="3" end="3"/>
                                            </p:txEl>
                                          </p:spTgt>
                                        </p:tgtEl>
                                      </p:cBhvr>
                                    </p:animEffect>
                                    <p:anim calcmode="lin" valueType="num">
                                      <p:cBhvr>
                                        <p:cTn id="13" dur="1000" fill="hold"/>
                                        <p:tgtEl>
                                          <p:spTgt spid="5837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837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8372">
                                            <p:txEl>
                                              <p:pRg st="4" end="4"/>
                                            </p:txEl>
                                          </p:spTgt>
                                        </p:tgtEl>
                                        <p:attrNameLst>
                                          <p:attrName>style.visibility</p:attrName>
                                        </p:attrNameLst>
                                      </p:cBhvr>
                                      <p:to>
                                        <p:strVal val="visible"/>
                                      </p:to>
                                    </p:set>
                                    <p:animEffect transition="in" filter="fade">
                                      <p:cBhvr>
                                        <p:cTn id="17" dur="1000"/>
                                        <p:tgtEl>
                                          <p:spTgt spid="58372">
                                            <p:txEl>
                                              <p:pRg st="4" end="4"/>
                                            </p:txEl>
                                          </p:spTgt>
                                        </p:tgtEl>
                                      </p:cBhvr>
                                    </p:animEffect>
                                    <p:anim calcmode="lin" valueType="num">
                                      <p:cBhvr>
                                        <p:cTn id="18" dur="1000" fill="hold"/>
                                        <p:tgtEl>
                                          <p:spTgt spid="5837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837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8372">
                                            <p:txEl>
                                              <p:pRg st="6" end="6"/>
                                            </p:txEl>
                                          </p:spTgt>
                                        </p:tgtEl>
                                        <p:attrNameLst>
                                          <p:attrName>style.visibility</p:attrName>
                                        </p:attrNameLst>
                                      </p:cBhvr>
                                      <p:to>
                                        <p:strVal val="visible"/>
                                      </p:to>
                                    </p:set>
                                    <p:animEffect transition="in" filter="fade">
                                      <p:cBhvr>
                                        <p:cTn id="24" dur="1000"/>
                                        <p:tgtEl>
                                          <p:spTgt spid="58372">
                                            <p:txEl>
                                              <p:pRg st="6" end="6"/>
                                            </p:txEl>
                                          </p:spTgt>
                                        </p:tgtEl>
                                      </p:cBhvr>
                                    </p:animEffect>
                                    <p:anim calcmode="lin" valueType="num">
                                      <p:cBhvr>
                                        <p:cTn id="25" dur="1000" fill="hold"/>
                                        <p:tgtEl>
                                          <p:spTgt spid="5837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58372">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8372">
                                            <p:txEl>
                                              <p:pRg st="7" end="7"/>
                                            </p:txEl>
                                          </p:spTgt>
                                        </p:tgtEl>
                                        <p:attrNameLst>
                                          <p:attrName>style.visibility</p:attrName>
                                        </p:attrNameLst>
                                      </p:cBhvr>
                                      <p:to>
                                        <p:strVal val="visible"/>
                                      </p:to>
                                    </p:set>
                                    <p:animEffect transition="in" filter="fade">
                                      <p:cBhvr>
                                        <p:cTn id="29" dur="1000"/>
                                        <p:tgtEl>
                                          <p:spTgt spid="58372">
                                            <p:txEl>
                                              <p:pRg st="7" end="7"/>
                                            </p:txEl>
                                          </p:spTgt>
                                        </p:tgtEl>
                                      </p:cBhvr>
                                    </p:animEffect>
                                    <p:anim calcmode="lin" valueType="num">
                                      <p:cBhvr>
                                        <p:cTn id="30" dur="1000" fill="hold"/>
                                        <p:tgtEl>
                                          <p:spTgt spid="58372">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58372">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8372">
                                            <p:txEl>
                                              <p:pRg st="8" end="8"/>
                                            </p:txEl>
                                          </p:spTgt>
                                        </p:tgtEl>
                                        <p:attrNameLst>
                                          <p:attrName>style.visibility</p:attrName>
                                        </p:attrNameLst>
                                      </p:cBhvr>
                                      <p:to>
                                        <p:strVal val="visible"/>
                                      </p:to>
                                    </p:set>
                                    <p:animEffect transition="in" filter="fade">
                                      <p:cBhvr>
                                        <p:cTn id="34" dur="1000"/>
                                        <p:tgtEl>
                                          <p:spTgt spid="58372">
                                            <p:txEl>
                                              <p:pRg st="8" end="8"/>
                                            </p:txEl>
                                          </p:spTgt>
                                        </p:tgtEl>
                                      </p:cBhvr>
                                    </p:animEffect>
                                    <p:anim calcmode="lin" valueType="num">
                                      <p:cBhvr>
                                        <p:cTn id="35" dur="1000" fill="hold"/>
                                        <p:tgtEl>
                                          <p:spTgt spid="58372">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58372">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8372">
                                            <p:txEl>
                                              <p:pRg st="9" end="9"/>
                                            </p:txEl>
                                          </p:spTgt>
                                        </p:tgtEl>
                                        <p:attrNameLst>
                                          <p:attrName>style.visibility</p:attrName>
                                        </p:attrNameLst>
                                      </p:cBhvr>
                                      <p:to>
                                        <p:strVal val="visible"/>
                                      </p:to>
                                    </p:set>
                                    <p:animEffect transition="in" filter="fade">
                                      <p:cBhvr>
                                        <p:cTn id="39" dur="1000"/>
                                        <p:tgtEl>
                                          <p:spTgt spid="58372">
                                            <p:txEl>
                                              <p:pRg st="9" end="9"/>
                                            </p:txEl>
                                          </p:spTgt>
                                        </p:tgtEl>
                                      </p:cBhvr>
                                    </p:animEffect>
                                    <p:anim calcmode="lin" valueType="num">
                                      <p:cBhvr>
                                        <p:cTn id="40" dur="1000" fill="hold"/>
                                        <p:tgtEl>
                                          <p:spTgt spid="58372">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58372">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8372">
                                            <p:txEl>
                                              <p:pRg st="10" end="10"/>
                                            </p:txEl>
                                          </p:spTgt>
                                        </p:tgtEl>
                                        <p:attrNameLst>
                                          <p:attrName>style.visibility</p:attrName>
                                        </p:attrNameLst>
                                      </p:cBhvr>
                                      <p:to>
                                        <p:strVal val="visible"/>
                                      </p:to>
                                    </p:set>
                                    <p:animEffect transition="in" filter="fade">
                                      <p:cBhvr>
                                        <p:cTn id="44" dur="1000"/>
                                        <p:tgtEl>
                                          <p:spTgt spid="58372">
                                            <p:txEl>
                                              <p:pRg st="10" end="10"/>
                                            </p:txEl>
                                          </p:spTgt>
                                        </p:tgtEl>
                                      </p:cBhvr>
                                    </p:animEffect>
                                    <p:anim calcmode="lin" valueType="num">
                                      <p:cBhvr>
                                        <p:cTn id="45" dur="1000" fill="hold"/>
                                        <p:tgtEl>
                                          <p:spTgt spid="58372">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5837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Distinctive Characteristics of Expert Systems</a:t>
            </a:r>
            <a:endParaRPr lang="en-CY" sz="6000" dirty="0"/>
          </a:p>
        </p:txBody>
      </p:sp>
      <p:sp>
        <p:nvSpPr>
          <p:cNvPr id="5" name="Rectangle 3">
            <a:extLst>
              <a:ext uri="{FF2B5EF4-FFF2-40B4-BE49-F238E27FC236}">
                <a16:creationId xmlns:a16="http://schemas.microsoft.com/office/drawing/2014/main" id="{DC5A1971-8950-8986-5D73-81C260B95D2E}"/>
              </a:ext>
            </a:extLst>
          </p:cNvPr>
          <p:cNvSpPr txBox="1">
            <a:spLocks noChangeArrowheads="1"/>
          </p:cNvSpPr>
          <p:nvPr/>
        </p:nvSpPr>
        <p:spPr>
          <a:xfrm>
            <a:off x="1512374" y="3581400"/>
            <a:ext cx="21590490" cy="598170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000B0"/>
                </a:solidFill>
                <a:latin typeface="Helvetica Neue"/>
              </a:rPr>
              <a:t> The dialogue element and its specific requirements</a:t>
            </a:r>
          </a:p>
          <a:p>
            <a:pPr>
              <a:buFont typeface="Wingdings" panose="05000000000000000000" pitchFamily="2" charset="2"/>
              <a:buChar char="q"/>
            </a:pPr>
            <a:r>
              <a:rPr lang="en-US" altLang="en-US" sz="4800" dirty="0">
                <a:solidFill>
                  <a:srgbClr val="0000B0"/>
                </a:solidFill>
                <a:latin typeface="Helvetica Neue"/>
              </a:rPr>
              <a:t> The capacity for self-development and self-improvement</a:t>
            </a:r>
          </a:p>
          <a:p>
            <a:pPr lvl="1">
              <a:buFont typeface="Wingdings" panose="05000000000000000000" pitchFamily="2" charset="2"/>
              <a:buChar char="§"/>
            </a:pPr>
            <a:r>
              <a:rPr lang="en-US" altLang="en-US" sz="4000" dirty="0">
                <a:solidFill>
                  <a:srgbClr val="0000B0"/>
                </a:solidFill>
                <a:latin typeface="Helvetica Neue"/>
              </a:rPr>
              <a:t> Expertise is never static, but continuously improves and evolves through experience and information/knowledge exchanges/sharing between the community of experts</a:t>
            </a:r>
          </a:p>
          <a:p>
            <a:pPr lvl="1">
              <a:buFont typeface="Wingdings" panose="05000000000000000000" pitchFamily="2" charset="2"/>
              <a:buChar char="§"/>
            </a:pPr>
            <a:r>
              <a:rPr lang="en-US" altLang="en-US" sz="4000" dirty="0">
                <a:solidFill>
                  <a:srgbClr val="0000B0"/>
                </a:solidFill>
                <a:latin typeface="Helvetica Neue"/>
              </a:rPr>
              <a:t>Knowledge base updates (automatically through learning, or through external guidance) are a must</a:t>
            </a:r>
          </a:p>
          <a:p>
            <a:pPr lvl="2"/>
            <a:r>
              <a:rPr lang="en-US" altLang="en-US" sz="3200" dirty="0">
                <a:solidFill>
                  <a:srgbClr val="0000B0"/>
                </a:solidFill>
                <a:latin typeface="Helvetica Neue"/>
              </a:rPr>
              <a:t>Content, structure or both?</a:t>
            </a:r>
            <a:endParaRPr lang="el-GR" altLang="en-US" sz="3200" dirty="0">
              <a:solidFill>
                <a:srgbClr val="0000B0"/>
              </a:solidFill>
              <a:latin typeface="Helvetica Neue"/>
            </a:endParaRPr>
          </a:p>
        </p:txBody>
      </p:sp>
    </p:spTree>
    <p:extLst>
      <p:ext uri="{BB962C8B-B14F-4D97-AF65-F5344CB8AC3E}">
        <p14:creationId xmlns:p14="http://schemas.microsoft.com/office/powerpoint/2010/main" val="29646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a:extLst>
              <a:ext uri="{FF2B5EF4-FFF2-40B4-BE49-F238E27FC236}">
                <a16:creationId xmlns:a16="http://schemas.microsoft.com/office/drawing/2014/main" id="{A0CB462C-4B22-64C1-CBEE-4AF70D5BCA88}"/>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19459" name="Slide Number Placeholder 3">
            <a:extLst>
              <a:ext uri="{FF2B5EF4-FFF2-40B4-BE49-F238E27FC236}">
                <a16:creationId xmlns:a16="http://schemas.microsoft.com/office/drawing/2014/main" id="{7830033F-EFC3-1669-AEBC-B619CBA5DB96}"/>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E6F80528-7306-4B65-B837-35FF07CCEAEA}" type="slidenum">
              <a:rPr lang="el-GR" altLang="en-US" sz="2800" smtClean="0"/>
              <a:pPr algn="ctr"/>
              <a:t>22</a:t>
            </a:fld>
            <a:endParaRPr lang="el-GR" altLang="en-US" sz="2800" dirty="0"/>
          </a:p>
        </p:txBody>
      </p:sp>
      <p:sp>
        <p:nvSpPr>
          <p:cNvPr id="19460" name="Text Box 4">
            <a:extLst>
              <a:ext uri="{FF2B5EF4-FFF2-40B4-BE49-F238E27FC236}">
                <a16:creationId xmlns:a16="http://schemas.microsoft.com/office/drawing/2014/main" id="{1C50C451-33DF-24B4-68D4-55F9DA871EFA}"/>
              </a:ext>
            </a:extLst>
          </p:cNvPr>
          <p:cNvSpPr txBox="1">
            <a:spLocks noChangeArrowheads="1"/>
          </p:cNvSpPr>
          <p:nvPr/>
        </p:nvSpPr>
        <p:spPr bwMode="auto">
          <a:xfrm>
            <a:off x="2569564" y="3507697"/>
            <a:ext cx="18791420" cy="5891228"/>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600" b="1" dirty="0">
                <a:solidFill>
                  <a:srgbClr val="990000"/>
                </a:solidFill>
              </a:rPr>
              <a:t>Developmental Requirements</a:t>
            </a:r>
            <a:endParaRPr lang="el-GR" altLang="en-US" sz="5600" b="1" dirty="0">
              <a:solidFill>
                <a:srgbClr val="990000"/>
              </a:solidFill>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400" dirty="0">
              <a:effectLst/>
              <a:latin typeface="Helvetica Neue"/>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An expert system should</a:t>
            </a:r>
            <a:r>
              <a:rPr lang="en-CY" sz="4400" dirty="0">
                <a:effectLst/>
                <a:latin typeface="Helvetica Neue"/>
                <a:ea typeface="Times New Roman" panose="02020603050405020304" pitchFamily="18" charset="0"/>
                <a:cs typeface="Times New Roman" panose="02020603050405020304" pitchFamily="18" charset="0"/>
              </a:rPr>
              <a:t>:</a:t>
            </a:r>
            <a:endParaRPr lang="en-US" sz="4400" dirty="0">
              <a:effectLst/>
              <a:latin typeface="Helvetica Neue"/>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latin typeface="Helvetica Neue"/>
                <a:ea typeface="Times New Roman" panose="02020603050405020304" pitchFamily="18" charset="0"/>
                <a:cs typeface="Times New Roman" panose="02020603050405020304" pitchFamily="18" charset="0"/>
              </a:rPr>
              <a:t>ha</a:t>
            </a:r>
            <a:r>
              <a:rPr lang="en-US" sz="4400" dirty="0">
                <a:effectLst/>
                <a:latin typeface="Helvetica Neue"/>
                <a:ea typeface="Times New Roman" panose="02020603050405020304" pitchFamily="18" charset="0"/>
                <a:cs typeface="Times New Roman" panose="02020603050405020304" pitchFamily="18" charset="0"/>
              </a:rPr>
              <a:t>ve</a:t>
            </a:r>
            <a:r>
              <a:rPr lang="en-CY" sz="4400" dirty="0">
                <a:effectLst/>
                <a:latin typeface="Helvetica Neue"/>
                <a:ea typeface="Times New Roman" panose="02020603050405020304" pitchFamily="18" charset="0"/>
                <a:cs typeface="Times New Roman" panose="02020603050405020304" pitchFamily="18" charset="0"/>
              </a:rPr>
              <a:t> the ability to self-improve (i.e.</a:t>
            </a:r>
            <a:r>
              <a:rPr lang="en-US" sz="4400" dirty="0">
                <a:effectLst/>
                <a:latin typeface="Helvetica Neue"/>
                <a:ea typeface="Times New Roman" panose="02020603050405020304" pitchFamily="18" charset="0"/>
                <a:cs typeface="Times New Roman" panose="02020603050405020304" pitchFamily="18" charset="0"/>
              </a:rPr>
              <a:t>,</a:t>
            </a:r>
            <a:r>
              <a:rPr lang="en-CY" sz="4400" dirty="0">
                <a:effectLst/>
                <a:latin typeface="Helvetica Neue"/>
                <a:ea typeface="Times New Roman" panose="02020603050405020304" pitchFamily="18" charset="0"/>
                <a:cs typeface="Times New Roman" panose="02020603050405020304" pitchFamily="18" charset="0"/>
              </a:rPr>
              <a:t> learn) based on </a:t>
            </a:r>
            <a:r>
              <a:rPr lang="en-US" sz="4400" dirty="0">
                <a:effectLst/>
                <a:latin typeface="Helvetica Neue"/>
                <a:ea typeface="Times New Roman" panose="02020603050405020304" pitchFamily="18" charset="0"/>
                <a:cs typeface="Times New Roman" panose="02020603050405020304" pitchFamily="18" charset="0"/>
              </a:rPr>
              <a:t>its own</a:t>
            </a:r>
            <a:r>
              <a:rPr lang="en-CY" sz="4400" dirty="0">
                <a:effectLst/>
                <a:latin typeface="Helvetica Neue"/>
                <a:ea typeface="Times New Roman" panose="02020603050405020304" pitchFamily="18" charset="0"/>
                <a:cs typeface="Times New Roman" panose="02020603050405020304" pitchFamily="18" charset="0"/>
              </a:rPr>
              <a:t>  experiences in solving problems</a:t>
            </a:r>
            <a:endParaRPr lang="en-US" sz="4400" dirty="0">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latin typeface="Helvetica Neue"/>
                <a:ea typeface="Times New Roman" panose="02020603050405020304" pitchFamily="18" charset="0"/>
                <a:cs typeface="Times New Roman" panose="02020603050405020304" pitchFamily="18" charset="0"/>
              </a:rPr>
              <a:t>facilitate</a:t>
            </a:r>
            <a:r>
              <a:rPr lang="en-US" sz="4400" dirty="0">
                <a:effectLst/>
                <a:latin typeface="Helvetica Neue"/>
                <a:ea typeface="Times New Roman" panose="02020603050405020304" pitchFamily="18" charset="0"/>
                <a:cs typeface="Times New Roman" panose="02020603050405020304" pitchFamily="18" charset="0"/>
              </a:rPr>
              <a:t> the</a:t>
            </a:r>
            <a:r>
              <a:rPr lang="en-CY" sz="4400" dirty="0">
                <a:effectLst/>
                <a:latin typeface="Helvetica Neue"/>
                <a:ea typeface="Times New Roman" panose="02020603050405020304" pitchFamily="18" charset="0"/>
                <a:cs typeface="Times New Roman" panose="02020603050405020304" pitchFamily="18" charset="0"/>
              </a:rPr>
              <a:t> external updating of its knowledge base</a:t>
            </a:r>
            <a:endParaRPr lang="en-CY" sz="44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Characteristics of Expert Systems</a:t>
            </a:r>
            <a:endParaRPr lang="en-CY" sz="6000" dirty="0"/>
          </a:p>
        </p:txBody>
      </p:sp>
      <p:sp>
        <p:nvSpPr>
          <p:cNvPr id="7" name="Rectangle 3">
            <a:extLst>
              <a:ext uri="{FF2B5EF4-FFF2-40B4-BE49-F238E27FC236}">
                <a16:creationId xmlns:a16="http://schemas.microsoft.com/office/drawing/2014/main" id="{FBB411A6-DBAE-7034-7865-00877DBD6A93}"/>
              </a:ext>
            </a:extLst>
          </p:cNvPr>
          <p:cNvSpPr txBox="1">
            <a:spLocks noChangeArrowheads="1"/>
          </p:cNvSpPr>
          <p:nvPr/>
        </p:nvSpPr>
        <p:spPr>
          <a:xfrm>
            <a:off x="1396755" y="3207894"/>
            <a:ext cx="21590491" cy="863433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simulate human reasoning</a:t>
            </a:r>
            <a:r>
              <a:rPr lang="en-US" sz="4000" dirty="0">
                <a:solidFill>
                  <a:srgbClr val="0000B0"/>
                </a:solidFill>
                <a:effectLst/>
                <a:latin typeface="Helvetica Neue"/>
                <a:ea typeface="Times New Roman" panose="02020603050405020304" pitchFamily="18" charset="0"/>
                <a:cs typeface="Times New Roman" panose="02020603050405020304" pitchFamily="18" charset="0"/>
              </a:rPr>
              <a:t>, knowledge</a:t>
            </a:r>
            <a:r>
              <a:rPr lang="en-CY" sz="4000" dirty="0">
                <a:solidFill>
                  <a:srgbClr val="0000B0"/>
                </a:solidFill>
                <a:effectLst/>
                <a:latin typeface="Helvetica Neue"/>
                <a:ea typeface="Times New Roman" panose="02020603050405020304" pitchFamily="18" charset="0"/>
                <a:cs typeface="Times New Roman" panose="02020603050405020304" pitchFamily="18" charset="0"/>
              </a:rPr>
              <a:t> and cognition</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solve problems using heuristic or approximate methods</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deal with problems of realistic complexity, the efficient and effective resolution of which requires human expertise</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demonstrate high levels of performance in both speed and correctness of solutions</a:t>
            </a:r>
            <a:endParaRPr lang="en-US" sz="4000" dirty="0">
              <a:solidFill>
                <a:srgbClr val="0000B0"/>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interact with the user</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explain and </a:t>
            </a:r>
            <a:r>
              <a:rPr lang="en-US" sz="4000" dirty="0">
                <a:solidFill>
                  <a:srgbClr val="0000B0"/>
                </a:solidFill>
                <a:effectLst/>
                <a:latin typeface="Helvetica Neue"/>
                <a:ea typeface="Times New Roman" panose="02020603050405020304" pitchFamily="18" charset="0"/>
                <a:cs typeface="Times New Roman" panose="02020603050405020304" pitchFamily="18" charset="0"/>
              </a:rPr>
              <a:t>justify</a:t>
            </a:r>
            <a:r>
              <a:rPr lang="en-CY" sz="4000" dirty="0">
                <a:solidFill>
                  <a:srgbClr val="0000B0"/>
                </a:solidFill>
                <a:effectLst/>
                <a:latin typeface="Helvetica Neue"/>
                <a:ea typeface="Times New Roman" panose="02020603050405020304" pitchFamily="18" charset="0"/>
                <a:cs typeface="Times New Roman" panose="02020603050405020304" pitchFamily="18" charset="0"/>
              </a:rPr>
              <a:t> their recommendations</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They </a:t>
            </a:r>
            <a:r>
              <a:rPr lang="en-US" sz="4000" dirty="0">
                <a:solidFill>
                  <a:srgbClr val="0000B0"/>
                </a:solidFill>
                <a:effectLst/>
                <a:latin typeface="Helvetica Neue"/>
                <a:ea typeface="Times New Roman" panose="02020603050405020304" pitchFamily="18" charset="0"/>
                <a:cs typeface="Times New Roman" panose="02020603050405020304" pitchFamily="18" charset="0"/>
              </a:rPr>
              <a:t>self-evolve</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000B0"/>
                </a:solidFill>
                <a:effectLst/>
                <a:latin typeface="Helvetica Neue"/>
                <a:ea typeface="Times New Roman" panose="02020603050405020304" pitchFamily="18" charset="0"/>
                <a:cs typeface="Times New Roman" panose="02020603050405020304" pitchFamily="18" charset="0"/>
              </a:rPr>
              <a:t>In short, they are competent problem solvers for the specific, specialized fields</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4000" dirty="0">
              <a:solidFill>
                <a:srgbClr val="0000B0"/>
              </a:solidFill>
              <a:latin typeface="Helvetica Neue"/>
            </a:endParaRPr>
          </a:p>
        </p:txBody>
      </p:sp>
    </p:spTree>
    <p:extLst>
      <p:ext uri="{BB962C8B-B14F-4D97-AF65-F5344CB8AC3E}">
        <p14:creationId xmlns:p14="http://schemas.microsoft.com/office/powerpoint/2010/main" val="433989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Basic Forms of Reasoning</a:t>
            </a:r>
            <a:endParaRPr lang="en-CY" sz="6000" dirty="0"/>
          </a:p>
        </p:txBody>
      </p:sp>
      <p:sp>
        <p:nvSpPr>
          <p:cNvPr id="5" name="Rectangle 3">
            <a:extLst>
              <a:ext uri="{FF2B5EF4-FFF2-40B4-BE49-F238E27FC236}">
                <a16:creationId xmlns:a16="http://schemas.microsoft.com/office/drawing/2014/main" id="{580756F4-369D-7AB2-7ACC-5BA201B84297}"/>
              </a:ext>
            </a:extLst>
          </p:cNvPr>
          <p:cNvSpPr txBox="1">
            <a:spLocks noChangeArrowheads="1"/>
          </p:cNvSpPr>
          <p:nvPr/>
        </p:nvSpPr>
        <p:spPr>
          <a:xfrm>
            <a:off x="1396754" y="3608882"/>
            <a:ext cx="21590489" cy="452596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4800" dirty="0">
                <a:solidFill>
                  <a:srgbClr val="0000B0"/>
                </a:solidFill>
                <a:latin typeface="Helvetica Neue"/>
              </a:rPr>
              <a:t>The philosopher</a:t>
            </a:r>
            <a:r>
              <a:rPr lang="el-GR" altLang="en-US" sz="4800" dirty="0">
                <a:solidFill>
                  <a:srgbClr val="0000B0"/>
                </a:solidFill>
                <a:latin typeface="Helvetica Neue"/>
              </a:rPr>
              <a:t> </a:t>
            </a:r>
            <a:r>
              <a:rPr lang="en-US" altLang="en-US" sz="4800" dirty="0">
                <a:solidFill>
                  <a:srgbClr val="0000B0"/>
                </a:solidFill>
                <a:latin typeface="Helvetica Neue"/>
              </a:rPr>
              <a:t>C</a:t>
            </a:r>
            <a:r>
              <a:rPr lang="el-GR" altLang="en-US" sz="4800" dirty="0">
                <a:solidFill>
                  <a:srgbClr val="0000B0"/>
                </a:solidFill>
                <a:latin typeface="Helvetica Neue"/>
              </a:rPr>
              <a:t>.</a:t>
            </a:r>
            <a:r>
              <a:rPr lang="en-US" altLang="en-US" sz="4800" dirty="0">
                <a:solidFill>
                  <a:srgbClr val="0000B0"/>
                </a:solidFill>
                <a:latin typeface="Helvetica Neue"/>
              </a:rPr>
              <a:t>S</a:t>
            </a:r>
            <a:r>
              <a:rPr lang="el-GR" altLang="en-US" sz="4800" dirty="0">
                <a:solidFill>
                  <a:srgbClr val="0000B0"/>
                </a:solidFill>
                <a:latin typeface="Helvetica Neue"/>
              </a:rPr>
              <a:t>. </a:t>
            </a:r>
            <a:r>
              <a:rPr lang="en-US" altLang="en-US" sz="4800" dirty="0">
                <a:solidFill>
                  <a:srgbClr val="0000B0"/>
                </a:solidFill>
                <a:latin typeface="Helvetica Neue"/>
              </a:rPr>
              <a:t>Peirce</a:t>
            </a:r>
            <a:r>
              <a:rPr lang="el-GR" altLang="en-US" sz="4800" dirty="0">
                <a:solidFill>
                  <a:srgbClr val="0000B0"/>
                </a:solidFill>
                <a:latin typeface="Helvetica Neue"/>
              </a:rPr>
              <a:t> </a:t>
            </a:r>
            <a:r>
              <a:rPr lang="en-US" altLang="en-US" sz="4800" dirty="0">
                <a:solidFill>
                  <a:srgbClr val="0000B0"/>
                </a:solidFill>
                <a:latin typeface="Helvetica Neue"/>
              </a:rPr>
              <a:t>distinguished three basic forms of reasoning:</a:t>
            </a:r>
            <a:endParaRPr lang="el-GR" altLang="en-US" sz="4800" dirty="0">
              <a:solidFill>
                <a:srgbClr val="0000B0"/>
              </a:solidFill>
              <a:latin typeface="Helvetica Neue"/>
            </a:endParaRPr>
          </a:p>
          <a:p>
            <a:endParaRPr lang="el-GR" altLang="en-US" sz="4800" dirty="0">
              <a:solidFill>
                <a:srgbClr val="0000B0"/>
              </a:solidFill>
              <a:latin typeface="Helvetica Neue"/>
            </a:endParaRPr>
          </a:p>
          <a:p>
            <a:pPr lvl="1"/>
            <a:r>
              <a:rPr lang="en-US" altLang="en-US" b="1" dirty="0">
                <a:solidFill>
                  <a:srgbClr val="FF2D64"/>
                </a:solidFill>
                <a:latin typeface="Helvetica Neue"/>
              </a:rPr>
              <a:t>Deduction</a:t>
            </a:r>
            <a:r>
              <a:rPr lang="el-GR" altLang="en-US" dirty="0">
                <a:solidFill>
                  <a:srgbClr val="0000B0"/>
                </a:solidFill>
                <a:latin typeface="Helvetica Neue"/>
              </a:rPr>
              <a:t> </a:t>
            </a:r>
            <a:r>
              <a:rPr lang="el-GR" altLang="en-US" dirty="0">
                <a:solidFill>
                  <a:srgbClr val="0000B0"/>
                </a:solidFill>
                <a:latin typeface="Helvetica Neue"/>
                <a:sym typeface="Symbol" panose="05050102010706020507" pitchFamily="18" charset="2"/>
              </a:rPr>
              <a:t></a:t>
            </a:r>
            <a:r>
              <a:rPr lang="el-GR" altLang="en-US" dirty="0">
                <a:solidFill>
                  <a:srgbClr val="0000B0"/>
                </a:solidFill>
                <a:latin typeface="Helvetica Neue"/>
              </a:rPr>
              <a:t> </a:t>
            </a:r>
            <a:r>
              <a:rPr lang="en-US" altLang="en-US" dirty="0">
                <a:solidFill>
                  <a:srgbClr val="0000B0"/>
                </a:solidFill>
                <a:latin typeface="Helvetica Neue"/>
              </a:rPr>
              <a:t>prediction</a:t>
            </a:r>
            <a:endParaRPr lang="el-GR" altLang="en-US" dirty="0">
              <a:solidFill>
                <a:srgbClr val="0000B0"/>
              </a:solidFill>
              <a:latin typeface="Helvetica Neue"/>
            </a:endParaRPr>
          </a:p>
          <a:p>
            <a:pPr lvl="1"/>
            <a:r>
              <a:rPr lang="en-US" altLang="en-US" b="1" dirty="0">
                <a:solidFill>
                  <a:srgbClr val="FF2D64"/>
                </a:solidFill>
                <a:latin typeface="Helvetica Neue"/>
              </a:rPr>
              <a:t>Abduction</a:t>
            </a:r>
            <a:r>
              <a:rPr lang="el-GR" altLang="en-US" dirty="0">
                <a:solidFill>
                  <a:srgbClr val="0000B0"/>
                </a:solidFill>
                <a:latin typeface="Helvetica Neue"/>
              </a:rPr>
              <a:t> </a:t>
            </a:r>
            <a:r>
              <a:rPr lang="el-GR" altLang="en-US" dirty="0">
                <a:solidFill>
                  <a:srgbClr val="0000B0"/>
                </a:solidFill>
                <a:latin typeface="Helvetica Neue"/>
                <a:sym typeface="Symbol" panose="05050102010706020507" pitchFamily="18" charset="2"/>
              </a:rPr>
              <a:t></a:t>
            </a:r>
            <a:r>
              <a:rPr lang="el-GR" altLang="en-US" dirty="0">
                <a:solidFill>
                  <a:srgbClr val="0000B0"/>
                </a:solidFill>
                <a:latin typeface="Helvetica Neue"/>
              </a:rPr>
              <a:t> </a:t>
            </a:r>
            <a:r>
              <a:rPr lang="en-US" altLang="en-US" dirty="0">
                <a:solidFill>
                  <a:srgbClr val="0000B0"/>
                </a:solidFill>
                <a:latin typeface="Helvetica Neue"/>
              </a:rPr>
              <a:t>explanation</a:t>
            </a:r>
            <a:endParaRPr lang="el-GR" altLang="en-US" dirty="0">
              <a:solidFill>
                <a:srgbClr val="0000B0"/>
              </a:solidFill>
              <a:latin typeface="Helvetica Neue"/>
            </a:endParaRPr>
          </a:p>
          <a:p>
            <a:pPr lvl="1"/>
            <a:r>
              <a:rPr lang="en-US" altLang="en-US" b="1" dirty="0">
                <a:solidFill>
                  <a:srgbClr val="FF2D64"/>
                </a:solidFill>
                <a:latin typeface="Helvetica Neue"/>
              </a:rPr>
              <a:t>Induction</a:t>
            </a:r>
            <a:r>
              <a:rPr lang="el-GR" altLang="en-US" dirty="0">
                <a:solidFill>
                  <a:srgbClr val="0000B0"/>
                </a:solidFill>
                <a:latin typeface="Helvetica Neue"/>
              </a:rPr>
              <a:t> – </a:t>
            </a:r>
            <a:r>
              <a:rPr lang="en-US" altLang="en-US" dirty="0">
                <a:solidFill>
                  <a:srgbClr val="0000B0"/>
                </a:solidFill>
                <a:latin typeface="Helvetica Neue"/>
              </a:rPr>
              <a:t>learning</a:t>
            </a:r>
          </a:p>
        </p:txBody>
      </p:sp>
    </p:spTree>
    <p:extLst>
      <p:ext uri="{BB962C8B-B14F-4D97-AF65-F5344CB8AC3E}">
        <p14:creationId xmlns:p14="http://schemas.microsoft.com/office/powerpoint/2010/main" val="759676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5BC404C6-0D52-FB72-62D8-DF7257A5F9C3}"/>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23555" name="Slide Number Placeholder 3">
            <a:extLst>
              <a:ext uri="{FF2B5EF4-FFF2-40B4-BE49-F238E27FC236}">
                <a16:creationId xmlns:a16="http://schemas.microsoft.com/office/drawing/2014/main" id="{E9B46222-6B87-0527-A23B-3046970D3844}"/>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828A4D68-DD4F-49F6-B6E1-D78D0C9005BF}" type="slidenum">
              <a:rPr lang="el-GR" altLang="en-US" sz="2800" smtClean="0"/>
              <a:pPr algn="ctr"/>
              <a:t>25</a:t>
            </a:fld>
            <a:endParaRPr lang="el-GR" altLang="en-US" sz="2800" dirty="0"/>
          </a:p>
        </p:txBody>
      </p:sp>
      <p:sp>
        <p:nvSpPr>
          <p:cNvPr id="23556" name="Text Box 5">
            <a:extLst>
              <a:ext uri="{FF2B5EF4-FFF2-40B4-BE49-F238E27FC236}">
                <a16:creationId xmlns:a16="http://schemas.microsoft.com/office/drawing/2014/main" id="{31FB40C3-B558-1E6A-30B7-F268AA6590F5}"/>
              </a:ext>
            </a:extLst>
          </p:cNvPr>
          <p:cNvSpPr txBox="1">
            <a:spLocks noChangeArrowheads="1"/>
          </p:cNvSpPr>
          <p:nvPr/>
        </p:nvSpPr>
        <p:spPr bwMode="auto">
          <a:xfrm>
            <a:off x="4114800" y="2076450"/>
            <a:ext cx="9144000" cy="4832092"/>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b="1" dirty="0">
                <a:solidFill>
                  <a:srgbClr val="990000"/>
                </a:solidFill>
              </a:rPr>
              <a:t>Deduction</a:t>
            </a:r>
            <a:r>
              <a:rPr lang="el-GR" altLang="en-US" sz="5600" b="1" dirty="0"/>
              <a:t>: </a:t>
            </a:r>
          </a:p>
          <a:p>
            <a:pPr algn="l" eaLnBrk="1" hangingPunct="1">
              <a:spcBef>
                <a:spcPct val="50000"/>
              </a:spcBef>
            </a:pPr>
            <a:r>
              <a:rPr lang="en-US" altLang="en-US" sz="5600" b="1" dirty="0"/>
              <a:t>Based on a hypothesis</a:t>
            </a:r>
            <a:r>
              <a:rPr lang="el-GR" altLang="en-US" sz="5600" b="1" dirty="0"/>
              <a:t> </a:t>
            </a:r>
            <a:r>
              <a:rPr lang="en-US" altLang="en-US" sz="5600" b="1" dirty="0"/>
              <a:t>(or a fact)</a:t>
            </a:r>
            <a:r>
              <a:rPr lang="el-GR" altLang="en-US" sz="5600" b="1" dirty="0"/>
              <a:t> </a:t>
            </a:r>
            <a:r>
              <a:rPr lang="en-US" altLang="en-US" sz="5600" b="1" dirty="0"/>
              <a:t>and a theory</a:t>
            </a:r>
            <a:r>
              <a:rPr lang="el-GR" altLang="en-US" sz="5600" b="1" dirty="0"/>
              <a:t>,</a:t>
            </a:r>
            <a:r>
              <a:rPr lang="en-US" altLang="en-US" sz="5600" b="1" dirty="0"/>
              <a:t> observations are</a:t>
            </a:r>
            <a:r>
              <a:rPr lang="el-GR" altLang="en-US" sz="5600" b="1" dirty="0"/>
              <a:t> </a:t>
            </a:r>
            <a:r>
              <a:rPr lang="en-US" altLang="en-US" sz="5600" b="1" dirty="0">
                <a:solidFill>
                  <a:srgbClr val="990000"/>
                </a:solidFill>
              </a:rPr>
              <a:t>predicted</a:t>
            </a:r>
            <a:r>
              <a:rPr lang="en-US" altLang="en-US" sz="5600" b="1" dirty="0"/>
              <a:t> </a:t>
            </a:r>
          </a:p>
        </p:txBody>
      </p:sp>
      <p:sp>
        <p:nvSpPr>
          <p:cNvPr id="64518" name="Text Box 6">
            <a:extLst>
              <a:ext uri="{FF2B5EF4-FFF2-40B4-BE49-F238E27FC236}">
                <a16:creationId xmlns:a16="http://schemas.microsoft.com/office/drawing/2014/main" id="{8408358A-291C-B72C-A2C4-45EEF6155B2A}"/>
              </a:ext>
            </a:extLst>
          </p:cNvPr>
          <p:cNvSpPr txBox="1">
            <a:spLocks noChangeArrowheads="1"/>
          </p:cNvSpPr>
          <p:nvPr/>
        </p:nvSpPr>
        <p:spPr bwMode="auto">
          <a:xfrm>
            <a:off x="11292590" y="7360169"/>
            <a:ext cx="8179634" cy="3539430"/>
          </a:xfrm>
          <a:prstGeom prst="rect">
            <a:avLst/>
          </a:prstGeom>
          <a:solidFill>
            <a:schemeClr val="accent6">
              <a:lumMod val="40000"/>
              <a:lumOff val="6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hypothesis</a:t>
            </a:r>
            <a:endParaRPr lang="el-GR" altLang="en-US" sz="5600" dirty="0"/>
          </a:p>
          <a:p>
            <a:pPr eaLnBrk="1" hangingPunct="1">
              <a:spcBef>
                <a:spcPct val="50000"/>
              </a:spcBef>
            </a:pPr>
            <a:r>
              <a:rPr lang="en-US" altLang="en-US" sz="5600" dirty="0"/>
              <a:t>observation</a:t>
            </a:r>
            <a:endParaRPr lang="el-GR" altLang="en-US" sz="5600" dirty="0"/>
          </a:p>
          <a:p>
            <a:pPr algn="l" eaLnBrk="1" hangingPunct="1">
              <a:spcBef>
                <a:spcPct val="50000"/>
              </a:spcBef>
            </a:pPr>
            <a:r>
              <a:rPr lang="en-US" altLang="en-US" sz="5600" dirty="0"/>
              <a:t>theory</a:t>
            </a:r>
          </a:p>
        </p:txBody>
      </p:sp>
      <p:sp>
        <p:nvSpPr>
          <p:cNvPr id="64519" name="AutoShape 7">
            <a:extLst>
              <a:ext uri="{FF2B5EF4-FFF2-40B4-BE49-F238E27FC236}">
                <a16:creationId xmlns:a16="http://schemas.microsoft.com/office/drawing/2014/main" id="{65E672A8-B684-C305-C8C2-3DFB8F8356C8}"/>
              </a:ext>
            </a:extLst>
          </p:cNvPr>
          <p:cNvSpPr>
            <a:spLocks/>
          </p:cNvSpPr>
          <p:nvPr/>
        </p:nvSpPr>
        <p:spPr bwMode="auto">
          <a:xfrm>
            <a:off x="14859000" y="7501831"/>
            <a:ext cx="609600" cy="3352800"/>
          </a:xfrm>
          <a:prstGeom prst="rightBrace">
            <a:avLst>
              <a:gd name="adj1" fmla="val 45833"/>
              <a:gd name="adj2"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eaLnBrk="1" hangingPunct="1"/>
            <a:endParaRPr lang="en-US" altLang="en-CY" sz="6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9"/>
                                        </p:tgtEl>
                                        <p:attrNameLst>
                                          <p:attrName>style.visibility</p:attrName>
                                        </p:attrNameLst>
                                      </p:cBhvr>
                                      <p:to>
                                        <p:strVal val="visible"/>
                                      </p:to>
                                    </p:set>
                                    <p:anim calcmode="lin" valueType="num">
                                      <p:cBhvr additive="base">
                                        <p:cTn id="7" dur="500" fill="hold"/>
                                        <p:tgtEl>
                                          <p:spTgt spid="64519"/>
                                        </p:tgtEl>
                                        <p:attrNameLst>
                                          <p:attrName>ppt_x</p:attrName>
                                        </p:attrNameLst>
                                      </p:cBhvr>
                                      <p:tavLst>
                                        <p:tav tm="0">
                                          <p:val>
                                            <p:strVal val="#ppt_x"/>
                                          </p:val>
                                        </p:tav>
                                        <p:tav tm="100000">
                                          <p:val>
                                            <p:strVal val="#ppt_x"/>
                                          </p:val>
                                        </p:tav>
                                      </p:tavLst>
                                    </p:anim>
                                    <p:anim calcmode="lin" valueType="num">
                                      <p:cBhvr additive="base">
                                        <p:cTn id="8" dur="500" fill="hold"/>
                                        <p:tgtEl>
                                          <p:spTgt spid="645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4518"/>
                                        </p:tgtEl>
                                        <p:attrNameLst>
                                          <p:attrName>style.visibility</p:attrName>
                                        </p:attrNameLst>
                                      </p:cBhvr>
                                      <p:to>
                                        <p:strVal val="visible"/>
                                      </p:to>
                                    </p:set>
                                    <p:anim calcmode="lin" valueType="num">
                                      <p:cBhvr additive="base">
                                        <p:cTn id="11" dur="500" fill="hold"/>
                                        <p:tgtEl>
                                          <p:spTgt spid="64518"/>
                                        </p:tgtEl>
                                        <p:attrNameLst>
                                          <p:attrName>ppt_x</p:attrName>
                                        </p:attrNameLst>
                                      </p:cBhvr>
                                      <p:tavLst>
                                        <p:tav tm="0">
                                          <p:val>
                                            <p:strVal val="#ppt_x"/>
                                          </p:val>
                                        </p:tav>
                                        <p:tav tm="100000">
                                          <p:val>
                                            <p:strVal val="#ppt_x"/>
                                          </p:val>
                                        </p:tav>
                                      </p:tavLst>
                                    </p:anim>
                                    <p:anim calcmode="lin" valueType="num">
                                      <p:cBhvr additive="base">
                                        <p:cTn id="12" dur="500" fill="hold"/>
                                        <p:tgtEl>
                                          <p:spTgt spid="645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a:extLst>
              <a:ext uri="{FF2B5EF4-FFF2-40B4-BE49-F238E27FC236}">
                <a16:creationId xmlns:a16="http://schemas.microsoft.com/office/drawing/2014/main" id="{E9F70B05-56C9-C6A5-B809-8D7F2794F415}"/>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24579" name="Slide Number Placeholder 3">
            <a:extLst>
              <a:ext uri="{FF2B5EF4-FFF2-40B4-BE49-F238E27FC236}">
                <a16:creationId xmlns:a16="http://schemas.microsoft.com/office/drawing/2014/main" id="{3E056085-8803-9F96-21AB-4541C76A5867}"/>
              </a:ext>
            </a:extLst>
          </p:cNvPr>
          <p:cNvSpPr>
            <a:spLocks noGrp="1"/>
          </p:cNvSpPr>
          <p:nvPr>
            <p:ph type="sldNum" sz="quarter" idx="12"/>
          </p:nvPr>
        </p:nvSpPr>
        <p:spPr>
          <a:xfrm>
            <a:off x="11647356" y="12516786"/>
            <a:ext cx="931177" cy="658405"/>
          </a:xfrm>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3D5451C1-71DC-453B-9B0D-229B6541933E}" type="slidenum">
              <a:rPr lang="el-GR" altLang="en-US" sz="2800" smtClean="0"/>
              <a:pPr algn="ctr"/>
              <a:t>26</a:t>
            </a:fld>
            <a:endParaRPr lang="el-GR" altLang="en-US" sz="2800" dirty="0"/>
          </a:p>
        </p:txBody>
      </p:sp>
      <p:sp>
        <p:nvSpPr>
          <p:cNvPr id="24580" name="Text Box 4">
            <a:extLst>
              <a:ext uri="{FF2B5EF4-FFF2-40B4-BE49-F238E27FC236}">
                <a16:creationId xmlns:a16="http://schemas.microsoft.com/office/drawing/2014/main" id="{D6F8D43C-4A33-6C9A-F286-DA3EBC45ED5F}"/>
              </a:ext>
            </a:extLst>
          </p:cNvPr>
          <p:cNvSpPr txBox="1">
            <a:spLocks noChangeArrowheads="1"/>
          </p:cNvSpPr>
          <p:nvPr/>
        </p:nvSpPr>
        <p:spPr bwMode="auto">
          <a:xfrm>
            <a:off x="4114800" y="1066801"/>
            <a:ext cx="9144000" cy="5693866"/>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b="1" dirty="0">
                <a:solidFill>
                  <a:srgbClr val="990000"/>
                </a:solidFill>
              </a:rPr>
              <a:t>Abduction</a:t>
            </a:r>
            <a:r>
              <a:rPr lang="el-GR" altLang="en-US" sz="5600" b="1" dirty="0"/>
              <a:t>: </a:t>
            </a:r>
          </a:p>
          <a:p>
            <a:pPr algn="l" eaLnBrk="1" hangingPunct="1">
              <a:spcBef>
                <a:spcPct val="50000"/>
              </a:spcBef>
            </a:pPr>
            <a:r>
              <a:rPr lang="en-US" altLang="en-US" sz="5600" b="1" dirty="0"/>
              <a:t>Based on an observation of unknown cause and a theory, a hypothesis is generated for </a:t>
            </a:r>
            <a:r>
              <a:rPr lang="en-US" altLang="en-US" sz="5600" b="1" dirty="0">
                <a:solidFill>
                  <a:srgbClr val="990000"/>
                </a:solidFill>
              </a:rPr>
              <a:t>explaining </a:t>
            </a:r>
            <a:r>
              <a:rPr lang="el-GR" altLang="en-US" sz="5600" b="1" dirty="0">
                <a:solidFill>
                  <a:srgbClr val="990000"/>
                </a:solidFill>
              </a:rPr>
              <a:t> </a:t>
            </a:r>
            <a:r>
              <a:rPr lang="en-US" altLang="en-US" sz="5600" b="1" dirty="0"/>
              <a:t>the observation </a:t>
            </a:r>
            <a:endParaRPr lang="el-GR" altLang="en-US" sz="5600" b="1" dirty="0"/>
          </a:p>
        </p:txBody>
      </p:sp>
      <p:sp>
        <p:nvSpPr>
          <p:cNvPr id="65541" name="Text Box 5">
            <a:extLst>
              <a:ext uri="{FF2B5EF4-FFF2-40B4-BE49-F238E27FC236}">
                <a16:creationId xmlns:a16="http://schemas.microsoft.com/office/drawing/2014/main" id="{0263A655-896F-E8D3-AEF6-583BE8C61005}"/>
              </a:ext>
            </a:extLst>
          </p:cNvPr>
          <p:cNvSpPr txBox="1">
            <a:spLocks noChangeArrowheads="1"/>
          </p:cNvSpPr>
          <p:nvPr/>
        </p:nvSpPr>
        <p:spPr bwMode="auto">
          <a:xfrm>
            <a:off x="11277600" y="7315201"/>
            <a:ext cx="8794230" cy="3539430"/>
          </a:xfrm>
          <a:prstGeom prst="rect">
            <a:avLst/>
          </a:prstGeom>
          <a:solidFill>
            <a:schemeClr val="accent6">
              <a:lumMod val="40000"/>
              <a:lumOff val="6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observation</a:t>
            </a:r>
            <a:endParaRPr lang="el-GR" altLang="en-US" sz="5600" dirty="0"/>
          </a:p>
          <a:p>
            <a:pPr eaLnBrk="1" hangingPunct="1">
              <a:spcBef>
                <a:spcPct val="50000"/>
              </a:spcBef>
            </a:pPr>
            <a:r>
              <a:rPr lang="en-US" altLang="en-US" sz="5600" dirty="0"/>
              <a:t> hypothesis</a:t>
            </a:r>
            <a:endParaRPr lang="el-GR" altLang="en-US" sz="5600" dirty="0"/>
          </a:p>
          <a:p>
            <a:pPr algn="l" eaLnBrk="1" hangingPunct="1">
              <a:spcBef>
                <a:spcPct val="50000"/>
              </a:spcBef>
            </a:pPr>
            <a:r>
              <a:rPr lang="en-US" altLang="en-US" sz="5600" dirty="0"/>
              <a:t>theory</a:t>
            </a:r>
          </a:p>
        </p:txBody>
      </p:sp>
      <p:sp>
        <p:nvSpPr>
          <p:cNvPr id="65542" name="AutoShape 6">
            <a:extLst>
              <a:ext uri="{FF2B5EF4-FFF2-40B4-BE49-F238E27FC236}">
                <a16:creationId xmlns:a16="http://schemas.microsoft.com/office/drawing/2014/main" id="{15AB5CEA-FF28-ABF9-3641-DD220ADD88C5}"/>
              </a:ext>
            </a:extLst>
          </p:cNvPr>
          <p:cNvSpPr>
            <a:spLocks/>
          </p:cNvSpPr>
          <p:nvPr/>
        </p:nvSpPr>
        <p:spPr bwMode="auto">
          <a:xfrm>
            <a:off x="15697200" y="7467600"/>
            <a:ext cx="609600" cy="3352800"/>
          </a:xfrm>
          <a:prstGeom prst="rightBrace">
            <a:avLst>
              <a:gd name="adj1" fmla="val 45833"/>
              <a:gd name="adj2"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eaLnBrk="1" hangingPunct="1"/>
            <a:endParaRPr lang="en-US" altLang="en-CY" sz="6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5542"/>
                                        </p:tgtEl>
                                        <p:attrNameLst>
                                          <p:attrName>style.visibility</p:attrName>
                                        </p:attrNameLst>
                                      </p:cBhvr>
                                      <p:to>
                                        <p:strVal val="visible"/>
                                      </p:to>
                                    </p:set>
                                    <p:anim calcmode="lin" valueType="num">
                                      <p:cBhvr additive="base">
                                        <p:cTn id="7" dur="500" fill="hold"/>
                                        <p:tgtEl>
                                          <p:spTgt spid="65542"/>
                                        </p:tgtEl>
                                        <p:attrNameLst>
                                          <p:attrName>ppt_x</p:attrName>
                                        </p:attrNameLst>
                                      </p:cBhvr>
                                      <p:tavLst>
                                        <p:tav tm="0">
                                          <p:val>
                                            <p:strVal val="#ppt_x"/>
                                          </p:val>
                                        </p:tav>
                                        <p:tav tm="100000">
                                          <p:val>
                                            <p:strVal val="#ppt_x"/>
                                          </p:val>
                                        </p:tav>
                                      </p:tavLst>
                                    </p:anim>
                                    <p:anim calcmode="lin" valueType="num">
                                      <p:cBhvr additive="base">
                                        <p:cTn id="8" dur="500" fill="hold"/>
                                        <p:tgtEl>
                                          <p:spTgt spid="6554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5541"/>
                                        </p:tgtEl>
                                        <p:attrNameLst>
                                          <p:attrName>style.visibility</p:attrName>
                                        </p:attrNameLst>
                                      </p:cBhvr>
                                      <p:to>
                                        <p:strVal val="visible"/>
                                      </p:to>
                                    </p:set>
                                    <p:anim calcmode="lin" valueType="num">
                                      <p:cBhvr additive="base">
                                        <p:cTn id="11" dur="500" fill="hold"/>
                                        <p:tgtEl>
                                          <p:spTgt spid="65541"/>
                                        </p:tgtEl>
                                        <p:attrNameLst>
                                          <p:attrName>ppt_x</p:attrName>
                                        </p:attrNameLst>
                                      </p:cBhvr>
                                      <p:tavLst>
                                        <p:tav tm="0">
                                          <p:val>
                                            <p:strVal val="#ppt_x"/>
                                          </p:val>
                                        </p:tav>
                                        <p:tav tm="100000">
                                          <p:val>
                                            <p:strVal val="#ppt_x"/>
                                          </p:val>
                                        </p:tav>
                                      </p:tavLst>
                                    </p:anim>
                                    <p:anim calcmode="lin" valueType="num">
                                      <p:cBhvr additive="base">
                                        <p:cTn id="12" dur="500" fill="hold"/>
                                        <p:tgtEl>
                                          <p:spTgt spid="655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8823A239-F45A-E361-31E6-9D82C956DA0C}"/>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25603" name="Slide Number Placeholder 3">
            <a:extLst>
              <a:ext uri="{FF2B5EF4-FFF2-40B4-BE49-F238E27FC236}">
                <a16:creationId xmlns:a16="http://schemas.microsoft.com/office/drawing/2014/main" id="{DF252A85-B9EE-F582-945D-E3078F8A1C7A}"/>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9476860F-7F1B-4983-B052-C848A8453CDE}" type="slidenum">
              <a:rPr lang="el-GR" altLang="en-US" sz="2800" smtClean="0"/>
              <a:pPr algn="ctr"/>
              <a:t>27</a:t>
            </a:fld>
            <a:endParaRPr lang="el-GR" altLang="en-US" sz="2800" dirty="0"/>
          </a:p>
        </p:txBody>
      </p:sp>
      <p:sp>
        <p:nvSpPr>
          <p:cNvPr id="25604" name="Text Box 4">
            <a:extLst>
              <a:ext uri="{FF2B5EF4-FFF2-40B4-BE49-F238E27FC236}">
                <a16:creationId xmlns:a16="http://schemas.microsoft.com/office/drawing/2014/main" id="{B2A00357-8461-E792-9184-833D9D4C1F23}"/>
              </a:ext>
            </a:extLst>
          </p:cNvPr>
          <p:cNvSpPr txBox="1">
            <a:spLocks noChangeArrowheads="1"/>
          </p:cNvSpPr>
          <p:nvPr/>
        </p:nvSpPr>
        <p:spPr bwMode="auto">
          <a:xfrm>
            <a:off x="4114800" y="1066801"/>
            <a:ext cx="11430000" cy="5693866"/>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b="1" dirty="0">
                <a:solidFill>
                  <a:srgbClr val="990000"/>
                </a:solidFill>
              </a:rPr>
              <a:t>Induction</a:t>
            </a:r>
            <a:r>
              <a:rPr lang="el-GR" altLang="en-US" sz="5600" b="1" dirty="0"/>
              <a:t>: </a:t>
            </a:r>
          </a:p>
          <a:p>
            <a:pPr algn="l" eaLnBrk="1" hangingPunct="1">
              <a:spcBef>
                <a:spcPct val="50000"/>
              </a:spcBef>
            </a:pPr>
            <a:r>
              <a:rPr lang="en-US" altLang="en-US" sz="5600" b="1" dirty="0"/>
              <a:t>Based on several observations and hypotheses regarding possible associations, a theory is derived, i.e., new knowledge is </a:t>
            </a:r>
            <a:r>
              <a:rPr lang="en-US" altLang="en-US" sz="5600" b="1" dirty="0">
                <a:solidFill>
                  <a:srgbClr val="990000"/>
                </a:solidFill>
              </a:rPr>
              <a:t>learned</a:t>
            </a:r>
            <a:r>
              <a:rPr lang="en-US" altLang="en-US" sz="5600" dirty="0"/>
              <a:t> </a:t>
            </a:r>
            <a:endParaRPr lang="el-GR" altLang="en-US" sz="5600" dirty="0"/>
          </a:p>
        </p:txBody>
      </p:sp>
      <p:sp>
        <p:nvSpPr>
          <p:cNvPr id="66565" name="Text Box 5">
            <a:extLst>
              <a:ext uri="{FF2B5EF4-FFF2-40B4-BE49-F238E27FC236}">
                <a16:creationId xmlns:a16="http://schemas.microsoft.com/office/drawing/2014/main" id="{67124C78-9256-DC44-FC31-8014103FAB6D}"/>
              </a:ext>
            </a:extLst>
          </p:cNvPr>
          <p:cNvSpPr txBox="1">
            <a:spLocks noChangeArrowheads="1"/>
          </p:cNvSpPr>
          <p:nvPr/>
        </p:nvSpPr>
        <p:spPr bwMode="auto">
          <a:xfrm>
            <a:off x="11277600" y="7315201"/>
            <a:ext cx="7535056" cy="3539430"/>
          </a:xfrm>
          <a:prstGeom prst="rect">
            <a:avLst/>
          </a:prstGeom>
          <a:solidFill>
            <a:schemeClr val="accent6">
              <a:lumMod val="40000"/>
              <a:lumOff val="60000"/>
            </a:schemeClr>
          </a:solidFill>
          <a:ln>
            <a:noFill/>
          </a:ln>
          <a:effectLst/>
        </p:spPr>
        <p:txBody>
          <a:bodyPr wrap="square">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observation</a:t>
            </a:r>
            <a:endParaRPr lang="el-GR" altLang="en-US" sz="5600" dirty="0"/>
          </a:p>
          <a:p>
            <a:pPr eaLnBrk="1" hangingPunct="1">
              <a:spcBef>
                <a:spcPct val="50000"/>
              </a:spcBef>
            </a:pPr>
            <a:r>
              <a:rPr lang="en-US" altLang="en-US" sz="5600" dirty="0"/>
              <a:t>theory</a:t>
            </a:r>
            <a:endParaRPr lang="el-GR" altLang="en-US" sz="5600" dirty="0"/>
          </a:p>
          <a:p>
            <a:pPr algn="l" eaLnBrk="1" hangingPunct="1">
              <a:spcBef>
                <a:spcPct val="50000"/>
              </a:spcBef>
            </a:pPr>
            <a:r>
              <a:rPr lang="en-US" altLang="en-US" sz="5600" dirty="0"/>
              <a:t>hypothesis</a:t>
            </a:r>
          </a:p>
        </p:txBody>
      </p:sp>
      <p:sp>
        <p:nvSpPr>
          <p:cNvPr id="66566" name="AutoShape 6">
            <a:extLst>
              <a:ext uri="{FF2B5EF4-FFF2-40B4-BE49-F238E27FC236}">
                <a16:creationId xmlns:a16="http://schemas.microsoft.com/office/drawing/2014/main" id="{9D80AA86-B3D8-3D9A-A6BF-2294AC8C0BF8}"/>
              </a:ext>
            </a:extLst>
          </p:cNvPr>
          <p:cNvSpPr>
            <a:spLocks/>
          </p:cNvSpPr>
          <p:nvPr/>
        </p:nvSpPr>
        <p:spPr bwMode="auto">
          <a:xfrm>
            <a:off x="15849600" y="7467600"/>
            <a:ext cx="609600" cy="3352800"/>
          </a:xfrm>
          <a:prstGeom prst="rightBrace">
            <a:avLst>
              <a:gd name="adj1" fmla="val 45833"/>
              <a:gd name="adj2"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eaLnBrk="1" hangingPunct="1"/>
            <a:endParaRPr lang="en-US" altLang="en-CY" sz="6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6"/>
                                        </p:tgtEl>
                                        <p:attrNameLst>
                                          <p:attrName>style.visibility</p:attrName>
                                        </p:attrNameLst>
                                      </p:cBhvr>
                                      <p:to>
                                        <p:strVal val="visible"/>
                                      </p:to>
                                    </p:set>
                                    <p:anim calcmode="lin" valueType="num">
                                      <p:cBhvr additive="base">
                                        <p:cTn id="7" dur="500" fill="hold"/>
                                        <p:tgtEl>
                                          <p:spTgt spid="66566"/>
                                        </p:tgtEl>
                                        <p:attrNameLst>
                                          <p:attrName>ppt_x</p:attrName>
                                        </p:attrNameLst>
                                      </p:cBhvr>
                                      <p:tavLst>
                                        <p:tav tm="0">
                                          <p:val>
                                            <p:strVal val="#ppt_x"/>
                                          </p:val>
                                        </p:tav>
                                        <p:tav tm="100000">
                                          <p:val>
                                            <p:strVal val="#ppt_x"/>
                                          </p:val>
                                        </p:tav>
                                      </p:tavLst>
                                    </p:anim>
                                    <p:anim calcmode="lin" valueType="num">
                                      <p:cBhvr additive="base">
                                        <p:cTn id="8" dur="500" fill="hold"/>
                                        <p:tgtEl>
                                          <p:spTgt spid="6656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6565"/>
                                        </p:tgtEl>
                                        <p:attrNameLst>
                                          <p:attrName>style.visibility</p:attrName>
                                        </p:attrNameLst>
                                      </p:cBhvr>
                                      <p:to>
                                        <p:strVal val="visible"/>
                                      </p:to>
                                    </p:set>
                                    <p:anim calcmode="lin" valueType="num">
                                      <p:cBhvr additive="base">
                                        <p:cTn id="11" dur="500" fill="hold"/>
                                        <p:tgtEl>
                                          <p:spTgt spid="66565"/>
                                        </p:tgtEl>
                                        <p:attrNameLst>
                                          <p:attrName>ppt_x</p:attrName>
                                        </p:attrNameLst>
                                      </p:cBhvr>
                                      <p:tavLst>
                                        <p:tav tm="0">
                                          <p:val>
                                            <p:strVal val="#ppt_x"/>
                                          </p:val>
                                        </p:tav>
                                        <p:tav tm="100000">
                                          <p:val>
                                            <p:strVal val="#ppt_x"/>
                                          </p:val>
                                        </p:tav>
                                      </p:tavLst>
                                    </p:anim>
                                    <p:anim calcmode="lin" valueType="num">
                                      <p:cBhvr additive="base">
                                        <p:cTn id="12"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D7486-E60E-93E2-8954-DD23852610E4}"/>
              </a:ext>
            </a:extLst>
          </p:cNvPr>
          <p:cNvSpPr>
            <a:spLocks noGrp="1"/>
          </p:cNvSpPr>
          <p:nvPr>
            <p:ph type="sldNum" sz="quarter" idx="12"/>
          </p:nvPr>
        </p:nvSpPr>
        <p:spPr/>
        <p:txBody>
          <a:bodyPr/>
          <a:lstStyle/>
          <a:p>
            <a:fld id="{DAEC5C30-2647-4E18-9DBB-C7454062454D}" type="slidenum">
              <a:rPr lang="el-GR" altLang="en-US" smtClean="0"/>
              <a:pPr/>
              <a:t>28</a:t>
            </a:fld>
            <a:endParaRPr lang="el-GR" altLang="en-US" dirty="0"/>
          </a:p>
        </p:txBody>
      </p:sp>
      <p:sp>
        <p:nvSpPr>
          <p:cNvPr id="3" name="Rectangle 2">
            <a:extLst>
              <a:ext uri="{FF2B5EF4-FFF2-40B4-BE49-F238E27FC236}">
                <a16:creationId xmlns:a16="http://schemas.microsoft.com/office/drawing/2014/main" id="{F083D687-C400-902F-3F86-BEE5FAF0AF33}"/>
              </a:ext>
            </a:extLst>
          </p:cNvPr>
          <p:cNvSpPr txBox="1">
            <a:spLocks noChangeArrowheads="1"/>
          </p:cNvSpPr>
          <p:nvPr/>
        </p:nvSpPr>
        <p:spPr>
          <a:xfrm>
            <a:off x="5019744" y="2583230"/>
            <a:ext cx="15117580" cy="1474380"/>
          </a:xfrm>
          <a:prstGeom prst="rect">
            <a:avLst/>
          </a:prstGeom>
          <a:solidFill>
            <a:schemeClr val="accent6">
              <a:lumMod val="20000"/>
              <a:lumOff val="80000"/>
            </a:schemeClr>
          </a:solidFill>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endParaRPr lang="en-US" altLang="en-US" sz="4000" b="1" dirty="0">
              <a:solidFill>
                <a:srgbClr val="990000"/>
              </a:solidFill>
              <a:latin typeface="Helvetica Neue"/>
            </a:endParaRPr>
          </a:p>
          <a:p>
            <a:pPr algn="ctr"/>
            <a:r>
              <a:rPr lang="en-US" altLang="en-US" sz="4000" b="1" dirty="0">
                <a:solidFill>
                  <a:srgbClr val="990000"/>
                </a:solidFill>
                <a:latin typeface="Helvetica Neue"/>
              </a:rPr>
              <a:t>Let’s consider the following theory</a:t>
            </a:r>
            <a:r>
              <a:rPr lang="el-GR" altLang="en-US" sz="4000" b="1" dirty="0">
                <a:solidFill>
                  <a:srgbClr val="990000"/>
                </a:solidFill>
                <a:latin typeface="Helvetica Neue"/>
              </a:rPr>
              <a:t> (</a:t>
            </a:r>
            <a:r>
              <a:rPr lang="en-US" altLang="en-US" sz="4000" b="1" dirty="0">
                <a:solidFill>
                  <a:srgbClr val="990000"/>
                </a:solidFill>
                <a:latin typeface="Helvetica Neue"/>
              </a:rPr>
              <a:t>knowledge</a:t>
            </a:r>
            <a:r>
              <a:rPr lang="el-GR" altLang="en-US" sz="4000" b="1" dirty="0">
                <a:solidFill>
                  <a:srgbClr val="990000"/>
                </a:solidFill>
                <a:latin typeface="Helvetica Neue"/>
              </a:rPr>
              <a:t>):</a:t>
            </a:r>
            <a:endParaRPr lang="en-US" altLang="en-US" sz="4000" b="1" dirty="0">
              <a:solidFill>
                <a:srgbClr val="990000"/>
              </a:solidFill>
              <a:latin typeface="Helvetica Neue"/>
            </a:endParaRPr>
          </a:p>
        </p:txBody>
      </p:sp>
      <p:sp>
        <p:nvSpPr>
          <p:cNvPr id="4" name="Rectangle 3">
            <a:extLst>
              <a:ext uri="{FF2B5EF4-FFF2-40B4-BE49-F238E27FC236}">
                <a16:creationId xmlns:a16="http://schemas.microsoft.com/office/drawing/2014/main" id="{AC60C218-5337-ECC3-492A-C8D9DA542CE3}"/>
              </a:ext>
            </a:extLst>
          </p:cNvPr>
          <p:cNvSpPr txBox="1">
            <a:spLocks noChangeArrowheads="1"/>
          </p:cNvSpPr>
          <p:nvPr/>
        </p:nvSpPr>
        <p:spPr>
          <a:xfrm>
            <a:off x="5019743" y="4595018"/>
            <a:ext cx="15117581" cy="5838136"/>
          </a:xfrm>
          <a:prstGeom prst="rect">
            <a:avLst/>
          </a:prstGeom>
          <a:solidFill>
            <a:schemeClr val="accent6">
              <a:lumMod val="40000"/>
              <a:lumOff val="6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Tx/>
              <a:buNone/>
            </a:pPr>
            <a:r>
              <a:rPr lang="en-US" altLang="en-US" sz="4000" dirty="0">
                <a:latin typeface="Helvetica Neue"/>
                <a:sym typeface="Symbol" panose="05050102010706020507" pitchFamily="18" charset="2"/>
              </a:rPr>
              <a:t></a:t>
            </a:r>
            <a:r>
              <a:rPr lang="en-US" altLang="en-US" sz="4000" dirty="0">
                <a:latin typeface="Helvetica Neue"/>
              </a:rPr>
              <a:t>x</a:t>
            </a:r>
            <a:r>
              <a:rPr lang="el-GR" altLang="en-US" sz="4000" dirty="0">
                <a:latin typeface="Helvetica Neue"/>
              </a:rPr>
              <a:t> </a:t>
            </a:r>
            <a:r>
              <a:rPr lang="en-US" altLang="en-US" sz="4000" dirty="0">
                <a:latin typeface="Helvetica Neue"/>
              </a:rPr>
              <a:t>Has</a:t>
            </a:r>
            <a:r>
              <a:rPr lang="el-GR" altLang="en-US" sz="4000" dirty="0">
                <a:latin typeface="Helvetica Neue"/>
              </a:rPr>
              <a:t>_</a:t>
            </a:r>
            <a:r>
              <a:rPr lang="en-US" altLang="en-US" sz="4000" dirty="0">
                <a:latin typeface="Helvetica Neue"/>
              </a:rPr>
              <a:t>flu</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sym typeface="Symbol" panose="05050102010706020507" pitchFamily="18" charset="2"/>
              </a:rPr>
              <a:t></a:t>
            </a:r>
            <a:r>
              <a:rPr lang="el-GR" altLang="en-US" sz="4000" dirty="0">
                <a:latin typeface="Helvetica Neue"/>
              </a:rPr>
              <a:t> </a:t>
            </a:r>
            <a:r>
              <a:rPr lang="en-US" altLang="en-US" sz="4000" dirty="0">
                <a:latin typeface="Helvetica Neue"/>
              </a:rPr>
              <a:t>Manifests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rPr>
              <a:t>fever</a:t>
            </a:r>
            <a:r>
              <a:rPr lang="el-GR" altLang="en-US" sz="4000" dirty="0">
                <a:latin typeface="Helvetica Neue"/>
              </a:rPr>
              <a:t>)</a:t>
            </a:r>
          </a:p>
          <a:p>
            <a:pPr>
              <a:buFontTx/>
              <a:buNone/>
            </a:pPr>
            <a:endParaRPr lang="en-US" altLang="en-US" sz="4000" dirty="0">
              <a:latin typeface="Helvetica Neue"/>
              <a:sym typeface="Symbol" panose="05050102010706020507" pitchFamily="18" charset="2"/>
            </a:endParaRPr>
          </a:p>
          <a:p>
            <a:pPr>
              <a:buFontTx/>
              <a:buNone/>
            </a:pPr>
            <a:r>
              <a:rPr lang="en-US" altLang="en-US" sz="4000" dirty="0">
                <a:latin typeface="Helvetica Neue"/>
                <a:sym typeface="Symbol" panose="05050102010706020507" pitchFamily="18" charset="2"/>
              </a:rPr>
              <a:t></a:t>
            </a:r>
            <a:r>
              <a:rPr lang="en-US" altLang="en-US" sz="4000" dirty="0">
                <a:latin typeface="Helvetica Neue"/>
              </a:rPr>
              <a:t>x</a:t>
            </a:r>
            <a:r>
              <a:rPr lang="el-GR" altLang="en-US" sz="4000" dirty="0">
                <a:latin typeface="Helvetica Neue"/>
              </a:rPr>
              <a:t> </a:t>
            </a:r>
            <a:r>
              <a:rPr lang="en-US" altLang="en-US" sz="4000" dirty="0">
                <a:latin typeface="Helvetica Neue"/>
              </a:rPr>
              <a:t>Has</a:t>
            </a:r>
            <a:r>
              <a:rPr lang="el-GR" altLang="en-US" sz="4000" dirty="0">
                <a:latin typeface="Helvetica Neue"/>
              </a:rPr>
              <a:t>_</a:t>
            </a:r>
            <a:r>
              <a:rPr lang="en-US" altLang="en-US" sz="4000" dirty="0">
                <a:latin typeface="Helvetica Neue"/>
              </a:rPr>
              <a:t>flu</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sym typeface="Symbol" panose="05050102010706020507" pitchFamily="18" charset="2"/>
              </a:rPr>
              <a:t></a:t>
            </a:r>
            <a:r>
              <a:rPr lang="el-GR" altLang="en-US" sz="4000" dirty="0">
                <a:latin typeface="Helvetica Neue"/>
              </a:rPr>
              <a:t> </a:t>
            </a:r>
            <a:r>
              <a:rPr lang="en-US" altLang="en-US" sz="4000" dirty="0">
                <a:latin typeface="Helvetica Neue"/>
              </a:rPr>
              <a:t>Manifests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rPr>
              <a:t>headache</a:t>
            </a:r>
            <a:r>
              <a:rPr lang="el-GR" altLang="en-US" sz="4000" dirty="0">
                <a:latin typeface="Helvetica Neue"/>
              </a:rPr>
              <a:t>)</a:t>
            </a:r>
          </a:p>
          <a:p>
            <a:pPr>
              <a:buFontTx/>
              <a:buNone/>
            </a:pPr>
            <a:endParaRPr lang="en-US" altLang="en-US" sz="4000" dirty="0">
              <a:latin typeface="Helvetica Neue"/>
              <a:sym typeface="Symbol" panose="05050102010706020507" pitchFamily="18" charset="2"/>
            </a:endParaRPr>
          </a:p>
          <a:p>
            <a:pPr>
              <a:buFontTx/>
              <a:buNone/>
            </a:pPr>
            <a:r>
              <a:rPr lang="en-US" altLang="en-US" sz="4000" dirty="0">
                <a:latin typeface="Helvetica Neue"/>
                <a:sym typeface="Symbol" panose="05050102010706020507" pitchFamily="18" charset="2"/>
              </a:rPr>
              <a:t></a:t>
            </a:r>
            <a:r>
              <a:rPr lang="en-US" altLang="en-US" sz="4000" dirty="0">
                <a:latin typeface="Helvetica Neue"/>
              </a:rPr>
              <a:t>x</a:t>
            </a:r>
            <a:r>
              <a:rPr lang="el-GR" altLang="en-US" sz="4000" dirty="0">
                <a:latin typeface="Helvetica Neue"/>
              </a:rPr>
              <a:t> </a:t>
            </a:r>
            <a:r>
              <a:rPr lang="en-US" altLang="en-US" sz="4000" dirty="0">
                <a:latin typeface="Helvetica Neue"/>
              </a:rPr>
              <a:t>Has</a:t>
            </a:r>
            <a:r>
              <a:rPr lang="el-GR" altLang="en-US" sz="4000" dirty="0">
                <a:latin typeface="Helvetica Neue"/>
              </a:rPr>
              <a:t>_</a:t>
            </a:r>
            <a:r>
              <a:rPr lang="en-US" altLang="en-US" sz="4000" dirty="0">
                <a:latin typeface="Helvetica Neue"/>
              </a:rPr>
              <a:t>measles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sym typeface="Symbol" panose="05050102010706020507" pitchFamily="18" charset="2"/>
              </a:rPr>
              <a:t></a:t>
            </a:r>
            <a:r>
              <a:rPr lang="el-GR" altLang="en-US" sz="4000" dirty="0">
                <a:latin typeface="Helvetica Neue"/>
              </a:rPr>
              <a:t> </a:t>
            </a:r>
            <a:r>
              <a:rPr lang="en-US" altLang="en-US" sz="4000" dirty="0">
                <a:latin typeface="Helvetica Neue"/>
              </a:rPr>
              <a:t>Manifests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rPr>
              <a:t>fever</a:t>
            </a:r>
            <a:r>
              <a:rPr lang="el-GR" altLang="en-US" sz="4000" dirty="0">
                <a:latin typeface="Helvetica Neue"/>
              </a:rPr>
              <a:t>)</a:t>
            </a:r>
          </a:p>
          <a:p>
            <a:pPr>
              <a:buFontTx/>
              <a:buNone/>
            </a:pPr>
            <a:endParaRPr lang="en-US" altLang="en-US" sz="4000" dirty="0">
              <a:latin typeface="Helvetica Neue"/>
              <a:sym typeface="Symbol" panose="05050102010706020507" pitchFamily="18" charset="2"/>
            </a:endParaRPr>
          </a:p>
          <a:p>
            <a:pPr>
              <a:buFontTx/>
              <a:buNone/>
            </a:pPr>
            <a:r>
              <a:rPr lang="en-US" altLang="en-US" sz="4000" dirty="0">
                <a:latin typeface="Helvetica Neue"/>
                <a:sym typeface="Symbol" panose="05050102010706020507" pitchFamily="18" charset="2"/>
              </a:rPr>
              <a:t></a:t>
            </a:r>
            <a:r>
              <a:rPr lang="en-US" altLang="en-US" sz="4000" dirty="0">
                <a:latin typeface="Helvetica Neue"/>
              </a:rPr>
              <a:t>x</a:t>
            </a:r>
            <a:r>
              <a:rPr lang="el-GR" altLang="en-US" sz="4000" dirty="0">
                <a:latin typeface="Helvetica Neue"/>
              </a:rPr>
              <a:t> </a:t>
            </a:r>
            <a:r>
              <a:rPr lang="en-US" altLang="en-US" sz="4000" dirty="0">
                <a:latin typeface="Helvetica Neue"/>
              </a:rPr>
              <a:t>Has_measles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sym typeface="Symbol" panose="05050102010706020507" pitchFamily="18" charset="2"/>
              </a:rPr>
              <a:t></a:t>
            </a:r>
            <a:r>
              <a:rPr lang="el-GR" altLang="en-US" sz="4000" dirty="0">
                <a:latin typeface="Helvetica Neue"/>
              </a:rPr>
              <a:t>  </a:t>
            </a:r>
            <a:r>
              <a:rPr lang="en-US" altLang="en-US" sz="4000" dirty="0">
                <a:latin typeface="Helvetica Neue"/>
              </a:rPr>
              <a:t>Manifests</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rPr>
              <a:t>red_rushes</a:t>
            </a:r>
            <a:r>
              <a:rPr lang="el-GR" altLang="en-US" sz="4000" dirty="0">
                <a:latin typeface="Helvetica Neue"/>
              </a:rPr>
              <a:t>)</a:t>
            </a:r>
            <a:endParaRPr lang="en-US" altLang="en-US" sz="4000" dirty="0">
              <a:latin typeface="Helvetica Neue"/>
            </a:endParaRPr>
          </a:p>
        </p:txBody>
      </p:sp>
    </p:spTree>
    <p:extLst>
      <p:ext uri="{BB962C8B-B14F-4D97-AF65-F5344CB8AC3E}">
        <p14:creationId xmlns:p14="http://schemas.microsoft.com/office/powerpoint/2010/main" val="2912362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FCBB2B-0019-B871-9D2E-BF594CB2841A}"/>
              </a:ext>
            </a:extLst>
          </p:cNvPr>
          <p:cNvSpPr>
            <a:spLocks noGrp="1"/>
          </p:cNvSpPr>
          <p:nvPr>
            <p:ph type="sldNum" sz="quarter" idx="12"/>
          </p:nvPr>
        </p:nvSpPr>
        <p:spPr/>
        <p:txBody>
          <a:bodyPr/>
          <a:lstStyle/>
          <a:p>
            <a:fld id="{DAEC5C30-2647-4E18-9DBB-C7454062454D}" type="slidenum">
              <a:rPr lang="el-GR" altLang="en-US" smtClean="0"/>
              <a:pPr/>
              <a:t>29</a:t>
            </a:fld>
            <a:endParaRPr lang="el-GR" altLang="en-US" dirty="0"/>
          </a:p>
        </p:txBody>
      </p:sp>
      <p:sp>
        <p:nvSpPr>
          <p:cNvPr id="3" name="Rectangle 2">
            <a:extLst>
              <a:ext uri="{FF2B5EF4-FFF2-40B4-BE49-F238E27FC236}">
                <a16:creationId xmlns:a16="http://schemas.microsoft.com/office/drawing/2014/main" id="{B3C10FFA-28EE-2ECD-D804-2F1A485FED04}"/>
              </a:ext>
            </a:extLst>
          </p:cNvPr>
          <p:cNvSpPr txBox="1">
            <a:spLocks noChangeArrowheads="1"/>
          </p:cNvSpPr>
          <p:nvPr/>
        </p:nvSpPr>
        <p:spPr>
          <a:xfrm>
            <a:off x="3359046" y="2374644"/>
            <a:ext cx="17812600" cy="1013133"/>
          </a:xfrm>
          <a:prstGeom prst="rect">
            <a:avLst/>
          </a:prstGeom>
          <a:solidFill>
            <a:schemeClr val="accent6">
              <a:lumMod val="20000"/>
              <a:lumOff val="80000"/>
            </a:schemeClr>
          </a:solidFill>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4800" b="1" dirty="0">
                <a:solidFill>
                  <a:srgbClr val="990000"/>
                </a:solidFill>
                <a:latin typeface="Helvetica Neue"/>
              </a:rPr>
              <a:t>Deduction</a:t>
            </a:r>
            <a:endParaRPr lang="en-US" altLang="en-US" sz="4800" dirty="0">
              <a:latin typeface="Helvetica Neue"/>
            </a:endParaRPr>
          </a:p>
        </p:txBody>
      </p:sp>
      <p:sp>
        <p:nvSpPr>
          <p:cNvPr id="4" name="Rectangle 3">
            <a:extLst>
              <a:ext uri="{FF2B5EF4-FFF2-40B4-BE49-F238E27FC236}">
                <a16:creationId xmlns:a16="http://schemas.microsoft.com/office/drawing/2014/main" id="{27A7137F-BF81-C9C7-10D4-205BDCAF4025}"/>
              </a:ext>
            </a:extLst>
          </p:cNvPr>
          <p:cNvSpPr txBox="1">
            <a:spLocks noChangeArrowheads="1"/>
          </p:cNvSpPr>
          <p:nvPr/>
        </p:nvSpPr>
        <p:spPr>
          <a:xfrm>
            <a:off x="3522689" y="4182256"/>
            <a:ext cx="17648957" cy="7869836"/>
          </a:xfrm>
          <a:prstGeom prst="rect">
            <a:avLst/>
          </a:prstGeom>
          <a:solidFill>
            <a:schemeClr val="accent6">
              <a:lumMod val="40000"/>
              <a:lumOff val="6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4400" dirty="0">
                <a:latin typeface="Helvetica Neue"/>
              </a:rPr>
              <a:t>Based on the theory and the hypothesis</a:t>
            </a:r>
            <a:r>
              <a:rPr lang="el-GR" altLang="en-US" sz="4400" dirty="0">
                <a:latin typeface="Helvetica Neue"/>
              </a:rPr>
              <a:t> (</a:t>
            </a:r>
            <a:r>
              <a:rPr lang="en-US" altLang="en-US" sz="4400" dirty="0">
                <a:latin typeface="Helvetica Neue"/>
              </a:rPr>
              <a:t>or the fact</a:t>
            </a:r>
            <a:r>
              <a:rPr lang="el-GR" altLang="en-US" sz="4400" dirty="0">
                <a:latin typeface="Helvetica Neue"/>
              </a:rPr>
              <a:t>) </a:t>
            </a:r>
            <a:r>
              <a:rPr lang="en-US" altLang="en-US" sz="4400" dirty="0">
                <a:latin typeface="Helvetica Neue"/>
              </a:rPr>
              <a:t>that</a:t>
            </a:r>
            <a:endParaRPr lang="el-GR" altLang="en-US" sz="4400" dirty="0">
              <a:latin typeface="Helvetica Neue"/>
            </a:endParaRPr>
          </a:p>
          <a:p>
            <a:endParaRPr lang="el-GR" altLang="en-US" sz="4400" dirty="0">
              <a:latin typeface="Helvetica Neue"/>
            </a:endParaRPr>
          </a:p>
          <a:p>
            <a:pPr algn="ctr">
              <a:buFontTx/>
              <a:buNone/>
            </a:pPr>
            <a:r>
              <a:rPr lang="en-US" altLang="en-US" sz="4400" dirty="0">
                <a:latin typeface="Helvetica Neue"/>
              </a:rPr>
              <a:t>“Kostas has flue”</a:t>
            </a:r>
          </a:p>
          <a:p>
            <a:pPr algn="ctr">
              <a:buFontTx/>
              <a:buNone/>
            </a:pPr>
            <a:r>
              <a:rPr lang="el-GR" altLang="en-US" sz="4400" b="1" dirty="0">
                <a:latin typeface="Helvetica Neue"/>
              </a:rPr>
              <a:t> </a:t>
            </a:r>
            <a:r>
              <a:rPr lang="en-US" altLang="en-US" sz="4400" b="1" dirty="0">
                <a:latin typeface="Helvetica Neue"/>
              </a:rPr>
              <a:t>Has</a:t>
            </a:r>
            <a:r>
              <a:rPr lang="el-GR" altLang="en-US" sz="4400" b="1" dirty="0">
                <a:latin typeface="Helvetica Neue"/>
              </a:rPr>
              <a:t>_</a:t>
            </a:r>
            <a:r>
              <a:rPr lang="en-US" altLang="en-US" sz="4400" b="1" dirty="0">
                <a:latin typeface="Helvetica Neue"/>
              </a:rPr>
              <a:t>flu</a:t>
            </a:r>
            <a:r>
              <a:rPr lang="el-GR" altLang="en-US" sz="4400" b="1" dirty="0">
                <a:latin typeface="Helvetica Neue"/>
              </a:rPr>
              <a:t>(</a:t>
            </a:r>
            <a:r>
              <a:rPr lang="en-US" altLang="en-US" sz="4400" b="1" dirty="0">
                <a:latin typeface="Helvetica Neue"/>
              </a:rPr>
              <a:t>Kostas</a:t>
            </a:r>
            <a:r>
              <a:rPr lang="el-GR" altLang="en-US" sz="4400" b="1" dirty="0">
                <a:latin typeface="Helvetica Neue"/>
              </a:rPr>
              <a:t>)</a:t>
            </a:r>
          </a:p>
          <a:p>
            <a:pPr algn="ctr">
              <a:buFontTx/>
              <a:buNone/>
            </a:pPr>
            <a:endParaRPr lang="el-GR" altLang="en-US" sz="4400" b="1" dirty="0">
              <a:latin typeface="Helvetica Neue"/>
            </a:endParaRPr>
          </a:p>
          <a:p>
            <a:pPr>
              <a:buFontTx/>
              <a:buNone/>
            </a:pPr>
            <a:r>
              <a:rPr lang="en-US" altLang="en-US" sz="4400" dirty="0">
                <a:latin typeface="Helvetica Neue"/>
              </a:rPr>
              <a:t>the following conclusions may be derived </a:t>
            </a:r>
            <a:r>
              <a:rPr lang="el-GR" altLang="en-US" sz="4400" dirty="0">
                <a:latin typeface="Helvetica Neue"/>
              </a:rPr>
              <a:t> </a:t>
            </a:r>
          </a:p>
          <a:p>
            <a:pPr>
              <a:buFontTx/>
              <a:buNone/>
            </a:pPr>
            <a:endParaRPr lang="el-GR" altLang="en-US" sz="4400" dirty="0">
              <a:latin typeface="Helvetica Neue"/>
            </a:endParaRPr>
          </a:p>
          <a:p>
            <a:pPr algn="ctr">
              <a:buFontTx/>
              <a:buNone/>
            </a:pPr>
            <a:r>
              <a:rPr lang="en-US" altLang="en-US" sz="4400" b="1" dirty="0">
                <a:latin typeface="Helvetica Neue"/>
              </a:rPr>
              <a:t>Manifests</a:t>
            </a:r>
            <a:r>
              <a:rPr lang="el-GR" altLang="en-US" sz="4400" b="1" dirty="0">
                <a:latin typeface="Helvetica Neue"/>
              </a:rPr>
              <a:t>(</a:t>
            </a:r>
            <a:r>
              <a:rPr lang="en-US" altLang="en-US" sz="4400" b="1" dirty="0">
                <a:latin typeface="Helvetica Neue"/>
              </a:rPr>
              <a:t>Kostas</a:t>
            </a:r>
            <a:r>
              <a:rPr lang="el-GR" altLang="en-US" sz="4400" b="1" dirty="0">
                <a:latin typeface="Helvetica Neue"/>
              </a:rPr>
              <a:t>, </a:t>
            </a:r>
            <a:r>
              <a:rPr lang="en-US" altLang="en-US" sz="4400" b="1" dirty="0">
                <a:latin typeface="Helvetica Neue"/>
              </a:rPr>
              <a:t>fever</a:t>
            </a:r>
            <a:r>
              <a:rPr lang="el-GR" altLang="en-US" sz="4400" b="1" dirty="0">
                <a:latin typeface="Helvetica Neue"/>
              </a:rPr>
              <a:t>) </a:t>
            </a:r>
          </a:p>
          <a:p>
            <a:pPr algn="ctr">
              <a:buFontTx/>
              <a:buNone/>
            </a:pPr>
            <a:r>
              <a:rPr lang="en-US" altLang="en-US" sz="4400" b="1" dirty="0">
                <a:latin typeface="Helvetica Neue"/>
              </a:rPr>
              <a:t>Manifests</a:t>
            </a:r>
            <a:r>
              <a:rPr lang="el-GR" altLang="en-US" sz="4400" b="1" dirty="0">
                <a:latin typeface="Helvetica Neue"/>
              </a:rPr>
              <a:t>(</a:t>
            </a:r>
            <a:r>
              <a:rPr lang="en-US" altLang="en-US" sz="4400" b="1" dirty="0">
                <a:latin typeface="Helvetica Neue"/>
              </a:rPr>
              <a:t>Kostas</a:t>
            </a:r>
            <a:r>
              <a:rPr lang="el-GR" altLang="en-US" sz="4400" b="1" dirty="0">
                <a:latin typeface="Helvetica Neue"/>
              </a:rPr>
              <a:t>, </a:t>
            </a:r>
            <a:r>
              <a:rPr lang="en-US" altLang="en-US" sz="4400" b="1" dirty="0">
                <a:latin typeface="Helvetica Neue"/>
              </a:rPr>
              <a:t>headache</a:t>
            </a:r>
            <a:r>
              <a:rPr lang="el-GR" altLang="en-US" sz="4400" b="1" dirty="0">
                <a:latin typeface="Helvetica Neue"/>
              </a:rPr>
              <a:t>)</a:t>
            </a:r>
            <a:endParaRPr lang="en-US" altLang="en-US" sz="4400" b="1" dirty="0">
              <a:latin typeface="Helvetica Neue"/>
            </a:endParaRPr>
          </a:p>
        </p:txBody>
      </p:sp>
    </p:spTree>
    <p:extLst>
      <p:ext uri="{BB962C8B-B14F-4D97-AF65-F5344CB8AC3E}">
        <p14:creationId xmlns:p14="http://schemas.microsoft.com/office/powerpoint/2010/main" val="95489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40"/>
            <a:ext cx="21590490" cy="1187488"/>
          </a:xfrm>
        </p:spPr>
        <p:txBody>
          <a:bodyPr>
            <a:normAutofit/>
          </a:bodyPr>
          <a:lstStyle/>
          <a:p>
            <a:r>
              <a:rPr lang="en-US" dirty="0"/>
              <a:t>Expert Systems Technology</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564655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340664" y="6981568"/>
            <a:ext cx="21461694" cy="5165124"/>
          </a:xfrm>
        </p:spPr>
        <p:txBody>
          <a:bodyPr/>
          <a:lstStyle/>
          <a:p>
            <a:pPr marL="457200" indent="-457200">
              <a:buFont typeface="+mj-lt"/>
              <a:buAutoNum type="arabicPeriod"/>
            </a:pPr>
            <a:r>
              <a:rPr lang="en-US" sz="3200" dirty="0"/>
              <a:t>The era of Expert Systems</a:t>
            </a:r>
          </a:p>
          <a:p>
            <a:pPr marL="457200" indent="-457200">
              <a:buFont typeface="+mj-lt"/>
              <a:buAutoNum type="arabicPeriod"/>
            </a:pPr>
            <a:r>
              <a:rPr lang="en-US" sz="3200" dirty="0"/>
              <a:t>Exemplar First Generation Expert Systems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7</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Deduction</a:t>
            </a:r>
            <a:endParaRPr lang="en-CY" sz="6000" dirty="0"/>
          </a:p>
        </p:txBody>
      </p:sp>
      <p:sp>
        <p:nvSpPr>
          <p:cNvPr id="7" name="Rectangle 3">
            <a:extLst>
              <a:ext uri="{FF2B5EF4-FFF2-40B4-BE49-F238E27FC236}">
                <a16:creationId xmlns:a16="http://schemas.microsoft.com/office/drawing/2014/main" id="{B5562600-01A5-FAF1-F4F6-CA02CDA816E0}"/>
              </a:ext>
            </a:extLst>
          </p:cNvPr>
          <p:cNvSpPr txBox="1">
            <a:spLocks noChangeArrowheads="1"/>
          </p:cNvSpPr>
          <p:nvPr/>
        </p:nvSpPr>
        <p:spPr>
          <a:xfrm>
            <a:off x="1396754" y="3668843"/>
            <a:ext cx="21590489" cy="452596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The consequences of the given hypothesis are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predicted</a:t>
            </a:r>
            <a:r>
              <a:rPr lang="en-CY" sz="5400" dirty="0">
                <a:solidFill>
                  <a:srgbClr val="0000B0"/>
                </a:solidFill>
                <a:effectLst/>
                <a:latin typeface="Helvetica Neue"/>
                <a:ea typeface="Times New Roman" panose="02020603050405020304" pitchFamily="18" charset="0"/>
                <a:cs typeface="Times New Roman" panose="02020603050405020304" pitchFamily="18" charset="0"/>
              </a:rPr>
              <a:t> based on the given theory</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Deductive reasoning is used when it is necessary to prove whether a given proposition is true</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marL="0" indent="0">
              <a:buNone/>
            </a:pPr>
            <a:endParaRPr lang="en-US" altLang="en-US" sz="5400" dirty="0">
              <a:solidFill>
                <a:srgbClr val="0000B0"/>
              </a:solidFill>
              <a:latin typeface="Helvetica Neue"/>
            </a:endParaRPr>
          </a:p>
        </p:txBody>
      </p:sp>
    </p:spTree>
    <p:extLst>
      <p:ext uri="{BB962C8B-B14F-4D97-AF65-F5344CB8AC3E}">
        <p14:creationId xmlns:p14="http://schemas.microsoft.com/office/powerpoint/2010/main" val="4122242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Abduction</a:t>
            </a:r>
            <a:endParaRPr lang="en-CY" sz="6000" dirty="0"/>
          </a:p>
        </p:txBody>
      </p:sp>
      <p:sp>
        <p:nvSpPr>
          <p:cNvPr id="5" name="Rectangle 3">
            <a:extLst>
              <a:ext uri="{FF2B5EF4-FFF2-40B4-BE49-F238E27FC236}">
                <a16:creationId xmlns:a16="http://schemas.microsoft.com/office/drawing/2014/main" id="{32DEDDA5-16B5-03EE-F785-1F5466385D04}"/>
              </a:ext>
            </a:extLst>
          </p:cNvPr>
          <p:cNvSpPr txBox="1">
            <a:spLocks noChangeArrowheads="1"/>
          </p:cNvSpPr>
          <p:nvPr/>
        </p:nvSpPr>
        <p:spPr>
          <a:xfrm>
            <a:off x="1396755" y="3483964"/>
            <a:ext cx="21590490" cy="666437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Abduction is hypothetical reasoning</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Based on the given theory and the observation that Kostas has a fever,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plausible hypotheses </a:t>
            </a:r>
            <a:r>
              <a:rPr lang="en-CY" sz="5400" dirty="0">
                <a:solidFill>
                  <a:srgbClr val="0000B0"/>
                </a:solidFill>
                <a:effectLst/>
                <a:latin typeface="Helvetica Neue"/>
                <a:ea typeface="Times New Roman" panose="02020603050405020304" pitchFamily="18" charset="0"/>
                <a:cs typeface="Times New Roman" panose="02020603050405020304" pitchFamily="18" charset="0"/>
              </a:rPr>
              <a:t>regarding the cause of the fever are the flu or measles.</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Crucial Question</a:t>
            </a:r>
            <a:r>
              <a:rPr lang="en-CY" sz="5400" dirty="0">
                <a:solidFill>
                  <a:srgbClr val="0000B0"/>
                </a:solidFill>
                <a:effectLst/>
                <a:latin typeface="Helvetica Neue"/>
                <a:ea typeface="Times New Roman" panose="02020603050405020304" pitchFamily="18" charset="0"/>
                <a:cs typeface="Times New Roman" panose="02020603050405020304" pitchFamily="18" charset="0"/>
              </a:rPr>
              <a:t>: Which is the best of the </a:t>
            </a:r>
            <a:r>
              <a:rPr lang="en-US" sz="5400" dirty="0">
                <a:solidFill>
                  <a:srgbClr val="0000B0"/>
                </a:solidFill>
                <a:effectLst/>
                <a:latin typeface="Helvetica Neue"/>
                <a:ea typeface="Times New Roman" panose="02020603050405020304" pitchFamily="18" charset="0"/>
                <a:cs typeface="Times New Roman" panose="02020603050405020304" pitchFamily="18" charset="0"/>
              </a:rPr>
              <a:t>plausible</a:t>
            </a:r>
            <a:r>
              <a:rPr lang="en-CY" sz="5400" dirty="0">
                <a:solidFill>
                  <a:srgbClr val="0000B0"/>
                </a:solidFill>
                <a:effectLst/>
                <a:latin typeface="Helvetica Neue"/>
                <a:ea typeface="Times New Roman" panose="02020603050405020304" pitchFamily="18" charset="0"/>
                <a:cs typeface="Times New Roman" panose="02020603050405020304" pitchFamily="18" charset="0"/>
              </a:rPr>
              <a:t> hypotheses, in short which is the best explanation </a:t>
            </a:r>
            <a:r>
              <a:rPr lang="en-US" sz="5400" dirty="0">
                <a:solidFill>
                  <a:srgbClr val="0000B0"/>
                </a:solidFill>
                <a:effectLst/>
                <a:latin typeface="Helvetica Neue"/>
                <a:ea typeface="Times New Roman" panose="02020603050405020304" pitchFamily="18" charset="0"/>
                <a:cs typeface="Times New Roman" panose="02020603050405020304" pitchFamily="18" charset="0"/>
              </a:rPr>
              <a:t>of Kostas</a:t>
            </a:r>
            <a:r>
              <a:rPr lang="en-US" sz="5400" dirty="0">
                <a:solidFill>
                  <a:srgbClr val="0000B0"/>
                </a:solidFill>
                <a:latin typeface="Helvetica Neue"/>
                <a:ea typeface="Times New Roman" panose="02020603050405020304" pitchFamily="18" charset="0"/>
                <a:cs typeface="Times New Roman" panose="02020603050405020304" pitchFamily="18" charset="0"/>
              </a:rPr>
              <a:t>’ fever</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4106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Abduction</a:t>
            </a:r>
            <a:endParaRPr lang="en-CY" sz="6000" dirty="0"/>
          </a:p>
        </p:txBody>
      </p:sp>
      <p:sp>
        <p:nvSpPr>
          <p:cNvPr id="7" name="Rectangle 3">
            <a:extLst>
              <a:ext uri="{FF2B5EF4-FFF2-40B4-BE49-F238E27FC236}">
                <a16:creationId xmlns:a16="http://schemas.microsoft.com/office/drawing/2014/main" id="{B8FFCE1F-9CF6-28EC-CAE3-1DDDC4A51A5A}"/>
              </a:ext>
            </a:extLst>
          </p:cNvPr>
          <p:cNvSpPr txBox="1">
            <a:spLocks noChangeArrowheads="1"/>
          </p:cNvSpPr>
          <p:nvPr/>
        </p:nvSpPr>
        <p:spPr>
          <a:xfrm>
            <a:off x="1641423" y="3456482"/>
            <a:ext cx="21345822" cy="559757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Competing plausible hypotheses need to be evaluated in order to select the one that is the best explanation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This evaluation/investigation involves </a:t>
            </a:r>
            <a:r>
              <a:rPr lang="en-US" sz="5400" dirty="0">
                <a:solidFill>
                  <a:srgbClr val="0100C8"/>
                </a:solidFill>
                <a:latin typeface="Helvetica Neue"/>
                <a:ea typeface="Times New Roman" panose="02020603050405020304" pitchFamily="18" charset="0"/>
                <a:cs typeface="Times New Roman" panose="02020603050405020304" pitchFamily="18" charset="0"/>
              </a:rPr>
              <a:t>deductive</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reasoning:</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If the cause is flu, this implies the occurrence of a headache</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But if the cause is measles, this implies the appearance of red rashes</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103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Abduction</a:t>
            </a:r>
            <a:endParaRPr lang="en-CY" sz="6000" dirty="0"/>
          </a:p>
        </p:txBody>
      </p:sp>
      <p:sp>
        <p:nvSpPr>
          <p:cNvPr id="5" name="Rectangle 3">
            <a:extLst>
              <a:ext uri="{FF2B5EF4-FFF2-40B4-BE49-F238E27FC236}">
                <a16:creationId xmlns:a16="http://schemas.microsoft.com/office/drawing/2014/main" id="{8797F94A-B931-15FD-964B-CDD949AEC138}"/>
              </a:ext>
            </a:extLst>
          </p:cNvPr>
          <p:cNvSpPr txBox="1">
            <a:spLocks noChangeArrowheads="1"/>
          </p:cNvSpPr>
          <p:nvPr/>
        </p:nvSpPr>
        <p:spPr>
          <a:xfrm>
            <a:off x="1259173" y="3462728"/>
            <a:ext cx="21728071" cy="647575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CY" sz="5400" dirty="0">
                <a:solidFill>
                  <a:srgbClr val="0100C8"/>
                </a:solidFill>
                <a:latin typeface="Helvetica Neue"/>
                <a:ea typeface="Times New Roman" panose="02020603050405020304" pitchFamily="18" charset="0"/>
                <a:cs typeface="Times New Roman" panose="02020603050405020304" pitchFamily="18" charset="0"/>
              </a:rPr>
              <a:t>In general, opposing implications from opposing hypotheses are good points of separation:</a:t>
            </a:r>
            <a:endParaRPr lang="en-CY" sz="5400" dirty="0">
              <a:solidFill>
                <a:srgbClr val="0100C8"/>
              </a:solidFill>
              <a:latin typeface="Helvetica Neue"/>
              <a:ea typeface="Calibri" panose="020F0502020204030204" pitchFamily="34" charset="0"/>
              <a:cs typeface="Times New Roman" panose="02020603050405020304" pitchFamily="18" charset="0"/>
            </a:endParaRPr>
          </a:p>
          <a:p>
            <a:pPr algn="ctr">
              <a:buFontTx/>
              <a:buNone/>
            </a:pPr>
            <a:r>
              <a:rPr lang="el-GR" altLang="en-US" sz="5400" dirty="0">
                <a:solidFill>
                  <a:srgbClr val="0100C8"/>
                </a:solidFill>
                <a:latin typeface="Helvetica Neue"/>
                <a:sym typeface="Symbol" panose="05050102010706020507" pitchFamily="18" charset="2"/>
              </a:rPr>
              <a:t></a:t>
            </a:r>
            <a:r>
              <a:rPr lang="en-US" altLang="en-US" sz="5400" dirty="0">
                <a:solidFill>
                  <a:srgbClr val="0100C8"/>
                </a:solidFill>
                <a:latin typeface="Helvetica Neue"/>
              </a:rPr>
              <a:t>x</a:t>
            </a:r>
            <a:r>
              <a:rPr lang="el-GR" altLang="en-US" sz="5400" dirty="0">
                <a:solidFill>
                  <a:srgbClr val="0100C8"/>
                </a:solidFill>
                <a:latin typeface="Helvetica Neue"/>
              </a:rPr>
              <a:t>  </a:t>
            </a:r>
            <a:r>
              <a:rPr lang="en-US" altLang="en-US" sz="5400" dirty="0">
                <a:solidFill>
                  <a:srgbClr val="0100C8"/>
                </a:solidFill>
                <a:latin typeface="Helvetica Neue"/>
              </a:rPr>
              <a:t>H</a:t>
            </a:r>
            <a:r>
              <a:rPr lang="el-GR" altLang="en-US" sz="5400" baseline="-25000" dirty="0">
                <a:solidFill>
                  <a:srgbClr val="0100C8"/>
                </a:solidFill>
                <a:latin typeface="Helvetica Neue"/>
              </a:rPr>
              <a:t>1</a:t>
            </a:r>
            <a:r>
              <a:rPr lang="el-GR" altLang="en-US" sz="5400" dirty="0">
                <a:solidFill>
                  <a:srgbClr val="0100C8"/>
                </a:solidFill>
                <a:latin typeface="Helvetica Neue"/>
              </a:rPr>
              <a:t>(</a:t>
            </a:r>
            <a:r>
              <a:rPr lang="en-US" altLang="en-US" sz="5400" dirty="0">
                <a:solidFill>
                  <a:srgbClr val="0100C8"/>
                </a:solidFill>
                <a:latin typeface="Helvetica Neue"/>
              </a:rPr>
              <a:t>x</a:t>
            </a:r>
            <a:r>
              <a:rPr lang="el-GR" altLang="en-US" sz="5400" dirty="0">
                <a:solidFill>
                  <a:srgbClr val="0100C8"/>
                </a:solidFill>
                <a:latin typeface="Helvetica Neue"/>
              </a:rPr>
              <a:t>) </a:t>
            </a:r>
            <a:r>
              <a:rPr lang="el-GR" altLang="en-US" sz="5400" dirty="0">
                <a:solidFill>
                  <a:srgbClr val="0100C8"/>
                </a:solidFill>
                <a:latin typeface="Helvetica Neue"/>
                <a:sym typeface="Symbol" panose="05050102010706020507" pitchFamily="18" charset="2"/>
              </a:rPr>
              <a:t></a:t>
            </a:r>
            <a:r>
              <a:rPr lang="el-GR" altLang="en-US" sz="5400" dirty="0">
                <a:solidFill>
                  <a:srgbClr val="0100C8"/>
                </a:solidFill>
                <a:latin typeface="Helvetica Neue"/>
              </a:rPr>
              <a:t> </a:t>
            </a:r>
            <a:r>
              <a:rPr lang="en-US" altLang="en-US" sz="5400" dirty="0">
                <a:solidFill>
                  <a:srgbClr val="0100C8"/>
                </a:solidFill>
                <a:latin typeface="Helvetica Neue"/>
              </a:rPr>
              <a:t>P</a:t>
            </a:r>
            <a:r>
              <a:rPr lang="el-GR" altLang="en-US" sz="5400" dirty="0">
                <a:solidFill>
                  <a:srgbClr val="0100C8"/>
                </a:solidFill>
                <a:latin typeface="Helvetica Neue"/>
              </a:rPr>
              <a:t>(</a:t>
            </a:r>
            <a:r>
              <a:rPr lang="en-US" altLang="en-US" sz="5400" dirty="0">
                <a:solidFill>
                  <a:srgbClr val="0100C8"/>
                </a:solidFill>
                <a:latin typeface="Helvetica Neue"/>
              </a:rPr>
              <a:t>x</a:t>
            </a:r>
            <a:r>
              <a:rPr lang="el-GR" altLang="en-US" sz="5400" dirty="0">
                <a:solidFill>
                  <a:srgbClr val="0100C8"/>
                </a:solidFill>
                <a:latin typeface="Helvetica Neue"/>
              </a:rPr>
              <a:t>)                         </a:t>
            </a:r>
          </a:p>
          <a:p>
            <a:pPr algn="ctr">
              <a:buFontTx/>
              <a:buNone/>
            </a:pPr>
            <a:r>
              <a:rPr lang="el-GR" altLang="en-US" sz="5400" dirty="0">
                <a:solidFill>
                  <a:srgbClr val="0100C8"/>
                </a:solidFill>
                <a:latin typeface="Helvetica Neue"/>
                <a:sym typeface="Symbol" panose="05050102010706020507" pitchFamily="18" charset="2"/>
              </a:rPr>
              <a:t></a:t>
            </a:r>
            <a:r>
              <a:rPr lang="en-US" altLang="en-US" sz="5400" dirty="0">
                <a:solidFill>
                  <a:srgbClr val="0100C8"/>
                </a:solidFill>
                <a:latin typeface="Helvetica Neue"/>
              </a:rPr>
              <a:t>x</a:t>
            </a:r>
            <a:r>
              <a:rPr lang="el-GR" altLang="en-US" sz="5400" dirty="0">
                <a:solidFill>
                  <a:srgbClr val="0100C8"/>
                </a:solidFill>
                <a:latin typeface="Helvetica Neue"/>
              </a:rPr>
              <a:t>  </a:t>
            </a:r>
            <a:r>
              <a:rPr lang="en-US" altLang="en-US" sz="5400" dirty="0">
                <a:solidFill>
                  <a:srgbClr val="0100C8"/>
                </a:solidFill>
                <a:latin typeface="Helvetica Neue"/>
              </a:rPr>
              <a:t>H</a:t>
            </a:r>
            <a:r>
              <a:rPr lang="el-GR" altLang="en-US" sz="5400" baseline="-25000" dirty="0">
                <a:solidFill>
                  <a:srgbClr val="0100C8"/>
                </a:solidFill>
                <a:latin typeface="Helvetica Neue"/>
              </a:rPr>
              <a:t>2</a:t>
            </a:r>
            <a:r>
              <a:rPr lang="el-GR" altLang="en-US" sz="5400" dirty="0">
                <a:solidFill>
                  <a:srgbClr val="0100C8"/>
                </a:solidFill>
                <a:latin typeface="Helvetica Neue"/>
              </a:rPr>
              <a:t>(</a:t>
            </a:r>
            <a:r>
              <a:rPr lang="en-US" altLang="en-US" sz="5400" dirty="0">
                <a:solidFill>
                  <a:srgbClr val="0100C8"/>
                </a:solidFill>
                <a:latin typeface="Helvetica Neue"/>
              </a:rPr>
              <a:t>x</a:t>
            </a:r>
            <a:r>
              <a:rPr lang="el-GR" altLang="en-US" sz="5400" dirty="0">
                <a:solidFill>
                  <a:srgbClr val="0100C8"/>
                </a:solidFill>
                <a:latin typeface="Helvetica Neue"/>
              </a:rPr>
              <a:t>) </a:t>
            </a:r>
            <a:r>
              <a:rPr lang="el-GR" altLang="en-US" sz="5400" dirty="0">
                <a:solidFill>
                  <a:srgbClr val="0100C8"/>
                </a:solidFill>
                <a:latin typeface="Helvetica Neue"/>
                <a:sym typeface="Symbol" panose="05050102010706020507" pitchFamily="18" charset="2"/>
              </a:rPr>
              <a:t></a:t>
            </a:r>
            <a:r>
              <a:rPr lang="el-GR" altLang="en-US" sz="5400" dirty="0">
                <a:solidFill>
                  <a:srgbClr val="0100C8"/>
                </a:solidFill>
                <a:latin typeface="Helvetica Neue"/>
              </a:rPr>
              <a:t> </a:t>
            </a:r>
            <a:r>
              <a:rPr lang="en-US" altLang="en-US" sz="5400" dirty="0">
                <a:solidFill>
                  <a:srgbClr val="0100C8"/>
                </a:solidFill>
                <a:latin typeface="Helvetica Neue"/>
                <a:sym typeface="Symbol" panose="05050102010706020507" pitchFamily="18" charset="2"/>
              </a:rPr>
              <a:t></a:t>
            </a:r>
            <a:r>
              <a:rPr lang="en-US" altLang="en-US" sz="5400" dirty="0">
                <a:solidFill>
                  <a:srgbClr val="0100C8"/>
                </a:solidFill>
                <a:latin typeface="Helvetica Neue"/>
              </a:rPr>
              <a:t>P</a:t>
            </a:r>
            <a:r>
              <a:rPr lang="el-GR" altLang="en-US" sz="5400" dirty="0">
                <a:solidFill>
                  <a:srgbClr val="0100C8"/>
                </a:solidFill>
                <a:latin typeface="Helvetica Neue"/>
              </a:rPr>
              <a:t>(</a:t>
            </a:r>
            <a:r>
              <a:rPr lang="en-US" altLang="en-US" sz="5400" dirty="0">
                <a:solidFill>
                  <a:srgbClr val="0100C8"/>
                </a:solidFill>
                <a:latin typeface="Helvetica Neue"/>
              </a:rPr>
              <a:t>x</a:t>
            </a:r>
            <a:r>
              <a:rPr lang="el-GR" altLang="en-US" sz="5400" dirty="0">
                <a:solidFill>
                  <a:srgbClr val="0100C8"/>
                </a:solidFill>
                <a:latin typeface="Helvetica Neue"/>
              </a:rPr>
              <a:t>)</a:t>
            </a:r>
          </a:p>
          <a:p>
            <a:pPr algn="ctr">
              <a:buFontTx/>
              <a:buNone/>
            </a:pPr>
            <a:endParaRPr lang="el-GR" altLang="en-US" sz="5400" dirty="0">
              <a:solidFill>
                <a:srgbClr val="0100C8"/>
              </a:solidFill>
              <a:latin typeface="Helvetica Neue"/>
            </a:endParaRPr>
          </a:p>
          <a:p>
            <a:pPr>
              <a:buNone/>
            </a:pPr>
            <a:r>
              <a:rPr lang="el-GR" altLang="en-US" sz="5400" dirty="0">
                <a:solidFill>
                  <a:srgbClr val="0100C8"/>
                </a:solidFill>
                <a:latin typeface="Helvetica Neue"/>
              </a:rPr>
              <a:t>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question P(A) is a good point of separation between the rival hypotheses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9226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a:extLst>
              <a:ext uri="{FF2B5EF4-FFF2-40B4-BE49-F238E27FC236}">
                <a16:creationId xmlns:a16="http://schemas.microsoft.com/office/drawing/2014/main" id="{7AE60B34-28DE-A72E-E2B3-6503D0FEF810}"/>
              </a:ext>
            </a:extLst>
          </p:cNvPr>
          <p:cNvSpPr>
            <a:spLocks noGrp="1"/>
          </p:cNvSpPr>
          <p:nvPr>
            <p:ph type="dt" sz="quarter" idx="10"/>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endParaRPr lang="el-GR" altLang="en-US" sz="2800" dirty="0"/>
          </a:p>
          <a:p>
            <a:pPr algn="l"/>
            <a:endParaRPr lang="el-GR" altLang="en-US" sz="2800" dirty="0"/>
          </a:p>
        </p:txBody>
      </p:sp>
      <p:sp>
        <p:nvSpPr>
          <p:cNvPr id="32771" name="Slide Number Placeholder 3">
            <a:extLst>
              <a:ext uri="{FF2B5EF4-FFF2-40B4-BE49-F238E27FC236}">
                <a16:creationId xmlns:a16="http://schemas.microsoft.com/office/drawing/2014/main" id="{DA47DE66-5F1E-C687-489D-5D0950A75931}"/>
              </a:ext>
            </a:extLst>
          </p:cNvPr>
          <p:cNvSpPr>
            <a:spLocks noGrp="1"/>
          </p:cNvSpPr>
          <p:nvPr>
            <p:ph type="sldNum" sz="quarter" idx="12"/>
          </p:nvPr>
        </p:nvSpPr>
        <p:spPr>
          <a:noFill/>
        </p:spPr>
        <p:txBody>
          <a:bodyPr/>
          <a:lstStyle>
            <a:lvl1pPr algn="r">
              <a:defRPr sz="6400">
                <a:solidFill>
                  <a:schemeClr val="tx1"/>
                </a:solidFill>
                <a:latin typeface="Arial" panose="020B0604020202020204" pitchFamily="34" charset="0"/>
                <a:cs typeface="Arial" panose="020B0604020202020204" pitchFamily="34" charset="0"/>
              </a:defRPr>
            </a:lvl1pPr>
            <a:lvl2pPr marL="1485900" indent="-571500" algn="r">
              <a:defRPr sz="6400">
                <a:solidFill>
                  <a:schemeClr val="tx1"/>
                </a:solidFill>
                <a:latin typeface="Arial" panose="020B0604020202020204" pitchFamily="34" charset="0"/>
                <a:cs typeface="Arial" panose="020B0604020202020204" pitchFamily="34" charset="0"/>
              </a:defRPr>
            </a:lvl2pPr>
            <a:lvl3pPr marL="2286000" indent="-457200" algn="r">
              <a:defRPr sz="6400">
                <a:solidFill>
                  <a:schemeClr val="tx1"/>
                </a:solidFill>
                <a:latin typeface="Arial" panose="020B0604020202020204" pitchFamily="34" charset="0"/>
                <a:cs typeface="Arial" panose="020B0604020202020204" pitchFamily="34" charset="0"/>
              </a:defRPr>
            </a:lvl3pPr>
            <a:lvl4pPr marL="3200400" indent="-457200" algn="r">
              <a:defRPr sz="6400">
                <a:solidFill>
                  <a:schemeClr val="tx1"/>
                </a:solidFill>
                <a:latin typeface="Arial" panose="020B0604020202020204" pitchFamily="34" charset="0"/>
                <a:cs typeface="Arial" panose="020B0604020202020204" pitchFamily="34" charset="0"/>
              </a:defRPr>
            </a:lvl4pPr>
            <a:lvl5pPr marL="4114800" indent="-457200" algn="r">
              <a:defRPr sz="64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6400">
                <a:solidFill>
                  <a:schemeClr val="tx1"/>
                </a:solidFill>
                <a:latin typeface="Arial" panose="020B0604020202020204" pitchFamily="34" charset="0"/>
                <a:cs typeface="Arial" panose="020B0604020202020204" pitchFamily="34" charset="0"/>
              </a:defRPr>
            </a:lvl9pPr>
          </a:lstStyle>
          <a:p>
            <a:pPr algn="ctr"/>
            <a:fld id="{06E6ED93-DB65-426E-A45E-9C856CE4F727}" type="slidenum">
              <a:rPr lang="el-GR" altLang="en-US" sz="2800" smtClean="0"/>
              <a:pPr algn="ctr"/>
              <a:t>34</a:t>
            </a:fld>
            <a:endParaRPr lang="el-GR" altLang="en-US" sz="2800" dirty="0"/>
          </a:p>
        </p:txBody>
      </p:sp>
      <p:sp>
        <p:nvSpPr>
          <p:cNvPr id="32772" name="Text Box 4">
            <a:extLst>
              <a:ext uri="{FF2B5EF4-FFF2-40B4-BE49-F238E27FC236}">
                <a16:creationId xmlns:a16="http://schemas.microsoft.com/office/drawing/2014/main" id="{80A05B2D-DF6F-F37F-7C22-2CFE3E361FF9}"/>
              </a:ext>
            </a:extLst>
          </p:cNvPr>
          <p:cNvSpPr txBox="1">
            <a:spLocks noChangeArrowheads="1"/>
          </p:cNvSpPr>
          <p:nvPr/>
        </p:nvSpPr>
        <p:spPr bwMode="auto">
          <a:xfrm>
            <a:off x="4648200" y="3647606"/>
            <a:ext cx="15087600" cy="5632311"/>
          </a:xfrm>
          <a:prstGeom prst="rect">
            <a:avLst/>
          </a:prstGeom>
          <a:solidFill>
            <a:schemeClr val="accent6">
              <a:lumMod val="20000"/>
              <a:lumOff val="80000"/>
            </a:schemeClr>
          </a:solidFill>
          <a:ln>
            <a:noFill/>
          </a:ln>
          <a:effectLst/>
        </p:spPr>
        <p:txBody>
          <a:bodyPr>
            <a:spAutoFit/>
          </a:bodyPr>
          <a:lstStyle>
            <a:lvl1pPr algn="r">
              <a:defRPr sz="3200">
                <a:solidFill>
                  <a:schemeClr val="tx1"/>
                </a:solidFill>
                <a:latin typeface="Arial" panose="020B0604020202020204" pitchFamily="34" charset="0"/>
                <a:cs typeface="Arial" panose="020B0604020202020204" pitchFamily="34" charset="0"/>
              </a:defRPr>
            </a:lvl1pPr>
            <a:lvl2pPr marL="742950" indent="-285750" algn="r">
              <a:defRPr sz="3200">
                <a:solidFill>
                  <a:schemeClr val="tx1"/>
                </a:solidFill>
                <a:latin typeface="Arial" panose="020B0604020202020204" pitchFamily="34" charset="0"/>
                <a:cs typeface="Arial" panose="020B0604020202020204" pitchFamily="34" charset="0"/>
              </a:defRPr>
            </a:lvl2pPr>
            <a:lvl3pPr marL="1143000" indent="-228600" algn="r">
              <a:defRPr sz="3200">
                <a:solidFill>
                  <a:schemeClr val="tx1"/>
                </a:solidFill>
                <a:latin typeface="Arial" panose="020B0604020202020204" pitchFamily="34" charset="0"/>
                <a:cs typeface="Arial" panose="020B0604020202020204" pitchFamily="34" charset="0"/>
              </a:defRPr>
            </a:lvl3pPr>
            <a:lvl4pPr marL="1600200" indent="-228600" algn="r">
              <a:defRPr sz="3200">
                <a:solidFill>
                  <a:schemeClr val="tx1"/>
                </a:solidFill>
                <a:latin typeface="Arial" panose="020B0604020202020204" pitchFamily="34" charset="0"/>
                <a:cs typeface="Arial" panose="020B0604020202020204" pitchFamily="34" charset="0"/>
              </a:defRPr>
            </a:lvl4pPr>
            <a:lvl5pPr marL="2057400" indent="-228600" algn="r">
              <a:defRPr sz="32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lgn="ctr" eaLnBrk="1" hangingPunct="1"/>
            <a:r>
              <a:rPr lang="en-US" altLang="en-US" sz="6400" b="1" dirty="0">
                <a:solidFill>
                  <a:srgbClr val="990000"/>
                </a:solidFill>
                <a:latin typeface="Helvetica Neue"/>
              </a:rPr>
              <a:t>Deductive reasoning</a:t>
            </a:r>
            <a:r>
              <a:rPr lang="el-GR" altLang="en-US" sz="6400" b="1" dirty="0">
                <a:solidFill>
                  <a:srgbClr val="990000"/>
                </a:solidFill>
                <a:latin typeface="Helvetica Neue"/>
              </a:rPr>
              <a:t>:</a:t>
            </a:r>
          </a:p>
          <a:p>
            <a:pPr algn="ctr" eaLnBrk="1" hangingPunct="1"/>
            <a:endParaRPr lang="el-GR" altLang="en-US" sz="2000" b="1" dirty="0">
              <a:solidFill>
                <a:srgbClr val="990000"/>
              </a:solidFill>
              <a:latin typeface="Helvetica Neue"/>
            </a:endParaRPr>
          </a:p>
          <a:p>
            <a:pPr algn="ctr" eaLnBrk="1" hangingPunct="1"/>
            <a:r>
              <a:rPr lang="en-US" altLang="en-US" sz="6400" b="1" dirty="0">
                <a:latin typeface="Helvetica Neue"/>
              </a:rPr>
              <a:t>to prove</a:t>
            </a:r>
            <a:r>
              <a:rPr lang="el-GR" altLang="en-US" sz="6400" b="1" dirty="0">
                <a:latin typeface="Helvetica Neue"/>
              </a:rPr>
              <a:t> </a:t>
            </a:r>
            <a:r>
              <a:rPr lang="en-US" altLang="en-US" sz="6400" b="1" dirty="0">
                <a:solidFill>
                  <a:srgbClr val="990000"/>
                </a:solidFill>
                <a:latin typeface="Helvetica Neue"/>
              </a:rPr>
              <a:t>whether</a:t>
            </a:r>
            <a:r>
              <a:rPr lang="el-GR" altLang="en-US" sz="6400" b="1" i="1" dirty="0">
                <a:latin typeface="Helvetica Neue"/>
              </a:rPr>
              <a:t> </a:t>
            </a:r>
            <a:r>
              <a:rPr lang="en-US" altLang="en-US" sz="6400" b="1" dirty="0">
                <a:latin typeface="Helvetica Neue"/>
              </a:rPr>
              <a:t>something holds</a:t>
            </a:r>
            <a:endParaRPr lang="el-GR" altLang="en-US" sz="6400" b="1" dirty="0">
              <a:latin typeface="Helvetica Neue"/>
            </a:endParaRPr>
          </a:p>
          <a:p>
            <a:pPr algn="ctr" eaLnBrk="1" hangingPunct="1"/>
            <a:endParaRPr lang="el-GR" altLang="en-US" sz="6400" b="1" u="sng" dirty="0">
              <a:latin typeface="Helvetica Neue"/>
            </a:endParaRPr>
          </a:p>
          <a:p>
            <a:pPr algn="ctr" eaLnBrk="1" hangingPunct="1"/>
            <a:r>
              <a:rPr lang="en-US" altLang="en-US" sz="6400" b="1" dirty="0">
                <a:solidFill>
                  <a:srgbClr val="990000"/>
                </a:solidFill>
                <a:latin typeface="Helvetica Neue"/>
              </a:rPr>
              <a:t>Abductive reasoning</a:t>
            </a:r>
            <a:r>
              <a:rPr lang="el-GR" altLang="en-US" sz="6400" b="1" dirty="0">
                <a:solidFill>
                  <a:srgbClr val="990000"/>
                </a:solidFill>
                <a:latin typeface="Helvetica Neue"/>
              </a:rPr>
              <a:t>:</a:t>
            </a:r>
          </a:p>
          <a:p>
            <a:pPr algn="ctr" eaLnBrk="1" hangingPunct="1"/>
            <a:endParaRPr lang="el-GR" altLang="en-US" sz="2000" b="1" dirty="0">
              <a:solidFill>
                <a:srgbClr val="990000"/>
              </a:solidFill>
              <a:latin typeface="Helvetica Neue"/>
            </a:endParaRPr>
          </a:p>
          <a:p>
            <a:pPr algn="ctr" eaLnBrk="1" hangingPunct="1"/>
            <a:r>
              <a:rPr lang="en-US" altLang="en-US" sz="6400" b="1" dirty="0">
                <a:latin typeface="Helvetica Neue"/>
              </a:rPr>
              <a:t>to answer</a:t>
            </a:r>
            <a:r>
              <a:rPr lang="el-GR" altLang="en-US" sz="6400" b="1" dirty="0">
                <a:latin typeface="Helvetica Neue"/>
              </a:rPr>
              <a:t> </a:t>
            </a:r>
            <a:r>
              <a:rPr lang="en-US" altLang="en-US" sz="6400" b="1" dirty="0">
                <a:solidFill>
                  <a:srgbClr val="990000"/>
                </a:solidFill>
                <a:latin typeface="Helvetica Neue"/>
              </a:rPr>
              <a:t>why</a:t>
            </a:r>
            <a:r>
              <a:rPr lang="el-GR" altLang="en-US" sz="6400" b="1" dirty="0">
                <a:solidFill>
                  <a:srgbClr val="990000"/>
                </a:solidFill>
                <a:latin typeface="Helvetica Neue"/>
              </a:rPr>
              <a:t> </a:t>
            </a:r>
            <a:r>
              <a:rPr lang="en-US" altLang="en-US" sz="6400" b="1" dirty="0">
                <a:latin typeface="Helvetica Neue"/>
              </a:rPr>
              <a:t>something holds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Abduction and Deduction</a:t>
            </a:r>
            <a:endParaRPr lang="en-CY" sz="6000" dirty="0"/>
          </a:p>
        </p:txBody>
      </p:sp>
      <p:sp>
        <p:nvSpPr>
          <p:cNvPr id="7" name="Rectangle 3">
            <a:extLst>
              <a:ext uri="{FF2B5EF4-FFF2-40B4-BE49-F238E27FC236}">
                <a16:creationId xmlns:a16="http://schemas.microsoft.com/office/drawing/2014/main" id="{85A0EA3E-5216-B4A7-80EA-B57B1E99C6B9}"/>
              </a:ext>
            </a:extLst>
          </p:cNvPr>
          <p:cNvSpPr txBox="1">
            <a:spLocks noChangeArrowheads="1"/>
          </p:cNvSpPr>
          <p:nvPr/>
        </p:nvSpPr>
        <p:spPr>
          <a:xfrm>
            <a:off x="1396755" y="3648856"/>
            <a:ext cx="21590490" cy="452596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In order to answer a </a:t>
            </a:r>
            <a:r>
              <a:rPr lang="en-US" altLang="en-US" sz="5400" b="1" dirty="0">
                <a:solidFill>
                  <a:srgbClr val="FF2D64"/>
                </a:solidFill>
                <a:latin typeface="Helvetica Neue"/>
              </a:rPr>
              <a:t>why </a:t>
            </a:r>
            <a:r>
              <a:rPr lang="en-US" altLang="en-US" sz="5400" dirty="0">
                <a:solidFill>
                  <a:srgbClr val="0100C8"/>
                </a:solidFill>
                <a:latin typeface="Helvetica Neue"/>
              </a:rPr>
              <a:t>it is important to decide </a:t>
            </a:r>
            <a:r>
              <a:rPr lang="en-US" altLang="en-US" sz="5400" b="1" dirty="0">
                <a:solidFill>
                  <a:srgbClr val="FF2D64"/>
                </a:solidFill>
                <a:latin typeface="Helvetica Neue"/>
              </a:rPr>
              <a:t>whether</a:t>
            </a:r>
            <a:r>
              <a:rPr lang="el-GR" altLang="en-US" sz="5400" b="1" dirty="0">
                <a:solidFill>
                  <a:srgbClr val="FF2D64"/>
                </a:solidFill>
                <a:latin typeface="Helvetica Neue"/>
              </a:rPr>
              <a:t> </a:t>
            </a:r>
            <a:endParaRPr lang="en-US" altLang="en-US" sz="5400" b="1" dirty="0">
              <a:solidFill>
                <a:srgbClr val="FF2D64"/>
              </a:solidFill>
              <a:latin typeface="Helvetica Neue"/>
            </a:endParaRPr>
          </a:p>
          <a:p>
            <a:pPr>
              <a:buFont typeface="Wingdings" panose="05000000000000000000" pitchFamily="2" charset="2"/>
              <a:buChar char="q"/>
            </a:pPr>
            <a:r>
              <a:rPr lang="en-US" altLang="en-US" sz="5400" dirty="0">
                <a:solidFill>
                  <a:srgbClr val="0100C8"/>
                </a:solidFill>
                <a:latin typeface="Helvetica Neue"/>
              </a:rPr>
              <a:t>Hence, deduction may be considered a sub-process of abduction</a:t>
            </a:r>
          </a:p>
          <a:p>
            <a:pPr>
              <a:buFont typeface="Wingdings" panose="05000000000000000000" pitchFamily="2" charset="2"/>
              <a:buChar char="q"/>
            </a:pPr>
            <a:r>
              <a:rPr lang="en-US" altLang="en-US" sz="5400" dirty="0">
                <a:solidFill>
                  <a:srgbClr val="0100C8"/>
                </a:solidFill>
                <a:latin typeface="Helvetica Neue"/>
              </a:rPr>
              <a:t>This ‘collusion’ is the </a:t>
            </a:r>
            <a:r>
              <a:rPr lang="en-US" altLang="en-US" sz="5400" b="1" dirty="0">
                <a:solidFill>
                  <a:srgbClr val="FF2D64"/>
                </a:solidFill>
                <a:latin typeface="Helvetica Neue"/>
              </a:rPr>
              <a:t>hypothetico</a:t>
            </a:r>
            <a:r>
              <a:rPr lang="el-GR" altLang="en-US" sz="5400" b="1" dirty="0">
                <a:solidFill>
                  <a:srgbClr val="FF2D64"/>
                </a:solidFill>
                <a:latin typeface="Helvetica Neue"/>
              </a:rPr>
              <a:t>-</a:t>
            </a:r>
            <a:r>
              <a:rPr lang="en-US" altLang="en-US" sz="5400" b="1" dirty="0">
                <a:solidFill>
                  <a:srgbClr val="FF2D64"/>
                </a:solidFill>
                <a:latin typeface="Helvetica Neue"/>
              </a:rPr>
              <a:t>deductive </a:t>
            </a:r>
            <a:r>
              <a:rPr lang="en-US" altLang="en-US" sz="5400" dirty="0">
                <a:solidFill>
                  <a:srgbClr val="0100C8"/>
                </a:solidFill>
                <a:latin typeface="Helvetica Neue"/>
              </a:rPr>
              <a:t>scheme of reasoning that appears in many expert systems, mainly systems involving diagnosis and debugging</a:t>
            </a:r>
          </a:p>
        </p:txBody>
      </p:sp>
    </p:spTree>
    <p:extLst>
      <p:ext uri="{BB962C8B-B14F-4D97-AF65-F5344CB8AC3E}">
        <p14:creationId xmlns:p14="http://schemas.microsoft.com/office/powerpoint/2010/main" val="204764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Induction</a:t>
            </a:r>
            <a:endParaRPr lang="en-CY" sz="6000" dirty="0"/>
          </a:p>
        </p:txBody>
      </p:sp>
      <p:sp>
        <p:nvSpPr>
          <p:cNvPr id="5" name="Rectangle 3">
            <a:extLst>
              <a:ext uri="{FF2B5EF4-FFF2-40B4-BE49-F238E27FC236}">
                <a16:creationId xmlns:a16="http://schemas.microsoft.com/office/drawing/2014/main" id="{C0C1375A-0BAC-C2CC-A412-48D07BD30128}"/>
              </a:ext>
            </a:extLst>
          </p:cNvPr>
          <p:cNvSpPr txBox="1">
            <a:spLocks noChangeArrowheads="1"/>
          </p:cNvSpPr>
          <p:nvPr/>
        </p:nvSpPr>
        <p:spPr>
          <a:xfrm>
            <a:off x="1396755" y="3361543"/>
            <a:ext cx="21590490" cy="860060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5400" dirty="0">
                <a:solidFill>
                  <a:srgbClr val="0100C8"/>
                </a:solidFill>
                <a:latin typeface="Helvetica Neue"/>
              </a:rPr>
              <a:t>Inductive reasoning aims to develop theories, to discover knowledge</a:t>
            </a:r>
          </a:p>
          <a:p>
            <a:pPr>
              <a:lnSpc>
                <a:spcPct val="80000"/>
              </a:lnSpc>
              <a:buFont typeface="Wingdings" panose="05000000000000000000" pitchFamily="2" charset="2"/>
              <a:buChar char="q"/>
            </a:pPr>
            <a:r>
              <a:rPr lang="en-US" altLang="en-US" sz="5400" dirty="0">
                <a:solidFill>
                  <a:srgbClr val="0100C8"/>
                </a:solidFill>
                <a:latin typeface="Helvetica Neue"/>
              </a:rPr>
              <a:t>Hence it concerns </a:t>
            </a:r>
            <a:r>
              <a:rPr lang="en-US" altLang="en-US" sz="5400" b="1" dirty="0">
                <a:solidFill>
                  <a:srgbClr val="FF2D64"/>
                </a:solidFill>
                <a:latin typeface="Helvetica Neue"/>
              </a:rPr>
              <a:t>learning</a:t>
            </a:r>
            <a:endParaRPr lang="el-GR" altLang="en-US" sz="5400" b="1" dirty="0">
              <a:solidFill>
                <a:srgbClr val="FF2D64"/>
              </a:solidFill>
              <a:latin typeface="Helvetica Neue"/>
            </a:endParaRPr>
          </a:p>
          <a:p>
            <a:pPr>
              <a:lnSpc>
                <a:spcPct val="80000"/>
              </a:lnSpc>
              <a:buFont typeface="Wingdings" panose="05000000000000000000" pitchFamily="2" charset="2"/>
              <a:buChar char="q"/>
            </a:pPr>
            <a:r>
              <a:rPr lang="en-US" altLang="en-US" sz="5400" dirty="0">
                <a:solidFill>
                  <a:srgbClr val="0100C8"/>
                </a:solidFill>
                <a:latin typeface="Helvetica Neue"/>
              </a:rPr>
              <a:t>Let’s suppose that the following observations were made</a:t>
            </a:r>
            <a:r>
              <a:rPr lang="el-GR" altLang="en-US" sz="5400" dirty="0">
                <a:solidFill>
                  <a:srgbClr val="0100C8"/>
                </a:solidFill>
                <a:latin typeface="Helvetica Neue"/>
              </a:rPr>
              <a:t>:</a:t>
            </a:r>
          </a:p>
          <a:p>
            <a:pPr lvl="1">
              <a:lnSpc>
                <a:spcPct val="80000"/>
              </a:lnSpc>
              <a:buNone/>
            </a:pPr>
            <a:r>
              <a:rPr lang="el-GR" altLang="en-US" sz="4600" dirty="0">
                <a:solidFill>
                  <a:srgbClr val="0100C8"/>
                </a:solidFill>
                <a:latin typeface="Helvetica Neue"/>
              </a:rPr>
              <a:t>	</a:t>
            </a:r>
            <a:r>
              <a:rPr lang="en-US" altLang="en-US" sz="4000" dirty="0">
                <a:solidFill>
                  <a:srgbClr val="0100C8"/>
                </a:solidFill>
                <a:latin typeface="Helvetica Neue"/>
              </a:rPr>
              <a:t>Has</a:t>
            </a:r>
            <a:r>
              <a:rPr lang="el-GR" altLang="en-US" sz="4000" dirty="0">
                <a:solidFill>
                  <a:srgbClr val="0100C8"/>
                </a:solidFill>
                <a:latin typeface="Helvetica Neue"/>
              </a:rPr>
              <a:t>_</a:t>
            </a:r>
            <a:r>
              <a:rPr lang="en-US" altLang="en-US" sz="4000" dirty="0">
                <a:solidFill>
                  <a:srgbClr val="0100C8"/>
                </a:solidFill>
                <a:latin typeface="Helvetica Neue"/>
              </a:rPr>
              <a:t>flu</a:t>
            </a:r>
            <a:r>
              <a:rPr lang="el-GR" altLang="en-US" sz="4000" dirty="0">
                <a:solidFill>
                  <a:srgbClr val="0100C8"/>
                </a:solidFill>
                <a:latin typeface="Helvetica Neue"/>
              </a:rPr>
              <a:t>(</a:t>
            </a:r>
            <a:r>
              <a:rPr lang="en-US" altLang="en-US" sz="4000" dirty="0">
                <a:solidFill>
                  <a:srgbClr val="0100C8"/>
                </a:solidFill>
                <a:latin typeface="Helvetica Neue"/>
              </a:rPr>
              <a:t>Kostas</a:t>
            </a:r>
            <a:r>
              <a:rPr lang="el-GR" altLang="en-US" sz="4000" dirty="0">
                <a:solidFill>
                  <a:srgbClr val="0100C8"/>
                </a:solidFill>
                <a:latin typeface="Helvetica Neue"/>
              </a:rPr>
              <a:t>) 	    </a:t>
            </a:r>
            <a:r>
              <a:rPr lang="en-US" altLang="en-US" sz="4000" dirty="0">
                <a:solidFill>
                  <a:srgbClr val="0100C8"/>
                </a:solidFill>
                <a:latin typeface="Helvetica Neue"/>
              </a:rPr>
              <a:t>	Manifests</a:t>
            </a:r>
            <a:r>
              <a:rPr lang="el-GR" altLang="en-US" sz="4000" dirty="0">
                <a:solidFill>
                  <a:srgbClr val="0100C8"/>
                </a:solidFill>
                <a:latin typeface="Helvetica Neue"/>
              </a:rPr>
              <a:t>(</a:t>
            </a:r>
            <a:r>
              <a:rPr lang="en-US" altLang="en-US" sz="4000" dirty="0">
                <a:solidFill>
                  <a:srgbClr val="0100C8"/>
                </a:solidFill>
                <a:latin typeface="Helvetica Neue"/>
              </a:rPr>
              <a:t>Kostas</a:t>
            </a:r>
            <a:r>
              <a:rPr lang="el-GR" altLang="en-US" sz="4000" dirty="0">
                <a:solidFill>
                  <a:srgbClr val="0100C8"/>
                </a:solidFill>
                <a:latin typeface="Helvetica Neue"/>
              </a:rPr>
              <a:t>, </a:t>
            </a:r>
            <a:r>
              <a:rPr lang="en-US" altLang="en-US" sz="4000" dirty="0">
                <a:solidFill>
                  <a:srgbClr val="0100C8"/>
                </a:solidFill>
                <a:latin typeface="Helvetica Neue"/>
              </a:rPr>
              <a:t>fever</a:t>
            </a:r>
            <a:r>
              <a:rPr lang="el-GR" altLang="en-US" sz="4000" dirty="0">
                <a:solidFill>
                  <a:srgbClr val="0100C8"/>
                </a:solidFill>
                <a:latin typeface="Helvetica Neue"/>
              </a:rPr>
              <a:t>) </a:t>
            </a:r>
          </a:p>
          <a:p>
            <a:pPr lvl="1">
              <a:lnSpc>
                <a:spcPct val="80000"/>
              </a:lnSpc>
              <a:buNone/>
            </a:pPr>
            <a:r>
              <a:rPr lang="el-GR" altLang="en-US" sz="4000" dirty="0">
                <a:solidFill>
                  <a:srgbClr val="0100C8"/>
                </a:solidFill>
                <a:latin typeface="Helvetica Neue"/>
              </a:rPr>
              <a:t>	</a:t>
            </a:r>
            <a:r>
              <a:rPr lang="en-US" altLang="en-US" sz="4000" dirty="0">
                <a:solidFill>
                  <a:srgbClr val="0100C8"/>
                </a:solidFill>
                <a:latin typeface="Helvetica Neue"/>
              </a:rPr>
              <a:t>Has</a:t>
            </a:r>
            <a:r>
              <a:rPr lang="el-GR" altLang="en-US" sz="4000" dirty="0">
                <a:solidFill>
                  <a:srgbClr val="0100C8"/>
                </a:solidFill>
                <a:latin typeface="Helvetica Neue"/>
              </a:rPr>
              <a:t>_</a:t>
            </a:r>
            <a:r>
              <a:rPr lang="en-US" altLang="en-US" sz="4000" dirty="0">
                <a:solidFill>
                  <a:srgbClr val="0100C8"/>
                </a:solidFill>
                <a:latin typeface="Helvetica Neue"/>
              </a:rPr>
              <a:t>flu</a:t>
            </a:r>
            <a:r>
              <a:rPr lang="el-GR" altLang="en-US" sz="4000" dirty="0">
                <a:solidFill>
                  <a:srgbClr val="0100C8"/>
                </a:solidFill>
                <a:latin typeface="Helvetica Neue"/>
              </a:rPr>
              <a:t>(</a:t>
            </a:r>
            <a:r>
              <a:rPr lang="en-US" altLang="en-US" sz="4000" dirty="0">
                <a:solidFill>
                  <a:srgbClr val="0100C8"/>
                </a:solidFill>
                <a:latin typeface="Helvetica Neue"/>
              </a:rPr>
              <a:t>Maria</a:t>
            </a:r>
            <a:r>
              <a:rPr lang="el-GR" altLang="en-US" sz="4000" dirty="0">
                <a:solidFill>
                  <a:srgbClr val="0100C8"/>
                </a:solidFill>
                <a:latin typeface="Helvetica Neue"/>
              </a:rPr>
              <a:t>))         </a:t>
            </a:r>
            <a:r>
              <a:rPr lang="en-US" altLang="en-US" sz="4000" dirty="0">
                <a:solidFill>
                  <a:srgbClr val="0100C8"/>
                </a:solidFill>
                <a:latin typeface="Helvetica Neue"/>
              </a:rPr>
              <a:t>	Manifests</a:t>
            </a:r>
            <a:r>
              <a:rPr lang="el-GR" altLang="en-US" sz="4000" dirty="0">
                <a:solidFill>
                  <a:srgbClr val="0100C8"/>
                </a:solidFill>
                <a:latin typeface="Helvetica Neue"/>
              </a:rPr>
              <a:t>(</a:t>
            </a:r>
            <a:r>
              <a:rPr lang="en-US" altLang="en-US" sz="4000" dirty="0">
                <a:solidFill>
                  <a:srgbClr val="0100C8"/>
                </a:solidFill>
                <a:latin typeface="Helvetica Neue"/>
              </a:rPr>
              <a:t>Maria</a:t>
            </a:r>
            <a:r>
              <a:rPr lang="el-GR" altLang="en-US" sz="4000" dirty="0">
                <a:solidFill>
                  <a:srgbClr val="0100C8"/>
                </a:solidFill>
                <a:latin typeface="Helvetica Neue"/>
              </a:rPr>
              <a:t>, </a:t>
            </a:r>
            <a:r>
              <a:rPr lang="en-US" altLang="en-US" sz="4000" dirty="0">
                <a:solidFill>
                  <a:srgbClr val="0100C8"/>
                </a:solidFill>
                <a:latin typeface="Helvetica Neue"/>
              </a:rPr>
              <a:t>fever</a:t>
            </a:r>
            <a:r>
              <a:rPr lang="el-GR" altLang="en-US" sz="4000" dirty="0">
                <a:solidFill>
                  <a:srgbClr val="0100C8"/>
                </a:solidFill>
                <a:latin typeface="Helvetica Neue"/>
              </a:rPr>
              <a:t>) </a:t>
            </a:r>
          </a:p>
          <a:p>
            <a:pPr lvl="1">
              <a:lnSpc>
                <a:spcPct val="80000"/>
              </a:lnSpc>
              <a:buNone/>
            </a:pPr>
            <a:r>
              <a:rPr lang="el-GR" altLang="en-US" sz="4000" dirty="0">
                <a:solidFill>
                  <a:srgbClr val="0100C8"/>
                </a:solidFill>
                <a:latin typeface="Helvetica Neue"/>
              </a:rPr>
              <a:t>	</a:t>
            </a:r>
            <a:r>
              <a:rPr lang="en-US" altLang="en-US" sz="4000" dirty="0">
                <a:solidFill>
                  <a:srgbClr val="0100C8"/>
                </a:solidFill>
                <a:latin typeface="Helvetica Neue"/>
              </a:rPr>
              <a:t>Has</a:t>
            </a:r>
            <a:r>
              <a:rPr lang="el-GR" altLang="en-US" sz="4000" dirty="0">
                <a:solidFill>
                  <a:srgbClr val="0100C8"/>
                </a:solidFill>
                <a:latin typeface="Helvetica Neue"/>
              </a:rPr>
              <a:t>_</a:t>
            </a:r>
            <a:r>
              <a:rPr lang="en-US" altLang="en-US" sz="4000" dirty="0">
                <a:solidFill>
                  <a:srgbClr val="0100C8"/>
                </a:solidFill>
                <a:latin typeface="Helvetica Neue"/>
              </a:rPr>
              <a:t>flu</a:t>
            </a:r>
            <a:r>
              <a:rPr lang="el-GR" altLang="en-US" sz="4000" dirty="0">
                <a:solidFill>
                  <a:srgbClr val="0100C8"/>
                </a:solidFill>
                <a:latin typeface="Helvetica Neue"/>
              </a:rPr>
              <a:t>(</a:t>
            </a:r>
            <a:r>
              <a:rPr lang="en-US" altLang="en-US" sz="4000" dirty="0">
                <a:solidFill>
                  <a:srgbClr val="0100C8"/>
                </a:solidFill>
                <a:latin typeface="Helvetica Neue"/>
              </a:rPr>
              <a:t>Eleni</a:t>
            </a:r>
            <a:r>
              <a:rPr lang="el-GR" altLang="en-US" sz="4000" dirty="0">
                <a:solidFill>
                  <a:srgbClr val="0100C8"/>
                </a:solidFill>
                <a:latin typeface="Helvetica Neue"/>
              </a:rPr>
              <a:t>)            </a:t>
            </a:r>
            <a:r>
              <a:rPr lang="en-US" altLang="en-US" sz="4000" dirty="0">
                <a:solidFill>
                  <a:srgbClr val="0100C8"/>
                </a:solidFill>
                <a:latin typeface="Helvetica Neue"/>
              </a:rPr>
              <a:t>	Manifests</a:t>
            </a:r>
            <a:r>
              <a:rPr lang="el-GR" altLang="en-US" sz="4000" dirty="0">
                <a:solidFill>
                  <a:srgbClr val="0100C8"/>
                </a:solidFill>
                <a:latin typeface="Helvetica Neue"/>
              </a:rPr>
              <a:t>(</a:t>
            </a:r>
            <a:r>
              <a:rPr lang="en-US" altLang="en-US" sz="4000" dirty="0">
                <a:solidFill>
                  <a:srgbClr val="0100C8"/>
                </a:solidFill>
                <a:latin typeface="Helvetica Neue"/>
              </a:rPr>
              <a:t>Eleni</a:t>
            </a:r>
            <a:r>
              <a:rPr lang="el-GR" altLang="en-US" sz="4000" dirty="0">
                <a:solidFill>
                  <a:srgbClr val="0100C8"/>
                </a:solidFill>
                <a:latin typeface="Helvetica Neue"/>
              </a:rPr>
              <a:t>, </a:t>
            </a:r>
            <a:r>
              <a:rPr lang="en-US" altLang="en-US" sz="4000" dirty="0">
                <a:solidFill>
                  <a:srgbClr val="0100C8"/>
                </a:solidFill>
                <a:latin typeface="Helvetica Neue"/>
              </a:rPr>
              <a:t>fever</a:t>
            </a:r>
            <a:r>
              <a:rPr lang="el-GR" altLang="en-US" sz="4000" dirty="0">
                <a:solidFill>
                  <a:srgbClr val="0100C8"/>
                </a:solidFill>
                <a:latin typeface="Helvetica Neue"/>
              </a:rPr>
              <a:t>)</a:t>
            </a:r>
          </a:p>
          <a:p>
            <a:pPr lvl="1">
              <a:lnSpc>
                <a:spcPct val="80000"/>
              </a:lnSpc>
              <a:buNone/>
            </a:pPr>
            <a:r>
              <a:rPr lang="el-GR" altLang="en-US" sz="4000" dirty="0">
                <a:solidFill>
                  <a:srgbClr val="0100C8"/>
                </a:solidFill>
                <a:latin typeface="Helvetica Neue"/>
              </a:rPr>
              <a:t>	             .   .   .   .   .   .   .  .  .  .  .  .  .  .  .</a:t>
            </a:r>
          </a:p>
          <a:p>
            <a:pPr lvl="1">
              <a:lnSpc>
                <a:spcPct val="80000"/>
              </a:lnSpc>
              <a:buNone/>
            </a:pPr>
            <a:r>
              <a:rPr lang="el-GR" altLang="en-US" sz="4000" dirty="0">
                <a:solidFill>
                  <a:srgbClr val="0100C8"/>
                </a:solidFill>
                <a:latin typeface="Helvetica Neue"/>
              </a:rPr>
              <a:t>	</a:t>
            </a:r>
            <a:r>
              <a:rPr lang="en-US" altLang="en-US" sz="4000" dirty="0">
                <a:solidFill>
                  <a:srgbClr val="0100C8"/>
                </a:solidFill>
                <a:latin typeface="Helvetica Neue"/>
              </a:rPr>
              <a:t>Has</a:t>
            </a:r>
            <a:r>
              <a:rPr lang="el-GR" altLang="en-US" sz="4000" dirty="0">
                <a:solidFill>
                  <a:srgbClr val="0100C8"/>
                </a:solidFill>
                <a:latin typeface="Helvetica Neue"/>
              </a:rPr>
              <a:t>_</a:t>
            </a:r>
            <a:r>
              <a:rPr lang="en-US" altLang="en-US" sz="4000" dirty="0">
                <a:solidFill>
                  <a:srgbClr val="0100C8"/>
                </a:solidFill>
                <a:latin typeface="Helvetica Neue"/>
              </a:rPr>
              <a:t>flu</a:t>
            </a:r>
            <a:r>
              <a:rPr lang="el-GR" altLang="en-US" sz="4000" dirty="0">
                <a:solidFill>
                  <a:srgbClr val="0100C8"/>
                </a:solidFill>
                <a:latin typeface="Helvetica Neue"/>
              </a:rPr>
              <a:t>(</a:t>
            </a:r>
            <a:r>
              <a:rPr lang="en-US" altLang="en-US" sz="4000" dirty="0">
                <a:solidFill>
                  <a:srgbClr val="0100C8"/>
                </a:solidFill>
                <a:latin typeface="Helvetica Neue"/>
              </a:rPr>
              <a:t>Yiannis)	</a:t>
            </a:r>
            <a:r>
              <a:rPr lang="el-GR" altLang="en-US" sz="4000" dirty="0">
                <a:solidFill>
                  <a:srgbClr val="0100C8"/>
                </a:solidFill>
                <a:latin typeface="Helvetica Neue"/>
              </a:rPr>
              <a:t>             </a:t>
            </a:r>
            <a:r>
              <a:rPr lang="en-US" altLang="en-US" sz="4000" dirty="0">
                <a:solidFill>
                  <a:srgbClr val="0100C8"/>
                </a:solidFill>
                <a:latin typeface="Helvetica Neue"/>
              </a:rPr>
              <a:t>Manifests</a:t>
            </a:r>
            <a:r>
              <a:rPr lang="el-GR" altLang="en-US" sz="4000" dirty="0">
                <a:solidFill>
                  <a:srgbClr val="0100C8"/>
                </a:solidFill>
                <a:latin typeface="Helvetica Neue"/>
              </a:rPr>
              <a:t>(</a:t>
            </a:r>
            <a:r>
              <a:rPr lang="en-US" altLang="en-US" sz="4000" dirty="0">
                <a:solidFill>
                  <a:srgbClr val="0100C8"/>
                </a:solidFill>
                <a:latin typeface="Helvetica Neue"/>
              </a:rPr>
              <a:t>Yiannis</a:t>
            </a:r>
            <a:r>
              <a:rPr lang="el-GR" altLang="en-US" sz="4000" dirty="0">
                <a:solidFill>
                  <a:srgbClr val="0100C8"/>
                </a:solidFill>
                <a:latin typeface="Helvetica Neue"/>
              </a:rPr>
              <a:t>, </a:t>
            </a:r>
            <a:r>
              <a:rPr lang="en-US" altLang="en-US" sz="4000" dirty="0">
                <a:solidFill>
                  <a:srgbClr val="0100C8"/>
                </a:solidFill>
                <a:latin typeface="Helvetica Neue"/>
              </a:rPr>
              <a:t>fever</a:t>
            </a:r>
            <a:r>
              <a:rPr lang="el-GR" altLang="en-US" sz="4000" dirty="0">
                <a:solidFill>
                  <a:srgbClr val="0100C8"/>
                </a:solidFill>
                <a:latin typeface="Helvetica Neue"/>
              </a:rPr>
              <a:t>)</a:t>
            </a:r>
          </a:p>
          <a:p>
            <a:pPr>
              <a:lnSpc>
                <a:spcPct val="80000"/>
              </a:lnSpc>
              <a:buFont typeface="Wingdings" panose="05000000000000000000" pitchFamily="2" charset="2"/>
              <a:buChar char="q"/>
            </a:pPr>
            <a:r>
              <a:rPr lang="en-US" altLang="en-US" sz="5400" dirty="0">
                <a:solidFill>
                  <a:srgbClr val="0100C8"/>
                </a:solidFill>
                <a:latin typeface="Helvetica Neue"/>
              </a:rPr>
              <a:t>From the above observations, the following general association may be derived:</a:t>
            </a:r>
            <a:r>
              <a:rPr lang="el-GR" altLang="en-US" sz="5400" dirty="0">
                <a:solidFill>
                  <a:srgbClr val="0100C8"/>
                </a:solidFill>
                <a:latin typeface="Helvetica Neue"/>
              </a:rPr>
              <a:t> </a:t>
            </a:r>
            <a:endParaRPr lang="el-GR" altLang="en-US" sz="5400" dirty="0">
              <a:solidFill>
                <a:srgbClr val="0100C8"/>
              </a:solidFill>
              <a:latin typeface="Helvetica Neue"/>
              <a:sym typeface="Symbol" panose="05050102010706020507" pitchFamily="18" charset="2"/>
            </a:endParaRPr>
          </a:p>
          <a:p>
            <a:pPr algn="ctr">
              <a:lnSpc>
                <a:spcPct val="80000"/>
              </a:lnSpc>
              <a:buFontTx/>
              <a:buNone/>
            </a:pPr>
            <a:r>
              <a:rPr lang="el-GR" altLang="en-US" sz="5400" b="1" dirty="0">
                <a:solidFill>
                  <a:srgbClr val="FF2D64"/>
                </a:solidFill>
                <a:latin typeface="Helvetica Neue"/>
                <a:sym typeface="Symbol" panose="05050102010706020507" pitchFamily="18" charset="2"/>
              </a:rPr>
              <a:t></a:t>
            </a:r>
            <a:r>
              <a:rPr lang="en-US" altLang="en-US" sz="5400" b="1" dirty="0">
                <a:solidFill>
                  <a:srgbClr val="FF2D64"/>
                </a:solidFill>
                <a:latin typeface="Helvetica Neue"/>
              </a:rPr>
              <a:t>x</a:t>
            </a:r>
            <a:r>
              <a:rPr lang="el-GR" altLang="en-US" sz="5400" b="1" dirty="0">
                <a:solidFill>
                  <a:srgbClr val="FF2D64"/>
                </a:solidFill>
                <a:latin typeface="Helvetica Neue"/>
              </a:rPr>
              <a:t> </a:t>
            </a:r>
            <a:r>
              <a:rPr lang="en-US" altLang="en-US" sz="5400" b="1" dirty="0">
                <a:solidFill>
                  <a:srgbClr val="FF2D64"/>
                </a:solidFill>
                <a:latin typeface="Helvetica Neue"/>
              </a:rPr>
              <a:t>Has</a:t>
            </a:r>
            <a:r>
              <a:rPr lang="el-GR" altLang="en-US" sz="5400" b="1" dirty="0">
                <a:solidFill>
                  <a:srgbClr val="FF2D64"/>
                </a:solidFill>
                <a:latin typeface="Helvetica Neue"/>
              </a:rPr>
              <a:t>_</a:t>
            </a:r>
            <a:r>
              <a:rPr lang="en-US" altLang="en-US" sz="5400" b="1" dirty="0">
                <a:solidFill>
                  <a:srgbClr val="FF2D64"/>
                </a:solidFill>
                <a:latin typeface="Helvetica Neue"/>
              </a:rPr>
              <a:t>flu</a:t>
            </a:r>
            <a:r>
              <a:rPr lang="el-GR" altLang="en-US" sz="5400" b="1" dirty="0">
                <a:solidFill>
                  <a:srgbClr val="FF2D64"/>
                </a:solidFill>
                <a:latin typeface="Helvetica Neue"/>
              </a:rPr>
              <a:t>(</a:t>
            </a:r>
            <a:r>
              <a:rPr lang="en-US" altLang="en-US" sz="5400" b="1" dirty="0">
                <a:solidFill>
                  <a:srgbClr val="FF2D64"/>
                </a:solidFill>
                <a:latin typeface="Helvetica Neue"/>
              </a:rPr>
              <a:t>x</a:t>
            </a:r>
            <a:r>
              <a:rPr lang="el-GR" altLang="en-US" sz="5400" b="1" dirty="0">
                <a:solidFill>
                  <a:srgbClr val="FF2D64"/>
                </a:solidFill>
                <a:latin typeface="Helvetica Neue"/>
              </a:rPr>
              <a:t>) </a:t>
            </a:r>
            <a:r>
              <a:rPr lang="en-US" altLang="en-US" sz="5400" b="1" dirty="0">
                <a:solidFill>
                  <a:srgbClr val="FF2D64"/>
                </a:solidFill>
                <a:latin typeface="Helvetica Neue"/>
                <a:sym typeface="Symbol" panose="05050102010706020507" pitchFamily="18" charset="2"/>
              </a:rPr>
              <a:t></a:t>
            </a:r>
            <a:r>
              <a:rPr lang="el-GR" altLang="en-US" sz="5400" b="1" dirty="0">
                <a:solidFill>
                  <a:srgbClr val="FF2D64"/>
                </a:solidFill>
                <a:latin typeface="Helvetica Neue"/>
              </a:rPr>
              <a:t> </a:t>
            </a:r>
            <a:r>
              <a:rPr lang="en-US" altLang="en-US" sz="5400" b="1" dirty="0">
                <a:solidFill>
                  <a:srgbClr val="FF2D64"/>
                </a:solidFill>
                <a:latin typeface="Helvetica Neue"/>
              </a:rPr>
              <a:t>Manifests</a:t>
            </a:r>
            <a:r>
              <a:rPr lang="el-GR" altLang="en-US" sz="5400" b="1" dirty="0">
                <a:solidFill>
                  <a:srgbClr val="FF2D64"/>
                </a:solidFill>
                <a:latin typeface="Helvetica Neue"/>
              </a:rPr>
              <a:t>(</a:t>
            </a:r>
            <a:r>
              <a:rPr lang="en-US" altLang="en-US" sz="5400" b="1" dirty="0">
                <a:solidFill>
                  <a:srgbClr val="FF2D64"/>
                </a:solidFill>
                <a:latin typeface="Helvetica Neue"/>
              </a:rPr>
              <a:t>x</a:t>
            </a:r>
            <a:r>
              <a:rPr lang="el-GR" altLang="en-US" sz="5400" b="1" dirty="0">
                <a:solidFill>
                  <a:srgbClr val="FF2D64"/>
                </a:solidFill>
                <a:latin typeface="Helvetica Neue"/>
              </a:rPr>
              <a:t>, </a:t>
            </a:r>
            <a:r>
              <a:rPr lang="en-US" altLang="en-US" sz="5400" b="1" dirty="0">
                <a:solidFill>
                  <a:srgbClr val="FF2D64"/>
                </a:solidFill>
                <a:latin typeface="Helvetica Neue"/>
              </a:rPr>
              <a:t>fever</a:t>
            </a:r>
            <a:r>
              <a:rPr lang="el-GR" altLang="en-US" sz="5400" b="1" dirty="0">
                <a:solidFill>
                  <a:srgbClr val="FF2D64"/>
                </a:solidFill>
                <a:latin typeface="Helvetica Neue"/>
              </a:rPr>
              <a:t>)</a:t>
            </a:r>
            <a:endParaRPr lang="en-US" altLang="en-US" sz="5400" b="1" dirty="0">
              <a:solidFill>
                <a:srgbClr val="FF2D64"/>
              </a:solidFill>
              <a:latin typeface="Helvetica Neue"/>
            </a:endParaRPr>
          </a:p>
        </p:txBody>
      </p:sp>
    </p:spTree>
    <p:extLst>
      <p:ext uri="{BB962C8B-B14F-4D97-AF65-F5344CB8AC3E}">
        <p14:creationId xmlns:p14="http://schemas.microsoft.com/office/powerpoint/2010/main" val="3036225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Induction</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555385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5400" dirty="0">
                <a:solidFill>
                  <a:srgbClr val="0100C8"/>
                </a:solidFill>
                <a:latin typeface="Helvetica Neue"/>
              </a:rPr>
              <a:t>Induction concerns the developmental aspect of the expert system</a:t>
            </a:r>
            <a:endParaRPr lang="el-GR" altLang="en-US" sz="5400" dirty="0">
              <a:solidFill>
                <a:srgbClr val="0100C8"/>
              </a:solidFill>
              <a:latin typeface="Helvetica Neue"/>
            </a:endParaRPr>
          </a:p>
          <a:p>
            <a:pPr>
              <a:lnSpc>
                <a:spcPct val="80000"/>
              </a:lnSpc>
              <a:buFont typeface="Wingdings" panose="05000000000000000000" pitchFamily="2" charset="2"/>
              <a:buChar char="q"/>
            </a:pPr>
            <a:r>
              <a:rPr lang="en-US" altLang="en-US" sz="5400" dirty="0">
                <a:solidFill>
                  <a:srgbClr val="0100C8"/>
                </a:solidFill>
                <a:latin typeface="Helvetica Neue"/>
              </a:rPr>
              <a:t> An expert system, as already mentioned, should have the ability of incremental self-improvement based on its problem-solving experiences</a:t>
            </a:r>
          </a:p>
          <a:p>
            <a:pPr>
              <a:lnSpc>
                <a:spcPct val="80000"/>
              </a:lnSpc>
              <a:buFont typeface="Wingdings" panose="05000000000000000000" pitchFamily="2" charset="2"/>
              <a:buChar char="q"/>
            </a:pPr>
            <a:r>
              <a:rPr lang="en-US" altLang="en-US" sz="5400" dirty="0">
                <a:solidFill>
                  <a:srgbClr val="0100C8"/>
                </a:solidFill>
                <a:latin typeface="Helvetica Neue"/>
              </a:rPr>
              <a:t>Abduction and deduction concern the expert system’s problem-solving, i.e., the system’s reasoning regarding the derivation of solutions to problems</a:t>
            </a:r>
          </a:p>
        </p:txBody>
      </p:sp>
    </p:spTree>
    <p:extLst>
      <p:ext uri="{BB962C8B-B14F-4D97-AF65-F5344CB8AC3E}">
        <p14:creationId xmlns:p14="http://schemas.microsoft.com/office/powerpoint/2010/main" val="4002578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Exemplar First Generation Expert Systems: MYCIN, PROSPECTOR, INTERNIST-1</a:t>
            </a:r>
          </a:p>
        </p:txBody>
      </p:sp>
    </p:spTree>
    <p:extLst>
      <p:ext uri="{BB962C8B-B14F-4D97-AF65-F5344CB8AC3E}">
        <p14:creationId xmlns:p14="http://schemas.microsoft.com/office/powerpoint/2010/main" val="1036302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135515"/>
            <a:ext cx="21590490" cy="892079"/>
          </a:xfrm>
        </p:spPr>
        <p:txBody>
          <a:bodyPr>
            <a:noAutofit/>
          </a:bodyPr>
          <a:lstStyle/>
          <a:p>
            <a:r>
              <a:rPr lang="en-US" sz="6000" dirty="0"/>
              <a:t>First Generation of Expert Systems</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Chronologically set from the late 60s to the late 70s</a:t>
            </a:r>
          </a:p>
          <a:p>
            <a:pPr>
              <a:lnSpc>
                <a:spcPct val="80000"/>
              </a:lnSpc>
              <a:buFont typeface="Wingdings" panose="05000000000000000000" pitchFamily="2" charset="2"/>
              <a:buChar char="q"/>
            </a:pPr>
            <a:r>
              <a:rPr lang="en-US" altLang="en-US" sz="4400" dirty="0">
                <a:solidFill>
                  <a:srgbClr val="0100C8"/>
                </a:solidFill>
                <a:latin typeface="Helvetica Neue"/>
              </a:rPr>
              <a:t>Weaknesses</a:t>
            </a:r>
          </a:p>
          <a:p>
            <a:pPr lvl="1">
              <a:lnSpc>
                <a:spcPct val="107000"/>
              </a:lnSpc>
              <a:spcBef>
                <a:spcPts val="0"/>
              </a:spcBef>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Stiffness in reasoning</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adequate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user interface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Limited scalability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US" sz="4400" dirty="0">
                <a:solidFill>
                  <a:srgbClr val="0100C8"/>
                </a:solidFill>
                <a:latin typeface="Helvetica Neue"/>
                <a:ea typeface="Times New Roman" panose="02020603050405020304" pitchFamily="18" charset="0"/>
                <a:cs typeface="Times New Roman" panose="02020603050405020304" pitchFamily="18" charset="0"/>
              </a:rPr>
              <a:t>initial</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approach focused on the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representation level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emphasizing uniformity in knowledge representation, and consequently simplicity of reasoning</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first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systems were not necessarily accurate simulators of the relevant areas of expertise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Important elements of expertise were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absent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or</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appeared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 an </a:t>
            </a:r>
            <a:r>
              <a:rPr lang="en-US" sz="4400" dirty="0">
                <a:solidFill>
                  <a:srgbClr val="0100C8"/>
                </a:solidFill>
                <a:latin typeface="Helvetica Neue"/>
                <a:ea typeface="Times New Roman" panose="02020603050405020304" pitchFamily="18" charset="0"/>
                <a:cs typeface="Times New Roman" panose="02020603050405020304" pitchFamily="18" charset="0"/>
              </a:rPr>
              <a:t>implicit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way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Tree>
    <p:extLst>
      <p:ext uri="{BB962C8B-B14F-4D97-AF65-F5344CB8AC3E}">
        <p14:creationId xmlns:p14="http://schemas.microsoft.com/office/powerpoint/2010/main" val="28517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1895164"/>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76266" y="3091525"/>
            <a:ext cx="21461694" cy="9155439"/>
          </a:xfrm>
        </p:spPr>
        <p:txBody>
          <a:bodyPr/>
          <a:lstStyle/>
          <a:p>
            <a:pPr marL="0" indent="0">
              <a:spcBef>
                <a:spcPts val="0"/>
              </a:spcBef>
              <a:buNone/>
            </a:pPr>
            <a:r>
              <a:rPr lang="en-US" sz="3200" dirty="0"/>
              <a:t>Upon completion of this unit on the expert systems technology, students will be able:</a:t>
            </a:r>
          </a:p>
          <a:p>
            <a:pPr marL="0" indent="0">
              <a:spcBef>
                <a:spcPts val="0"/>
              </a:spcBef>
              <a:buNone/>
            </a:pPr>
            <a:endParaRPr lang="en-US" sz="800"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what an expert system is and what is the purpose of the expert systems technology.</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outline the architecture of an expert system and illustrate it by reference to actual expert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point out the key principles of the expert systems technology and to list the distinctive characteristics of expert systems in general, and particularly of the first generation of expert systems, including weaknesses.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present the application areas of several successful, early expert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analyze three potential roles for an expert system, namely advisor, critic, tutor.</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the three basic forms of reasoning, deduction, abduction and induction, and explain the ‘collusion’ between abduction and deduction, forming the hypothetico-deductive scheme of reasoning, and how this is implemented in INTERNIST-1 and PROSPECTOR.</a:t>
            </a:r>
            <a:endParaRPr lang="en-US"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Calibri" panose="020F0502020204030204" pitchFamily="34" charset="0"/>
                <a:cs typeface="Times New Roman" panose="02020603050405020304" pitchFamily="18" charset="0"/>
              </a:rPr>
              <a:t>To present the uncertainty models in MYCIN, INTERNIST-1 and PROSPECTOR.</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explain the hybrid knowledge representation used in PROSPECTOR (production rules and semantic networks), the frame system in INTERNIST-1, </a:t>
            </a:r>
            <a:r>
              <a:rPr lang="en-US" sz="3200" dirty="0">
                <a:ea typeface="Calibri" panose="020F0502020204030204" pitchFamily="34" charset="0"/>
                <a:cs typeface="Times New Roman" panose="02020603050405020304" pitchFamily="18" charset="0"/>
              </a:rPr>
              <a:t>and how MYCIN applies deductive reasoning through backward chaining.</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explain the notion of </a:t>
            </a:r>
            <a:r>
              <a:rPr lang="en-US" sz="3200" dirty="0">
                <a:ea typeface="Calibri" panose="020F0502020204030204" pitchFamily="34" charset="0"/>
                <a:cs typeface="Times New Roman" panose="02020603050405020304" pitchFamily="18" charset="0"/>
              </a:rPr>
              <a:t>‘compiled knowledge’ and its interpretation in the MYCIN system.</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 To discuss knowledge acquisition systems and empty systems (expert system shells).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1800" dirty="0">
              <a:effectLst/>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p>
          <a:p>
            <a:pPr marL="514350" indent="-514350">
              <a:buFont typeface="+mj-lt"/>
              <a:buAutoNum type="arabicPeriod"/>
            </a:pPr>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53727" y="8012243"/>
            <a:ext cx="21590490" cy="892079"/>
          </a:xfrm>
        </p:spPr>
        <p:txBody>
          <a:bodyPr>
            <a:noAutofit/>
          </a:bodyPr>
          <a:lstStyle/>
          <a:p>
            <a:r>
              <a:rPr lang="en-US" sz="6000" dirty="0"/>
              <a:t>New approach</a:t>
            </a:r>
            <a:endParaRPr lang="en-CY" sz="6000" dirty="0"/>
          </a:p>
        </p:txBody>
      </p:sp>
      <p:sp>
        <p:nvSpPr>
          <p:cNvPr id="7" name="TextBox 6">
            <a:extLst>
              <a:ext uri="{FF2B5EF4-FFF2-40B4-BE49-F238E27FC236}">
                <a16:creationId xmlns:a16="http://schemas.microsoft.com/office/drawing/2014/main" id="{FE50EC02-DC96-E9AD-821F-DA297DC30A94}"/>
              </a:ext>
            </a:extLst>
          </p:cNvPr>
          <p:cNvSpPr txBox="1"/>
          <p:nvPr/>
        </p:nvSpPr>
        <p:spPr>
          <a:xfrm>
            <a:off x="1553727" y="9416582"/>
            <a:ext cx="21590489" cy="2405915"/>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800" dirty="0">
                <a:solidFill>
                  <a:srgbClr val="0100C8"/>
                </a:solidFill>
                <a:latin typeface="Helvetica Neue"/>
                <a:ea typeface="Times New Roman" panose="02020603050405020304" pitchFamily="18" charset="0"/>
                <a:cs typeface="Times New Roman" panose="02020603050405020304" pitchFamily="18" charset="0"/>
              </a:rPr>
              <a:t>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he new approach, which is a significant change of orientation, focuses on the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knowledge level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with the aim of creating a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conceptual model of expertise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which is then translated </a:t>
            </a:r>
            <a:r>
              <a:rPr lang="en-US" sz="4800" dirty="0">
                <a:solidFill>
                  <a:srgbClr val="0100C8"/>
                </a:solidFill>
                <a:latin typeface="Helvetica Neue"/>
                <a:ea typeface="Times New Roman" panose="02020603050405020304" pitchFamily="18" charset="0"/>
                <a:cs typeface="Times New Roman" panose="02020603050405020304" pitchFamily="18" charset="0"/>
              </a:rPr>
              <a:t>at the</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representation level</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3">
            <a:extLst>
              <a:ext uri="{FF2B5EF4-FFF2-40B4-BE49-F238E27FC236}">
                <a16:creationId xmlns:a16="http://schemas.microsoft.com/office/drawing/2014/main" id="{37346CB3-51F6-5B8D-2FFC-47A25AC3E994}"/>
              </a:ext>
            </a:extLst>
          </p:cNvPr>
          <p:cNvSpPr txBox="1">
            <a:spLocks/>
          </p:cNvSpPr>
          <p:nvPr/>
        </p:nvSpPr>
        <p:spPr>
          <a:xfrm>
            <a:off x="1396753" y="2317891"/>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Characteristics of First-Generation Expert Systems</a:t>
            </a:r>
            <a:endParaRPr lang="en-CY" sz="6000" dirty="0"/>
          </a:p>
        </p:txBody>
      </p:sp>
      <p:sp>
        <p:nvSpPr>
          <p:cNvPr id="9" name="TextBox 8">
            <a:extLst>
              <a:ext uri="{FF2B5EF4-FFF2-40B4-BE49-F238E27FC236}">
                <a16:creationId xmlns:a16="http://schemas.microsoft.com/office/drawing/2014/main" id="{0DF6D873-C65B-E158-0FDD-EE9C89B5BE46}"/>
              </a:ext>
            </a:extLst>
          </p:cNvPr>
          <p:cNvSpPr txBox="1"/>
          <p:nvPr/>
        </p:nvSpPr>
        <p:spPr>
          <a:xfrm>
            <a:off x="1396754" y="3672658"/>
            <a:ext cx="21590489" cy="4001865"/>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800" dirty="0">
                <a:solidFill>
                  <a:srgbClr val="0100C8"/>
                </a:solidFill>
                <a:latin typeface="Helvetica Neue"/>
                <a:ea typeface="Calibri" panose="020F0502020204030204" pitchFamily="34" charset="0"/>
                <a:cs typeface="Times New Roman" panose="02020603050405020304" pitchFamily="18" charset="0"/>
              </a:rPr>
              <a:t>By and large first-generation expert systems: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000B0"/>
                </a:solidFill>
                <a:effectLst/>
                <a:latin typeface="Helvetica Neue"/>
                <a:ea typeface="Times New Roman" panose="02020603050405020304" pitchFamily="18" charset="0"/>
                <a:cs typeface="Times New Roman" panose="02020603050405020304" pitchFamily="18" charset="0"/>
              </a:rPr>
              <a:t>Had a uniform</a:t>
            </a:r>
            <a:r>
              <a:rPr lang="en-CY" sz="4000" dirty="0">
                <a:solidFill>
                  <a:srgbClr val="0000B0"/>
                </a:solidFill>
                <a:effectLst/>
                <a:latin typeface="Helvetica Neue"/>
                <a:ea typeface="Times New Roman" panose="02020603050405020304" pitchFamily="18" charset="0"/>
                <a:cs typeface="Times New Roman" panose="02020603050405020304" pitchFamily="18" charset="0"/>
              </a:rPr>
              <a:t> representation and relatively simple reasoning mechanisms</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000B0"/>
                </a:solidFill>
                <a:effectLst/>
                <a:latin typeface="Helvetica Neue"/>
                <a:ea typeface="Times New Roman" panose="02020603050405020304" pitchFamily="18" charset="0"/>
                <a:cs typeface="Times New Roman" panose="02020603050405020304" pitchFamily="18" charset="0"/>
              </a:rPr>
              <a:t>Were </a:t>
            </a:r>
            <a:r>
              <a:rPr lang="en-US" sz="4000" dirty="0">
                <a:solidFill>
                  <a:srgbClr val="0000B0"/>
                </a:solidFill>
                <a:latin typeface="Helvetica Neue"/>
                <a:ea typeface="Times New Roman" panose="02020603050405020304" pitchFamily="18" charset="0"/>
                <a:cs typeface="Times New Roman" panose="02020603050405020304" pitchFamily="18" charset="0"/>
              </a:rPr>
              <a:t>shallow</a:t>
            </a:r>
            <a:r>
              <a:rPr lang="en-CY" sz="4000" dirty="0">
                <a:solidFill>
                  <a:srgbClr val="0000B0"/>
                </a:solidFill>
                <a:effectLst/>
                <a:latin typeface="Helvetica Neue"/>
                <a:ea typeface="Times New Roman" panose="02020603050405020304" pitchFamily="18" charset="0"/>
                <a:cs typeface="Times New Roman" panose="02020603050405020304" pitchFamily="18" charset="0"/>
              </a:rPr>
              <a:t> systems</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000B0"/>
                </a:solidFill>
                <a:latin typeface="Helvetica Neue"/>
                <a:ea typeface="Calibri" panose="020F0502020204030204" pitchFamily="34" charset="0"/>
                <a:cs typeface="Times New Roman" panose="02020603050405020304" pitchFamily="18" charset="0"/>
              </a:rPr>
              <a:t>Used mainly classification problem solving</a:t>
            </a:r>
            <a:endParaRPr lang="en-CY" sz="4000" dirty="0">
              <a:solidFill>
                <a:srgbClr val="0000B0"/>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000B0"/>
                </a:solidFill>
                <a:latin typeface="Helvetica Neue"/>
                <a:ea typeface="Calibri" panose="020F0502020204030204" pitchFamily="34" charset="0"/>
                <a:cs typeface="Times New Roman" panose="02020603050405020304" pitchFamily="18" charset="0"/>
              </a:rPr>
              <a:t>Had a centralized control structure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67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079292" y="3341686"/>
            <a:ext cx="21907953" cy="4588111"/>
          </a:xfrm>
        </p:spPr>
        <p:txBody>
          <a:bodyPr/>
          <a:lstStyle/>
          <a:p>
            <a:r>
              <a:rPr lang="en-US" sz="6000" dirty="0"/>
              <a:t>MYCIN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MYCIN system was developed at Stanford University with </a:t>
            </a:r>
            <a:r>
              <a:rPr lang="en-US" sz="4400" dirty="0">
                <a:effectLst/>
                <a:ea typeface="Times New Roman" panose="02020603050405020304" pitchFamily="18" charset="0"/>
                <a:cs typeface="Times New Roman" panose="02020603050405020304" pitchFamily="18" charset="0"/>
              </a:rPr>
              <a:t>Edward Shortliffe as the </a:t>
            </a:r>
            <a:r>
              <a:rPr lang="en-CY" sz="4400" dirty="0">
                <a:effectLst/>
                <a:ea typeface="Times New Roman" panose="02020603050405020304" pitchFamily="18" charset="0"/>
                <a:cs typeface="Times New Roman" panose="02020603050405020304" pitchFamily="18" charset="0"/>
              </a:rPr>
              <a:t>principal investigator </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aim of the system was to assist non-experienced doctors in the diagnosis and treatment of microbiological infections of the blood, such as meningitis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endParaRPr lang="en-US" sz="6000" dirty="0"/>
          </a:p>
        </p:txBody>
      </p:sp>
    </p:spTree>
    <p:extLst>
      <p:ext uri="{BB962C8B-B14F-4D97-AF65-F5344CB8AC3E}">
        <p14:creationId xmlns:p14="http://schemas.microsoft.com/office/powerpoint/2010/main" val="817907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Motivation for Creating MYCIN</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11230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The need to spread expertise because errors were often observed with tragic consequences for patients</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The advisory system to be an efficient basis for the development of an intelligent educational tool for use by medical student</a:t>
            </a:r>
            <a:r>
              <a:rPr lang="en-US" sz="5400" dirty="0">
                <a:solidFill>
                  <a:srgbClr val="0000B0"/>
                </a:solidFill>
                <a:effectLst/>
                <a:latin typeface="Helvetica Neue"/>
                <a:ea typeface="Times New Roman" panose="02020603050405020304" pitchFamily="18" charset="0"/>
                <a:cs typeface="Times New Roman" panose="02020603050405020304" pitchFamily="18" charset="0"/>
              </a:rPr>
              <a:t>s</a:t>
            </a:r>
            <a:endParaRPr lang="en-US" altLang="en-US" sz="5400" dirty="0">
              <a:solidFill>
                <a:srgbClr val="0000B0"/>
              </a:solidFill>
              <a:latin typeface="Helvetica Neue"/>
            </a:endParaRPr>
          </a:p>
        </p:txBody>
      </p:sp>
    </p:spTree>
    <p:extLst>
      <p:ext uri="{BB962C8B-B14F-4D97-AF65-F5344CB8AC3E}">
        <p14:creationId xmlns:p14="http://schemas.microsoft.com/office/powerpoint/2010/main" val="2305557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F55B4CAC-EB6B-4ACE-8162-D6357E0E6817}"/>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13315" name="Slide Number Placeholder 3">
            <a:extLst>
              <a:ext uri="{FF2B5EF4-FFF2-40B4-BE49-F238E27FC236}">
                <a16:creationId xmlns:a16="http://schemas.microsoft.com/office/drawing/2014/main" id="{DBE1F330-37F7-D453-E643-A867822C7BEA}"/>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92498986-F127-4C2C-BECB-8C749CBD1CD0}" type="slidenum">
              <a:rPr lang="el-GR" altLang="en-US" b="0" smtClean="0"/>
              <a:pPr algn="ctr"/>
              <a:t>43</a:t>
            </a:fld>
            <a:endParaRPr lang="el-GR" altLang="en-US" b="0" dirty="0"/>
          </a:p>
        </p:txBody>
      </p:sp>
      <p:sp>
        <p:nvSpPr>
          <p:cNvPr id="54276" name="Text Box 4">
            <a:extLst>
              <a:ext uri="{FF2B5EF4-FFF2-40B4-BE49-F238E27FC236}">
                <a16:creationId xmlns:a16="http://schemas.microsoft.com/office/drawing/2014/main" id="{C253EE77-2F04-D56D-CE54-BEB7689DAC96}"/>
              </a:ext>
            </a:extLst>
          </p:cNvPr>
          <p:cNvSpPr txBox="1">
            <a:spLocks noChangeArrowheads="1"/>
          </p:cNvSpPr>
          <p:nvPr/>
        </p:nvSpPr>
        <p:spPr bwMode="auto">
          <a:xfrm>
            <a:off x="7593766" y="2743201"/>
            <a:ext cx="4419600" cy="1460500"/>
          </a:xfrm>
          <a:prstGeom prst="rect">
            <a:avLst/>
          </a:prstGeom>
          <a:solidFill>
            <a:schemeClr val="accent6">
              <a:lumMod val="20000"/>
              <a:lumOff val="80000"/>
            </a:schemeClr>
          </a:solidFill>
          <a:ln w="28575">
            <a:solidFill>
              <a:schemeClr val="accent6">
                <a:lumMod val="50000"/>
              </a:schemeClr>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latin typeface="Helvetica Neue"/>
              </a:rPr>
              <a:t>Diagnostic Part</a:t>
            </a:r>
            <a:endParaRPr lang="en-US" altLang="en-US" sz="4000" b="0" dirty="0">
              <a:latin typeface="Helvetica Neue"/>
            </a:endParaRPr>
          </a:p>
        </p:txBody>
      </p:sp>
      <p:sp>
        <p:nvSpPr>
          <p:cNvPr id="54277" name="Text Box 5">
            <a:extLst>
              <a:ext uri="{FF2B5EF4-FFF2-40B4-BE49-F238E27FC236}">
                <a16:creationId xmlns:a16="http://schemas.microsoft.com/office/drawing/2014/main" id="{479B083B-3D34-FAAC-F8DE-DBD476C5FA42}"/>
              </a:ext>
            </a:extLst>
          </p:cNvPr>
          <p:cNvSpPr txBox="1">
            <a:spLocks noChangeArrowheads="1"/>
          </p:cNvSpPr>
          <p:nvPr/>
        </p:nvSpPr>
        <p:spPr bwMode="auto">
          <a:xfrm>
            <a:off x="7467600" y="9829800"/>
            <a:ext cx="5029200" cy="1447800"/>
          </a:xfrm>
          <a:prstGeom prst="rect">
            <a:avLst/>
          </a:prstGeom>
          <a:solidFill>
            <a:schemeClr val="accent6">
              <a:lumMod val="20000"/>
              <a:lumOff val="80000"/>
            </a:schemeClr>
          </a:solidFill>
          <a:ln w="28575">
            <a:solidFill>
              <a:schemeClr val="accent6">
                <a:lumMod val="50000"/>
              </a:schemeClr>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latin typeface="Helvetica Neue"/>
              </a:rPr>
              <a:t>Recommendation for Treatment</a:t>
            </a:r>
          </a:p>
        </p:txBody>
      </p:sp>
      <p:sp>
        <p:nvSpPr>
          <p:cNvPr id="54278" name="Line 6">
            <a:extLst>
              <a:ext uri="{FF2B5EF4-FFF2-40B4-BE49-F238E27FC236}">
                <a16:creationId xmlns:a16="http://schemas.microsoft.com/office/drawing/2014/main" id="{CE7372EF-9CD4-0E77-3DDB-73296833855B}"/>
              </a:ext>
            </a:extLst>
          </p:cNvPr>
          <p:cNvSpPr>
            <a:spLocks noChangeShapeType="1"/>
          </p:cNvSpPr>
          <p:nvPr/>
        </p:nvSpPr>
        <p:spPr bwMode="auto">
          <a:xfrm flipH="1">
            <a:off x="9803566" y="4805303"/>
            <a:ext cx="14989" cy="455459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4279" name="Text Box 7">
            <a:extLst>
              <a:ext uri="{FF2B5EF4-FFF2-40B4-BE49-F238E27FC236}">
                <a16:creationId xmlns:a16="http://schemas.microsoft.com/office/drawing/2014/main" id="{74B0E3D9-B290-1677-B438-9843275F3AF6}"/>
              </a:ext>
            </a:extLst>
          </p:cNvPr>
          <p:cNvSpPr txBox="1">
            <a:spLocks noChangeArrowheads="1"/>
          </p:cNvSpPr>
          <p:nvPr/>
        </p:nvSpPr>
        <p:spPr bwMode="auto">
          <a:xfrm>
            <a:off x="12771619" y="2556680"/>
            <a:ext cx="7315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t>What are the most likely identities for the microorganisms that cause the infection?</a:t>
            </a:r>
          </a:p>
        </p:txBody>
      </p:sp>
      <p:sp>
        <p:nvSpPr>
          <p:cNvPr id="54280" name="Text Box 8">
            <a:extLst>
              <a:ext uri="{FF2B5EF4-FFF2-40B4-BE49-F238E27FC236}">
                <a16:creationId xmlns:a16="http://schemas.microsoft.com/office/drawing/2014/main" id="{84C0CC67-D375-B965-76D6-2ADC9C877F14}"/>
              </a:ext>
            </a:extLst>
          </p:cNvPr>
          <p:cNvSpPr txBox="1">
            <a:spLocks noChangeArrowheads="1"/>
          </p:cNvSpPr>
          <p:nvPr/>
        </p:nvSpPr>
        <p:spPr bwMode="auto">
          <a:xfrm>
            <a:off x="13451174" y="8230612"/>
            <a:ext cx="7315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t>Based on the findings of the diagnostic part as well as the patient’s general condition and history, what is the best combination and corresponding doses of antibiotics?</a:t>
            </a:r>
          </a:p>
        </p:txBody>
      </p:sp>
      <p:sp>
        <p:nvSpPr>
          <p:cNvPr id="13321" name="Text Box 9">
            <a:extLst>
              <a:ext uri="{FF2B5EF4-FFF2-40B4-BE49-F238E27FC236}">
                <a16:creationId xmlns:a16="http://schemas.microsoft.com/office/drawing/2014/main" id="{397878FB-22D3-091E-9537-3401C75978A9}"/>
              </a:ext>
            </a:extLst>
          </p:cNvPr>
          <p:cNvSpPr txBox="1">
            <a:spLocks noChangeArrowheads="1"/>
          </p:cNvSpPr>
          <p:nvPr/>
        </p:nvSpPr>
        <p:spPr bwMode="auto">
          <a:xfrm>
            <a:off x="3352800" y="1077605"/>
            <a:ext cx="1280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Advisory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additive="base">
                                        <p:cTn id="7" dur="500" fill="hold"/>
                                        <p:tgtEl>
                                          <p:spTgt spid="54276"/>
                                        </p:tgtEl>
                                        <p:attrNameLst>
                                          <p:attrName>ppt_x</p:attrName>
                                        </p:attrNameLst>
                                      </p:cBhvr>
                                      <p:tavLst>
                                        <p:tav tm="0">
                                          <p:val>
                                            <p:strVal val="#ppt_x"/>
                                          </p:val>
                                        </p:tav>
                                        <p:tav tm="100000">
                                          <p:val>
                                            <p:strVal val="#ppt_x"/>
                                          </p:val>
                                        </p:tav>
                                      </p:tavLst>
                                    </p:anim>
                                    <p:anim calcmode="lin" valueType="num">
                                      <p:cBhvr additive="base">
                                        <p:cTn id="8" dur="500" fill="hold"/>
                                        <p:tgtEl>
                                          <p:spTgt spid="542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9"/>
                                        </p:tgtEl>
                                        <p:attrNameLst>
                                          <p:attrName>style.visibility</p:attrName>
                                        </p:attrNameLst>
                                      </p:cBhvr>
                                      <p:to>
                                        <p:strVal val="visible"/>
                                      </p:to>
                                    </p:set>
                                    <p:anim calcmode="lin" valueType="num">
                                      <p:cBhvr additive="base">
                                        <p:cTn id="13" dur="500" fill="hold"/>
                                        <p:tgtEl>
                                          <p:spTgt spid="54279"/>
                                        </p:tgtEl>
                                        <p:attrNameLst>
                                          <p:attrName>ppt_x</p:attrName>
                                        </p:attrNameLst>
                                      </p:cBhvr>
                                      <p:tavLst>
                                        <p:tav tm="0">
                                          <p:val>
                                            <p:strVal val="#ppt_x"/>
                                          </p:val>
                                        </p:tav>
                                        <p:tav tm="100000">
                                          <p:val>
                                            <p:strVal val="#ppt_x"/>
                                          </p:val>
                                        </p:tav>
                                      </p:tavLst>
                                    </p:anim>
                                    <p:anim calcmode="lin" valueType="num">
                                      <p:cBhvr additive="base">
                                        <p:cTn id="14" dur="500" fill="hold"/>
                                        <p:tgtEl>
                                          <p:spTgt spid="5427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8"/>
                                        </p:tgtEl>
                                        <p:attrNameLst>
                                          <p:attrName>style.visibility</p:attrName>
                                        </p:attrNameLst>
                                      </p:cBhvr>
                                      <p:to>
                                        <p:strVal val="visible"/>
                                      </p:to>
                                    </p:set>
                                    <p:anim calcmode="lin" valueType="num">
                                      <p:cBhvr additive="base">
                                        <p:cTn id="19" dur="500" fill="hold"/>
                                        <p:tgtEl>
                                          <p:spTgt spid="54278"/>
                                        </p:tgtEl>
                                        <p:attrNameLst>
                                          <p:attrName>ppt_x</p:attrName>
                                        </p:attrNameLst>
                                      </p:cBhvr>
                                      <p:tavLst>
                                        <p:tav tm="0">
                                          <p:val>
                                            <p:strVal val="#ppt_x"/>
                                          </p:val>
                                        </p:tav>
                                        <p:tav tm="100000">
                                          <p:val>
                                            <p:strVal val="#ppt_x"/>
                                          </p:val>
                                        </p:tav>
                                      </p:tavLst>
                                    </p:anim>
                                    <p:anim calcmode="lin" valueType="num">
                                      <p:cBhvr additive="base">
                                        <p:cTn id="20" dur="500" fill="hold"/>
                                        <p:tgtEl>
                                          <p:spTgt spid="542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4277"/>
                                        </p:tgtEl>
                                        <p:attrNameLst>
                                          <p:attrName>style.visibility</p:attrName>
                                        </p:attrNameLst>
                                      </p:cBhvr>
                                      <p:to>
                                        <p:strVal val="visible"/>
                                      </p:to>
                                    </p:set>
                                    <p:anim calcmode="lin" valueType="num">
                                      <p:cBhvr additive="base">
                                        <p:cTn id="23" dur="500" fill="hold"/>
                                        <p:tgtEl>
                                          <p:spTgt spid="54277"/>
                                        </p:tgtEl>
                                        <p:attrNameLst>
                                          <p:attrName>ppt_x</p:attrName>
                                        </p:attrNameLst>
                                      </p:cBhvr>
                                      <p:tavLst>
                                        <p:tav tm="0">
                                          <p:val>
                                            <p:strVal val="#ppt_x"/>
                                          </p:val>
                                        </p:tav>
                                        <p:tav tm="100000">
                                          <p:val>
                                            <p:strVal val="#ppt_x"/>
                                          </p:val>
                                        </p:tav>
                                      </p:tavLst>
                                    </p:anim>
                                    <p:anim calcmode="lin" valueType="num">
                                      <p:cBhvr additive="base">
                                        <p:cTn id="24"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4280"/>
                                        </p:tgtEl>
                                        <p:attrNameLst>
                                          <p:attrName>style.visibility</p:attrName>
                                        </p:attrNameLst>
                                      </p:cBhvr>
                                      <p:to>
                                        <p:strVal val="visible"/>
                                      </p:to>
                                    </p:set>
                                    <p:anim calcmode="lin" valueType="num">
                                      <p:cBhvr additive="base">
                                        <p:cTn id="29" dur="500" fill="hold"/>
                                        <p:tgtEl>
                                          <p:spTgt spid="54280"/>
                                        </p:tgtEl>
                                        <p:attrNameLst>
                                          <p:attrName>ppt_x</p:attrName>
                                        </p:attrNameLst>
                                      </p:cBhvr>
                                      <p:tavLst>
                                        <p:tav tm="0">
                                          <p:val>
                                            <p:strVal val="#ppt_x"/>
                                          </p:val>
                                        </p:tav>
                                        <p:tav tm="100000">
                                          <p:val>
                                            <p:strVal val="#ppt_x"/>
                                          </p:val>
                                        </p:tav>
                                      </p:tavLst>
                                    </p:anim>
                                    <p:anim calcmode="lin" valueType="num">
                                      <p:cBhvr additive="base">
                                        <p:cTn id="30" dur="500" fill="hold"/>
                                        <p:tgtEl>
                                          <p:spTgt spid="54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P spid="54277" grpId="0" animBg="1"/>
      <p:bldP spid="54279" grpId="0"/>
      <p:bldP spid="5428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C4D762B9-2BFF-9A40-2C1A-6AB0C855BEC3}"/>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14339" name="Slide Number Placeholder 3">
            <a:extLst>
              <a:ext uri="{FF2B5EF4-FFF2-40B4-BE49-F238E27FC236}">
                <a16:creationId xmlns:a16="http://schemas.microsoft.com/office/drawing/2014/main" id="{A4ECE952-48D2-353D-60AF-920C17E63F27}"/>
              </a:ext>
            </a:extLst>
          </p:cNvPr>
          <p:cNvSpPr>
            <a:spLocks noGrp="1"/>
          </p:cNvSpPr>
          <p:nvPr>
            <p:ph type="sldNum" sz="quarter" idx="12"/>
          </p:nvPr>
        </p:nvSpPr>
        <p:spPr>
          <a:xfrm>
            <a:off x="11819321" y="12685716"/>
            <a:ext cx="1014046" cy="730250"/>
          </a:xfrm>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8E2E7E00-9876-4A53-90C9-D85F5700446B}" type="slidenum">
              <a:rPr lang="el-GR" altLang="en-US" b="0" smtClean="0"/>
              <a:pPr algn="ctr"/>
              <a:t>44</a:t>
            </a:fld>
            <a:endParaRPr lang="el-GR" altLang="en-US" b="0" dirty="0"/>
          </a:p>
        </p:txBody>
      </p:sp>
      <p:sp>
        <p:nvSpPr>
          <p:cNvPr id="55300" name="Rectangle 4">
            <a:extLst>
              <a:ext uri="{FF2B5EF4-FFF2-40B4-BE49-F238E27FC236}">
                <a16:creationId xmlns:a16="http://schemas.microsoft.com/office/drawing/2014/main" id="{35A7ABC0-BC5C-AE61-968D-1CDD8DA60FA2}"/>
              </a:ext>
            </a:extLst>
          </p:cNvPr>
          <p:cNvSpPr>
            <a:spLocks noChangeArrowheads="1"/>
          </p:cNvSpPr>
          <p:nvPr/>
        </p:nvSpPr>
        <p:spPr bwMode="auto">
          <a:xfrm>
            <a:off x="11074400" y="4876800"/>
            <a:ext cx="2911419" cy="1546228"/>
          </a:xfrm>
          <a:prstGeom prst="rect">
            <a:avLst/>
          </a:prstGeom>
          <a:solidFill>
            <a:schemeClr val="accent6">
              <a:lumMod val="20000"/>
              <a:lumOff val="80000"/>
            </a:schemeClr>
          </a:solidFill>
          <a:ln w="57150">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u="sng" dirty="0">
                <a:latin typeface="+mn-lt"/>
              </a:rPr>
              <a:t>MYCIN</a:t>
            </a:r>
          </a:p>
          <a:p>
            <a:pPr algn="ctr" eaLnBrk="1" hangingPunct="1"/>
            <a:r>
              <a:rPr lang="en-US" altLang="en-US" sz="3200" dirty="0">
                <a:latin typeface="+mn-lt"/>
              </a:rPr>
              <a:t>Advisory System</a:t>
            </a:r>
            <a:endParaRPr lang="el-GR" altLang="en-US" sz="3200" dirty="0">
              <a:latin typeface="+mn-lt"/>
            </a:endParaRPr>
          </a:p>
        </p:txBody>
      </p:sp>
      <p:sp>
        <p:nvSpPr>
          <p:cNvPr id="55301" name="Rectangle 5">
            <a:extLst>
              <a:ext uri="{FF2B5EF4-FFF2-40B4-BE49-F238E27FC236}">
                <a16:creationId xmlns:a16="http://schemas.microsoft.com/office/drawing/2014/main" id="{A3787F9C-1865-B8BA-6A22-C0F7C7DA18CE}"/>
              </a:ext>
            </a:extLst>
          </p:cNvPr>
          <p:cNvSpPr>
            <a:spLocks noChangeArrowheads="1"/>
          </p:cNvSpPr>
          <p:nvPr/>
        </p:nvSpPr>
        <p:spPr bwMode="auto">
          <a:xfrm>
            <a:off x="10972801" y="7134227"/>
            <a:ext cx="3168650" cy="1247774"/>
          </a:xfrm>
          <a:prstGeom prst="rect">
            <a:avLst/>
          </a:prstGeom>
          <a:solidFill>
            <a:schemeClr val="accent6">
              <a:lumMod val="20000"/>
              <a:lumOff val="80000"/>
            </a:schemeClr>
          </a:solidFill>
          <a:ln w="57150">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mn-lt"/>
              </a:rPr>
              <a:t>Explanation System</a:t>
            </a:r>
            <a:endParaRPr lang="el-GR" altLang="en-US" sz="3200" dirty="0">
              <a:latin typeface="+mn-lt"/>
            </a:endParaRPr>
          </a:p>
        </p:txBody>
      </p:sp>
      <p:sp>
        <p:nvSpPr>
          <p:cNvPr id="55302" name="Rectangle 6">
            <a:extLst>
              <a:ext uri="{FF2B5EF4-FFF2-40B4-BE49-F238E27FC236}">
                <a16:creationId xmlns:a16="http://schemas.microsoft.com/office/drawing/2014/main" id="{139802F0-CB91-5B8D-D21F-5D232CBA65B8}"/>
              </a:ext>
            </a:extLst>
          </p:cNvPr>
          <p:cNvSpPr>
            <a:spLocks noChangeArrowheads="1"/>
          </p:cNvSpPr>
          <p:nvPr/>
        </p:nvSpPr>
        <p:spPr bwMode="auto">
          <a:xfrm>
            <a:off x="10972801" y="8883651"/>
            <a:ext cx="3168650" cy="1479550"/>
          </a:xfrm>
          <a:prstGeom prst="rect">
            <a:avLst/>
          </a:prstGeom>
          <a:solidFill>
            <a:schemeClr val="accent6">
              <a:lumMod val="40000"/>
              <a:lumOff val="60000"/>
            </a:schemeClr>
          </a:solidFill>
          <a:ln w="57150">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t>Knowledge Acquisition System</a:t>
            </a:r>
          </a:p>
        </p:txBody>
      </p:sp>
      <p:sp>
        <p:nvSpPr>
          <p:cNvPr id="55303" name="Oval 7">
            <a:extLst>
              <a:ext uri="{FF2B5EF4-FFF2-40B4-BE49-F238E27FC236}">
                <a16:creationId xmlns:a16="http://schemas.microsoft.com/office/drawing/2014/main" id="{FDB7DAB1-5C53-0C58-15CF-68C3C43CB6B2}"/>
              </a:ext>
            </a:extLst>
          </p:cNvPr>
          <p:cNvSpPr>
            <a:spLocks noChangeArrowheads="1"/>
          </p:cNvSpPr>
          <p:nvPr/>
        </p:nvSpPr>
        <p:spPr bwMode="auto">
          <a:xfrm>
            <a:off x="4572001" y="6553200"/>
            <a:ext cx="5241926" cy="1778000"/>
          </a:xfrm>
          <a:prstGeom prst="ellipse">
            <a:avLst/>
          </a:prstGeom>
          <a:solidFill>
            <a:schemeClr val="accent1">
              <a:lumMod val="20000"/>
              <a:lumOff val="80000"/>
            </a:schemeClr>
          </a:solidFill>
          <a:ln w="57150">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mn-lt"/>
              </a:rPr>
              <a:t>Context Tree</a:t>
            </a:r>
          </a:p>
          <a:p>
            <a:pPr algn="ctr" eaLnBrk="1" hangingPunct="1"/>
            <a:r>
              <a:rPr lang="el-GR" altLang="en-US" sz="3200" dirty="0">
                <a:latin typeface="+mn-lt"/>
              </a:rPr>
              <a:t>(</a:t>
            </a:r>
            <a:r>
              <a:rPr lang="en-US" altLang="en-US" sz="3200" dirty="0">
                <a:latin typeface="+mn-lt"/>
              </a:rPr>
              <a:t>Working Memory</a:t>
            </a:r>
            <a:r>
              <a:rPr lang="el-GR" altLang="en-US" sz="3200" dirty="0">
                <a:latin typeface="+mn-lt"/>
              </a:rPr>
              <a:t>)</a:t>
            </a:r>
            <a:endParaRPr lang="en-US" altLang="en-US" sz="3200" dirty="0">
              <a:latin typeface="+mn-lt"/>
            </a:endParaRPr>
          </a:p>
        </p:txBody>
      </p:sp>
      <p:sp>
        <p:nvSpPr>
          <p:cNvPr id="55304" name="Oval 8">
            <a:extLst>
              <a:ext uri="{FF2B5EF4-FFF2-40B4-BE49-F238E27FC236}">
                <a16:creationId xmlns:a16="http://schemas.microsoft.com/office/drawing/2014/main" id="{EEA0FA81-4A41-75EC-4A08-307E965628E1}"/>
              </a:ext>
            </a:extLst>
          </p:cNvPr>
          <p:cNvSpPr>
            <a:spLocks noChangeArrowheads="1"/>
          </p:cNvSpPr>
          <p:nvPr/>
        </p:nvSpPr>
        <p:spPr bwMode="auto">
          <a:xfrm>
            <a:off x="15224126" y="6553200"/>
            <a:ext cx="5597212" cy="1676400"/>
          </a:xfrm>
          <a:prstGeom prst="ellipse">
            <a:avLst/>
          </a:prstGeom>
          <a:solidFill>
            <a:schemeClr val="accent1">
              <a:lumMod val="60000"/>
              <a:lumOff val="40000"/>
            </a:schemeClr>
          </a:solidFill>
          <a:ln w="57150">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mn-lt"/>
              </a:rPr>
              <a:t>Knowledge Base</a:t>
            </a:r>
            <a:endParaRPr lang="el-GR" altLang="en-US" sz="3200" dirty="0">
              <a:latin typeface="+mn-lt"/>
            </a:endParaRPr>
          </a:p>
          <a:p>
            <a:pPr algn="ctr" eaLnBrk="1" hangingPunct="1"/>
            <a:r>
              <a:rPr lang="el-GR" altLang="en-US" sz="3200" dirty="0">
                <a:latin typeface="+mn-lt"/>
              </a:rPr>
              <a:t>(</a:t>
            </a:r>
            <a:r>
              <a:rPr lang="en-US" altLang="en-US" sz="3200" dirty="0">
                <a:latin typeface="+mn-lt"/>
              </a:rPr>
              <a:t>Production Memory)</a:t>
            </a:r>
          </a:p>
        </p:txBody>
      </p:sp>
      <p:sp>
        <p:nvSpPr>
          <p:cNvPr id="55305" name="Line 9">
            <a:extLst>
              <a:ext uri="{FF2B5EF4-FFF2-40B4-BE49-F238E27FC236}">
                <a16:creationId xmlns:a16="http://schemas.microsoft.com/office/drawing/2014/main" id="{23D0F63D-460F-FAD9-2B16-538D6A1CBE81}"/>
              </a:ext>
            </a:extLst>
          </p:cNvPr>
          <p:cNvSpPr>
            <a:spLocks noChangeShapeType="1"/>
          </p:cNvSpPr>
          <p:nvPr/>
        </p:nvSpPr>
        <p:spPr bwMode="auto">
          <a:xfrm>
            <a:off x="12519026" y="4267201"/>
            <a:ext cx="0" cy="54292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06" name="Line 10">
            <a:extLst>
              <a:ext uri="{FF2B5EF4-FFF2-40B4-BE49-F238E27FC236}">
                <a16:creationId xmlns:a16="http://schemas.microsoft.com/office/drawing/2014/main" id="{463EA2B3-B013-DD3B-99B8-53345498EA29}"/>
              </a:ext>
            </a:extLst>
          </p:cNvPr>
          <p:cNvSpPr>
            <a:spLocks noChangeShapeType="1"/>
          </p:cNvSpPr>
          <p:nvPr/>
        </p:nvSpPr>
        <p:spPr bwMode="auto">
          <a:xfrm flipV="1">
            <a:off x="12496800" y="10404476"/>
            <a:ext cx="0" cy="720724"/>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07" name="Line 11">
            <a:extLst>
              <a:ext uri="{FF2B5EF4-FFF2-40B4-BE49-F238E27FC236}">
                <a16:creationId xmlns:a16="http://schemas.microsoft.com/office/drawing/2014/main" id="{BBD3E5AC-9289-0FAE-D6EC-264142CE4268}"/>
              </a:ext>
            </a:extLst>
          </p:cNvPr>
          <p:cNvSpPr>
            <a:spLocks noChangeShapeType="1"/>
          </p:cNvSpPr>
          <p:nvPr/>
        </p:nvSpPr>
        <p:spPr bwMode="auto">
          <a:xfrm>
            <a:off x="12519026" y="6362700"/>
            <a:ext cx="0" cy="7239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08" name="Line 12">
            <a:extLst>
              <a:ext uri="{FF2B5EF4-FFF2-40B4-BE49-F238E27FC236}">
                <a16:creationId xmlns:a16="http://schemas.microsoft.com/office/drawing/2014/main" id="{A5F86148-8FB4-4B68-226D-E2EE1F676929}"/>
              </a:ext>
            </a:extLst>
          </p:cNvPr>
          <p:cNvSpPr>
            <a:spLocks noChangeShapeType="1"/>
          </p:cNvSpPr>
          <p:nvPr/>
        </p:nvSpPr>
        <p:spPr bwMode="auto">
          <a:xfrm>
            <a:off x="9813927" y="7620000"/>
            <a:ext cx="1260474"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09" name="Line 13">
            <a:extLst>
              <a:ext uri="{FF2B5EF4-FFF2-40B4-BE49-F238E27FC236}">
                <a16:creationId xmlns:a16="http://schemas.microsoft.com/office/drawing/2014/main" id="{17615473-E88B-8553-904B-C5ACB43CF587}"/>
              </a:ext>
            </a:extLst>
          </p:cNvPr>
          <p:cNvSpPr>
            <a:spLocks noChangeShapeType="1"/>
          </p:cNvSpPr>
          <p:nvPr/>
        </p:nvSpPr>
        <p:spPr bwMode="auto">
          <a:xfrm flipH="1">
            <a:off x="14141450" y="7620000"/>
            <a:ext cx="1082676"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11" name="Line 15">
            <a:extLst>
              <a:ext uri="{FF2B5EF4-FFF2-40B4-BE49-F238E27FC236}">
                <a16:creationId xmlns:a16="http://schemas.microsoft.com/office/drawing/2014/main" id="{0B419137-EB82-3C76-4C7D-561BA28BBBD0}"/>
              </a:ext>
            </a:extLst>
          </p:cNvPr>
          <p:cNvSpPr>
            <a:spLocks noChangeShapeType="1"/>
          </p:cNvSpPr>
          <p:nvPr/>
        </p:nvSpPr>
        <p:spPr bwMode="auto">
          <a:xfrm flipH="1">
            <a:off x="14141450" y="5638800"/>
            <a:ext cx="27051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5312" name="Line 16">
            <a:extLst>
              <a:ext uri="{FF2B5EF4-FFF2-40B4-BE49-F238E27FC236}">
                <a16:creationId xmlns:a16="http://schemas.microsoft.com/office/drawing/2014/main" id="{A2B1EABF-F553-4BF8-9F61-DBB4B1215F70}"/>
              </a:ext>
            </a:extLst>
          </p:cNvPr>
          <p:cNvSpPr>
            <a:spLocks noChangeShapeType="1"/>
          </p:cNvSpPr>
          <p:nvPr/>
        </p:nvSpPr>
        <p:spPr bwMode="auto">
          <a:xfrm>
            <a:off x="14141450" y="9601200"/>
            <a:ext cx="2705100" cy="0"/>
          </a:xfrm>
          <a:prstGeom prst="line">
            <a:avLst/>
          </a:prstGeom>
          <a:noFill/>
          <a:ln w="762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CY" sz="7200"/>
          </a:p>
        </p:txBody>
      </p:sp>
      <p:sp>
        <p:nvSpPr>
          <p:cNvPr id="55314" name="Line 18">
            <a:extLst>
              <a:ext uri="{FF2B5EF4-FFF2-40B4-BE49-F238E27FC236}">
                <a16:creationId xmlns:a16="http://schemas.microsoft.com/office/drawing/2014/main" id="{ED4C0744-CBCD-38DD-EAFB-7EFEE9315C71}"/>
              </a:ext>
            </a:extLst>
          </p:cNvPr>
          <p:cNvSpPr>
            <a:spLocks noChangeShapeType="1"/>
          </p:cNvSpPr>
          <p:nvPr/>
        </p:nvSpPr>
        <p:spPr bwMode="auto">
          <a:xfrm flipH="1">
            <a:off x="8077200" y="9601200"/>
            <a:ext cx="2882900" cy="0"/>
          </a:xfrm>
          <a:prstGeom prst="line">
            <a:avLst/>
          </a:prstGeom>
          <a:noFill/>
          <a:ln w="762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CY" sz="7200"/>
          </a:p>
        </p:txBody>
      </p:sp>
      <p:sp>
        <p:nvSpPr>
          <p:cNvPr id="55315" name="Line 19">
            <a:extLst>
              <a:ext uri="{FF2B5EF4-FFF2-40B4-BE49-F238E27FC236}">
                <a16:creationId xmlns:a16="http://schemas.microsoft.com/office/drawing/2014/main" id="{B9B0829E-5535-59B3-3FAC-2279D875BA39}"/>
              </a:ext>
            </a:extLst>
          </p:cNvPr>
          <p:cNvSpPr>
            <a:spLocks noChangeShapeType="1"/>
          </p:cNvSpPr>
          <p:nvPr/>
        </p:nvSpPr>
        <p:spPr bwMode="auto">
          <a:xfrm flipV="1">
            <a:off x="8191500" y="5638800"/>
            <a:ext cx="0" cy="901700"/>
          </a:xfrm>
          <a:prstGeom prst="line">
            <a:avLst/>
          </a:prstGeom>
          <a:noFill/>
          <a:ln w="762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CY" sz="7200"/>
          </a:p>
        </p:txBody>
      </p:sp>
      <p:sp>
        <p:nvSpPr>
          <p:cNvPr id="55316" name="Line 20">
            <a:extLst>
              <a:ext uri="{FF2B5EF4-FFF2-40B4-BE49-F238E27FC236}">
                <a16:creationId xmlns:a16="http://schemas.microsoft.com/office/drawing/2014/main" id="{1FBF8507-09AF-A1CB-FBCD-B2D8E234F1B7}"/>
              </a:ext>
            </a:extLst>
          </p:cNvPr>
          <p:cNvSpPr>
            <a:spLocks noChangeShapeType="1"/>
          </p:cNvSpPr>
          <p:nvPr/>
        </p:nvSpPr>
        <p:spPr bwMode="auto">
          <a:xfrm>
            <a:off x="8191500" y="5638800"/>
            <a:ext cx="28829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5" name="Line 23">
            <a:extLst>
              <a:ext uri="{FF2B5EF4-FFF2-40B4-BE49-F238E27FC236}">
                <a16:creationId xmlns:a16="http://schemas.microsoft.com/office/drawing/2014/main" id="{80C1A529-6076-1950-C23D-703B45E9FB84}"/>
              </a:ext>
            </a:extLst>
          </p:cNvPr>
          <p:cNvSpPr>
            <a:spLocks noChangeShapeType="1"/>
          </p:cNvSpPr>
          <p:nvPr/>
        </p:nvSpPr>
        <p:spPr bwMode="auto">
          <a:xfrm flipV="1">
            <a:off x="8229600" y="8382000"/>
            <a:ext cx="0" cy="1219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20" name="Line 24">
            <a:extLst>
              <a:ext uri="{FF2B5EF4-FFF2-40B4-BE49-F238E27FC236}">
                <a16:creationId xmlns:a16="http://schemas.microsoft.com/office/drawing/2014/main" id="{CCCE6BC1-A5D7-5ED8-53EA-92D31F0ED2D4}"/>
              </a:ext>
            </a:extLst>
          </p:cNvPr>
          <p:cNvSpPr>
            <a:spLocks noChangeShapeType="1"/>
          </p:cNvSpPr>
          <p:nvPr/>
        </p:nvSpPr>
        <p:spPr bwMode="auto">
          <a:xfrm flipV="1">
            <a:off x="8077200" y="8382000"/>
            <a:ext cx="0" cy="1219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21" name="Line 25">
            <a:extLst>
              <a:ext uri="{FF2B5EF4-FFF2-40B4-BE49-F238E27FC236}">
                <a16:creationId xmlns:a16="http://schemas.microsoft.com/office/drawing/2014/main" id="{E7C59DE0-4D2E-5D4C-1AFE-060B7465BC4C}"/>
              </a:ext>
            </a:extLst>
          </p:cNvPr>
          <p:cNvSpPr>
            <a:spLocks noChangeShapeType="1"/>
          </p:cNvSpPr>
          <p:nvPr/>
        </p:nvSpPr>
        <p:spPr bwMode="auto">
          <a:xfrm flipV="1">
            <a:off x="16886420" y="8229600"/>
            <a:ext cx="0" cy="1371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22" name="Line 26">
            <a:extLst>
              <a:ext uri="{FF2B5EF4-FFF2-40B4-BE49-F238E27FC236}">
                <a16:creationId xmlns:a16="http://schemas.microsoft.com/office/drawing/2014/main" id="{AF0BF621-5176-1098-636F-32E9CB3DEFBC}"/>
              </a:ext>
            </a:extLst>
          </p:cNvPr>
          <p:cNvSpPr>
            <a:spLocks noChangeShapeType="1"/>
          </p:cNvSpPr>
          <p:nvPr/>
        </p:nvSpPr>
        <p:spPr bwMode="auto">
          <a:xfrm>
            <a:off x="16856440" y="5638800"/>
            <a:ext cx="0" cy="914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4359" name="Text Box 27">
            <a:extLst>
              <a:ext uri="{FF2B5EF4-FFF2-40B4-BE49-F238E27FC236}">
                <a16:creationId xmlns:a16="http://schemas.microsoft.com/office/drawing/2014/main" id="{B01A96C6-B125-7DE5-D646-613C365E2997}"/>
              </a:ext>
            </a:extLst>
          </p:cNvPr>
          <p:cNvSpPr txBox="1">
            <a:spLocks noChangeArrowheads="1"/>
          </p:cNvSpPr>
          <p:nvPr/>
        </p:nvSpPr>
        <p:spPr bwMode="auto">
          <a:xfrm>
            <a:off x="5334000" y="1371600"/>
            <a:ext cx="1325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MYCIN</a:t>
            </a:r>
            <a:r>
              <a:rPr lang="el-GR" altLang="en-US" sz="4800" dirty="0">
                <a:solidFill>
                  <a:srgbClr val="990000"/>
                </a:solidFill>
              </a:rPr>
              <a:t> </a:t>
            </a:r>
            <a:r>
              <a:rPr lang="en-US" altLang="en-US" sz="4800" dirty="0">
                <a:solidFill>
                  <a:srgbClr val="990000"/>
                </a:solidFill>
              </a:rPr>
              <a:t>and Auxiliary Subsystems </a:t>
            </a:r>
          </a:p>
        </p:txBody>
      </p:sp>
      <p:sp>
        <p:nvSpPr>
          <p:cNvPr id="55324" name="Text Box 28">
            <a:extLst>
              <a:ext uri="{FF2B5EF4-FFF2-40B4-BE49-F238E27FC236}">
                <a16:creationId xmlns:a16="http://schemas.microsoft.com/office/drawing/2014/main" id="{3AEE5346-3D3A-E966-92DF-82BF56ECAB2F}"/>
              </a:ext>
            </a:extLst>
          </p:cNvPr>
          <p:cNvSpPr txBox="1">
            <a:spLocks noChangeArrowheads="1"/>
          </p:cNvSpPr>
          <p:nvPr/>
        </p:nvSpPr>
        <p:spPr bwMode="auto">
          <a:xfrm>
            <a:off x="10210800" y="3505200"/>
            <a:ext cx="487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t>User</a:t>
            </a:r>
            <a:r>
              <a:rPr lang="el-GR" altLang="en-US" sz="3200" dirty="0"/>
              <a:t> (</a:t>
            </a:r>
            <a:r>
              <a:rPr lang="en-US" altLang="en-US" sz="3200" dirty="0"/>
              <a:t>doctor</a:t>
            </a:r>
            <a:r>
              <a:rPr lang="el-GR" altLang="en-US" sz="3200" dirty="0"/>
              <a:t>)</a:t>
            </a:r>
            <a:r>
              <a:rPr lang="en-US" altLang="en-US" sz="3200" dirty="0"/>
              <a:t> </a:t>
            </a:r>
          </a:p>
        </p:txBody>
      </p:sp>
      <p:sp>
        <p:nvSpPr>
          <p:cNvPr id="55326" name="Text Box 30">
            <a:extLst>
              <a:ext uri="{FF2B5EF4-FFF2-40B4-BE49-F238E27FC236}">
                <a16:creationId xmlns:a16="http://schemas.microsoft.com/office/drawing/2014/main" id="{F77E1BE7-A27C-631F-9C88-3B4ED6A62330}"/>
              </a:ext>
            </a:extLst>
          </p:cNvPr>
          <p:cNvSpPr txBox="1">
            <a:spLocks noChangeArrowheads="1"/>
          </p:cNvSpPr>
          <p:nvPr/>
        </p:nvSpPr>
        <p:spPr bwMode="auto">
          <a:xfrm>
            <a:off x="9661526" y="11273852"/>
            <a:ext cx="5791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t>Expert in microbiological infections of the blood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24"/>
                                        </p:tgtEl>
                                        <p:attrNameLst>
                                          <p:attrName>style.visibility</p:attrName>
                                        </p:attrNameLst>
                                      </p:cBhvr>
                                      <p:to>
                                        <p:strVal val="visible"/>
                                      </p:to>
                                    </p:set>
                                    <p:anim calcmode="lin" valueType="num">
                                      <p:cBhvr additive="base">
                                        <p:cTn id="7" dur="500" fill="hold"/>
                                        <p:tgtEl>
                                          <p:spTgt spid="55324"/>
                                        </p:tgtEl>
                                        <p:attrNameLst>
                                          <p:attrName>ppt_x</p:attrName>
                                        </p:attrNameLst>
                                      </p:cBhvr>
                                      <p:tavLst>
                                        <p:tav tm="0">
                                          <p:val>
                                            <p:strVal val="#ppt_x"/>
                                          </p:val>
                                        </p:tav>
                                        <p:tav tm="100000">
                                          <p:val>
                                            <p:strVal val="#ppt_x"/>
                                          </p:val>
                                        </p:tav>
                                      </p:tavLst>
                                    </p:anim>
                                    <p:anim calcmode="lin" valueType="num">
                                      <p:cBhvr additive="base">
                                        <p:cTn id="8" dur="500" fill="hold"/>
                                        <p:tgtEl>
                                          <p:spTgt spid="553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305"/>
                                        </p:tgtEl>
                                        <p:attrNameLst>
                                          <p:attrName>style.visibility</p:attrName>
                                        </p:attrNameLst>
                                      </p:cBhvr>
                                      <p:to>
                                        <p:strVal val="visible"/>
                                      </p:to>
                                    </p:set>
                                    <p:anim calcmode="lin" valueType="num">
                                      <p:cBhvr additive="base">
                                        <p:cTn id="11" dur="500" fill="hold"/>
                                        <p:tgtEl>
                                          <p:spTgt spid="55305"/>
                                        </p:tgtEl>
                                        <p:attrNameLst>
                                          <p:attrName>ppt_x</p:attrName>
                                        </p:attrNameLst>
                                      </p:cBhvr>
                                      <p:tavLst>
                                        <p:tav tm="0">
                                          <p:val>
                                            <p:strVal val="#ppt_x"/>
                                          </p:val>
                                        </p:tav>
                                        <p:tav tm="100000">
                                          <p:val>
                                            <p:strVal val="#ppt_x"/>
                                          </p:val>
                                        </p:tav>
                                      </p:tavLst>
                                    </p:anim>
                                    <p:anim calcmode="lin" valueType="num">
                                      <p:cBhvr additive="base">
                                        <p:cTn id="12" dur="500" fill="hold"/>
                                        <p:tgtEl>
                                          <p:spTgt spid="5530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5300"/>
                                        </p:tgtEl>
                                        <p:attrNameLst>
                                          <p:attrName>style.visibility</p:attrName>
                                        </p:attrNameLst>
                                      </p:cBhvr>
                                      <p:to>
                                        <p:strVal val="visible"/>
                                      </p:to>
                                    </p:set>
                                    <p:anim calcmode="lin" valueType="num">
                                      <p:cBhvr additive="base">
                                        <p:cTn id="15" dur="500" fill="hold"/>
                                        <p:tgtEl>
                                          <p:spTgt spid="55300"/>
                                        </p:tgtEl>
                                        <p:attrNameLst>
                                          <p:attrName>ppt_x</p:attrName>
                                        </p:attrNameLst>
                                      </p:cBhvr>
                                      <p:tavLst>
                                        <p:tav tm="0">
                                          <p:val>
                                            <p:strVal val="#ppt_x"/>
                                          </p:val>
                                        </p:tav>
                                        <p:tav tm="100000">
                                          <p:val>
                                            <p:strVal val="#ppt_x"/>
                                          </p:val>
                                        </p:tav>
                                      </p:tavLst>
                                    </p:anim>
                                    <p:anim calcmode="lin" valueType="num">
                                      <p:cBhvr additive="base">
                                        <p:cTn id="16" dur="500" fill="hold"/>
                                        <p:tgtEl>
                                          <p:spTgt spid="5530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5316"/>
                                        </p:tgtEl>
                                        <p:attrNameLst>
                                          <p:attrName>style.visibility</p:attrName>
                                        </p:attrNameLst>
                                      </p:cBhvr>
                                      <p:to>
                                        <p:strVal val="visible"/>
                                      </p:to>
                                    </p:set>
                                    <p:anim calcmode="lin" valueType="num">
                                      <p:cBhvr additive="base">
                                        <p:cTn id="19" dur="500" fill="hold"/>
                                        <p:tgtEl>
                                          <p:spTgt spid="55316"/>
                                        </p:tgtEl>
                                        <p:attrNameLst>
                                          <p:attrName>ppt_x</p:attrName>
                                        </p:attrNameLst>
                                      </p:cBhvr>
                                      <p:tavLst>
                                        <p:tav tm="0">
                                          <p:val>
                                            <p:strVal val="#ppt_x"/>
                                          </p:val>
                                        </p:tav>
                                        <p:tav tm="100000">
                                          <p:val>
                                            <p:strVal val="#ppt_x"/>
                                          </p:val>
                                        </p:tav>
                                      </p:tavLst>
                                    </p:anim>
                                    <p:anim calcmode="lin" valueType="num">
                                      <p:cBhvr additive="base">
                                        <p:cTn id="20" dur="500" fill="hold"/>
                                        <p:tgtEl>
                                          <p:spTgt spid="553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315"/>
                                        </p:tgtEl>
                                        <p:attrNameLst>
                                          <p:attrName>style.visibility</p:attrName>
                                        </p:attrNameLst>
                                      </p:cBhvr>
                                      <p:to>
                                        <p:strVal val="visible"/>
                                      </p:to>
                                    </p:set>
                                    <p:anim calcmode="lin" valueType="num">
                                      <p:cBhvr additive="base">
                                        <p:cTn id="23" dur="500" fill="hold"/>
                                        <p:tgtEl>
                                          <p:spTgt spid="55315"/>
                                        </p:tgtEl>
                                        <p:attrNameLst>
                                          <p:attrName>ppt_x</p:attrName>
                                        </p:attrNameLst>
                                      </p:cBhvr>
                                      <p:tavLst>
                                        <p:tav tm="0">
                                          <p:val>
                                            <p:strVal val="#ppt_x"/>
                                          </p:val>
                                        </p:tav>
                                        <p:tav tm="100000">
                                          <p:val>
                                            <p:strVal val="#ppt_x"/>
                                          </p:val>
                                        </p:tav>
                                      </p:tavLst>
                                    </p:anim>
                                    <p:anim calcmode="lin" valueType="num">
                                      <p:cBhvr additive="base">
                                        <p:cTn id="24" dur="500" fill="hold"/>
                                        <p:tgtEl>
                                          <p:spTgt spid="553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5303"/>
                                        </p:tgtEl>
                                        <p:attrNameLst>
                                          <p:attrName>style.visibility</p:attrName>
                                        </p:attrNameLst>
                                      </p:cBhvr>
                                      <p:to>
                                        <p:strVal val="visible"/>
                                      </p:to>
                                    </p:set>
                                    <p:anim calcmode="lin" valueType="num">
                                      <p:cBhvr additive="base">
                                        <p:cTn id="27" dur="500" fill="hold"/>
                                        <p:tgtEl>
                                          <p:spTgt spid="55303"/>
                                        </p:tgtEl>
                                        <p:attrNameLst>
                                          <p:attrName>ppt_x</p:attrName>
                                        </p:attrNameLst>
                                      </p:cBhvr>
                                      <p:tavLst>
                                        <p:tav tm="0">
                                          <p:val>
                                            <p:strVal val="#ppt_x"/>
                                          </p:val>
                                        </p:tav>
                                        <p:tav tm="100000">
                                          <p:val>
                                            <p:strVal val="#ppt_x"/>
                                          </p:val>
                                        </p:tav>
                                      </p:tavLst>
                                    </p:anim>
                                    <p:anim calcmode="lin" valueType="num">
                                      <p:cBhvr additive="base">
                                        <p:cTn id="28" dur="500" fill="hold"/>
                                        <p:tgtEl>
                                          <p:spTgt spid="5530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5311"/>
                                        </p:tgtEl>
                                        <p:attrNameLst>
                                          <p:attrName>style.visibility</p:attrName>
                                        </p:attrNameLst>
                                      </p:cBhvr>
                                      <p:to>
                                        <p:strVal val="visible"/>
                                      </p:to>
                                    </p:set>
                                    <p:anim calcmode="lin" valueType="num">
                                      <p:cBhvr additive="base">
                                        <p:cTn id="31" dur="500" fill="hold"/>
                                        <p:tgtEl>
                                          <p:spTgt spid="55311"/>
                                        </p:tgtEl>
                                        <p:attrNameLst>
                                          <p:attrName>ppt_x</p:attrName>
                                        </p:attrNameLst>
                                      </p:cBhvr>
                                      <p:tavLst>
                                        <p:tav tm="0">
                                          <p:val>
                                            <p:strVal val="#ppt_x"/>
                                          </p:val>
                                        </p:tav>
                                        <p:tav tm="100000">
                                          <p:val>
                                            <p:strVal val="#ppt_x"/>
                                          </p:val>
                                        </p:tav>
                                      </p:tavLst>
                                    </p:anim>
                                    <p:anim calcmode="lin" valueType="num">
                                      <p:cBhvr additive="base">
                                        <p:cTn id="32" dur="500" fill="hold"/>
                                        <p:tgtEl>
                                          <p:spTgt spid="5531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5322"/>
                                        </p:tgtEl>
                                        <p:attrNameLst>
                                          <p:attrName>style.visibility</p:attrName>
                                        </p:attrNameLst>
                                      </p:cBhvr>
                                      <p:to>
                                        <p:strVal val="visible"/>
                                      </p:to>
                                    </p:set>
                                    <p:anim calcmode="lin" valueType="num">
                                      <p:cBhvr additive="base">
                                        <p:cTn id="35" dur="500" fill="hold"/>
                                        <p:tgtEl>
                                          <p:spTgt spid="55322"/>
                                        </p:tgtEl>
                                        <p:attrNameLst>
                                          <p:attrName>ppt_x</p:attrName>
                                        </p:attrNameLst>
                                      </p:cBhvr>
                                      <p:tavLst>
                                        <p:tav tm="0">
                                          <p:val>
                                            <p:strVal val="#ppt_x"/>
                                          </p:val>
                                        </p:tav>
                                        <p:tav tm="100000">
                                          <p:val>
                                            <p:strVal val="#ppt_x"/>
                                          </p:val>
                                        </p:tav>
                                      </p:tavLst>
                                    </p:anim>
                                    <p:anim calcmode="lin" valueType="num">
                                      <p:cBhvr additive="base">
                                        <p:cTn id="36" dur="500" fill="hold"/>
                                        <p:tgtEl>
                                          <p:spTgt spid="5532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5304"/>
                                        </p:tgtEl>
                                        <p:attrNameLst>
                                          <p:attrName>style.visibility</p:attrName>
                                        </p:attrNameLst>
                                      </p:cBhvr>
                                      <p:to>
                                        <p:strVal val="visible"/>
                                      </p:to>
                                    </p:set>
                                    <p:anim calcmode="lin" valueType="num">
                                      <p:cBhvr additive="base">
                                        <p:cTn id="39" dur="500" fill="hold"/>
                                        <p:tgtEl>
                                          <p:spTgt spid="55304"/>
                                        </p:tgtEl>
                                        <p:attrNameLst>
                                          <p:attrName>ppt_x</p:attrName>
                                        </p:attrNameLst>
                                      </p:cBhvr>
                                      <p:tavLst>
                                        <p:tav tm="0">
                                          <p:val>
                                            <p:strVal val="#ppt_x"/>
                                          </p:val>
                                        </p:tav>
                                        <p:tav tm="100000">
                                          <p:val>
                                            <p:strVal val="#ppt_x"/>
                                          </p:val>
                                        </p:tav>
                                      </p:tavLst>
                                    </p:anim>
                                    <p:anim calcmode="lin" valueType="num">
                                      <p:cBhvr additive="base">
                                        <p:cTn id="40" dur="500" fill="hold"/>
                                        <p:tgtEl>
                                          <p:spTgt spid="55304"/>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5307"/>
                                        </p:tgtEl>
                                        <p:attrNameLst>
                                          <p:attrName>style.visibility</p:attrName>
                                        </p:attrNameLst>
                                      </p:cBhvr>
                                      <p:to>
                                        <p:strVal val="visible"/>
                                      </p:to>
                                    </p:set>
                                    <p:anim calcmode="lin" valueType="num">
                                      <p:cBhvr additive="base">
                                        <p:cTn id="45" dur="500" fill="hold"/>
                                        <p:tgtEl>
                                          <p:spTgt spid="55307"/>
                                        </p:tgtEl>
                                        <p:attrNameLst>
                                          <p:attrName>ppt_x</p:attrName>
                                        </p:attrNameLst>
                                      </p:cBhvr>
                                      <p:tavLst>
                                        <p:tav tm="0">
                                          <p:val>
                                            <p:strVal val="#ppt_x"/>
                                          </p:val>
                                        </p:tav>
                                        <p:tav tm="100000">
                                          <p:val>
                                            <p:strVal val="#ppt_x"/>
                                          </p:val>
                                        </p:tav>
                                      </p:tavLst>
                                    </p:anim>
                                    <p:anim calcmode="lin" valueType="num">
                                      <p:cBhvr additive="base">
                                        <p:cTn id="46" dur="500" fill="hold"/>
                                        <p:tgtEl>
                                          <p:spTgt spid="55307"/>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5308"/>
                                        </p:tgtEl>
                                        <p:attrNameLst>
                                          <p:attrName>style.visibility</p:attrName>
                                        </p:attrNameLst>
                                      </p:cBhvr>
                                      <p:to>
                                        <p:strVal val="visible"/>
                                      </p:to>
                                    </p:set>
                                    <p:anim calcmode="lin" valueType="num">
                                      <p:cBhvr additive="base">
                                        <p:cTn id="49" dur="500" fill="hold"/>
                                        <p:tgtEl>
                                          <p:spTgt spid="55308"/>
                                        </p:tgtEl>
                                        <p:attrNameLst>
                                          <p:attrName>ppt_x</p:attrName>
                                        </p:attrNameLst>
                                      </p:cBhvr>
                                      <p:tavLst>
                                        <p:tav tm="0">
                                          <p:val>
                                            <p:strVal val="#ppt_x"/>
                                          </p:val>
                                        </p:tav>
                                        <p:tav tm="100000">
                                          <p:val>
                                            <p:strVal val="#ppt_x"/>
                                          </p:val>
                                        </p:tav>
                                      </p:tavLst>
                                    </p:anim>
                                    <p:anim calcmode="lin" valueType="num">
                                      <p:cBhvr additive="base">
                                        <p:cTn id="50" dur="500" fill="hold"/>
                                        <p:tgtEl>
                                          <p:spTgt spid="55308"/>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5309"/>
                                        </p:tgtEl>
                                        <p:attrNameLst>
                                          <p:attrName>style.visibility</p:attrName>
                                        </p:attrNameLst>
                                      </p:cBhvr>
                                      <p:to>
                                        <p:strVal val="visible"/>
                                      </p:to>
                                    </p:set>
                                    <p:anim calcmode="lin" valueType="num">
                                      <p:cBhvr additive="base">
                                        <p:cTn id="53" dur="500" fill="hold"/>
                                        <p:tgtEl>
                                          <p:spTgt spid="55309"/>
                                        </p:tgtEl>
                                        <p:attrNameLst>
                                          <p:attrName>ppt_x</p:attrName>
                                        </p:attrNameLst>
                                      </p:cBhvr>
                                      <p:tavLst>
                                        <p:tav tm="0">
                                          <p:val>
                                            <p:strVal val="#ppt_x"/>
                                          </p:val>
                                        </p:tav>
                                        <p:tav tm="100000">
                                          <p:val>
                                            <p:strVal val="#ppt_x"/>
                                          </p:val>
                                        </p:tav>
                                      </p:tavLst>
                                    </p:anim>
                                    <p:anim calcmode="lin" valueType="num">
                                      <p:cBhvr additive="base">
                                        <p:cTn id="54" dur="500" fill="hold"/>
                                        <p:tgtEl>
                                          <p:spTgt spid="5530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5301"/>
                                        </p:tgtEl>
                                        <p:attrNameLst>
                                          <p:attrName>style.visibility</p:attrName>
                                        </p:attrNameLst>
                                      </p:cBhvr>
                                      <p:to>
                                        <p:strVal val="visible"/>
                                      </p:to>
                                    </p:set>
                                    <p:anim calcmode="lin" valueType="num">
                                      <p:cBhvr additive="base">
                                        <p:cTn id="57" dur="500" fill="hold"/>
                                        <p:tgtEl>
                                          <p:spTgt spid="55301"/>
                                        </p:tgtEl>
                                        <p:attrNameLst>
                                          <p:attrName>ppt_x</p:attrName>
                                        </p:attrNameLst>
                                      </p:cBhvr>
                                      <p:tavLst>
                                        <p:tav tm="0">
                                          <p:val>
                                            <p:strVal val="#ppt_x"/>
                                          </p:val>
                                        </p:tav>
                                        <p:tav tm="100000">
                                          <p:val>
                                            <p:strVal val="#ppt_x"/>
                                          </p:val>
                                        </p:tav>
                                      </p:tavLst>
                                    </p:anim>
                                    <p:anim calcmode="lin" valueType="num">
                                      <p:cBhvr additive="base">
                                        <p:cTn id="58" dur="500" fill="hold"/>
                                        <p:tgtEl>
                                          <p:spTgt spid="5530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5302"/>
                                        </p:tgtEl>
                                        <p:attrNameLst>
                                          <p:attrName>style.visibility</p:attrName>
                                        </p:attrNameLst>
                                      </p:cBhvr>
                                      <p:to>
                                        <p:strVal val="visible"/>
                                      </p:to>
                                    </p:set>
                                    <p:anim calcmode="lin" valueType="num">
                                      <p:cBhvr additive="base">
                                        <p:cTn id="63" dur="500" fill="hold"/>
                                        <p:tgtEl>
                                          <p:spTgt spid="55302"/>
                                        </p:tgtEl>
                                        <p:attrNameLst>
                                          <p:attrName>ppt_x</p:attrName>
                                        </p:attrNameLst>
                                      </p:cBhvr>
                                      <p:tavLst>
                                        <p:tav tm="0">
                                          <p:val>
                                            <p:strVal val="#ppt_x"/>
                                          </p:val>
                                        </p:tav>
                                        <p:tav tm="100000">
                                          <p:val>
                                            <p:strVal val="#ppt_x"/>
                                          </p:val>
                                        </p:tav>
                                      </p:tavLst>
                                    </p:anim>
                                    <p:anim calcmode="lin" valueType="num">
                                      <p:cBhvr additive="base">
                                        <p:cTn id="64" dur="500" fill="hold"/>
                                        <p:tgtEl>
                                          <p:spTgt spid="55302"/>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5306"/>
                                        </p:tgtEl>
                                        <p:attrNameLst>
                                          <p:attrName>style.visibility</p:attrName>
                                        </p:attrNameLst>
                                      </p:cBhvr>
                                      <p:to>
                                        <p:strVal val="visible"/>
                                      </p:to>
                                    </p:set>
                                    <p:anim calcmode="lin" valueType="num">
                                      <p:cBhvr additive="base">
                                        <p:cTn id="67" dur="500" fill="hold"/>
                                        <p:tgtEl>
                                          <p:spTgt spid="55306"/>
                                        </p:tgtEl>
                                        <p:attrNameLst>
                                          <p:attrName>ppt_x</p:attrName>
                                        </p:attrNameLst>
                                      </p:cBhvr>
                                      <p:tavLst>
                                        <p:tav tm="0">
                                          <p:val>
                                            <p:strVal val="#ppt_x"/>
                                          </p:val>
                                        </p:tav>
                                        <p:tav tm="100000">
                                          <p:val>
                                            <p:strVal val="#ppt_x"/>
                                          </p:val>
                                        </p:tav>
                                      </p:tavLst>
                                    </p:anim>
                                    <p:anim calcmode="lin" valueType="num">
                                      <p:cBhvr additive="base">
                                        <p:cTn id="68" dur="500" fill="hold"/>
                                        <p:tgtEl>
                                          <p:spTgt spid="5530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55326"/>
                                        </p:tgtEl>
                                        <p:attrNameLst>
                                          <p:attrName>style.visibility</p:attrName>
                                        </p:attrNameLst>
                                      </p:cBhvr>
                                      <p:to>
                                        <p:strVal val="visible"/>
                                      </p:to>
                                    </p:set>
                                    <p:anim calcmode="lin" valueType="num">
                                      <p:cBhvr additive="base">
                                        <p:cTn id="71" dur="500" fill="hold"/>
                                        <p:tgtEl>
                                          <p:spTgt spid="55326"/>
                                        </p:tgtEl>
                                        <p:attrNameLst>
                                          <p:attrName>ppt_x</p:attrName>
                                        </p:attrNameLst>
                                      </p:cBhvr>
                                      <p:tavLst>
                                        <p:tav tm="0">
                                          <p:val>
                                            <p:strVal val="#ppt_x"/>
                                          </p:val>
                                        </p:tav>
                                        <p:tav tm="100000">
                                          <p:val>
                                            <p:strVal val="#ppt_x"/>
                                          </p:val>
                                        </p:tav>
                                      </p:tavLst>
                                    </p:anim>
                                    <p:anim calcmode="lin" valueType="num">
                                      <p:cBhvr additive="base">
                                        <p:cTn id="72" dur="500" fill="hold"/>
                                        <p:tgtEl>
                                          <p:spTgt spid="55326"/>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55312"/>
                                        </p:tgtEl>
                                        <p:attrNameLst>
                                          <p:attrName>style.visibility</p:attrName>
                                        </p:attrNameLst>
                                      </p:cBhvr>
                                      <p:to>
                                        <p:strVal val="visible"/>
                                      </p:to>
                                    </p:set>
                                    <p:anim calcmode="lin" valueType="num">
                                      <p:cBhvr additive="base">
                                        <p:cTn id="75" dur="500" fill="hold"/>
                                        <p:tgtEl>
                                          <p:spTgt spid="55312"/>
                                        </p:tgtEl>
                                        <p:attrNameLst>
                                          <p:attrName>ppt_x</p:attrName>
                                        </p:attrNameLst>
                                      </p:cBhvr>
                                      <p:tavLst>
                                        <p:tav tm="0">
                                          <p:val>
                                            <p:strVal val="#ppt_x"/>
                                          </p:val>
                                        </p:tav>
                                        <p:tav tm="100000">
                                          <p:val>
                                            <p:strVal val="#ppt_x"/>
                                          </p:val>
                                        </p:tav>
                                      </p:tavLst>
                                    </p:anim>
                                    <p:anim calcmode="lin" valueType="num">
                                      <p:cBhvr additive="base">
                                        <p:cTn id="76" dur="500" fill="hold"/>
                                        <p:tgtEl>
                                          <p:spTgt spid="55312"/>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55321"/>
                                        </p:tgtEl>
                                        <p:attrNameLst>
                                          <p:attrName>style.visibility</p:attrName>
                                        </p:attrNameLst>
                                      </p:cBhvr>
                                      <p:to>
                                        <p:strVal val="visible"/>
                                      </p:to>
                                    </p:set>
                                    <p:anim calcmode="lin" valueType="num">
                                      <p:cBhvr additive="base">
                                        <p:cTn id="79" dur="500" fill="hold"/>
                                        <p:tgtEl>
                                          <p:spTgt spid="55321"/>
                                        </p:tgtEl>
                                        <p:attrNameLst>
                                          <p:attrName>ppt_x</p:attrName>
                                        </p:attrNameLst>
                                      </p:cBhvr>
                                      <p:tavLst>
                                        <p:tav tm="0">
                                          <p:val>
                                            <p:strVal val="#ppt_x"/>
                                          </p:val>
                                        </p:tav>
                                        <p:tav tm="100000">
                                          <p:val>
                                            <p:strVal val="#ppt_x"/>
                                          </p:val>
                                        </p:tav>
                                      </p:tavLst>
                                    </p:anim>
                                    <p:anim calcmode="lin" valueType="num">
                                      <p:cBhvr additive="base">
                                        <p:cTn id="80" dur="500" fill="hold"/>
                                        <p:tgtEl>
                                          <p:spTgt spid="55321"/>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55314"/>
                                        </p:tgtEl>
                                        <p:attrNameLst>
                                          <p:attrName>style.visibility</p:attrName>
                                        </p:attrNameLst>
                                      </p:cBhvr>
                                      <p:to>
                                        <p:strVal val="visible"/>
                                      </p:to>
                                    </p:set>
                                    <p:anim calcmode="lin" valueType="num">
                                      <p:cBhvr additive="base">
                                        <p:cTn id="83" dur="500" fill="hold"/>
                                        <p:tgtEl>
                                          <p:spTgt spid="55314"/>
                                        </p:tgtEl>
                                        <p:attrNameLst>
                                          <p:attrName>ppt_x</p:attrName>
                                        </p:attrNameLst>
                                      </p:cBhvr>
                                      <p:tavLst>
                                        <p:tav tm="0">
                                          <p:val>
                                            <p:strVal val="#ppt_x"/>
                                          </p:val>
                                        </p:tav>
                                        <p:tav tm="100000">
                                          <p:val>
                                            <p:strVal val="#ppt_x"/>
                                          </p:val>
                                        </p:tav>
                                      </p:tavLst>
                                    </p:anim>
                                    <p:anim calcmode="lin" valueType="num">
                                      <p:cBhvr additive="base">
                                        <p:cTn id="84" dur="500" fill="hold"/>
                                        <p:tgtEl>
                                          <p:spTgt spid="55314"/>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55320"/>
                                        </p:tgtEl>
                                        <p:attrNameLst>
                                          <p:attrName>style.visibility</p:attrName>
                                        </p:attrNameLst>
                                      </p:cBhvr>
                                      <p:to>
                                        <p:strVal val="visible"/>
                                      </p:to>
                                    </p:set>
                                    <p:anim calcmode="lin" valueType="num">
                                      <p:cBhvr additive="base">
                                        <p:cTn id="87" dur="500" fill="hold"/>
                                        <p:tgtEl>
                                          <p:spTgt spid="55320"/>
                                        </p:tgtEl>
                                        <p:attrNameLst>
                                          <p:attrName>ppt_x</p:attrName>
                                        </p:attrNameLst>
                                      </p:cBhvr>
                                      <p:tavLst>
                                        <p:tav tm="0">
                                          <p:val>
                                            <p:strVal val="#ppt_x"/>
                                          </p:val>
                                        </p:tav>
                                        <p:tav tm="100000">
                                          <p:val>
                                            <p:strVal val="#ppt_x"/>
                                          </p:val>
                                        </p:tav>
                                      </p:tavLst>
                                    </p:anim>
                                    <p:anim calcmode="lin" valueType="num">
                                      <p:cBhvr additive="base">
                                        <p:cTn id="88" dur="500" fill="hold"/>
                                        <p:tgtEl>
                                          <p:spTgt spid="553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P spid="55302" grpId="0" animBg="1"/>
      <p:bldP spid="55303" grpId="0" animBg="1"/>
      <p:bldP spid="55304" grpId="0" animBg="1"/>
      <p:bldP spid="55324" grpId="0"/>
      <p:bldP spid="553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B789A751-A375-F95F-BC98-7DCC59DEEE04}"/>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15363" name="Slide Number Placeholder 3">
            <a:extLst>
              <a:ext uri="{FF2B5EF4-FFF2-40B4-BE49-F238E27FC236}">
                <a16:creationId xmlns:a16="http://schemas.microsoft.com/office/drawing/2014/main" id="{6C59B408-626A-6DCD-FEB0-F64EC122C34C}"/>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12E474F6-0836-4DD0-9236-03334E58DA18}" type="slidenum">
              <a:rPr lang="el-GR" altLang="en-US" b="0" smtClean="0"/>
              <a:pPr algn="ctr"/>
              <a:t>45</a:t>
            </a:fld>
            <a:endParaRPr lang="el-GR" altLang="en-US" b="0" dirty="0"/>
          </a:p>
        </p:txBody>
      </p:sp>
      <p:sp>
        <p:nvSpPr>
          <p:cNvPr id="15364" name="Text Box 4">
            <a:extLst>
              <a:ext uri="{FF2B5EF4-FFF2-40B4-BE49-F238E27FC236}">
                <a16:creationId xmlns:a16="http://schemas.microsoft.com/office/drawing/2014/main" id="{D51A6351-91C7-4FB2-E8FD-0452DCFCF3FF}"/>
              </a:ext>
            </a:extLst>
          </p:cNvPr>
          <p:cNvSpPr txBox="1">
            <a:spLocks noChangeArrowheads="1"/>
          </p:cNvSpPr>
          <p:nvPr/>
        </p:nvSpPr>
        <p:spPr bwMode="auto">
          <a:xfrm>
            <a:off x="3696324" y="2919754"/>
            <a:ext cx="16991351" cy="6247864"/>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t>IF</a:t>
            </a:r>
            <a:r>
              <a:rPr lang="el-GR" altLang="en-US" sz="4000" b="1" dirty="0"/>
              <a:t>:</a:t>
            </a:r>
          </a:p>
          <a:p>
            <a:pPr eaLnBrk="1" hangingPunct="1">
              <a:spcBef>
                <a:spcPct val="0"/>
              </a:spcBef>
              <a:buFontTx/>
              <a:buNone/>
            </a:pPr>
            <a:endParaRPr lang="el-GR" altLang="en-US" sz="4000" b="1" dirty="0"/>
          </a:p>
          <a:p>
            <a:pPr eaLnBrk="1" hangingPunct="1">
              <a:spcBef>
                <a:spcPct val="0"/>
              </a:spcBef>
              <a:buFontTx/>
              <a:buAutoNum type="arabicPeriod"/>
            </a:pPr>
            <a:r>
              <a:rPr lang="el-GR" altLang="en-US" sz="4000" b="1" dirty="0"/>
              <a:t>   </a:t>
            </a:r>
            <a:r>
              <a:rPr lang="en-US" altLang="en-US" sz="4000" b="1" dirty="0"/>
              <a:t>the</a:t>
            </a:r>
            <a:r>
              <a:rPr lang="el-GR" altLang="en-US" sz="4000" b="1" dirty="0"/>
              <a:t> </a:t>
            </a:r>
            <a:r>
              <a:rPr lang="en-US" altLang="en-US" sz="4000" b="1" dirty="0">
                <a:solidFill>
                  <a:srgbClr val="990000"/>
                </a:solidFill>
              </a:rPr>
              <a:t>strain</a:t>
            </a:r>
            <a:r>
              <a:rPr lang="el-GR" altLang="en-US" sz="4000" b="1" i="1" dirty="0"/>
              <a:t> </a:t>
            </a:r>
            <a:r>
              <a:rPr lang="en-US" altLang="en-US" sz="4000" b="1" dirty="0"/>
              <a:t>of the organism is</a:t>
            </a:r>
            <a:r>
              <a:rPr lang="el-GR" altLang="en-US" sz="4000" b="1" dirty="0"/>
              <a:t> </a:t>
            </a:r>
            <a:r>
              <a:rPr lang="en-US" altLang="en-US" sz="4000" b="1" dirty="0">
                <a:solidFill>
                  <a:schemeClr val="hlink"/>
                </a:solidFill>
              </a:rPr>
              <a:t>gram</a:t>
            </a:r>
            <a:r>
              <a:rPr lang="el-GR" altLang="en-US" sz="4000" b="1" dirty="0">
                <a:solidFill>
                  <a:schemeClr val="hlink"/>
                </a:solidFill>
              </a:rPr>
              <a:t>-</a:t>
            </a:r>
            <a:r>
              <a:rPr lang="en-US" altLang="en-US" sz="4000" b="1" dirty="0">
                <a:solidFill>
                  <a:schemeClr val="hlink"/>
                </a:solidFill>
              </a:rPr>
              <a:t>pos</a:t>
            </a:r>
            <a:endParaRPr lang="el-GR" altLang="en-US" sz="4000" b="1" dirty="0">
              <a:solidFill>
                <a:schemeClr val="hlink"/>
              </a:solidFill>
            </a:endParaRPr>
          </a:p>
          <a:p>
            <a:pPr eaLnBrk="1" hangingPunct="1">
              <a:spcBef>
                <a:spcPct val="0"/>
              </a:spcBef>
              <a:buFontTx/>
              <a:buAutoNum type="arabicPeriod"/>
            </a:pPr>
            <a:r>
              <a:rPr lang="el-GR" altLang="en-US" sz="4000" b="1" dirty="0"/>
              <a:t>   </a:t>
            </a:r>
            <a:r>
              <a:rPr lang="en-US" altLang="en-US" sz="4000" b="1" dirty="0"/>
              <a:t>the</a:t>
            </a:r>
            <a:r>
              <a:rPr lang="el-GR" altLang="en-US" sz="4000" b="1" dirty="0"/>
              <a:t> </a:t>
            </a:r>
            <a:r>
              <a:rPr lang="en-US" altLang="en-US" sz="4000" b="1" dirty="0">
                <a:solidFill>
                  <a:srgbClr val="990000"/>
                </a:solidFill>
              </a:rPr>
              <a:t>morphology</a:t>
            </a:r>
            <a:r>
              <a:rPr lang="el-GR" altLang="en-US" sz="4000" b="1" i="1" dirty="0"/>
              <a:t> </a:t>
            </a:r>
            <a:r>
              <a:rPr lang="en-US" altLang="en-US" sz="4000" b="1" dirty="0"/>
              <a:t>of the organism is</a:t>
            </a:r>
            <a:r>
              <a:rPr lang="el-GR" altLang="en-US" sz="4000" b="1" dirty="0"/>
              <a:t> </a:t>
            </a:r>
            <a:r>
              <a:rPr lang="en-US" altLang="en-US" sz="4000" b="1" dirty="0">
                <a:solidFill>
                  <a:schemeClr val="hlink"/>
                </a:solidFill>
              </a:rPr>
              <a:t>coccoid</a:t>
            </a:r>
            <a:endParaRPr lang="el-GR" altLang="en-US" sz="4000" b="1" dirty="0">
              <a:solidFill>
                <a:schemeClr val="hlink"/>
              </a:solidFill>
            </a:endParaRPr>
          </a:p>
          <a:p>
            <a:pPr eaLnBrk="1" hangingPunct="1">
              <a:spcBef>
                <a:spcPct val="0"/>
              </a:spcBef>
              <a:buFontTx/>
              <a:buAutoNum type="arabicPeriod"/>
            </a:pPr>
            <a:r>
              <a:rPr lang="el-GR" altLang="en-US" sz="4000" b="1" dirty="0"/>
              <a:t>   </a:t>
            </a:r>
            <a:r>
              <a:rPr lang="en-US" altLang="en-US" sz="4000" b="1" dirty="0"/>
              <a:t>the</a:t>
            </a:r>
            <a:r>
              <a:rPr lang="el-GR" altLang="en-US" sz="4000" b="1" dirty="0"/>
              <a:t> </a:t>
            </a:r>
            <a:r>
              <a:rPr lang="en-US" altLang="en-US" sz="4000" b="1" dirty="0">
                <a:solidFill>
                  <a:srgbClr val="990000"/>
                </a:solidFill>
              </a:rPr>
              <a:t>development-pattern</a:t>
            </a:r>
            <a:r>
              <a:rPr lang="el-GR" altLang="en-US" sz="4000" b="1" i="1" dirty="0"/>
              <a:t> </a:t>
            </a:r>
            <a:r>
              <a:rPr lang="en-US" altLang="en-US" sz="4000" b="1" dirty="0"/>
              <a:t>of the organism is</a:t>
            </a:r>
            <a:r>
              <a:rPr lang="el-GR" altLang="en-US" sz="4000" b="1" dirty="0"/>
              <a:t> </a:t>
            </a:r>
            <a:r>
              <a:rPr lang="en-US" altLang="en-US" sz="4000" b="1" dirty="0">
                <a:solidFill>
                  <a:schemeClr val="hlink"/>
                </a:solidFill>
              </a:rPr>
              <a:t>chain-like</a:t>
            </a:r>
            <a:endParaRPr lang="el-GR" altLang="en-US" sz="4000" b="1" dirty="0">
              <a:solidFill>
                <a:schemeClr val="hlink"/>
              </a:solidFill>
            </a:endParaRPr>
          </a:p>
          <a:p>
            <a:pPr eaLnBrk="1" hangingPunct="1">
              <a:spcBef>
                <a:spcPct val="0"/>
              </a:spcBef>
              <a:buFontTx/>
              <a:buNone/>
            </a:pPr>
            <a:endParaRPr lang="el-GR" altLang="en-US" sz="4000" b="1" dirty="0">
              <a:solidFill>
                <a:schemeClr val="hlink"/>
              </a:solidFill>
            </a:endParaRPr>
          </a:p>
          <a:p>
            <a:pPr eaLnBrk="1" hangingPunct="1">
              <a:spcBef>
                <a:spcPct val="0"/>
              </a:spcBef>
              <a:buFontTx/>
              <a:buNone/>
            </a:pPr>
            <a:r>
              <a:rPr lang="en-US" altLang="en-US" sz="4000" b="1" dirty="0"/>
              <a:t>THEN</a:t>
            </a:r>
            <a:endParaRPr lang="el-GR" altLang="en-US" sz="4000" b="1" dirty="0"/>
          </a:p>
          <a:p>
            <a:pPr eaLnBrk="1" hangingPunct="1">
              <a:spcBef>
                <a:spcPct val="0"/>
              </a:spcBef>
              <a:buFontTx/>
              <a:buNone/>
            </a:pPr>
            <a:endParaRPr lang="el-GR" altLang="en-US" sz="4000" b="1" dirty="0"/>
          </a:p>
          <a:p>
            <a:pPr eaLnBrk="1" hangingPunct="1">
              <a:spcBef>
                <a:spcPct val="0"/>
              </a:spcBef>
              <a:buFontTx/>
              <a:buNone/>
            </a:pPr>
            <a:r>
              <a:rPr lang="en-US" altLang="en-US" sz="4000" b="1" dirty="0"/>
              <a:t>There is suggestive evidence</a:t>
            </a:r>
            <a:r>
              <a:rPr lang="el-GR" altLang="en-US" sz="4000" b="1" dirty="0"/>
              <a:t> (0.7) </a:t>
            </a:r>
            <a:r>
              <a:rPr lang="en-US" altLang="en-US" sz="4000" b="1" dirty="0"/>
              <a:t>that the</a:t>
            </a:r>
            <a:r>
              <a:rPr lang="el-GR" altLang="en-US" sz="4000" b="1" dirty="0"/>
              <a:t> </a:t>
            </a:r>
            <a:r>
              <a:rPr lang="en-US" altLang="en-US" sz="4000" b="1" dirty="0">
                <a:solidFill>
                  <a:srgbClr val="990000"/>
                </a:solidFill>
              </a:rPr>
              <a:t>identity</a:t>
            </a:r>
            <a:r>
              <a:rPr lang="el-GR" altLang="en-US" sz="4000" b="1" dirty="0">
                <a:solidFill>
                  <a:srgbClr val="990000"/>
                </a:solidFill>
              </a:rPr>
              <a:t> </a:t>
            </a:r>
            <a:r>
              <a:rPr lang="en-US" altLang="en-US" sz="4000" b="1" dirty="0"/>
              <a:t>of the organism is</a:t>
            </a:r>
            <a:endParaRPr lang="el-GR" altLang="en-US" sz="4000" b="1" dirty="0"/>
          </a:p>
          <a:p>
            <a:pPr eaLnBrk="1" hangingPunct="1">
              <a:spcBef>
                <a:spcPct val="0"/>
              </a:spcBef>
              <a:buFontTx/>
              <a:buNone/>
            </a:pPr>
            <a:r>
              <a:rPr lang="en-US" altLang="en-US" sz="4000" b="1" dirty="0">
                <a:solidFill>
                  <a:schemeClr val="hlink"/>
                </a:solidFill>
              </a:rPr>
              <a:t>streptococcus</a:t>
            </a:r>
          </a:p>
        </p:txBody>
      </p:sp>
      <p:sp>
        <p:nvSpPr>
          <p:cNvPr id="15365" name="Text Box 5">
            <a:extLst>
              <a:ext uri="{FF2B5EF4-FFF2-40B4-BE49-F238E27FC236}">
                <a16:creationId xmlns:a16="http://schemas.microsoft.com/office/drawing/2014/main" id="{FB91E2D0-B9C5-18D5-76D1-9FF328929DBA}"/>
              </a:ext>
            </a:extLst>
          </p:cNvPr>
          <p:cNvSpPr txBox="1">
            <a:spLocks noChangeArrowheads="1"/>
          </p:cNvSpPr>
          <p:nvPr/>
        </p:nvSpPr>
        <p:spPr bwMode="auto">
          <a:xfrm>
            <a:off x="7467600" y="1524001"/>
            <a:ext cx="944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Knowledge Base</a:t>
            </a:r>
          </a:p>
        </p:txBody>
      </p:sp>
      <p:sp>
        <p:nvSpPr>
          <p:cNvPr id="56326" name="Text Box 6">
            <a:extLst>
              <a:ext uri="{FF2B5EF4-FFF2-40B4-BE49-F238E27FC236}">
                <a16:creationId xmlns:a16="http://schemas.microsoft.com/office/drawing/2014/main" id="{EB43ED5C-37E8-45BB-29C4-E7C20AAD4929}"/>
              </a:ext>
            </a:extLst>
          </p:cNvPr>
          <p:cNvSpPr txBox="1">
            <a:spLocks noChangeArrowheads="1"/>
          </p:cNvSpPr>
          <p:nvPr/>
        </p:nvSpPr>
        <p:spPr bwMode="auto">
          <a:xfrm>
            <a:off x="3502701" y="9732374"/>
            <a:ext cx="177683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t>The knowledge base</a:t>
            </a:r>
            <a:r>
              <a:rPr lang="el-GR" altLang="en-US" sz="4000" dirty="0"/>
              <a:t> (</a:t>
            </a:r>
            <a:r>
              <a:rPr lang="en-US" altLang="en-US" sz="4000" dirty="0"/>
              <a:t>or production memory</a:t>
            </a:r>
            <a:r>
              <a:rPr lang="el-GR" altLang="en-US" sz="4000" dirty="0"/>
              <a:t>) </a:t>
            </a:r>
            <a:r>
              <a:rPr lang="en-US" altLang="en-US" sz="4000" dirty="0"/>
              <a:t>contains around 600 rules.</a:t>
            </a:r>
            <a:r>
              <a:rPr lang="el-GR" altLang="en-US" sz="4000" dirty="0"/>
              <a:t> </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6"/>
                                        </p:tgtEl>
                                        <p:attrNameLst>
                                          <p:attrName>style.visibility</p:attrName>
                                        </p:attrNameLst>
                                      </p:cBhvr>
                                      <p:to>
                                        <p:strVal val="visible"/>
                                      </p:to>
                                    </p:set>
                                    <p:anim calcmode="lin" valueType="num">
                                      <p:cBhvr additive="base">
                                        <p:cTn id="7" dur="500" fill="hold"/>
                                        <p:tgtEl>
                                          <p:spTgt spid="56326"/>
                                        </p:tgtEl>
                                        <p:attrNameLst>
                                          <p:attrName>ppt_x</p:attrName>
                                        </p:attrNameLst>
                                      </p:cBhvr>
                                      <p:tavLst>
                                        <p:tav tm="0">
                                          <p:val>
                                            <p:strVal val="#ppt_x"/>
                                          </p:val>
                                        </p:tav>
                                        <p:tav tm="100000">
                                          <p:val>
                                            <p:strVal val="#ppt_x"/>
                                          </p:val>
                                        </p:tav>
                                      </p:tavLst>
                                    </p:anim>
                                    <p:anim calcmode="lin" valueType="num">
                                      <p:cBhvr additive="base">
                                        <p:cTn id="8" dur="500" fill="hold"/>
                                        <p:tgtEl>
                                          <p:spTgt spid="563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Rules are described as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Heuristic</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Empirical associations</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‘Compiled knowledge’</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Judgmental</a:t>
            </a:r>
            <a:endParaRPr lang="en-US" altLang="en-US" sz="5400" dirty="0">
              <a:solidFill>
                <a:srgbClr val="0000B0"/>
              </a:solidFill>
              <a:latin typeface="Helvetica Neue"/>
            </a:endParaRPr>
          </a:p>
        </p:txBody>
      </p:sp>
    </p:spTree>
    <p:extLst>
      <p:ext uri="{BB962C8B-B14F-4D97-AF65-F5344CB8AC3E}">
        <p14:creationId xmlns:p14="http://schemas.microsoft.com/office/powerpoint/2010/main" val="1151115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45255"/>
            <a:ext cx="21590490" cy="892079"/>
          </a:xfrm>
        </p:spPr>
        <p:txBody>
          <a:bodyPr>
            <a:noAutofit/>
          </a:bodyPr>
          <a:lstStyle/>
          <a:p>
            <a:r>
              <a:rPr lang="en-US" sz="6000" dirty="0"/>
              <a:t>Rule structure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11593" y="3382781"/>
            <a:ext cx="21360813" cy="90621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Rule premises have </a:t>
            </a:r>
            <a:r>
              <a:rPr lang="en-US" altLang="en-US" sz="5400">
                <a:solidFill>
                  <a:srgbClr val="0000B0"/>
                </a:solidFill>
                <a:latin typeface="Helvetica Neue"/>
                <a:cs typeface="Times New Roman" panose="02020603050405020304" pitchFamily="18" charset="0"/>
              </a:rPr>
              <a:t>the usual </a:t>
            </a:r>
            <a:r>
              <a:rPr lang="en-US" altLang="en-US" sz="5400" dirty="0">
                <a:solidFill>
                  <a:srgbClr val="0000B0"/>
                </a:solidFill>
                <a:latin typeface="Helvetica Neue"/>
                <a:cs typeface="Times New Roman" panose="02020603050405020304" pitchFamily="18" charset="0"/>
              </a:rPr>
              <a:t>(object, attribute, value) structure</a:t>
            </a:r>
          </a:p>
          <a:p>
            <a:pPr lvl="1">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4600" dirty="0">
                <a:solidFill>
                  <a:srgbClr val="0000B0"/>
                </a:solidFill>
                <a:latin typeface="Helvetica Neue"/>
                <a:cs typeface="Times New Roman" panose="02020603050405020304" pitchFamily="18" charset="0"/>
              </a:rPr>
              <a:t>organism is an object (or </a:t>
            </a:r>
            <a:r>
              <a:rPr lang="en-US" altLang="en-US" sz="4600" b="1" dirty="0">
                <a:solidFill>
                  <a:srgbClr val="FF2D64"/>
                </a:solidFill>
                <a:latin typeface="Helvetica Neue"/>
                <a:cs typeface="Times New Roman" panose="02020603050405020304" pitchFamily="18" charset="0"/>
              </a:rPr>
              <a:t>context</a:t>
            </a:r>
            <a:r>
              <a:rPr lang="en-US" altLang="en-US" sz="4600" dirty="0">
                <a:solidFill>
                  <a:srgbClr val="0000B0"/>
                </a:solidFill>
                <a:latin typeface="Helvetica Neue"/>
                <a:cs typeface="Times New Roman" panose="02020603050405020304" pitchFamily="18" charset="0"/>
              </a:rPr>
              <a:t> in MYCIN’s vocabulary)</a:t>
            </a:r>
          </a:p>
          <a:p>
            <a:pPr lvl="1">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4600" dirty="0">
                <a:solidFill>
                  <a:srgbClr val="0000B0"/>
                </a:solidFill>
                <a:latin typeface="Helvetica Neue"/>
                <a:cs typeface="Times New Roman" panose="02020603050405020304" pitchFamily="18" charset="0"/>
              </a:rPr>
              <a:t>stain, morphology and development-pattern are attributes (or </a:t>
            </a:r>
            <a:r>
              <a:rPr lang="en-US" altLang="en-US" sz="4600" b="1" dirty="0">
                <a:solidFill>
                  <a:srgbClr val="FF2D64"/>
                </a:solidFill>
                <a:latin typeface="Helvetica Neue"/>
                <a:cs typeface="Times New Roman" panose="02020603050405020304" pitchFamily="18" charset="0"/>
              </a:rPr>
              <a:t>clinical parameters</a:t>
            </a:r>
            <a:r>
              <a:rPr lang="en-US" altLang="en-US" sz="4600" dirty="0">
                <a:solidFill>
                  <a:srgbClr val="0000B0"/>
                </a:solidFill>
                <a:latin typeface="Helvetica Neue"/>
                <a:cs typeface="Times New Roman" panose="02020603050405020304" pitchFamily="18" charset="0"/>
              </a:rPr>
              <a:t> in MYCIN’s vocabulary)</a:t>
            </a:r>
          </a:p>
          <a:p>
            <a:pPr lvl="1">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4600" dirty="0">
                <a:solidFill>
                  <a:srgbClr val="0000B0"/>
                </a:solidFill>
                <a:latin typeface="Helvetica Neue"/>
                <a:cs typeface="Times New Roman" panose="02020603050405020304" pitchFamily="18" charset="0"/>
              </a:rPr>
              <a:t>gram-pos, coccoid and chain-like are values </a:t>
            </a:r>
          </a:p>
          <a:p>
            <a:pPr>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Object categories are few and are hierarchically related</a:t>
            </a:r>
          </a:p>
          <a:p>
            <a:pPr lvl="1">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4600" dirty="0">
                <a:solidFill>
                  <a:srgbClr val="0000B0"/>
                </a:solidFill>
                <a:latin typeface="Helvetica Neue"/>
                <a:cs typeface="Times New Roman" panose="02020603050405020304" pitchFamily="18" charset="0"/>
              </a:rPr>
              <a:t>persons, current-cultures, current-organisms, past-cultures, past-organisms, etc.</a:t>
            </a:r>
          </a:p>
          <a:p>
            <a:pPr lvl="1">
              <a:lnSpc>
                <a:spcPct val="107000"/>
              </a:lnSpc>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4600" dirty="0">
                <a:solidFill>
                  <a:srgbClr val="0000B0"/>
                </a:solidFill>
                <a:latin typeface="Helvetica Neue"/>
                <a:cs typeface="Times New Roman" panose="02020603050405020304" pitchFamily="18" charset="0"/>
              </a:rPr>
              <a:t>Every object has several attributes/characteristics</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4600" dirty="0">
              <a:solidFill>
                <a:srgbClr val="0000B0"/>
              </a:solidFill>
              <a:latin typeface="Helvetica Neue"/>
              <a:cs typeface="Times New Roman" panose="02020603050405020304" pitchFamily="18" charset="0"/>
            </a:endParaRPr>
          </a:p>
        </p:txBody>
      </p:sp>
    </p:spTree>
    <p:extLst>
      <p:ext uri="{BB962C8B-B14F-4D97-AF65-F5344CB8AC3E}">
        <p14:creationId xmlns:p14="http://schemas.microsoft.com/office/powerpoint/2010/main" val="41928242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45255"/>
            <a:ext cx="21590490" cy="892079"/>
          </a:xfrm>
        </p:spPr>
        <p:txBody>
          <a:bodyPr>
            <a:noAutofit/>
          </a:bodyPr>
          <a:lstStyle/>
          <a:p>
            <a:r>
              <a:rPr lang="en-US" sz="6000" dirty="0"/>
              <a:t>Rule organization</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11593" y="3382781"/>
            <a:ext cx="21360813" cy="297304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000B0"/>
                </a:solidFill>
                <a:effectLst/>
                <a:latin typeface="Helvetica Neue"/>
                <a:ea typeface="Times New Roman" panose="02020603050405020304" pitchFamily="18" charset="0"/>
                <a:cs typeface="Times New Roman" panose="02020603050405020304" pitchFamily="18" charset="0"/>
              </a:rPr>
              <a:t>Rules are </a:t>
            </a:r>
            <a:r>
              <a:rPr lang="en-US" sz="4800" dirty="0">
                <a:solidFill>
                  <a:srgbClr val="0000B0"/>
                </a:solidFill>
                <a:effectLst/>
                <a:latin typeface="Helvetica Neue"/>
                <a:ea typeface="Times New Roman" panose="02020603050405020304" pitchFamily="18" charset="0"/>
                <a:cs typeface="Times New Roman" panose="02020603050405020304" pitchFamily="18" charset="0"/>
              </a:rPr>
              <a:t>partitioned</a:t>
            </a:r>
            <a:r>
              <a:rPr lang="en-CY" sz="4800" dirty="0">
                <a:solidFill>
                  <a:srgbClr val="0000B0"/>
                </a:solidFill>
                <a:effectLst/>
                <a:latin typeface="Helvetica Neue"/>
                <a:ea typeface="Times New Roman" panose="02020603050405020304" pitchFamily="18" charset="0"/>
                <a:cs typeface="Times New Roman" panose="02020603050405020304" pitchFamily="18" charset="0"/>
              </a:rPr>
              <a:t> based on the objects that make up their contexts</a:t>
            </a:r>
            <a:endParaRPr lang="en-CY" sz="48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000B0"/>
                </a:solidFill>
                <a:effectLst/>
                <a:latin typeface="Helvetica Neue"/>
                <a:ea typeface="Times New Roman" panose="02020603050405020304" pitchFamily="18" charset="0"/>
                <a:cs typeface="Times New Roman" panose="02020603050405020304" pitchFamily="18" charset="0"/>
              </a:rPr>
              <a:t>The set of rules for the same object is indexed in the two dimensions, prediction and update, based on the characteristics of the object</a:t>
            </a:r>
            <a:endParaRPr lang="en-CY" sz="48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Text Placeholder 3">
            <a:extLst>
              <a:ext uri="{FF2B5EF4-FFF2-40B4-BE49-F238E27FC236}">
                <a16:creationId xmlns:a16="http://schemas.microsoft.com/office/drawing/2014/main" id="{8F21BA00-0B72-658C-1948-461E26CEDBF4}"/>
              </a:ext>
            </a:extLst>
          </p:cNvPr>
          <p:cNvSpPr txBox="1">
            <a:spLocks/>
          </p:cNvSpPr>
          <p:nvPr/>
        </p:nvSpPr>
        <p:spPr>
          <a:xfrm>
            <a:off x="1511593" y="6601277"/>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Working memory</a:t>
            </a:r>
            <a:endParaRPr lang="en-CY" sz="6000" dirty="0"/>
          </a:p>
        </p:txBody>
      </p:sp>
      <p:sp>
        <p:nvSpPr>
          <p:cNvPr id="9" name="Rectangle 3">
            <a:extLst>
              <a:ext uri="{FF2B5EF4-FFF2-40B4-BE49-F238E27FC236}">
                <a16:creationId xmlns:a16="http://schemas.microsoft.com/office/drawing/2014/main" id="{B4A754DD-3D91-5060-398A-03ABDABE7D64}"/>
              </a:ext>
            </a:extLst>
          </p:cNvPr>
          <p:cNvSpPr txBox="1">
            <a:spLocks noChangeArrowheads="1"/>
          </p:cNvSpPr>
          <p:nvPr/>
        </p:nvSpPr>
        <p:spPr>
          <a:xfrm>
            <a:off x="1396755" y="7984250"/>
            <a:ext cx="21360813" cy="409532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000B0"/>
                </a:solidFill>
                <a:effectLst/>
                <a:latin typeface="Helvetica Neue"/>
                <a:ea typeface="Times New Roman" panose="02020603050405020304" pitchFamily="18" charset="0"/>
                <a:cs typeface="Times New Roman" panose="02020603050405020304" pitchFamily="18" charset="0"/>
              </a:rPr>
              <a:t>The working memory or </a:t>
            </a:r>
            <a:r>
              <a:rPr lang="en-US" sz="4800" b="1" dirty="0">
                <a:solidFill>
                  <a:srgbClr val="FF2D64"/>
                </a:solidFill>
                <a:effectLst/>
                <a:latin typeface="Helvetica Neue"/>
                <a:ea typeface="Times New Roman" panose="02020603050405020304" pitchFamily="18" charset="0"/>
                <a:cs typeface="Times New Roman" panose="02020603050405020304" pitchFamily="18" charset="0"/>
              </a:rPr>
              <a:t>object tree </a:t>
            </a:r>
            <a:r>
              <a:rPr lang="en-US" sz="4800" dirty="0">
                <a:solidFill>
                  <a:srgbClr val="0000B0"/>
                </a:solidFill>
                <a:effectLst/>
                <a:latin typeface="Helvetica Neue"/>
                <a:ea typeface="Times New Roman" panose="02020603050405020304" pitchFamily="18" charset="0"/>
                <a:cs typeface="Times New Roman" panose="02020603050405020304" pitchFamily="18" charset="0"/>
              </a:rPr>
              <a:t>(</a:t>
            </a:r>
            <a:r>
              <a:rPr lang="en-CY" sz="4800" dirty="0">
                <a:solidFill>
                  <a:srgbClr val="0000B0"/>
                </a:solidFill>
                <a:effectLst/>
                <a:latin typeface="Helvetica Neue"/>
                <a:ea typeface="Times New Roman" panose="02020603050405020304" pitchFamily="18" charset="0"/>
                <a:cs typeface="Times New Roman" panose="02020603050405020304" pitchFamily="18" charset="0"/>
              </a:rPr>
              <a:t>context tree</a:t>
            </a:r>
            <a:r>
              <a:rPr lang="en-US" sz="4800" dirty="0">
                <a:solidFill>
                  <a:srgbClr val="0000B0"/>
                </a:solidFill>
                <a:effectLst/>
                <a:latin typeface="Helvetica Neue"/>
                <a:ea typeface="Times New Roman" panose="02020603050405020304" pitchFamily="18" charset="0"/>
                <a:cs typeface="Times New Roman" panose="02020603050405020304" pitchFamily="18" charset="0"/>
              </a:rPr>
              <a:t>)</a:t>
            </a:r>
            <a:r>
              <a:rPr lang="en-CY" sz="4800" dirty="0">
                <a:solidFill>
                  <a:srgbClr val="0000B0"/>
                </a:solidFill>
                <a:effectLst/>
                <a:latin typeface="Helvetica Neue"/>
                <a:ea typeface="Times New Roman" panose="02020603050405020304" pitchFamily="18" charset="0"/>
                <a:cs typeface="Times New Roman" panose="02020603050405020304" pitchFamily="18" charset="0"/>
              </a:rPr>
              <a:t> is hierarchical</a:t>
            </a:r>
            <a:endParaRPr lang="en-CY" sz="48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000B0"/>
                </a:solidFill>
                <a:effectLst/>
                <a:latin typeface="Helvetica Neue"/>
                <a:ea typeface="Times New Roman" panose="02020603050405020304" pitchFamily="18" charset="0"/>
                <a:cs typeface="Times New Roman" panose="02020603050405020304" pitchFamily="18" charset="0"/>
              </a:rPr>
              <a:t>Nodes represent objects, where the root represents the patient</a:t>
            </a:r>
            <a:endParaRPr lang="en-CY" sz="48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000B0"/>
                </a:solidFill>
                <a:effectLst/>
                <a:latin typeface="Helvetica Neue"/>
                <a:ea typeface="Times New Roman" panose="02020603050405020304" pitchFamily="18" charset="0"/>
                <a:cs typeface="Times New Roman" panose="02020603050405020304" pitchFamily="18" charset="0"/>
              </a:rPr>
              <a:t>The object tree is built incrementally through the application of production rules</a:t>
            </a:r>
            <a:endParaRPr lang="en-CY" sz="48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4800" dirty="0">
              <a:solidFill>
                <a:srgbClr val="0000B0"/>
              </a:solidFill>
              <a:latin typeface="Helvetica Neue"/>
              <a:cs typeface="Times New Roman" panose="02020603050405020304" pitchFamily="18" charset="0"/>
            </a:endParaRPr>
          </a:p>
        </p:txBody>
      </p:sp>
    </p:spTree>
    <p:extLst>
      <p:ext uri="{BB962C8B-B14F-4D97-AF65-F5344CB8AC3E}">
        <p14:creationId xmlns:p14="http://schemas.microsoft.com/office/powerpoint/2010/main" val="236204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a:extLst>
              <a:ext uri="{FF2B5EF4-FFF2-40B4-BE49-F238E27FC236}">
                <a16:creationId xmlns:a16="http://schemas.microsoft.com/office/drawing/2014/main" id="{F12B1B03-71D0-C086-41EE-269F71D7F740}"/>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0483" name="Slide Number Placeholder 3">
            <a:extLst>
              <a:ext uri="{FF2B5EF4-FFF2-40B4-BE49-F238E27FC236}">
                <a16:creationId xmlns:a16="http://schemas.microsoft.com/office/drawing/2014/main" id="{27C7882D-00D8-B829-7D03-47399585807E}"/>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B59BFBCA-0C22-4C02-9A23-1C879683B7AB}" type="slidenum">
              <a:rPr lang="el-GR" altLang="en-US" b="0" smtClean="0"/>
              <a:pPr algn="ctr"/>
              <a:t>49</a:t>
            </a:fld>
            <a:endParaRPr lang="el-GR" altLang="en-US" b="0" dirty="0"/>
          </a:p>
        </p:txBody>
      </p:sp>
      <p:sp>
        <p:nvSpPr>
          <p:cNvPr id="20484" name="Text Box 4">
            <a:extLst>
              <a:ext uri="{FF2B5EF4-FFF2-40B4-BE49-F238E27FC236}">
                <a16:creationId xmlns:a16="http://schemas.microsoft.com/office/drawing/2014/main" id="{F1739A78-FE7E-8C9E-E5A4-B551E340A5F7}"/>
              </a:ext>
            </a:extLst>
          </p:cNvPr>
          <p:cNvSpPr txBox="1">
            <a:spLocks noChangeArrowheads="1"/>
          </p:cNvSpPr>
          <p:nvPr/>
        </p:nvSpPr>
        <p:spPr bwMode="auto">
          <a:xfrm>
            <a:off x="5334000" y="2743200"/>
            <a:ext cx="14020800" cy="853440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latin typeface="Times New Roman" panose="02020603050405020304" pitchFamily="18" charset="0"/>
              </a:rPr>
              <a:t>patient</a:t>
            </a:r>
            <a:r>
              <a:rPr lang="el-GR" altLang="en-US" sz="2800" dirty="0">
                <a:latin typeface="Times New Roman" panose="02020603050405020304" pitchFamily="18" charset="0"/>
              </a:rPr>
              <a:t>-1</a:t>
            </a:r>
          </a:p>
          <a:p>
            <a:pPr algn="ctr" eaLnBrk="1" hangingPunct="1"/>
            <a:r>
              <a:rPr lang="el-GR" altLang="en-US" sz="2800" i="1" dirty="0">
                <a:solidFill>
                  <a:srgbClr val="990000"/>
                </a:solidFill>
                <a:latin typeface="Times New Roman" panose="02020603050405020304" pitchFamily="18" charset="0"/>
              </a:rPr>
              <a:t>(</a:t>
            </a:r>
            <a:r>
              <a:rPr lang="en-US" altLang="en-US" sz="2800" i="1" dirty="0">
                <a:solidFill>
                  <a:srgbClr val="990000"/>
                </a:solidFill>
                <a:latin typeface="Times New Roman" panose="02020603050405020304" pitchFamily="18" charset="0"/>
              </a:rPr>
              <a:t>person</a:t>
            </a:r>
            <a:r>
              <a:rPr lang="el-GR" altLang="en-US" sz="2800" i="1" dirty="0">
                <a:solidFill>
                  <a:srgbClr val="990000"/>
                </a:solidFill>
                <a:latin typeface="Times New Roman" panose="02020603050405020304" pitchFamily="18" charset="0"/>
              </a:rPr>
              <a:t>)</a:t>
            </a:r>
          </a:p>
          <a:p>
            <a:pPr algn="ctr" eaLnBrk="1" hangingPunct="1"/>
            <a:endParaRPr lang="el-GR" altLang="en-US" sz="2800" i="1" dirty="0">
              <a:solidFill>
                <a:srgbClr val="990000"/>
              </a:solidFill>
              <a:latin typeface="Times New Roman" panose="02020603050405020304" pitchFamily="18" charset="0"/>
            </a:endParaRPr>
          </a:p>
          <a:p>
            <a:pPr algn="ctr" eaLnBrk="1" hangingPunct="1"/>
            <a:endParaRPr lang="el-GR" altLang="en-US" sz="2800" i="1" dirty="0">
              <a:solidFill>
                <a:srgbClr val="990000"/>
              </a:solidFill>
              <a:latin typeface="Times New Roman" panose="02020603050405020304" pitchFamily="18" charset="0"/>
            </a:endParaRPr>
          </a:p>
          <a:p>
            <a:pPr algn="ctr" eaLnBrk="1" hangingPunct="1"/>
            <a:endParaRPr lang="el-GR" altLang="en-US" sz="2800" dirty="0">
              <a:latin typeface="Times New Roman" panose="02020603050405020304" pitchFamily="18" charset="0"/>
            </a:endParaRPr>
          </a:p>
          <a:p>
            <a:pPr algn="ctr" eaLnBrk="1" hangingPunct="1"/>
            <a:r>
              <a:rPr lang="en-US" altLang="en-US" sz="2800" dirty="0">
                <a:latin typeface="Times New Roman" panose="02020603050405020304" pitchFamily="18" charset="0"/>
              </a:rPr>
              <a:t>culture</a:t>
            </a:r>
            <a:r>
              <a:rPr lang="el-GR" altLang="en-US" sz="2800" dirty="0">
                <a:latin typeface="Times New Roman" panose="02020603050405020304" pitchFamily="18" charset="0"/>
              </a:rPr>
              <a:t>-1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n-US" altLang="en-US" sz="2800" dirty="0">
                <a:latin typeface="Times New Roman" panose="02020603050405020304" pitchFamily="18" charset="0"/>
              </a:rPr>
              <a:t>culture</a:t>
            </a:r>
            <a:r>
              <a:rPr lang="el-GR" altLang="en-US" sz="2800" dirty="0">
                <a:latin typeface="Times New Roman" panose="02020603050405020304" pitchFamily="18" charset="0"/>
              </a:rPr>
              <a:t>-2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n-US" altLang="en-US" sz="2800" dirty="0">
                <a:latin typeface="Times New Roman" panose="02020603050405020304" pitchFamily="18" charset="0"/>
              </a:rPr>
              <a:t>operation</a:t>
            </a:r>
            <a:r>
              <a:rPr lang="el-GR" altLang="en-US" sz="2800" dirty="0">
                <a:latin typeface="Times New Roman" panose="02020603050405020304" pitchFamily="18" charset="0"/>
              </a:rPr>
              <a:t>-1</a:t>
            </a:r>
          </a:p>
          <a:p>
            <a:pPr algn="l" eaLnBrk="1" hangingPunct="1"/>
            <a:r>
              <a:rPr lang="el-GR" altLang="en-US" sz="2800" dirty="0">
                <a:latin typeface="Times New Roman" panose="02020603050405020304" pitchFamily="18" charset="0"/>
              </a:rPr>
              <a:t>            </a:t>
            </a:r>
            <a:r>
              <a:rPr lang="el-GR" altLang="en-US" sz="2800" dirty="0">
                <a:solidFill>
                  <a:srgbClr val="990000"/>
                </a:solidFill>
                <a:latin typeface="Times New Roman" panose="02020603050405020304" pitchFamily="18" charset="0"/>
              </a:rPr>
              <a:t>(</a:t>
            </a:r>
            <a:r>
              <a:rPr lang="en-US" altLang="en-US" sz="2800" i="1" dirty="0">
                <a:solidFill>
                  <a:srgbClr val="990000"/>
                </a:solidFill>
                <a:latin typeface="Times New Roman" panose="02020603050405020304" pitchFamily="18" charset="0"/>
              </a:rPr>
              <a:t>current</a:t>
            </a:r>
            <a:r>
              <a:rPr lang="el-GR" altLang="en-US" sz="2800" i="1"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current</a:t>
            </a:r>
            <a:r>
              <a:rPr lang="el-GR" altLang="en-US" sz="2800" i="1"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operation</a:t>
            </a:r>
            <a:r>
              <a:rPr lang="el-GR" altLang="en-US" sz="2800" dirty="0">
                <a:solidFill>
                  <a:srgbClr val="990000"/>
                </a:solidFill>
                <a:latin typeface="Times New Roman" panose="02020603050405020304" pitchFamily="18" charset="0"/>
              </a:rPr>
              <a:t>)</a:t>
            </a:r>
          </a:p>
          <a:p>
            <a:pPr algn="l" eaLnBrk="1" hangingPunct="1"/>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culture</a:t>
            </a:r>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culture</a:t>
            </a:r>
            <a:r>
              <a:rPr lang="el-GR" altLang="en-US" sz="2800" dirty="0">
                <a:solidFill>
                  <a:srgbClr val="990000"/>
                </a:solidFill>
                <a:latin typeface="Times New Roman" panose="02020603050405020304" pitchFamily="18" charset="0"/>
              </a:rPr>
              <a:t>)</a:t>
            </a:r>
          </a:p>
          <a:p>
            <a:pPr algn="l" eaLnBrk="1" hangingPunct="1"/>
            <a:r>
              <a:rPr lang="el-GR" altLang="en-US" sz="2800" dirty="0">
                <a:latin typeface="Times New Roman" panose="02020603050405020304" pitchFamily="18" charset="0"/>
              </a:rPr>
              <a:t> </a:t>
            </a:r>
          </a:p>
          <a:p>
            <a:pPr algn="l" eaLnBrk="1" hangingPunct="1"/>
            <a:r>
              <a:rPr lang="el-GR" altLang="en-US" sz="2800" dirty="0">
                <a:latin typeface="Times New Roman" panose="02020603050405020304" pitchFamily="18" charset="0"/>
              </a:rPr>
              <a:t>  </a:t>
            </a:r>
          </a:p>
          <a:p>
            <a:pPr algn="l" eaLnBrk="1" hangingPunct="1"/>
            <a:endParaRPr lang="el-GR" altLang="en-US" sz="2800" dirty="0">
              <a:latin typeface="Times New Roman" panose="02020603050405020304" pitchFamily="18" charset="0"/>
            </a:endParaRPr>
          </a:p>
          <a:p>
            <a:pPr algn="l" eaLnBrk="1" hangingPunct="1"/>
            <a:r>
              <a:rPr lang="el-GR" altLang="en-US" sz="2800" dirty="0">
                <a:latin typeface="Times New Roman" panose="02020603050405020304" pitchFamily="18" charset="0"/>
              </a:rPr>
              <a:t>           </a:t>
            </a:r>
            <a:r>
              <a:rPr lang="en-US" altLang="en-US" sz="2800" dirty="0">
                <a:latin typeface="Times New Roman" panose="02020603050405020304" pitchFamily="18" charset="0"/>
              </a:rPr>
              <a:t>organism</a:t>
            </a:r>
            <a:r>
              <a:rPr lang="el-GR" altLang="en-US" sz="2800" dirty="0">
                <a:latin typeface="Times New Roman" panose="02020603050405020304" pitchFamily="18" charset="0"/>
              </a:rPr>
              <a:t>-1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n-US" altLang="en-US" sz="2800" dirty="0">
                <a:latin typeface="Times New Roman" panose="02020603050405020304" pitchFamily="18" charset="0"/>
              </a:rPr>
              <a:t>organism</a:t>
            </a:r>
            <a:r>
              <a:rPr lang="el-GR" altLang="en-US" sz="2800" dirty="0">
                <a:latin typeface="Times New Roman" panose="02020603050405020304" pitchFamily="18" charset="0"/>
              </a:rPr>
              <a:t>-2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n-US" altLang="en-US" sz="2800" dirty="0">
                <a:latin typeface="Times New Roman" panose="02020603050405020304" pitchFamily="18" charset="0"/>
              </a:rPr>
              <a:t>drug</a:t>
            </a:r>
            <a:r>
              <a:rPr lang="el-GR" altLang="en-US" sz="2800" dirty="0">
                <a:latin typeface="Times New Roman" panose="02020603050405020304" pitchFamily="18" charset="0"/>
              </a:rPr>
              <a:t>-2</a:t>
            </a:r>
          </a:p>
          <a:p>
            <a:pPr algn="l" eaLnBrk="1" hangingPunct="1"/>
            <a:r>
              <a:rPr lang="el-GR" altLang="en-US" sz="2800" dirty="0">
                <a:latin typeface="Times New Roman" panose="02020603050405020304" pitchFamily="18" charset="0"/>
              </a:rPr>
              <a:t>   </a:t>
            </a:r>
            <a:r>
              <a:rPr lang="el-GR" altLang="en-US" sz="2800" dirty="0">
                <a:solidFill>
                  <a:srgbClr val="990000"/>
                </a:solidFill>
                <a:latin typeface="Times New Roman" panose="02020603050405020304" pitchFamily="18" charset="0"/>
              </a:rPr>
              <a:t>(</a:t>
            </a:r>
            <a:r>
              <a:rPr lang="en-US" altLang="en-US" sz="2800" i="1" dirty="0">
                <a:solidFill>
                  <a:srgbClr val="990000"/>
                </a:solidFill>
                <a:latin typeface="Times New Roman" panose="02020603050405020304" pitchFamily="18" charset="0"/>
              </a:rPr>
              <a:t>current organism</a:t>
            </a:r>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current organism</a:t>
            </a:r>
            <a:r>
              <a:rPr lang="el-GR" altLang="en-US" sz="2800" dirty="0">
                <a:solidFill>
                  <a:srgbClr val="990000"/>
                </a:solidFill>
                <a:latin typeface="Times New Roman" panose="02020603050405020304" pitchFamily="18" charset="0"/>
              </a:rPr>
              <a:t>)             </a:t>
            </a:r>
            <a:r>
              <a:rPr lang="en-US" altLang="en-US" sz="2800" dirty="0">
                <a:solidFill>
                  <a:srgbClr val="990000"/>
                </a:solidFill>
                <a:latin typeface="Times New Roman" panose="02020603050405020304" pitchFamily="18" charset="0"/>
              </a:rPr>
              <a:t>        </a:t>
            </a:r>
            <a:r>
              <a:rPr lang="el-GR" altLang="en-US" sz="2800" dirty="0">
                <a:solidFill>
                  <a:srgbClr val="990000"/>
                </a:solidFill>
                <a:latin typeface="Times New Roman" panose="02020603050405020304" pitchFamily="18" charset="0"/>
              </a:rPr>
              <a:t>    (</a:t>
            </a:r>
            <a:r>
              <a:rPr lang="en-US" altLang="en-US" sz="2800" i="1" dirty="0">
                <a:solidFill>
                  <a:srgbClr val="990000"/>
                </a:solidFill>
                <a:latin typeface="Times New Roman" panose="02020603050405020304" pitchFamily="18" charset="0"/>
              </a:rPr>
              <a:t>operative drug)</a:t>
            </a:r>
            <a:endParaRPr lang="el-GR" altLang="en-US" sz="2800" dirty="0">
              <a:solidFill>
                <a:srgbClr val="990000"/>
              </a:solidFill>
              <a:latin typeface="Times New Roman" panose="02020603050405020304" pitchFamily="18" charset="0"/>
            </a:endParaRPr>
          </a:p>
          <a:p>
            <a:pPr algn="l" eaLnBrk="1" hangingPunct="1"/>
            <a:r>
              <a:rPr lang="el-GR" altLang="en-US" sz="2800" dirty="0">
                <a:solidFill>
                  <a:srgbClr val="990000"/>
                </a:solidFill>
                <a:latin typeface="Times New Roman" panose="02020603050405020304" pitchFamily="18" charset="0"/>
              </a:rPr>
              <a:t>                                                                                                                     </a:t>
            </a:r>
          </a:p>
          <a:p>
            <a:pPr algn="l" eaLnBrk="1" hangingPunct="1"/>
            <a:r>
              <a:rPr lang="el-GR" altLang="en-US" sz="2800" dirty="0">
                <a:latin typeface="Times New Roman" panose="02020603050405020304" pitchFamily="18" charset="0"/>
              </a:rPr>
              <a:t>                                                                   </a:t>
            </a:r>
          </a:p>
          <a:p>
            <a:pPr algn="l" eaLnBrk="1" hangingPunct="1"/>
            <a:endParaRPr lang="el-GR" altLang="en-US" sz="2800" dirty="0">
              <a:latin typeface="Times New Roman" panose="02020603050405020304" pitchFamily="18" charset="0"/>
            </a:endParaRPr>
          </a:p>
          <a:p>
            <a:pPr algn="l" eaLnBrk="1" hangingPunct="1"/>
            <a:r>
              <a:rPr lang="el-GR" altLang="en-US" sz="2800" dirty="0">
                <a:latin typeface="Times New Roman" panose="02020603050405020304" pitchFamily="18" charset="0"/>
              </a:rPr>
              <a:t>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n-US" altLang="en-US" sz="2800" dirty="0">
                <a:latin typeface="Times New Roman" panose="02020603050405020304" pitchFamily="18" charset="0"/>
              </a:rPr>
              <a:t>drug</a:t>
            </a:r>
            <a:r>
              <a:rPr lang="el-GR" altLang="en-US" sz="2800" dirty="0">
                <a:latin typeface="Times New Roman" panose="02020603050405020304" pitchFamily="18" charset="0"/>
              </a:rPr>
              <a:t>-1</a:t>
            </a:r>
          </a:p>
          <a:p>
            <a:pPr algn="l" eaLnBrk="1" hangingPunct="1"/>
            <a:r>
              <a:rPr lang="el-GR" altLang="en-US" sz="2800" dirty="0">
                <a:latin typeface="Times New Roman" panose="02020603050405020304" pitchFamily="18" charset="0"/>
              </a:rPr>
              <a:t>                                                           </a:t>
            </a:r>
            <a:r>
              <a:rPr lang="en-US" altLang="en-US" sz="2800" dirty="0">
                <a:latin typeface="Times New Roman" panose="02020603050405020304" pitchFamily="18" charset="0"/>
              </a:rPr>
              <a:t>    </a:t>
            </a:r>
            <a:r>
              <a:rPr lang="el-GR" altLang="en-US" sz="2800" dirty="0">
                <a:latin typeface="Times New Roman" panose="02020603050405020304" pitchFamily="18" charset="0"/>
              </a:rPr>
              <a:t>    </a:t>
            </a:r>
            <a:r>
              <a:rPr lang="el-GR" altLang="en-US" sz="2800" dirty="0">
                <a:solidFill>
                  <a:srgbClr val="990000"/>
                </a:solidFill>
                <a:latin typeface="Times New Roman" panose="02020603050405020304" pitchFamily="18" charset="0"/>
              </a:rPr>
              <a:t>(</a:t>
            </a:r>
            <a:r>
              <a:rPr lang="en-US" altLang="en-US" sz="2800" i="1" dirty="0">
                <a:solidFill>
                  <a:srgbClr val="990000"/>
                </a:solidFill>
                <a:latin typeface="Times New Roman" panose="02020603050405020304" pitchFamily="18" charset="0"/>
              </a:rPr>
              <a:t>current drug</a:t>
            </a:r>
            <a:r>
              <a:rPr lang="el-GR" altLang="en-US" sz="2800" dirty="0">
                <a:solidFill>
                  <a:srgbClr val="990000"/>
                </a:solidFill>
                <a:latin typeface="Times New Roman" panose="02020603050405020304" pitchFamily="18" charset="0"/>
              </a:rPr>
              <a:t>)</a:t>
            </a:r>
            <a:endParaRPr lang="en-US" altLang="en-US" sz="2800" dirty="0">
              <a:solidFill>
                <a:srgbClr val="990000"/>
              </a:solidFill>
            </a:endParaRPr>
          </a:p>
        </p:txBody>
      </p:sp>
      <p:sp>
        <p:nvSpPr>
          <p:cNvPr id="20485" name="Line 12">
            <a:extLst>
              <a:ext uri="{FF2B5EF4-FFF2-40B4-BE49-F238E27FC236}">
                <a16:creationId xmlns:a16="http://schemas.microsoft.com/office/drawing/2014/main" id="{A8CCC76A-8235-EC0C-8291-BF1247127F67}"/>
              </a:ext>
            </a:extLst>
          </p:cNvPr>
          <p:cNvSpPr>
            <a:spLocks noChangeShapeType="1"/>
          </p:cNvSpPr>
          <p:nvPr/>
        </p:nvSpPr>
        <p:spPr bwMode="auto">
          <a:xfrm>
            <a:off x="12496800" y="38100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86" name="Line 13">
            <a:extLst>
              <a:ext uri="{FF2B5EF4-FFF2-40B4-BE49-F238E27FC236}">
                <a16:creationId xmlns:a16="http://schemas.microsoft.com/office/drawing/2014/main" id="{868A95B4-7356-797A-1DB2-3CD4DF838B50}"/>
              </a:ext>
            </a:extLst>
          </p:cNvPr>
          <p:cNvSpPr>
            <a:spLocks noChangeShapeType="1"/>
          </p:cNvSpPr>
          <p:nvPr/>
        </p:nvSpPr>
        <p:spPr bwMode="auto">
          <a:xfrm flipH="1">
            <a:off x="7924800" y="3810000"/>
            <a:ext cx="457200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87" name="Line 14">
            <a:extLst>
              <a:ext uri="{FF2B5EF4-FFF2-40B4-BE49-F238E27FC236}">
                <a16:creationId xmlns:a16="http://schemas.microsoft.com/office/drawing/2014/main" id="{E6997470-0FF6-A84B-E34D-4281E05EAFCD}"/>
              </a:ext>
            </a:extLst>
          </p:cNvPr>
          <p:cNvSpPr>
            <a:spLocks noChangeShapeType="1"/>
          </p:cNvSpPr>
          <p:nvPr/>
        </p:nvSpPr>
        <p:spPr bwMode="auto">
          <a:xfrm>
            <a:off x="12496800" y="3810000"/>
            <a:ext cx="381000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88" name="Line 17">
            <a:extLst>
              <a:ext uri="{FF2B5EF4-FFF2-40B4-BE49-F238E27FC236}">
                <a16:creationId xmlns:a16="http://schemas.microsoft.com/office/drawing/2014/main" id="{F07F10FE-67B5-71A7-6493-B6B219386B86}"/>
              </a:ext>
            </a:extLst>
          </p:cNvPr>
          <p:cNvSpPr>
            <a:spLocks noChangeShapeType="1"/>
          </p:cNvSpPr>
          <p:nvPr/>
        </p:nvSpPr>
        <p:spPr bwMode="auto">
          <a:xfrm>
            <a:off x="7162800" y="6400800"/>
            <a:ext cx="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89" name="Line 18">
            <a:extLst>
              <a:ext uri="{FF2B5EF4-FFF2-40B4-BE49-F238E27FC236}">
                <a16:creationId xmlns:a16="http://schemas.microsoft.com/office/drawing/2014/main" id="{EF19E0F6-5A09-34FC-7BC7-C94498B2F7D5}"/>
              </a:ext>
            </a:extLst>
          </p:cNvPr>
          <p:cNvSpPr>
            <a:spLocks noChangeShapeType="1"/>
          </p:cNvSpPr>
          <p:nvPr/>
        </p:nvSpPr>
        <p:spPr bwMode="auto">
          <a:xfrm>
            <a:off x="12344400" y="6400800"/>
            <a:ext cx="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90" name="Line 20">
            <a:extLst>
              <a:ext uri="{FF2B5EF4-FFF2-40B4-BE49-F238E27FC236}">
                <a16:creationId xmlns:a16="http://schemas.microsoft.com/office/drawing/2014/main" id="{72F88CAD-56EE-DA2D-C50E-17425C213248}"/>
              </a:ext>
            </a:extLst>
          </p:cNvPr>
          <p:cNvSpPr>
            <a:spLocks noChangeShapeType="1"/>
          </p:cNvSpPr>
          <p:nvPr/>
        </p:nvSpPr>
        <p:spPr bwMode="auto">
          <a:xfrm>
            <a:off x="16916400" y="5943600"/>
            <a:ext cx="0" cy="152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0491" name="Line 21">
            <a:extLst>
              <a:ext uri="{FF2B5EF4-FFF2-40B4-BE49-F238E27FC236}">
                <a16:creationId xmlns:a16="http://schemas.microsoft.com/office/drawing/2014/main" id="{90125ADE-9BD4-C36C-8AE0-A8E82DE55901}"/>
              </a:ext>
            </a:extLst>
          </p:cNvPr>
          <p:cNvSpPr>
            <a:spLocks noChangeShapeType="1"/>
          </p:cNvSpPr>
          <p:nvPr/>
        </p:nvSpPr>
        <p:spPr bwMode="auto">
          <a:xfrm>
            <a:off x="12344400" y="8686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Expert Systems brought a strong new perspective to AI: </a:t>
            </a:r>
            <a:r>
              <a:rPr lang="en-US" sz="4800" dirty="0"/>
              <a:t>the mechanization of powerful, domain-specific knowledge as a viable alternative to weak methods, for handling large, difficult problems</a:t>
            </a:r>
          </a:p>
        </p:txBody>
      </p:sp>
    </p:spTree>
    <p:extLst>
      <p:ext uri="{BB962C8B-B14F-4D97-AF65-F5344CB8AC3E}">
        <p14:creationId xmlns:p14="http://schemas.microsoft.com/office/powerpoint/2010/main" val="2516651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Reasoning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MYCIN applies backwards reasoning, implemented through backwards chaining</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sz="5400" dirty="0">
                <a:solidFill>
                  <a:srgbClr val="0000B0"/>
                </a:solidFill>
                <a:latin typeface="Helvetica Neue"/>
                <a:cs typeface="Times New Roman" panose="02020603050405020304" pitchFamily="18" charset="0"/>
              </a:rPr>
              <a:t>The reasoning is </a:t>
            </a:r>
            <a:r>
              <a:rPr lang="en-US" altLang="en-US" sz="5400" b="1" dirty="0">
                <a:solidFill>
                  <a:srgbClr val="FF2D64"/>
                </a:solidFill>
                <a:latin typeface="Helvetica Neue"/>
                <a:cs typeface="Times New Roman" panose="02020603050405020304" pitchFamily="18" charset="0"/>
              </a:rPr>
              <a:t>deductive</a:t>
            </a:r>
            <a:r>
              <a:rPr lang="en-US" altLang="en-US" sz="5400" dirty="0">
                <a:solidFill>
                  <a:srgbClr val="0000B0"/>
                </a:solidFill>
                <a:latin typeface="Helvetica Neue"/>
                <a:cs typeface="Times New Roman" panose="02020603050405020304" pitchFamily="18" charset="0"/>
              </a:rPr>
              <a:t> – top to bottom</a:t>
            </a:r>
          </a:p>
        </p:txBody>
      </p:sp>
    </p:spTree>
    <p:extLst>
      <p:ext uri="{BB962C8B-B14F-4D97-AF65-F5344CB8AC3E}">
        <p14:creationId xmlns:p14="http://schemas.microsoft.com/office/powerpoint/2010/main" val="57562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43750B37-802B-1F28-6C0E-7FC001A249F2}"/>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2531" name="Slide Number Placeholder 3">
            <a:extLst>
              <a:ext uri="{FF2B5EF4-FFF2-40B4-BE49-F238E27FC236}">
                <a16:creationId xmlns:a16="http://schemas.microsoft.com/office/drawing/2014/main" id="{98DFEC1B-2554-0C6B-214D-1BC6959AAB4D}"/>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8D2A229D-2992-459E-AE6D-955EF59EA9C2}" type="slidenum">
              <a:rPr lang="el-GR" altLang="en-US" b="0" smtClean="0"/>
              <a:pPr algn="ctr"/>
              <a:t>51</a:t>
            </a:fld>
            <a:endParaRPr lang="el-GR" altLang="en-US" b="0" dirty="0"/>
          </a:p>
        </p:txBody>
      </p:sp>
      <p:sp>
        <p:nvSpPr>
          <p:cNvPr id="22532" name="Text Box 4">
            <a:extLst>
              <a:ext uri="{FF2B5EF4-FFF2-40B4-BE49-F238E27FC236}">
                <a16:creationId xmlns:a16="http://schemas.microsoft.com/office/drawing/2014/main" id="{69ECF964-A950-716A-3CD3-C956075EB34D}"/>
              </a:ext>
            </a:extLst>
          </p:cNvPr>
          <p:cNvSpPr txBox="1">
            <a:spLocks noChangeArrowheads="1"/>
          </p:cNvSpPr>
          <p:nvPr/>
        </p:nvSpPr>
        <p:spPr bwMode="auto">
          <a:xfrm>
            <a:off x="1274164" y="3200401"/>
            <a:ext cx="22155462" cy="6124754"/>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dirty="0"/>
              <a:t>IF</a:t>
            </a:r>
            <a:r>
              <a:rPr lang="el-GR" altLang="en-US" sz="4000" dirty="0"/>
              <a:t>:</a:t>
            </a:r>
          </a:p>
          <a:p>
            <a:pPr eaLnBrk="1" hangingPunct="1">
              <a:spcBef>
                <a:spcPct val="0"/>
              </a:spcBef>
              <a:buFontTx/>
              <a:buNone/>
            </a:pPr>
            <a:endParaRPr lang="el-GR" altLang="en-US" sz="4000" dirty="0"/>
          </a:p>
          <a:p>
            <a:pPr eaLnBrk="1" hangingPunct="1">
              <a:spcBef>
                <a:spcPct val="0"/>
              </a:spcBef>
              <a:buFontTx/>
              <a:buAutoNum type="arabicPeriod"/>
            </a:pPr>
            <a:r>
              <a:rPr lang="el-GR" altLang="en-US" sz="4000" dirty="0"/>
              <a:t>   </a:t>
            </a:r>
            <a:r>
              <a:rPr lang="en-US" altLang="en-US" sz="4000" dirty="0"/>
              <a:t>there is at least one organism that requires treatment, and</a:t>
            </a:r>
          </a:p>
          <a:p>
            <a:pPr marL="0" indent="0" eaLnBrk="1" hangingPunct="1">
              <a:spcBef>
                <a:spcPct val="0"/>
              </a:spcBef>
              <a:buNone/>
            </a:pPr>
            <a:endParaRPr lang="el-GR" altLang="en-US" sz="1600" dirty="0"/>
          </a:p>
          <a:p>
            <a:pPr indent="-720000" eaLnBrk="1" hangingPunct="1">
              <a:spcBef>
                <a:spcPct val="0"/>
              </a:spcBef>
              <a:buFontTx/>
              <a:buAutoNum type="arabicPeriod" startAt="2"/>
            </a:pPr>
            <a:r>
              <a:rPr lang="el-GR" altLang="en-US" sz="4000" dirty="0"/>
              <a:t> </a:t>
            </a:r>
            <a:r>
              <a:rPr lang="en-US" altLang="en-US" sz="4000" dirty="0"/>
              <a:t>the possibility of other organisms, being present, that require  treatment has been explored</a:t>
            </a:r>
          </a:p>
          <a:p>
            <a:pPr marL="0" indent="0" eaLnBrk="1" hangingPunct="1">
              <a:spcBef>
                <a:spcPct val="0"/>
              </a:spcBef>
              <a:buNone/>
            </a:pPr>
            <a:endParaRPr lang="el-GR" altLang="en-US" sz="4000" dirty="0"/>
          </a:p>
          <a:p>
            <a:pPr eaLnBrk="1" hangingPunct="1">
              <a:spcBef>
                <a:spcPct val="0"/>
              </a:spcBef>
              <a:buFontTx/>
              <a:buNone/>
            </a:pPr>
            <a:r>
              <a:rPr lang="en-US" altLang="en-US" sz="4000" dirty="0"/>
              <a:t>THEN</a:t>
            </a:r>
            <a:r>
              <a:rPr lang="el-GR" altLang="en-US" sz="4000" dirty="0"/>
              <a:t>:</a:t>
            </a:r>
          </a:p>
          <a:p>
            <a:pPr eaLnBrk="1" hangingPunct="1">
              <a:spcBef>
                <a:spcPct val="0"/>
              </a:spcBef>
              <a:buFontTx/>
              <a:buNone/>
            </a:pPr>
            <a:endParaRPr lang="el-GR" altLang="en-US" sz="4000" dirty="0"/>
          </a:p>
          <a:p>
            <a:pPr eaLnBrk="1" hangingPunct="1">
              <a:spcBef>
                <a:spcPct val="0"/>
              </a:spcBef>
              <a:buFontTx/>
              <a:buAutoNum type="arabicPeriod"/>
            </a:pPr>
            <a:r>
              <a:rPr lang="el-GR" altLang="en-US" sz="4000" dirty="0"/>
              <a:t>   </a:t>
            </a:r>
            <a:r>
              <a:rPr lang="en-US" altLang="en-US" sz="4000" dirty="0"/>
              <a:t>compile a list of possible treatments</a:t>
            </a:r>
            <a:endParaRPr lang="el-GR" altLang="en-US" sz="4000" dirty="0"/>
          </a:p>
          <a:p>
            <a:pPr eaLnBrk="1" hangingPunct="1">
              <a:spcBef>
                <a:spcPct val="0"/>
              </a:spcBef>
              <a:buFontTx/>
              <a:buAutoNum type="arabicPeriod"/>
            </a:pPr>
            <a:endParaRPr lang="el-GR" altLang="en-US" sz="1600" dirty="0"/>
          </a:p>
          <a:p>
            <a:pPr eaLnBrk="1" hangingPunct="1">
              <a:spcBef>
                <a:spcPct val="0"/>
              </a:spcBef>
              <a:buFontTx/>
              <a:buAutoNum type="arabicPeriod"/>
            </a:pPr>
            <a:r>
              <a:rPr lang="el-GR" altLang="en-US" sz="4000" dirty="0"/>
              <a:t>   </a:t>
            </a:r>
            <a:r>
              <a:rPr lang="en-US" altLang="en-US" sz="4000" dirty="0"/>
              <a:t>select the best treatment for the patient </a:t>
            </a:r>
          </a:p>
        </p:txBody>
      </p:sp>
      <p:sp>
        <p:nvSpPr>
          <p:cNvPr id="22533" name="Text Box 5">
            <a:extLst>
              <a:ext uri="{FF2B5EF4-FFF2-40B4-BE49-F238E27FC236}">
                <a16:creationId xmlns:a16="http://schemas.microsoft.com/office/drawing/2014/main" id="{9AA0133E-062F-4AC7-1A9F-6F5E9E551CE1}"/>
              </a:ext>
            </a:extLst>
          </p:cNvPr>
          <p:cNvSpPr txBox="1">
            <a:spLocks noChangeArrowheads="1"/>
          </p:cNvSpPr>
          <p:nvPr/>
        </p:nvSpPr>
        <p:spPr bwMode="auto">
          <a:xfrm>
            <a:off x="1274164" y="2103620"/>
            <a:ext cx="10820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990000"/>
                </a:solidFill>
              </a:rPr>
              <a:t>Goal-Rule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Flow of Reasoning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TextBox 7">
            <a:extLst>
              <a:ext uri="{FF2B5EF4-FFF2-40B4-BE49-F238E27FC236}">
                <a16:creationId xmlns:a16="http://schemas.microsoft.com/office/drawing/2014/main" id="{31089B66-BA96-2DA5-5D65-DA12FC8EECB7}"/>
              </a:ext>
            </a:extLst>
          </p:cNvPr>
          <p:cNvSpPr txBox="1"/>
          <p:nvPr/>
        </p:nvSpPr>
        <p:spPr>
          <a:xfrm>
            <a:off x="1731363" y="4188557"/>
            <a:ext cx="21478062" cy="5670463"/>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flow of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reasoning</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 for the diagnostic part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of the </a:t>
            </a:r>
            <a:r>
              <a:rPr lang="en-US" sz="5400" dirty="0">
                <a:solidFill>
                  <a:srgbClr val="0100C8"/>
                </a:solidFill>
                <a:latin typeface="Helvetica Neue"/>
                <a:ea typeface="Times New Roman" panose="02020603050405020304" pitchFamily="18" charset="0"/>
                <a:cs typeface="Times New Roman" panose="02020603050405020304" pitchFamily="18" charset="0"/>
              </a:rPr>
              <a:t>system,</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5400" dirty="0">
                <a:solidFill>
                  <a:srgbClr val="0100C8"/>
                </a:solidFill>
                <a:latin typeface="Helvetica Neue"/>
                <a:ea typeface="Times New Roman" panose="02020603050405020304" pitchFamily="18" charset="0"/>
                <a:cs typeface="Times New Roman" panose="02020603050405020304" pitchFamily="18" charset="0"/>
              </a:rPr>
              <a:t>results in the</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following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three stages</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 (that do not appear explicitly)</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914400" indent="-91440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Get more clinical information about the patient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914400" indent="-91440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Find out which microorganisms, if any, could have caused the infection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914400" indent="-91440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Name the most likely microorganisms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35198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a:extLst>
              <a:ext uri="{FF2B5EF4-FFF2-40B4-BE49-F238E27FC236}">
                <a16:creationId xmlns:a16="http://schemas.microsoft.com/office/drawing/2014/main" id="{F0DD2301-397C-D928-7225-FA9C69E8765E}"/>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4579" name="Slide Number Placeholder 3">
            <a:extLst>
              <a:ext uri="{FF2B5EF4-FFF2-40B4-BE49-F238E27FC236}">
                <a16:creationId xmlns:a16="http://schemas.microsoft.com/office/drawing/2014/main" id="{0A96D465-506C-7244-B5F3-5CFFA38F57FC}"/>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740471BB-876F-452E-A7A0-464DA6DB46EE}" type="slidenum">
              <a:rPr lang="el-GR" altLang="en-US" b="0" smtClean="0"/>
              <a:pPr algn="ctr"/>
              <a:t>53</a:t>
            </a:fld>
            <a:endParaRPr lang="el-GR" altLang="en-US" b="0" dirty="0"/>
          </a:p>
        </p:txBody>
      </p:sp>
      <p:sp>
        <p:nvSpPr>
          <p:cNvPr id="24580" name="Text Box 4">
            <a:extLst>
              <a:ext uri="{FF2B5EF4-FFF2-40B4-BE49-F238E27FC236}">
                <a16:creationId xmlns:a16="http://schemas.microsoft.com/office/drawing/2014/main" id="{FC9F8094-4FC3-D88C-3320-9349E283C2D4}"/>
              </a:ext>
            </a:extLst>
          </p:cNvPr>
          <p:cNvSpPr txBox="1">
            <a:spLocks noChangeArrowheads="1"/>
          </p:cNvSpPr>
          <p:nvPr/>
        </p:nvSpPr>
        <p:spPr bwMode="auto">
          <a:xfrm>
            <a:off x="5029200" y="1783828"/>
            <a:ext cx="1309141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dirty="0">
                <a:solidFill>
                  <a:srgbClr val="990000"/>
                </a:solidFill>
              </a:rPr>
              <a:t>Rule chaining</a:t>
            </a:r>
            <a:endParaRPr lang="el-GR" altLang="en-US" sz="4800" dirty="0">
              <a:solidFill>
                <a:srgbClr val="990000"/>
              </a:solidFill>
            </a:endParaRPr>
          </a:p>
          <a:p>
            <a:pPr algn="l" eaLnBrk="1" hangingPunct="1"/>
            <a:endParaRPr lang="el-GR" altLang="en-US" sz="1600" dirty="0">
              <a:solidFill>
                <a:srgbClr val="990000"/>
              </a:solidFill>
            </a:endParaRPr>
          </a:p>
          <a:p>
            <a:pPr algn="l" eaLnBrk="1" hangingPunct="1"/>
            <a:r>
              <a:rPr lang="en-US" altLang="en-US" sz="4000" dirty="0">
                <a:solidFill>
                  <a:srgbClr val="990000"/>
                </a:solidFill>
              </a:rPr>
              <a:t>Subgoal</a:t>
            </a:r>
            <a:r>
              <a:rPr lang="el-GR" altLang="en-US" sz="4000" dirty="0">
                <a:solidFill>
                  <a:srgbClr val="990000"/>
                </a:solidFill>
              </a:rPr>
              <a:t>:</a:t>
            </a:r>
            <a:r>
              <a:rPr lang="el-GR" altLang="en-US" sz="4000" dirty="0"/>
              <a:t> </a:t>
            </a:r>
            <a:r>
              <a:rPr lang="en-US" altLang="en-US" sz="4000" dirty="0"/>
              <a:t>What is the locus of infection?</a:t>
            </a:r>
          </a:p>
        </p:txBody>
      </p:sp>
      <p:sp>
        <p:nvSpPr>
          <p:cNvPr id="24581" name="Text Box 5">
            <a:extLst>
              <a:ext uri="{FF2B5EF4-FFF2-40B4-BE49-F238E27FC236}">
                <a16:creationId xmlns:a16="http://schemas.microsoft.com/office/drawing/2014/main" id="{DC1995F2-F032-B16D-79B6-ACD41F962D2D}"/>
              </a:ext>
            </a:extLst>
          </p:cNvPr>
          <p:cNvSpPr txBox="1">
            <a:spLocks noChangeArrowheads="1"/>
          </p:cNvSpPr>
          <p:nvPr/>
        </p:nvSpPr>
        <p:spPr bwMode="auto">
          <a:xfrm>
            <a:off x="5181600" y="4476228"/>
            <a:ext cx="13091410" cy="7232749"/>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dirty="0"/>
              <a:t>IF:</a:t>
            </a:r>
            <a:endParaRPr lang="el-GR" altLang="en-US" sz="4800" dirty="0"/>
          </a:p>
          <a:p>
            <a:pPr eaLnBrk="1" hangingPunct="1">
              <a:spcBef>
                <a:spcPct val="0"/>
              </a:spcBef>
              <a:buFontTx/>
              <a:buNone/>
            </a:pPr>
            <a:endParaRPr lang="en-US" altLang="en-US" sz="4800" dirty="0"/>
          </a:p>
          <a:p>
            <a:pPr eaLnBrk="1" hangingPunct="1">
              <a:spcBef>
                <a:spcPct val="0"/>
              </a:spcBef>
              <a:buFontTx/>
              <a:buAutoNum type="arabicPeriod"/>
            </a:pPr>
            <a:r>
              <a:rPr lang="el-GR" altLang="en-US" sz="4800" dirty="0"/>
              <a:t>  </a:t>
            </a:r>
            <a:r>
              <a:rPr lang="en-US" altLang="en-US" sz="4800" dirty="0"/>
              <a:t> culture site known</a:t>
            </a:r>
            <a:endParaRPr lang="el-GR" altLang="en-US" sz="4800" dirty="0"/>
          </a:p>
          <a:p>
            <a:pPr eaLnBrk="1" hangingPunct="1">
              <a:spcBef>
                <a:spcPct val="0"/>
              </a:spcBef>
              <a:buFontTx/>
              <a:buAutoNum type="arabicPeriod"/>
            </a:pPr>
            <a:endParaRPr lang="en-US" altLang="en-US" sz="1600" dirty="0"/>
          </a:p>
          <a:p>
            <a:pPr eaLnBrk="1" hangingPunct="1">
              <a:spcBef>
                <a:spcPct val="0"/>
              </a:spcBef>
              <a:buFontTx/>
              <a:buAutoNum type="arabicPeriod"/>
            </a:pPr>
            <a:r>
              <a:rPr lang="el-GR" altLang="en-US" sz="4800" dirty="0"/>
              <a:t>   </a:t>
            </a:r>
            <a:r>
              <a:rPr lang="en-US" altLang="en-US" sz="4800" dirty="0"/>
              <a:t>specimen collected this week</a:t>
            </a:r>
            <a:endParaRPr lang="en-US" altLang="en-US" sz="4800" i="1" dirty="0"/>
          </a:p>
          <a:p>
            <a:pPr eaLnBrk="1" hangingPunct="1">
              <a:spcBef>
                <a:spcPct val="0"/>
              </a:spcBef>
              <a:buFontTx/>
              <a:buAutoNum type="arabicPeriod"/>
            </a:pPr>
            <a:endParaRPr lang="el-GR" altLang="en-US" sz="1600" i="1" dirty="0"/>
          </a:p>
          <a:p>
            <a:pPr eaLnBrk="1" hangingPunct="1">
              <a:spcBef>
                <a:spcPct val="0"/>
              </a:spcBef>
              <a:buFontTx/>
              <a:buAutoNum type="arabicPeriod"/>
            </a:pPr>
            <a:r>
              <a:rPr lang="el-GR" altLang="en-US" sz="4800" dirty="0"/>
              <a:t>   </a:t>
            </a:r>
            <a:r>
              <a:rPr lang="en-US" altLang="en-US" sz="4800" b="1" dirty="0">
                <a:solidFill>
                  <a:srgbClr val="0100C8"/>
                </a:solidFill>
              </a:rPr>
              <a:t>organism causes a therapeutically </a:t>
            </a:r>
            <a:endParaRPr lang="el-GR" altLang="en-US" sz="4800" b="1" dirty="0">
              <a:solidFill>
                <a:srgbClr val="0100C8"/>
              </a:solidFill>
            </a:endParaRPr>
          </a:p>
          <a:p>
            <a:pPr eaLnBrk="1" hangingPunct="1">
              <a:spcBef>
                <a:spcPct val="0"/>
              </a:spcBef>
              <a:buFontTx/>
              <a:buNone/>
            </a:pPr>
            <a:r>
              <a:rPr lang="el-GR" altLang="en-US" sz="4800" b="1" dirty="0">
                <a:solidFill>
                  <a:srgbClr val="0100C8"/>
                </a:solidFill>
              </a:rPr>
              <a:t>      </a:t>
            </a:r>
            <a:r>
              <a:rPr lang="en-US" altLang="en-US" sz="4800" b="1" dirty="0">
                <a:solidFill>
                  <a:srgbClr val="0100C8"/>
                </a:solidFill>
              </a:rPr>
              <a:t> significant disease</a:t>
            </a:r>
          </a:p>
          <a:p>
            <a:pPr eaLnBrk="1" hangingPunct="1">
              <a:spcBef>
                <a:spcPct val="0"/>
              </a:spcBef>
              <a:buFontTx/>
              <a:buNone/>
            </a:pPr>
            <a:endParaRPr lang="el-GR" altLang="en-US" sz="4800" dirty="0">
              <a:solidFill>
                <a:schemeClr val="folHlink"/>
              </a:solidFill>
            </a:endParaRPr>
          </a:p>
          <a:p>
            <a:pPr eaLnBrk="1" hangingPunct="1">
              <a:spcBef>
                <a:spcPct val="0"/>
              </a:spcBef>
              <a:buFontTx/>
              <a:buNone/>
            </a:pPr>
            <a:r>
              <a:rPr lang="en-US" altLang="en-US" sz="4800" dirty="0"/>
              <a:t>THEN:</a:t>
            </a:r>
          </a:p>
          <a:p>
            <a:pPr eaLnBrk="1" hangingPunct="1">
              <a:spcBef>
                <a:spcPct val="0"/>
              </a:spcBef>
              <a:buFontTx/>
              <a:buNone/>
            </a:pPr>
            <a:r>
              <a:rPr lang="en-US" altLang="en-US" sz="4800" dirty="0"/>
              <a:t>	A locus of infection is definitely at culture site</a:t>
            </a:r>
            <a:r>
              <a:rPr lang="el-GR" altLang="en-US" sz="4800" dirty="0"/>
              <a:t> </a:t>
            </a:r>
            <a:endParaRPr lang="en-US" altLang="en-US" sz="4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64468541-03E4-EB45-11E3-AE4980A7E79A}"/>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5603" name="Slide Number Placeholder 3">
            <a:extLst>
              <a:ext uri="{FF2B5EF4-FFF2-40B4-BE49-F238E27FC236}">
                <a16:creationId xmlns:a16="http://schemas.microsoft.com/office/drawing/2014/main" id="{A6F7BA66-039E-B677-FEAC-68151DD93CA8}"/>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C3DF9F74-829D-43EB-8359-635CA547E272}" type="slidenum">
              <a:rPr lang="el-GR" altLang="en-US" b="0" smtClean="0"/>
              <a:pPr algn="ctr"/>
              <a:t>54</a:t>
            </a:fld>
            <a:endParaRPr lang="el-GR" altLang="en-US" b="0" dirty="0"/>
          </a:p>
        </p:txBody>
      </p:sp>
      <p:sp>
        <p:nvSpPr>
          <p:cNvPr id="25604" name="Text Box 4">
            <a:extLst>
              <a:ext uri="{FF2B5EF4-FFF2-40B4-BE49-F238E27FC236}">
                <a16:creationId xmlns:a16="http://schemas.microsoft.com/office/drawing/2014/main" id="{B6D4F228-F214-1864-A14D-075730572F05}"/>
              </a:ext>
            </a:extLst>
          </p:cNvPr>
          <p:cNvSpPr txBox="1">
            <a:spLocks noChangeArrowheads="1"/>
          </p:cNvSpPr>
          <p:nvPr/>
        </p:nvSpPr>
        <p:spPr bwMode="auto">
          <a:xfrm>
            <a:off x="5181600" y="1061592"/>
            <a:ext cx="1375097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dirty="0">
                <a:solidFill>
                  <a:srgbClr val="990000"/>
                </a:solidFill>
              </a:rPr>
              <a:t>Rule chaining </a:t>
            </a:r>
            <a:endParaRPr lang="el-GR" altLang="en-US" sz="3200" dirty="0">
              <a:solidFill>
                <a:srgbClr val="990000"/>
              </a:solidFill>
            </a:endParaRPr>
          </a:p>
          <a:p>
            <a:pPr algn="l" eaLnBrk="1" hangingPunct="1"/>
            <a:r>
              <a:rPr lang="en-US" altLang="en-US" sz="3200" dirty="0">
                <a:solidFill>
                  <a:srgbClr val="990000"/>
                </a:solidFill>
              </a:rPr>
              <a:t>Subgoal:</a:t>
            </a:r>
            <a:r>
              <a:rPr lang="el-GR" altLang="en-US" sz="3200" dirty="0"/>
              <a:t> </a:t>
            </a:r>
            <a:r>
              <a:rPr lang="en-US" altLang="en-US" sz="3200" dirty="0"/>
              <a:t>What is the locus of infection?</a:t>
            </a:r>
          </a:p>
        </p:txBody>
      </p:sp>
      <p:sp>
        <p:nvSpPr>
          <p:cNvPr id="25605" name="Text Box 5">
            <a:extLst>
              <a:ext uri="{FF2B5EF4-FFF2-40B4-BE49-F238E27FC236}">
                <a16:creationId xmlns:a16="http://schemas.microsoft.com/office/drawing/2014/main" id="{D64CC9FC-6B07-A66E-046F-1C2D29EA824A}"/>
              </a:ext>
            </a:extLst>
          </p:cNvPr>
          <p:cNvSpPr txBox="1">
            <a:spLocks noChangeArrowheads="1"/>
          </p:cNvSpPr>
          <p:nvPr/>
        </p:nvSpPr>
        <p:spPr bwMode="auto">
          <a:xfrm>
            <a:off x="5181600" y="2590801"/>
            <a:ext cx="14020800" cy="4524315"/>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dirty="0"/>
              <a:t>IF:</a:t>
            </a:r>
            <a:endParaRPr lang="el-GR" altLang="en-US" dirty="0"/>
          </a:p>
          <a:p>
            <a:pPr eaLnBrk="1" hangingPunct="1">
              <a:spcBef>
                <a:spcPct val="0"/>
              </a:spcBef>
              <a:buFontTx/>
              <a:buNone/>
            </a:pPr>
            <a:endParaRPr lang="en-US" altLang="en-US" sz="1600" dirty="0"/>
          </a:p>
          <a:p>
            <a:pPr eaLnBrk="1" hangingPunct="1">
              <a:spcBef>
                <a:spcPct val="0"/>
              </a:spcBef>
              <a:buFontTx/>
              <a:buAutoNum type="arabicPeriod"/>
            </a:pPr>
            <a:r>
              <a:rPr lang="el-GR" altLang="en-US" dirty="0"/>
              <a:t>  </a:t>
            </a:r>
            <a:r>
              <a:rPr lang="en-US" altLang="en-US" dirty="0"/>
              <a:t> culture site known</a:t>
            </a:r>
          </a:p>
          <a:p>
            <a:pPr eaLnBrk="1" hangingPunct="1">
              <a:spcBef>
                <a:spcPct val="0"/>
              </a:spcBef>
              <a:buFontTx/>
              <a:buAutoNum type="arabicPeriod"/>
            </a:pPr>
            <a:r>
              <a:rPr lang="el-GR" altLang="en-US" dirty="0"/>
              <a:t>   </a:t>
            </a:r>
            <a:r>
              <a:rPr lang="en-US" altLang="en-US" dirty="0"/>
              <a:t>specimen collected this week</a:t>
            </a:r>
            <a:endParaRPr lang="el-GR" altLang="en-US" i="1" dirty="0"/>
          </a:p>
          <a:p>
            <a:pPr eaLnBrk="1" hangingPunct="1">
              <a:spcBef>
                <a:spcPct val="0"/>
              </a:spcBef>
              <a:buFontTx/>
              <a:buAutoNum type="arabicPeriod"/>
            </a:pPr>
            <a:r>
              <a:rPr lang="el-GR" altLang="en-US" dirty="0"/>
              <a:t>   </a:t>
            </a:r>
            <a:r>
              <a:rPr lang="en-US" altLang="en-US" b="1" dirty="0">
                <a:solidFill>
                  <a:srgbClr val="0100C8"/>
                </a:solidFill>
              </a:rPr>
              <a:t>organism causes a therapeutically </a:t>
            </a:r>
            <a:endParaRPr lang="el-GR" altLang="en-US" b="1" dirty="0">
              <a:solidFill>
                <a:srgbClr val="0100C8"/>
              </a:solidFill>
            </a:endParaRPr>
          </a:p>
          <a:p>
            <a:pPr eaLnBrk="1" hangingPunct="1">
              <a:spcBef>
                <a:spcPct val="0"/>
              </a:spcBef>
              <a:buFontTx/>
              <a:buNone/>
            </a:pPr>
            <a:r>
              <a:rPr lang="el-GR" altLang="en-US" b="1" dirty="0">
                <a:solidFill>
                  <a:srgbClr val="0100C8"/>
                </a:solidFill>
              </a:rPr>
              <a:t>      </a:t>
            </a:r>
            <a:r>
              <a:rPr lang="en-US" altLang="en-US" b="1" dirty="0">
                <a:solidFill>
                  <a:srgbClr val="0100C8"/>
                </a:solidFill>
              </a:rPr>
              <a:t>significant disease</a:t>
            </a:r>
          </a:p>
          <a:p>
            <a:pPr eaLnBrk="1" hangingPunct="1">
              <a:spcBef>
                <a:spcPct val="0"/>
              </a:spcBef>
              <a:buFontTx/>
              <a:buNone/>
            </a:pPr>
            <a:endParaRPr lang="el-GR" altLang="en-US" sz="1600" dirty="0">
              <a:solidFill>
                <a:schemeClr val="folHlink"/>
              </a:solidFill>
            </a:endParaRPr>
          </a:p>
          <a:p>
            <a:pPr eaLnBrk="1" hangingPunct="1">
              <a:spcBef>
                <a:spcPct val="0"/>
              </a:spcBef>
              <a:buFontTx/>
              <a:buNone/>
            </a:pPr>
            <a:r>
              <a:rPr lang="en-US" altLang="en-US" dirty="0"/>
              <a:t>THEN:</a:t>
            </a:r>
          </a:p>
          <a:p>
            <a:pPr eaLnBrk="1" hangingPunct="1">
              <a:spcBef>
                <a:spcPct val="0"/>
              </a:spcBef>
              <a:buFontTx/>
              <a:buNone/>
            </a:pPr>
            <a:r>
              <a:rPr lang="en-US" altLang="en-US" dirty="0"/>
              <a:t>	A locus of infection is definitely at </a:t>
            </a:r>
            <a:endParaRPr lang="el-GR" altLang="en-US" dirty="0"/>
          </a:p>
          <a:p>
            <a:pPr eaLnBrk="1" hangingPunct="1">
              <a:spcBef>
                <a:spcPct val="0"/>
              </a:spcBef>
              <a:buFontTx/>
              <a:buNone/>
            </a:pPr>
            <a:r>
              <a:rPr lang="el-GR" altLang="en-US" dirty="0"/>
              <a:t>      </a:t>
            </a:r>
            <a:r>
              <a:rPr lang="en-US" altLang="en-US" dirty="0"/>
              <a:t>culture site</a:t>
            </a:r>
            <a:r>
              <a:rPr lang="el-GR" altLang="en-US" dirty="0"/>
              <a:t> </a:t>
            </a:r>
            <a:endParaRPr lang="en-US" altLang="en-US" dirty="0"/>
          </a:p>
        </p:txBody>
      </p:sp>
      <p:sp>
        <p:nvSpPr>
          <p:cNvPr id="66566" name="Text Box 6">
            <a:extLst>
              <a:ext uri="{FF2B5EF4-FFF2-40B4-BE49-F238E27FC236}">
                <a16:creationId xmlns:a16="http://schemas.microsoft.com/office/drawing/2014/main" id="{D274ACD3-9B6E-957F-2795-278DCBCA77A0}"/>
              </a:ext>
            </a:extLst>
          </p:cNvPr>
          <p:cNvSpPr txBox="1">
            <a:spLocks noChangeArrowheads="1"/>
          </p:cNvSpPr>
          <p:nvPr/>
        </p:nvSpPr>
        <p:spPr bwMode="auto">
          <a:xfrm>
            <a:off x="5181600" y="7759700"/>
            <a:ext cx="14020800" cy="4031873"/>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dirty="0"/>
              <a:t>IF:</a:t>
            </a:r>
            <a:endParaRPr lang="el-GR" altLang="en-US" dirty="0"/>
          </a:p>
          <a:p>
            <a:pPr eaLnBrk="1" hangingPunct="1">
              <a:spcBef>
                <a:spcPct val="0"/>
              </a:spcBef>
              <a:buFontTx/>
              <a:buNone/>
            </a:pPr>
            <a:endParaRPr lang="en-US" altLang="en-US" sz="1600" dirty="0"/>
          </a:p>
          <a:p>
            <a:pPr eaLnBrk="1" hangingPunct="1">
              <a:spcBef>
                <a:spcPct val="0"/>
              </a:spcBef>
              <a:buFontTx/>
              <a:buAutoNum type="arabicPeriod"/>
            </a:pPr>
            <a:r>
              <a:rPr lang="en-US" altLang="en-US" dirty="0"/>
              <a:t> </a:t>
            </a:r>
            <a:r>
              <a:rPr lang="el-GR" altLang="en-US" dirty="0"/>
              <a:t>  </a:t>
            </a:r>
            <a:r>
              <a:rPr lang="en-US" altLang="en-US" dirty="0"/>
              <a:t>culture site not normally sterile</a:t>
            </a:r>
          </a:p>
          <a:p>
            <a:pPr eaLnBrk="1" hangingPunct="1">
              <a:spcBef>
                <a:spcPct val="0"/>
              </a:spcBef>
              <a:buFontTx/>
              <a:buAutoNum type="arabicPeriod"/>
            </a:pPr>
            <a:r>
              <a:rPr lang="el-GR" altLang="en-US" dirty="0"/>
              <a:t>   </a:t>
            </a:r>
            <a:r>
              <a:rPr lang="en-US" altLang="en-US" dirty="0"/>
              <a:t>culture collected by sterile method</a:t>
            </a:r>
            <a:endParaRPr lang="el-GR" altLang="en-US" i="1" dirty="0"/>
          </a:p>
          <a:p>
            <a:pPr eaLnBrk="1" hangingPunct="1">
              <a:spcBef>
                <a:spcPct val="0"/>
              </a:spcBef>
              <a:buFontTx/>
              <a:buAutoNum type="arabicPeriod"/>
            </a:pPr>
            <a:r>
              <a:rPr lang="el-GR" altLang="en-US" dirty="0"/>
              <a:t>   </a:t>
            </a:r>
            <a:r>
              <a:rPr lang="en-US" altLang="en-US" dirty="0"/>
              <a:t>there is sufficient numbers of the organism</a:t>
            </a:r>
          </a:p>
          <a:p>
            <a:pPr eaLnBrk="1" hangingPunct="1">
              <a:spcBef>
                <a:spcPct val="0"/>
              </a:spcBef>
              <a:buFontTx/>
              <a:buNone/>
            </a:pPr>
            <a:endParaRPr lang="en-US" altLang="en-US" sz="1600" dirty="0"/>
          </a:p>
          <a:p>
            <a:pPr eaLnBrk="1" hangingPunct="1">
              <a:spcBef>
                <a:spcPct val="0"/>
              </a:spcBef>
              <a:buFontTx/>
              <a:buNone/>
            </a:pPr>
            <a:r>
              <a:rPr lang="en-US" altLang="en-US" dirty="0"/>
              <a:t>THEN:</a:t>
            </a:r>
          </a:p>
          <a:p>
            <a:pPr eaLnBrk="1" hangingPunct="1">
              <a:spcBef>
                <a:spcPct val="0"/>
              </a:spcBef>
              <a:buFontTx/>
              <a:buNone/>
            </a:pPr>
            <a:r>
              <a:rPr lang="en-US" altLang="en-US" dirty="0"/>
              <a:t>	It </a:t>
            </a:r>
            <a:r>
              <a:rPr lang="en-US" altLang="en-US" b="1" dirty="0">
                <a:solidFill>
                  <a:srgbClr val="990000"/>
                </a:solidFill>
              </a:rPr>
              <a:t>suggests strongly</a:t>
            </a:r>
            <a:r>
              <a:rPr lang="en-US" altLang="en-US" b="1" dirty="0"/>
              <a:t> </a:t>
            </a:r>
            <a:r>
              <a:rPr lang="en-US" altLang="en-US" dirty="0"/>
              <a:t>that the </a:t>
            </a:r>
            <a:r>
              <a:rPr lang="en-US" altLang="en-US" b="1" dirty="0">
                <a:solidFill>
                  <a:srgbClr val="0100C8"/>
                </a:solidFill>
              </a:rPr>
              <a:t>organism causes a therapeutically</a:t>
            </a:r>
          </a:p>
          <a:p>
            <a:pPr eaLnBrk="1" hangingPunct="1">
              <a:spcBef>
                <a:spcPct val="0"/>
              </a:spcBef>
              <a:buFontTx/>
              <a:buNone/>
            </a:pPr>
            <a:r>
              <a:rPr lang="en-US" altLang="en-US" b="1" dirty="0">
                <a:solidFill>
                  <a:srgbClr val="0100C8"/>
                </a:solidFill>
              </a:rPr>
              <a:t>   significant disease</a:t>
            </a:r>
          </a:p>
        </p:txBody>
      </p:sp>
      <p:sp>
        <p:nvSpPr>
          <p:cNvPr id="66567" name="Line 7">
            <a:extLst>
              <a:ext uri="{FF2B5EF4-FFF2-40B4-BE49-F238E27FC236}">
                <a16:creationId xmlns:a16="http://schemas.microsoft.com/office/drawing/2014/main" id="{312CAC0B-C364-02F8-4AFC-DBED8A3B7645}"/>
              </a:ext>
            </a:extLst>
          </p:cNvPr>
          <p:cNvSpPr>
            <a:spLocks noChangeShapeType="1"/>
          </p:cNvSpPr>
          <p:nvPr/>
        </p:nvSpPr>
        <p:spPr bwMode="auto">
          <a:xfrm flipH="1">
            <a:off x="4572000" y="10972800"/>
            <a:ext cx="76449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6568" name="Line 8">
            <a:extLst>
              <a:ext uri="{FF2B5EF4-FFF2-40B4-BE49-F238E27FC236}">
                <a16:creationId xmlns:a16="http://schemas.microsoft.com/office/drawing/2014/main" id="{C0E727FC-E61B-9F6F-7A6A-A774ADBD21A4}"/>
              </a:ext>
            </a:extLst>
          </p:cNvPr>
          <p:cNvSpPr>
            <a:spLocks noChangeShapeType="1"/>
          </p:cNvSpPr>
          <p:nvPr/>
        </p:nvSpPr>
        <p:spPr bwMode="auto">
          <a:xfrm flipV="1">
            <a:off x="4572000" y="4572000"/>
            <a:ext cx="0" cy="640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6569" name="Line 9">
            <a:extLst>
              <a:ext uri="{FF2B5EF4-FFF2-40B4-BE49-F238E27FC236}">
                <a16:creationId xmlns:a16="http://schemas.microsoft.com/office/drawing/2014/main" id="{4D51E634-76E3-7C78-5B04-4709CD6A39F6}"/>
              </a:ext>
            </a:extLst>
          </p:cNvPr>
          <p:cNvSpPr>
            <a:spLocks noChangeShapeType="1"/>
          </p:cNvSpPr>
          <p:nvPr/>
        </p:nvSpPr>
        <p:spPr bwMode="auto">
          <a:xfrm>
            <a:off x="4572000" y="45720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 calcmode="lin" valueType="num">
                                      <p:cBhvr additive="base">
                                        <p:cTn id="7" dur="500" fill="hold"/>
                                        <p:tgtEl>
                                          <p:spTgt spid="66566"/>
                                        </p:tgtEl>
                                        <p:attrNameLst>
                                          <p:attrName>ppt_x</p:attrName>
                                        </p:attrNameLst>
                                      </p:cBhvr>
                                      <p:tavLst>
                                        <p:tav tm="0">
                                          <p:val>
                                            <p:strVal val="#ppt_x"/>
                                          </p:val>
                                        </p:tav>
                                        <p:tav tm="100000">
                                          <p:val>
                                            <p:strVal val="#ppt_x"/>
                                          </p:val>
                                        </p:tav>
                                      </p:tavLst>
                                    </p:anim>
                                    <p:anim calcmode="lin" valueType="num">
                                      <p:cBhvr additive="base">
                                        <p:cTn id="8"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7"/>
                                        </p:tgtEl>
                                        <p:attrNameLst>
                                          <p:attrName>style.visibility</p:attrName>
                                        </p:attrNameLst>
                                      </p:cBhvr>
                                      <p:to>
                                        <p:strVal val="visible"/>
                                      </p:to>
                                    </p:set>
                                    <p:anim calcmode="lin" valueType="num">
                                      <p:cBhvr additive="base">
                                        <p:cTn id="13" dur="500" fill="hold"/>
                                        <p:tgtEl>
                                          <p:spTgt spid="66567"/>
                                        </p:tgtEl>
                                        <p:attrNameLst>
                                          <p:attrName>ppt_x</p:attrName>
                                        </p:attrNameLst>
                                      </p:cBhvr>
                                      <p:tavLst>
                                        <p:tav tm="0">
                                          <p:val>
                                            <p:strVal val="#ppt_x"/>
                                          </p:val>
                                        </p:tav>
                                        <p:tav tm="100000">
                                          <p:val>
                                            <p:strVal val="#ppt_x"/>
                                          </p:val>
                                        </p:tav>
                                      </p:tavLst>
                                    </p:anim>
                                    <p:anim calcmode="lin" valueType="num">
                                      <p:cBhvr additive="base">
                                        <p:cTn id="14" dur="500" fill="hold"/>
                                        <p:tgtEl>
                                          <p:spTgt spid="6656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6568"/>
                                        </p:tgtEl>
                                        <p:attrNameLst>
                                          <p:attrName>style.visibility</p:attrName>
                                        </p:attrNameLst>
                                      </p:cBhvr>
                                      <p:to>
                                        <p:strVal val="visible"/>
                                      </p:to>
                                    </p:set>
                                    <p:anim calcmode="lin" valueType="num">
                                      <p:cBhvr additive="base">
                                        <p:cTn id="17" dur="500" fill="hold"/>
                                        <p:tgtEl>
                                          <p:spTgt spid="66568"/>
                                        </p:tgtEl>
                                        <p:attrNameLst>
                                          <p:attrName>ppt_x</p:attrName>
                                        </p:attrNameLst>
                                      </p:cBhvr>
                                      <p:tavLst>
                                        <p:tav tm="0">
                                          <p:val>
                                            <p:strVal val="#ppt_x"/>
                                          </p:val>
                                        </p:tav>
                                        <p:tav tm="100000">
                                          <p:val>
                                            <p:strVal val="#ppt_x"/>
                                          </p:val>
                                        </p:tav>
                                      </p:tavLst>
                                    </p:anim>
                                    <p:anim calcmode="lin" valueType="num">
                                      <p:cBhvr additive="base">
                                        <p:cTn id="18" dur="500" fill="hold"/>
                                        <p:tgtEl>
                                          <p:spTgt spid="6656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6569"/>
                                        </p:tgtEl>
                                        <p:attrNameLst>
                                          <p:attrName>style.visibility</p:attrName>
                                        </p:attrNameLst>
                                      </p:cBhvr>
                                      <p:to>
                                        <p:strVal val="visible"/>
                                      </p:to>
                                    </p:set>
                                    <p:anim calcmode="lin" valueType="num">
                                      <p:cBhvr additive="base">
                                        <p:cTn id="21" dur="500" fill="hold"/>
                                        <p:tgtEl>
                                          <p:spTgt spid="66569"/>
                                        </p:tgtEl>
                                        <p:attrNameLst>
                                          <p:attrName>ppt_x</p:attrName>
                                        </p:attrNameLst>
                                      </p:cBhvr>
                                      <p:tavLst>
                                        <p:tav tm="0">
                                          <p:val>
                                            <p:strVal val="#ppt_x"/>
                                          </p:val>
                                        </p:tav>
                                        <p:tav tm="100000">
                                          <p:val>
                                            <p:strVal val="#ppt_x"/>
                                          </p:val>
                                        </p:tav>
                                      </p:tavLst>
                                    </p:anim>
                                    <p:anim calcmode="lin" valueType="num">
                                      <p:cBhvr additive="base">
                                        <p:cTn id="22" dur="500" fill="hold"/>
                                        <p:tgtEl>
                                          <p:spTgt spid="665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Control Structure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TextBox 7">
            <a:extLst>
              <a:ext uri="{FF2B5EF4-FFF2-40B4-BE49-F238E27FC236}">
                <a16:creationId xmlns:a16="http://schemas.microsoft.com/office/drawing/2014/main" id="{C299A143-ACCC-B7BF-927F-554637063CFB}"/>
              </a:ext>
            </a:extLst>
          </p:cNvPr>
          <p:cNvSpPr txBox="1"/>
          <p:nvPr/>
        </p:nvSpPr>
        <p:spPr>
          <a:xfrm>
            <a:off x="1731362" y="4207240"/>
            <a:ext cx="21590489" cy="3401444"/>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It is mainly based on the use of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meta-rules</a:t>
            </a:r>
            <a:endParaRPr lang="en-CY" sz="4800" b="1" dirty="0">
              <a:solidFill>
                <a:srgbClr val="FF2D64"/>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The general strategy is to give preference to the rules with the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highest certainty factors</a:t>
            </a:r>
            <a:endParaRPr lang="en-CY" sz="4800" b="1" dirty="0">
              <a:solidFill>
                <a:srgbClr val="FF2D64"/>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Meta-rules are associated with object </a:t>
            </a:r>
            <a:r>
              <a:rPr lang="en-US" sz="4800" dirty="0">
                <a:solidFill>
                  <a:srgbClr val="0100C8"/>
                </a:solidFill>
                <a:latin typeface="Helvetica Neue"/>
                <a:ea typeface="Times New Roman" panose="02020603050405020304" pitchFamily="18" charset="0"/>
                <a:cs typeface="Times New Roman" panose="02020603050405020304" pitchFamily="18" charset="0"/>
              </a:rPr>
              <a:t>characteristics</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30892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a:extLst>
              <a:ext uri="{FF2B5EF4-FFF2-40B4-BE49-F238E27FC236}">
                <a16:creationId xmlns:a16="http://schemas.microsoft.com/office/drawing/2014/main" id="{710AFF0B-B88A-BD14-89CA-9E4560433A1F}"/>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7651" name="Slide Number Placeholder 3">
            <a:extLst>
              <a:ext uri="{FF2B5EF4-FFF2-40B4-BE49-F238E27FC236}">
                <a16:creationId xmlns:a16="http://schemas.microsoft.com/office/drawing/2014/main" id="{48F8310B-36B2-82A4-CAD5-9E0DFF0EE7FA}"/>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BB112E3F-79A8-4C61-A347-2710ED9D4BCE}" type="slidenum">
              <a:rPr lang="el-GR" altLang="en-US" b="0" smtClean="0"/>
              <a:pPr algn="ctr"/>
              <a:t>56</a:t>
            </a:fld>
            <a:endParaRPr lang="el-GR" altLang="en-US" b="0" dirty="0"/>
          </a:p>
        </p:txBody>
      </p:sp>
      <p:sp>
        <p:nvSpPr>
          <p:cNvPr id="27652" name="Text Box 4">
            <a:extLst>
              <a:ext uri="{FF2B5EF4-FFF2-40B4-BE49-F238E27FC236}">
                <a16:creationId xmlns:a16="http://schemas.microsoft.com/office/drawing/2014/main" id="{48E90311-57D1-A804-6DD7-F74ADB5CB13C}"/>
              </a:ext>
            </a:extLst>
          </p:cNvPr>
          <p:cNvSpPr txBox="1">
            <a:spLocks noChangeArrowheads="1"/>
          </p:cNvSpPr>
          <p:nvPr/>
        </p:nvSpPr>
        <p:spPr bwMode="auto">
          <a:xfrm>
            <a:off x="3982386" y="3404799"/>
            <a:ext cx="15729679" cy="5755422"/>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dirty="0"/>
              <a:t>IF</a:t>
            </a:r>
            <a:r>
              <a:rPr lang="el-GR" altLang="en-US" sz="4800" dirty="0"/>
              <a:t>:</a:t>
            </a:r>
          </a:p>
          <a:p>
            <a:pPr eaLnBrk="1" hangingPunct="1">
              <a:spcBef>
                <a:spcPct val="0"/>
              </a:spcBef>
              <a:buFontTx/>
              <a:buNone/>
            </a:pPr>
            <a:endParaRPr lang="en-US" altLang="en-US" sz="1600" dirty="0"/>
          </a:p>
          <a:p>
            <a:pPr eaLnBrk="1" hangingPunct="1">
              <a:spcBef>
                <a:spcPct val="0"/>
              </a:spcBef>
              <a:buFontTx/>
              <a:buAutoNum type="arabicPeriod"/>
            </a:pPr>
            <a:r>
              <a:rPr lang="en-US" altLang="en-US" sz="4800" dirty="0"/>
              <a:t>  the source of the culture is not sterile, and</a:t>
            </a:r>
            <a:endParaRPr lang="el-GR" altLang="en-US" sz="1600" dirty="0"/>
          </a:p>
          <a:p>
            <a:pPr eaLnBrk="1" hangingPunct="1">
              <a:spcBef>
                <a:spcPct val="0"/>
              </a:spcBef>
              <a:buFontTx/>
              <a:buAutoNum type="arabicPeriod" startAt="2"/>
            </a:pPr>
            <a:r>
              <a:rPr lang="en-US" altLang="en-US" sz="4800" dirty="0"/>
              <a:t>  there are rules that mention in their premise some</a:t>
            </a:r>
          </a:p>
          <a:p>
            <a:pPr marL="0" indent="0" eaLnBrk="1" hangingPunct="1">
              <a:spcBef>
                <a:spcPct val="0"/>
              </a:spcBef>
              <a:buNone/>
            </a:pPr>
            <a:r>
              <a:rPr lang="en-US" altLang="en-US" sz="4800" dirty="0"/>
              <a:t>     past organism that could be the same as the current</a:t>
            </a:r>
          </a:p>
          <a:p>
            <a:pPr marL="0" indent="0" eaLnBrk="1" hangingPunct="1">
              <a:spcBef>
                <a:spcPct val="0"/>
              </a:spcBef>
              <a:buNone/>
            </a:pPr>
            <a:r>
              <a:rPr lang="en-US" altLang="en-US" sz="4800" dirty="0"/>
              <a:t>     organism</a:t>
            </a:r>
          </a:p>
          <a:p>
            <a:pPr eaLnBrk="1" hangingPunct="1">
              <a:spcBef>
                <a:spcPct val="0"/>
              </a:spcBef>
              <a:buFontTx/>
              <a:buAutoNum type="arabicPeriod" startAt="2"/>
            </a:pPr>
            <a:endParaRPr lang="el-GR" altLang="en-US" sz="1600" dirty="0"/>
          </a:p>
          <a:p>
            <a:pPr eaLnBrk="1" hangingPunct="1">
              <a:spcBef>
                <a:spcPct val="0"/>
              </a:spcBef>
              <a:buFontTx/>
              <a:buNone/>
            </a:pPr>
            <a:r>
              <a:rPr lang="en-US" altLang="en-US" sz="4800" dirty="0"/>
              <a:t>THEN:</a:t>
            </a:r>
            <a:r>
              <a:rPr lang="el-GR" altLang="en-US" sz="4800" dirty="0"/>
              <a:t> </a:t>
            </a:r>
          </a:p>
          <a:p>
            <a:pPr eaLnBrk="1" hangingPunct="1">
              <a:spcBef>
                <a:spcPct val="0"/>
              </a:spcBef>
              <a:buFontTx/>
              <a:buNone/>
            </a:pPr>
            <a:r>
              <a:rPr lang="el-GR" altLang="en-US" sz="4800" dirty="0"/>
              <a:t>   </a:t>
            </a:r>
            <a:r>
              <a:rPr lang="en-US" altLang="en-US" sz="4800" dirty="0"/>
              <a:t>it is</a:t>
            </a:r>
            <a:r>
              <a:rPr lang="el-GR" altLang="en-US" sz="4800" dirty="0"/>
              <a:t> </a:t>
            </a:r>
            <a:r>
              <a:rPr lang="en-US" altLang="en-US" sz="4800" dirty="0">
                <a:solidFill>
                  <a:srgbClr val="990000"/>
                </a:solidFill>
              </a:rPr>
              <a:t>definite</a:t>
            </a:r>
            <a:r>
              <a:rPr lang="el-GR" altLang="en-US" sz="4800" dirty="0"/>
              <a:t> (1.0) </a:t>
            </a:r>
            <a:r>
              <a:rPr lang="en-US" altLang="en-US" sz="4800" dirty="0"/>
              <a:t>that none of these rules will be useful</a:t>
            </a:r>
          </a:p>
        </p:txBody>
      </p:sp>
      <p:sp>
        <p:nvSpPr>
          <p:cNvPr id="27653" name="Text Box 5">
            <a:extLst>
              <a:ext uri="{FF2B5EF4-FFF2-40B4-BE49-F238E27FC236}">
                <a16:creationId xmlns:a16="http://schemas.microsoft.com/office/drawing/2014/main" id="{DC933C5F-39EB-4808-5127-10C466EE2B6D}"/>
              </a:ext>
            </a:extLst>
          </p:cNvPr>
          <p:cNvSpPr txBox="1">
            <a:spLocks noChangeArrowheads="1"/>
          </p:cNvSpPr>
          <p:nvPr/>
        </p:nvSpPr>
        <p:spPr bwMode="auto">
          <a:xfrm>
            <a:off x="4132288" y="2288825"/>
            <a:ext cx="1417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Meta-rule for the Identity of Organisms</a:t>
            </a:r>
          </a:p>
        </p:txBody>
      </p:sp>
      <p:sp>
        <p:nvSpPr>
          <p:cNvPr id="8" name="Text Box 5">
            <a:extLst>
              <a:ext uri="{FF2B5EF4-FFF2-40B4-BE49-F238E27FC236}">
                <a16:creationId xmlns:a16="http://schemas.microsoft.com/office/drawing/2014/main" id="{4C525DCA-886D-5E00-6600-31179FB69398}"/>
              </a:ext>
            </a:extLst>
          </p:cNvPr>
          <p:cNvSpPr txBox="1">
            <a:spLocks noChangeArrowheads="1"/>
          </p:cNvSpPr>
          <p:nvPr/>
        </p:nvSpPr>
        <p:spPr bwMode="auto">
          <a:xfrm>
            <a:off x="4132288" y="9556086"/>
            <a:ext cx="1572967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Pruning meta-rule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08ECDC1C-3B85-337C-530B-F4B038E5EA6B}"/>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8675" name="Slide Number Placeholder 3">
            <a:extLst>
              <a:ext uri="{FF2B5EF4-FFF2-40B4-BE49-F238E27FC236}">
                <a16:creationId xmlns:a16="http://schemas.microsoft.com/office/drawing/2014/main" id="{D10B13E9-279E-E1EC-FCB8-64271018C6B2}"/>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8DAE4CE8-AABB-40E6-B615-80635D650769}" type="slidenum">
              <a:rPr lang="el-GR" altLang="en-US" b="0" smtClean="0"/>
              <a:pPr algn="ctr"/>
              <a:t>57</a:t>
            </a:fld>
            <a:endParaRPr lang="el-GR" altLang="en-US" b="0" dirty="0"/>
          </a:p>
        </p:txBody>
      </p:sp>
      <p:sp>
        <p:nvSpPr>
          <p:cNvPr id="28676" name="Text Box 4">
            <a:extLst>
              <a:ext uri="{FF2B5EF4-FFF2-40B4-BE49-F238E27FC236}">
                <a16:creationId xmlns:a16="http://schemas.microsoft.com/office/drawing/2014/main" id="{8EBE5994-FB8B-9F44-31EB-87FD961F218F}"/>
              </a:ext>
            </a:extLst>
          </p:cNvPr>
          <p:cNvSpPr txBox="1">
            <a:spLocks noChangeArrowheads="1"/>
          </p:cNvSpPr>
          <p:nvPr/>
        </p:nvSpPr>
        <p:spPr bwMode="auto">
          <a:xfrm>
            <a:off x="1474033" y="4465562"/>
            <a:ext cx="21435934" cy="5262979"/>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dirty="0"/>
              <a:t>IF</a:t>
            </a:r>
            <a:r>
              <a:rPr lang="el-GR" altLang="en-US" sz="4800" dirty="0"/>
              <a:t>:</a:t>
            </a:r>
          </a:p>
          <a:p>
            <a:pPr eaLnBrk="1" hangingPunct="1">
              <a:spcBef>
                <a:spcPct val="0"/>
              </a:spcBef>
              <a:buFontTx/>
              <a:buNone/>
            </a:pPr>
            <a:endParaRPr lang="el-GR" altLang="en-US" sz="1600" dirty="0"/>
          </a:p>
          <a:p>
            <a:pPr eaLnBrk="1" hangingPunct="1">
              <a:spcBef>
                <a:spcPct val="0"/>
              </a:spcBef>
              <a:buFontTx/>
              <a:buAutoNum type="arabicPeriod"/>
            </a:pPr>
            <a:r>
              <a:rPr lang="el-GR" altLang="en-US" sz="4800" dirty="0"/>
              <a:t>  </a:t>
            </a:r>
            <a:r>
              <a:rPr lang="en-US" altLang="en-US" sz="4800" dirty="0"/>
              <a:t>there are rules that do not mention the current goal in their premise, and</a:t>
            </a:r>
            <a:endParaRPr lang="el-GR" altLang="en-US" sz="4800" dirty="0"/>
          </a:p>
          <a:p>
            <a:pPr eaLnBrk="1" hangingPunct="1">
              <a:spcBef>
                <a:spcPct val="0"/>
              </a:spcBef>
              <a:buFontTx/>
              <a:buNone/>
            </a:pPr>
            <a:endParaRPr lang="el-GR" altLang="en-US" sz="1600" dirty="0"/>
          </a:p>
          <a:p>
            <a:pPr eaLnBrk="1" hangingPunct="1">
              <a:spcBef>
                <a:spcPct val="0"/>
              </a:spcBef>
              <a:buFontTx/>
              <a:buAutoNum type="arabicPeriod" startAt="2"/>
            </a:pPr>
            <a:r>
              <a:rPr lang="el-GR" altLang="en-US" sz="4800" dirty="0"/>
              <a:t>  </a:t>
            </a:r>
            <a:r>
              <a:rPr lang="en-US" altLang="en-US" sz="4800" dirty="0"/>
              <a:t>there are rules that mention the current goal if their premise</a:t>
            </a:r>
          </a:p>
          <a:p>
            <a:pPr marL="0" indent="0" eaLnBrk="1" hangingPunct="1">
              <a:spcBef>
                <a:spcPct val="0"/>
              </a:spcBef>
              <a:buNone/>
            </a:pPr>
            <a:endParaRPr lang="en-US" altLang="en-US" sz="4800" dirty="0"/>
          </a:p>
          <a:p>
            <a:pPr eaLnBrk="1" hangingPunct="1">
              <a:spcBef>
                <a:spcPct val="0"/>
              </a:spcBef>
              <a:buFontTx/>
              <a:buAutoNum type="arabicPeriod" startAt="2"/>
            </a:pPr>
            <a:endParaRPr lang="el-GR" altLang="en-US" sz="1600" dirty="0"/>
          </a:p>
          <a:p>
            <a:pPr eaLnBrk="1" hangingPunct="1">
              <a:spcBef>
                <a:spcPct val="0"/>
              </a:spcBef>
              <a:buFontTx/>
              <a:buNone/>
            </a:pPr>
            <a:r>
              <a:rPr lang="en-US" altLang="en-US" sz="4800" dirty="0"/>
              <a:t>THEN:</a:t>
            </a:r>
            <a:endParaRPr lang="el-GR" altLang="en-US" sz="4800" dirty="0"/>
          </a:p>
          <a:p>
            <a:pPr eaLnBrk="1" hangingPunct="1">
              <a:spcBef>
                <a:spcPct val="0"/>
              </a:spcBef>
              <a:buFontTx/>
              <a:buNone/>
            </a:pPr>
            <a:r>
              <a:rPr lang="el-GR" altLang="en-US" sz="4800" dirty="0"/>
              <a:t>   </a:t>
            </a:r>
            <a:r>
              <a:rPr lang="en-US" altLang="en-US" sz="4800" dirty="0"/>
              <a:t>It is</a:t>
            </a:r>
            <a:r>
              <a:rPr lang="el-GR" altLang="en-US" sz="4800" dirty="0"/>
              <a:t> </a:t>
            </a:r>
            <a:r>
              <a:rPr lang="en-US" altLang="en-US" sz="4800" dirty="0">
                <a:solidFill>
                  <a:srgbClr val="990000"/>
                </a:solidFill>
              </a:rPr>
              <a:t>definite</a:t>
            </a:r>
            <a:r>
              <a:rPr lang="el-GR" altLang="en-US" sz="4800" dirty="0"/>
              <a:t> (1.0) </a:t>
            </a:r>
            <a:r>
              <a:rPr lang="en-US" altLang="en-US" sz="4800" dirty="0"/>
              <a:t>that the first should be tried before the second</a:t>
            </a:r>
            <a:r>
              <a:rPr lang="el-GR" altLang="en-US" sz="4800" dirty="0"/>
              <a:t> </a:t>
            </a:r>
          </a:p>
        </p:txBody>
      </p:sp>
      <p:sp>
        <p:nvSpPr>
          <p:cNvPr id="28677" name="Text Box 5">
            <a:extLst>
              <a:ext uri="{FF2B5EF4-FFF2-40B4-BE49-F238E27FC236}">
                <a16:creationId xmlns:a16="http://schemas.microsoft.com/office/drawing/2014/main" id="{4E805D01-567A-2B35-506D-EDE704947D31}"/>
              </a:ext>
            </a:extLst>
          </p:cNvPr>
          <p:cNvSpPr txBox="1">
            <a:spLocks noChangeArrowheads="1"/>
          </p:cNvSpPr>
          <p:nvPr/>
        </p:nvSpPr>
        <p:spPr bwMode="auto">
          <a:xfrm>
            <a:off x="5181600" y="2832101"/>
            <a:ext cx="1417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General</a:t>
            </a:r>
            <a:r>
              <a:rPr lang="el-GR" altLang="en-US" sz="4800" dirty="0">
                <a:solidFill>
                  <a:srgbClr val="990000"/>
                </a:solidFill>
              </a:rPr>
              <a:t> </a:t>
            </a:r>
            <a:r>
              <a:rPr lang="en-US" altLang="en-US" sz="4800" dirty="0">
                <a:solidFill>
                  <a:srgbClr val="990000"/>
                </a:solidFill>
              </a:rPr>
              <a:t>Meta</a:t>
            </a:r>
            <a:r>
              <a:rPr lang="el-GR" altLang="en-US" sz="4800" dirty="0">
                <a:solidFill>
                  <a:srgbClr val="990000"/>
                </a:solidFill>
              </a:rPr>
              <a:t>-</a:t>
            </a:r>
            <a:r>
              <a:rPr lang="en-US" altLang="en-US" sz="4800" dirty="0">
                <a:solidFill>
                  <a:srgbClr val="990000"/>
                </a:solidFill>
              </a:rPr>
              <a:t>rule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a:extLst>
              <a:ext uri="{FF2B5EF4-FFF2-40B4-BE49-F238E27FC236}">
                <a16:creationId xmlns:a16="http://schemas.microsoft.com/office/drawing/2014/main" id="{4206B1E4-36FA-22B5-2828-6D5079A8BA32}"/>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29699" name="Slide Number Placeholder 3">
            <a:extLst>
              <a:ext uri="{FF2B5EF4-FFF2-40B4-BE49-F238E27FC236}">
                <a16:creationId xmlns:a16="http://schemas.microsoft.com/office/drawing/2014/main" id="{F7C875D2-C7FD-949E-6F9C-F4F20F3B06A8}"/>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5CE1BB72-7CD9-4C10-9468-635732012999}" type="slidenum">
              <a:rPr lang="el-GR" altLang="en-US" b="0" smtClean="0"/>
              <a:pPr algn="ctr"/>
              <a:t>58</a:t>
            </a:fld>
            <a:endParaRPr lang="el-GR" altLang="en-US" b="0" dirty="0"/>
          </a:p>
        </p:txBody>
      </p:sp>
      <p:sp>
        <p:nvSpPr>
          <p:cNvPr id="29700" name="Text Box 4">
            <a:extLst>
              <a:ext uri="{FF2B5EF4-FFF2-40B4-BE49-F238E27FC236}">
                <a16:creationId xmlns:a16="http://schemas.microsoft.com/office/drawing/2014/main" id="{35888BC9-4597-6140-1085-BFA434FCC611}"/>
              </a:ext>
            </a:extLst>
          </p:cNvPr>
          <p:cNvSpPr txBox="1">
            <a:spLocks noChangeArrowheads="1"/>
          </p:cNvSpPr>
          <p:nvPr/>
        </p:nvSpPr>
        <p:spPr bwMode="auto">
          <a:xfrm>
            <a:off x="5638800" y="609600"/>
            <a:ext cx="1325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Reasoning with uncertainty</a:t>
            </a:r>
          </a:p>
        </p:txBody>
      </p:sp>
      <p:sp>
        <p:nvSpPr>
          <p:cNvPr id="29701" name="Text Box 5">
            <a:extLst>
              <a:ext uri="{FF2B5EF4-FFF2-40B4-BE49-F238E27FC236}">
                <a16:creationId xmlns:a16="http://schemas.microsoft.com/office/drawing/2014/main" id="{27033497-26FC-21DF-BFD0-7D043D138715}"/>
              </a:ext>
            </a:extLst>
          </p:cNvPr>
          <p:cNvSpPr txBox="1">
            <a:spLocks noChangeArrowheads="1"/>
          </p:cNvSpPr>
          <p:nvPr/>
        </p:nvSpPr>
        <p:spPr bwMode="auto">
          <a:xfrm>
            <a:off x="4724400" y="1676400"/>
            <a:ext cx="15087600" cy="4770537"/>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dirty="0"/>
              <a:t>IF:</a:t>
            </a:r>
          </a:p>
          <a:p>
            <a:pPr eaLnBrk="1" hangingPunct="1">
              <a:spcBef>
                <a:spcPct val="0"/>
              </a:spcBef>
              <a:buFontTx/>
              <a:buAutoNum type="arabicPeriod"/>
            </a:pPr>
            <a:r>
              <a:rPr lang="el-GR" altLang="en-US" sz="3600" dirty="0"/>
              <a:t> </a:t>
            </a:r>
            <a:r>
              <a:rPr lang="en-US" altLang="en-US" sz="3600" dirty="0"/>
              <a:t>    the stain of the organism is +ve</a:t>
            </a:r>
          </a:p>
          <a:p>
            <a:pPr eaLnBrk="1" hangingPunct="1">
              <a:spcBef>
                <a:spcPct val="0"/>
              </a:spcBef>
              <a:buFontTx/>
              <a:buAutoNum type="arabicPeriod"/>
            </a:pPr>
            <a:r>
              <a:rPr lang="en-US" altLang="en-US" sz="3600" dirty="0"/>
              <a:t>     - - - - - - -</a:t>
            </a:r>
          </a:p>
          <a:p>
            <a:pPr eaLnBrk="1" hangingPunct="1">
              <a:spcBef>
                <a:spcPct val="0"/>
              </a:spcBef>
              <a:buFontTx/>
              <a:buAutoNum type="arabicPeriod"/>
            </a:pPr>
            <a:r>
              <a:rPr lang="en-US" altLang="en-US" sz="3600" dirty="0"/>
              <a:t>     - - - - - - -</a:t>
            </a:r>
          </a:p>
          <a:p>
            <a:pPr eaLnBrk="1" hangingPunct="1">
              <a:spcBef>
                <a:spcPct val="0"/>
              </a:spcBef>
              <a:buFontTx/>
              <a:buNone/>
            </a:pPr>
            <a:r>
              <a:rPr lang="en-US" altLang="en-US" sz="3600" dirty="0"/>
              <a:t>                                                             0.7</a:t>
            </a:r>
          </a:p>
          <a:p>
            <a:pPr eaLnBrk="1" hangingPunct="1">
              <a:spcBef>
                <a:spcPct val="0"/>
              </a:spcBef>
              <a:buFontTx/>
              <a:buNone/>
            </a:pPr>
            <a:r>
              <a:rPr lang="en-US" altLang="en-US" sz="3600" dirty="0"/>
              <a:t>THEN:</a:t>
            </a:r>
          </a:p>
          <a:p>
            <a:pPr eaLnBrk="1" hangingPunct="1">
              <a:spcBef>
                <a:spcPct val="0"/>
              </a:spcBef>
              <a:buFontTx/>
              <a:buNone/>
            </a:pPr>
            <a:r>
              <a:rPr lang="en-US" altLang="en-US" sz="3600" dirty="0"/>
              <a:t>	There is </a:t>
            </a:r>
            <a:r>
              <a:rPr lang="el-GR" altLang="en-US" sz="3600" dirty="0"/>
              <a:t>  </a:t>
            </a:r>
            <a:r>
              <a:rPr lang="en-US" altLang="en-US" sz="3600" b="1" dirty="0">
                <a:solidFill>
                  <a:srgbClr val="990000"/>
                </a:solidFill>
              </a:rPr>
              <a:t>suggestive evidence</a:t>
            </a:r>
            <a:r>
              <a:rPr lang="en-US" altLang="en-US" sz="3600" b="1" dirty="0"/>
              <a:t>    </a:t>
            </a:r>
            <a:r>
              <a:rPr lang="en-US" altLang="en-US" sz="3600" dirty="0"/>
              <a:t>that</a:t>
            </a:r>
          </a:p>
          <a:p>
            <a:pPr eaLnBrk="1" hangingPunct="1">
              <a:spcBef>
                <a:spcPct val="0"/>
              </a:spcBef>
              <a:buFontTx/>
              <a:buNone/>
            </a:pPr>
            <a:endParaRPr lang="en-US" altLang="en-US" sz="1600" dirty="0"/>
          </a:p>
          <a:p>
            <a:pPr eaLnBrk="1" hangingPunct="1">
              <a:spcBef>
                <a:spcPct val="0"/>
              </a:spcBef>
              <a:buFontTx/>
              <a:buNone/>
            </a:pPr>
            <a:r>
              <a:rPr lang="en-US" altLang="en-US" sz="3600" dirty="0"/>
              <a:t>	the identity of the organism is streptococcus</a:t>
            </a:r>
          </a:p>
        </p:txBody>
      </p:sp>
      <p:sp>
        <p:nvSpPr>
          <p:cNvPr id="29702" name="Freeform 6">
            <a:extLst>
              <a:ext uri="{FF2B5EF4-FFF2-40B4-BE49-F238E27FC236}">
                <a16:creationId xmlns:a16="http://schemas.microsoft.com/office/drawing/2014/main" id="{BBB1E5A8-1663-E844-B93C-04961A3AB59E}"/>
              </a:ext>
            </a:extLst>
          </p:cNvPr>
          <p:cNvSpPr>
            <a:spLocks/>
          </p:cNvSpPr>
          <p:nvPr/>
        </p:nvSpPr>
        <p:spPr bwMode="auto">
          <a:xfrm>
            <a:off x="6746823" y="4587873"/>
            <a:ext cx="5029200" cy="1279526"/>
          </a:xfrm>
          <a:custGeom>
            <a:avLst/>
            <a:gdLst>
              <a:gd name="T0" fmla="*/ 78479 w 3076"/>
              <a:gd name="T1" fmla="*/ 201830 h 1008"/>
              <a:gd name="T2" fmla="*/ 213365 w 3076"/>
              <a:gd name="T3" fmla="*/ 78066 h 1008"/>
              <a:gd name="T4" fmla="*/ 323726 w 3076"/>
              <a:gd name="T5" fmla="*/ 68546 h 1008"/>
              <a:gd name="T6" fmla="*/ 421825 w 3076"/>
              <a:gd name="T7" fmla="*/ 78066 h 1008"/>
              <a:gd name="T8" fmla="*/ 495399 w 3076"/>
              <a:gd name="T9" fmla="*/ 39985 h 1008"/>
              <a:gd name="T10" fmla="*/ 777433 w 3076"/>
              <a:gd name="T11" fmla="*/ 116147 h 1008"/>
              <a:gd name="T12" fmla="*/ 961369 w 3076"/>
              <a:gd name="T13" fmla="*/ 39985 h 1008"/>
              <a:gd name="T14" fmla="*/ 1083992 w 3076"/>
              <a:gd name="T15" fmla="*/ 97107 h 1008"/>
              <a:gd name="T16" fmla="*/ 1108517 w 3076"/>
              <a:gd name="T17" fmla="*/ 154229 h 1008"/>
              <a:gd name="T18" fmla="*/ 1157566 w 3076"/>
              <a:gd name="T19" fmla="*/ 106627 h 1008"/>
              <a:gd name="T20" fmla="*/ 1231140 w 3076"/>
              <a:gd name="T21" fmla="*/ 87587 h 1008"/>
              <a:gd name="T22" fmla="*/ 1476387 w 3076"/>
              <a:gd name="T23" fmla="*/ 97107 h 1008"/>
              <a:gd name="T24" fmla="*/ 1500912 w 3076"/>
              <a:gd name="T25" fmla="*/ 154229 h 1008"/>
              <a:gd name="T26" fmla="*/ 1660323 w 3076"/>
              <a:gd name="T27" fmla="*/ 78066 h 1008"/>
              <a:gd name="T28" fmla="*/ 1795209 w 3076"/>
              <a:gd name="T29" fmla="*/ 154229 h 1008"/>
              <a:gd name="T30" fmla="*/ 2003669 w 3076"/>
              <a:gd name="T31" fmla="*/ 87587 h 1008"/>
              <a:gd name="T32" fmla="*/ 2052718 w 3076"/>
              <a:gd name="T33" fmla="*/ 78066 h 1008"/>
              <a:gd name="T34" fmla="*/ 2114030 w 3076"/>
              <a:gd name="T35" fmla="*/ 87587 h 1008"/>
              <a:gd name="T36" fmla="*/ 2126292 w 3076"/>
              <a:gd name="T37" fmla="*/ 116147 h 1008"/>
              <a:gd name="T38" fmla="*/ 2138554 w 3076"/>
              <a:gd name="T39" fmla="*/ 201830 h 1008"/>
              <a:gd name="T40" fmla="*/ 2187604 w 3076"/>
              <a:gd name="T41" fmla="*/ 192310 h 1008"/>
              <a:gd name="T42" fmla="*/ 2261178 w 3076"/>
              <a:gd name="T43" fmla="*/ 173269 h 1008"/>
              <a:gd name="T44" fmla="*/ 2432851 w 3076"/>
              <a:gd name="T45" fmla="*/ 211350 h 1008"/>
              <a:gd name="T46" fmla="*/ 2481900 w 3076"/>
              <a:gd name="T47" fmla="*/ 268472 h 1008"/>
              <a:gd name="T48" fmla="*/ 2481900 w 3076"/>
              <a:gd name="T49" fmla="*/ 468398 h 1008"/>
              <a:gd name="T50" fmla="*/ 2445113 w 3076"/>
              <a:gd name="T51" fmla="*/ 477918 h 1008"/>
              <a:gd name="T52" fmla="*/ 2359277 w 3076"/>
              <a:gd name="T53" fmla="*/ 487438 h 1008"/>
              <a:gd name="T54" fmla="*/ 2261178 w 3076"/>
              <a:gd name="T55" fmla="*/ 477918 h 1008"/>
              <a:gd name="T56" fmla="*/ 2248916 w 3076"/>
              <a:gd name="T57" fmla="*/ 506479 h 1008"/>
              <a:gd name="T58" fmla="*/ 2212129 w 3076"/>
              <a:gd name="T59" fmla="*/ 601682 h 1008"/>
              <a:gd name="T60" fmla="*/ 1868783 w 3076"/>
              <a:gd name="T61" fmla="*/ 525520 h 1008"/>
              <a:gd name="T62" fmla="*/ 1770684 w 3076"/>
              <a:gd name="T63" fmla="*/ 592162 h 1008"/>
              <a:gd name="T64" fmla="*/ 1697110 w 3076"/>
              <a:gd name="T65" fmla="*/ 611202 h 1008"/>
              <a:gd name="T66" fmla="*/ 1660323 w 3076"/>
              <a:gd name="T67" fmla="*/ 620722 h 1008"/>
              <a:gd name="T68" fmla="*/ 1402813 w 3076"/>
              <a:gd name="T69" fmla="*/ 535040 h 1008"/>
              <a:gd name="T70" fmla="*/ 1390551 w 3076"/>
              <a:gd name="T71" fmla="*/ 506479 h 1008"/>
              <a:gd name="T72" fmla="*/ 1329239 w 3076"/>
              <a:gd name="T73" fmla="*/ 592162 h 1008"/>
              <a:gd name="T74" fmla="*/ 1292452 w 3076"/>
              <a:gd name="T75" fmla="*/ 601682 h 1008"/>
              <a:gd name="T76" fmla="*/ 1157566 w 3076"/>
              <a:gd name="T77" fmla="*/ 639763 h 1008"/>
              <a:gd name="T78" fmla="*/ 1034943 w 3076"/>
              <a:gd name="T79" fmla="*/ 620722 h 1008"/>
              <a:gd name="T80" fmla="*/ 961369 w 3076"/>
              <a:gd name="T81" fmla="*/ 563601 h 1008"/>
              <a:gd name="T82" fmla="*/ 973631 w 3076"/>
              <a:gd name="T83" fmla="*/ 487438 h 1008"/>
              <a:gd name="T84" fmla="*/ 900057 w 3076"/>
              <a:gd name="T85" fmla="*/ 544560 h 1008"/>
              <a:gd name="T86" fmla="*/ 851007 w 3076"/>
              <a:gd name="T87" fmla="*/ 554080 h 1008"/>
              <a:gd name="T88" fmla="*/ 814220 w 3076"/>
              <a:gd name="T89" fmla="*/ 563601 h 1008"/>
              <a:gd name="T90" fmla="*/ 716121 w 3076"/>
              <a:gd name="T91" fmla="*/ 582641 h 1008"/>
              <a:gd name="T92" fmla="*/ 495399 w 3076"/>
              <a:gd name="T93" fmla="*/ 573121 h 1008"/>
              <a:gd name="T94" fmla="*/ 470874 w 3076"/>
              <a:gd name="T95" fmla="*/ 515999 h 1008"/>
              <a:gd name="T96" fmla="*/ 397300 w 3076"/>
              <a:gd name="T97" fmla="*/ 573121 h 1008"/>
              <a:gd name="T98" fmla="*/ 360513 w 3076"/>
              <a:gd name="T99" fmla="*/ 582641 h 1008"/>
              <a:gd name="T100" fmla="*/ 323726 w 3076"/>
              <a:gd name="T101" fmla="*/ 601682 h 1008"/>
              <a:gd name="T102" fmla="*/ 237890 w 3076"/>
              <a:gd name="T103" fmla="*/ 620722 h 1008"/>
              <a:gd name="T104" fmla="*/ 66217 w 3076"/>
              <a:gd name="T105" fmla="*/ 601682 h 1008"/>
              <a:gd name="T106" fmla="*/ 4905 w 3076"/>
              <a:gd name="T107" fmla="*/ 515999 h 1008"/>
              <a:gd name="T108" fmla="*/ 66217 w 3076"/>
              <a:gd name="T109" fmla="*/ 449357 h 1008"/>
              <a:gd name="T110" fmla="*/ 139791 w 3076"/>
              <a:gd name="T111" fmla="*/ 430317 h 1008"/>
              <a:gd name="T112" fmla="*/ 78479 w 3076"/>
              <a:gd name="T113" fmla="*/ 411276 h 1008"/>
              <a:gd name="T114" fmla="*/ 66217 w 3076"/>
              <a:gd name="T115" fmla="*/ 382715 h 1008"/>
              <a:gd name="T116" fmla="*/ 103004 w 3076"/>
              <a:gd name="T117" fmla="*/ 392236 h 1008"/>
              <a:gd name="T118" fmla="*/ 103004 w 3076"/>
              <a:gd name="T119" fmla="*/ 316073 h 100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76" h="1008">
                <a:moveTo>
                  <a:pt x="96" y="318"/>
                </a:moveTo>
                <a:cubicBezTo>
                  <a:pt x="124" y="234"/>
                  <a:pt x="165" y="145"/>
                  <a:pt x="261" y="123"/>
                </a:cubicBezTo>
                <a:cubicBezTo>
                  <a:pt x="305" y="113"/>
                  <a:pt x="351" y="113"/>
                  <a:pt x="396" y="108"/>
                </a:cubicBezTo>
                <a:cubicBezTo>
                  <a:pt x="436" y="113"/>
                  <a:pt x="477" y="131"/>
                  <a:pt x="516" y="123"/>
                </a:cubicBezTo>
                <a:cubicBezTo>
                  <a:pt x="551" y="115"/>
                  <a:pt x="606" y="63"/>
                  <a:pt x="606" y="63"/>
                </a:cubicBezTo>
                <a:cubicBezTo>
                  <a:pt x="857" y="76"/>
                  <a:pt x="905" y="0"/>
                  <a:pt x="951" y="183"/>
                </a:cubicBezTo>
                <a:cubicBezTo>
                  <a:pt x="1007" y="99"/>
                  <a:pt x="1078" y="79"/>
                  <a:pt x="1176" y="63"/>
                </a:cubicBezTo>
                <a:cubicBezTo>
                  <a:pt x="1243" y="76"/>
                  <a:pt x="1295" y="84"/>
                  <a:pt x="1326" y="153"/>
                </a:cubicBezTo>
                <a:cubicBezTo>
                  <a:pt x="1339" y="182"/>
                  <a:pt x="1356" y="243"/>
                  <a:pt x="1356" y="243"/>
                </a:cubicBezTo>
                <a:cubicBezTo>
                  <a:pt x="1372" y="194"/>
                  <a:pt x="1363" y="192"/>
                  <a:pt x="1416" y="168"/>
                </a:cubicBezTo>
                <a:cubicBezTo>
                  <a:pt x="1445" y="155"/>
                  <a:pt x="1506" y="138"/>
                  <a:pt x="1506" y="138"/>
                </a:cubicBezTo>
                <a:cubicBezTo>
                  <a:pt x="1606" y="143"/>
                  <a:pt x="1711" y="123"/>
                  <a:pt x="1806" y="153"/>
                </a:cubicBezTo>
                <a:cubicBezTo>
                  <a:pt x="1836" y="163"/>
                  <a:pt x="1836" y="243"/>
                  <a:pt x="1836" y="243"/>
                </a:cubicBezTo>
                <a:cubicBezTo>
                  <a:pt x="1895" y="184"/>
                  <a:pt x="1952" y="149"/>
                  <a:pt x="2031" y="123"/>
                </a:cubicBezTo>
                <a:cubicBezTo>
                  <a:pt x="2161" y="155"/>
                  <a:pt x="2159" y="131"/>
                  <a:pt x="2196" y="243"/>
                </a:cubicBezTo>
                <a:cubicBezTo>
                  <a:pt x="2300" y="174"/>
                  <a:pt x="2322" y="170"/>
                  <a:pt x="2451" y="138"/>
                </a:cubicBezTo>
                <a:cubicBezTo>
                  <a:pt x="2471" y="133"/>
                  <a:pt x="2511" y="123"/>
                  <a:pt x="2511" y="123"/>
                </a:cubicBezTo>
                <a:cubicBezTo>
                  <a:pt x="2536" y="128"/>
                  <a:pt x="2565" y="124"/>
                  <a:pt x="2586" y="138"/>
                </a:cubicBezTo>
                <a:cubicBezTo>
                  <a:pt x="2599" y="147"/>
                  <a:pt x="2598" y="167"/>
                  <a:pt x="2601" y="183"/>
                </a:cubicBezTo>
                <a:cubicBezTo>
                  <a:pt x="2608" y="228"/>
                  <a:pt x="2611" y="273"/>
                  <a:pt x="2616" y="318"/>
                </a:cubicBezTo>
                <a:cubicBezTo>
                  <a:pt x="2636" y="313"/>
                  <a:pt x="2656" y="309"/>
                  <a:pt x="2676" y="303"/>
                </a:cubicBezTo>
                <a:cubicBezTo>
                  <a:pt x="2706" y="294"/>
                  <a:pt x="2766" y="273"/>
                  <a:pt x="2766" y="273"/>
                </a:cubicBezTo>
                <a:cubicBezTo>
                  <a:pt x="2867" y="283"/>
                  <a:pt x="2912" y="262"/>
                  <a:pt x="2976" y="333"/>
                </a:cubicBezTo>
                <a:cubicBezTo>
                  <a:pt x="3000" y="360"/>
                  <a:pt x="3036" y="423"/>
                  <a:pt x="3036" y="423"/>
                </a:cubicBezTo>
                <a:cubicBezTo>
                  <a:pt x="3066" y="543"/>
                  <a:pt x="3076" y="558"/>
                  <a:pt x="3036" y="738"/>
                </a:cubicBezTo>
                <a:cubicBezTo>
                  <a:pt x="3033" y="753"/>
                  <a:pt x="3007" y="750"/>
                  <a:pt x="2991" y="753"/>
                </a:cubicBezTo>
                <a:cubicBezTo>
                  <a:pt x="2956" y="760"/>
                  <a:pt x="2921" y="763"/>
                  <a:pt x="2886" y="768"/>
                </a:cubicBezTo>
                <a:cubicBezTo>
                  <a:pt x="2846" y="763"/>
                  <a:pt x="2805" y="744"/>
                  <a:pt x="2766" y="753"/>
                </a:cubicBezTo>
                <a:cubicBezTo>
                  <a:pt x="2751" y="756"/>
                  <a:pt x="2754" y="782"/>
                  <a:pt x="2751" y="798"/>
                </a:cubicBezTo>
                <a:cubicBezTo>
                  <a:pt x="2723" y="936"/>
                  <a:pt x="2761" y="866"/>
                  <a:pt x="2706" y="948"/>
                </a:cubicBezTo>
                <a:cubicBezTo>
                  <a:pt x="2513" y="932"/>
                  <a:pt x="2345" y="1006"/>
                  <a:pt x="2286" y="828"/>
                </a:cubicBezTo>
                <a:cubicBezTo>
                  <a:pt x="2236" y="903"/>
                  <a:pt x="2271" y="863"/>
                  <a:pt x="2166" y="933"/>
                </a:cubicBezTo>
                <a:cubicBezTo>
                  <a:pt x="2140" y="951"/>
                  <a:pt x="2106" y="953"/>
                  <a:pt x="2076" y="963"/>
                </a:cubicBezTo>
                <a:cubicBezTo>
                  <a:pt x="2061" y="968"/>
                  <a:pt x="2031" y="978"/>
                  <a:pt x="2031" y="978"/>
                </a:cubicBezTo>
                <a:cubicBezTo>
                  <a:pt x="1835" y="964"/>
                  <a:pt x="1787" y="1008"/>
                  <a:pt x="1716" y="843"/>
                </a:cubicBezTo>
                <a:cubicBezTo>
                  <a:pt x="1710" y="828"/>
                  <a:pt x="1706" y="813"/>
                  <a:pt x="1701" y="798"/>
                </a:cubicBezTo>
                <a:cubicBezTo>
                  <a:pt x="1688" y="838"/>
                  <a:pt x="1665" y="920"/>
                  <a:pt x="1626" y="933"/>
                </a:cubicBezTo>
                <a:cubicBezTo>
                  <a:pt x="1611" y="938"/>
                  <a:pt x="1595" y="941"/>
                  <a:pt x="1581" y="948"/>
                </a:cubicBezTo>
                <a:cubicBezTo>
                  <a:pt x="1505" y="986"/>
                  <a:pt x="1507" y="990"/>
                  <a:pt x="1416" y="1008"/>
                </a:cubicBezTo>
                <a:cubicBezTo>
                  <a:pt x="1366" y="998"/>
                  <a:pt x="1312" y="1001"/>
                  <a:pt x="1266" y="978"/>
                </a:cubicBezTo>
                <a:cubicBezTo>
                  <a:pt x="1228" y="959"/>
                  <a:pt x="1176" y="888"/>
                  <a:pt x="1176" y="888"/>
                </a:cubicBezTo>
                <a:cubicBezTo>
                  <a:pt x="1181" y="848"/>
                  <a:pt x="1228" y="783"/>
                  <a:pt x="1191" y="768"/>
                </a:cubicBezTo>
                <a:cubicBezTo>
                  <a:pt x="1152" y="752"/>
                  <a:pt x="1142" y="848"/>
                  <a:pt x="1101" y="858"/>
                </a:cubicBezTo>
                <a:cubicBezTo>
                  <a:pt x="1081" y="863"/>
                  <a:pt x="1061" y="867"/>
                  <a:pt x="1041" y="873"/>
                </a:cubicBezTo>
                <a:cubicBezTo>
                  <a:pt x="1026" y="877"/>
                  <a:pt x="1011" y="884"/>
                  <a:pt x="996" y="888"/>
                </a:cubicBezTo>
                <a:cubicBezTo>
                  <a:pt x="956" y="899"/>
                  <a:pt x="876" y="918"/>
                  <a:pt x="876" y="918"/>
                </a:cubicBezTo>
                <a:cubicBezTo>
                  <a:pt x="786" y="913"/>
                  <a:pt x="691" y="933"/>
                  <a:pt x="606" y="903"/>
                </a:cubicBezTo>
                <a:cubicBezTo>
                  <a:pt x="576" y="893"/>
                  <a:pt x="576" y="813"/>
                  <a:pt x="576" y="813"/>
                </a:cubicBezTo>
                <a:cubicBezTo>
                  <a:pt x="576" y="813"/>
                  <a:pt x="516" y="873"/>
                  <a:pt x="486" y="903"/>
                </a:cubicBezTo>
                <a:cubicBezTo>
                  <a:pt x="475" y="914"/>
                  <a:pt x="455" y="911"/>
                  <a:pt x="441" y="918"/>
                </a:cubicBezTo>
                <a:cubicBezTo>
                  <a:pt x="425" y="926"/>
                  <a:pt x="412" y="940"/>
                  <a:pt x="396" y="948"/>
                </a:cubicBezTo>
                <a:cubicBezTo>
                  <a:pt x="374" y="959"/>
                  <a:pt x="310" y="973"/>
                  <a:pt x="291" y="978"/>
                </a:cubicBezTo>
                <a:cubicBezTo>
                  <a:pt x="221" y="968"/>
                  <a:pt x="149" y="968"/>
                  <a:pt x="81" y="948"/>
                </a:cubicBezTo>
                <a:cubicBezTo>
                  <a:pt x="32" y="933"/>
                  <a:pt x="6" y="813"/>
                  <a:pt x="6" y="813"/>
                </a:cubicBezTo>
                <a:cubicBezTo>
                  <a:pt x="23" y="726"/>
                  <a:pt x="0" y="740"/>
                  <a:pt x="81" y="708"/>
                </a:cubicBezTo>
                <a:cubicBezTo>
                  <a:pt x="110" y="696"/>
                  <a:pt x="171" y="678"/>
                  <a:pt x="171" y="678"/>
                </a:cubicBezTo>
                <a:cubicBezTo>
                  <a:pt x="146" y="668"/>
                  <a:pt x="117" y="665"/>
                  <a:pt x="96" y="648"/>
                </a:cubicBezTo>
                <a:cubicBezTo>
                  <a:pt x="84" y="638"/>
                  <a:pt x="70" y="614"/>
                  <a:pt x="81" y="603"/>
                </a:cubicBezTo>
                <a:cubicBezTo>
                  <a:pt x="92" y="592"/>
                  <a:pt x="120" y="633"/>
                  <a:pt x="126" y="618"/>
                </a:cubicBezTo>
                <a:cubicBezTo>
                  <a:pt x="142" y="581"/>
                  <a:pt x="126" y="538"/>
                  <a:pt x="126" y="498"/>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9703" name="Line 8">
            <a:extLst>
              <a:ext uri="{FF2B5EF4-FFF2-40B4-BE49-F238E27FC236}">
                <a16:creationId xmlns:a16="http://schemas.microsoft.com/office/drawing/2014/main" id="{EEEF58AB-0267-2F24-832C-3B55C56E98D3}"/>
              </a:ext>
            </a:extLst>
          </p:cNvPr>
          <p:cNvSpPr>
            <a:spLocks noChangeShapeType="1"/>
          </p:cNvSpPr>
          <p:nvPr/>
        </p:nvSpPr>
        <p:spPr bwMode="auto">
          <a:xfrm flipV="1">
            <a:off x="11125199" y="4283072"/>
            <a:ext cx="1241685" cy="441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65" name="AutoShape 9">
            <a:extLst>
              <a:ext uri="{FF2B5EF4-FFF2-40B4-BE49-F238E27FC236}">
                <a16:creationId xmlns:a16="http://schemas.microsoft.com/office/drawing/2014/main" id="{728FC48A-0788-272C-F521-C435236748D3}"/>
              </a:ext>
            </a:extLst>
          </p:cNvPr>
          <p:cNvSpPr>
            <a:spLocks noChangeArrowheads="1"/>
          </p:cNvSpPr>
          <p:nvPr/>
        </p:nvSpPr>
        <p:spPr bwMode="auto">
          <a:xfrm>
            <a:off x="10439400" y="6705600"/>
            <a:ext cx="1143000" cy="1371600"/>
          </a:xfrm>
          <a:prstGeom prst="downArrow">
            <a:avLst>
              <a:gd name="adj1" fmla="val 50000"/>
              <a:gd name="adj2" fmla="val 30000"/>
            </a:avLst>
          </a:prstGeom>
          <a:solidFill>
            <a:srgbClr val="333333"/>
          </a:solidFill>
          <a:ln w="9525">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0675" name="Freeform 19">
            <a:extLst>
              <a:ext uri="{FF2B5EF4-FFF2-40B4-BE49-F238E27FC236}">
                <a16:creationId xmlns:a16="http://schemas.microsoft.com/office/drawing/2014/main" id="{2798331A-43EB-0FA2-9832-CA38057DDEE9}"/>
              </a:ext>
            </a:extLst>
          </p:cNvPr>
          <p:cNvSpPr>
            <a:spLocks/>
          </p:cNvSpPr>
          <p:nvPr/>
        </p:nvSpPr>
        <p:spPr bwMode="auto">
          <a:xfrm>
            <a:off x="5181600" y="10668000"/>
            <a:ext cx="13411200" cy="1209676"/>
          </a:xfrm>
          <a:custGeom>
            <a:avLst/>
            <a:gdLst>
              <a:gd name="T0" fmla="*/ 0 w 8325"/>
              <a:gd name="T1" fmla="*/ 18651 h 681"/>
              <a:gd name="T2" fmla="*/ 277890 w 8325"/>
              <a:gd name="T3" fmla="*/ 245133 h 681"/>
              <a:gd name="T4" fmla="*/ 422876 w 8325"/>
              <a:gd name="T5" fmla="*/ 311745 h 681"/>
              <a:gd name="T6" fmla="*/ 555779 w 8325"/>
              <a:gd name="T7" fmla="*/ 378357 h 681"/>
              <a:gd name="T8" fmla="*/ 749094 w 8325"/>
              <a:gd name="T9" fmla="*/ 471614 h 681"/>
              <a:gd name="T10" fmla="*/ 845751 w 8325"/>
              <a:gd name="T11" fmla="*/ 498259 h 681"/>
              <a:gd name="T12" fmla="*/ 1039066 w 8325"/>
              <a:gd name="T13" fmla="*/ 564871 h 681"/>
              <a:gd name="T14" fmla="*/ 1135723 w 8325"/>
              <a:gd name="T15" fmla="*/ 591516 h 681"/>
              <a:gd name="T16" fmla="*/ 1184052 w 8325"/>
              <a:gd name="T17" fmla="*/ 604838 h 681"/>
              <a:gd name="T18" fmla="*/ 1631092 w 8325"/>
              <a:gd name="T19" fmla="*/ 578193 h 681"/>
              <a:gd name="T20" fmla="*/ 1957310 w 8325"/>
              <a:gd name="T21" fmla="*/ 484936 h 681"/>
              <a:gd name="T22" fmla="*/ 2005639 w 8325"/>
              <a:gd name="T23" fmla="*/ 458291 h 681"/>
              <a:gd name="T24" fmla="*/ 2066050 w 8325"/>
              <a:gd name="T25" fmla="*/ 444969 h 681"/>
              <a:gd name="T26" fmla="*/ 2162707 w 8325"/>
              <a:gd name="T27" fmla="*/ 391679 h 681"/>
              <a:gd name="T28" fmla="*/ 2211036 w 8325"/>
              <a:gd name="T29" fmla="*/ 378357 h 681"/>
              <a:gd name="T30" fmla="*/ 2259364 w 8325"/>
              <a:gd name="T31" fmla="*/ 351712 h 681"/>
              <a:gd name="T32" fmla="*/ 2368104 w 8325"/>
              <a:gd name="T33" fmla="*/ 311745 h 681"/>
              <a:gd name="T34" fmla="*/ 2404350 w 8325"/>
              <a:gd name="T35" fmla="*/ 285100 h 681"/>
              <a:gd name="T36" fmla="*/ 2476843 w 8325"/>
              <a:gd name="T37" fmla="*/ 271777 h 681"/>
              <a:gd name="T38" fmla="*/ 2778897 w 8325"/>
              <a:gd name="T39" fmla="*/ 165198 h 681"/>
              <a:gd name="T40" fmla="*/ 2851390 w 8325"/>
              <a:gd name="T41" fmla="*/ 125231 h 681"/>
              <a:gd name="T42" fmla="*/ 2972212 w 8325"/>
              <a:gd name="T43" fmla="*/ 85264 h 681"/>
              <a:gd name="T44" fmla="*/ 3165526 w 8325"/>
              <a:gd name="T45" fmla="*/ 5329 h 681"/>
              <a:gd name="T46" fmla="*/ 3685059 w 8325"/>
              <a:gd name="T47" fmla="*/ 58619 h 681"/>
              <a:gd name="T48" fmla="*/ 3854210 w 8325"/>
              <a:gd name="T49" fmla="*/ 151876 h 681"/>
              <a:gd name="T50" fmla="*/ 4035442 w 8325"/>
              <a:gd name="T51" fmla="*/ 245133 h 681"/>
              <a:gd name="T52" fmla="*/ 4325414 w 8325"/>
              <a:gd name="T53" fmla="*/ 378357 h 681"/>
              <a:gd name="T54" fmla="*/ 4881194 w 8325"/>
              <a:gd name="T55" fmla="*/ 511581 h 681"/>
              <a:gd name="T56" fmla="*/ 6161903 w 8325"/>
              <a:gd name="T57" fmla="*/ 498259 h 681"/>
              <a:gd name="T58" fmla="*/ 6705600 w 8325"/>
              <a:gd name="T59" fmla="*/ 511581 h 6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325" h="681">
                <a:moveTo>
                  <a:pt x="0" y="21"/>
                </a:moveTo>
                <a:cubicBezTo>
                  <a:pt x="113" y="106"/>
                  <a:pt x="227" y="198"/>
                  <a:pt x="345" y="276"/>
                </a:cubicBezTo>
                <a:cubicBezTo>
                  <a:pt x="400" y="313"/>
                  <a:pt x="467" y="322"/>
                  <a:pt x="525" y="351"/>
                </a:cubicBezTo>
                <a:cubicBezTo>
                  <a:pt x="583" y="380"/>
                  <a:pt x="628" y="405"/>
                  <a:pt x="690" y="426"/>
                </a:cubicBezTo>
                <a:cubicBezTo>
                  <a:pt x="774" y="454"/>
                  <a:pt x="846" y="503"/>
                  <a:pt x="930" y="531"/>
                </a:cubicBezTo>
                <a:cubicBezTo>
                  <a:pt x="969" y="544"/>
                  <a:pt x="1050" y="561"/>
                  <a:pt x="1050" y="561"/>
                </a:cubicBezTo>
                <a:cubicBezTo>
                  <a:pt x="1124" y="610"/>
                  <a:pt x="1206" y="617"/>
                  <a:pt x="1290" y="636"/>
                </a:cubicBezTo>
                <a:cubicBezTo>
                  <a:pt x="1330" y="645"/>
                  <a:pt x="1370" y="656"/>
                  <a:pt x="1410" y="666"/>
                </a:cubicBezTo>
                <a:cubicBezTo>
                  <a:pt x="1430" y="671"/>
                  <a:pt x="1470" y="681"/>
                  <a:pt x="1470" y="681"/>
                </a:cubicBezTo>
                <a:cubicBezTo>
                  <a:pt x="1579" y="677"/>
                  <a:pt x="1863" y="680"/>
                  <a:pt x="2025" y="651"/>
                </a:cubicBezTo>
                <a:cubicBezTo>
                  <a:pt x="2162" y="626"/>
                  <a:pt x="2294" y="573"/>
                  <a:pt x="2430" y="546"/>
                </a:cubicBezTo>
                <a:cubicBezTo>
                  <a:pt x="2450" y="536"/>
                  <a:pt x="2469" y="523"/>
                  <a:pt x="2490" y="516"/>
                </a:cubicBezTo>
                <a:cubicBezTo>
                  <a:pt x="2514" y="508"/>
                  <a:pt x="2541" y="510"/>
                  <a:pt x="2565" y="501"/>
                </a:cubicBezTo>
                <a:cubicBezTo>
                  <a:pt x="2607" y="485"/>
                  <a:pt x="2642" y="452"/>
                  <a:pt x="2685" y="441"/>
                </a:cubicBezTo>
                <a:cubicBezTo>
                  <a:pt x="2705" y="436"/>
                  <a:pt x="2726" y="433"/>
                  <a:pt x="2745" y="426"/>
                </a:cubicBezTo>
                <a:cubicBezTo>
                  <a:pt x="2766" y="418"/>
                  <a:pt x="2784" y="404"/>
                  <a:pt x="2805" y="396"/>
                </a:cubicBezTo>
                <a:cubicBezTo>
                  <a:pt x="2849" y="378"/>
                  <a:pt x="2901" y="377"/>
                  <a:pt x="2940" y="351"/>
                </a:cubicBezTo>
                <a:cubicBezTo>
                  <a:pt x="2955" y="341"/>
                  <a:pt x="2968" y="327"/>
                  <a:pt x="2985" y="321"/>
                </a:cubicBezTo>
                <a:cubicBezTo>
                  <a:pt x="3014" y="311"/>
                  <a:pt x="3045" y="311"/>
                  <a:pt x="3075" y="306"/>
                </a:cubicBezTo>
                <a:cubicBezTo>
                  <a:pt x="3197" y="257"/>
                  <a:pt x="3324" y="222"/>
                  <a:pt x="3450" y="186"/>
                </a:cubicBezTo>
                <a:cubicBezTo>
                  <a:pt x="3565" y="153"/>
                  <a:pt x="3422" y="194"/>
                  <a:pt x="3540" y="141"/>
                </a:cubicBezTo>
                <a:cubicBezTo>
                  <a:pt x="3587" y="120"/>
                  <a:pt x="3640" y="108"/>
                  <a:pt x="3690" y="96"/>
                </a:cubicBezTo>
                <a:cubicBezTo>
                  <a:pt x="3764" y="46"/>
                  <a:pt x="3842" y="21"/>
                  <a:pt x="3930" y="6"/>
                </a:cubicBezTo>
                <a:cubicBezTo>
                  <a:pt x="4390" y="20"/>
                  <a:pt x="4309" y="0"/>
                  <a:pt x="4575" y="66"/>
                </a:cubicBezTo>
                <a:cubicBezTo>
                  <a:pt x="4645" y="108"/>
                  <a:pt x="4711" y="137"/>
                  <a:pt x="4785" y="171"/>
                </a:cubicBezTo>
                <a:cubicBezTo>
                  <a:pt x="4862" y="206"/>
                  <a:pt x="4929" y="256"/>
                  <a:pt x="5010" y="276"/>
                </a:cubicBezTo>
                <a:cubicBezTo>
                  <a:pt x="5122" y="351"/>
                  <a:pt x="5241" y="387"/>
                  <a:pt x="5370" y="426"/>
                </a:cubicBezTo>
                <a:cubicBezTo>
                  <a:pt x="5600" y="495"/>
                  <a:pt x="5822" y="546"/>
                  <a:pt x="6060" y="576"/>
                </a:cubicBezTo>
                <a:cubicBezTo>
                  <a:pt x="6590" y="571"/>
                  <a:pt x="7120" y="561"/>
                  <a:pt x="7650" y="561"/>
                </a:cubicBezTo>
                <a:cubicBezTo>
                  <a:pt x="7875" y="561"/>
                  <a:pt x="8325" y="576"/>
                  <a:pt x="8325" y="576"/>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0676" name="Line 20">
            <a:extLst>
              <a:ext uri="{FF2B5EF4-FFF2-40B4-BE49-F238E27FC236}">
                <a16:creationId xmlns:a16="http://schemas.microsoft.com/office/drawing/2014/main" id="{19D4C246-DD63-EC54-0711-B41B1E16AD03}"/>
              </a:ext>
            </a:extLst>
          </p:cNvPr>
          <p:cNvSpPr>
            <a:spLocks noChangeShapeType="1"/>
          </p:cNvSpPr>
          <p:nvPr/>
        </p:nvSpPr>
        <p:spPr bwMode="auto">
          <a:xfrm flipV="1">
            <a:off x="5181600" y="8382000"/>
            <a:ext cx="0" cy="2286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7" name="Line 21">
            <a:extLst>
              <a:ext uri="{FF2B5EF4-FFF2-40B4-BE49-F238E27FC236}">
                <a16:creationId xmlns:a16="http://schemas.microsoft.com/office/drawing/2014/main" id="{E7A55A69-F5A7-4459-37B4-048F5CB52D3A}"/>
              </a:ext>
            </a:extLst>
          </p:cNvPr>
          <p:cNvSpPr>
            <a:spLocks noChangeShapeType="1"/>
          </p:cNvSpPr>
          <p:nvPr/>
        </p:nvSpPr>
        <p:spPr bwMode="auto">
          <a:xfrm>
            <a:off x="5181600" y="8382000"/>
            <a:ext cx="13258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8" name="Line 22">
            <a:extLst>
              <a:ext uri="{FF2B5EF4-FFF2-40B4-BE49-F238E27FC236}">
                <a16:creationId xmlns:a16="http://schemas.microsoft.com/office/drawing/2014/main" id="{5FB673F2-B673-7642-7963-4CC90BF39515}"/>
              </a:ext>
            </a:extLst>
          </p:cNvPr>
          <p:cNvSpPr>
            <a:spLocks noChangeShapeType="1"/>
          </p:cNvSpPr>
          <p:nvPr/>
        </p:nvSpPr>
        <p:spPr bwMode="auto">
          <a:xfrm>
            <a:off x="18440400" y="8382000"/>
            <a:ext cx="0" cy="320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80" name="Text Box 24">
            <a:extLst>
              <a:ext uri="{FF2B5EF4-FFF2-40B4-BE49-F238E27FC236}">
                <a16:creationId xmlns:a16="http://schemas.microsoft.com/office/drawing/2014/main" id="{F8C5C9B3-AB9B-ABDA-1802-844797FEA9B7}"/>
              </a:ext>
            </a:extLst>
          </p:cNvPr>
          <p:cNvSpPr txBox="1">
            <a:spLocks noChangeArrowheads="1"/>
          </p:cNvSpPr>
          <p:nvPr/>
        </p:nvSpPr>
        <p:spPr bwMode="auto">
          <a:xfrm>
            <a:off x="5791200" y="8534401"/>
            <a:ext cx="12192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dirty="0"/>
              <a:t>Working Memory</a:t>
            </a:r>
          </a:p>
          <a:p>
            <a:pPr algn="l" eaLnBrk="1" hangingPunct="1"/>
            <a:endParaRPr lang="el-GR" altLang="en-US" sz="1600" dirty="0"/>
          </a:p>
          <a:p>
            <a:pPr algn="l" eaLnBrk="1" hangingPunct="1"/>
            <a:r>
              <a:rPr lang="el-GR" altLang="en-US" sz="3600" dirty="0"/>
              <a:t>	</a:t>
            </a:r>
            <a:r>
              <a:rPr lang="en-US" altLang="en-US" sz="3600" dirty="0"/>
              <a:t>organism</a:t>
            </a:r>
            <a:r>
              <a:rPr lang="el-GR" altLang="en-US" sz="3600" dirty="0"/>
              <a:t>-1</a:t>
            </a:r>
          </a:p>
          <a:p>
            <a:pPr algn="l" eaLnBrk="1" hangingPunct="1"/>
            <a:r>
              <a:rPr lang="el-GR" altLang="en-US" sz="3600" b="0" dirty="0"/>
              <a:t>		</a:t>
            </a:r>
            <a:r>
              <a:rPr lang="en-US" altLang="en-US" sz="3600" dirty="0">
                <a:solidFill>
                  <a:srgbClr val="990000"/>
                </a:solidFill>
              </a:rPr>
              <a:t>identity</a:t>
            </a:r>
            <a:r>
              <a:rPr lang="en-US" altLang="en-US" sz="3600" b="0" dirty="0">
                <a:solidFill>
                  <a:srgbClr val="990000"/>
                </a:solidFill>
              </a:rPr>
              <a:t>	</a:t>
            </a:r>
            <a:r>
              <a:rPr lang="en-US" altLang="en-US" sz="3600" dirty="0">
                <a:solidFill>
                  <a:srgbClr val="0100C8"/>
                </a:solidFill>
              </a:rPr>
              <a:t>streptococcus</a:t>
            </a:r>
            <a:r>
              <a:rPr lang="en-US" altLang="en-US" sz="3600" dirty="0">
                <a:solidFill>
                  <a:schemeClr val="accent2"/>
                </a:solidFill>
              </a:rPr>
              <a:t>	</a:t>
            </a:r>
            <a:r>
              <a:rPr lang="en-US" altLang="en-US" sz="3600" dirty="0"/>
              <a:t>0.7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0665"/>
                                        </p:tgtEl>
                                        <p:attrNameLst>
                                          <p:attrName>style.visibility</p:attrName>
                                        </p:attrNameLst>
                                      </p:cBhvr>
                                      <p:to>
                                        <p:strVal val="visible"/>
                                      </p:to>
                                    </p:set>
                                    <p:anim calcmode="lin" valueType="num">
                                      <p:cBhvr additive="base">
                                        <p:cTn id="7" dur="500" fill="hold"/>
                                        <p:tgtEl>
                                          <p:spTgt spid="70665"/>
                                        </p:tgtEl>
                                        <p:attrNameLst>
                                          <p:attrName>ppt_x</p:attrName>
                                        </p:attrNameLst>
                                      </p:cBhvr>
                                      <p:tavLst>
                                        <p:tav tm="0">
                                          <p:val>
                                            <p:strVal val="#ppt_x"/>
                                          </p:val>
                                        </p:tav>
                                        <p:tav tm="100000">
                                          <p:val>
                                            <p:strVal val="#ppt_x"/>
                                          </p:val>
                                        </p:tav>
                                      </p:tavLst>
                                    </p:anim>
                                    <p:anim calcmode="lin" valueType="num">
                                      <p:cBhvr additive="base">
                                        <p:cTn id="8" dur="500" fill="hold"/>
                                        <p:tgtEl>
                                          <p:spTgt spid="706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80"/>
                                        </p:tgtEl>
                                        <p:attrNameLst>
                                          <p:attrName>style.visibility</p:attrName>
                                        </p:attrNameLst>
                                      </p:cBhvr>
                                      <p:to>
                                        <p:strVal val="visible"/>
                                      </p:to>
                                    </p:set>
                                    <p:anim calcmode="lin" valueType="num">
                                      <p:cBhvr additive="base">
                                        <p:cTn id="13" dur="500" fill="hold"/>
                                        <p:tgtEl>
                                          <p:spTgt spid="70680"/>
                                        </p:tgtEl>
                                        <p:attrNameLst>
                                          <p:attrName>ppt_x</p:attrName>
                                        </p:attrNameLst>
                                      </p:cBhvr>
                                      <p:tavLst>
                                        <p:tav tm="0">
                                          <p:val>
                                            <p:strVal val="#ppt_x"/>
                                          </p:val>
                                        </p:tav>
                                        <p:tav tm="100000">
                                          <p:val>
                                            <p:strVal val="#ppt_x"/>
                                          </p:val>
                                        </p:tav>
                                      </p:tavLst>
                                    </p:anim>
                                    <p:anim calcmode="lin" valueType="num">
                                      <p:cBhvr additive="base">
                                        <p:cTn id="14" dur="500" fill="hold"/>
                                        <p:tgtEl>
                                          <p:spTgt spid="7068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0677"/>
                                        </p:tgtEl>
                                        <p:attrNameLst>
                                          <p:attrName>style.visibility</p:attrName>
                                        </p:attrNameLst>
                                      </p:cBhvr>
                                      <p:to>
                                        <p:strVal val="visible"/>
                                      </p:to>
                                    </p:set>
                                    <p:anim calcmode="lin" valueType="num">
                                      <p:cBhvr additive="base">
                                        <p:cTn id="17" dur="500" fill="hold"/>
                                        <p:tgtEl>
                                          <p:spTgt spid="70677"/>
                                        </p:tgtEl>
                                        <p:attrNameLst>
                                          <p:attrName>ppt_x</p:attrName>
                                        </p:attrNameLst>
                                      </p:cBhvr>
                                      <p:tavLst>
                                        <p:tav tm="0">
                                          <p:val>
                                            <p:strVal val="#ppt_x"/>
                                          </p:val>
                                        </p:tav>
                                        <p:tav tm="100000">
                                          <p:val>
                                            <p:strVal val="#ppt_x"/>
                                          </p:val>
                                        </p:tav>
                                      </p:tavLst>
                                    </p:anim>
                                    <p:anim calcmode="lin" valueType="num">
                                      <p:cBhvr additive="base">
                                        <p:cTn id="18" dur="500" fill="hold"/>
                                        <p:tgtEl>
                                          <p:spTgt spid="7067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0676"/>
                                        </p:tgtEl>
                                        <p:attrNameLst>
                                          <p:attrName>style.visibility</p:attrName>
                                        </p:attrNameLst>
                                      </p:cBhvr>
                                      <p:to>
                                        <p:strVal val="visible"/>
                                      </p:to>
                                    </p:set>
                                    <p:anim calcmode="lin" valueType="num">
                                      <p:cBhvr additive="base">
                                        <p:cTn id="21" dur="500" fill="hold"/>
                                        <p:tgtEl>
                                          <p:spTgt spid="70676"/>
                                        </p:tgtEl>
                                        <p:attrNameLst>
                                          <p:attrName>ppt_x</p:attrName>
                                        </p:attrNameLst>
                                      </p:cBhvr>
                                      <p:tavLst>
                                        <p:tav tm="0">
                                          <p:val>
                                            <p:strVal val="#ppt_x"/>
                                          </p:val>
                                        </p:tav>
                                        <p:tav tm="100000">
                                          <p:val>
                                            <p:strVal val="#ppt_x"/>
                                          </p:val>
                                        </p:tav>
                                      </p:tavLst>
                                    </p:anim>
                                    <p:anim calcmode="lin" valueType="num">
                                      <p:cBhvr additive="base">
                                        <p:cTn id="22" dur="500" fill="hold"/>
                                        <p:tgtEl>
                                          <p:spTgt spid="7067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0675"/>
                                        </p:tgtEl>
                                        <p:attrNameLst>
                                          <p:attrName>style.visibility</p:attrName>
                                        </p:attrNameLst>
                                      </p:cBhvr>
                                      <p:to>
                                        <p:strVal val="visible"/>
                                      </p:to>
                                    </p:set>
                                    <p:anim calcmode="lin" valueType="num">
                                      <p:cBhvr additive="base">
                                        <p:cTn id="25" dur="500" fill="hold"/>
                                        <p:tgtEl>
                                          <p:spTgt spid="70675"/>
                                        </p:tgtEl>
                                        <p:attrNameLst>
                                          <p:attrName>ppt_x</p:attrName>
                                        </p:attrNameLst>
                                      </p:cBhvr>
                                      <p:tavLst>
                                        <p:tav tm="0">
                                          <p:val>
                                            <p:strVal val="#ppt_x"/>
                                          </p:val>
                                        </p:tav>
                                        <p:tav tm="100000">
                                          <p:val>
                                            <p:strVal val="#ppt_x"/>
                                          </p:val>
                                        </p:tav>
                                      </p:tavLst>
                                    </p:anim>
                                    <p:anim calcmode="lin" valueType="num">
                                      <p:cBhvr additive="base">
                                        <p:cTn id="26" dur="500" fill="hold"/>
                                        <p:tgtEl>
                                          <p:spTgt spid="7067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0678"/>
                                        </p:tgtEl>
                                        <p:attrNameLst>
                                          <p:attrName>style.visibility</p:attrName>
                                        </p:attrNameLst>
                                      </p:cBhvr>
                                      <p:to>
                                        <p:strVal val="visible"/>
                                      </p:to>
                                    </p:set>
                                    <p:anim calcmode="lin" valueType="num">
                                      <p:cBhvr additive="base">
                                        <p:cTn id="29" dur="500" fill="hold"/>
                                        <p:tgtEl>
                                          <p:spTgt spid="70678"/>
                                        </p:tgtEl>
                                        <p:attrNameLst>
                                          <p:attrName>ppt_x</p:attrName>
                                        </p:attrNameLst>
                                      </p:cBhvr>
                                      <p:tavLst>
                                        <p:tav tm="0">
                                          <p:val>
                                            <p:strVal val="#ppt_x"/>
                                          </p:val>
                                        </p:tav>
                                        <p:tav tm="100000">
                                          <p:val>
                                            <p:strVal val="#ppt_x"/>
                                          </p:val>
                                        </p:tav>
                                      </p:tavLst>
                                    </p:anim>
                                    <p:anim calcmode="lin" valueType="num">
                                      <p:cBhvr additive="base">
                                        <p:cTn id="30" dur="500" fill="hold"/>
                                        <p:tgtEl>
                                          <p:spTgt spid="706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a:extLst>
              <a:ext uri="{FF2B5EF4-FFF2-40B4-BE49-F238E27FC236}">
                <a16:creationId xmlns:a16="http://schemas.microsoft.com/office/drawing/2014/main" id="{CD27CC5E-A6E1-69F0-7109-8840A92EE583}"/>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0723" name="Slide Number Placeholder 3">
            <a:extLst>
              <a:ext uri="{FF2B5EF4-FFF2-40B4-BE49-F238E27FC236}">
                <a16:creationId xmlns:a16="http://schemas.microsoft.com/office/drawing/2014/main" id="{E4B3CA75-CFE2-2801-CD27-EE8B7D9BF427}"/>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EFA62123-AD96-41A5-809F-D468DFF01D09}" type="slidenum">
              <a:rPr lang="el-GR" altLang="en-US" b="0" smtClean="0"/>
              <a:pPr algn="ctr"/>
              <a:t>59</a:t>
            </a:fld>
            <a:endParaRPr lang="el-GR" altLang="en-US" b="0" dirty="0"/>
          </a:p>
        </p:txBody>
      </p:sp>
      <p:sp>
        <p:nvSpPr>
          <p:cNvPr id="30724" name="Text Box 4">
            <a:extLst>
              <a:ext uri="{FF2B5EF4-FFF2-40B4-BE49-F238E27FC236}">
                <a16:creationId xmlns:a16="http://schemas.microsoft.com/office/drawing/2014/main" id="{F94EDFCF-79CF-1001-8F8C-165F19ACFA81}"/>
              </a:ext>
            </a:extLst>
          </p:cNvPr>
          <p:cNvSpPr txBox="1">
            <a:spLocks noChangeArrowheads="1"/>
          </p:cNvSpPr>
          <p:nvPr/>
        </p:nvSpPr>
        <p:spPr bwMode="auto">
          <a:xfrm>
            <a:off x="3810000" y="762001"/>
            <a:ext cx="10515600" cy="4462760"/>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dirty="0"/>
              <a:t>IF:</a:t>
            </a:r>
          </a:p>
          <a:p>
            <a:pPr eaLnBrk="1" hangingPunct="1">
              <a:spcBef>
                <a:spcPct val="0"/>
              </a:spcBef>
              <a:buFontTx/>
              <a:buAutoNum type="arabicPeriod"/>
            </a:pPr>
            <a:r>
              <a:rPr lang="en-US" altLang="en-US" sz="3600" dirty="0"/>
              <a:t>- - - - - - - -</a:t>
            </a:r>
          </a:p>
          <a:p>
            <a:pPr eaLnBrk="1" hangingPunct="1">
              <a:spcBef>
                <a:spcPct val="0"/>
              </a:spcBef>
              <a:buFontTx/>
              <a:buAutoNum type="arabicPeriod"/>
            </a:pPr>
            <a:r>
              <a:rPr lang="en-US" altLang="en-US" sz="3600" dirty="0"/>
              <a:t>the identity of the organism is streptococcus</a:t>
            </a:r>
          </a:p>
          <a:p>
            <a:pPr eaLnBrk="1" hangingPunct="1">
              <a:spcBef>
                <a:spcPct val="0"/>
              </a:spcBef>
              <a:buFontTx/>
              <a:buNone/>
            </a:pPr>
            <a:endParaRPr lang="en-US" altLang="en-US" sz="1600" dirty="0"/>
          </a:p>
          <a:p>
            <a:pPr eaLnBrk="1" hangingPunct="1">
              <a:spcBef>
                <a:spcPct val="0"/>
              </a:spcBef>
              <a:buFontTx/>
              <a:buNone/>
            </a:pPr>
            <a:r>
              <a:rPr lang="en-US" altLang="en-US" sz="3600" dirty="0"/>
              <a:t>THEN:                                                   0.8</a:t>
            </a:r>
          </a:p>
          <a:p>
            <a:pPr eaLnBrk="1" hangingPunct="1">
              <a:spcBef>
                <a:spcPct val="0"/>
              </a:spcBef>
              <a:buFontTx/>
              <a:buNone/>
            </a:pPr>
            <a:r>
              <a:rPr lang="en-US" altLang="en-US" sz="3600" dirty="0"/>
              <a:t>	                                                              </a:t>
            </a:r>
          </a:p>
          <a:p>
            <a:pPr eaLnBrk="1" hangingPunct="1">
              <a:spcBef>
                <a:spcPct val="0"/>
              </a:spcBef>
              <a:buFontTx/>
              <a:buNone/>
            </a:pPr>
            <a:r>
              <a:rPr lang="en-US" altLang="en-US" sz="3600" dirty="0"/>
              <a:t>	There is   </a:t>
            </a:r>
            <a:r>
              <a:rPr lang="en-US" altLang="en-US" sz="3600" b="1" dirty="0">
                <a:solidFill>
                  <a:srgbClr val="990000"/>
                </a:solidFill>
              </a:rPr>
              <a:t>suggestive evidence</a:t>
            </a:r>
            <a:r>
              <a:rPr lang="en-US" altLang="en-US" sz="3600" b="1" dirty="0"/>
              <a:t>   </a:t>
            </a:r>
            <a:r>
              <a:rPr lang="en-US" altLang="en-US" sz="3600" dirty="0"/>
              <a:t>that the</a:t>
            </a:r>
          </a:p>
          <a:p>
            <a:pPr eaLnBrk="1" hangingPunct="1">
              <a:spcBef>
                <a:spcPct val="0"/>
              </a:spcBef>
              <a:buFontTx/>
              <a:buNone/>
            </a:pPr>
            <a:endParaRPr lang="en-US" altLang="en-US" sz="1600" dirty="0"/>
          </a:p>
          <a:p>
            <a:pPr eaLnBrk="1" hangingPunct="1">
              <a:spcBef>
                <a:spcPct val="0"/>
              </a:spcBef>
              <a:buFontTx/>
              <a:buNone/>
            </a:pPr>
            <a:r>
              <a:rPr lang="en-US" altLang="en-US" sz="3600" dirty="0"/>
              <a:t>	subtype of the organism is not group-D</a:t>
            </a:r>
          </a:p>
        </p:txBody>
      </p:sp>
      <p:sp>
        <p:nvSpPr>
          <p:cNvPr id="30725" name="Freeform 5">
            <a:extLst>
              <a:ext uri="{FF2B5EF4-FFF2-40B4-BE49-F238E27FC236}">
                <a16:creationId xmlns:a16="http://schemas.microsoft.com/office/drawing/2014/main" id="{C305E438-15EA-842A-F49E-1EA1609CDBC4}"/>
              </a:ext>
            </a:extLst>
          </p:cNvPr>
          <p:cNvSpPr>
            <a:spLocks/>
          </p:cNvSpPr>
          <p:nvPr/>
        </p:nvSpPr>
        <p:spPr bwMode="auto">
          <a:xfrm>
            <a:off x="5916379" y="3207099"/>
            <a:ext cx="4876800" cy="1492250"/>
          </a:xfrm>
          <a:custGeom>
            <a:avLst/>
            <a:gdLst>
              <a:gd name="T0" fmla="*/ 109135 w 3061"/>
              <a:gd name="T1" fmla="*/ 295820 h 1135"/>
              <a:gd name="T2" fmla="*/ 144982 w 3061"/>
              <a:gd name="T3" fmla="*/ 147910 h 1135"/>
              <a:gd name="T4" fmla="*/ 180829 w 3061"/>
              <a:gd name="T5" fmla="*/ 108468 h 1135"/>
              <a:gd name="T6" fmla="*/ 252523 w 3061"/>
              <a:gd name="T7" fmla="*/ 88746 h 1135"/>
              <a:gd name="T8" fmla="*/ 372013 w 3061"/>
              <a:gd name="T9" fmla="*/ 98607 h 1135"/>
              <a:gd name="T10" fmla="*/ 383962 w 3061"/>
              <a:gd name="T11" fmla="*/ 138050 h 1135"/>
              <a:gd name="T12" fmla="*/ 443708 w 3061"/>
              <a:gd name="T13" fmla="*/ 128189 h 1135"/>
              <a:gd name="T14" fmla="*/ 527351 w 3061"/>
              <a:gd name="T15" fmla="*/ 78885 h 1135"/>
              <a:gd name="T16" fmla="*/ 599045 w 3061"/>
              <a:gd name="T17" fmla="*/ 59164 h 1135"/>
              <a:gd name="T18" fmla="*/ 670739 w 3061"/>
              <a:gd name="T19" fmla="*/ 157771 h 1135"/>
              <a:gd name="T20" fmla="*/ 706586 w 3061"/>
              <a:gd name="T21" fmla="*/ 138050 h 1135"/>
              <a:gd name="T22" fmla="*/ 742433 w 3061"/>
              <a:gd name="T23" fmla="*/ 128189 h 1135"/>
              <a:gd name="T24" fmla="*/ 838026 w 3061"/>
              <a:gd name="T25" fmla="*/ 78885 h 1135"/>
              <a:gd name="T26" fmla="*/ 933618 w 3061"/>
              <a:gd name="T27" fmla="*/ 69025 h 1135"/>
              <a:gd name="T28" fmla="*/ 969465 w 3061"/>
              <a:gd name="T29" fmla="*/ 98607 h 1135"/>
              <a:gd name="T30" fmla="*/ 1017261 w 3061"/>
              <a:gd name="T31" fmla="*/ 147910 h 1135"/>
              <a:gd name="T32" fmla="*/ 1065057 w 3061"/>
              <a:gd name="T33" fmla="*/ 118328 h 1135"/>
              <a:gd name="T34" fmla="*/ 1268191 w 3061"/>
              <a:gd name="T35" fmla="*/ 0 h 1135"/>
              <a:gd name="T36" fmla="*/ 1327936 w 3061"/>
              <a:gd name="T37" fmla="*/ 9861 h 1135"/>
              <a:gd name="T38" fmla="*/ 1375732 w 3061"/>
              <a:gd name="T39" fmla="*/ 98607 h 1135"/>
              <a:gd name="T40" fmla="*/ 1423529 w 3061"/>
              <a:gd name="T41" fmla="*/ 157771 h 1135"/>
              <a:gd name="T42" fmla="*/ 1614713 w 3061"/>
              <a:gd name="T43" fmla="*/ 108468 h 1135"/>
              <a:gd name="T44" fmla="*/ 1793949 w 3061"/>
              <a:gd name="T45" fmla="*/ 187353 h 1135"/>
              <a:gd name="T46" fmla="*/ 1805898 w 3061"/>
              <a:gd name="T47" fmla="*/ 226796 h 1135"/>
              <a:gd name="T48" fmla="*/ 1829796 w 3061"/>
              <a:gd name="T49" fmla="*/ 197214 h 1135"/>
              <a:gd name="T50" fmla="*/ 1865643 w 3061"/>
              <a:gd name="T51" fmla="*/ 167632 h 1135"/>
              <a:gd name="T52" fmla="*/ 1997082 w 3061"/>
              <a:gd name="T53" fmla="*/ 108468 h 1135"/>
              <a:gd name="T54" fmla="*/ 2068776 w 3061"/>
              <a:gd name="T55" fmla="*/ 118328 h 1135"/>
              <a:gd name="T56" fmla="*/ 2104624 w 3061"/>
              <a:gd name="T57" fmla="*/ 187353 h 1135"/>
              <a:gd name="T58" fmla="*/ 2092675 w 3061"/>
              <a:gd name="T59" fmla="*/ 216935 h 1135"/>
              <a:gd name="T60" fmla="*/ 2140471 w 3061"/>
              <a:gd name="T61" fmla="*/ 207074 h 1135"/>
              <a:gd name="T62" fmla="*/ 2319706 w 3061"/>
              <a:gd name="T63" fmla="*/ 216935 h 1135"/>
              <a:gd name="T64" fmla="*/ 2391400 w 3061"/>
              <a:gd name="T65" fmla="*/ 325403 h 1135"/>
              <a:gd name="T66" fmla="*/ 2403349 w 3061"/>
              <a:gd name="T67" fmla="*/ 354985 h 1135"/>
              <a:gd name="T68" fmla="*/ 2415299 w 3061"/>
              <a:gd name="T69" fmla="*/ 384567 h 1135"/>
              <a:gd name="T70" fmla="*/ 2283859 w 3061"/>
              <a:gd name="T71" fmla="*/ 542338 h 1135"/>
              <a:gd name="T72" fmla="*/ 1997082 w 3061"/>
              <a:gd name="T73" fmla="*/ 680387 h 1135"/>
              <a:gd name="T74" fmla="*/ 1889541 w 3061"/>
              <a:gd name="T75" fmla="*/ 611362 h 1135"/>
              <a:gd name="T76" fmla="*/ 1770051 w 3061"/>
              <a:gd name="T77" fmla="*/ 670526 h 1135"/>
              <a:gd name="T78" fmla="*/ 1698356 w 3061"/>
              <a:gd name="T79" fmla="*/ 690248 h 1135"/>
              <a:gd name="T80" fmla="*/ 1531070 w 3061"/>
              <a:gd name="T81" fmla="*/ 670526 h 1135"/>
              <a:gd name="T82" fmla="*/ 1471325 w 3061"/>
              <a:gd name="T83" fmla="*/ 581780 h 1135"/>
              <a:gd name="T84" fmla="*/ 1280140 w 3061"/>
              <a:gd name="T85" fmla="*/ 719830 h 1135"/>
              <a:gd name="T86" fmla="*/ 1136752 w 3061"/>
              <a:gd name="T87" fmla="*/ 709969 h 1135"/>
              <a:gd name="T88" fmla="*/ 1041159 w 3061"/>
              <a:gd name="T89" fmla="*/ 611362 h 1135"/>
              <a:gd name="T90" fmla="*/ 993363 w 3061"/>
              <a:gd name="T91" fmla="*/ 601502 h 1135"/>
              <a:gd name="T92" fmla="*/ 814128 w 3061"/>
              <a:gd name="T93" fmla="*/ 650805 h 1135"/>
              <a:gd name="T94" fmla="*/ 610994 w 3061"/>
              <a:gd name="T95" fmla="*/ 631084 h 1135"/>
              <a:gd name="T96" fmla="*/ 515402 w 3061"/>
              <a:gd name="T97" fmla="*/ 591641 h 1135"/>
              <a:gd name="T98" fmla="*/ 455657 w 3061"/>
              <a:gd name="T99" fmla="*/ 640944 h 1135"/>
              <a:gd name="T100" fmla="*/ 383962 w 3061"/>
              <a:gd name="T101" fmla="*/ 660666 h 1135"/>
              <a:gd name="T102" fmla="*/ 252523 w 3061"/>
              <a:gd name="T103" fmla="*/ 650805 h 1135"/>
              <a:gd name="T104" fmla="*/ 216676 w 3061"/>
              <a:gd name="T105" fmla="*/ 611362 h 1135"/>
              <a:gd name="T106" fmla="*/ 204727 w 3061"/>
              <a:gd name="T107" fmla="*/ 581780 h 1135"/>
              <a:gd name="T108" fmla="*/ 25491 w 3061"/>
              <a:gd name="T109" fmla="*/ 562059 h 1135"/>
              <a:gd name="T110" fmla="*/ 25491 w 3061"/>
              <a:gd name="T111" fmla="*/ 483173 h 1135"/>
              <a:gd name="T112" fmla="*/ 61338 w 3061"/>
              <a:gd name="T113" fmla="*/ 473313 h 1135"/>
              <a:gd name="T114" fmla="*/ 85236 w 3061"/>
              <a:gd name="T115" fmla="*/ 453591 h 11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1" h="1135">
                <a:moveTo>
                  <a:pt x="137" y="450"/>
                </a:moveTo>
                <a:cubicBezTo>
                  <a:pt x="148" y="326"/>
                  <a:pt x="130" y="309"/>
                  <a:pt x="182" y="225"/>
                </a:cubicBezTo>
                <a:cubicBezTo>
                  <a:pt x="195" y="204"/>
                  <a:pt x="206" y="179"/>
                  <a:pt x="227" y="165"/>
                </a:cubicBezTo>
                <a:cubicBezTo>
                  <a:pt x="253" y="147"/>
                  <a:pt x="317" y="135"/>
                  <a:pt x="317" y="135"/>
                </a:cubicBezTo>
                <a:cubicBezTo>
                  <a:pt x="367" y="140"/>
                  <a:pt x="421" y="129"/>
                  <a:pt x="467" y="150"/>
                </a:cubicBezTo>
                <a:cubicBezTo>
                  <a:pt x="486" y="159"/>
                  <a:pt x="464" y="201"/>
                  <a:pt x="482" y="210"/>
                </a:cubicBezTo>
                <a:cubicBezTo>
                  <a:pt x="505" y="221"/>
                  <a:pt x="532" y="200"/>
                  <a:pt x="557" y="195"/>
                </a:cubicBezTo>
                <a:cubicBezTo>
                  <a:pt x="565" y="189"/>
                  <a:pt x="644" y="128"/>
                  <a:pt x="662" y="120"/>
                </a:cubicBezTo>
                <a:cubicBezTo>
                  <a:pt x="691" y="107"/>
                  <a:pt x="752" y="90"/>
                  <a:pt x="752" y="90"/>
                </a:cubicBezTo>
                <a:cubicBezTo>
                  <a:pt x="841" y="135"/>
                  <a:pt x="822" y="142"/>
                  <a:pt x="842" y="240"/>
                </a:cubicBezTo>
                <a:cubicBezTo>
                  <a:pt x="857" y="230"/>
                  <a:pt x="871" y="218"/>
                  <a:pt x="887" y="210"/>
                </a:cubicBezTo>
                <a:cubicBezTo>
                  <a:pt x="901" y="203"/>
                  <a:pt x="918" y="203"/>
                  <a:pt x="932" y="195"/>
                </a:cubicBezTo>
                <a:cubicBezTo>
                  <a:pt x="982" y="167"/>
                  <a:pt x="995" y="134"/>
                  <a:pt x="1052" y="120"/>
                </a:cubicBezTo>
                <a:cubicBezTo>
                  <a:pt x="1091" y="110"/>
                  <a:pt x="1132" y="110"/>
                  <a:pt x="1172" y="105"/>
                </a:cubicBezTo>
                <a:cubicBezTo>
                  <a:pt x="1187" y="120"/>
                  <a:pt x="1203" y="134"/>
                  <a:pt x="1217" y="150"/>
                </a:cubicBezTo>
                <a:cubicBezTo>
                  <a:pt x="1238" y="174"/>
                  <a:pt x="1246" y="217"/>
                  <a:pt x="1277" y="225"/>
                </a:cubicBezTo>
                <a:cubicBezTo>
                  <a:pt x="1301" y="231"/>
                  <a:pt x="1317" y="195"/>
                  <a:pt x="1337" y="180"/>
                </a:cubicBezTo>
                <a:cubicBezTo>
                  <a:pt x="1396" y="61"/>
                  <a:pt x="1473" y="47"/>
                  <a:pt x="1592" y="0"/>
                </a:cubicBezTo>
                <a:cubicBezTo>
                  <a:pt x="1617" y="5"/>
                  <a:pt x="1645" y="2"/>
                  <a:pt x="1667" y="15"/>
                </a:cubicBezTo>
                <a:cubicBezTo>
                  <a:pt x="1696" y="32"/>
                  <a:pt x="1723" y="139"/>
                  <a:pt x="1727" y="150"/>
                </a:cubicBezTo>
                <a:cubicBezTo>
                  <a:pt x="1738" y="184"/>
                  <a:pt x="1787" y="240"/>
                  <a:pt x="1787" y="240"/>
                </a:cubicBezTo>
                <a:cubicBezTo>
                  <a:pt x="1866" y="201"/>
                  <a:pt x="1940" y="182"/>
                  <a:pt x="2027" y="165"/>
                </a:cubicBezTo>
                <a:cubicBezTo>
                  <a:pt x="2142" y="200"/>
                  <a:pt x="2192" y="194"/>
                  <a:pt x="2252" y="285"/>
                </a:cubicBezTo>
                <a:cubicBezTo>
                  <a:pt x="2257" y="305"/>
                  <a:pt x="2247" y="338"/>
                  <a:pt x="2267" y="345"/>
                </a:cubicBezTo>
                <a:cubicBezTo>
                  <a:pt x="2284" y="351"/>
                  <a:pt x="2285" y="314"/>
                  <a:pt x="2297" y="300"/>
                </a:cubicBezTo>
                <a:cubicBezTo>
                  <a:pt x="2311" y="284"/>
                  <a:pt x="2326" y="269"/>
                  <a:pt x="2342" y="255"/>
                </a:cubicBezTo>
                <a:cubicBezTo>
                  <a:pt x="2393" y="211"/>
                  <a:pt x="2444" y="186"/>
                  <a:pt x="2507" y="165"/>
                </a:cubicBezTo>
                <a:cubicBezTo>
                  <a:pt x="2537" y="170"/>
                  <a:pt x="2571" y="164"/>
                  <a:pt x="2597" y="180"/>
                </a:cubicBezTo>
                <a:cubicBezTo>
                  <a:pt x="2613" y="190"/>
                  <a:pt x="2635" y="264"/>
                  <a:pt x="2642" y="285"/>
                </a:cubicBezTo>
                <a:cubicBezTo>
                  <a:pt x="2637" y="300"/>
                  <a:pt x="2614" y="321"/>
                  <a:pt x="2627" y="330"/>
                </a:cubicBezTo>
                <a:cubicBezTo>
                  <a:pt x="2644" y="341"/>
                  <a:pt x="2666" y="315"/>
                  <a:pt x="2687" y="315"/>
                </a:cubicBezTo>
                <a:cubicBezTo>
                  <a:pt x="2762" y="315"/>
                  <a:pt x="2837" y="325"/>
                  <a:pt x="2912" y="330"/>
                </a:cubicBezTo>
                <a:cubicBezTo>
                  <a:pt x="2987" y="380"/>
                  <a:pt x="2975" y="415"/>
                  <a:pt x="3002" y="495"/>
                </a:cubicBezTo>
                <a:cubicBezTo>
                  <a:pt x="3007" y="510"/>
                  <a:pt x="3012" y="525"/>
                  <a:pt x="3017" y="540"/>
                </a:cubicBezTo>
                <a:cubicBezTo>
                  <a:pt x="3022" y="555"/>
                  <a:pt x="3032" y="585"/>
                  <a:pt x="3032" y="585"/>
                </a:cubicBezTo>
                <a:cubicBezTo>
                  <a:pt x="3014" y="813"/>
                  <a:pt x="3061" y="793"/>
                  <a:pt x="2867" y="825"/>
                </a:cubicBezTo>
                <a:cubicBezTo>
                  <a:pt x="2843" y="1135"/>
                  <a:pt x="2864" y="1053"/>
                  <a:pt x="2507" y="1035"/>
                </a:cubicBezTo>
                <a:cubicBezTo>
                  <a:pt x="2399" y="963"/>
                  <a:pt x="2442" y="1000"/>
                  <a:pt x="2372" y="930"/>
                </a:cubicBezTo>
                <a:cubicBezTo>
                  <a:pt x="2319" y="965"/>
                  <a:pt x="2280" y="997"/>
                  <a:pt x="2222" y="1020"/>
                </a:cubicBezTo>
                <a:cubicBezTo>
                  <a:pt x="2193" y="1032"/>
                  <a:pt x="2132" y="1050"/>
                  <a:pt x="2132" y="1050"/>
                </a:cubicBezTo>
                <a:cubicBezTo>
                  <a:pt x="2062" y="1040"/>
                  <a:pt x="1990" y="1040"/>
                  <a:pt x="1922" y="1020"/>
                </a:cubicBezTo>
                <a:cubicBezTo>
                  <a:pt x="1873" y="1005"/>
                  <a:pt x="1847" y="885"/>
                  <a:pt x="1847" y="885"/>
                </a:cubicBezTo>
                <a:cubicBezTo>
                  <a:pt x="1782" y="983"/>
                  <a:pt x="1709" y="1044"/>
                  <a:pt x="1607" y="1095"/>
                </a:cubicBezTo>
                <a:cubicBezTo>
                  <a:pt x="1547" y="1090"/>
                  <a:pt x="1484" y="1098"/>
                  <a:pt x="1427" y="1080"/>
                </a:cubicBezTo>
                <a:cubicBezTo>
                  <a:pt x="1391" y="1069"/>
                  <a:pt x="1320" y="949"/>
                  <a:pt x="1307" y="930"/>
                </a:cubicBezTo>
                <a:cubicBezTo>
                  <a:pt x="1296" y="913"/>
                  <a:pt x="1267" y="920"/>
                  <a:pt x="1247" y="915"/>
                </a:cubicBezTo>
                <a:cubicBezTo>
                  <a:pt x="1169" y="941"/>
                  <a:pt x="1104" y="974"/>
                  <a:pt x="1022" y="990"/>
                </a:cubicBezTo>
                <a:cubicBezTo>
                  <a:pt x="937" y="980"/>
                  <a:pt x="848" y="987"/>
                  <a:pt x="767" y="960"/>
                </a:cubicBezTo>
                <a:cubicBezTo>
                  <a:pt x="580" y="898"/>
                  <a:pt x="812" y="859"/>
                  <a:pt x="647" y="900"/>
                </a:cubicBezTo>
                <a:cubicBezTo>
                  <a:pt x="620" y="941"/>
                  <a:pt x="619" y="954"/>
                  <a:pt x="572" y="975"/>
                </a:cubicBezTo>
                <a:cubicBezTo>
                  <a:pt x="543" y="988"/>
                  <a:pt x="482" y="1005"/>
                  <a:pt x="482" y="1005"/>
                </a:cubicBezTo>
                <a:cubicBezTo>
                  <a:pt x="427" y="1000"/>
                  <a:pt x="369" y="1009"/>
                  <a:pt x="317" y="990"/>
                </a:cubicBezTo>
                <a:cubicBezTo>
                  <a:pt x="293" y="982"/>
                  <a:pt x="284" y="952"/>
                  <a:pt x="272" y="930"/>
                </a:cubicBezTo>
                <a:cubicBezTo>
                  <a:pt x="264" y="916"/>
                  <a:pt x="272" y="890"/>
                  <a:pt x="257" y="885"/>
                </a:cubicBezTo>
                <a:cubicBezTo>
                  <a:pt x="185" y="862"/>
                  <a:pt x="107" y="865"/>
                  <a:pt x="32" y="855"/>
                </a:cubicBezTo>
                <a:cubicBezTo>
                  <a:pt x="18" y="812"/>
                  <a:pt x="0" y="783"/>
                  <a:pt x="32" y="735"/>
                </a:cubicBezTo>
                <a:cubicBezTo>
                  <a:pt x="41" y="722"/>
                  <a:pt x="63" y="728"/>
                  <a:pt x="77" y="720"/>
                </a:cubicBezTo>
                <a:cubicBezTo>
                  <a:pt x="89" y="713"/>
                  <a:pt x="97" y="700"/>
                  <a:pt x="107" y="690"/>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b="1" dirty="0"/>
          </a:p>
        </p:txBody>
      </p:sp>
      <p:sp>
        <p:nvSpPr>
          <p:cNvPr id="30726" name="Line 6">
            <a:extLst>
              <a:ext uri="{FF2B5EF4-FFF2-40B4-BE49-F238E27FC236}">
                <a16:creationId xmlns:a16="http://schemas.microsoft.com/office/drawing/2014/main" id="{7858E557-4FBC-7C74-1E9F-CEA4BA4F0993}"/>
              </a:ext>
            </a:extLst>
          </p:cNvPr>
          <p:cNvSpPr>
            <a:spLocks noChangeShapeType="1"/>
          </p:cNvSpPr>
          <p:nvPr/>
        </p:nvSpPr>
        <p:spPr bwMode="auto">
          <a:xfrm flipV="1">
            <a:off x="10580688" y="3054700"/>
            <a:ext cx="1001712" cy="5355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1687" name="AutoShape 7">
            <a:extLst>
              <a:ext uri="{FF2B5EF4-FFF2-40B4-BE49-F238E27FC236}">
                <a16:creationId xmlns:a16="http://schemas.microsoft.com/office/drawing/2014/main" id="{FBFBF912-F575-0A50-0FC3-3771FA92D6AB}"/>
              </a:ext>
            </a:extLst>
          </p:cNvPr>
          <p:cNvSpPr>
            <a:spLocks noChangeArrowheads="1"/>
          </p:cNvSpPr>
          <p:nvPr/>
        </p:nvSpPr>
        <p:spPr bwMode="auto">
          <a:xfrm>
            <a:off x="10439400" y="6096000"/>
            <a:ext cx="1143000" cy="1371600"/>
          </a:xfrm>
          <a:prstGeom prst="downArrow">
            <a:avLst>
              <a:gd name="adj1" fmla="val 50000"/>
              <a:gd name="adj2" fmla="val 30000"/>
            </a:avLst>
          </a:prstGeom>
          <a:solidFill>
            <a:srgbClr val="333333"/>
          </a:solidFill>
          <a:ln w="9525">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1688" name="Line 8">
            <a:extLst>
              <a:ext uri="{FF2B5EF4-FFF2-40B4-BE49-F238E27FC236}">
                <a16:creationId xmlns:a16="http://schemas.microsoft.com/office/drawing/2014/main" id="{DF5CA9B4-2C8B-8728-D887-9E4C784EDF6E}"/>
              </a:ext>
            </a:extLst>
          </p:cNvPr>
          <p:cNvSpPr>
            <a:spLocks noChangeShapeType="1"/>
          </p:cNvSpPr>
          <p:nvPr/>
        </p:nvSpPr>
        <p:spPr bwMode="auto">
          <a:xfrm flipV="1">
            <a:off x="5181600" y="7772400"/>
            <a:ext cx="0" cy="2286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1689" name="Line 9">
            <a:extLst>
              <a:ext uri="{FF2B5EF4-FFF2-40B4-BE49-F238E27FC236}">
                <a16:creationId xmlns:a16="http://schemas.microsoft.com/office/drawing/2014/main" id="{B2FD5029-0585-E9DE-4F4F-3800D8955462}"/>
              </a:ext>
            </a:extLst>
          </p:cNvPr>
          <p:cNvSpPr>
            <a:spLocks noChangeShapeType="1"/>
          </p:cNvSpPr>
          <p:nvPr/>
        </p:nvSpPr>
        <p:spPr bwMode="auto">
          <a:xfrm>
            <a:off x="5181600" y="7772400"/>
            <a:ext cx="13258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1690" name="Line 10">
            <a:extLst>
              <a:ext uri="{FF2B5EF4-FFF2-40B4-BE49-F238E27FC236}">
                <a16:creationId xmlns:a16="http://schemas.microsoft.com/office/drawing/2014/main" id="{7B09ABF9-F231-C0AE-75FB-9A0BA3D1C3D8}"/>
              </a:ext>
            </a:extLst>
          </p:cNvPr>
          <p:cNvSpPr>
            <a:spLocks noChangeShapeType="1"/>
          </p:cNvSpPr>
          <p:nvPr/>
        </p:nvSpPr>
        <p:spPr bwMode="auto">
          <a:xfrm>
            <a:off x="18440400" y="7772400"/>
            <a:ext cx="0" cy="320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1691" name="Text Box 11">
            <a:extLst>
              <a:ext uri="{FF2B5EF4-FFF2-40B4-BE49-F238E27FC236}">
                <a16:creationId xmlns:a16="http://schemas.microsoft.com/office/drawing/2014/main" id="{14E8C823-7AA5-CF99-D97F-9AA384AB9CFF}"/>
              </a:ext>
            </a:extLst>
          </p:cNvPr>
          <p:cNvSpPr txBox="1">
            <a:spLocks noChangeArrowheads="1"/>
          </p:cNvSpPr>
          <p:nvPr/>
        </p:nvSpPr>
        <p:spPr bwMode="auto">
          <a:xfrm>
            <a:off x="5791200" y="7924800"/>
            <a:ext cx="12192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dirty="0"/>
              <a:t>Μνήμη Εργασίας</a:t>
            </a:r>
            <a:endParaRPr lang="en-US" altLang="en-US" sz="4000" dirty="0"/>
          </a:p>
          <a:p>
            <a:pPr algn="l" eaLnBrk="1" hangingPunct="1"/>
            <a:endParaRPr lang="el-GR" altLang="en-US" sz="1600" dirty="0"/>
          </a:p>
          <a:p>
            <a:pPr algn="l" eaLnBrk="1" hangingPunct="1"/>
            <a:r>
              <a:rPr lang="el-GR" altLang="en-US" sz="3600" dirty="0"/>
              <a:t>	</a:t>
            </a:r>
            <a:r>
              <a:rPr lang="en-US" altLang="en-US" sz="3600" dirty="0"/>
              <a:t>organism</a:t>
            </a:r>
            <a:r>
              <a:rPr lang="el-GR" altLang="en-US" sz="3600" dirty="0"/>
              <a:t>-1</a:t>
            </a:r>
          </a:p>
          <a:p>
            <a:pPr algn="l" eaLnBrk="1" hangingPunct="1"/>
            <a:r>
              <a:rPr lang="el-GR" altLang="en-US" sz="3600" b="0" dirty="0"/>
              <a:t>		</a:t>
            </a:r>
            <a:r>
              <a:rPr lang="en-US" altLang="en-US" sz="3600" dirty="0">
                <a:solidFill>
                  <a:srgbClr val="990000"/>
                </a:solidFill>
              </a:rPr>
              <a:t>identity</a:t>
            </a:r>
            <a:r>
              <a:rPr lang="en-US" altLang="en-US" sz="3600" b="0" dirty="0">
                <a:solidFill>
                  <a:srgbClr val="990000"/>
                </a:solidFill>
              </a:rPr>
              <a:t>	</a:t>
            </a:r>
            <a:r>
              <a:rPr lang="en-US" altLang="en-US" sz="3600" dirty="0">
                <a:solidFill>
                  <a:srgbClr val="0100C8"/>
                </a:solidFill>
              </a:rPr>
              <a:t>streptococcus</a:t>
            </a:r>
            <a:r>
              <a:rPr lang="en-US" altLang="en-US" sz="3600" dirty="0">
                <a:solidFill>
                  <a:schemeClr val="accent2"/>
                </a:solidFill>
              </a:rPr>
              <a:t>	</a:t>
            </a:r>
            <a:r>
              <a:rPr lang="en-US" altLang="en-US" sz="3600" dirty="0"/>
              <a:t>0.7</a:t>
            </a:r>
          </a:p>
          <a:p>
            <a:pPr algn="l" eaLnBrk="1" hangingPunct="1"/>
            <a:r>
              <a:rPr lang="en-US" altLang="en-US" sz="3600" dirty="0"/>
              <a:t>                             </a:t>
            </a:r>
            <a:r>
              <a:rPr lang="en-US" altLang="en-US" sz="3600" dirty="0">
                <a:solidFill>
                  <a:srgbClr val="990000"/>
                </a:solidFill>
              </a:rPr>
              <a:t>subtype</a:t>
            </a:r>
            <a:r>
              <a:rPr lang="en-US" altLang="en-US" sz="3600" dirty="0"/>
              <a:t> ~</a:t>
            </a:r>
            <a:r>
              <a:rPr lang="en-US" altLang="en-US" sz="3600" dirty="0">
                <a:solidFill>
                  <a:srgbClr val="0100C8"/>
                </a:solidFill>
              </a:rPr>
              <a:t>group-D</a:t>
            </a:r>
            <a:r>
              <a:rPr lang="en-US" altLang="en-US" sz="3600" dirty="0"/>
              <a:t>             0.56</a:t>
            </a:r>
          </a:p>
        </p:txBody>
      </p:sp>
      <p:sp>
        <p:nvSpPr>
          <p:cNvPr id="71692" name="Freeform 12">
            <a:extLst>
              <a:ext uri="{FF2B5EF4-FFF2-40B4-BE49-F238E27FC236}">
                <a16:creationId xmlns:a16="http://schemas.microsoft.com/office/drawing/2014/main" id="{CA1A3DBA-D217-A61C-CE81-C1DE237C2786}"/>
              </a:ext>
            </a:extLst>
          </p:cNvPr>
          <p:cNvSpPr>
            <a:spLocks/>
          </p:cNvSpPr>
          <p:nvPr/>
        </p:nvSpPr>
        <p:spPr bwMode="auto">
          <a:xfrm>
            <a:off x="5181600" y="10982327"/>
            <a:ext cx="13411200" cy="1209674"/>
          </a:xfrm>
          <a:custGeom>
            <a:avLst/>
            <a:gdLst>
              <a:gd name="T0" fmla="*/ 0 w 8325"/>
              <a:gd name="T1" fmla="*/ 18651 h 681"/>
              <a:gd name="T2" fmla="*/ 277890 w 8325"/>
              <a:gd name="T3" fmla="*/ 245132 h 681"/>
              <a:gd name="T4" fmla="*/ 422876 w 8325"/>
              <a:gd name="T5" fmla="*/ 311744 h 681"/>
              <a:gd name="T6" fmla="*/ 555779 w 8325"/>
              <a:gd name="T7" fmla="*/ 378356 h 681"/>
              <a:gd name="T8" fmla="*/ 749094 w 8325"/>
              <a:gd name="T9" fmla="*/ 471613 h 681"/>
              <a:gd name="T10" fmla="*/ 845751 w 8325"/>
              <a:gd name="T11" fmla="*/ 498258 h 681"/>
              <a:gd name="T12" fmla="*/ 1039066 w 8325"/>
              <a:gd name="T13" fmla="*/ 564870 h 681"/>
              <a:gd name="T14" fmla="*/ 1135723 w 8325"/>
              <a:gd name="T15" fmla="*/ 591515 h 681"/>
              <a:gd name="T16" fmla="*/ 1184052 w 8325"/>
              <a:gd name="T17" fmla="*/ 604837 h 681"/>
              <a:gd name="T18" fmla="*/ 1631092 w 8325"/>
              <a:gd name="T19" fmla="*/ 578192 h 681"/>
              <a:gd name="T20" fmla="*/ 1957310 w 8325"/>
              <a:gd name="T21" fmla="*/ 484935 h 681"/>
              <a:gd name="T22" fmla="*/ 2005639 w 8325"/>
              <a:gd name="T23" fmla="*/ 458291 h 681"/>
              <a:gd name="T24" fmla="*/ 2066050 w 8325"/>
              <a:gd name="T25" fmla="*/ 444968 h 681"/>
              <a:gd name="T26" fmla="*/ 2162707 w 8325"/>
              <a:gd name="T27" fmla="*/ 391679 h 681"/>
              <a:gd name="T28" fmla="*/ 2211036 w 8325"/>
              <a:gd name="T29" fmla="*/ 378356 h 681"/>
              <a:gd name="T30" fmla="*/ 2259364 w 8325"/>
              <a:gd name="T31" fmla="*/ 351711 h 681"/>
              <a:gd name="T32" fmla="*/ 2368104 w 8325"/>
              <a:gd name="T33" fmla="*/ 311744 h 681"/>
              <a:gd name="T34" fmla="*/ 2404350 w 8325"/>
              <a:gd name="T35" fmla="*/ 285099 h 681"/>
              <a:gd name="T36" fmla="*/ 2476843 w 8325"/>
              <a:gd name="T37" fmla="*/ 271777 h 681"/>
              <a:gd name="T38" fmla="*/ 2778897 w 8325"/>
              <a:gd name="T39" fmla="*/ 165198 h 681"/>
              <a:gd name="T40" fmla="*/ 2851390 w 8325"/>
              <a:gd name="T41" fmla="*/ 125231 h 681"/>
              <a:gd name="T42" fmla="*/ 2972212 w 8325"/>
              <a:gd name="T43" fmla="*/ 85263 h 681"/>
              <a:gd name="T44" fmla="*/ 3165526 w 8325"/>
              <a:gd name="T45" fmla="*/ 5329 h 681"/>
              <a:gd name="T46" fmla="*/ 3685059 w 8325"/>
              <a:gd name="T47" fmla="*/ 58619 h 681"/>
              <a:gd name="T48" fmla="*/ 3854210 w 8325"/>
              <a:gd name="T49" fmla="*/ 151875 h 681"/>
              <a:gd name="T50" fmla="*/ 4035442 w 8325"/>
              <a:gd name="T51" fmla="*/ 245132 h 681"/>
              <a:gd name="T52" fmla="*/ 4325414 w 8325"/>
              <a:gd name="T53" fmla="*/ 378356 h 681"/>
              <a:gd name="T54" fmla="*/ 4881194 w 8325"/>
              <a:gd name="T55" fmla="*/ 511580 h 681"/>
              <a:gd name="T56" fmla="*/ 6161903 w 8325"/>
              <a:gd name="T57" fmla="*/ 498258 h 681"/>
              <a:gd name="T58" fmla="*/ 6705600 w 8325"/>
              <a:gd name="T59" fmla="*/ 511580 h 6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325" h="681">
                <a:moveTo>
                  <a:pt x="0" y="21"/>
                </a:moveTo>
                <a:cubicBezTo>
                  <a:pt x="113" y="106"/>
                  <a:pt x="227" y="198"/>
                  <a:pt x="345" y="276"/>
                </a:cubicBezTo>
                <a:cubicBezTo>
                  <a:pt x="400" y="313"/>
                  <a:pt x="467" y="322"/>
                  <a:pt x="525" y="351"/>
                </a:cubicBezTo>
                <a:cubicBezTo>
                  <a:pt x="583" y="380"/>
                  <a:pt x="628" y="405"/>
                  <a:pt x="690" y="426"/>
                </a:cubicBezTo>
                <a:cubicBezTo>
                  <a:pt x="774" y="454"/>
                  <a:pt x="846" y="503"/>
                  <a:pt x="930" y="531"/>
                </a:cubicBezTo>
                <a:cubicBezTo>
                  <a:pt x="969" y="544"/>
                  <a:pt x="1050" y="561"/>
                  <a:pt x="1050" y="561"/>
                </a:cubicBezTo>
                <a:cubicBezTo>
                  <a:pt x="1124" y="610"/>
                  <a:pt x="1206" y="617"/>
                  <a:pt x="1290" y="636"/>
                </a:cubicBezTo>
                <a:cubicBezTo>
                  <a:pt x="1330" y="645"/>
                  <a:pt x="1370" y="656"/>
                  <a:pt x="1410" y="666"/>
                </a:cubicBezTo>
                <a:cubicBezTo>
                  <a:pt x="1430" y="671"/>
                  <a:pt x="1470" y="681"/>
                  <a:pt x="1470" y="681"/>
                </a:cubicBezTo>
                <a:cubicBezTo>
                  <a:pt x="1579" y="677"/>
                  <a:pt x="1863" y="680"/>
                  <a:pt x="2025" y="651"/>
                </a:cubicBezTo>
                <a:cubicBezTo>
                  <a:pt x="2162" y="626"/>
                  <a:pt x="2294" y="573"/>
                  <a:pt x="2430" y="546"/>
                </a:cubicBezTo>
                <a:cubicBezTo>
                  <a:pt x="2450" y="536"/>
                  <a:pt x="2469" y="523"/>
                  <a:pt x="2490" y="516"/>
                </a:cubicBezTo>
                <a:cubicBezTo>
                  <a:pt x="2514" y="508"/>
                  <a:pt x="2541" y="510"/>
                  <a:pt x="2565" y="501"/>
                </a:cubicBezTo>
                <a:cubicBezTo>
                  <a:pt x="2607" y="485"/>
                  <a:pt x="2642" y="452"/>
                  <a:pt x="2685" y="441"/>
                </a:cubicBezTo>
                <a:cubicBezTo>
                  <a:pt x="2705" y="436"/>
                  <a:pt x="2726" y="433"/>
                  <a:pt x="2745" y="426"/>
                </a:cubicBezTo>
                <a:cubicBezTo>
                  <a:pt x="2766" y="418"/>
                  <a:pt x="2784" y="404"/>
                  <a:pt x="2805" y="396"/>
                </a:cubicBezTo>
                <a:cubicBezTo>
                  <a:pt x="2849" y="378"/>
                  <a:pt x="2901" y="377"/>
                  <a:pt x="2940" y="351"/>
                </a:cubicBezTo>
                <a:cubicBezTo>
                  <a:pt x="2955" y="341"/>
                  <a:pt x="2968" y="327"/>
                  <a:pt x="2985" y="321"/>
                </a:cubicBezTo>
                <a:cubicBezTo>
                  <a:pt x="3014" y="311"/>
                  <a:pt x="3045" y="311"/>
                  <a:pt x="3075" y="306"/>
                </a:cubicBezTo>
                <a:cubicBezTo>
                  <a:pt x="3197" y="257"/>
                  <a:pt x="3324" y="222"/>
                  <a:pt x="3450" y="186"/>
                </a:cubicBezTo>
                <a:cubicBezTo>
                  <a:pt x="3565" y="153"/>
                  <a:pt x="3422" y="194"/>
                  <a:pt x="3540" y="141"/>
                </a:cubicBezTo>
                <a:cubicBezTo>
                  <a:pt x="3587" y="120"/>
                  <a:pt x="3640" y="108"/>
                  <a:pt x="3690" y="96"/>
                </a:cubicBezTo>
                <a:cubicBezTo>
                  <a:pt x="3764" y="46"/>
                  <a:pt x="3842" y="21"/>
                  <a:pt x="3930" y="6"/>
                </a:cubicBezTo>
                <a:cubicBezTo>
                  <a:pt x="4390" y="20"/>
                  <a:pt x="4309" y="0"/>
                  <a:pt x="4575" y="66"/>
                </a:cubicBezTo>
                <a:cubicBezTo>
                  <a:pt x="4645" y="108"/>
                  <a:pt x="4711" y="137"/>
                  <a:pt x="4785" y="171"/>
                </a:cubicBezTo>
                <a:cubicBezTo>
                  <a:pt x="4862" y="206"/>
                  <a:pt x="4929" y="256"/>
                  <a:pt x="5010" y="276"/>
                </a:cubicBezTo>
                <a:cubicBezTo>
                  <a:pt x="5122" y="351"/>
                  <a:pt x="5241" y="387"/>
                  <a:pt x="5370" y="426"/>
                </a:cubicBezTo>
                <a:cubicBezTo>
                  <a:pt x="5600" y="495"/>
                  <a:pt x="5822" y="546"/>
                  <a:pt x="6060" y="576"/>
                </a:cubicBezTo>
                <a:cubicBezTo>
                  <a:pt x="6590" y="571"/>
                  <a:pt x="7120" y="561"/>
                  <a:pt x="7650" y="561"/>
                </a:cubicBezTo>
                <a:cubicBezTo>
                  <a:pt x="7875" y="561"/>
                  <a:pt x="8325" y="576"/>
                  <a:pt x="8325" y="576"/>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1693" name="Line 13">
            <a:extLst>
              <a:ext uri="{FF2B5EF4-FFF2-40B4-BE49-F238E27FC236}">
                <a16:creationId xmlns:a16="http://schemas.microsoft.com/office/drawing/2014/main" id="{C2F697E6-E1A0-81F9-F9B6-53383E9C6CAA}"/>
              </a:ext>
            </a:extLst>
          </p:cNvPr>
          <p:cNvSpPr>
            <a:spLocks noChangeShapeType="1"/>
          </p:cNvSpPr>
          <p:nvPr/>
        </p:nvSpPr>
        <p:spPr bwMode="auto">
          <a:xfrm>
            <a:off x="5181600" y="100584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1694" name="Line 14">
            <a:extLst>
              <a:ext uri="{FF2B5EF4-FFF2-40B4-BE49-F238E27FC236}">
                <a16:creationId xmlns:a16="http://schemas.microsoft.com/office/drawing/2014/main" id="{6A990226-9572-30BC-6213-A71E8B367BDE}"/>
              </a:ext>
            </a:extLst>
          </p:cNvPr>
          <p:cNvSpPr>
            <a:spLocks noChangeShapeType="1"/>
          </p:cNvSpPr>
          <p:nvPr/>
        </p:nvSpPr>
        <p:spPr bwMode="auto">
          <a:xfrm>
            <a:off x="18440400" y="109728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7"/>
                                        </p:tgtEl>
                                        <p:attrNameLst>
                                          <p:attrName>style.visibility</p:attrName>
                                        </p:attrNameLst>
                                      </p:cBhvr>
                                      <p:to>
                                        <p:strVal val="visible"/>
                                      </p:to>
                                    </p:set>
                                    <p:anim calcmode="lin" valueType="num">
                                      <p:cBhvr additive="base">
                                        <p:cTn id="7" dur="500" fill="hold"/>
                                        <p:tgtEl>
                                          <p:spTgt spid="71687"/>
                                        </p:tgtEl>
                                        <p:attrNameLst>
                                          <p:attrName>ppt_x</p:attrName>
                                        </p:attrNameLst>
                                      </p:cBhvr>
                                      <p:tavLst>
                                        <p:tav tm="0">
                                          <p:val>
                                            <p:strVal val="#ppt_x"/>
                                          </p:val>
                                        </p:tav>
                                        <p:tav tm="100000">
                                          <p:val>
                                            <p:strVal val="#ppt_x"/>
                                          </p:val>
                                        </p:tav>
                                      </p:tavLst>
                                    </p:anim>
                                    <p:anim calcmode="lin" valueType="num">
                                      <p:cBhvr additive="base">
                                        <p:cTn id="8" dur="500" fill="hold"/>
                                        <p:tgtEl>
                                          <p:spTgt spid="7168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689"/>
                                        </p:tgtEl>
                                        <p:attrNameLst>
                                          <p:attrName>style.visibility</p:attrName>
                                        </p:attrNameLst>
                                      </p:cBhvr>
                                      <p:to>
                                        <p:strVal val="visible"/>
                                      </p:to>
                                    </p:set>
                                    <p:anim calcmode="lin" valueType="num">
                                      <p:cBhvr additive="base">
                                        <p:cTn id="13" dur="500" fill="hold"/>
                                        <p:tgtEl>
                                          <p:spTgt spid="71689"/>
                                        </p:tgtEl>
                                        <p:attrNameLst>
                                          <p:attrName>ppt_x</p:attrName>
                                        </p:attrNameLst>
                                      </p:cBhvr>
                                      <p:tavLst>
                                        <p:tav tm="0">
                                          <p:val>
                                            <p:strVal val="#ppt_x"/>
                                          </p:val>
                                        </p:tav>
                                        <p:tav tm="100000">
                                          <p:val>
                                            <p:strVal val="#ppt_x"/>
                                          </p:val>
                                        </p:tav>
                                      </p:tavLst>
                                    </p:anim>
                                    <p:anim calcmode="lin" valueType="num">
                                      <p:cBhvr additive="base">
                                        <p:cTn id="14" dur="500" fill="hold"/>
                                        <p:tgtEl>
                                          <p:spTgt spid="7168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691"/>
                                        </p:tgtEl>
                                        <p:attrNameLst>
                                          <p:attrName>style.visibility</p:attrName>
                                        </p:attrNameLst>
                                      </p:cBhvr>
                                      <p:to>
                                        <p:strVal val="visible"/>
                                      </p:to>
                                    </p:set>
                                    <p:anim calcmode="lin" valueType="num">
                                      <p:cBhvr additive="base">
                                        <p:cTn id="17" dur="500" fill="hold"/>
                                        <p:tgtEl>
                                          <p:spTgt spid="71691"/>
                                        </p:tgtEl>
                                        <p:attrNameLst>
                                          <p:attrName>ppt_x</p:attrName>
                                        </p:attrNameLst>
                                      </p:cBhvr>
                                      <p:tavLst>
                                        <p:tav tm="0">
                                          <p:val>
                                            <p:strVal val="#ppt_x"/>
                                          </p:val>
                                        </p:tav>
                                        <p:tav tm="100000">
                                          <p:val>
                                            <p:strVal val="#ppt_x"/>
                                          </p:val>
                                        </p:tav>
                                      </p:tavLst>
                                    </p:anim>
                                    <p:anim calcmode="lin" valueType="num">
                                      <p:cBhvr additive="base">
                                        <p:cTn id="18" dur="500" fill="hold"/>
                                        <p:tgtEl>
                                          <p:spTgt spid="7169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1688"/>
                                        </p:tgtEl>
                                        <p:attrNameLst>
                                          <p:attrName>style.visibility</p:attrName>
                                        </p:attrNameLst>
                                      </p:cBhvr>
                                      <p:to>
                                        <p:strVal val="visible"/>
                                      </p:to>
                                    </p:set>
                                    <p:anim calcmode="lin" valueType="num">
                                      <p:cBhvr additive="base">
                                        <p:cTn id="21" dur="500" fill="hold"/>
                                        <p:tgtEl>
                                          <p:spTgt spid="71688"/>
                                        </p:tgtEl>
                                        <p:attrNameLst>
                                          <p:attrName>ppt_x</p:attrName>
                                        </p:attrNameLst>
                                      </p:cBhvr>
                                      <p:tavLst>
                                        <p:tav tm="0">
                                          <p:val>
                                            <p:strVal val="#ppt_x"/>
                                          </p:val>
                                        </p:tav>
                                        <p:tav tm="100000">
                                          <p:val>
                                            <p:strVal val="#ppt_x"/>
                                          </p:val>
                                        </p:tav>
                                      </p:tavLst>
                                    </p:anim>
                                    <p:anim calcmode="lin" valueType="num">
                                      <p:cBhvr additive="base">
                                        <p:cTn id="22" dur="500" fill="hold"/>
                                        <p:tgtEl>
                                          <p:spTgt spid="7168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1693"/>
                                        </p:tgtEl>
                                        <p:attrNameLst>
                                          <p:attrName>style.visibility</p:attrName>
                                        </p:attrNameLst>
                                      </p:cBhvr>
                                      <p:to>
                                        <p:strVal val="visible"/>
                                      </p:to>
                                    </p:set>
                                    <p:anim calcmode="lin" valueType="num">
                                      <p:cBhvr additive="base">
                                        <p:cTn id="25" dur="500" fill="hold"/>
                                        <p:tgtEl>
                                          <p:spTgt spid="71693"/>
                                        </p:tgtEl>
                                        <p:attrNameLst>
                                          <p:attrName>ppt_x</p:attrName>
                                        </p:attrNameLst>
                                      </p:cBhvr>
                                      <p:tavLst>
                                        <p:tav tm="0">
                                          <p:val>
                                            <p:strVal val="#ppt_x"/>
                                          </p:val>
                                        </p:tav>
                                        <p:tav tm="100000">
                                          <p:val>
                                            <p:strVal val="#ppt_x"/>
                                          </p:val>
                                        </p:tav>
                                      </p:tavLst>
                                    </p:anim>
                                    <p:anim calcmode="lin" valueType="num">
                                      <p:cBhvr additive="base">
                                        <p:cTn id="26" dur="500" fill="hold"/>
                                        <p:tgtEl>
                                          <p:spTgt spid="7169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1692"/>
                                        </p:tgtEl>
                                        <p:attrNameLst>
                                          <p:attrName>style.visibility</p:attrName>
                                        </p:attrNameLst>
                                      </p:cBhvr>
                                      <p:to>
                                        <p:strVal val="visible"/>
                                      </p:to>
                                    </p:set>
                                    <p:anim calcmode="lin" valueType="num">
                                      <p:cBhvr additive="base">
                                        <p:cTn id="29" dur="500" fill="hold"/>
                                        <p:tgtEl>
                                          <p:spTgt spid="71692"/>
                                        </p:tgtEl>
                                        <p:attrNameLst>
                                          <p:attrName>ppt_x</p:attrName>
                                        </p:attrNameLst>
                                      </p:cBhvr>
                                      <p:tavLst>
                                        <p:tav tm="0">
                                          <p:val>
                                            <p:strVal val="#ppt_x"/>
                                          </p:val>
                                        </p:tav>
                                        <p:tav tm="100000">
                                          <p:val>
                                            <p:strVal val="#ppt_x"/>
                                          </p:val>
                                        </p:tav>
                                      </p:tavLst>
                                    </p:anim>
                                    <p:anim calcmode="lin" valueType="num">
                                      <p:cBhvr additive="base">
                                        <p:cTn id="30" dur="500" fill="hold"/>
                                        <p:tgtEl>
                                          <p:spTgt spid="7169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1694"/>
                                        </p:tgtEl>
                                        <p:attrNameLst>
                                          <p:attrName>style.visibility</p:attrName>
                                        </p:attrNameLst>
                                      </p:cBhvr>
                                      <p:to>
                                        <p:strVal val="visible"/>
                                      </p:to>
                                    </p:set>
                                    <p:anim calcmode="lin" valueType="num">
                                      <p:cBhvr additive="base">
                                        <p:cTn id="33" dur="500" fill="hold"/>
                                        <p:tgtEl>
                                          <p:spTgt spid="71694"/>
                                        </p:tgtEl>
                                        <p:attrNameLst>
                                          <p:attrName>ppt_x</p:attrName>
                                        </p:attrNameLst>
                                      </p:cBhvr>
                                      <p:tavLst>
                                        <p:tav tm="0">
                                          <p:val>
                                            <p:strVal val="#ppt_x"/>
                                          </p:val>
                                        </p:tav>
                                        <p:tav tm="100000">
                                          <p:val>
                                            <p:strVal val="#ppt_x"/>
                                          </p:val>
                                        </p:tav>
                                      </p:tavLst>
                                    </p:anim>
                                    <p:anim calcmode="lin" valueType="num">
                                      <p:cBhvr additive="base">
                                        <p:cTn id="34" dur="500" fill="hold"/>
                                        <p:tgtEl>
                                          <p:spTgt spid="7169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1690"/>
                                        </p:tgtEl>
                                        <p:attrNameLst>
                                          <p:attrName>style.visibility</p:attrName>
                                        </p:attrNameLst>
                                      </p:cBhvr>
                                      <p:to>
                                        <p:strVal val="visible"/>
                                      </p:to>
                                    </p:set>
                                    <p:anim calcmode="lin" valueType="num">
                                      <p:cBhvr additive="base">
                                        <p:cTn id="37" dur="500" fill="hold"/>
                                        <p:tgtEl>
                                          <p:spTgt spid="71690"/>
                                        </p:tgtEl>
                                        <p:attrNameLst>
                                          <p:attrName>ppt_x</p:attrName>
                                        </p:attrNameLst>
                                      </p:cBhvr>
                                      <p:tavLst>
                                        <p:tav tm="0">
                                          <p:val>
                                            <p:strVal val="#ppt_x"/>
                                          </p:val>
                                        </p:tav>
                                        <p:tav tm="100000">
                                          <p:val>
                                            <p:strVal val="#ppt_x"/>
                                          </p:val>
                                        </p:tav>
                                      </p:tavLst>
                                    </p:anim>
                                    <p:anim calcmode="lin" valueType="num">
                                      <p:cBhvr additive="base">
                                        <p:cTn id="38" dur="500" fill="hold"/>
                                        <p:tgtEl>
                                          <p:spTgt spid="716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Weak methods led to the birth of expert systems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3711015"/>
            <a:ext cx="21172015" cy="854688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rPr>
              <a:t>Weak methods were the focus during the first decade of AI research, aiming to find complete solutions to problems by using general-purpose search mechanisms stringing together elementary reasoning steps</a:t>
            </a:r>
          </a:p>
          <a:p>
            <a:pPr>
              <a:buFont typeface="Wingdings" panose="05000000000000000000" pitchFamily="2" charset="2"/>
              <a:buChar char="q"/>
            </a:pPr>
            <a:r>
              <a:rPr lang="en-US" altLang="en-US" sz="4800" dirty="0">
                <a:solidFill>
                  <a:srgbClr val="0100C8"/>
                </a:solidFill>
                <a:latin typeface="Helvetica Neue"/>
              </a:rPr>
              <a:t>They were called </a:t>
            </a:r>
            <a:r>
              <a:rPr lang="en-US" altLang="en-US" sz="4800" b="1" dirty="0">
                <a:solidFill>
                  <a:srgbClr val="FF2D64"/>
                </a:solidFill>
                <a:latin typeface="Helvetica Neue"/>
              </a:rPr>
              <a:t>weak methods </a:t>
            </a:r>
            <a:r>
              <a:rPr lang="en-US" altLang="en-US" sz="4800" dirty="0">
                <a:solidFill>
                  <a:srgbClr val="0100C8"/>
                </a:solidFill>
                <a:latin typeface="Helvetica Neue"/>
              </a:rPr>
              <a:t>because they could not scale up to large or difficult problem instances</a:t>
            </a:r>
          </a:p>
          <a:p>
            <a:pPr>
              <a:buFont typeface="Wingdings" panose="05000000000000000000" pitchFamily="2" charset="2"/>
              <a:buChar char="q"/>
            </a:pPr>
            <a:r>
              <a:rPr lang="en-US" altLang="en-US" sz="4800" dirty="0">
                <a:solidFill>
                  <a:srgbClr val="0100C8"/>
                </a:solidFill>
                <a:latin typeface="Helvetica Neue"/>
              </a:rPr>
              <a:t>The alternative was to use more powerful, </a:t>
            </a:r>
            <a:r>
              <a:rPr lang="en-US" altLang="en-US" sz="4800" b="1" dirty="0">
                <a:solidFill>
                  <a:srgbClr val="FF2D64"/>
                </a:solidFill>
                <a:latin typeface="Helvetica Neue"/>
              </a:rPr>
              <a:t>domain-specific knowledge</a:t>
            </a:r>
            <a:r>
              <a:rPr lang="en-US" altLang="en-US" sz="4800" dirty="0">
                <a:solidFill>
                  <a:srgbClr val="0100C8"/>
                </a:solidFill>
                <a:latin typeface="Helvetica Neue"/>
              </a:rPr>
              <a:t>, allowing larger reasoning steps that could handle typical cases in narrow areas of expertise</a:t>
            </a:r>
          </a:p>
          <a:p>
            <a:pPr>
              <a:buFont typeface="Wingdings" panose="05000000000000000000" pitchFamily="2" charset="2"/>
              <a:buChar char="q"/>
            </a:pPr>
            <a:r>
              <a:rPr lang="en-US" altLang="en-US" sz="4800" dirty="0">
                <a:solidFill>
                  <a:srgbClr val="0100C8"/>
                </a:solidFill>
                <a:latin typeface="Helvetica Neue"/>
              </a:rPr>
              <a:t>The technology of </a:t>
            </a:r>
            <a:r>
              <a:rPr lang="en-US" altLang="en-US" sz="4800" b="1" dirty="0">
                <a:solidFill>
                  <a:srgbClr val="FF2D64"/>
                </a:solidFill>
                <a:latin typeface="Helvetica Neue"/>
              </a:rPr>
              <a:t>expert systems </a:t>
            </a:r>
            <a:r>
              <a:rPr lang="en-US" altLang="en-US" sz="4800" dirty="0">
                <a:solidFill>
                  <a:srgbClr val="0100C8"/>
                </a:solidFill>
                <a:latin typeface="Helvetica Neue"/>
              </a:rPr>
              <a:t>was thus born and was a main area of AI research for almost two decades (1969-1986)</a:t>
            </a:r>
          </a:p>
          <a:p>
            <a:pPr>
              <a:buFont typeface="Wingdings" panose="05000000000000000000" pitchFamily="2" charset="2"/>
              <a:buChar char="q"/>
            </a:pPr>
            <a:endParaRPr lang="en-US" altLang="en-US" sz="4800" dirty="0">
              <a:solidFill>
                <a:srgbClr val="0100C8"/>
              </a:solidFill>
              <a:latin typeface="Helvetica Neue"/>
            </a:endParaRPr>
          </a:p>
        </p:txBody>
      </p:sp>
    </p:spTree>
    <p:extLst>
      <p:ext uri="{BB962C8B-B14F-4D97-AF65-F5344CB8AC3E}">
        <p14:creationId xmlns:p14="http://schemas.microsoft.com/office/powerpoint/2010/main" val="23696890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Uncertainty Model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TextBox 7">
            <a:extLst>
              <a:ext uri="{FF2B5EF4-FFF2-40B4-BE49-F238E27FC236}">
                <a16:creationId xmlns:a16="http://schemas.microsoft.com/office/drawing/2014/main" id="{C299A143-ACCC-B7BF-927F-554637063CFB}"/>
              </a:ext>
            </a:extLst>
          </p:cNvPr>
          <p:cNvSpPr txBox="1"/>
          <p:nvPr/>
        </p:nvSpPr>
        <p:spPr>
          <a:xfrm>
            <a:off x="1731362" y="4207240"/>
            <a:ext cx="21590489" cy="7653955"/>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Times New Roman" panose="02020603050405020304" pitchFamily="18" charset="0"/>
                <a:cs typeface="Times New Roman" panose="02020603050405020304" pitchFamily="18" charset="0"/>
              </a:rPr>
              <a:t>Uncertainty</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occurs at two levels: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in relation to system knowledge and</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solidFill>
                  <a:srgbClr val="0100C8"/>
                </a:solidFill>
                <a:latin typeface="Helvetica Neue"/>
                <a:ea typeface="Times New Roman" panose="02020603050405020304" pitchFamily="18" charset="0"/>
                <a:cs typeface="Times New Roman" panose="02020603050405020304" pitchFamily="18" charset="0"/>
              </a:rPr>
              <a:t>in relation</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to the data of the problem being solved</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Therefore</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regarding</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MYCIN we talk about rule uncertainty and uncertainty in the values </a:t>
            </a:r>
            <a:r>
              <a:rPr lang="en-CY" sz="5400" dirty="0">
                <a:solidFill>
                  <a:srgbClr val="0100C8"/>
                </a:solidFill>
                <a:effectLst/>
                <a:latin typeface="Helvetica Neue"/>
                <a:ea typeface="Times New Roman" panose="02020603050405020304" pitchFamily="18" charset="0"/>
                <a:cs typeface="Cambria Math" panose="02040503050406030204" pitchFamily="18" charset="0"/>
              </a:rPr>
              <a: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of </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the characteristics of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objects involved</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54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146320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a:extLst>
              <a:ext uri="{FF2B5EF4-FFF2-40B4-BE49-F238E27FC236}">
                <a16:creationId xmlns:a16="http://schemas.microsoft.com/office/drawing/2014/main" id="{CDD28BF1-1453-E5AD-33E2-B9CA9C3C7988}"/>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r>
              <a:rPr lang="en-US" altLang="en-US" b="0" dirty="0"/>
              <a:t> </a:t>
            </a:r>
            <a:endParaRPr lang="el-GR" altLang="en-US" b="0" dirty="0"/>
          </a:p>
        </p:txBody>
      </p:sp>
      <p:sp>
        <p:nvSpPr>
          <p:cNvPr id="32771" name="Slide Number Placeholder 3">
            <a:extLst>
              <a:ext uri="{FF2B5EF4-FFF2-40B4-BE49-F238E27FC236}">
                <a16:creationId xmlns:a16="http://schemas.microsoft.com/office/drawing/2014/main" id="{F13360D5-7F6D-E968-32FB-022D6D67CCF1}"/>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630FC079-78CB-44CB-8231-5E7ECA8A0142}" type="slidenum">
              <a:rPr lang="el-GR" altLang="en-US" b="0" smtClean="0"/>
              <a:pPr algn="ctr"/>
              <a:t>61</a:t>
            </a:fld>
            <a:endParaRPr lang="el-GR" altLang="en-US" b="0" dirty="0"/>
          </a:p>
        </p:txBody>
      </p:sp>
      <p:sp>
        <p:nvSpPr>
          <p:cNvPr id="32772" name="Oval 4">
            <a:extLst>
              <a:ext uri="{FF2B5EF4-FFF2-40B4-BE49-F238E27FC236}">
                <a16:creationId xmlns:a16="http://schemas.microsoft.com/office/drawing/2014/main" id="{4474DE8C-4693-C19F-87C9-01465DEA662B}"/>
              </a:ext>
            </a:extLst>
          </p:cNvPr>
          <p:cNvSpPr>
            <a:spLocks noChangeArrowheads="1"/>
          </p:cNvSpPr>
          <p:nvPr/>
        </p:nvSpPr>
        <p:spPr bwMode="auto">
          <a:xfrm>
            <a:off x="8610601" y="4235450"/>
            <a:ext cx="1466850" cy="1143000"/>
          </a:xfrm>
          <a:prstGeom prst="ellipse">
            <a:avLst/>
          </a:prstGeom>
          <a:solidFill>
            <a:schemeClr val="accent6">
              <a:lumMod val="20000"/>
              <a:lumOff val="80000"/>
            </a:schemeClr>
          </a:solidFill>
          <a:ln w="57150">
            <a:solidFill>
              <a:schemeClr val="tx1"/>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latin typeface="Times New Roman" panose="02020603050405020304" pitchFamily="18" charset="0"/>
              </a:rPr>
              <a:t>E</a:t>
            </a:r>
            <a:endParaRPr lang="en-US" altLang="en-US" sz="3600" dirty="0"/>
          </a:p>
        </p:txBody>
      </p:sp>
      <p:sp>
        <p:nvSpPr>
          <p:cNvPr id="32773" name="Oval 5">
            <a:extLst>
              <a:ext uri="{FF2B5EF4-FFF2-40B4-BE49-F238E27FC236}">
                <a16:creationId xmlns:a16="http://schemas.microsoft.com/office/drawing/2014/main" id="{BB19A747-885E-F292-ED4D-9ED0824EE414}"/>
              </a:ext>
            </a:extLst>
          </p:cNvPr>
          <p:cNvSpPr>
            <a:spLocks noChangeArrowheads="1"/>
          </p:cNvSpPr>
          <p:nvPr/>
        </p:nvSpPr>
        <p:spPr bwMode="auto">
          <a:xfrm>
            <a:off x="14097000" y="4397377"/>
            <a:ext cx="1600200" cy="996950"/>
          </a:xfrm>
          <a:prstGeom prst="ellipse">
            <a:avLst/>
          </a:prstGeom>
          <a:solidFill>
            <a:schemeClr val="accent6">
              <a:lumMod val="20000"/>
              <a:lumOff val="80000"/>
            </a:schemeClr>
          </a:solidFill>
          <a:ln w="57150">
            <a:solidFill>
              <a:schemeClr val="tx1"/>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latin typeface="Times New Roman" panose="02020603050405020304" pitchFamily="18" charset="0"/>
              </a:rPr>
              <a:t>H</a:t>
            </a:r>
            <a:endParaRPr lang="en-US" altLang="en-US" sz="3600" dirty="0"/>
          </a:p>
        </p:txBody>
      </p:sp>
      <p:sp>
        <p:nvSpPr>
          <p:cNvPr id="32774" name="Line 6">
            <a:extLst>
              <a:ext uri="{FF2B5EF4-FFF2-40B4-BE49-F238E27FC236}">
                <a16:creationId xmlns:a16="http://schemas.microsoft.com/office/drawing/2014/main" id="{42FD1681-CC0F-A8C0-BCD3-C86CA8CC8EC9}"/>
              </a:ext>
            </a:extLst>
          </p:cNvPr>
          <p:cNvSpPr>
            <a:spLocks noChangeShapeType="1"/>
          </p:cNvSpPr>
          <p:nvPr/>
        </p:nvSpPr>
        <p:spPr bwMode="auto">
          <a:xfrm>
            <a:off x="9982200" y="4921250"/>
            <a:ext cx="411480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2775" name="Text Box 7">
            <a:extLst>
              <a:ext uri="{FF2B5EF4-FFF2-40B4-BE49-F238E27FC236}">
                <a16:creationId xmlns:a16="http://schemas.microsoft.com/office/drawing/2014/main" id="{9E725958-5049-8302-474C-4C14EF5F623A}"/>
              </a:ext>
            </a:extLst>
          </p:cNvPr>
          <p:cNvSpPr txBox="1">
            <a:spLocks noChangeArrowheads="1"/>
          </p:cNvSpPr>
          <p:nvPr/>
        </p:nvSpPr>
        <p:spPr bwMode="auto">
          <a:xfrm>
            <a:off x="10941051" y="4235450"/>
            <a:ext cx="21653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t>ΣΒ[Υ,Μ] </a:t>
            </a:r>
          </a:p>
        </p:txBody>
      </p:sp>
      <p:sp>
        <p:nvSpPr>
          <p:cNvPr id="32776" name="Text Box 8">
            <a:extLst>
              <a:ext uri="{FF2B5EF4-FFF2-40B4-BE49-F238E27FC236}">
                <a16:creationId xmlns:a16="http://schemas.microsoft.com/office/drawing/2014/main" id="{175F0734-2AB1-49EA-3FA3-CB0ED0F53CB9}"/>
              </a:ext>
            </a:extLst>
          </p:cNvPr>
          <p:cNvSpPr txBox="1">
            <a:spLocks noChangeArrowheads="1"/>
          </p:cNvSpPr>
          <p:nvPr/>
        </p:nvSpPr>
        <p:spPr bwMode="auto">
          <a:xfrm>
            <a:off x="7772400" y="5816600"/>
            <a:ext cx="7010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l-GR" altLang="en-US" sz="2800" b="0" dirty="0"/>
              <a:t> </a:t>
            </a:r>
            <a:r>
              <a:rPr lang="el-GR" altLang="en-US" sz="3200" dirty="0">
                <a:sym typeface="Symbol" panose="05050102010706020507" pitchFamily="18" charset="2"/>
              </a:rPr>
              <a:t></a:t>
            </a:r>
            <a:r>
              <a:rPr lang="el-GR" altLang="en-US" sz="3200" dirty="0"/>
              <a:t>1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a:t>
            </a:r>
            <a:r>
              <a:rPr lang="en-US" altLang="en-US" sz="3200" dirty="0"/>
              <a:t>E </a:t>
            </a:r>
            <a:r>
              <a:rPr lang="el-GR" altLang="en-US" sz="3200" dirty="0"/>
              <a:t>] </a:t>
            </a:r>
            <a:r>
              <a:rPr lang="el-GR" altLang="en-US" sz="3200" dirty="0">
                <a:sym typeface="Symbol" panose="05050102010706020507" pitchFamily="18" charset="2"/>
              </a:rPr>
              <a:t></a:t>
            </a:r>
            <a:r>
              <a:rPr lang="el-GR" altLang="en-US" sz="3200" dirty="0"/>
              <a:t> 1</a:t>
            </a:r>
            <a:endParaRPr lang="en-US" altLang="en-US" sz="3200" dirty="0"/>
          </a:p>
          <a:p>
            <a:pPr algn="l" eaLnBrk="1" hangingPunct="1"/>
            <a:endParaRPr lang="el-GR" altLang="en-US" sz="1600" dirty="0"/>
          </a:p>
          <a:p>
            <a:pPr algn="l" eaLnBrk="1" hangingPunct="1"/>
            <a:r>
              <a:rPr lang="el-GR" altLang="en-US" sz="3200" dirty="0"/>
              <a:t> </a:t>
            </a:r>
            <a:r>
              <a:rPr lang="en-US" altLang="en-US" sz="3200" dirty="0"/>
              <a:t>CF</a:t>
            </a:r>
            <a:r>
              <a:rPr lang="el-GR" altLang="en-US" sz="3200" dirty="0"/>
              <a:t>: </a:t>
            </a:r>
            <a:r>
              <a:rPr lang="en-US" altLang="en-US" sz="3200" dirty="0"/>
              <a:t>Confidence Factor</a:t>
            </a:r>
          </a:p>
        </p:txBody>
      </p:sp>
      <p:sp>
        <p:nvSpPr>
          <p:cNvPr id="32777" name="Text Box 9">
            <a:extLst>
              <a:ext uri="{FF2B5EF4-FFF2-40B4-BE49-F238E27FC236}">
                <a16:creationId xmlns:a16="http://schemas.microsoft.com/office/drawing/2014/main" id="{4ECE58FB-9FA4-7640-5FE0-FF2FC58B1B68}"/>
              </a:ext>
            </a:extLst>
          </p:cNvPr>
          <p:cNvSpPr txBox="1">
            <a:spLocks noChangeArrowheads="1"/>
          </p:cNvSpPr>
          <p:nvPr/>
        </p:nvSpPr>
        <p:spPr bwMode="auto">
          <a:xfrm>
            <a:off x="6553200" y="2133601"/>
            <a:ext cx="11125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400" dirty="0">
                <a:solidFill>
                  <a:srgbClr val="990000"/>
                </a:solidFill>
              </a:rPr>
              <a:t>Rule Uncertainty</a:t>
            </a:r>
          </a:p>
        </p:txBody>
      </p:sp>
      <p:sp>
        <p:nvSpPr>
          <p:cNvPr id="32778" name="Text Box 10">
            <a:extLst>
              <a:ext uri="{FF2B5EF4-FFF2-40B4-BE49-F238E27FC236}">
                <a16:creationId xmlns:a16="http://schemas.microsoft.com/office/drawing/2014/main" id="{FFAD4A7C-E631-6CF6-7CC2-8578B1ADB26B}"/>
              </a:ext>
            </a:extLst>
          </p:cNvPr>
          <p:cNvSpPr txBox="1">
            <a:spLocks noChangeArrowheads="1"/>
          </p:cNvSpPr>
          <p:nvPr/>
        </p:nvSpPr>
        <p:spPr bwMode="auto">
          <a:xfrm>
            <a:off x="2983042" y="9084604"/>
            <a:ext cx="1896255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t>Each rule has a</a:t>
            </a:r>
            <a:r>
              <a:rPr lang="el-GR" altLang="en-US" sz="4000" dirty="0"/>
              <a:t> </a:t>
            </a:r>
            <a:r>
              <a:rPr lang="en-US" altLang="en-US" sz="4000" dirty="0">
                <a:solidFill>
                  <a:srgbClr val="990000"/>
                </a:solidFill>
              </a:rPr>
              <a:t>Certainty Factor</a:t>
            </a:r>
            <a:r>
              <a:rPr lang="el-GR" altLang="en-US" sz="4000" i="1" dirty="0"/>
              <a:t> </a:t>
            </a:r>
            <a:r>
              <a:rPr lang="el-GR" altLang="en-US" sz="4000" dirty="0"/>
              <a:t>(</a:t>
            </a:r>
            <a:r>
              <a:rPr lang="en-US" altLang="en-US" sz="4000" dirty="0"/>
              <a:t>CF</a:t>
            </a:r>
            <a:r>
              <a:rPr lang="el-GR" altLang="en-US" sz="4000" dirty="0"/>
              <a:t>)</a:t>
            </a:r>
            <a:r>
              <a:rPr lang="en-US" altLang="en-US" sz="4000" dirty="0"/>
              <a:t>, a numeric value from the domain</a:t>
            </a:r>
            <a:r>
              <a:rPr lang="el-GR" altLang="en-US" sz="4000" dirty="0"/>
              <a:t> [</a:t>
            </a:r>
            <a:r>
              <a:rPr lang="el-GR" altLang="en-US" sz="4000" dirty="0">
                <a:sym typeface="Symbol" panose="05050102010706020507" pitchFamily="18" charset="2"/>
              </a:rPr>
              <a:t></a:t>
            </a:r>
            <a:r>
              <a:rPr lang="el-GR" altLang="en-US" sz="4000" dirty="0"/>
              <a:t>1,1]. </a:t>
            </a:r>
            <a:endParaRPr lang="en-US" altLang="en-US" sz="4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a:extLst>
              <a:ext uri="{FF2B5EF4-FFF2-40B4-BE49-F238E27FC236}">
                <a16:creationId xmlns:a16="http://schemas.microsoft.com/office/drawing/2014/main" id="{6DB62AFB-4729-603C-8F67-BED059B88B97}"/>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3795" name="Slide Number Placeholder 5">
            <a:extLst>
              <a:ext uri="{FF2B5EF4-FFF2-40B4-BE49-F238E27FC236}">
                <a16:creationId xmlns:a16="http://schemas.microsoft.com/office/drawing/2014/main" id="{FEEFB868-8478-F8E4-66D4-629E489AE443}"/>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91E6DEE6-5CDE-47DB-BAAD-62102F0BD2C2}" type="slidenum">
              <a:rPr lang="el-GR" altLang="en-US" b="0" smtClean="0"/>
              <a:pPr algn="ctr"/>
              <a:t>62</a:t>
            </a:fld>
            <a:endParaRPr lang="el-GR" altLang="en-US" b="0" dirty="0"/>
          </a:p>
        </p:txBody>
      </p:sp>
      <p:sp>
        <p:nvSpPr>
          <p:cNvPr id="33796" name="Rectangle 2">
            <a:extLst>
              <a:ext uri="{FF2B5EF4-FFF2-40B4-BE49-F238E27FC236}">
                <a16:creationId xmlns:a16="http://schemas.microsoft.com/office/drawing/2014/main" id="{E213AAAF-AAF4-CF9D-08E9-B07B2A316221}"/>
              </a:ext>
            </a:extLst>
          </p:cNvPr>
          <p:cNvSpPr>
            <a:spLocks noGrp="1" noChangeArrowheads="1"/>
          </p:cNvSpPr>
          <p:nvPr>
            <p:ph type="title"/>
          </p:nvPr>
        </p:nvSpPr>
        <p:spPr>
          <a:xfrm>
            <a:off x="3642610" y="1132216"/>
            <a:ext cx="17098780" cy="1431924"/>
          </a:xfrm>
          <a:solidFill>
            <a:schemeClr val="accent6">
              <a:lumMod val="20000"/>
              <a:lumOff val="80000"/>
            </a:schemeClr>
          </a:solidFill>
        </p:spPr>
        <p:txBody>
          <a:bodyPr/>
          <a:lstStyle/>
          <a:p>
            <a:pPr algn="ctr" eaLnBrk="1" hangingPunct="1"/>
            <a:r>
              <a:rPr lang="en-US" altLang="en-US" sz="7200" b="1" dirty="0">
                <a:solidFill>
                  <a:srgbClr val="990000"/>
                </a:solidFill>
                <a:latin typeface="Helvetica Neue"/>
              </a:rPr>
              <a:t>Certainty Factors</a:t>
            </a:r>
          </a:p>
        </p:txBody>
      </p:sp>
      <p:sp>
        <p:nvSpPr>
          <p:cNvPr id="75779" name="Rectangle 3">
            <a:extLst>
              <a:ext uri="{FF2B5EF4-FFF2-40B4-BE49-F238E27FC236}">
                <a16:creationId xmlns:a16="http://schemas.microsoft.com/office/drawing/2014/main" id="{C1340A0D-16C7-D000-1E11-8E7644CE8468}"/>
              </a:ext>
            </a:extLst>
          </p:cNvPr>
          <p:cNvSpPr>
            <a:spLocks noGrp="1" noChangeArrowheads="1"/>
          </p:cNvSpPr>
          <p:nvPr>
            <p:ph type="body" idx="1"/>
          </p:nvPr>
        </p:nvSpPr>
        <p:spPr>
          <a:xfrm>
            <a:off x="3282846" y="3065487"/>
            <a:ext cx="17818308" cy="8072206"/>
          </a:xfrm>
          <a:solidFill>
            <a:schemeClr val="accent6">
              <a:lumMod val="20000"/>
              <a:lumOff val="80000"/>
            </a:schemeClr>
          </a:solidFill>
        </p:spPr>
        <p:txBody>
          <a:bodyPr/>
          <a:lstStyle/>
          <a:p>
            <a:pPr eaLnBrk="1" hangingPunct="1">
              <a:lnSpc>
                <a:spcPct val="80000"/>
              </a:lnSpc>
              <a:buFont typeface="Wingdings" panose="05000000000000000000" pitchFamily="2" charset="2"/>
              <a:buChar char="q"/>
            </a:pPr>
            <a:r>
              <a:rPr lang="en-US" altLang="en-US" sz="4800" dirty="0">
                <a:latin typeface="Helvetica Neue"/>
              </a:rPr>
              <a:t>If</a:t>
            </a:r>
            <a:r>
              <a:rPr lang="el-GR" altLang="en-US" sz="4800" dirty="0">
                <a:latin typeface="Helvetica Neue"/>
              </a:rPr>
              <a:t> </a:t>
            </a:r>
            <a:r>
              <a:rPr lang="en-US" altLang="en-US" sz="4800" b="1" dirty="0">
                <a:solidFill>
                  <a:srgbClr val="990000"/>
                </a:solidFill>
                <a:latin typeface="Helvetica Neue"/>
              </a:rPr>
              <a:t>CF</a:t>
            </a:r>
            <a:r>
              <a:rPr lang="el-GR" altLang="en-US" sz="4800" b="1" dirty="0">
                <a:solidFill>
                  <a:srgbClr val="990000"/>
                </a:solidFill>
                <a:latin typeface="Helvetica Neue"/>
              </a:rPr>
              <a:t>[</a:t>
            </a:r>
            <a:r>
              <a:rPr lang="en-US" altLang="en-US" sz="4800" b="1" dirty="0">
                <a:solidFill>
                  <a:srgbClr val="990000"/>
                </a:solidFill>
                <a:latin typeface="Helvetica Neue"/>
              </a:rPr>
              <a:t>H</a:t>
            </a:r>
            <a:r>
              <a:rPr lang="el-GR" altLang="en-US" sz="4800" b="1" dirty="0">
                <a:solidFill>
                  <a:srgbClr val="990000"/>
                </a:solidFill>
                <a:latin typeface="Helvetica Neue"/>
              </a:rPr>
              <a:t>,</a:t>
            </a:r>
            <a:r>
              <a:rPr lang="en-US" altLang="en-US" sz="4800" b="1" dirty="0">
                <a:solidFill>
                  <a:srgbClr val="990000"/>
                </a:solidFill>
                <a:latin typeface="Helvetica Neue"/>
              </a:rPr>
              <a:t>E</a:t>
            </a:r>
            <a:r>
              <a:rPr lang="el-GR" altLang="en-US" sz="4800" b="1" dirty="0">
                <a:solidFill>
                  <a:srgbClr val="990000"/>
                </a:solidFill>
                <a:latin typeface="Helvetica Neue"/>
              </a:rPr>
              <a:t>] </a:t>
            </a:r>
            <a:r>
              <a:rPr lang="el-GR" altLang="en-US" sz="4800" b="1" dirty="0">
                <a:solidFill>
                  <a:srgbClr val="990000"/>
                </a:solidFill>
                <a:latin typeface="Helvetica Neue"/>
                <a:sym typeface="Symbol" panose="05050102010706020507" pitchFamily="18" charset="2"/>
              </a:rPr>
              <a:t></a:t>
            </a:r>
            <a:r>
              <a:rPr lang="el-GR" altLang="en-US" sz="4800" b="1" dirty="0">
                <a:solidFill>
                  <a:srgbClr val="990000"/>
                </a:solidFill>
                <a:latin typeface="Helvetica Neue"/>
              </a:rPr>
              <a:t> 0</a:t>
            </a:r>
            <a:r>
              <a:rPr lang="el-GR" altLang="en-US" sz="4800" dirty="0">
                <a:latin typeface="Helvetica Neue"/>
              </a:rPr>
              <a:t>, </a:t>
            </a:r>
            <a:r>
              <a:rPr lang="en-US" altLang="en-US" sz="4800" dirty="0">
                <a:latin typeface="Helvetica Neue"/>
              </a:rPr>
              <a:t>the verification of hypothesis</a:t>
            </a:r>
            <a:r>
              <a:rPr lang="el-GR" altLang="en-US" sz="4800" dirty="0">
                <a:latin typeface="Helvetica Neue"/>
              </a:rPr>
              <a:t> </a:t>
            </a:r>
            <a:r>
              <a:rPr lang="en-US" altLang="en-US" sz="4800" dirty="0">
                <a:latin typeface="Helvetica Neue"/>
              </a:rPr>
              <a:t>H is supported to the degree</a:t>
            </a:r>
            <a:r>
              <a:rPr lang="el-GR" altLang="en-US" sz="4800" dirty="0">
                <a:latin typeface="Helvetica Neue"/>
              </a:rPr>
              <a:t> </a:t>
            </a:r>
            <a:r>
              <a:rPr lang="en-US" altLang="en-US" sz="4800" dirty="0">
                <a:latin typeface="Helvetica Neue"/>
              </a:rPr>
              <a:t>CF</a:t>
            </a:r>
            <a:r>
              <a:rPr lang="el-GR" altLang="en-US" sz="4800" dirty="0">
                <a:latin typeface="Helvetica Neue"/>
              </a:rPr>
              <a:t>[</a:t>
            </a:r>
            <a:r>
              <a:rPr lang="en-US" altLang="en-US" sz="4800" dirty="0">
                <a:latin typeface="Helvetica Neue"/>
              </a:rPr>
              <a:t>H</a:t>
            </a:r>
            <a:r>
              <a:rPr lang="el-GR" altLang="en-US" sz="4800" dirty="0">
                <a:latin typeface="Helvetica Neue"/>
              </a:rPr>
              <a:t>,</a:t>
            </a:r>
            <a:r>
              <a:rPr lang="en-US" altLang="en-US" sz="4800" dirty="0">
                <a:latin typeface="Helvetica Neue"/>
              </a:rPr>
              <a:t>E</a:t>
            </a:r>
            <a:r>
              <a:rPr lang="el-GR" altLang="en-US" sz="4800" dirty="0">
                <a:latin typeface="Helvetica Neue"/>
              </a:rPr>
              <a:t>], </a:t>
            </a:r>
            <a:r>
              <a:rPr lang="en-US" altLang="en-US" sz="4800" dirty="0">
                <a:latin typeface="Helvetica Neue"/>
              </a:rPr>
              <a:t>by the categorical verification of premise E</a:t>
            </a:r>
            <a:r>
              <a:rPr lang="el-GR" altLang="en-US" sz="4800" dirty="0">
                <a:latin typeface="Helvetica Neue"/>
              </a:rPr>
              <a:t>, </a:t>
            </a:r>
            <a:r>
              <a:rPr lang="en-US" altLang="en-US" sz="4800" dirty="0">
                <a:latin typeface="Helvetica Neue"/>
              </a:rPr>
              <a:t>in some case</a:t>
            </a:r>
            <a:endParaRPr lang="el-GR" altLang="en-US" sz="4800" dirty="0">
              <a:latin typeface="Helvetica Neue"/>
            </a:endParaRPr>
          </a:p>
          <a:p>
            <a:pPr lvl="1" eaLnBrk="1" hangingPunct="1">
              <a:lnSpc>
                <a:spcPct val="80000"/>
              </a:lnSpc>
              <a:buFont typeface="Wingdings" panose="05000000000000000000" pitchFamily="2" charset="2"/>
              <a:buChar char="§"/>
            </a:pPr>
            <a:r>
              <a:rPr lang="en-US" altLang="en-US" sz="4000" dirty="0">
                <a:latin typeface="Helvetica Neue"/>
              </a:rPr>
              <a:t>Premise</a:t>
            </a:r>
            <a:r>
              <a:rPr lang="el-GR" altLang="en-US" sz="4000" dirty="0">
                <a:latin typeface="Helvetica Neue"/>
              </a:rPr>
              <a:t> </a:t>
            </a:r>
            <a:r>
              <a:rPr lang="en-US" altLang="en-US" sz="4000" dirty="0">
                <a:latin typeface="Helvetica Neue"/>
              </a:rPr>
              <a:t>E</a:t>
            </a:r>
            <a:r>
              <a:rPr lang="el-GR" altLang="en-US" sz="4000" dirty="0">
                <a:latin typeface="Helvetica Neue"/>
              </a:rPr>
              <a:t> </a:t>
            </a:r>
            <a:r>
              <a:rPr lang="en-US" altLang="en-US" sz="4000" dirty="0">
                <a:latin typeface="Helvetica Neue"/>
              </a:rPr>
              <a:t>represents</a:t>
            </a:r>
            <a:r>
              <a:rPr lang="el-GR" altLang="en-US" sz="4000" dirty="0">
                <a:latin typeface="Helvetica Neue"/>
              </a:rPr>
              <a:t> </a:t>
            </a:r>
            <a:r>
              <a:rPr lang="en-US" altLang="en-US" sz="4000" b="1" dirty="0">
                <a:solidFill>
                  <a:srgbClr val="990000"/>
                </a:solidFill>
                <a:latin typeface="Helvetica Neue"/>
              </a:rPr>
              <a:t>evidence in favor</a:t>
            </a:r>
            <a:r>
              <a:rPr lang="el-GR" altLang="en-US" sz="4000" b="1" dirty="0">
                <a:latin typeface="Helvetica Neue"/>
              </a:rPr>
              <a:t> </a:t>
            </a:r>
            <a:r>
              <a:rPr lang="en-US" altLang="en-US" sz="4000" dirty="0">
                <a:latin typeface="Helvetica Neue"/>
              </a:rPr>
              <a:t>of H</a:t>
            </a:r>
            <a:r>
              <a:rPr lang="el-GR" altLang="en-US" sz="4000" dirty="0">
                <a:latin typeface="Helvetica Neue"/>
              </a:rPr>
              <a:t> </a:t>
            </a:r>
          </a:p>
          <a:p>
            <a:pPr eaLnBrk="1" hangingPunct="1">
              <a:lnSpc>
                <a:spcPct val="80000"/>
              </a:lnSpc>
              <a:buFont typeface="Wingdings" panose="05000000000000000000" pitchFamily="2" charset="2"/>
              <a:buChar char="q"/>
            </a:pPr>
            <a:endParaRPr lang="el-GR" altLang="en-US" sz="1600" dirty="0">
              <a:latin typeface="Helvetica Neue"/>
            </a:endParaRPr>
          </a:p>
          <a:p>
            <a:pPr eaLnBrk="1" hangingPunct="1">
              <a:lnSpc>
                <a:spcPct val="80000"/>
              </a:lnSpc>
              <a:buFont typeface="Wingdings" panose="05000000000000000000" pitchFamily="2" charset="2"/>
              <a:buChar char="q"/>
            </a:pPr>
            <a:r>
              <a:rPr lang="en-US" altLang="en-US" sz="4800" dirty="0">
                <a:latin typeface="Helvetica Neue"/>
              </a:rPr>
              <a:t>If</a:t>
            </a:r>
            <a:r>
              <a:rPr lang="el-GR" altLang="en-US" sz="4800" dirty="0">
                <a:latin typeface="Helvetica Neue"/>
              </a:rPr>
              <a:t> </a:t>
            </a:r>
            <a:r>
              <a:rPr lang="en-US" altLang="en-US" sz="4800" b="1" dirty="0">
                <a:solidFill>
                  <a:srgbClr val="990000"/>
                </a:solidFill>
                <a:latin typeface="Helvetica Neue"/>
              </a:rPr>
              <a:t>CF</a:t>
            </a:r>
            <a:r>
              <a:rPr lang="el-GR" altLang="en-US" sz="4800" b="1" dirty="0">
                <a:solidFill>
                  <a:srgbClr val="990000"/>
                </a:solidFill>
                <a:latin typeface="Helvetica Neue"/>
              </a:rPr>
              <a:t>[</a:t>
            </a:r>
            <a:r>
              <a:rPr lang="en-US" altLang="en-US" sz="4800" b="1" dirty="0">
                <a:solidFill>
                  <a:srgbClr val="990000"/>
                </a:solidFill>
                <a:latin typeface="Helvetica Neue"/>
              </a:rPr>
              <a:t>H</a:t>
            </a:r>
            <a:r>
              <a:rPr lang="el-GR" altLang="en-US" sz="4800" b="1" dirty="0">
                <a:solidFill>
                  <a:srgbClr val="990000"/>
                </a:solidFill>
                <a:latin typeface="Helvetica Neue"/>
              </a:rPr>
              <a:t>,</a:t>
            </a:r>
            <a:r>
              <a:rPr lang="en-US" altLang="en-US" sz="4800" b="1" dirty="0">
                <a:solidFill>
                  <a:srgbClr val="990000"/>
                </a:solidFill>
                <a:latin typeface="Helvetica Neue"/>
              </a:rPr>
              <a:t>E</a:t>
            </a:r>
            <a:r>
              <a:rPr lang="el-GR" altLang="en-US" sz="4800" b="1" dirty="0">
                <a:solidFill>
                  <a:srgbClr val="990000"/>
                </a:solidFill>
                <a:latin typeface="Helvetica Neue"/>
              </a:rPr>
              <a:t>] </a:t>
            </a:r>
            <a:r>
              <a:rPr lang="el-GR" altLang="en-US" sz="4800" b="1" dirty="0">
                <a:solidFill>
                  <a:srgbClr val="990000"/>
                </a:solidFill>
                <a:latin typeface="Helvetica Neue"/>
                <a:sym typeface="Symbol" panose="05050102010706020507" pitchFamily="18" charset="2"/>
              </a:rPr>
              <a:t></a:t>
            </a:r>
            <a:r>
              <a:rPr lang="el-GR" altLang="en-US" sz="4800" b="1" dirty="0">
                <a:solidFill>
                  <a:srgbClr val="990000"/>
                </a:solidFill>
                <a:latin typeface="Helvetica Neue"/>
              </a:rPr>
              <a:t> 0</a:t>
            </a:r>
            <a:r>
              <a:rPr lang="el-GR" altLang="en-US" sz="4800" dirty="0">
                <a:latin typeface="Helvetica Neue"/>
              </a:rPr>
              <a:t>, </a:t>
            </a:r>
            <a:r>
              <a:rPr lang="en-US" altLang="en-US" sz="4800" dirty="0">
                <a:latin typeface="Helvetica Neue"/>
              </a:rPr>
              <a:t>then the negation of hypothesis H is supported to the degree</a:t>
            </a:r>
            <a:r>
              <a:rPr lang="el-GR" altLang="en-US" sz="4800" dirty="0">
                <a:latin typeface="Helvetica Neue"/>
              </a:rPr>
              <a:t> </a:t>
            </a:r>
            <a:r>
              <a:rPr lang="el-GR" altLang="en-US" sz="4800" dirty="0">
                <a:latin typeface="Helvetica Neue"/>
                <a:sym typeface="Symbol" panose="05050102010706020507" pitchFamily="18" charset="2"/>
              </a:rPr>
              <a:t></a:t>
            </a:r>
            <a:r>
              <a:rPr lang="en-US" altLang="en-US" sz="4800" dirty="0">
                <a:latin typeface="Helvetica Neue"/>
                <a:sym typeface="Symbol" panose="05050102010706020507" pitchFamily="18" charset="2"/>
              </a:rPr>
              <a:t>CF</a:t>
            </a:r>
            <a:r>
              <a:rPr lang="el-GR" altLang="en-US" sz="4800" dirty="0">
                <a:latin typeface="Helvetica Neue"/>
              </a:rPr>
              <a:t>[</a:t>
            </a:r>
            <a:r>
              <a:rPr lang="en-US" altLang="en-US" sz="4800" dirty="0">
                <a:latin typeface="Helvetica Neue"/>
              </a:rPr>
              <a:t>H</a:t>
            </a:r>
            <a:r>
              <a:rPr lang="el-GR" altLang="en-US" sz="4800" dirty="0">
                <a:latin typeface="Helvetica Neue"/>
              </a:rPr>
              <a:t>,</a:t>
            </a:r>
            <a:r>
              <a:rPr lang="en-US" altLang="en-US" sz="4800" dirty="0">
                <a:latin typeface="Helvetica Neue"/>
              </a:rPr>
              <a:t>E</a:t>
            </a:r>
            <a:r>
              <a:rPr lang="el-GR" altLang="en-US" sz="4800" dirty="0">
                <a:latin typeface="Helvetica Neue"/>
              </a:rPr>
              <a:t>]</a:t>
            </a:r>
            <a:r>
              <a:rPr lang="el-GR" altLang="en-US" sz="4800" dirty="0">
                <a:latin typeface="Helvetica Neue"/>
                <a:sym typeface="Symbol" panose="05050102010706020507" pitchFamily="18" charset="2"/>
              </a:rPr>
              <a:t></a:t>
            </a:r>
            <a:r>
              <a:rPr lang="el-GR" altLang="en-US" sz="4800" dirty="0">
                <a:latin typeface="Helvetica Neue"/>
              </a:rPr>
              <a:t>, </a:t>
            </a:r>
            <a:r>
              <a:rPr lang="en-US" altLang="en-US" sz="4800" dirty="0">
                <a:latin typeface="Helvetica Neue"/>
              </a:rPr>
              <a:t>i.e., the absolute value of </a:t>
            </a:r>
            <a:r>
              <a:rPr lang="el-GR" altLang="en-US" sz="4800" dirty="0">
                <a:latin typeface="Helvetica Neue"/>
              </a:rPr>
              <a:t> </a:t>
            </a:r>
            <a:r>
              <a:rPr lang="en-US" altLang="en-US" sz="4800" dirty="0">
                <a:latin typeface="Helvetica Neue"/>
              </a:rPr>
              <a:t>CF</a:t>
            </a:r>
            <a:r>
              <a:rPr lang="el-GR" altLang="en-US" sz="4800" dirty="0">
                <a:latin typeface="Helvetica Neue"/>
              </a:rPr>
              <a:t>[</a:t>
            </a:r>
            <a:r>
              <a:rPr lang="en-US" altLang="en-US" sz="4800" dirty="0">
                <a:latin typeface="Helvetica Neue"/>
              </a:rPr>
              <a:t>H</a:t>
            </a:r>
            <a:r>
              <a:rPr lang="el-GR" altLang="en-US" sz="4800" dirty="0">
                <a:latin typeface="Helvetica Neue"/>
              </a:rPr>
              <a:t>,</a:t>
            </a:r>
            <a:r>
              <a:rPr lang="en-US" altLang="en-US" sz="4800" dirty="0">
                <a:latin typeface="Helvetica Neue"/>
              </a:rPr>
              <a:t>E</a:t>
            </a:r>
            <a:r>
              <a:rPr lang="el-GR" altLang="en-US" sz="4800" dirty="0">
                <a:latin typeface="Helvetica Neue"/>
              </a:rPr>
              <a:t>], </a:t>
            </a:r>
            <a:r>
              <a:rPr lang="en-US" altLang="en-US" sz="4800" dirty="0">
                <a:latin typeface="Helvetica Neue"/>
              </a:rPr>
              <a:t>by the categorical verification of premise E, in some case</a:t>
            </a:r>
            <a:endParaRPr lang="el-GR" altLang="en-US" sz="4800" dirty="0">
              <a:latin typeface="Helvetica Neue"/>
            </a:endParaRPr>
          </a:p>
          <a:p>
            <a:pPr lvl="1" eaLnBrk="1" hangingPunct="1">
              <a:lnSpc>
                <a:spcPct val="80000"/>
              </a:lnSpc>
              <a:buFont typeface="Wingdings" panose="05000000000000000000" pitchFamily="2" charset="2"/>
              <a:buChar char="§"/>
            </a:pPr>
            <a:r>
              <a:rPr lang="en-US" altLang="en-US" sz="4000" dirty="0">
                <a:latin typeface="Helvetica Neue"/>
              </a:rPr>
              <a:t>Premise</a:t>
            </a:r>
            <a:r>
              <a:rPr lang="el-GR" altLang="en-US" sz="4000" dirty="0">
                <a:latin typeface="Helvetica Neue"/>
              </a:rPr>
              <a:t> </a:t>
            </a:r>
            <a:r>
              <a:rPr lang="en-US" altLang="en-US" sz="4000" dirty="0">
                <a:latin typeface="Helvetica Neue"/>
              </a:rPr>
              <a:t>E</a:t>
            </a:r>
            <a:r>
              <a:rPr lang="el-GR" altLang="en-US" sz="4000" dirty="0">
                <a:latin typeface="Helvetica Neue"/>
              </a:rPr>
              <a:t> </a:t>
            </a:r>
            <a:r>
              <a:rPr lang="en-US" altLang="en-US" sz="4000" dirty="0">
                <a:latin typeface="Helvetica Neue"/>
              </a:rPr>
              <a:t>represents</a:t>
            </a:r>
            <a:r>
              <a:rPr lang="el-GR" altLang="en-US" sz="4000" dirty="0">
                <a:latin typeface="Helvetica Neue"/>
              </a:rPr>
              <a:t> </a:t>
            </a:r>
            <a:r>
              <a:rPr lang="en-US" altLang="en-US" sz="4000" b="1" dirty="0">
                <a:solidFill>
                  <a:srgbClr val="990000"/>
                </a:solidFill>
                <a:latin typeface="Helvetica Neue"/>
              </a:rPr>
              <a:t>evidence against</a:t>
            </a:r>
            <a:r>
              <a:rPr lang="el-GR" altLang="en-US" sz="4000" b="1" dirty="0">
                <a:latin typeface="Helvetica Neue"/>
              </a:rPr>
              <a:t> </a:t>
            </a:r>
            <a:r>
              <a:rPr lang="en-US" altLang="en-US" sz="4000" dirty="0">
                <a:latin typeface="Helvetica Neue"/>
              </a:rPr>
              <a:t>H</a:t>
            </a:r>
            <a:endParaRPr lang="el-GR" altLang="en-US" sz="4000" dirty="0">
              <a:latin typeface="Helvetica Neue"/>
            </a:endParaRPr>
          </a:p>
          <a:p>
            <a:pPr eaLnBrk="1" hangingPunct="1">
              <a:lnSpc>
                <a:spcPct val="80000"/>
              </a:lnSpc>
              <a:buFont typeface="Wingdings" panose="05000000000000000000" pitchFamily="2" charset="2"/>
              <a:buChar char="q"/>
            </a:pPr>
            <a:endParaRPr lang="el-GR" altLang="en-US" sz="1600" dirty="0">
              <a:latin typeface="Helvetica Neue"/>
            </a:endParaRPr>
          </a:p>
          <a:p>
            <a:pPr eaLnBrk="1" hangingPunct="1">
              <a:lnSpc>
                <a:spcPct val="80000"/>
              </a:lnSpc>
              <a:buFont typeface="Wingdings" panose="05000000000000000000" pitchFamily="2" charset="2"/>
              <a:buChar char="q"/>
            </a:pPr>
            <a:r>
              <a:rPr lang="en-US" altLang="en-US" sz="4800" dirty="0">
                <a:latin typeface="Helvetica Neue"/>
              </a:rPr>
              <a:t>There are no rules where </a:t>
            </a:r>
            <a:r>
              <a:rPr lang="el-GR" altLang="en-US" sz="4800" dirty="0">
                <a:latin typeface="Helvetica Neue"/>
              </a:rPr>
              <a:t> </a:t>
            </a:r>
            <a:r>
              <a:rPr lang="en-US" altLang="en-US" sz="4800" dirty="0">
                <a:latin typeface="Helvetica Neue"/>
              </a:rPr>
              <a:t>CF</a:t>
            </a:r>
            <a:r>
              <a:rPr lang="el-GR" altLang="en-US" sz="4800" dirty="0">
                <a:latin typeface="Helvetica Neue"/>
              </a:rPr>
              <a:t>[</a:t>
            </a:r>
            <a:r>
              <a:rPr lang="en-US" altLang="en-US" sz="4800" dirty="0">
                <a:latin typeface="Helvetica Neue"/>
              </a:rPr>
              <a:t>H</a:t>
            </a:r>
            <a:r>
              <a:rPr lang="el-GR" altLang="en-US" sz="4800" dirty="0">
                <a:latin typeface="Helvetica Neue"/>
              </a:rPr>
              <a:t>,</a:t>
            </a:r>
            <a:r>
              <a:rPr lang="en-US" altLang="en-US" sz="4800" dirty="0">
                <a:latin typeface="Helvetica Neue"/>
              </a:rPr>
              <a:t>E</a:t>
            </a:r>
            <a:r>
              <a:rPr lang="el-GR" altLang="en-US" sz="4800" dirty="0">
                <a:latin typeface="Helvetica Neue"/>
              </a:rPr>
              <a:t>] = 0, </a:t>
            </a:r>
            <a:r>
              <a:rPr lang="en-US" altLang="en-US" sz="4800" dirty="0">
                <a:latin typeface="Helvetica Neue"/>
              </a:rPr>
              <a:t>since that would mean that evidence E is independent of hypothesis 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79">
                                            <p:txEl>
                                              <p:pRg st="3" end="3"/>
                                            </p:txEl>
                                          </p:spTgt>
                                        </p:tgtEl>
                                        <p:attrNameLst>
                                          <p:attrName>style.visibility</p:attrName>
                                        </p:attrNameLst>
                                      </p:cBhvr>
                                      <p:to>
                                        <p:strVal val="visible"/>
                                      </p:to>
                                    </p:set>
                                    <p:anim calcmode="lin" valueType="num">
                                      <p:cBhvr additive="base">
                                        <p:cTn id="7"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5779">
                                            <p:txEl>
                                              <p:pRg st="4" end="4"/>
                                            </p:txEl>
                                          </p:spTgt>
                                        </p:tgtEl>
                                        <p:attrNameLst>
                                          <p:attrName>style.visibility</p:attrName>
                                        </p:attrNameLst>
                                      </p:cBhvr>
                                      <p:to>
                                        <p:strVal val="visible"/>
                                      </p:to>
                                    </p:set>
                                    <p:anim calcmode="lin" valueType="num">
                                      <p:cBhvr additive="base">
                                        <p:cTn id="11"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5779">
                                            <p:txEl>
                                              <p:pRg st="6" end="6"/>
                                            </p:txEl>
                                          </p:spTgt>
                                        </p:tgtEl>
                                        <p:attrNameLst>
                                          <p:attrName>style.visibility</p:attrName>
                                        </p:attrNameLst>
                                      </p:cBhvr>
                                      <p:to>
                                        <p:strVal val="visible"/>
                                      </p:to>
                                    </p:set>
                                    <p:anim calcmode="lin" valueType="num">
                                      <p:cBhvr additive="base">
                                        <p:cTn id="17"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a:extLst>
              <a:ext uri="{FF2B5EF4-FFF2-40B4-BE49-F238E27FC236}">
                <a16:creationId xmlns:a16="http://schemas.microsoft.com/office/drawing/2014/main" id="{E5F469EF-EBEB-4236-681C-FE7DC2AA61B4}"/>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r>
              <a:rPr lang="en-US" altLang="en-US" b="0" dirty="0"/>
              <a:t> </a:t>
            </a:r>
            <a:endParaRPr lang="el-GR" altLang="en-US" b="0" dirty="0"/>
          </a:p>
        </p:txBody>
      </p:sp>
      <p:sp>
        <p:nvSpPr>
          <p:cNvPr id="34819" name="Slide Number Placeholder 5">
            <a:extLst>
              <a:ext uri="{FF2B5EF4-FFF2-40B4-BE49-F238E27FC236}">
                <a16:creationId xmlns:a16="http://schemas.microsoft.com/office/drawing/2014/main" id="{61C7A121-9089-8DC6-87C1-D0BC76D68BAC}"/>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BD07E59E-7F84-4DBA-B5C7-2ED9A9EAE2F3}" type="slidenum">
              <a:rPr lang="el-GR" altLang="en-US" b="0" smtClean="0"/>
              <a:pPr algn="ctr"/>
              <a:t>63</a:t>
            </a:fld>
            <a:endParaRPr lang="el-GR" altLang="en-US" b="0" dirty="0"/>
          </a:p>
        </p:txBody>
      </p:sp>
      <p:sp>
        <p:nvSpPr>
          <p:cNvPr id="34820" name="Rectangle 2">
            <a:extLst>
              <a:ext uri="{FF2B5EF4-FFF2-40B4-BE49-F238E27FC236}">
                <a16:creationId xmlns:a16="http://schemas.microsoft.com/office/drawing/2014/main" id="{04061046-70CB-D801-5A2E-1017E47CDF41}"/>
              </a:ext>
            </a:extLst>
          </p:cNvPr>
          <p:cNvSpPr>
            <a:spLocks noGrp="1" noChangeArrowheads="1"/>
          </p:cNvSpPr>
          <p:nvPr>
            <p:ph type="title"/>
          </p:nvPr>
        </p:nvSpPr>
        <p:spPr/>
        <p:txBody>
          <a:bodyPr/>
          <a:lstStyle/>
          <a:p>
            <a:pPr eaLnBrk="1" hangingPunct="1"/>
            <a:r>
              <a:rPr lang="en-US" altLang="en-US" sz="7200" b="1" dirty="0">
                <a:solidFill>
                  <a:srgbClr val="990000"/>
                </a:solidFill>
              </a:rPr>
              <a:t> </a:t>
            </a:r>
          </a:p>
        </p:txBody>
      </p:sp>
      <p:sp>
        <p:nvSpPr>
          <p:cNvPr id="34821" name="Rectangle 3">
            <a:extLst>
              <a:ext uri="{FF2B5EF4-FFF2-40B4-BE49-F238E27FC236}">
                <a16:creationId xmlns:a16="http://schemas.microsoft.com/office/drawing/2014/main" id="{F6D8A34B-AFA1-5B18-DA9D-24C50AC69114}"/>
              </a:ext>
            </a:extLst>
          </p:cNvPr>
          <p:cNvSpPr>
            <a:spLocks noGrp="1" noChangeArrowheads="1"/>
          </p:cNvSpPr>
          <p:nvPr>
            <p:ph type="body" idx="1"/>
          </p:nvPr>
        </p:nvSpPr>
        <p:spPr>
          <a:xfrm>
            <a:off x="4096743" y="4049841"/>
            <a:ext cx="16459200" cy="6248402"/>
          </a:xfrm>
          <a:solidFill>
            <a:schemeClr val="accent6">
              <a:lumMod val="20000"/>
              <a:lumOff val="80000"/>
            </a:schemeClr>
          </a:solidFill>
        </p:spPr>
        <p:txBody>
          <a:bodyPr/>
          <a:lstStyle/>
          <a:p>
            <a:pPr algn="just" eaLnBrk="1" hangingPunct="1">
              <a:buFont typeface="Wingdings" panose="05000000000000000000" pitchFamily="2" charset="2"/>
              <a:buChar char="q"/>
            </a:pPr>
            <a:r>
              <a:rPr lang="en-US" altLang="en-US" dirty="0"/>
              <a:t>The rule uncertainties satisfy the relation</a:t>
            </a:r>
            <a:endParaRPr lang="el-GR" altLang="en-US" dirty="0"/>
          </a:p>
          <a:p>
            <a:pPr algn="just" eaLnBrk="1" hangingPunct="1">
              <a:buFont typeface="Wingdings" panose="05000000000000000000" pitchFamily="2" charset="2"/>
              <a:buChar char="q"/>
            </a:pPr>
            <a:endParaRPr lang="el-GR" altLang="en-US" dirty="0"/>
          </a:p>
          <a:p>
            <a:pPr algn="just" eaLnBrk="1" hangingPunct="1">
              <a:buFont typeface="Wingdings" panose="05000000000000000000" pitchFamily="2" charset="2"/>
              <a:buChar char="q"/>
            </a:pPr>
            <a:endParaRPr lang="el-GR" altLang="en-US" dirty="0"/>
          </a:p>
          <a:p>
            <a:pPr algn="just" eaLnBrk="1" hangingPunct="1">
              <a:buFont typeface="Wingdings" panose="05000000000000000000" pitchFamily="2" charset="2"/>
              <a:buChar char="q"/>
            </a:pPr>
            <a:endParaRPr lang="el-GR" altLang="en-US" dirty="0"/>
          </a:p>
          <a:p>
            <a:pPr algn="just" eaLnBrk="1" hangingPunct="1">
              <a:buFont typeface="Wingdings" panose="05000000000000000000" pitchFamily="2" charset="2"/>
              <a:buChar char="q"/>
            </a:pPr>
            <a:r>
              <a:rPr lang="en-US" altLang="en-US" dirty="0"/>
              <a:t>Hence the same evidence E cannot be at the same time both in favor and against some hypothesis H</a:t>
            </a:r>
            <a:endParaRPr lang="el-GR" altLang="en-US" dirty="0"/>
          </a:p>
        </p:txBody>
      </p:sp>
      <p:sp>
        <p:nvSpPr>
          <p:cNvPr id="34822" name="Rectangle 8">
            <a:extLst>
              <a:ext uri="{FF2B5EF4-FFF2-40B4-BE49-F238E27FC236}">
                <a16:creationId xmlns:a16="http://schemas.microsoft.com/office/drawing/2014/main" id="{691CDC20-1505-68B3-A3CC-26F41B484A29}"/>
              </a:ext>
            </a:extLst>
          </p:cNvPr>
          <p:cNvSpPr>
            <a:spLocks noChangeArrowheads="1"/>
          </p:cNvSpPr>
          <p:nvPr/>
        </p:nvSpPr>
        <p:spPr bwMode="auto">
          <a:xfrm>
            <a:off x="6784525" y="5808686"/>
            <a:ext cx="9559926" cy="18288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6400" dirty="0">
                <a:latin typeface="Times New Roman" panose="02020603050405020304" pitchFamily="18" charset="0"/>
              </a:rPr>
              <a:t>CF</a:t>
            </a:r>
            <a:r>
              <a:rPr lang="el-GR" altLang="en-US" sz="6400" dirty="0">
                <a:latin typeface="Times New Roman" panose="02020603050405020304" pitchFamily="18" charset="0"/>
              </a:rPr>
              <a:t>[</a:t>
            </a:r>
            <a:r>
              <a:rPr lang="en-US" altLang="en-US" sz="6400" dirty="0">
                <a:latin typeface="Times New Roman" panose="02020603050405020304" pitchFamily="18" charset="0"/>
              </a:rPr>
              <a:t>H</a:t>
            </a:r>
            <a:r>
              <a:rPr lang="el-GR" altLang="en-US" sz="6400" dirty="0">
                <a:latin typeface="Times New Roman" panose="02020603050405020304" pitchFamily="18" charset="0"/>
              </a:rPr>
              <a:t>,</a:t>
            </a:r>
            <a:r>
              <a:rPr lang="en-US" altLang="en-US" sz="6400" dirty="0">
                <a:latin typeface="Times New Roman" panose="02020603050405020304" pitchFamily="18" charset="0"/>
              </a:rPr>
              <a:t>E</a:t>
            </a:r>
            <a:r>
              <a:rPr lang="el-GR" altLang="en-US" sz="6400" dirty="0">
                <a:latin typeface="Times New Roman" panose="02020603050405020304" pitchFamily="18" charset="0"/>
              </a:rPr>
              <a:t>] + </a:t>
            </a:r>
            <a:r>
              <a:rPr lang="en-US" altLang="en-US" sz="6400" dirty="0">
                <a:latin typeface="Times New Roman" panose="02020603050405020304" pitchFamily="18" charset="0"/>
              </a:rPr>
              <a:t>CF</a:t>
            </a:r>
            <a:r>
              <a:rPr lang="el-GR" altLang="en-US" sz="6400" dirty="0">
                <a:latin typeface="Times New Roman" panose="02020603050405020304" pitchFamily="18" charset="0"/>
              </a:rPr>
              <a:t>[</a:t>
            </a:r>
            <a:r>
              <a:rPr lang="el-GR" altLang="en-US" sz="6400" dirty="0">
                <a:latin typeface="Times New Roman" panose="02020603050405020304" pitchFamily="18" charset="0"/>
                <a:sym typeface="Symbol" panose="05050102010706020507" pitchFamily="18" charset="2"/>
              </a:rPr>
              <a:t></a:t>
            </a:r>
            <a:r>
              <a:rPr lang="en-US" altLang="en-US" sz="6400" dirty="0">
                <a:latin typeface="Times New Roman" panose="02020603050405020304" pitchFamily="18" charset="0"/>
                <a:sym typeface="Symbol" panose="05050102010706020507" pitchFamily="18" charset="2"/>
              </a:rPr>
              <a:t>H</a:t>
            </a:r>
            <a:r>
              <a:rPr lang="el-GR" altLang="en-US" sz="6400" dirty="0">
                <a:latin typeface="Times New Roman" panose="02020603050405020304" pitchFamily="18" charset="0"/>
              </a:rPr>
              <a:t>,</a:t>
            </a:r>
            <a:r>
              <a:rPr lang="en-US" altLang="en-US" sz="6400" dirty="0">
                <a:latin typeface="Times New Roman" panose="02020603050405020304" pitchFamily="18" charset="0"/>
              </a:rPr>
              <a:t>E</a:t>
            </a:r>
            <a:r>
              <a:rPr lang="el-GR" altLang="en-US" sz="6400" dirty="0">
                <a:latin typeface="Times New Roman" panose="02020603050405020304" pitchFamily="18" charset="0"/>
              </a:rPr>
              <a:t>] = 0</a:t>
            </a:r>
            <a:endParaRPr lang="en-US" altLang="en-US" sz="6400" dirty="0"/>
          </a:p>
        </p:txBody>
      </p:sp>
      <p:sp>
        <p:nvSpPr>
          <p:cNvPr id="9" name="Rectangle 2">
            <a:extLst>
              <a:ext uri="{FF2B5EF4-FFF2-40B4-BE49-F238E27FC236}">
                <a16:creationId xmlns:a16="http://schemas.microsoft.com/office/drawing/2014/main" id="{D91E7B7B-AC89-677F-7ECF-B6C31127092D}"/>
              </a:ext>
            </a:extLst>
          </p:cNvPr>
          <p:cNvSpPr txBox="1">
            <a:spLocks noChangeArrowheads="1"/>
          </p:cNvSpPr>
          <p:nvPr/>
        </p:nvSpPr>
        <p:spPr>
          <a:xfrm>
            <a:off x="3642610" y="2196516"/>
            <a:ext cx="17098780" cy="1431924"/>
          </a:xfrm>
          <a:solidFill>
            <a:schemeClr val="accent6">
              <a:lumMod val="20000"/>
              <a:lumOff val="80000"/>
            </a:schemeClr>
          </a:solidFill>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7200" b="1" dirty="0">
                <a:solidFill>
                  <a:srgbClr val="990000"/>
                </a:solidFill>
                <a:latin typeface="Helvetica Neue"/>
              </a:rPr>
              <a:t>Certainty Factors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a:extLst>
              <a:ext uri="{FF2B5EF4-FFF2-40B4-BE49-F238E27FC236}">
                <a16:creationId xmlns:a16="http://schemas.microsoft.com/office/drawing/2014/main" id="{81632BB3-7C65-E5EE-0537-66D9053ABAF4}"/>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5843" name="Slide Number Placeholder 3">
            <a:extLst>
              <a:ext uri="{FF2B5EF4-FFF2-40B4-BE49-F238E27FC236}">
                <a16:creationId xmlns:a16="http://schemas.microsoft.com/office/drawing/2014/main" id="{05674E46-383F-452B-A4F7-4E8B6E94EA0F}"/>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8C26597A-FE4C-4DBC-A058-C3318DBFE374}" type="slidenum">
              <a:rPr lang="el-GR" altLang="en-US" b="0" smtClean="0"/>
              <a:pPr algn="ctr"/>
              <a:t>64</a:t>
            </a:fld>
            <a:endParaRPr lang="el-GR" altLang="en-US" b="0" dirty="0"/>
          </a:p>
        </p:txBody>
      </p:sp>
      <p:sp>
        <p:nvSpPr>
          <p:cNvPr id="35844" name="Oval 4">
            <a:extLst>
              <a:ext uri="{FF2B5EF4-FFF2-40B4-BE49-F238E27FC236}">
                <a16:creationId xmlns:a16="http://schemas.microsoft.com/office/drawing/2014/main" id="{BFCD215D-EF0D-38EC-CF14-0906FDB7326A}"/>
              </a:ext>
            </a:extLst>
          </p:cNvPr>
          <p:cNvSpPr>
            <a:spLocks noChangeArrowheads="1"/>
          </p:cNvSpPr>
          <p:nvPr/>
        </p:nvSpPr>
        <p:spPr bwMode="auto">
          <a:xfrm>
            <a:off x="10861676" y="7204077"/>
            <a:ext cx="901700" cy="539750"/>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endParaRPr lang="en-US" altLang="en-US" sz="2800" dirty="0"/>
          </a:p>
        </p:txBody>
      </p:sp>
      <p:sp>
        <p:nvSpPr>
          <p:cNvPr id="35845" name="Oval 5">
            <a:extLst>
              <a:ext uri="{FF2B5EF4-FFF2-40B4-BE49-F238E27FC236}">
                <a16:creationId xmlns:a16="http://schemas.microsoft.com/office/drawing/2014/main" id="{C87363DA-6650-37C4-3DC9-648E392AFD7D}"/>
              </a:ext>
            </a:extLst>
          </p:cNvPr>
          <p:cNvSpPr>
            <a:spLocks noChangeArrowheads="1"/>
          </p:cNvSpPr>
          <p:nvPr/>
        </p:nvSpPr>
        <p:spPr bwMode="auto">
          <a:xfrm>
            <a:off x="14109700" y="7204077"/>
            <a:ext cx="901700" cy="539750"/>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Υ</a:t>
            </a:r>
            <a:endParaRPr lang="en-US" altLang="en-US" sz="2800"/>
          </a:p>
        </p:txBody>
      </p:sp>
      <p:sp>
        <p:nvSpPr>
          <p:cNvPr id="35846" name="Oval 6">
            <a:extLst>
              <a:ext uri="{FF2B5EF4-FFF2-40B4-BE49-F238E27FC236}">
                <a16:creationId xmlns:a16="http://schemas.microsoft.com/office/drawing/2014/main" id="{CE7B5327-5082-F33E-DF8F-70D72028F53A}"/>
              </a:ext>
            </a:extLst>
          </p:cNvPr>
          <p:cNvSpPr>
            <a:spLocks noChangeArrowheads="1"/>
          </p:cNvSpPr>
          <p:nvPr/>
        </p:nvSpPr>
        <p:spPr bwMode="auto">
          <a:xfrm>
            <a:off x="9601200" y="8423276"/>
            <a:ext cx="901700" cy="720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μ</a:t>
            </a:r>
            <a:r>
              <a:rPr lang="el-GR" altLang="en-US" sz="2400" baseline="-25000" dirty="0">
                <a:latin typeface="Times New Roman" panose="02020603050405020304" pitchFamily="18" charset="0"/>
              </a:rPr>
              <a:t>1</a:t>
            </a:r>
            <a:endParaRPr lang="en-US" altLang="en-US" sz="2800" dirty="0"/>
          </a:p>
        </p:txBody>
      </p:sp>
      <p:sp>
        <p:nvSpPr>
          <p:cNvPr id="35847" name="Oval 7">
            <a:extLst>
              <a:ext uri="{FF2B5EF4-FFF2-40B4-BE49-F238E27FC236}">
                <a16:creationId xmlns:a16="http://schemas.microsoft.com/office/drawing/2014/main" id="{950BA669-FD01-10F1-1561-A135C0D3C068}"/>
              </a:ext>
            </a:extLst>
          </p:cNvPr>
          <p:cNvSpPr>
            <a:spLocks noChangeArrowheads="1"/>
          </p:cNvSpPr>
          <p:nvPr/>
        </p:nvSpPr>
        <p:spPr bwMode="auto">
          <a:xfrm>
            <a:off x="11042650" y="8423276"/>
            <a:ext cx="901700" cy="720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μ</a:t>
            </a:r>
            <a:r>
              <a:rPr lang="el-GR" altLang="en-US" sz="2400" baseline="-25000">
                <a:latin typeface="Times New Roman" panose="02020603050405020304" pitchFamily="18" charset="0"/>
              </a:rPr>
              <a:t>2</a:t>
            </a:r>
            <a:endParaRPr lang="en-US" altLang="en-US" sz="2800"/>
          </a:p>
        </p:txBody>
      </p:sp>
      <p:sp>
        <p:nvSpPr>
          <p:cNvPr id="35848" name="Oval 8">
            <a:extLst>
              <a:ext uri="{FF2B5EF4-FFF2-40B4-BE49-F238E27FC236}">
                <a16:creationId xmlns:a16="http://schemas.microsoft.com/office/drawing/2014/main" id="{7128A2D7-2F8C-E726-F278-DF482AC26B5F}"/>
              </a:ext>
            </a:extLst>
          </p:cNvPr>
          <p:cNvSpPr>
            <a:spLocks noChangeArrowheads="1"/>
          </p:cNvSpPr>
          <p:nvPr/>
        </p:nvSpPr>
        <p:spPr bwMode="auto">
          <a:xfrm>
            <a:off x="12487276" y="8423276"/>
            <a:ext cx="901700" cy="720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μ</a:t>
            </a:r>
            <a:r>
              <a:rPr lang="el-GR" altLang="en-US" sz="2400" baseline="-25000">
                <a:latin typeface="Times New Roman" panose="02020603050405020304" pitchFamily="18" charset="0"/>
              </a:rPr>
              <a:t>3</a:t>
            </a:r>
            <a:endParaRPr lang="en-US" altLang="en-US" sz="2800"/>
          </a:p>
        </p:txBody>
      </p:sp>
      <p:sp>
        <p:nvSpPr>
          <p:cNvPr id="35849" name="Line 9">
            <a:extLst>
              <a:ext uri="{FF2B5EF4-FFF2-40B4-BE49-F238E27FC236}">
                <a16:creationId xmlns:a16="http://schemas.microsoft.com/office/drawing/2014/main" id="{EDCF8C5E-D227-60D6-21CB-475EFC87AE43}"/>
              </a:ext>
            </a:extLst>
          </p:cNvPr>
          <p:cNvSpPr>
            <a:spLocks noChangeShapeType="1"/>
          </p:cNvSpPr>
          <p:nvPr/>
        </p:nvSpPr>
        <p:spPr bwMode="auto">
          <a:xfrm>
            <a:off x="11404600" y="7861301"/>
            <a:ext cx="0" cy="539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50" name="Line 10">
            <a:extLst>
              <a:ext uri="{FF2B5EF4-FFF2-40B4-BE49-F238E27FC236}">
                <a16:creationId xmlns:a16="http://schemas.microsoft.com/office/drawing/2014/main" id="{77CDEBB0-A67A-A1D4-567D-E6592919DD36}"/>
              </a:ext>
            </a:extLst>
          </p:cNvPr>
          <p:cNvSpPr>
            <a:spLocks noChangeShapeType="1"/>
          </p:cNvSpPr>
          <p:nvPr/>
        </p:nvSpPr>
        <p:spPr bwMode="auto">
          <a:xfrm>
            <a:off x="11404601" y="7861301"/>
            <a:ext cx="1441450" cy="5397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51" name="Line 11">
            <a:extLst>
              <a:ext uri="{FF2B5EF4-FFF2-40B4-BE49-F238E27FC236}">
                <a16:creationId xmlns:a16="http://schemas.microsoft.com/office/drawing/2014/main" id="{61D5A9C9-BF51-FE25-B321-14DCF6407328}"/>
              </a:ext>
            </a:extLst>
          </p:cNvPr>
          <p:cNvSpPr>
            <a:spLocks noChangeShapeType="1"/>
          </p:cNvSpPr>
          <p:nvPr/>
        </p:nvSpPr>
        <p:spPr bwMode="auto">
          <a:xfrm flipH="1">
            <a:off x="10140951" y="7861301"/>
            <a:ext cx="1263650" cy="53975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5852" name="Line 12">
            <a:extLst>
              <a:ext uri="{FF2B5EF4-FFF2-40B4-BE49-F238E27FC236}">
                <a16:creationId xmlns:a16="http://schemas.microsoft.com/office/drawing/2014/main" id="{D5DF332A-55C8-7F90-CE53-072D70556880}"/>
              </a:ext>
            </a:extLst>
          </p:cNvPr>
          <p:cNvSpPr>
            <a:spLocks noChangeShapeType="1"/>
          </p:cNvSpPr>
          <p:nvPr/>
        </p:nvSpPr>
        <p:spPr bwMode="auto">
          <a:xfrm>
            <a:off x="11763376" y="7385050"/>
            <a:ext cx="2346324"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5853" name="Freeform 13">
            <a:extLst>
              <a:ext uri="{FF2B5EF4-FFF2-40B4-BE49-F238E27FC236}">
                <a16:creationId xmlns:a16="http://schemas.microsoft.com/office/drawing/2014/main" id="{B16CA046-8125-2951-45E3-68557710FC46}"/>
              </a:ext>
            </a:extLst>
          </p:cNvPr>
          <p:cNvSpPr>
            <a:spLocks/>
          </p:cNvSpPr>
          <p:nvPr/>
        </p:nvSpPr>
        <p:spPr bwMode="auto">
          <a:xfrm>
            <a:off x="11042650" y="8042277"/>
            <a:ext cx="901700" cy="209550"/>
          </a:xfrm>
          <a:custGeom>
            <a:avLst/>
            <a:gdLst>
              <a:gd name="T0" fmla="*/ 0 w 710"/>
              <a:gd name="T1" fmla="*/ 0 h 166"/>
              <a:gd name="T2" fmla="*/ 90170 w 710"/>
              <a:gd name="T3" fmla="*/ 89627 h 166"/>
              <a:gd name="T4" fmla="*/ 360680 w 710"/>
              <a:gd name="T5" fmla="*/ 89627 h 166"/>
              <a:gd name="T6" fmla="*/ 450850 w 710"/>
              <a:gd name="T7" fmla="*/ 0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0" h="166">
                <a:moveTo>
                  <a:pt x="0" y="0"/>
                </a:moveTo>
                <a:cubicBezTo>
                  <a:pt x="23" y="59"/>
                  <a:pt x="47" y="118"/>
                  <a:pt x="142" y="142"/>
                </a:cubicBezTo>
                <a:cubicBezTo>
                  <a:pt x="237" y="166"/>
                  <a:pt x="473" y="166"/>
                  <a:pt x="568" y="142"/>
                </a:cubicBezTo>
                <a:cubicBezTo>
                  <a:pt x="663" y="118"/>
                  <a:pt x="686" y="59"/>
                  <a:pt x="710" y="0"/>
                </a:cubicBezTo>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35854" name="Text Box 14">
            <a:extLst>
              <a:ext uri="{FF2B5EF4-FFF2-40B4-BE49-F238E27FC236}">
                <a16:creationId xmlns:a16="http://schemas.microsoft.com/office/drawing/2014/main" id="{04DAA31E-41E8-FC6A-A5CB-C271D297C4AF}"/>
              </a:ext>
            </a:extLst>
          </p:cNvPr>
          <p:cNvSpPr txBox="1">
            <a:spLocks noChangeArrowheads="1"/>
          </p:cNvSpPr>
          <p:nvPr/>
        </p:nvSpPr>
        <p:spPr bwMode="auto">
          <a:xfrm>
            <a:off x="6553200" y="1951221"/>
            <a:ext cx="10668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400" dirty="0">
                <a:solidFill>
                  <a:srgbClr val="990000"/>
                </a:solidFill>
              </a:rPr>
              <a:t>Evidence Uncertainty</a:t>
            </a:r>
          </a:p>
        </p:txBody>
      </p:sp>
      <p:sp>
        <p:nvSpPr>
          <p:cNvPr id="35855" name="Text Box 16">
            <a:extLst>
              <a:ext uri="{FF2B5EF4-FFF2-40B4-BE49-F238E27FC236}">
                <a16:creationId xmlns:a16="http://schemas.microsoft.com/office/drawing/2014/main" id="{492BCCAE-AC82-111F-22F2-A81AF680382C}"/>
              </a:ext>
            </a:extLst>
          </p:cNvPr>
          <p:cNvSpPr txBox="1">
            <a:spLocks noChangeArrowheads="1"/>
          </p:cNvSpPr>
          <p:nvPr/>
        </p:nvSpPr>
        <p:spPr bwMode="auto">
          <a:xfrm>
            <a:off x="5791200" y="4295777"/>
            <a:ext cx="1158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t>Based on the weakest link principle</a:t>
            </a:r>
          </a:p>
        </p:txBody>
      </p:sp>
      <p:sp>
        <p:nvSpPr>
          <p:cNvPr id="35856" name="Text Box 17">
            <a:extLst>
              <a:ext uri="{FF2B5EF4-FFF2-40B4-BE49-F238E27FC236}">
                <a16:creationId xmlns:a16="http://schemas.microsoft.com/office/drawing/2014/main" id="{9F0C8C6D-53BF-E0F3-B992-804E166DCDEE}"/>
              </a:ext>
            </a:extLst>
          </p:cNvPr>
          <p:cNvSpPr txBox="1">
            <a:spLocks noChangeArrowheads="1"/>
          </p:cNvSpPr>
          <p:nvPr/>
        </p:nvSpPr>
        <p:spPr bwMode="auto">
          <a:xfrm>
            <a:off x="8534400" y="9296401"/>
            <a:ext cx="6400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l-GR" altLang="en-US" sz="2800" dirty="0"/>
              <a:t>         </a:t>
            </a:r>
            <a:r>
              <a:rPr lang="en-US" altLang="en-US" sz="2800" dirty="0"/>
              <a:t>CF</a:t>
            </a:r>
            <a:r>
              <a:rPr lang="el-GR" altLang="en-US" sz="2800" dirty="0"/>
              <a:t>[μ</a:t>
            </a:r>
            <a:r>
              <a:rPr lang="el-GR" altLang="en-US" sz="2800" baseline="-25000" dirty="0"/>
              <a:t>1</a:t>
            </a:r>
            <a:r>
              <a:rPr lang="el-GR" altLang="en-US" sz="2800" dirty="0"/>
              <a:t>]    </a:t>
            </a:r>
            <a:r>
              <a:rPr lang="en-US" altLang="en-US" sz="2800" dirty="0"/>
              <a:t>CF</a:t>
            </a:r>
            <a:r>
              <a:rPr lang="el-GR" altLang="en-US" sz="2800" dirty="0"/>
              <a:t>[μ</a:t>
            </a:r>
            <a:r>
              <a:rPr lang="el-GR" altLang="en-US" sz="2800" baseline="-25000" dirty="0"/>
              <a:t>2</a:t>
            </a:r>
            <a:r>
              <a:rPr lang="el-GR" altLang="en-US" sz="2800" dirty="0"/>
              <a:t>]     </a:t>
            </a:r>
            <a:r>
              <a:rPr lang="en-US" altLang="en-US" sz="2800" dirty="0"/>
              <a:t>CF</a:t>
            </a:r>
            <a:r>
              <a:rPr lang="el-GR" altLang="en-US" sz="2800" dirty="0"/>
              <a:t>[μ</a:t>
            </a:r>
            <a:r>
              <a:rPr lang="el-GR" altLang="en-US" sz="2800" baseline="-25000" dirty="0"/>
              <a:t>3</a:t>
            </a:r>
            <a:r>
              <a:rPr lang="el-GR" altLang="en-US" sz="2800" dirty="0"/>
              <a:t>]</a:t>
            </a:r>
          </a:p>
          <a:p>
            <a:pPr algn="ctr" eaLnBrk="1" hangingPunct="1"/>
            <a:r>
              <a:rPr lang="el-GR" altLang="en-US" sz="2800" b="0" dirty="0"/>
              <a:t>                                                                                                             </a:t>
            </a:r>
            <a:r>
              <a:rPr lang="en-US" altLang="en-US" sz="2800" dirty="0"/>
              <a:t>CF</a:t>
            </a:r>
            <a:r>
              <a:rPr lang="el-GR" altLang="en-US" sz="2800" dirty="0"/>
              <a:t>[</a:t>
            </a:r>
            <a:r>
              <a:rPr lang="en-US" altLang="en-US" sz="2800" dirty="0"/>
              <a:t>E</a:t>
            </a:r>
            <a:r>
              <a:rPr lang="el-GR" altLang="en-US" sz="2800" dirty="0"/>
              <a:t>] = </a:t>
            </a:r>
            <a:r>
              <a:rPr lang="en-US" altLang="en-US" sz="2800" dirty="0"/>
              <a:t>min</a:t>
            </a:r>
            <a:r>
              <a:rPr lang="el-GR" altLang="en-US" sz="2800" dirty="0"/>
              <a:t>{</a:t>
            </a:r>
            <a:r>
              <a:rPr lang="en-US" altLang="en-US" sz="2800" dirty="0"/>
              <a:t> CF</a:t>
            </a:r>
            <a:r>
              <a:rPr lang="el-GR" altLang="en-US" sz="2800" dirty="0"/>
              <a:t>[μ</a:t>
            </a:r>
            <a:r>
              <a:rPr lang="en-US" altLang="en-US" sz="2800" baseline="-25000" dirty="0"/>
              <a:t>i</a:t>
            </a:r>
            <a:r>
              <a:rPr lang="el-GR" altLang="en-US" sz="2800" dirty="0"/>
              <a:t>]</a:t>
            </a:r>
            <a:r>
              <a:rPr lang="en-US" altLang="en-US" sz="2800" dirty="0"/>
              <a:t> </a:t>
            </a:r>
            <a:r>
              <a:rPr lang="el-GR" altLang="en-US" sz="2800" dirty="0"/>
              <a:t>}</a:t>
            </a:r>
          </a:p>
          <a:p>
            <a:pPr algn="ctr" eaLnBrk="1" hangingPunct="1"/>
            <a:r>
              <a:rPr lang="en-US" altLang="en-US" sz="2800" dirty="0"/>
              <a:t>i</a:t>
            </a:r>
            <a:endParaRPr lang="el-GR" altLang="en-US" sz="2800" dirty="0"/>
          </a:p>
          <a:p>
            <a:pPr algn="l" eaLnBrk="1" hangingPunct="1"/>
            <a:r>
              <a:rPr lang="el-GR" altLang="en-US" sz="2800" b="0" dirty="0"/>
              <a:t>                                                                                                                   </a:t>
            </a:r>
            <a:endParaRPr lang="en-US" altLang="en-US" sz="2800" b="0" dirty="0"/>
          </a:p>
        </p:txBody>
      </p:sp>
      <p:sp>
        <p:nvSpPr>
          <p:cNvPr id="35857" name="Text Box 18">
            <a:extLst>
              <a:ext uri="{FF2B5EF4-FFF2-40B4-BE49-F238E27FC236}">
                <a16:creationId xmlns:a16="http://schemas.microsoft.com/office/drawing/2014/main" id="{ACDFE043-AF9C-5569-44B4-00848D06E9E2}"/>
              </a:ext>
            </a:extLst>
          </p:cNvPr>
          <p:cNvSpPr txBox="1">
            <a:spLocks noChangeArrowheads="1"/>
          </p:cNvSpPr>
          <p:nvPr/>
        </p:nvSpPr>
        <p:spPr bwMode="auto">
          <a:xfrm>
            <a:off x="11887200" y="6705601"/>
            <a:ext cx="1828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dirty="0"/>
              <a:t>CF</a:t>
            </a:r>
            <a:r>
              <a:rPr lang="el-GR" altLang="en-US" sz="2800" dirty="0"/>
              <a:t>[</a:t>
            </a:r>
            <a:r>
              <a:rPr lang="en-US" altLang="en-US" sz="2800" dirty="0"/>
              <a:t>H</a:t>
            </a:r>
            <a:r>
              <a:rPr lang="el-GR" altLang="en-US" sz="2800" dirty="0"/>
              <a:t>,</a:t>
            </a:r>
            <a:r>
              <a:rPr lang="en-US" altLang="en-US" sz="2800" dirty="0"/>
              <a:t>E</a:t>
            </a:r>
            <a:r>
              <a:rPr lang="el-GR" altLang="en-US" sz="2800" dirty="0"/>
              <a:t>]</a:t>
            </a:r>
            <a:r>
              <a:rPr lang="en-US" altLang="en-US" sz="2800" dirty="0"/>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26E45D-955C-54AA-737A-99F2ABE66CD7}"/>
              </a:ext>
            </a:extLst>
          </p:cNvPr>
          <p:cNvSpPr>
            <a:spLocks noGrp="1"/>
          </p:cNvSpPr>
          <p:nvPr>
            <p:ph type="sldNum" sz="quarter" idx="12"/>
          </p:nvPr>
        </p:nvSpPr>
        <p:spPr/>
        <p:txBody>
          <a:bodyPr/>
          <a:lstStyle/>
          <a:p>
            <a:fld id="{DAEC5C30-2647-4E18-9DBB-C7454062454D}" type="slidenum">
              <a:rPr lang="el-GR" altLang="en-US" smtClean="0"/>
              <a:pPr/>
              <a:t>65</a:t>
            </a:fld>
            <a:endParaRPr lang="el-GR" altLang="en-US" dirty="0"/>
          </a:p>
        </p:txBody>
      </p:sp>
      <p:sp>
        <p:nvSpPr>
          <p:cNvPr id="3" name="Rectangle 2">
            <a:extLst>
              <a:ext uri="{FF2B5EF4-FFF2-40B4-BE49-F238E27FC236}">
                <a16:creationId xmlns:a16="http://schemas.microsoft.com/office/drawing/2014/main" id="{8B12593B-3D51-928A-48A4-4FB8A084030B}"/>
              </a:ext>
            </a:extLst>
          </p:cNvPr>
          <p:cNvSpPr txBox="1">
            <a:spLocks noChangeArrowheads="1"/>
          </p:cNvSpPr>
          <p:nvPr/>
        </p:nvSpPr>
        <p:spPr>
          <a:xfrm>
            <a:off x="7956711" y="2042732"/>
            <a:ext cx="8229600" cy="114300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pPr algn="ctr"/>
            <a:r>
              <a:rPr lang="en-US" altLang="en-US" sz="5400" b="1" dirty="0">
                <a:solidFill>
                  <a:srgbClr val="990000"/>
                </a:solidFill>
                <a:latin typeface="Helvetica Neue"/>
              </a:rPr>
              <a:t>Evidence Uncertainty</a:t>
            </a:r>
          </a:p>
        </p:txBody>
      </p:sp>
      <p:sp>
        <p:nvSpPr>
          <p:cNvPr id="4" name="Rectangle 3">
            <a:extLst>
              <a:ext uri="{FF2B5EF4-FFF2-40B4-BE49-F238E27FC236}">
                <a16:creationId xmlns:a16="http://schemas.microsoft.com/office/drawing/2014/main" id="{F6D9492B-3CEB-576D-136F-5A6C26A48059}"/>
              </a:ext>
            </a:extLst>
          </p:cNvPr>
          <p:cNvSpPr txBox="1">
            <a:spLocks noChangeArrowheads="1"/>
          </p:cNvSpPr>
          <p:nvPr/>
        </p:nvSpPr>
        <p:spPr>
          <a:xfrm>
            <a:off x="4678180" y="3638864"/>
            <a:ext cx="15297462" cy="5010462"/>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latin typeface="Helvetica Neue"/>
              </a:rPr>
              <a:t>The CF of a condition that constitutes direct evidence (askable characteristic) is given by the user</a:t>
            </a:r>
            <a:endParaRPr lang="el-GR" altLang="en-US" sz="4400" dirty="0">
              <a:latin typeface="Helvetica Neue"/>
            </a:endParaRPr>
          </a:p>
          <a:p>
            <a:pPr>
              <a:buFont typeface="Wingdings" panose="05000000000000000000" pitchFamily="2" charset="2"/>
              <a:buChar char="q"/>
            </a:pPr>
            <a:r>
              <a:rPr lang="en-US" altLang="en-US" sz="4400" dirty="0">
                <a:latin typeface="Helvetica Neue"/>
              </a:rPr>
              <a:t>The premise CF are also drawn from the domain</a:t>
            </a:r>
            <a:r>
              <a:rPr lang="el-GR" altLang="en-US" sz="4400" dirty="0">
                <a:latin typeface="Helvetica Neue"/>
              </a:rPr>
              <a:t> [</a:t>
            </a:r>
            <a:r>
              <a:rPr lang="el-GR" altLang="en-US" sz="4400" dirty="0">
                <a:latin typeface="Helvetica Neue"/>
                <a:sym typeface="Symbol" panose="05050102010706020507" pitchFamily="18" charset="2"/>
              </a:rPr>
              <a:t></a:t>
            </a:r>
            <a:r>
              <a:rPr lang="el-GR" altLang="en-US" sz="4400" dirty="0">
                <a:latin typeface="Helvetica Neue"/>
              </a:rPr>
              <a:t>1,1] </a:t>
            </a:r>
          </a:p>
          <a:p>
            <a:pPr>
              <a:buFont typeface="Wingdings" panose="05000000000000000000" pitchFamily="2" charset="2"/>
              <a:buChar char="q"/>
            </a:pPr>
            <a:r>
              <a:rPr lang="en-US" altLang="en-US" sz="4400" dirty="0">
                <a:latin typeface="Helvetica Neue"/>
              </a:rPr>
              <a:t>A rule can be applied only when the CF of its premise, in the given problem case, is at least </a:t>
            </a:r>
            <a:r>
              <a:rPr lang="el-GR" altLang="en-US" sz="4400" dirty="0">
                <a:latin typeface="Helvetica Neue"/>
              </a:rPr>
              <a:t>0.2, </a:t>
            </a:r>
            <a:r>
              <a:rPr lang="en-US" altLang="en-US" sz="4400" dirty="0">
                <a:latin typeface="Helvetica Neue"/>
              </a:rPr>
              <a:t>i.e.,</a:t>
            </a:r>
            <a:r>
              <a:rPr lang="el-GR" altLang="en-US" sz="4400" dirty="0">
                <a:latin typeface="Helvetica Neue"/>
              </a:rPr>
              <a:t> </a:t>
            </a:r>
            <a:r>
              <a:rPr lang="en-US" altLang="en-US" sz="4400" dirty="0">
                <a:latin typeface="Helvetica Neue"/>
              </a:rPr>
              <a:t>CF</a:t>
            </a:r>
            <a:r>
              <a:rPr lang="el-GR" altLang="en-US" sz="4400" dirty="0">
                <a:latin typeface="Helvetica Neue"/>
              </a:rPr>
              <a:t>[</a:t>
            </a:r>
            <a:r>
              <a:rPr lang="en-US" altLang="en-US" sz="4400" dirty="0">
                <a:latin typeface="Helvetica Neue"/>
              </a:rPr>
              <a:t>E</a:t>
            </a:r>
            <a:r>
              <a:rPr lang="el-GR" altLang="en-US" sz="4400" dirty="0">
                <a:latin typeface="Helvetica Neue"/>
                <a:sym typeface="Symbol" panose="05050102010706020507" pitchFamily="18" charset="2"/>
              </a:rPr>
              <a:t></a:t>
            </a:r>
            <a:r>
              <a:rPr lang="el-GR" altLang="en-US" sz="4400" dirty="0">
                <a:latin typeface="Helvetica Neue"/>
              </a:rPr>
              <a:t>] </a:t>
            </a:r>
            <a:r>
              <a:rPr lang="el-GR" altLang="en-US" sz="4400" dirty="0">
                <a:latin typeface="Helvetica Neue"/>
                <a:sym typeface="Symbol" panose="05050102010706020507" pitchFamily="18" charset="2"/>
              </a:rPr>
              <a:t></a:t>
            </a:r>
            <a:r>
              <a:rPr lang="el-GR" altLang="en-US" sz="4400" dirty="0">
                <a:latin typeface="Helvetica Neue"/>
              </a:rPr>
              <a:t> 0.2, </a:t>
            </a:r>
            <a:r>
              <a:rPr lang="en-US" altLang="en-US" sz="4400" dirty="0">
                <a:latin typeface="Helvetica Neue"/>
              </a:rPr>
              <a:t>where</a:t>
            </a:r>
            <a:r>
              <a:rPr lang="el-GR" altLang="en-US" sz="4400" dirty="0">
                <a:latin typeface="Helvetica Neue"/>
              </a:rPr>
              <a:t> </a:t>
            </a:r>
            <a:r>
              <a:rPr lang="en-US" altLang="en-US" sz="4400" dirty="0">
                <a:latin typeface="Helvetica Neue"/>
              </a:rPr>
              <a:t>E</a:t>
            </a:r>
            <a:r>
              <a:rPr lang="el-GR" altLang="en-US" sz="4400" dirty="0">
                <a:latin typeface="Helvetica Neue"/>
                <a:sym typeface="Symbol" panose="05050102010706020507" pitchFamily="18" charset="2"/>
              </a:rPr>
              <a:t></a:t>
            </a:r>
            <a:r>
              <a:rPr lang="el-GR" altLang="en-US" sz="4400" dirty="0">
                <a:latin typeface="Helvetica Neue"/>
              </a:rPr>
              <a:t> </a:t>
            </a:r>
            <a:r>
              <a:rPr lang="en-US" altLang="en-US" sz="4400" dirty="0">
                <a:latin typeface="Helvetica Neue"/>
              </a:rPr>
              <a:t>are the observations in relation to the premise (evidence) E</a:t>
            </a:r>
          </a:p>
        </p:txBody>
      </p:sp>
    </p:spTree>
    <p:extLst>
      <p:ext uri="{BB962C8B-B14F-4D97-AF65-F5344CB8AC3E}">
        <p14:creationId xmlns:p14="http://schemas.microsoft.com/office/powerpoint/2010/main" val="13585968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34F25B06-0043-7B9E-1C07-0A8B1232904A}"/>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7891" name="Slide Number Placeholder 3">
            <a:extLst>
              <a:ext uri="{FF2B5EF4-FFF2-40B4-BE49-F238E27FC236}">
                <a16:creationId xmlns:a16="http://schemas.microsoft.com/office/drawing/2014/main" id="{248B9C8E-8B77-5D09-E917-DFFDA46F54F4}"/>
              </a:ext>
            </a:extLst>
          </p:cNvPr>
          <p:cNvSpPr>
            <a:spLocks noGrp="1"/>
          </p:cNvSpPr>
          <p:nvPr>
            <p:ph type="sldNum" sz="quarter" idx="12"/>
          </p:nvPr>
        </p:nvSpPr>
        <p:spPr>
          <a:xfrm>
            <a:off x="11608777" y="12175119"/>
            <a:ext cx="1014046" cy="730250"/>
          </a:xfrm>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64861824-3DBD-4D99-9675-391EBDC41EA8}" type="slidenum">
              <a:rPr lang="el-GR" altLang="en-US" b="0" smtClean="0"/>
              <a:pPr algn="ctr"/>
              <a:t>66</a:t>
            </a:fld>
            <a:endParaRPr lang="el-GR" altLang="en-US" b="0" dirty="0"/>
          </a:p>
        </p:txBody>
      </p:sp>
      <p:sp>
        <p:nvSpPr>
          <p:cNvPr id="37892" name="Text Box 4">
            <a:extLst>
              <a:ext uri="{FF2B5EF4-FFF2-40B4-BE49-F238E27FC236}">
                <a16:creationId xmlns:a16="http://schemas.microsoft.com/office/drawing/2014/main" id="{6D534449-B886-5A44-9726-8FE7F5D7AD14}"/>
              </a:ext>
            </a:extLst>
          </p:cNvPr>
          <p:cNvSpPr txBox="1">
            <a:spLocks noChangeArrowheads="1"/>
          </p:cNvSpPr>
          <p:nvPr/>
        </p:nvSpPr>
        <p:spPr bwMode="auto">
          <a:xfrm>
            <a:off x="3938665" y="3294039"/>
            <a:ext cx="16354269" cy="7786747"/>
          </a:xfrm>
          <a:prstGeom prst="rect">
            <a:avLst/>
          </a:prstGeom>
          <a:solidFill>
            <a:schemeClr val="accent6">
              <a:lumMod val="20000"/>
              <a:lumOff val="80000"/>
            </a:schemeClr>
          </a:solidFill>
          <a:ln>
            <a:noFill/>
          </a:ln>
          <a:effec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dirty="0"/>
              <a:t>Initially</a:t>
            </a:r>
            <a:r>
              <a:rPr lang="el-GR" altLang="en-US" sz="3600" dirty="0"/>
              <a:t> </a:t>
            </a:r>
            <a:r>
              <a:rPr lang="en-US" altLang="en-US" sz="3600" dirty="0"/>
              <a:t>CF</a:t>
            </a:r>
            <a:r>
              <a:rPr lang="el-GR" altLang="en-US" sz="3600" dirty="0"/>
              <a:t>[</a:t>
            </a:r>
            <a:r>
              <a:rPr lang="en-US" altLang="en-US" sz="3600" dirty="0"/>
              <a:t>H</a:t>
            </a:r>
            <a:r>
              <a:rPr lang="el-GR" altLang="en-US" sz="3600" dirty="0"/>
              <a:t>]=0. </a:t>
            </a:r>
            <a:r>
              <a:rPr lang="en-US" altLang="en-US" sz="3600" dirty="0"/>
              <a:t>The relevant pieces of evidence are processed sequentially. The processing terminates as soon CF</a:t>
            </a:r>
            <a:r>
              <a:rPr lang="el-GR" altLang="en-US" sz="3600" dirty="0"/>
              <a:t>[</a:t>
            </a:r>
            <a:r>
              <a:rPr lang="en-US" altLang="en-US" sz="3600" dirty="0"/>
              <a:t>H</a:t>
            </a:r>
            <a:r>
              <a:rPr lang="el-GR" altLang="en-US" sz="3600" dirty="0"/>
              <a:t>] </a:t>
            </a:r>
            <a:r>
              <a:rPr lang="en-US" altLang="en-US" sz="3600" dirty="0"/>
              <a:t>becomes</a:t>
            </a:r>
            <a:r>
              <a:rPr lang="el-GR" altLang="en-US" sz="3600" dirty="0"/>
              <a:t> 1</a:t>
            </a:r>
            <a:r>
              <a:rPr lang="en-US" altLang="en-US" sz="3600" dirty="0"/>
              <a:t> or</a:t>
            </a:r>
            <a:r>
              <a:rPr lang="el-GR" altLang="en-US" sz="3600" dirty="0"/>
              <a:t> –1. </a:t>
            </a:r>
            <a:r>
              <a:rPr lang="en-US" altLang="en-US" sz="3600" dirty="0"/>
              <a:t>Evidence E contributes to the updating of CF</a:t>
            </a:r>
            <a:r>
              <a:rPr lang="el-GR" altLang="en-US" sz="3600" dirty="0"/>
              <a:t>[</a:t>
            </a:r>
            <a:r>
              <a:rPr lang="en-US" altLang="en-US" sz="3600" dirty="0"/>
              <a:t>H</a:t>
            </a:r>
            <a:r>
              <a:rPr lang="el-GR" altLang="en-US" sz="3600" dirty="0"/>
              <a:t>], </a:t>
            </a:r>
            <a:r>
              <a:rPr lang="en-US" altLang="en-US" sz="3600" dirty="0"/>
              <a:t>only if</a:t>
            </a:r>
            <a:r>
              <a:rPr lang="el-GR" altLang="en-US" sz="3600" dirty="0"/>
              <a:t> </a:t>
            </a:r>
            <a:r>
              <a:rPr lang="en-US" altLang="en-US" sz="3600" dirty="0"/>
              <a:t>CF</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a:t>
            </a:r>
            <a:r>
              <a:rPr lang="el-GR" altLang="en-US" sz="3600" dirty="0">
                <a:sym typeface="Symbol" panose="05050102010706020507" pitchFamily="18" charset="2"/>
              </a:rPr>
              <a:t></a:t>
            </a:r>
            <a:r>
              <a:rPr lang="el-GR" altLang="en-US" sz="3600" dirty="0"/>
              <a:t> 0.2, </a:t>
            </a:r>
            <a:r>
              <a:rPr lang="en-US" altLang="en-US" sz="3600" dirty="0"/>
              <a:t>where</a:t>
            </a:r>
            <a:r>
              <a:rPr lang="el-GR" altLang="en-US" sz="3600" dirty="0"/>
              <a:t> </a:t>
            </a:r>
            <a:r>
              <a:rPr lang="en-US" altLang="en-US" sz="3600" dirty="0"/>
              <a:t>E</a:t>
            </a:r>
            <a:r>
              <a:rPr lang="el-GR" altLang="en-US" sz="3600" dirty="0">
                <a:sym typeface="Symbol" panose="05050102010706020507" pitchFamily="18" charset="2"/>
              </a:rPr>
              <a:t></a:t>
            </a:r>
            <a:r>
              <a:rPr lang="el-GR" altLang="en-US" sz="3600" dirty="0"/>
              <a:t> </a:t>
            </a:r>
            <a:r>
              <a:rPr lang="en-US" altLang="en-US" sz="3600" dirty="0"/>
              <a:t>are the observations</a:t>
            </a:r>
            <a:r>
              <a:rPr lang="el-GR" altLang="en-US" sz="3600" dirty="0"/>
              <a:t> </a:t>
            </a:r>
            <a:r>
              <a:rPr lang="en-US" altLang="en-US" sz="3600" dirty="0"/>
              <a:t>relating to</a:t>
            </a:r>
            <a:r>
              <a:rPr lang="el-GR" altLang="en-US" sz="3600" dirty="0"/>
              <a:t> </a:t>
            </a:r>
            <a:r>
              <a:rPr lang="en-US" altLang="en-US" sz="3600" dirty="0"/>
              <a:t>E, as follows</a:t>
            </a:r>
            <a:r>
              <a:rPr lang="el-GR" altLang="en-US" sz="3600" dirty="0"/>
              <a:t>:</a:t>
            </a:r>
          </a:p>
          <a:p>
            <a:pPr algn="l" eaLnBrk="1" hangingPunct="1"/>
            <a:endParaRPr lang="el-GR" altLang="en-US" sz="3600" dirty="0"/>
          </a:p>
          <a:p>
            <a:pPr algn="l" eaLnBrk="1" hangingPunct="1"/>
            <a:r>
              <a:rPr lang="el-GR" altLang="en-US" sz="3600" dirty="0"/>
              <a:t>                   </a:t>
            </a:r>
            <a:r>
              <a:rPr lang="en-US" altLang="en-US" sz="3600" dirty="0"/>
              <a:t>CF</a:t>
            </a:r>
            <a:r>
              <a:rPr lang="el-GR" altLang="en-US" sz="3600" dirty="0"/>
              <a:t>[</a:t>
            </a:r>
            <a:r>
              <a:rPr lang="en-US" altLang="en-US" sz="3600" dirty="0"/>
              <a:t>H</a:t>
            </a:r>
            <a:r>
              <a:rPr lang="el-GR" altLang="en-US" sz="3600" dirty="0"/>
              <a:t>] +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a:t>
            </a:r>
            <a:r>
              <a:rPr lang="el-GR" altLang="en-US" sz="3600" dirty="0">
                <a:sym typeface="Symbol" panose="05050102010706020507" pitchFamily="18" charset="2"/>
              </a:rPr>
              <a:t></a:t>
            </a:r>
            <a:r>
              <a:rPr lang="el-GR" altLang="en-US" sz="3600" dirty="0"/>
              <a:t> </a:t>
            </a:r>
            <a:r>
              <a:rPr lang="en-US" altLang="en-US" sz="3600" dirty="0"/>
              <a:t>CF</a:t>
            </a:r>
            <a:r>
              <a:rPr lang="el-GR" altLang="en-US" sz="3600" dirty="0"/>
              <a:t>[</a:t>
            </a:r>
            <a:r>
              <a:rPr lang="en-US" altLang="en-US" sz="3600" dirty="0"/>
              <a:t>H</a:t>
            </a:r>
            <a:r>
              <a:rPr lang="el-GR" altLang="en-US" sz="3600" dirty="0"/>
              <a:t>] </a:t>
            </a:r>
            <a:r>
              <a:rPr lang="el-GR" altLang="en-US" sz="3600" dirty="0">
                <a:sym typeface="Symbol" panose="05050102010706020507" pitchFamily="18" charset="2"/>
              </a:rPr>
              <a:t></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a:t>
            </a:r>
          </a:p>
          <a:p>
            <a:pPr algn="l" eaLnBrk="1" hangingPunct="1"/>
            <a:r>
              <a:rPr lang="el-GR" altLang="en-US" sz="3600" dirty="0"/>
              <a:t>                                               </a:t>
            </a:r>
            <a:r>
              <a:rPr lang="en-US" altLang="en-US" sz="3600" dirty="0"/>
              <a:t>if</a:t>
            </a:r>
            <a:r>
              <a:rPr lang="el-GR" altLang="en-US" sz="3600" dirty="0"/>
              <a:t> </a:t>
            </a:r>
            <a:r>
              <a:rPr lang="en-US" altLang="en-US" sz="3600" dirty="0"/>
              <a:t>CF</a:t>
            </a:r>
            <a:r>
              <a:rPr lang="el-GR" altLang="en-US" sz="3600" dirty="0"/>
              <a:t>[</a:t>
            </a:r>
            <a:r>
              <a:rPr lang="en-US" altLang="en-US" sz="3600" dirty="0"/>
              <a:t>H</a:t>
            </a:r>
            <a:r>
              <a:rPr lang="el-GR" altLang="en-US" sz="3600" dirty="0"/>
              <a:t>] </a:t>
            </a:r>
            <a:r>
              <a:rPr lang="el-GR" altLang="en-US" sz="3600" dirty="0">
                <a:sym typeface="Symbol" panose="05050102010706020507" pitchFamily="18" charset="2"/>
              </a:rPr>
              <a:t></a:t>
            </a:r>
            <a:r>
              <a:rPr lang="el-GR" altLang="en-US" sz="3600" dirty="0"/>
              <a:t> 0 </a:t>
            </a:r>
            <a:r>
              <a:rPr lang="en-US" altLang="en-US" sz="3600" dirty="0"/>
              <a:t>and</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t>] </a:t>
            </a:r>
            <a:r>
              <a:rPr lang="el-GR" altLang="en-US" sz="3600" dirty="0">
                <a:sym typeface="Symbol" panose="05050102010706020507" pitchFamily="18" charset="2"/>
              </a:rPr>
              <a:t></a:t>
            </a:r>
            <a:r>
              <a:rPr lang="el-GR" altLang="en-US" sz="3600" dirty="0"/>
              <a:t> 0 </a:t>
            </a:r>
          </a:p>
          <a:p>
            <a:pPr algn="l" eaLnBrk="1" hangingPunct="1"/>
            <a:endParaRPr lang="el-GR" altLang="en-US" sz="1600" dirty="0"/>
          </a:p>
          <a:p>
            <a:pPr algn="l" eaLnBrk="1" hangingPunct="1"/>
            <a:r>
              <a:rPr lang="en-US" altLang="en-US" sz="3600" dirty="0"/>
              <a:t>CF</a:t>
            </a:r>
            <a:r>
              <a:rPr lang="el-GR" altLang="en-US" sz="3600" dirty="0"/>
              <a:t>[</a:t>
            </a:r>
            <a:r>
              <a:rPr lang="en-US" altLang="en-US" sz="3600" dirty="0"/>
              <a:t>H</a:t>
            </a:r>
            <a:r>
              <a:rPr lang="el-GR" altLang="en-US" sz="3600" dirty="0"/>
              <a:t>] :=    </a:t>
            </a:r>
            <a:r>
              <a:rPr lang="en-US" altLang="en-US" sz="3600" dirty="0"/>
              <a:t>CF</a:t>
            </a:r>
            <a:r>
              <a:rPr lang="el-GR" altLang="en-US" sz="3600" dirty="0"/>
              <a:t>[</a:t>
            </a:r>
            <a:r>
              <a:rPr lang="en-US" altLang="en-US" sz="3600" dirty="0"/>
              <a:t>H</a:t>
            </a:r>
            <a:r>
              <a:rPr lang="el-GR" altLang="en-US" sz="3600" dirty="0"/>
              <a:t>] +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 </a:t>
            </a:r>
            <a:r>
              <a:rPr lang="en-US" altLang="en-US" sz="3600" dirty="0"/>
              <a:t>CF</a:t>
            </a:r>
            <a:r>
              <a:rPr lang="el-GR" altLang="en-US" sz="3600" dirty="0"/>
              <a:t>[</a:t>
            </a:r>
            <a:r>
              <a:rPr lang="en-US" altLang="en-US" sz="3600" dirty="0"/>
              <a:t>H</a:t>
            </a:r>
            <a:r>
              <a:rPr lang="el-GR" altLang="en-US" sz="3600" dirty="0"/>
              <a:t>] </a:t>
            </a:r>
            <a:r>
              <a:rPr lang="el-GR" altLang="en-US" sz="3600" dirty="0">
                <a:sym typeface="Symbol" panose="05050102010706020507" pitchFamily="18" charset="2"/>
              </a:rPr>
              <a:t></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a:t>
            </a:r>
          </a:p>
          <a:p>
            <a:pPr algn="l" eaLnBrk="1" hangingPunct="1"/>
            <a:r>
              <a:rPr lang="el-GR" altLang="en-US" sz="3600" dirty="0"/>
              <a:t>                                              </a:t>
            </a:r>
            <a:r>
              <a:rPr lang="en-US" altLang="en-US" sz="3600" dirty="0"/>
              <a:t> if</a:t>
            </a:r>
            <a:r>
              <a:rPr lang="el-GR" altLang="en-US" sz="3600" dirty="0"/>
              <a:t> </a:t>
            </a:r>
            <a:r>
              <a:rPr lang="en-US" altLang="en-US" sz="3600" dirty="0"/>
              <a:t>CF</a:t>
            </a:r>
            <a:r>
              <a:rPr lang="el-GR" altLang="en-US" sz="3600" dirty="0"/>
              <a:t>[</a:t>
            </a:r>
            <a:r>
              <a:rPr lang="en-US" altLang="en-US" sz="3600" dirty="0"/>
              <a:t>H</a:t>
            </a:r>
            <a:r>
              <a:rPr lang="el-GR" altLang="en-US" sz="3600" dirty="0"/>
              <a:t>] </a:t>
            </a:r>
            <a:r>
              <a:rPr lang="el-GR" altLang="en-US" sz="3600" dirty="0">
                <a:sym typeface="Symbol" panose="05050102010706020507" pitchFamily="18" charset="2"/>
              </a:rPr>
              <a:t></a:t>
            </a:r>
            <a:r>
              <a:rPr lang="el-GR" altLang="en-US" sz="3600" dirty="0"/>
              <a:t> 0  </a:t>
            </a:r>
            <a:r>
              <a:rPr lang="en-US" altLang="en-US" sz="3600" dirty="0"/>
              <a:t>and</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t>] </a:t>
            </a:r>
            <a:r>
              <a:rPr lang="el-GR" altLang="en-US" sz="3600" dirty="0">
                <a:sym typeface="Symbol" panose="05050102010706020507" pitchFamily="18" charset="2"/>
              </a:rPr>
              <a:t></a:t>
            </a:r>
            <a:r>
              <a:rPr lang="el-GR" altLang="en-US" sz="3600" dirty="0"/>
              <a:t> 0</a:t>
            </a:r>
          </a:p>
          <a:p>
            <a:pPr algn="l" eaLnBrk="1" hangingPunct="1"/>
            <a:endParaRPr lang="el-GR" altLang="en-US" sz="1600" dirty="0"/>
          </a:p>
          <a:p>
            <a:pPr algn="l" eaLnBrk="1" hangingPunct="1"/>
            <a:r>
              <a:rPr lang="el-GR" altLang="en-US" sz="3600" dirty="0"/>
              <a:t>                  (</a:t>
            </a:r>
            <a:r>
              <a:rPr lang="en-US" altLang="en-US" sz="3600" dirty="0"/>
              <a:t>CF</a:t>
            </a:r>
            <a:r>
              <a:rPr lang="el-GR" altLang="en-US" sz="3600" dirty="0"/>
              <a:t>[</a:t>
            </a:r>
            <a:r>
              <a:rPr lang="en-US" altLang="en-US" sz="3600" dirty="0"/>
              <a:t>H</a:t>
            </a:r>
            <a:r>
              <a:rPr lang="el-GR" altLang="en-US" sz="3600" dirty="0"/>
              <a:t>] +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 (1 </a:t>
            </a:r>
            <a:r>
              <a:rPr lang="el-GR" altLang="en-US" sz="3600" dirty="0">
                <a:sym typeface="Symbol" panose="05050102010706020507" pitchFamily="18" charset="2"/>
              </a:rPr>
              <a:t></a:t>
            </a:r>
            <a:r>
              <a:rPr lang="el-GR" altLang="en-US" sz="3600" dirty="0"/>
              <a:t> </a:t>
            </a:r>
            <a:r>
              <a:rPr lang="en-US" altLang="en-US" sz="3600" dirty="0"/>
              <a:t>min</a:t>
            </a:r>
            <a:r>
              <a:rPr lang="el-GR" altLang="en-US" sz="3600" dirty="0"/>
              <a:t> (</a:t>
            </a:r>
            <a:r>
              <a:rPr lang="en-US" altLang="en-US" sz="3600" dirty="0">
                <a:sym typeface="Symbol" panose="05050102010706020507" pitchFamily="18" charset="2"/>
              </a:rPr>
              <a:t>CF</a:t>
            </a:r>
            <a:r>
              <a:rPr lang="el-GR" altLang="en-US" sz="3600" dirty="0"/>
              <a:t>[</a:t>
            </a:r>
            <a:r>
              <a:rPr lang="en-US" altLang="en-US" sz="3600" dirty="0"/>
              <a:t>H</a:t>
            </a:r>
            <a:r>
              <a:rPr lang="el-GR" altLang="en-US" sz="3600" dirty="0"/>
              <a:t>]</a:t>
            </a:r>
            <a:r>
              <a:rPr lang="el-GR" altLang="en-US" sz="3600" dirty="0">
                <a:sym typeface="Symbol" panose="05050102010706020507" pitchFamily="18" charset="2"/>
              </a:rPr>
              <a:t></a:t>
            </a:r>
            <a:r>
              <a:rPr lang="el-GR" altLang="en-US" sz="3600" dirty="0"/>
              <a:t>, </a:t>
            </a:r>
            <a:r>
              <a:rPr lang="el-GR" altLang="en-US" sz="3600" dirty="0">
                <a:sym typeface="Symbol" panose="05050102010706020507" pitchFamily="18" charset="2"/>
              </a:rPr>
              <a:t></a:t>
            </a:r>
            <a:r>
              <a:rPr lang="en-US" altLang="en-US" sz="3600" dirty="0">
                <a:sym typeface="Symbol" panose="05050102010706020507" pitchFamily="18" charset="2"/>
              </a:rPr>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a:t>
            </a:r>
            <a:r>
              <a:rPr lang="el-GR" altLang="en-US" sz="3600" dirty="0">
                <a:sym typeface="Symbol" panose="05050102010706020507" pitchFamily="18" charset="2"/>
              </a:rPr>
              <a:t></a:t>
            </a:r>
            <a:r>
              <a:rPr lang="el-GR" altLang="en-US" sz="3600" dirty="0"/>
              <a:t>) , </a:t>
            </a:r>
          </a:p>
          <a:p>
            <a:pPr algn="l" eaLnBrk="1" hangingPunct="1"/>
            <a:r>
              <a:rPr lang="el-GR" altLang="en-US" sz="3600" dirty="0"/>
              <a:t>                                             </a:t>
            </a:r>
            <a:r>
              <a:rPr lang="en-US" altLang="en-US" sz="3600" dirty="0"/>
              <a:t>otherwise</a:t>
            </a:r>
            <a:endParaRPr lang="el-GR" altLang="en-US" sz="3600" dirty="0"/>
          </a:p>
          <a:p>
            <a:pPr algn="l" eaLnBrk="1" hangingPunct="1"/>
            <a:endParaRPr lang="el-GR" altLang="en-US" sz="3600" dirty="0"/>
          </a:p>
          <a:p>
            <a:pPr algn="l" eaLnBrk="1" hangingPunct="1"/>
            <a:r>
              <a:rPr lang="en-US" altLang="en-US" sz="3600" dirty="0"/>
              <a:t>where</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 </a:t>
            </a:r>
            <a:r>
              <a:rPr lang="en-US" altLang="en-US" sz="3600" dirty="0"/>
              <a:t>CF</a:t>
            </a:r>
            <a:r>
              <a:rPr lang="el-GR" altLang="en-US" sz="3600" dirty="0"/>
              <a:t>[</a:t>
            </a:r>
            <a:r>
              <a:rPr lang="en-US" altLang="en-US" sz="3600" dirty="0"/>
              <a:t>E</a:t>
            </a:r>
            <a:r>
              <a:rPr lang="el-GR" altLang="en-US" sz="3600" dirty="0">
                <a:sym typeface="Symbol" panose="05050102010706020507" pitchFamily="18" charset="2"/>
              </a:rPr>
              <a:t></a:t>
            </a:r>
            <a:r>
              <a:rPr lang="el-GR" altLang="en-US" sz="3600" dirty="0"/>
              <a:t>] </a:t>
            </a:r>
            <a:r>
              <a:rPr lang="el-GR" altLang="en-US" sz="3600" dirty="0">
                <a:sym typeface="Symbol" panose="05050102010706020507" pitchFamily="18" charset="2"/>
              </a:rPr>
              <a:t></a:t>
            </a:r>
            <a:r>
              <a:rPr lang="el-GR" altLang="en-US" sz="3600" dirty="0"/>
              <a:t> </a:t>
            </a:r>
            <a:r>
              <a:rPr lang="en-US" altLang="en-US" sz="3600" dirty="0"/>
              <a:t>CF</a:t>
            </a:r>
            <a:r>
              <a:rPr lang="el-GR" altLang="en-US" sz="3600" dirty="0"/>
              <a:t>[</a:t>
            </a:r>
            <a:r>
              <a:rPr lang="en-US" altLang="en-US" sz="3600" dirty="0"/>
              <a:t>H</a:t>
            </a:r>
            <a:r>
              <a:rPr lang="el-GR" altLang="en-US" sz="3600" dirty="0"/>
              <a:t>,</a:t>
            </a:r>
            <a:r>
              <a:rPr lang="en-US" altLang="en-US" sz="3600" dirty="0"/>
              <a:t>E</a:t>
            </a:r>
            <a:r>
              <a:rPr lang="el-GR" altLang="en-US" sz="3600" dirty="0"/>
              <a:t>]</a:t>
            </a:r>
            <a:endParaRPr lang="en-US" altLang="en-US" sz="3600" dirty="0"/>
          </a:p>
        </p:txBody>
      </p:sp>
      <p:sp>
        <p:nvSpPr>
          <p:cNvPr id="37893" name="AutoShape 5">
            <a:extLst>
              <a:ext uri="{FF2B5EF4-FFF2-40B4-BE49-F238E27FC236}">
                <a16:creationId xmlns:a16="http://schemas.microsoft.com/office/drawing/2014/main" id="{049F4F69-CF9B-CB24-0FAC-B7DD03405B48}"/>
              </a:ext>
            </a:extLst>
          </p:cNvPr>
          <p:cNvSpPr>
            <a:spLocks/>
          </p:cNvSpPr>
          <p:nvPr/>
        </p:nvSpPr>
        <p:spPr bwMode="auto">
          <a:xfrm>
            <a:off x="5971082" y="6051030"/>
            <a:ext cx="228600" cy="3200400"/>
          </a:xfrm>
          <a:prstGeom prst="leftBrace">
            <a:avLst>
              <a:gd name="adj1" fmla="val 116667"/>
              <a:gd name="adj2" fmla="val 50000"/>
            </a:avLst>
          </a:prstGeom>
          <a:noFill/>
          <a:ln w="762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37894" name="Text Box 6">
            <a:extLst>
              <a:ext uri="{FF2B5EF4-FFF2-40B4-BE49-F238E27FC236}">
                <a16:creationId xmlns:a16="http://schemas.microsoft.com/office/drawing/2014/main" id="{9460C7BD-5E8E-2E56-5F0E-36F747A15782}"/>
              </a:ext>
            </a:extLst>
          </p:cNvPr>
          <p:cNvSpPr txBox="1">
            <a:spLocks noChangeArrowheads="1"/>
          </p:cNvSpPr>
          <p:nvPr/>
        </p:nvSpPr>
        <p:spPr bwMode="auto">
          <a:xfrm>
            <a:off x="4142906" y="1915875"/>
            <a:ext cx="1594578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dirty="0">
                <a:solidFill>
                  <a:srgbClr val="990000"/>
                </a:solidFill>
              </a:rPr>
              <a:t>Combining Evidence towards the same Hypothesis</a:t>
            </a:r>
            <a:r>
              <a:rPr lang="el-GR" altLang="en-US" sz="4800" dirty="0">
                <a:solidFill>
                  <a:srgbClr val="990000"/>
                </a:solidFill>
              </a:rPr>
              <a:t>, </a:t>
            </a:r>
            <a:r>
              <a:rPr lang="en-US" altLang="en-US" sz="4800" dirty="0">
                <a:solidFill>
                  <a:srgbClr val="990000"/>
                </a:solidFill>
              </a:rPr>
              <a:t>H</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083832F0-19B0-1AB9-74F5-569073071C1E}"/>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8915" name="Slide Number Placeholder 3">
            <a:extLst>
              <a:ext uri="{FF2B5EF4-FFF2-40B4-BE49-F238E27FC236}">
                <a16:creationId xmlns:a16="http://schemas.microsoft.com/office/drawing/2014/main" id="{55C7DFFF-E234-EB75-BD24-382A5D8540A2}"/>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6567DB30-D692-4A2E-A47B-645B72CBCCE1}" type="slidenum">
              <a:rPr lang="el-GR" altLang="en-US" b="0" smtClean="0"/>
              <a:pPr algn="ctr"/>
              <a:t>67</a:t>
            </a:fld>
            <a:endParaRPr lang="el-GR" altLang="en-US" b="0" dirty="0"/>
          </a:p>
        </p:txBody>
      </p:sp>
      <p:sp>
        <p:nvSpPr>
          <p:cNvPr id="38916" name="Oval 4">
            <a:extLst>
              <a:ext uri="{FF2B5EF4-FFF2-40B4-BE49-F238E27FC236}">
                <a16:creationId xmlns:a16="http://schemas.microsoft.com/office/drawing/2014/main" id="{512EFC4B-554B-96B4-3D5D-01E233BAA346}"/>
              </a:ext>
            </a:extLst>
          </p:cNvPr>
          <p:cNvSpPr>
            <a:spLocks noChangeArrowheads="1"/>
          </p:cNvSpPr>
          <p:nvPr/>
        </p:nvSpPr>
        <p:spPr bwMode="auto">
          <a:xfrm>
            <a:off x="7889877" y="1371601"/>
            <a:ext cx="1082674" cy="542926"/>
          </a:xfrm>
          <a:prstGeom prst="ellipse">
            <a:avLst/>
          </a:prstGeom>
          <a:solidFill>
            <a:schemeClr val="accent5">
              <a:lumMod val="40000"/>
              <a:lumOff val="60000"/>
            </a:schemeClr>
          </a:solidFill>
          <a:ln w="9525">
            <a:solidFill>
              <a:srgbClr val="C0C0C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H</a:t>
            </a:r>
            <a:endParaRPr lang="en-US" altLang="en-US" sz="2800" dirty="0"/>
          </a:p>
        </p:txBody>
      </p:sp>
      <p:sp>
        <p:nvSpPr>
          <p:cNvPr id="38917" name="Oval 5">
            <a:extLst>
              <a:ext uri="{FF2B5EF4-FFF2-40B4-BE49-F238E27FC236}">
                <a16:creationId xmlns:a16="http://schemas.microsoft.com/office/drawing/2014/main" id="{445D0972-E3C5-EA60-9F3F-3BA85E37143D}"/>
              </a:ext>
            </a:extLst>
          </p:cNvPr>
          <p:cNvSpPr>
            <a:spLocks noChangeArrowheads="1"/>
          </p:cNvSpPr>
          <p:nvPr/>
        </p:nvSpPr>
        <p:spPr bwMode="auto">
          <a:xfrm>
            <a:off x="7243894" y="2489203"/>
            <a:ext cx="1060450" cy="714374"/>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2</a:t>
            </a:r>
            <a:endParaRPr lang="en-US" altLang="en-US" sz="2800" dirty="0"/>
          </a:p>
        </p:txBody>
      </p:sp>
      <p:sp>
        <p:nvSpPr>
          <p:cNvPr id="38918" name="Oval 6">
            <a:extLst>
              <a:ext uri="{FF2B5EF4-FFF2-40B4-BE49-F238E27FC236}">
                <a16:creationId xmlns:a16="http://schemas.microsoft.com/office/drawing/2014/main" id="{E9888445-D3E3-8A99-3725-2EDDE4EF9DC9}"/>
              </a:ext>
            </a:extLst>
          </p:cNvPr>
          <p:cNvSpPr>
            <a:spLocks noChangeArrowheads="1"/>
          </p:cNvSpPr>
          <p:nvPr/>
        </p:nvSpPr>
        <p:spPr bwMode="auto">
          <a:xfrm>
            <a:off x="8610600" y="2486027"/>
            <a:ext cx="1143000" cy="561974"/>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3</a:t>
            </a:r>
            <a:endParaRPr lang="en-US" altLang="en-US" sz="2800" dirty="0"/>
          </a:p>
        </p:txBody>
      </p:sp>
      <p:sp>
        <p:nvSpPr>
          <p:cNvPr id="38919" name="Oval 7">
            <a:extLst>
              <a:ext uri="{FF2B5EF4-FFF2-40B4-BE49-F238E27FC236}">
                <a16:creationId xmlns:a16="http://schemas.microsoft.com/office/drawing/2014/main" id="{C493ABD8-41B2-9B8D-7808-E6A4F58EF83D}"/>
              </a:ext>
            </a:extLst>
          </p:cNvPr>
          <p:cNvSpPr>
            <a:spLocks noChangeArrowheads="1"/>
          </p:cNvSpPr>
          <p:nvPr/>
        </p:nvSpPr>
        <p:spPr bwMode="auto">
          <a:xfrm>
            <a:off x="10055227" y="2438401"/>
            <a:ext cx="1069974" cy="590550"/>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4</a:t>
            </a:r>
            <a:endParaRPr lang="en-US" altLang="en-US" sz="2800" dirty="0"/>
          </a:p>
        </p:txBody>
      </p:sp>
      <p:sp>
        <p:nvSpPr>
          <p:cNvPr id="38920" name="Oval 8">
            <a:extLst>
              <a:ext uri="{FF2B5EF4-FFF2-40B4-BE49-F238E27FC236}">
                <a16:creationId xmlns:a16="http://schemas.microsoft.com/office/drawing/2014/main" id="{86A01AAA-C760-464A-1FCF-2A1AB051F6A5}"/>
              </a:ext>
            </a:extLst>
          </p:cNvPr>
          <p:cNvSpPr>
            <a:spLocks noChangeArrowheads="1"/>
          </p:cNvSpPr>
          <p:nvPr/>
        </p:nvSpPr>
        <p:spPr bwMode="auto">
          <a:xfrm>
            <a:off x="10956927" y="3746501"/>
            <a:ext cx="1082674"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5</a:t>
            </a:r>
            <a:endParaRPr lang="en-US" altLang="en-US" sz="2800" dirty="0"/>
          </a:p>
        </p:txBody>
      </p:sp>
      <p:sp>
        <p:nvSpPr>
          <p:cNvPr id="38921" name="Oval 9">
            <a:extLst>
              <a:ext uri="{FF2B5EF4-FFF2-40B4-BE49-F238E27FC236}">
                <a16:creationId xmlns:a16="http://schemas.microsoft.com/office/drawing/2014/main" id="{6E5CCE96-8280-A76A-5986-019F59CEC268}"/>
              </a:ext>
            </a:extLst>
          </p:cNvPr>
          <p:cNvSpPr>
            <a:spLocks noChangeArrowheads="1"/>
          </p:cNvSpPr>
          <p:nvPr/>
        </p:nvSpPr>
        <p:spPr bwMode="auto">
          <a:xfrm>
            <a:off x="9392511" y="3705226"/>
            <a:ext cx="1079500" cy="762000"/>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4</a:t>
            </a:r>
            <a:endParaRPr lang="en-US" altLang="en-US" sz="2800" dirty="0"/>
          </a:p>
        </p:txBody>
      </p:sp>
      <p:sp>
        <p:nvSpPr>
          <p:cNvPr id="38922" name="Oval 10">
            <a:extLst>
              <a:ext uri="{FF2B5EF4-FFF2-40B4-BE49-F238E27FC236}">
                <a16:creationId xmlns:a16="http://schemas.microsoft.com/office/drawing/2014/main" id="{63729525-45FE-804F-B0E9-E57827D5C8EC}"/>
              </a:ext>
            </a:extLst>
          </p:cNvPr>
          <p:cNvSpPr>
            <a:spLocks noChangeArrowheads="1"/>
          </p:cNvSpPr>
          <p:nvPr/>
        </p:nvSpPr>
        <p:spPr bwMode="auto">
          <a:xfrm>
            <a:off x="5727700" y="2486026"/>
            <a:ext cx="1079500" cy="542924"/>
          </a:xfrm>
          <a:prstGeom prst="ellipse">
            <a:avLst/>
          </a:prstGeom>
          <a:solidFill>
            <a:schemeClr val="accent6">
              <a:lumMod val="40000"/>
              <a:lumOff val="6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1</a:t>
            </a:r>
            <a:endParaRPr lang="en-US" altLang="en-US" sz="2800" dirty="0"/>
          </a:p>
        </p:txBody>
      </p:sp>
      <p:sp>
        <p:nvSpPr>
          <p:cNvPr id="38923" name="Oval 11">
            <a:extLst>
              <a:ext uri="{FF2B5EF4-FFF2-40B4-BE49-F238E27FC236}">
                <a16:creationId xmlns:a16="http://schemas.microsoft.com/office/drawing/2014/main" id="{1C779B3E-0328-B4D6-7951-4627B49E8F2B}"/>
              </a:ext>
            </a:extLst>
          </p:cNvPr>
          <p:cNvSpPr>
            <a:spLocks noChangeArrowheads="1"/>
          </p:cNvSpPr>
          <p:nvPr/>
        </p:nvSpPr>
        <p:spPr bwMode="auto">
          <a:xfrm>
            <a:off x="8009985" y="3746501"/>
            <a:ext cx="1082674"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3</a:t>
            </a:r>
            <a:endParaRPr lang="en-US" altLang="en-US" sz="2800" dirty="0"/>
          </a:p>
        </p:txBody>
      </p:sp>
      <p:sp>
        <p:nvSpPr>
          <p:cNvPr id="38924" name="Oval 12">
            <a:extLst>
              <a:ext uri="{FF2B5EF4-FFF2-40B4-BE49-F238E27FC236}">
                <a16:creationId xmlns:a16="http://schemas.microsoft.com/office/drawing/2014/main" id="{0BA40A27-0742-BBB6-A2A5-5A68F46E94E9}"/>
              </a:ext>
            </a:extLst>
          </p:cNvPr>
          <p:cNvSpPr>
            <a:spLocks noChangeArrowheads="1"/>
          </p:cNvSpPr>
          <p:nvPr/>
        </p:nvSpPr>
        <p:spPr bwMode="auto">
          <a:xfrm>
            <a:off x="6800310" y="3746501"/>
            <a:ext cx="1079500"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2</a:t>
            </a:r>
            <a:endParaRPr lang="en-US" altLang="en-US" sz="2800" dirty="0"/>
          </a:p>
        </p:txBody>
      </p:sp>
      <p:sp>
        <p:nvSpPr>
          <p:cNvPr id="38925" name="Oval 13">
            <a:extLst>
              <a:ext uri="{FF2B5EF4-FFF2-40B4-BE49-F238E27FC236}">
                <a16:creationId xmlns:a16="http://schemas.microsoft.com/office/drawing/2014/main" id="{85DCE69F-B137-16E3-1C78-241F9B438F78}"/>
              </a:ext>
            </a:extLst>
          </p:cNvPr>
          <p:cNvSpPr>
            <a:spLocks noChangeArrowheads="1"/>
          </p:cNvSpPr>
          <p:nvPr/>
        </p:nvSpPr>
        <p:spPr bwMode="auto">
          <a:xfrm>
            <a:off x="5590583" y="3746501"/>
            <a:ext cx="1082676"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1</a:t>
            </a:r>
            <a:endParaRPr lang="en-US" altLang="en-US" sz="2800" dirty="0"/>
          </a:p>
        </p:txBody>
      </p:sp>
      <p:sp>
        <p:nvSpPr>
          <p:cNvPr id="38926" name="Line 14">
            <a:extLst>
              <a:ext uri="{FF2B5EF4-FFF2-40B4-BE49-F238E27FC236}">
                <a16:creationId xmlns:a16="http://schemas.microsoft.com/office/drawing/2014/main" id="{7CF41111-A4FD-9760-753E-C5B2E549A127}"/>
              </a:ext>
            </a:extLst>
          </p:cNvPr>
          <p:cNvSpPr>
            <a:spLocks noChangeShapeType="1"/>
          </p:cNvSpPr>
          <p:nvPr/>
        </p:nvSpPr>
        <p:spPr bwMode="auto">
          <a:xfrm flipH="1">
            <a:off x="10055227" y="3025776"/>
            <a:ext cx="53975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27" name="Line 15">
            <a:extLst>
              <a:ext uri="{FF2B5EF4-FFF2-40B4-BE49-F238E27FC236}">
                <a16:creationId xmlns:a16="http://schemas.microsoft.com/office/drawing/2014/main" id="{34E71826-28CA-A807-15E6-15BF4C8CB680}"/>
              </a:ext>
            </a:extLst>
          </p:cNvPr>
          <p:cNvSpPr>
            <a:spLocks noChangeShapeType="1"/>
          </p:cNvSpPr>
          <p:nvPr/>
        </p:nvSpPr>
        <p:spPr bwMode="auto">
          <a:xfrm>
            <a:off x="10594976" y="3025776"/>
            <a:ext cx="90170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28" name="Line 16">
            <a:extLst>
              <a:ext uri="{FF2B5EF4-FFF2-40B4-BE49-F238E27FC236}">
                <a16:creationId xmlns:a16="http://schemas.microsoft.com/office/drawing/2014/main" id="{8C16F013-81D1-7864-1950-25820F95A4AD}"/>
              </a:ext>
            </a:extLst>
          </p:cNvPr>
          <p:cNvSpPr>
            <a:spLocks noChangeShapeType="1"/>
          </p:cNvSpPr>
          <p:nvPr/>
        </p:nvSpPr>
        <p:spPr bwMode="auto">
          <a:xfrm flipH="1">
            <a:off x="5905501" y="3025776"/>
            <a:ext cx="36195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29" name="Line 17">
            <a:extLst>
              <a:ext uri="{FF2B5EF4-FFF2-40B4-BE49-F238E27FC236}">
                <a16:creationId xmlns:a16="http://schemas.microsoft.com/office/drawing/2014/main" id="{3B0BABA2-04B5-9509-FD8D-47A5C6AAB507}"/>
              </a:ext>
            </a:extLst>
          </p:cNvPr>
          <p:cNvSpPr>
            <a:spLocks noChangeShapeType="1"/>
          </p:cNvSpPr>
          <p:nvPr/>
        </p:nvSpPr>
        <p:spPr bwMode="auto">
          <a:xfrm>
            <a:off x="6267450" y="3025776"/>
            <a:ext cx="90170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30" name="Line 18">
            <a:extLst>
              <a:ext uri="{FF2B5EF4-FFF2-40B4-BE49-F238E27FC236}">
                <a16:creationId xmlns:a16="http://schemas.microsoft.com/office/drawing/2014/main" id="{F8109C96-0C7D-C655-C8E6-648602F13A02}"/>
              </a:ext>
            </a:extLst>
          </p:cNvPr>
          <p:cNvSpPr>
            <a:spLocks noChangeShapeType="1"/>
          </p:cNvSpPr>
          <p:nvPr/>
        </p:nvSpPr>
        <p:spPr bwMode="auto">
          <a:xfrm>
            <a:off x="6267451" y="3025776"/>
            <a:ext cx="216535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8931" name="Line 19">
            <a:extLst>
              <a:ext uri="{FF2B5EF4-FFF2-40B4-BE49-F238E27FC236}">
                <a16:creationId xmlns:a16="http://schemas.microsoft.com/office/drawing/2014/main" id="{42185BCC-4180-B3A0-E04A-8A131FC5E4A6}"/>
              </a:ext>
            </a:extLst>
          </p:cNvPr>
          <p:cNvSpPr>
            <a:spLocks noChangeShapeType="1"/>
          </p:cNvSpPr>
          <p:nvPr/>
        </p:nvSpPr>
        <p:spPr bwMode="auto">
          <a:xfrm flipV="1">
            <a:off x="6267451" y="1762126"/>
            <a:ext cx="1622426"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32" name="Line 20">
            <a:extLst>
              <a:ext uri="{FF2B5EF4-FFF2-40B4-BE49-F238E27FC236}">
                <a16:creationId xmlns:a16="http://schemas.microsoft.com/office/drawing/2014/main" id="{9502D099-FC65-1DD4-3231-530D123ADF07}"/>
              </a:ext>
            </a:extLst>
          </p:cNvPr>
          <p:cNvSpPr>
            <a:spLocks noChangeShapeType="1"/>
          </p:cNvSpPr>
          <p:nvPr/>
        </p:nvSpPr>
        <p:spPr bwMode="auto">
          <a:xfrm flipV="1">
            <a:off x="7708901" y="1943101"/>
            <a:ext cx="36195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33" name="Line 21">
            <a:extLst>
              <a:ext uri="{FF2B5EF4-FFF2-40B4-BE49-F238E27FC236}">
                <a16:creationId xmlns:a16="http://schemas.microsoft.com/office/drawing/2014/main" id="{FB27BCC4-9516-1AE0-0A9B-B38DA4130C7E}"/>
              </a:ext>
            </a:extLst>
          </p:cNvPr>
          <p:cNvSpPr>
            <a:spLocks noChangeShapeType="1"/>
          </p:cNvSpPr>
          <p:nvPr/>
        </p:nvSpPr>
        <p:spPr bwMode="auto">
          <a:xfrm flipH="1" flipV="1">
            <a:off x="8610601" y="1943101"/>
            <a:ext cx="542926"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34" name="Line 22">
            <a:extLst>
              <a:ext uri="{FF2B5EF4-FFF2-40B4-BE49-F238E27FC236}">
                <a16:creationId xmlns:a16="http://schemas.microsoft.com/office/drawing/2014/main" id="{1C4AC798-3B1F-EC85-C330-AD98361E0E6E}"/>
              </a:ext>
            </a:extLst>
          </p:cNvPr>
          <p:cNvSpPr>
            <a:spLocks noChangeShapeType="1"/>
          </p:cNvSpPr>
          <p:nvPr/>
        </p:nvSpPr>
        <p:spPr bwMode="auto">
          <a:xfrm flipH="1" flipV="1">
            <a:off x="8972551" y="1762126"/>
            <a:ext cx="1622426"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8935" name="Freeform 23">
            <a:extLst>
              <a:ext uri="{FF2B5EF4-FFF2-40B4-BE49-F238E27FC236}">
                <a16:creationId xmlns:a16="http://schemas.microsoft.com/office/drawing/2014/main" id="{B8F63AB1-E38C-1086-E5ED-9482A774315D}"/>
              </a:ext>
            </a:extLst>
          </p:cNvPr>
          <p:cNvSpPr>
            <a:spLocks/>
          </p:cNvSpPr>
          <p:nvPr/>
        </p:nvSpPr>
        <p:spPr bwMode="auto">
          <a:xfrm>
            <a:off x="10401300" y="3260726"/>
            <a:ext cx="533400" cy="76200"/>
          </a:xfrm>
          <a:custGeom>
            <a:avLst/>
            <a:gdLst>
              <a:gd name="T0" fmla="*/ 0 w 420"/>
              <a:gd name="T1" fmla="*/ 0 h 60"/>
              <a:gd name="T2" fmla="*/ 28575 w 420"/>
              <a:gd name="T3" fmla="*/ 19050 h 60"/>
              <a:gd name="T4" fmla="*/ 85725 w 420"/>
              <a:gd name="T5" fmla="*/ 38100 h 60"/>
              <a:gd name="T6" fmla="*/ 238125 w 420"/>
              <a:gd name="T7" fmla="*/ 28575 h 60"/>
              <a:gd name="T8" fmla="*/ 266700 w 420"/>
              <a:gd name="T9" fmla="*/ 9525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0" h="60">
                <a:moveTo>
                  <a:pt x="0" y="0"/>
                </a:moveTo>
                <a:cubicBezTo>
                  <a:pt x="15" y="10"/>
                  <a:pt x="29" y="23"/>
                  <a:pt x="45" y="30"/>
                </a:cubicBezTo>
                <a:cubicBezTo>
                  <a:pt x="74" y="43"/>
                  <a:pt x="135" y="60"/>
                  <a:pt x="135" y="60"/>
                </a:cubicBezTo>
                <a:cubicBezTo>
                  <a:pt x="215" y="55"/>
                  <a:pt x="296" y="58"/>
                  <a:pt x="375" y="45"/>
                </a:cubicBezTo>
                <a:cubicBezTo>
                  <a:pt x="393" y="42"/>
                  <a:pt x="420" y="15"/>
                  <a:pt x="420" y="1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38936" name="Freeform 24">
            <a:extLst>
              <a:ext uri="{FF2B5EF4-FFF2-40B4-BE49-F238E27FC236}">
                <a16:creationId xmlns:a16="http://schemas.microsoft.com/office/drawing/2014/main" id="{4B3F54AD-4489-97C0-6AD2-340AC8351EF2}"/>
              </a:ext>
            </a:extLst>
          </p:cNvPr>
          <p:cNvSpPr>
            <a:spLocks/>
          </p:cNvSpPr>
          <p:nvPr/>
        </p:nvSpPr>
        <p:spPr bwMode="auto">
          <a:xfrm>
            <a:off x="6096001" y="3203577"/>
            <a:ext cx="781050" cy="171450"/>
          </a:xfrm>
          <a:custGeom>
            <a:avLst/>
            <a:gdLst>
              <a:gd name="T0" fmla="*/ 0 w 615"/>
              <a:gd name="T1" fmla="*/ 47980 h 134"/>
              <a:gd name="T2" fmla="*/ 104775 w 615"/>
              <a:gd name="T3" fmla="*/ 76769 h 134"/>
              <a:gd name="T4" fmla="*/ 333375 w 615"/>
              <a:gd name="T5" fmla="*/ 47980 h 134"/>
              <a:gd name="T6" fmla="*/ 390525 w 615"/>
              <a:gd name="T7" fmla="*/ 0 h 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5" h="134">
                <a:moveTo>
                  <a:pt x="0" y="75"/>
                </a:moveTo>
                <a:cubicBezTo>
                  <a:pt x="135" y="109"/>
                  <a:pt x="81" y="92"/>
                  <a:pt x="165" y="120"/>
                </a:cubicBezTo>
                <a:cubicBezTo>
                  <a:pt x="467" y="103"/>
                  <a:pt x="349" y="134"/>
                  <a:pt x="525" y="75"/>
                </a:cubicBezTo>
                <a:cubicBezTo>
                  <a:pt x="568" y="61"/>
                  <a:pt x="615" y="54"/>
                  <a:pt x="615"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38937" name="Text Box 25">
            <a:extLst>
              <a:ext uri="{FF2B5EF4-FFF2-40B4-BE49-F238E27FC236}">
                <a16:creationId xmlns:a16="http://schemas.microsoft.com/office/drawing/2014/main" id="{F1201B67-4927-95B5-7EDD-4434BA68618A}"/>
              </a:ext>
            </a:extLst>
          </p:cNvPr>
          <p:cNvSpPr txBox="1">
            <a:spLocks noChangeArrowheads="1"/>
          </p:cNvSpPr>
          <p:nvPr/>
        </p:nvSpPr>
        <p:spPr bwMode="auto">
          <a:xfrm>
            <a:off x="1390650" y="673240"/>
            <a:ext cx="4876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400" dirty="0">
                <a:solidFill>
                  <a:srgbClr val="990000"/>
                </a:solidFill>
              </a:rPr>
              <a:t>Example</a:t>
            </a:r>
          </a:p>
        </p:txBody>
      </p:sp>
      <p:sp>
        <p:nvSpPr>
          <p:cNvPr id="38938" name="Text Box 27">
            <a:extLst>
              <a:ext uri="{FF2B5EF4-FFF2-40B4-BE49-F238E27FC236}">
                <a16:creationId xmlns:a16="http://schemas.microsoft.com/office/drawing/2014/main" id="{8E9A1CED-F8FB-F2DD-58D9-5E4709548C59}"/>
              </a:ext>
            </a:extLst>
          </p:cNvPr>
          <p:cNvSpPr txBox="1">
            <a:spLocks noChangeArrowheads="1"/>
          </p:cNvSpPr>
          <p:nvPr/>
        </p:nvSpPr>
        <p:spPr bwMode="auto">
          <a:xfrm>
            <a:off x="8991600" y="10668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dirty="0"/>
              <a:t>CF</a:t>
            </a:r>
            <a:r>
              <a:rPr lang="el-GR" altLang="en-US" sz="2800" dirty="0"/>
              <a:t>[</a:t>
            </a:r>
            <a:r>
              <a:rPr lang="en-US" altLang="en-US" sz="2800" dirty="0"/>
              <a:t>H</a:t>
            </a:r>
            <a:r>
              <a:rPr lang="el-GR" altLang="en-US" sz="2800" dirty="0"/>
              <a:t>]=</a:t>
            </a:r>
            <a:r>
              <a:rPr lang="en-US" altLang="en-US" sz="2800" dirty="0"/>
              <a:t> ?</a:t>
            </a:r>
          </a:p>
        </p:txBody>
      </p:sp>
      <p:sp>
        <p:nvSpPr>
          <p:cNvPr id="38939" name="Text Box 28">
            <a:extLst>
              <a:ext uri="{FF2B5EF4-FFF2-40B4-BE49-F238E27FC236}">
                <a16:creationId xmlns:a16="http://schemas.microsoft.com/office/drawing/2014/main" id="{C7517A5D-6E71-18C4-6B89-ADE18F35E554}"/>
              </a:ext>
            </a:extLst>
          </p:cNvPr>
          <p:cNvSpPr txBox="1">
            <a:spLocks noChangeArrowheads="1"/>
          </p:cNvSpPr>
          <p:nvPr/>
        </p:nvSpPr>
        <p:spPr bwMode="auto">
          <a:xfrm>
            <a:off x="5181600" y="4419601"/>
            <a:ext cx="7010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2800"/>
              <a:t>    1          0.6         0.6         0.1            0.5                 </a:t>
            </a:r>
            <a:endParaRPr lang="en-US" altLang="en-US" sz="2800"/>
          </a:p>
        </p:txBody>
      </p:sp>
      <p:sp>
        <p:nvSpPr>
          <p:cNvPr id="38940" name="Text Box 29">
            <a:extLst>
              <a:ext uri="{FF2B5EF4-FFF2-40B4-BE49-F238E27FC236}">
                <a16:creationId xmlns:a16="http://schemas.microsoft.com/office/drawing/2014/main" id="{5A7E8397-6469-2FAF-6526-D64B03BC53E0}"/>
              </a:ext>
            </a:extLst>
          </p:cNvPr>
          <p:cNvSpPr txBox="1">
            <a:spLocks noChangeArrowheads="1"/>
          </p:cNvSpPr>
          <p:nvPr/>
        </p:nvSpPr>
        <p:spPr bwMode="auto">
          <a:xfrm>
            <a:off x="7772400" y="3048001"/>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2800"/>
              <a:t>1              1</a:t>
            </a:r>
            <a:endParaRPr lang="en-US" altLang="en-US" sz="2800"/>
          </a:p>
        </p:txBody>
      </p:sp>
      <p:sp>
        <p:nvSpPr>
          <p:cNvPr id="38941" name="Text Box 30">
            <a:extLst>
              <a:ext uri="{FF2B5EF4-FFF2-40B4-BE49-F238E27FC236}">
                <a16:creationId xmlns:a16="http://schemas.microsoft.com/office/drawing/2014/main" id="{D94E19AB-14D6-87AC-1C46-D8554AF96C74}"/>
              </a:ext>
            </a:extLst>
          </p:cNvPr>
          <p:cNvSpPr txBox="1">
            <a:spLocks noChangeArrowheads="1"/>
          </p:cNvSpPr>
          <p:nvPr/>
        </p:nvSpPr>
        <p:spPr bwMode="auto">
          <a:xfrm>
            <a:off x="5943600" y="1828801"/>
            <a:ext cx="6553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2800">
                <a:solidFill>
                  <a:srgbClr val="990000"/>
                </a:solidFill>
              </a:rPr>
              <a:t>0.7       -0.1           0.2        0.3</a:t>
            </a:r>
            <a:endParaRPr lang="en-US" altLang="en-US" sz="2800">
              <a:solidFill>
                <a:srgbClr val="990000"/>
              </a:solidFill>
            </a:endParaRPr>
          </a:p>
        </p:txBody>
      </p:sp>
      <p:sp>
        <p:nvSpPr>
          <p:cNvPr id="80927" name="Text Box 31">
            <a:extLst>
              <a:ext uri="{FF2B5EF4-FFF2-40B4-BE49-F238E27FC236}">
                <a16:creationId xmlns:a16="http://schemas.microsoft.com/office/drawing/2014/main" id="{F638C285-8077-E8EC-4E92-400B0272A461}"/>
              </a:ext>
            </a:extLst>
          </p:cNvPr>
          <p:cNvSpPr txBox="1">
            <a:spLocks noChangeArrowheads="1"/>
          </p:cNvSpPr>
          <p:nvPr/>
        </p:nvSpPr>
        <p:spPr bwMode="auto">
          <a:xfrm>
            <a:off x="7162800" y="5791200"/>
            <a:ext cx="12039600" cy="5755422"/>
          </a:xfrm>
          <a:prstGeom prst="rect">
            <a:avLst/>
          </a:prstGeom>
          <a:solidFill>
            <a:schemeClr val="accent6">
              <a:lumMod val="20000"/>
              <a:lumOff val="80000"/>
            </a:schemeClr>
          </a:solid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dirty="0"/>
              <a:t>Initially</a:t>
            </a:r>
            <a:r>
              <a:rPr lang="el-GR" altLang="en-US" sz="3200" dirty="0"/>
              <a:t> </a:t>
            </a:r>
            <a:r>
              <a:rPr lang="en-US" altLang="en-US" sz="3200" dirty="0"/>
              <a:t>CF</a:t>
            </a:r>
            <a:r>
              <a:rPr lang="el-GR" altLang="en-US" sz="3200" dirty="0"/>
              <a:t>[</a:t>
            </a:r>
            <a:r>
              <a:rPr lang="en-US" altLang="en-US" sz="3200" dirty="0"/>
              <a:t>H</a:t>
            </a:r>
            <a:r>
              <a:rPr lang="el-GR" altLang="en-US" sz="3200" dirty="0"/>
              <a:t>] = 0</a:t>
            </a:r>
          </a:p>
          <a:p>
            <a:pPr algn="l" eaLnBrk="1" hangingPunct="1"/>
            <a:endParaRPr lang="el-GR" altLang="en-US" sz="1600" dirty="0"/>
          </a:p>
          <a:p>
            <a:pPr algn="l" eaLnBrk="1" hangingPunct="1"/>
            <a:r>
              <a:rPr lang="el-GR" altLang="en-US" sz="3200" dirty="0"/>
              <a:t>       </a:t>
            </a:r>
            <a:r>
              <a:rPr lang="en-US" altLang="en-US" sz="3200" dirty="0"/>
              <a:t>CF</a:t>
            </a:r>
            <a:r>
              <a:rPr lang="el-GR" altLang="en-US" sz="3200" dirty="0"/>
              <a:t>[</a:t>
            </a:r>
            <a:r>
              <a:rPr lang="en-US" altLang="en-US" sz="3200" dirty="0"/>
              <a:t>E</a:t>
            </a:r>
            <a:r>
              <a:rPr lang="el-GR" altLang="en-US" sz="3200" baseline="-25000" dirty="0"/>
              <a:t>1</a:t>
            </a:r>
            <a:r>
              <a:rPr lang="el-GR" altLang="en-US" sz="3200" dirty="0"/>
              <a:t>] = 0.6,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a:t>
            </a:r>
            <a:r>
              <a:rPr lang="en-US" altLang="en-US" sz="3200" dirty="0"/>
              <a:t>E</a:t>
            </a:r>
            <a:r>
              <a:rPr lang="el-GR" altLang="en-US" sz="3200" baseline="-25000" dirty="0"/>
              <a:t>1</a:t>
            </a:r>
            <a:r>
              <a:rPr lang="el-GR" altLang="en-US" sz="3200" dirty="0">
                <a:sym typeface="Symbol" panose="05050102010706020507" pitchFamily="18" charset="2"/>
              </a:rPr>
              <a:t></a:t>
            </a:r>
            <a:r>
              <a:rPr lang="el-GR" altLang="en-US" sz="3200" dirty="0"/>
              <a:t>] = 0.6 </a:t>
            </a:r>
            <a:r>
              <a:rPr lang="el-GR" altLang="en-US" sz="3200" dirty="0">
                <a:sym typeface="Symbol" panose="05050102010706020507" pitchFamily="18" charset="2"/>
              </a:rPr>
              <a:t></a:t>
            </a:r>
            <a:r>
              <a:rPr lang="el-GR" altLang="en-US" sz="3200" dirty="0"/>
              <a:t> 0.7 = 0.42, </a:t>
            </a:r>
          </a:p>
          <a:p>
            <a:pPr algn="l" eaLnBrk="1" hangingPunct="1"/>
            <a:r>
              <a:rPr lang="el-GR" altLang="en-US" sz="3200" dirty="0"/>
              <a:t>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 := 0.42</a:t>
            </a:r>
          </a:p>
          <a:p>
            <a:pPr algn="l" eaLnBrk="1" hangingPunct="1"/>
            <a:endParaRPr lang="el-GR" altLang="en-US" sz="1600" dirty="0"/>
          </a:p>
          <a:p>
            <a:pPr algn="l" eaLnBrk="1" hangingPunct="1"/>
            <a:r>
              <a:rPr lang="el-GR" altLang="en-US" sz="3200" dirty="0"/>
              <a:t>       </a:t>
            </a:r>
            <a:r>
              <a:rPr lang="en-US" altLang="en-US" sz="3200" dirty="0"/>
              <a:t>CF</a:t>
            </a:r>
            <a:r>
              <a:rPr lang="el-GR" altLang="en-US" sz="3200" dirty="0"/>
              <a:t>[</a:t>
            </a:r>
            <a:r>
              <a:rPr lang="en-US" altLang="en-US" sz="3200" dirty="0"/>
              <a:t>E</a:t>
            </a:r>
            <a:r>
              <a:rPr lang="el-GR" altLang="en-US" sz="3200" baseline="-25000" dirty="0"/>
              <a:t>2</a:t>
            </a:r>
            <a:r>
              <a:rPr lang="el-GR" altLang="en-US" sz="3200" dirty="0"/>
              <a:t>] = 1,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a:t>
            </a:r>
            <a:r>
              <a:rPr lang="en-US" altLang="en-US" sz="3200" dirty="0"/>
              <a:t>E</a:t>
            </a:r>
            <a:r>
              <a:rPr lang="el-GR" altLang="en-US" sz="3200" baseline="-25000" dirty="0"/>
              <a:t>2</a:t>
            </a:r>
            <a:r>
              <a:rPr lang="el-GR" altLang="en-US" sz="3200" dirty="0"/>
              <a:t>] = </a:t>
            </a:r>
            <a:r>
              <a:rPr lang="el-GR" altLang="en-US" sz="3200" dirty="0">
                <a:sym typeface="Symbol" panose="05050102010706020507" pitchFamily="18" charset="2"/>
              </a:rPr>
              <a:t></a:t>
            </a:r>
            <a:r>
              <a:rPr lang="el-GR" altLang="en-US" sz="3200" dirty="0"/>
              <a:t>0.1,                     </a:t>
            </a:r>
          </a:p>
          <a:p>
            <a:pPr algn="l" eaLnBrk="1" hangingPunct="1"/>
            <a:r>
              <a:rPr lang="el-GR" altLang="en-US" sz="3200" dirty="0"/>
              <a:t>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 := (0.42 </a:t>
            </a:r>
            <a:r>
              <a:rPr lang="el-GR" altLang="en-US" sz="3200" dirty="0">
                <a:sym typeface="Symbol" panose="05050102010706020507" pitchFamily="18" charset="2"/>
              </a:rPr>
              <a:t></a:t>
            </a:r>
            <a:r>
              <a:rPr lang="el-GR" altLang="en-US" sz="3200" dirty="0"/>
              <a:t> 0.1) / (1 </a:t>
            </a:r>
            <a:r>
              <a:rPr lang="el-GR" altLang="en-US" sz="3200" dirty="0">
                <a:sym typeface="Symbol" panose="05050102010706020507" pitchFamily="18" charset="2"/>
              </a:rPr>
              <a:t></a:t>
            </a:r>
            <a:r>
              <a:rPr lang="el-GR" altLang="en-US" sz="3200" dirty="0"/>
              <a:t> 0.1) := 0.35</a:t>
            </a:r>
          </a:p>
          <a:p>
            <a:pPr algn="l" eaLnBrk="1" hangingPunct="1"/>
            <a:endParaRPr lang="el-GR" altLang="en-US" sz="1600" dirty="0"/>
          </a:p>
          <a:p>
            <a:pPr algn="l" eaLnBrk="1" hangingPunct="1"/>
            <a:r>
              <a:rPr lang="el-GR" altLang="en-US" sz="3200" dirty="0"/>
              <a:t>       </a:t>
            </a:r>
            <a:r>
              <a:rPr lang="en-US" altLang="en-US" sz="3200" dirty="0"/>
              <a:t>CF</a:t>
            </a:r>
            <a:r>
              <a:rPr lang="el-GR" altLang="en-US" sz="3200" dirty="0"/>
              <a:t>[</a:t>
            </a:r>
            <a:r>
              <a:rPr lang="en-US" altLang="en-US" sz="3200" dirty="0"/>
              <a:t>E</a:t>
            </a:r>
            <a:r>
              <a:rPr lang="el-GR" altLang="en-US" sz="3200" baseline="-25000" dirty="0"/>
              <a:t>3</a:t>
            </a:r>
            <a:r>
              <a:rPr lang="el-GR" altLang="en-US" sz="3200" dirty="0"/>
              <a:t>] = 1,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a:t>
            </a:r>
            <a:r>
              <a:rPr lang="en-US" altLang="en-US" sz="3200" dirty="0"/>
              <a:t>H</a:t>
            </a:r>
            <a:r>
              <a:rPr lang="el-GR" altLang="en-US" sz="3200" dirty="0"/>
              <a:t>,</a:t>
            </a:r>
            <a:r>
              <a:rPr lang="en-US" altLang="en-US" sz="3200" dirty="0"/>
              <a:t>E</a:t>
            </a:r>
            <a:r>
              <a:rPr lang="el-GR" altLang="en-US" sz="3200" baseline="-25000" dirty="0"/>
              <a:t>3</a:t>
            </a:r>
            <a:r>
              <a:rPr lang="el-GR" altLang="en-US" sz="3200" dirty="0"/>
              <a:t>] = 0.2,                      </a:t>
            </a:r>
          </a:p>
          <a:p>
            <a:pPr algn="l" eaLnBrk="1" hangingPunct="1"/>
            <a:r>
              <a:rPr lang="el-GR" altLang="en-US" sz="3200" dirty="0"/>
              <a:t>                               </a:t>
            </a:r>
            <a:r>
              <a:rPr lang="el-GR" altLang="en-US" sz="3200" dirty="0">
                <a:sym typeface="Symbol" panose="05050102010706020507" pitchFamily="18" charset="2"/>
              </a:rPr>
              <a:t></a:t>
            </a:r>
            <a:r>
              <a:rPr lang="el-GR" altLang="en-US" sz="3200" dirty="0"/>
              <a:t> </a:t>
            </a:r>
            <a:r>
              <a:rPr lang="en-US" altLang="en-US" sz="3200" dirty="0"/>
              <a:t>CF</a:t>
            </a:r>
            <a:r>
              <a:rPr lang="el-GR" altLang="en-US" sz="3200" dirty="0"/>
              <a:t>[Υ] := 0.35 + 0.2 </a:t>
            </a:r>
            <a:r>
              <a:rPr lang="el-GR" altLang="en-US" sz="3200" dirty="0">
                <a:sym typeface="Symbol" panose="05050102010706020507" pitchFamily="18" charset="2"/>
              </a:rPr>
              <a:t></a:t>
            </a:r>
            <a:r>
              <a:rPr lang="el-GR" altLang="en-US" sz="3200" dirty="0"/>
              <a:t> 0.35 </a:t>
            </a:r>
            <a:r>
              <a:rPr lang="el-GR" altLang="en-US" sz="3200" dirty="0">
                <a:sym typeface="Symbol" panose="05050102010706020507" pitchFamily="18" charset="2"/>
              </a:rPr>
              <a:t></a:t>
            </a:r>
            <a:r>
              <a:rPr lang="el-GR" altLang="en-US" sz="3200" dirty="0"/>
              <a:t> 0.2 := 0.48</a:t>
            </a:r>
          </a:p>
          <a:p>
            <a:pPr algn="l" eaLnBrk="1" hangingPunct="1"/>
            <a:endParaRPr lang="el-GR" altLang="en-US" sz="1600" dirty="0"/>
          </a:p>
          <a:p>
            <a:pPr algn="l" eaLnBrk="1" hangingPunct="1"/>
            <a:r>
              <a:rPr lang="el-GR" altLang="en-US" sz="3200" dirty="0"/>
              <a:t>       </a:t>
            </a:r>
            <a:r>
              <a:rPr lang="en-US" altLang="en-US" sz="3200" dirty="0"/>
              <a:t>CF</a:t>
            </a:r>
            <a:r>
              <a:rPr lang="el-GR" altLang="en-US" sz="3200" dirty="0"/>
              <a:t>[</a:t>
            </a:r>
            <a:r>
              <a:rPr lang="en-US" altLang="en-US" sz="3200" dirty="0"/>
              <a:t>E</a:t>
            </a:r>
            <a:r>
              <a:rPr lang="el-GR" altLang="en-US" sz="3200" baseline="-25000" dirty="0"/>
              <a:t>4</a:t>
            </a:r>
            <a:r>
              <a:rPr lang="el-GR" altLang="en-US" sz="3200" dirty="0"/>
              <a:t>] = 0.1,   </a:t>
            </a:r>
            <a:r>
              <a:rPr lang="el-GR" altLang="en-US" sz="3200" dirty="0">
                <a:sym typeface="Symbol" panose="05050102010706020507" pitchFamily="18" charset="2"/>
              </a:rPr>
              <a:t></a:t>
            </a:r>
            <a:r>
              <a:rPr lang="el-GR" altLang="en-US" sz="3200" dirty="0"/>
              <a:t> </a:t>
            </a:r>
            <a:r>
              <a:rPr lang="en-US" altLang="en-US" sz="3200" dirty="0"/>
              <a:t>the given rule cannot be applied</a:t>
            </a:r>
            <a:endParaRPr lang="el-GR" altLang="en-US" sz="3200" dirty="0"/>
          </a:p>
          <a:p>
            <a:pPr algn="l" eaLnBrk="1" hangingPunct="1"/>
            <a:endParaRPr lang="el-GR" altLang="en-US" sz="1600" dirty="0"/>
          </a:p>
          <a:p>
            <a:pPr algn="l" eaLnBrk="1" hangingPunct="1"/>
            <a:r>
              <a:rPr lang="el-GR" altLang="en-US" sz="3200" dirty="0"/>
              <a:t>       </a:t>
            </a:r>
            <a:r>
              <a:rPr lang="el-GR" altLang="en-US" sz="3200" dirty="0">
                <a:sym typeface="Symbol" panose="05050102010706020507" pitchFamily="18" charset="2"/>
              </a:rPr>
              <a:t></a:t>
            </a:r>
            <a:r>
              <a:rPr lang="el-GR" altLang="en-US" sz="3200" dirty="0"/>
              <a:t> </a:t>
            </a:r>
            <a:r>
              <a:rPr lang="en-US" altLang="en-US" sz="3200" dirty="0"/>
              <a:t>the final</a:t>
            </a:r>
            <a:r>
              <a:rPr lang="el-GR" altLang="en-US" sz="3200" dirty="0"/>
              <a:t> </a:t>
            </a:r>
            <a:r>
              <a:rPr lang="en-US" altLang="en-US" sz="3200" dirty="0"/>
              <a:t>CF</a:t>
            </a:r>
            <a:r>
              <a:rPr lang="el-GR" altLang="en-US" sz="3200" dirty="0"/>
              <a:t> </a:t>
            </a:r>
            <a:r>
              <a:rPr lang="en-US" altLang="en-US" sz="3200" dirty="0"/>
              <a:t>for hypothesis</a:t>
            </a:r>
            <a:r>
              <a:rPr lang="el-GR" altLang="en-US" sz="3200" dirty="0"/>
              <a:t> </a:t>
            </a:r>
            <a:r>
              <a:rPr lang="en-US" altLang="en-US" sz="3200" dirty="0"/>
              <a:t>H comes to</a:t>
            </a:r>
            <a:r>
              <a:rPr lang="el-GR" altLang="en-US" sz="3200" dirty="0"/>
              <a:t> 0.48</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927">
                                            <p:txEl>
                                              <p:pRg st="0" end="0"/>
                                            </p:txEl>
                                          </p:spTgt>
                                        </p:tgtEl>
                                        <p:attrNameLst>
                                          <p:attrName>style.visibility</p:attrName>
                                        </p:attrNameLst>
                                      </p:cBhvr>
                                      <p:to>
                                        <p:strVal val="visible"/>
                                      </p:to>
                                    </p:set>
                                    <p:anim calcmode="lin" valueType="num">
                                      <p:cBhvr additive="base">
                                        <p:cTn id="7" dur="500" fill="hold"/>
                                        <p:tgtEl>
                                          <p:spTgt spid="809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9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0927">
                                            <p:txEl>
                                              <p:pRg st="2" end="2"/>
                                            </p:txEl>
                                          </p:spTgt>
                                        </p:tgtEl>
                                        <p:attrNameLst>
                                          <p:attrName>style.visibility</p:attrName>
                                        </p:attrNameLst>
                                      </p:cBhvr>
                                      <p:to>
                                        <p:strVal val="visible"/>
                                      </p:to>
                                    </p:set>
                                    <p:anim calcmode="lin" valueType="num">
                                      <p:cBhvr additive="base">
                                        <p:cTn id="13" dur="500" fill="hold"/>
                                        <p:tgtEl>
                                          <p:spTgt spid="809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9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0927">
                                            <p:txEl>
                                              <p:pRg st="3" end="3"/>
                                            </p:txEl>
                                          </p:spTgt>
                                        </p:tgtEl>
                                        <p:attrNameLst>
                                          <p:attrName>style.visibility</p:attrName>
                                        </p:attrNameLst>
                                      </p:cBhvr>
                                      <p:to>
                                        <p:strVal val="visible"/>
                                      </p:to>
                                    </p:set>
                                    <p:anim calcmode="lin" valueType="num">
                                      <p:cBhvr additive="base">
                                        <p:cTn id="19" dur="500" fill="hold"/>
                                        <p:tgtEl>
                                          <p:spTgt spid="809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9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0927">
                                            <p:txEl>
                                              <p:pRg st="5" end="5"/>
                                            </p:txEl>
                                          </p:spTgt>
                                        </p:tgtEl>
                                        <p:attrNameLst>
                                          <p:attrName>style.visibility</p:attrName>
                                        </p:attrNameLst>
                                      </p:cBhvr>
                                      <p:to>
                                        <p:strVal val="visible"/>
                                      </p:to>
                                    </p:set>
                                    <p:anim calcmode="lin" valueType="num">
                                      <p:cBhvr additive="base">
                                        <p:cTn id="25" dur="500" fill="hold"/>
                                        <p:tgtEl>
                                          <p:spTgt spid="809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9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0927">
                                            <p:txEl>
                                              <p:pRg st="6" end="6"/>
                                            </p:txEl>
                                          </p:spTgt>
                                        </p:tgtEl>
                                        <p:attrNameLst>
                                          <p:attrName>style.visibility</p:attrName>
                                        </p:attrNameLst>
                                      </p:cBhvr>
                                      <p:to>
                                        <p:strVal val="visible"/>
                                      </p:to>
                                    </p:set>
                                    <p:anim calcmode="lin" valueType="num">
                                      <p:cBhvr additive="base">
                                        <p:cTn id="31" dur="500" fill="hold"/>
                                        <p:tgtEl>
                                          <p:spTgt spid="809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9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0927">
                                            <p:txEl>
                                              <p:pRg st="8" end="8"/>
                                            </p:txEl>
                                          </p:spTgt>
                                        </p:tgtEl>
                                        <p:attrNameLst>
                                          <p:attrName>style.visibility</p:attrName>
                                        </p:attrNameLst>
                                      </p:cBhvr>
                                      <p:to>
                                        <p:strVal val="visible"/>
                                      </p:to>
                                    </p:set>
                                    <p:anim calcmode="lin" valueType="num">
                                      <p:cBhvr additive="base">
                                        <p:cTn id="37" dur="500" fill="hold"/>
                                        <p:tgtEl>
                                          <p:spTgt spid="809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09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0927">
                                            <p:txEl>
                                              <p:pRg st="9" end="9"/>
                                            </p:txEl>
                                          </p:spTgt>
                                        </p:tgtEl>
                                        <p:attrNameLst>
                                          <p:attrName>style.visibility</p:attrName>
                                        </p:attrNameLst>
                                      </p:cBhvr>
                                      <p:to>
                                        <p:strVal val="visible"/>
                                      </p:to>
                                    </p:set>
                                    <p:anim calcmode="lin" valueType="num">
                                      <p:cBhvr additive="base">
                                        <p:cTn id="43" dur="500" fill="hold"/>
                                        <p:tgtEl>
                                          <p:spTgt spid="809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09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0927">
                                            <p:txEl>
                                              <p:pRg st="11" end="11"/>
                                            </p:txEl>
                                          </p:spTgt>
                                        </p:tgtEl>
                                        <p:attrNameLst>
                                          <p:attrName>style.visibility</p:attrName>
                                        </p:attrNameLst>
                                      </p:cBhvr>
                                      <p:to>
                                        <p:strVal val="visible"/>
                                      </p:to>
                                    </p:set>
                                    <p:anim calcmode="lin" valueType="num">
                                      <p:cBhvr additive="base">
                                        <p:cTn id="49" dur="500" fill="hold"/>
                                        <p:tgtEl>
                                          <p:spTgt spid="80927">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09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0927">
                                            <p:txEl>
                                              <p:pRg st="13" end="13"/>
                                            </p:txEl>
                                          </p:spTgt>
                                        </p:tgtEl>
                                        <p:attrNameLst>
                                          <p:attrName>style.visibility</p:attrName>
                                        </p:attrNameLst>
                                      </p:cBhvr>
                                      <p:to>
                                        <p:strVal val="visible"/>
                                      </p:to>
                                    </p:set>
                                    <p:anim calcmode="lin" valueType="num">
                                      <p:cBhvr additive="base">
                                        <p:cTn id="55" dur="500" fill="hold"/>
                                        <p:tgtEl>
                                          <p:spTgt spid="80927">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09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a:extLst>
              <a:ext uri="{FF2B5EF4-FFF2-40B4-BE49-F238E27FC236}">
                <a16:creationId xmlns:a16="http://schemas.microsoft.com/office/drawing/2014/main" id="{F3DBD74A-33D9-BEF8-EF45-6DAF123E5C9F}"/>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39939" name="Slide Number Placeholder 3">
            <a:extLst>
              <a:ext uri="{FF2B5EF4-FFF2-40B4-BE49-F238E27FC236}">
                <a16:creationId xmlns:a16="http://schemas.microsoft.com/office/drawing/2014/main" id="{BA284C5C-2EA3-AB4F-701B-E14D4E0CB9A1}"/>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r>
              <a:rPr lang="en-US" altLang="en-US" b="0"/>
              <a:t>VIII</a:t>
            </a:r>
            <a:r>
              <a:rPr lang="el-GR" altLang="en-US" b="0"/>
              <a:t>-</a:t>
            </a:r>
            <a:fld id="{2E496AFB-27BD-447A-B245-3132A6F04583}" type="slidenum">
              <a:rPr lang="el-GR" altLang="en-US" b="0"/>
              <a:pPr/>
              <a:t>68</a:t>
            </a:fld>
            <a:endParaRPr lang="el-GR" altLang="en-US" b="0"/>
          </a:p>
        </p:txBody>
      </p:sp>
      <p:sp>
        <p:nvSpPr>
          <p:cNvPr id="39940" name="Text Box 4">
            <a:extLst>
              <a:ext uri="{FF2B5EF4-FFF2-40B4-BE49-F238E27FC236}">
                <a16:creationId xmlns:a16="http://schemas.microsoft.com/office/drawing/2014/main" id="{6599ED43-467F-CCA2-1C01-01385F048FE8}"/>
              </a:ext>
            </a:extLst>
          </p:cNvPr>
          <p:cNvSpPr txBox="1">
            <a:spLocks noChangeArrowheads="1"/>
          </p:cNvSpPr>
          <p:nvPr/>
        </p:nvSpPr>
        <p:spPr bwMode="auto">
          <a:xfrm>
            <a:off x="1676400" y="725270"/>
            <a:ext cx="4876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400" dirty="0">
                <a:solidFill>
                  <a:srgbClr val="990000"/>
                </a:solidFill>
              </a:rPr>
              <a:t>Example</a:t>
            </a:r>
          </a:p>
        </p:txBody>
      </p:sp>
      <p:sp>
        <p:nvSpPr>
          <p:cNvPr id="39941" name="Oval 5">
            <a:extLst>
              <a:ext uri="{FF2B5EF4-FFF2-40B4-BE49-F238E27FC236}">
                <a16:creationId xmlns:a16="http://schemas.microsoft.com/office/drawing/2014/main" id="{3489FB45-A0B6-1097-2014-8C6FC8BAAC80}"/>
              </a:ext>
            </a:extLst>
          </p:cNvPr>
          <p:cNvSpPr>
            <a:spLocks noChangeArrowheads="1"/>
          </p:cNvSpPr>
          <p:nvPr/>
        </p:nvSpPr>
        <p:spPr bwMode="auto">
          <a:xfrm>
            <a:off x="8331200" y="2133601"/>
            <a:ext cx="1079500" cy="542926"/>
          </a:xfrm>
          <a:prstGeom prst="ellipse">
            <a:avLst/>
          </a:prstGeom>
          <a:solidFill>
            <a:schemeClr val="accent1">
              <a:lumMod val="40000"/>
              <a:lumOff val="60000"/>
            </a:schemeClr>
          </a:solidFill>
          <a:ln w="9525">
            <a:solidFill>
              <a:srgbClr val="C0C0C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t>H</a:t>
            </a:r>
          </a:p>
        </p:txBody>
      </p:sp>
      <p:sp>
        <p:nvSpPr>
          <p:cNvPr id="39942" name="Oval 6">
            <a:extLst>
              <a:ext uri="{FF2B5EF4-FFF2-40B4-BE49-F238E27FC236}">
                <a16:creationId xmlns:a16="http://schemas.microsoft.com/office/drawing/2014/main" id="{4BD660EC-95D5-FBD2-0337-1E820865DC35}"/>
              </a:ext>
            </a:extLst>
          </p:cNvPr>
          <p:cNvSpPr>
            <a:spLocks noChangeArrowheads="1"/>
          </p:cNvSpPr>
          <p:nvPr/>
        </p:nvSpPr>
        <p:spPr bwMode="auto">
          <a:xfrm>
            <a:off x="6705600" y="2524129"/>
            <a:ext cx="1082676" cy="67627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Μ</a:t>
            </a:r>
            <a:r>
              <a:rPr lang="el-GR" altLang="en-US" sz="2400" baseline="-25000" dirty="0">
                <a:latin typeface="Times New Roman" panose="02020603050405020304" pitchFamily="18" charset="0"/>
              </a:rPr>
              <a:t>1</a:t>
            </a:r>
            <a:endParaRPr lang="en-US" altLang="en-US" sz="2800" dirty="0"/>
          </a:p>
        </p:txBody>
      </p:sp>
      <p:sp>
        <p:nvSpPr>
          <p:cNvPr id="39943" name="Oval 7">
            <a:extLst>
              <a:ext uri="{FF2B5EF4-FFF2-40B4-BE49-F238E27FC236}">
                <a16:creationId xmlns:a16="http://schemas.microsoft.com/office/drawing/2014/main" id="{3688B8E0-C7BD-3B0F-C9BF-26370E2E5B25}"/>
              </a:ext>
            </a:extLst>
          </p:cNvPr>
          <p:cNvSpPr>
            <a:spLocks noChangeArrowheads="1"/>
          </p:cNvSpPr>
          <p:nvPr/>
        </p:nvSpPr>
        <p:spPr bwMode="auto">
          <a:xfrm>
            <a:off x="6705600" y="3425829"/>
            <a:ext cx="1082676" cy="68897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2</a:t>
            </a:r>
            <a:endParaRPr lang="en-US" altLang="en-US" sz="2800" dirty="0"/>
          </a:p>
        </p:txBody>
      </p:sp>
      <p:sp>
        <p:nvSpPr>
          <p:cNvPr id="39944" name="Oval 8">
            <a:extLst>
              <a:ext uri="{FF2B5EF4-FFF2-40B4-BE49-F238E27FC236}">
                <a16:creationId xmlns:a16="http://schemas.microsoft.com/office/drawing/2014/main" id="{1827AF5C-DF8F-7D6C-D457-8F8C9AA42C1A}"/>
              </a:ext>
            </a:extLst>
          </p:cNvPr>
          <p:cNvSpPr>
            <a:spLocks noChangeArrowheads="1"/>
          </p:cNvSpPr>
          <p:nvPr/>
        </p:nvSpPr>
        <p:spPr bwMode="auto">
          <a:xfrm>
            <a:off x="7315200" y="4146553"/>
            <a:ext cx="1016000" cy="730250"/>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3</a:t>
            </a:r>
            <a:endParaRPr lang="en-US" altLang="en-US" sz="2800" dirty="0"/>
          </a:p>
        </p:txBody>
      </p:sp>
      <p:sp>
        <p:nvSpPr>
          <p:cNvPr id="39945" name="Oval 9">
            <a:extLst>
              <a:ext uri="{FF2B5EF4-FFF2-40B4-BE49-F238E27FC236}">
                <a16:creationId xmlns:a16="http://schemas.microsoft.com/office/drawing/2014/main" id="{84CCD28A-EF2B-CE7B-2D14-BEA5FFD6BC0E}"/>
              </a:ext>
            </a:extLst>
          </p:cNvPr>
          <p:cNvSpPr>
            <a:spLocks noChangeArrowheads="1"/>
          </p:cNvSpPr>
          <p:nvPr/>
        </p:nvSpPr>
        <p:spPr bwMode="auto">
          <a:xfrm>
            <a:off x="10493376" y="4117976"/>
            <a:ext cx="1089024" cy="75882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6</a:t>
            </a:r>
            <a:endParaRPr lang="en-US" altLang="en-US" sz="2800" dirty="0"/>
          </a:p>
        </p:txBody>
      </p:sp>
      <p:sp>
        <p:nvSpPr>
          <p:cNvPr id="39946" name="Oval 10">
            <a:extLst>
              <a:ext uri="{FF2B5EF4-FFF2-40B4-BE49-F238E27FC236}">
                <a16:creationId xmlns:a16="http://schemas.microsoft.com/office/drawing/2014/main" id="{B3228DA9-EC43-FAB5-1710-779D388EC206}"/>
              </a:ext>
            </a:extLst>
          </p:cNvPr>
          <p:cNvSpPr>
            <a:spLocks noChangeArrowheads="1"/>
          </p:cNvSpPr>
          <p:nvPr/>
        </p:nvSpPr>
        <p:spPr bwMode="auto">
          <a:xfrm>
            <a:off x="10972800" y="3216276"/>
            <a:ext cx="1143000" cy="593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7</a:t>
            </a:r>
            <a:endParaRPr lang="en-US" altLang="en-US" sz="2800" dirty="0"/>
          </a:p>
        </p:txBody>
      </p:sp>
      <p:sp>
        <p:nvSpPr>
          <p:cNvPr id="39947" name="Oval 11">
            <a:extLst>
              <a:ext uri="{FF2B5EF4-FFF2-40B4-BE49-F238E27FC236}">
                <a16:creationId xmlns:a16="http://schemas.microsoft.com/office/drawing/2014/main" id="{AF1855DA-4F91-0D04-190D-088E6DFF7EFB}"/>
              </a:ext>
            </a:extLst>
          </p:cNvPr>
          <p:cNvSpPr>
            <a:spLocks noChangeArrowheads="1"/>
          </p:cNvSpPr>
          <p:nvPr/>
        </p:nvSpPr>
        <p:spPr bwMode="auto">
          <a:xfrm>
            <a:off x="9753601" y="4686302"/>
            <a:ext cx="1101726" cy="647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5</a:t>
            </a:r>
            <a:endParaRPr lang="en-US" altLang="en-US" sz="2800" dirty="0"/>
          </a:p>
        </p:txBody>
      </p:sp>
      <p:sp>
        <p:nvSpPr>
          <p:cNvPr id="39948" name="Oval 12">
            <a:extLst>
              <a:ext uri="{FF2B5EF4-FFF2-40B4-BE49-F238E27FC236}">
                <a16:creationId xmlns:a16="http://schemas.microsoft.com/office/drawing/2014/main" id="{64882868-AECF-6980-FA07-C4A86CAE7D89}"/>
              </a:ext>
            </a:extLst>
          </p:cNvPr>
          <p:cNvSpPr>
            <a:spLocks noChangeArrowheads="1"/>
          </p:cNvSpPr>
          <p:nvPr/>
        </p:nvSpPr>
        <p:spPr bwMode="auto">
          <a:xfrm>
            <a:off x="8382000" y="4686302"/>
            <a:ext cx="1028700" cy="800100"/>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4</a:t>
            </a:r>
            <a:endParaRPr lang="en-US" altLang="en-US" sz="2800" dirty="0"/>
          </a:p>
        </p:txBody>
      </p:sp>
      <p:sp>
        <p:nvSpPr>
          <p:cNvPr id="39949" name="Oval 13">
            <a:extLst>
              <a:ext uri="{FF2B5EF4-FFF2-40B4-BE49-F238E27FC236}">
                <a16:creationId xmlns:a16="http://schemas.microsoft.com/office/drawing/2014/main" id="{A7ED15BF-83D7-857F-4116-62F7341C05F3}"/>
              </a:ext>
            </a:extLst>
          </p:cNvPr>
          <p:cNvSpPr>
            <a:spLocks noChangeArrowheads="1"/>
          </p:cNvSpPr>
          <p:nvPr/>
        </p:nvSpPr>
        <p:spPr bwMode="auto">
          <a:xfrm>
            <a:off x="10668000" y="2133600"/>
            <a:ext cx="1219200" cy="609600"/>
          </a:xfrm>
          <a:prstGeom prst="ellipse">
            <a:avLst/>
          </a:prstGeom>
          <a:solidFill>
            <a:schemeClr val="accent6">
              <a:lumMod val="20000"/>
              <a:lumOff val="80000"/>
            </a:schemeClr>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E</a:t>
            </a:r>
            <a:r>
              <a:rPr lang="el-GR" altLang="en-US" sz="2400" baseline="-25000" dirty="0">
                <a:latin typeface="Times New Roman" panose="02020603050405020304" pitchFamily="18" charset="0"/>
              </a:rPr>
              <a:t>8</a:t>
            </a:r>
            <a:endParaRPr lang="en-US" altLang="en-US" sz="2800" dirty="0"/>
          </a:p>
        </p:txBody>
      </p:sp>
      <p:sp>
        <p:nvSpPr>
          <p:cNvPr id="39950" name="Line 14">
            <a:extLst>
              <a:ext uri="{FF2B5EF4-FFF2-40B4-BE49-F238E27FC236}">
                <a16:creationId xmlns:a16="http://schemas.microsoft.com/office/drawing/2014/main" id="{5E19B102-DC4D-6963-16B9-D09B7922C0F2}"/>
              </a:ext>
            </a:extLst>
          </p:cNvPr>
          <p:cNvSpPr>
            <a:spLocks noChangeShapeType="1"/>
          </p:cNvSpPr>
          <p:nvPr/>
        </p:nvSpPr>
        <p:spPr bwMode="auto">
          <a:xfrm flipV="1">
            <a:off x="7607300" y="2495550"/>
            <a:ext cx="723900" cy="1809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1" name="Line 15">
            <a:extLst>
              <a:ext uri="{FF2B5EF4-FFF2-40B4-BE49-F238E27FC236}">
                <a16:creationId xmlns:a16="http://schemas.microsoft.com/office/drawing/2014/main" id="{A051A1EF-71E2-BE48-79C8-0F6BDC7D9A30}"/>
              </a:ext>
            </a:extLst>
          </p:cNvPr>
          <p:cNvSpPr>
            <a:spLocks noChangeShapeType="1"/>
          </p:cNvSpPr>
          <p:nvPr/>
        </p:nvSpPr>
        <p:spPr bwMode="auto">
          <a:xfrm flipV="1">
            <a:off x="7607300" y="2676526"/>
            <a:ext cx="90170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2" name="Line 16">
            <a:extLst>
              <a:ext uri="{FF2B5EF4-FFF2-40B4-BE49-F238E27FC236}">
                <a16:creationId xmlns:a16="http://schemas.microsoft.com/office/drawing/2014/main" id="{C354FBFA-E73B-AE07-DCBD-D635921BC74B}"/>
              </a:ext>
            </a:extLst>
          </p:cNvPr>
          <p:cNvSpPr>
            <a:spLocks noChangeShapeType="1"/>
          </p:cNvSpPr>
          <p:nvPr/>
        </p:nvSpPr>
        <p:spPr bwMode="auto">
          <a:xfrm flipV="1">
            <a:off x="7969250" y="2676526"/>
            <a:ext cx="901700" cy="16224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3" name="Line 17">
            <a:extLst>
              <a:ext uri="{FF2B5EF4-FFF2-40B4-BE49-F238E27FC236}">
                <a16:creationId xmlns:a16="http://schemas.microsoft.com/office/drawing/2014/main" id="{2027422A-0E2D-7469-B665-DBECA5CFD344}"/>
              </a:ext>
            </a:extLst>
          </p:cNvPr>
          <p:cNvSpPr>
            <a:spLocks noChangeShapeType="1"/>
          </p:cNvSpPr>
          <p:nvPr/>
        </p:nvSpPr>
        <p:spPr bwMode="auto">
          <a:xfrm flipV="1">
            <a:off x="8870950" y="2676527"/>
            <a:ext cx="180976" cy="21621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4" name="Line 18">
            <a:extLst>
              <a:ext uri="{FF2B5EF4-FFF2-40B4-BE49-F238E27FC236}">
                <a16:creationId xmlns:a16="http://schemas.microsoft.com/office/drawing/2014/main" id="{68508A7A-25F4-41A6-2973-9BD3E0839DD3}"/>
              </a:ext>
            </a:extLst>
          </p:cNvPr>
          <p:cNvSpPr>
            <a:spLocks noChangeShapeType="1"/>
          </p:cNvSpPr>
          <p:nvPr/>
        </p:nvSpPr>
        <p:spPr bwMode="auto">
          <a:xfrm flipH="1" flipV="1">
            <a:off x="9232900" y="2676527"/>
            <a:ext cx="1079500" cy="21621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5" name="Line 19">
            <a:extLst>
              <a:ext uri="{FF2B5EF4-FFF2-40B4-BE49-F238E27FC236}">
                <a16:creationId xmlns:a16="http://schemas.microsoft.com/office/drawing/2014/main" id="{B1D34556-0442-D1A2-8ECB-04D2473B4271}"/>
              </a:ext>
            </a:extLst>
          </p:cNvPr>
          <p:cNvSpPr>
            <a:spLocks noChangeShapeType="1"/>
          </p:cNvSpPr>
          <p:nvPr/>
        </p:nvSpPr>
        <p:spPr bwMode="auto">
          <a:xfrm flipH="1" flipV="1">
            <a:off x="9410700" y="2676527"/>
            <a:ext cx="1625600" cy="1441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6" name="Line 20">
            <a:extLst>
              <a:ext uri="{FF2B5EF4-FFF2-40B4-BE49-F238E27FC236}">
                <a16:creationId xmlns:a16="http://schemas.microsoft.com/office/drawing/2014/main" id="{24E1E802-1FB7-0B44-F69E-EB5FB27C6139}"/>
              </a:ext>
            </a:extLst>
          </p:cNvPr>
          <p:cNvSpPr>
            <a:spLocks noChangeShapeType="1"/>
          </p:cNvSpPr>
          <p:nvPr/>
        </p:nvSpPr>
        <p:spPr bwMode="auto">
          <a:xfrm flipH="1">
            <a:off x="9410701" y="2314576"/>
            <a:ext cx="12636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7" name="Line 21">
            <a:extLst>
              <a:ext uri="{FF2B5EF4-FFF2-40B4-BE49-F238E27FC236}">
                <a16:creationId xmlns:a16="http://schemas.microsoft.com/office/drawing/2014/main" id="{4EB0A0EB-DAAE-287A-20E4-1B2ED8A32EC8}"/>
              </a:ext>
            </a:extLst>
          </p:cNvPr>
          <p:cNvSpPr>
            <a:spLocks noChangeShapeType="1"/>
          </p:cNvSpPr>
          <p:nvPr/>
        </p:nvSpPr>
        <p:spPr bwMode="auto">
          <a:xfrm flipH="1" flipV="1">
            <a:off x="9410700" y="2495550"/>
            <a:ext cx="162560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39958" name="Text Box 22">
            <a:extLst>
              <a:ext uri="{FF2B5EF4-FFF2-40B4-BE49-F238E27FC236}">
                <a16:creationId xmlns:a16="http://schemas.microsoft.com/office/drawing/2014/main" id="{DE186D75-95D7-F1D9-3538-EC9F064AACD0}"/>
              </a:ext>
            </a:extLst>
          </p:cNvPr>
          <p:cNvSpPr txBox="1">
            <a:spLocks noChangeArrowheads="1"/>
          </p:cNvSpPr>
          <p:nvPr/>
        </p:nvSpPr>
        <p:spPr bwMode="auto">
          <a:xfrm>
            <a:off x="8229600" y="1371601"/>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dirty="0"/>
              <a:t>CF</a:t>
            </a:r>
            <a:r>
              <a:rPr lang="el-GR" altLang="en-US" sz="2800" dirty="0"/>
              <a:t>[</a:t>
            </a:r>
            <a:r>
              <a:rPr lang="en-US" altLang="en-US" sz="2800" dirty="0"/>
              <a:t>H</a:t>
            </a:r>
            <a:r>
              <a:rPr lang="el-GR" altLang="en-US" sz="2800" dirty="0"/>
              <a:t>]=</a:t>
            </a:r>
            <a:r>
              <a:rPr lang="en-US" altLang="en-US" sz="2800" dirty="0"/>
              <a:t>?</a:t>
            </a:r>
          </a:p>
        </p:txBody>
      </p:sp>
      <p:sp>
        <p:nvSpPr>
          <p:cNvPr id="39959" name="Text Box 23">
            <a:extLst>
              <a:ext uri="{FF2B5EF4-FFF2-40B4-BE49-F238E27FC236}">
                <a16:creationId xmlns:a16="http://schemas.microsoft.com/office/drawing/2014/main" id="{3390DDC6-D364-C851-DEF4-2C14E054B90E}"/>
              </a:ext>
            </a:extLst>
          </p:cNvPr>
          <p:cNvSpPr txBox="1">
            <a:spLocks noChangeArrowheads="1"/>
          </p:cNvSpPr>
          <p:nvPr/>
        </p:nvSpPr>
        <p:spPr bwMode="auto">
          <a:xfrm>
            <a:off x="6248400" y="30480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0" name="Text Box 25">
            <a:extLst>
              <a:ext uri="{FF2B5EF4-FFF2-40B4-BE49-F238E27FC236}">
                <a16:creationId xmlns:a16="http://schemas.microsoft.com/office/drawing/2014/main" id="{9D857307-32D7-1A35-3823-F7927986CFEE}"/>
              </a:ext>
            </a:extLst>
          </p:cNvPr>
          <p:cNvSpPr txBox="1">
            <a:spLocks noChangeArrowheads="1"/>
          </p:cNvSpPr>
          <p:nvPr/>
        </p:nvSpPr>
        <p:spPr bwMode="auto">
          <a:xfrm>
            <a:off x="6553200" y="42672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1" name="Text Box 26">
            <a:extLst>
              <a:ext uri="{FF2B5EF4-FFF2-40B4-BE49-F238E27FC236}">
                <a16:creationId xmlns:a16="http://schemas.microsoft.com/office/drawing/2014/main" id="{A7C84727-BBF0-65C2-67EA-2712FE4DE3B5}"/>
              </a:ext>
            </a:extLst>
          </p:cNvPr>
          <p:cNvSpPr txBox="1">
            <a:spLocks noChangeArrowheads="1"/>
          </p:cNvSpPr>
          <p:nvPr/>
        </p:nvSpPr>
        <p:spPr bwMode="auto">
          <a:xfrm>
            <a:off x="7467600" y="50292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2" name="Text Box 27">
            <a:extLst>
              <a:ext uri="{FF2B5EF4-FFF2-40B4-BE49-F238E27FC236}">
                <a16:creationId xmlns:a16="http://schemas.microsoft.com/office/drawing/2014/main" id="{E2746589-B4F1-8433-4AB4-626084E58124}"/>
              </a:ext>
            </a:extLst>
          </p:cNvPr>
          <p:cNvSpPr txBox="1">
            <a:spLocks noChangeArrowheads="1"/>
          </p:cNvSpPr>
          <p:nvPr/>
        </p:nvSpPr>
        <p:spPr bwMode="auto">
          <a:xfrm>
            <a:off x="8534400" y="56388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3" name="Text Box 28">
            <a:extLst>
              <a:ext uri="{FF2B5EF4-FFF2-40B4-BE49-F238E27FC236}">
                <a16:creationId xmlns:a16="http://schemas.microsoft.com/office/drawing/2014/main" id="{6FCCC29F-A9B0-4833-84C4-B4489E88446A}"/>
              </a:ext>
            </a:extLst>
          </p:cNvPr>
          <p:cNvSpPr txBox="1">
            <a:spLocks noChangeArrowheads="1"/>
          </p:cNvSpPr>
          <p:nvPr/>
        </p:nvSpPr>
        <p:spPr bwMode="auto">
          <a:xfrm>
            <a:off x="10058400" y="54864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4" name="Text Box 29">
            <a:extLst>
              <a:ext uri="{FF2B5EF4-FFF2-40B4-BE49-F238E27FC236}">
                <a16:creationId xmlns:a16="http://schemas.microsoft.com/office/drawing/2014/main" id="{CCACD6F0-2CBB-4B33-410C-89B127BF3317}"/>
              </a:ext>
            </a:extLst>
          </p:cNvPr>
          <p:cNvSpPr txBox="1">
            <a:spLocks noChangeArrowheads="1"/>
          </p:cNvSpPr>
          <p:nvPr/>
        </p:nvSpPr>
        <p:spPr bwMode="auto">
          <a:xfrm>
            <a:off x="10972800" y="48768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5" name="Text Box 30">
            <a:extLst>
              <a:ext uri="{FF2B5EF4-FFF2-40B4-BE49-F238E27FC236}">
                <a16:creationId xmlns:a16="http://schemas.microsoft.com/office/drawing/2014/main" id="{8226CB53-C4FF-B8C5-B1FC-6C35928C4B36}"/>
              </a:ext>
            </a:extLst>
          </p:cNvPr>
          <p:cNvSpPr txBox="1">
            <a:spLocks noChangeArrowheads="1"/>
          </p:cNvSpPr>
          <p:nvPr/>
        </p:nvSpPr>
        <p:spPr bwMode="auto">
          <a:xfrm>
            <a:off x="11582400" y="3657600"/>
            <a:ext cx="609600" cy="523220"/>
          </a:xfrm>
          <a:prstGeom prst="rect">
            <a:avLst/>
          </a:prstGeom>
          <a:no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dirty="0"/>
              <a:t>1</a:t>
            </a:r>
            <a:endParaRPr lang="en-US" altLang="en-US" sz="2800" dirty="0"/>
          </a:p>
        </p:txBody>
      </p:sp>
      <p:sp>
        <p:nvSpPr>
          <p:cNvPr id="39966" name="Text Box 31">
            <a:extLst>
              <a:ext uri="{FF2B5EF4-FFF2-40B4-BE49-F238E27FC236}">
                <a16:creationId xmlns:a16="http://schemas.microsoft.com/office/drawing/2014/main" id="{A9E53271-0593-6ED5-418C-A6B185DD7DAF}"/>
              </a:ext>
            </a:extLst>
          </p:cNvPr>
          <p:cNvSpPr txBox="1">
            <a:spLocks noChangeArrowheads="1"/>
          </p:cNvSpPr>
          <p:nvPr/>
        </p:nvSpPr>
        <p:spPr bwMode="auto">
          <a:xfrm>
            <a:off x="11430000" y="2590800"/>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t>1</a:t>
            </a:r>
            <a:endParaRPr lang="en-US" altLang="en-US" sz="2800"/>
          </a:p>
        </p:txBody>
      </p:sp>
      <p:sp>
        <p:nvSpPr>
          <p:cNvPr id="39967" name="Text Box 32">
            <a:extLst>
              <a:ext uri="{FF2B5EF4-FFF2-40B4-BE49-F238E27FC236}">
                <a16:creationId xmlns:a16="http://schemas.microsoft.com/office/drawing/2014/main" id="{13738F06-E0BD-1BBD-2EE3-F107236A6861}"/>
              </a:ext>
            </a:extLst>
          </p:cNvPr>
          <p:cNvSpPr txBox="1">
            <a:spLocks noChangeArrowheads="1"/>
          </p:cNvSpPr>
          <p:nvPr/>
        </p:nvSpPr>
        <p:spPr bwMode="auto">
          <a:xfrm>
            <a:off x="7162800" y="21336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0.4</a:t>
            </a:r>
            <a:endParaRPr lang="en-US" altLang="en-US" sz="2800">
              <a:solidFill>
                <a:srgbClr val="990000"/>
              </a:solidFill>
            </a:endParaRPr>
          </a:p>
        </p:txBody>
      </p:sp>
      <p:sp>
        <p:nvSpPr>
          <p:cNvPr id="39968" name="Text Box 33">
            <a:extLst>
              <a:ext uri="{FF2B5EF4-FFF2-40B4-BE49-F238E27FC236}">
                <a16:creationId xmlns:a16="http://schemas.microsoft.com/office/drawing/2014/main" id="{DB727870-107C-D372-0FDF-D495EECBF09C}"/>
              </a:ext>
            </a:extLst>
          </p:cNvPr>
          <p:cNvSpPr txBox="1">
            <a:spLocks noChangeArrowheads="1"/>
          </p:cNvSpPr>
          <p:nvPr/>
        </p:nvSpPr>
        <p:spPr bwMode="auto">
          <a:xfrm>
            <a:off x="7467600" y="32004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0.4</a:t>
            </a:r>
            <a:endParaRPr lang="en-US" altLang="en-US" sz="2800">
              <a:solidFill>
                <a:srgbClr val="990000"/>
              </a:solidFill>
            </a:endParaRPr>
          </a:p>
        </p:txBody>
      </p:sp>
      <p:sp>
        <p:nvSpPr>
          <p:cNvPr id="39969" name="Text Box 34">
            <a:extLst>
              <a:ext uri="{FF2B5EF4-FFF2-40B4-BE49-F238E27FC236}">
                <a16:creationId xmlns:a16="http://schemas.microsoft.com/office/drawing/2014/main" id="{A762779B-0229-1063-7749-A0140F4D2EC4}"/>
              </a:ext>
            </a:extLst>
          </p:cNvPr>
          <p:cNvSpPr txBox="1">
            <a:spLocks noChangeArrowheads="1"/>
          </p:cNvSpPr>
          <p:nvPr/>
        </p:nvSpPr>
        <p:spPr bwMode="auto">
          <a:xfrm>
            <a:off x="7772400" y="38100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0.4</a:t>
            </a:r>
            <a:endParaRPr lang="en-US" altLang="en-US" sz="2800">
              <a:solidFill>
                <a:srgbClr val="990000"/>
              </a:solidFill>
            </a:endParaRPr>
          </a:p>
        </p:txBody>
      </p:sp>
      <p:sp>
        <p:nvSpPr>
          <p:cNvPr id="39970" name="Text Box 35">
            <a:extLst>
              <a:ext uri="{FF2B5EF4-FFF2-40B4-BE49-F238E27FC236}">
                <a16:creationId xmlns:a16="http://schemas.microsoft.com/office/drawing/2014/main" id="{02811150-FAB4-DE79-74B1-6C0BE1828B68}"/>
              </a:ext>
            </a:extLst>
          </p:cNvPr>
          <p:cNvSpPr txBox="1">
            <a:spLocks noChangeArrowheads="1"/>
          </p:cNvSpPr>
          <p:nvPr/>
        </p:nvSpPr>
        <p:spPr bwMode="auto">
          <a:xfrm>
            <a:off x="8686800" y="41148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0.4</a:t>
            </a:r>
            <a:endParaRPr lang="en-US" altLang="en-US" sz="2800">
              <a:solidFill>
                <a:srgbClr val="990000"/>
              </a:solidFill>
            </a:endParaRPr>
          </a:p>
        </p:txBody>
      </p:sp>
      <p:sp>
        <p:nvSpPr>
          <p:cNvPr id="39971" name="Text Box 36">
            <a:extLst>
              <a:ext uri="{FF2B5EF4-FFF2-40B4-BE49-F238E27FC236}">
                <a16:creationId xmlns:a16="http://schemas.microsoft.com/office/drawing/2014/main" id="{5009192F-EE8B-E7C5-3908-C4661F24DD58}"/>
              </a:ext>
            </a:extLst>
          </p:cNvPr>
          <p:cNvSpPr txBox="1">
            <a:spLocks noChangeArrowheads="1"/>
          </p:cNvSpPr>
          <p:nvPr/>
        </p:nvSpPr>
        <p:spPr bwMode="auto">
          <a:xfrm>
            <a:off x="9601200" y="36576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0.8</a:t>
            </a:r>
            <a:endParaRPr lang="en-US" altLang="en-US" sz="2800">
              <a:solidFill>
                <a:srgbClr val="990000"/>
              </a:solidFill>
            </a:endParaRPr>
          </a:p>
        </p:txBody>
      </p:sp>
      <p:sp>
        <p:nvSpPr>
          <p:cNvPr id="39972" name="Text Box 37">
            <a:extLst>
              <a:ext uri="{FF2B5EF4-FFF2-40B4-BE49-F238E27FC236}">
                <a16:creationId xmlns:a16="http://schemas.microsoft.com/office/drawing/2014/main" id="{77BFB753-35D4-EBB7-E2ED-1DD3876482A3}"/>
              </a:ext>
            </a:extLst>
          </p:cNvPr>
          <p:cNvSpPr txBox="1">
            <a:spLocks noChangeArrowheads="1"/>
          </p:cNvSpPr>
          <p:nvPr/>
        </p:nvSpPr>
        <p:spPr bwMode="auto">
          <a:xfrm>
            <a:off x="9906000" y="30480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0.8</a:t>
            </a:r>
            <a:endParaRPr lang="en-US" altLang="en-US" sz="2800">
              <a:solidFill>
                <a:srgbClr val="990000"/>
              </a:solidFill>
            </a:endParaRPr>
          </a:p>
        </p:txBody>
      </p:sp>
      <p:sp>
        <p:nvSpPr>
          <p:cNvPr id="39973" name="Text Box 38">
            <a:extLst>
              <a:ext uri="{FF2B5EF4-FFF2-40B4-BE49-F238E27FC236}">
                <a16:creationId xmlns:a16="http://schemas.microsoft.com/office/drawing/2014/main" id="{F91BEC99-3E18-930C-FB81-A6CC5D221005}"/>
              </a:ext>
            </a:extLst>
          </p:cNvPr>
          <p:cNvSpPr txBox="1">
            <a:spLocks noChangeArrowheads="1"/>
          </p:cNvSpPr>
          <p:nvPr/>
        </p:nvSpPr>
        <p:spPr bwMode="auto">
          <a:xfrm>
            <a:off x="9753600" y="24384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0.8</a:t>
            </a:r>
            <a:endParaRPr lang="en-US" altLang="en-US" sz="2800">
              <a:solidFill>
                <a:srgbClr val="990000"/>
              </a:solidFill>
            </a:endParaRPr>
          </a:p>
        </p:txBody>
      </p:sp>
      <p:sp>
        <p:nvSpPr>
          <p:cNvPr id="39974" name="Text Box 39">
            <a:extLst>
              <a:ext uri="{FF2B5EF4-FFF2-40B4-BE49-F238E27FC236}">
                <a16:creationId xmlns:a16="http://schemas.microsoft.com/office/drawing/2014/main" id="{A305A504-4B89-270D-CCD9-F5285CF5B7BC}"/>
              </a:ext>
            </a:extLst>
          </p:cNvPr>
          <p:cNvSpPr txBox="1">
            <a:spLocks noChangeArrowheads="1"/>
          </p:cNvSpPr>
          <p:nvPr/>
        </p:nvSpPr>
        <p:spPr bwMode="auto">
          <a:xfrm>
            <a:off x="9753600" y="18288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l-GR" altLang="en-US" sz="2800">
                <a:solidFill>
                  <a:srgbClr val="990000"/>
                </a:solidFill>
              </a:rPr>
              <a:t>-0.8</a:t>
            </a:r>
            <a:endParaRPr lang="en-US" altLang="en-US" sz="2800">
              <a:solidFill>
                <a:srgbClr val="990000"/>
              </a:solidFill>
            </a:endParaRPr>
          </a:p>
        </p:txBody>
      </p:sp>
      <p:sp>
        <p:nvSpPr>
          <p:cNvPr id="81960" name="Text Box 40">
            <a:extLst>
              <a:ext uri="{FF2B5EF4-FFF2-40B4-BE49-F238E27FC236}">
                <a16:creationId xmlns:a16="http://schemas.microsoft.com/office/drawing/2014/main" id="{B3C96B57-49FB-F399-5CE8-2CAA0D74F6D1}"/>
              </a:ext>
            </a:extLst>
          </p:cNvPr>
          <p:cNvSpPr txBox="1">
            <a:spLocks noChangeArrowheads="1"/>
          </p:cNvSpPr>
          <p:nvPr/>
        </p:nvSpPr>
        <p:spPr bwMode="auto">
          <a:xfrm>
            <a:off x="3394023" y="6976169"/>
            <a:ext cx="17595954" cy="3539430"/>
          </a:xfrm>
          <a:prstGeom prst="rect">
            <a:avLst/>
          </a:prstGeom>
          <a:solidFill>
            <a:schemeClr val="accent6">
              <a:lumMod val="20000"/>
              <a:lumOff val="80000"/>
            </a:schemeClr>
          </a:solidFill>
          <a:ln>
            <a:noFill/>
          </a:ln>
          <a:effectLst/>
        </p:spPr>
        <p:txBody>
          <a:bodyPr wrap="square">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dirty="0"/>
              <a:t>Initially</a:t>
            </a:r>
            <a:r>
              <a:rPr lang="el-GR" altLang="en-US" sz="3200" dirty="0"/>
              <a:t> </a:t>
            </a:r>
            <a:r>
              <a:rPr lang="en-US" altLang="en-US" sz="3200" dirty="0"/>
              <a:t>CF</a:t>
            </a:r>
            <a:r>
              <a:rPr lang="el-GR" altLang="en-US" sz="3200" dirty="0"/>
              <a:t>[</a:t>
            </a:r>
            <a:r>
              <a:rPr lang="en-US" altLang="en-US" sz="3200" dirty="0"/>
              <a:t>H</a:t>
            </a:r>
            <a:r>
              <a:rPr lang="el-GR" altLang="en-US" sz="3200" dirty="0"/>
              <a:t>] = 0. </a:t>
            </a:r>
          </a:p>
          <a:p>
            <a:pPr algn="l" eaLnBrk="1" hangingPunct="1"/>
            <a:endParaRPr lang="el-GR" altLang="en-US" sz="1600" dirty="0"/>
          </a:p>
          <a:p>
            <a:pPr algn="l" eaLnBrk="1" hangingPunct="1"/>
            <a:r>
              <a:rPr lang="en-US" altLang="en-US" sz="3200" dirty="0"/>
              <a:t>The pieces of evidence,</a:t>
            </a:r>
            <a:r>
              <a:rPr lang="el-GR" altLang="en-US" sz="3200" dirty="0"/>
              <a:t> </a:t>
            </a:r>
            <a:r>
              <a:rPr lang="en-US" altLang="en-US" sz="3200" dirty="0"/>
              <a:t>E</a:t>
            </a:r>
            <a:r>
              <a:rPr lang="el-GR" altLang="en-US" sz="3200" baseline="-25000" dirty="0"/>
              <a:t>1</a:t>
            </a:r>
            <a:r>
              <a:rPr lang="el-GR" altLang="en-US" sz="3200" dirty="0"/>
              <a:t> – </a:t>
            </a:r>
            <a:r>
              <a:rPr lang="en-US" altLang="en-US" sz="3200" dirty="0"/>
              <a:t>E</a:t>
            </a:r>
            <a:r>
              <a:rPr lang="el-GR" altLang="en-US" sz="3200" baseline="-25000" dirty="0"/>
              <a:t>7</a:t>
            </a:r>
            <a:r>
              <a:rPr lang="en-US" altLang="en-US" sz="3200" dirty="0"/>
              <a:t> are all in favor of hypothesis H</a:t>
            </a:r>
            <a:r>
              <a:rPr lang="el-GR" altLang="en-US" sz="3200" dirty="0"/>
              <a:t>. </a:t>
            </a:r>
          </a:p>
          <a:p>
            <a:pPr algn="l" eaLnBrk="1" hangingPunct="1"/>
            <a:endParaRPr lang="el-GR" altLang="en-US" sz="1600" dirty="0"/>
          </a:p>
          <a:p>
            <a:pPr algn="l" eaLnBrk="1" hangingPunct="1"/>
            <a:r>
              <a:rPr lang="en-US" altLang="en-US" sz="3200" dirty="0"/>
              <a:t>The sequence of values for</a:t>
            </a:r>
            <a:r>
              <a:rPr lang="el-GR" altLang="en-US" sz="3200" dirty="0"/>
              <a:t> </a:t>
            </a:r>
            <a:r>
              <a:rPr lang="en-US" altLang="en-US" sz="3200" dirty="0"/>
              <a:t>CF</a:t>
            </a:r>
            <a:r>
              <a:rPr lang="el-GR" altLang="en-US" sz="3200" dirty="0"/>
              <a:t>[</a:t>
            </a:r>
            <a:r>
              <a:rPr lang="en-US" altLang="en-US" sz="3200" dirty="0"/>
              <a:t>H</a:t>
            </a:r>
            <a:r>
              <a:rPr lang="el-GR" altLang="en-US" sz="3200" dirty="0"/>
              <a:t>] </a:t>
            </a:r>
            <a:r>
              <a:rPr lang="en-US" altLang="en-US" sz="3200" dirty="0"/>
              <a:t>is</a:t>
            </a:r>
            <a:r>
              <a:rPr lang="el-GR" altLang="en-US" sz="3200" dirty="0"/>
              <a:t> 0.4, 0.64, 0.784, 0.8704, 0.974, 0.9948, και 0.999.</a:t>
            </a:r>
          </a:p>
          <a:p>
            <a:pPr algn="l" eaLnBrk="1" hangingPunct="1"/>
            <a:r>
              <a:rPr lang="el-GR" altLang="en-US" sz="3200" dirty="0"/>
              <a:t> </a:t>
            </a:r>
          </a:p>
          <a:p>
            <a:pPr algn="l" eaLnBrk="1" hangingPunct="1"/>
            <a:r>
              <a:rPr lang="en-US" altLang="en-US" sz="3200" dirty="0"/>
              <a:t>The processing of evidence</a:t>
            </a:r>
            <a:r>
              <a:rPr lang="el-GR" altLang="en-US" sz="3200" dirty="0"/>
              <a:t> </a:t>
            </a:r>
            <a:r>
              <a:rPr lang="en-US" altLang="en-US" sz="3200" dirty="0"/>
              <a:t>E</a:t>
            </a:r>
            <a:r>
              <a:rPr lang="el-GR" altLang="en-US" sz="3200" baseline="-25000" dirty="0"/>
              <a:t>8</a:t>
            </a:r>
            <a:r>
              <a:rPr lang="el-GR" altLang="en-US" sz="3200" dirty="0"/>
              <a:t>, </a:t>
            </a:r>
            <a:r>
              <a:rPr lang="en-US" altLang="en-US" sz="3200" dirty="0"/>
              <a:t>which is the only one against hypothesis H, results in reducing CF</a:t>
            </a:r>
            <a:r>
              <a:rPr lang="el-GR" altLang="en-US" sz="3200" dirty="0"/>
              <a:t>[</a:t>
            </a:r>
            <a:r>
              <a:rPr lang="en-US" altLang="en-US" sz="3200" dirty="0"/>
              <a:t>H</a:t>
            </a:r>
            <a:r>
              <a:rPr lang="el-GR" altLang="en-US" sz="3200" dirty="0"/>
              <a:t>] </a:t>
            </a:r>
            <a:r>
              <a:rPr lang="en-US" altLang="en-US" sz="3200" dirty="0"/>
              <a:t>to</a:t>
            </a:r>
            <a:r>
              <a:rPr lang="el-GR" altLang="en-US" sz="3200" dirty="0"/>
              <a:t> 0.</a:t>
            </a:r>
            <a:r>
              <a:rPr lang="en-US" altLang="en-US" sz="3200" dirty="0"/>
              <a:t>1</a:t>
            </a:r>
            <a:r>
              <a:rPr lang="el-GR" altLang="en-US" sz="3200" dirty="0"/>
              <a:t>99</a:t>
            </a:r>
            <a:r>
              <a:rPr lang="en-US" altLang="en-US" sz="3200" dirty="0"/>
              <a:t> &lt; 0.2</a:t>
            </a:r>
            <a:r>
              <a:rPr lang="el-GR" altLang="en-US" sz="3200" dirty="0"/>
              <a:t>. </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60">
                                            <p:txEl>
                                              <p:pRg st="0" end="0"/>
                                            </p:txEl>
                                          </p:spTgt>
                                        </p:tgtEl>
                                        <p:attrNameLst>
                                          <p:attrName>style.visibility</p:attrName>
                                        </p:attrNameLst>
                                      </p:cBhvr>
                                      <p:to>
                                        <p:strVal val="visible"/>
                                      </p:to>
                                    </p:set>
                                    <p:anim calcmode="lin" valueType="num">
                                      <p:cBhvr additive="base">
                                        <p:cTn id="7" dur="500" fill="hold"/>
                                        <p:tgtEl>
                                          <p:spTgt spid="819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60">
                                            <p:txEl>
                                              <p:pRg st="2" end="2"/>
                                            </p:txEl>
                                          </p:spTgt>
                                        </p:tgtEl>
                                        <p:attrNameLst>
                                          <p:attrName>style.visibility</p:attrName>
                                        </p:attrNameLst>
                                      </p:cBhvr>
                                      <p:to>
                                        <p:strVal val="visible"/>
                                      </p:to>
                                    </p:set>
                                    <p:anim calcmode="lin" valueType="num">
                                      <p:cBhvr additive="base">
                                        <p:cTn id="13" dur="500" fill="hold"/>
                                        <p:tgtEl>
                                          <p:spTgt spid="8196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60">
                                            <p:txEl>
                                              <p:pRg st="4" end="4"/>
                                            </p:txEl>
                                          </p:spTgt>
                                        </p:tgtEl>
                                        <p:attrNameLst>
                                          <p:attrName>style.visibility</p:attrName>
                                        </p:attrNameLst>
                                      </p:cBhvr>
                                      <p:to>
                                        <p:strVal val="visible"/>
                                      </p:to>
                                    </p:set>
                                    <p:anim calcmode="lin" valueType="num">
                                      <p:cBhvr additive="base">
                                        <p:cTn id="19" dur="500" fill="hold"/>
                                        <p:tgtEl>
                                          <p:spTgt spid="8196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60">
                                            <p:txEl>
                                              <p:pRg st="6" end="6"/>
                                            </p:txEl>
                                          </p:spTgt>
                                        </p:tgtEl>
                                        <p:attrNameLst>
                                          <p:attrName>style.visibility</p:attrName>
                                        </p:attrNameLst>
                                      </p:cBhvr>
                                      <p:to>
                                        <p:strVal val="visible"/>
                                      </p:to>
                                    </p:set>
                                    <p:anim calcmode="lin" valueType="num">
                                      <p:cBhvr additive="base">
                                        <p:cTn id="25" dur="500" fill="hold"/>
                                        <p:tgtEl>
                                          <p:spTgt spid="8196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Explanation System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l-GR" altLang="en-US" dirty="0">
                <a:solidFill>
                  <a:srgbClr val="0100C8"/>
                </a:solidFill>
                <a:latin typeface="Helvetica Neue"/>
              </a:rPr>
              <a:t>‘</a:t>
            </a:r>
            <a:r>
              <a:rPr lang="en-US" altLang="en-US" dirty="0">
                <a:solidFill>
                  <a:srgbClr val="0100C8"/>
                </a:solidFill>
                <a:latin typeface="Helvetica Neue"/>
              </a:rPr>
              <a:t>Why?</a:t>
            </a:r>
            <a:r>
              <a:rPr lang="el-GR" altLang="en-US" dirty="0">
                <a:solidFill>
                  <a:srgbClr val="0100C8"/>
                </a:solidFill>
                <a:latin typeface="Helvetica Neue"/>
              </a:rPr>
              <a:t>’</a:t>
            </a:r>
            <a:r>
              <a:rPr lang="en-US" altLang="en-US" dirty="0">
                <a:solidFill>
                  <a:srgbClr val="0100C8"/>
                </a:solidFill>
                <a:latin typeface="Helvetica Neue"/>
              </a:rPr>
              <a:t>,</a:t>
            </a:r>
            <a:r>
              <a:rPr lang="el-GR" altLang="en-US" dirty="0">
                <a:solidFill>
                  <a:srgbClr val="0100C8"/>
                </a:solidFill>
                <a:latin typeface="Helvetica Neue"/>
              </a:rPr>
              <a:t> ‘</a:t>
            </a:r>
            <a:r>
              <a:rPr lang="en-US" altLang="en-US" dirty="0">
                <a:solidFill>
                  <a:srgbClr val="0100C8"/>
                </a:solidFill>
                <a:latin typeface="Helvetica Neue"/>
              </a:rPr>
              <a:t>How?</a:t>
            </a:r>
            <a:r>
              <a:rPr lang="el-GR" altLang="en-US" dirty="0">
                <a:solidFill>
                  <a:srgbClr val="0100C8"/>
                </a:solidFill>
                <a:latin typeface="Helvetica Neue"/>
              </a:rPr>
              <a:t>’  (</a:t>
            </a:r>
            <a:r>
              <a:rPr lang="en-US" altLang="en-US" dirty="0">
                <a:solidFill>
                  <a:srgbClr val="0100C8"/>
                </a:solidFill>
                <a:latin typeface="Helvetica Neue"/>
              </a:rPr>
              <a:t>and</a:t>
            </a:r>
            <a:r>
              <a:rPr lang="el-GR" altLang="en-US" dirty="0">
                <a:solidFill>
                  <a:srgbClr val="0100C8"/>
                </a:solidFill>
                <a:latin typeface="Helvetica Neue"/>
              </a:rPr>
              <a:t> ‘</a:t>
            </a:r>
            <a:r>
              <a:rPr lang="en-US" altLang="en-US" dirty="0">
                <a:solidFill>
                  <a:srgbClr val="0100C8"/>
                </a:solidFill>
                <a:latin typeface="Helvetica Neue"/>
              </a:rPr>
              <a:t>Why not?</a:t>
            </a:r>
            <a:r>
              <a:rPr lang="el-GR" altLang="en-US" dirty="0">
                <a:solidFill>
                  <a:srgbClr val="0100C8"/>
                </a:solidFill>
                <a:latin typeface="Helvetica Neue"/>
              </a:rPr>
              <a:t>’)</a:t>
            </a:r>
            <a:r>
              <a:rPr lang="en-US" altLang="en-US" dirty="0">
                <a:solidFill>
                  <a:srgbClr val="0100C8"/>
                </a:solidFill>
                <a:latin typeface="Helvetica Neue"/>
              </a:rPr>
              <a:t> Explanations</a:t>
            </a:r>
            <a:endParaRPr lang="el-GR" altLang="en-US" dirty="0">
              <a:solidFill>
                <a:srgbClr val="0100C8"/>
              </a:solidFill>
              <a:latin typeface="Helvetica Neue"/>
            </a:endParaRPr>
          </a:p>
          <a:p>
            <a:pPr>
              <a:buFont typeface="Wingdings" panose="05000000000000000000" pitchFamily="2" charset="2"/>
              <a:buChar char="q"/>
            </a:pPr>
            <a:endParaRPr lang="el-GR" altLang="en-US" sz="1800" dirty="0">
              <a:solidFill>
                <a:srgbClr val="0100C8"/>
              </a:solidFill>
              <a:latin typeface="Helvetica Neue"/>
            </a:endParaRPr>
          </a:p>
          <a:p>
            <a:pPr>
              <a:buFont typeface="Wingdings" panose="05000000000000000000" pitchFamily="2" charset="2"/>
              <a:buChar char="q"/>
            </a:pPr>
            <a:r>
              <a:rPr lang="en-US" altLang="en-US" dirty="0">
                <a:solidFill>
                  <a:srgbClr val="0100C8"/>
                </a:solidFill>
                <a:latin typeface="Helvetica Neue"/>
              </a:rPr>
              <a:t>Inform about the CFs of the various hypotheses </a:t>
            </a:r>
            <a:r>
              <a:rPr lang="el-GR" altLang="en-US" dirty="0">
                <a:solidFill>
                  <a:srgbClr val="0100C8"/>
                </a:solidFill>
                <a:latin typeface="Helvetica Neue"/>
              </a:rPr>
              <a:t>(</a:t>
            </a:r>
            <a:r>
              <a:rPr lang="en-US" altLang="en-US" dirty="0">
                <a:solidFill>
                  <a:srgbClr val="0100C8"/>
                </a:solidFill>
                <a:latin typeface="Helvetica Neue"/>
              </a:rPr>
              <a:t>e.g., to what degree of certainty it is believed that the identity of organism-1 is streptococcus?)</a:t>
            </a:r>
            <a:endParaRPr lang="el-GR" altLang="en-US" dirty="0">
              <a:solidFill>
                <a:srgbClr val="0100C8"/>
              </a:solidFill>
              <a:latin typeface="Helvetica Neue"/>
            </a:endParaRPr>
          </a:p>
          <a:p>
            <a:pPr>
              <a:buFont typeface="Wingdings" panose="05000000000000000000" pitchFamily="2" charset="2"/>
              <a:buChar char="q"/>
            </a:pPr>
            <a:endParaRPr lang="el-GR" altLang="en-US" sz="1800" dirty="0">
              <a:solidFill>
                <a:srgbClr val="0100C8"/>
              </a:solidFill>
              <a:latin typeface="Helvetica Neue"/>
            </a:endParaRPr>
          </a:p>
          <a:p>
            <a:pPr>
              <a:buFont typeface="Wingdings" panose="05000000000000000000" pitchFamily="2" charset="2"/>
              <a:buChar char="q"/>
            </a:pPr>
            <a:r>
              <a:rPr lang="el-GR" altLang="en-US" dirty="0">
                <a:solidFill>
                  <a:srgbClr val="0100C8"/>
                </a:solidFill>
                <a:latin typeface="Helvetica Neue"/>
              </a:rPr>
              <a:t>‘</a:t>
            </a:r>
            <a:r>
              <a:rPr lang="en-US" altLang="en-US" dirty="0">
                <a:solidFill>
                  <a:srgbClr val="0100C8"/>
                </a:solidFill>
                <a:latin typeface="Helvetica Neue"/>
              </a:rPr>
              <a:t>Justification</a:t>
            </a:r>
            <a:r>
              <a:rPr lang="el-GR" altLang="en-US" dirty="0">
                <a:solidFill>
                  <a:srgbClr val="0100C8"/>
                </a:solidFill>
                <a:latin typeface="Helvetica Neue"/>
              </a:rPr>
              <a:t>’ </a:t>
            </a:r>
            <a:r>
              <a:rPr lang="en-US" altLang="en-US" dirty="0">
                <a:solidFill>
                  <a:srgbClr val="0100C8"/>
                </a:solidFill>
                <a:latin typeface="Helvetica Neue"/>
              </a:rPr>
              <a:t>of rules</a:t>
            </a:r>
            <a:r>
              <a:rPr lang="el-GR" altLang="en-US" dirty="0">
                <a:solidFill>
                  <a:srgbClr val="0100C8"/>
                </a:solidFill>
                <a:latin typeface="Helvetica Neue"/>
              </a:rPr>
              <a:t>  - ‘</a:t>
            </a:r>
            <a:r>
              <a:rPr lang="en-US" altLang="en-US" dirty="0">
                <a:solidFill>
                  <a:srgbClr val="0100C8"/>
                </a:solidFill>
                <a:latin typeface="Helvetica Neue"/>
              </a:rPr>
              <a:t>canned</a:t>
            </a:r>
            <a:r>
              <a:rPr lang="el-GR" altLang="en-US" dirty="0">
                <a:solidFill>
                  <a:srgbClr val="0100C8"/>
                </a:solidFill>
                <a:latin typeface="Helvetica Neue"/>
              </a:rPr>
              <a:t>’ </a:t>
            </a:r>
            <a:r>
              <a:rPr lang="en-US" altLang="en-US" dirty="0">
                <a:solidFill>
                  <a:srgbClr val="0100C8"/>
                </a:solidFill>
                <a:latin typeface="Helvetica Neue"/>
              </a:rPr>
              <a:t>text</a:t>
            </a:r>
            <a:endParaRPr lang="el-GR" altLang="en-US" dirty="0">
              <a:solidFill>
                <a:srgbClr val="0100C8"/>
              </a:solidFill>
              <a:latin typeface="Helvetica Neue"/>
            </a:endParaRPr>
          </a:p>
          <a:p>
            <a:pPr>
              <a:buFont typeface="Wingdings" panose="05000000000000000000" pitchFamily="2" charset="2"/>
              <a:buChar char="q"/>
            </a:pPr>
            <a:endParaRPr lang="el-GR" altLang="en-US" sz="1800" dirty="0">
              <a:solidFill>
                <a:srgbClr val="0100C8"/>
              </a:solidFill>
              <a:latin typeface="Helvetica Neue"/>
            </a:endParaRPr>
          </a:p>
          <a:p>
            <a:pPr>
              <a:buFont typeface="Wingdings" panose="05000000000000000000" pitchFamily="2" charset="2"/>
              <a:buChar char="q"/>
            </a:pPr>
            <a:r>
              <a:rPr lang="en-US" altLang="en-US" dirty="0">
                <a:solidFill>
                  <a:srgbClr val="0100C8"/>
                </a:solidFill>
                <a:latin typeface="Helvetica Neue"/>
              </a:rPr>
              <a:t>Rule presentation in ‘pseudo’ natural language form</a:t>
            </a:r>
          </a:p>
        </p:txBody>
      </p:sp>
    </p:spTree>
    <p:extLst>
      <p:ext uri="{BB962C8B-B14F-4D97-AF65-F5344CB8AC3E}">
        <p14:creationId xmlns:p14="http://schemas.microsoft.com/office/powerpoint/2010/main" val="113214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solidFill>
                  <a:srgbClr val="FF2D64"/>
                </a:solidFill>
              </a:rPr>
              <a:t>DENDRAL</a:t>
            </a:r>
            <a:r>
              <a:rPr lang="en-US" sz="6000" dirty="0"/>
              <a:t>, MYCIN and R1: successful early examples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3711015"/>
            <a:ext cx="21172015" cy="854688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800" dirty="0">
              <a:solidFill>
                <a:srgbClr val="0100C8"/>
              </a:solidFill>
              <a:latin typeface="Helvetica Neue"/>
            </a:endParaRPr>
          </a:p>
        </p:txBody>
      </p:sp>
      <p:sp>
        <p:nvSpPr>
          <p:cNvPr id="2" name="TextBox 1">
            <a:extLst>
              <a:ext uri="{FF2B5EF4-FFF2-40B4-BE49-F238E27FC236}">
                <a16:creationId xmlns:a16="http://schemas.microsoft.com/office/drawing/2014/main" id="{F0C55C94-08E1-EBEA-8E07-1BB1727E5A9B}"/>
              </a:ext>
            </a:extLst>
          </p:cNvPr>
          <p:cNvSpPr txBox="1"/>
          <p:nvPr/>
        </p:nvSpPr>
        <p:spPr>
          <a:xfrm>
            <a:off x="1512375" y="3711015"/>
            <a:ext cx="21590490" cy="9510296"/>
          </a:xfrm>
          <a:prstGeom prst="rect">
            <a:avLst/>
          </a:prstGeom>
          <a:noFill/>
        </p:spPr>
        <p:txBody>
          <a:bodyPr wrap="square" rtlCol="0">
            <a:spAutoFit/>
          </a:bodyPr>
          <a:lstStyle/>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DENDRAL</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Developed at Stanford by Ed Feigenbaum, Bruce Buchanan and Joshua Lederberg (a Nobel laureate geneticist)</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It inferred the molecular structure from the information provided by a mass spectrometer, given as input the elementary formula of the molecule and the mass spectrum</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The naïve version generated all possible structures, predicted their mass spectrum and compared these with the actual spectrum to home onto a solution – intractable approach even for moderate-sized molecules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The powerful, revised version embodied the </a:t>
            </a:r>
            <a:r>
              <a:rPr lang="en-US" b="1" dirty="0">
                <a:solidFill>
                  <a:srgbClr val="FF2D64"/>
                </a:solidFill>
                <a:latin typeface="Helvetica Neue"/>
                <a:ea typeface="DengXian" panose="020B0503020204020204" pitchFamily="2" charset="-122"/>
              </a:rPr>
              <a:t>knowledge of analytical chemists</a:t>
            </a:r>
            <a:r>
              <a:rPr lang="en-US" dirty="0">
                <a:solidFill>
                  <a:srgbClr val="0100C8"/>
                </a:solidFill>
                <a:latin typeface="Helvetica Neue"/>
                <a:ea typeface="DengXian" panose="020B0503020204020204" pitchFamily="2" charset="-122"/>
              </a:rPr>
              <a:t>, not in the form of first principles but in efficient “cookbook recipes”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DENDRAL was the first successful knowledge-intensive system, whose expertise derived from large numbers of </a:t>
            </a:r>
            <a:r>
              <a:rPr lang="en-US" b="1" dirty="0">
                <a:solidFill>
                  <a:srgbClr val="FF2D64"/>
                </a:solidFill>
                <a:latin typeface="Helvetica Neue"/>
                <a:ea typeface="DengXian" panose="020B0503020204020204" pitchFamily="2" charset="-122"/>
              </a:rPr>
              <a:t>special-purpose rules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The </a:t>
            </a:r>
            <a:r>
              <a:rPr lang="en-US" b="1" dirty="0">
                <a:solidFill>
                  <a:srgbClr val="FF2D64"/>
                </a:solidFill>
                <a:latin typeface="Helvetica Neue"/>
                <a:ea typeface="DengXian" panose="020B0503020204020204" pitchFamily="2" charset="-122"/>
              </a:rPr>
              <a:t>Heuristic Programming Project </a:t>
            </a:r>
            <a:r>
              <a:rPr lang="en-US" dirty="0">
                <a:solidFill>
                  <a:srgbClr val="0100C8"/>
                </a:solidFill>
                <a:latin typeface="Helvetica Neue"/>
                <a:ea typeface="DengXian" panose="020B0503020204020204" pitchFamily="2" charset="-122"/>
              </a:rPr>
              <a:t>(HPP) that followed at Stanford by Feigenbaum and others aimed to investigate the extent to which the new methodology of expert systems could be applied to other areas</a:t>
            </a:r>
          </a:p>
          <a:p>
            <a:pPr marL="1485900" lvl="1" indent="-571500">
              <a:buFont typeface="Wingdings" panose="05000000000000000000" pitchFamily="2" charset="2"/>
              <a:buChar char="§"/>
            </a:pPr>
            <a:endParaRPr lang="en-US" dirty="0">
              <a:solidFill>
                <a:srgbClr val="0100C8"/>
              </a:solidFill>
              <a:latin typeface="Helvetica Neue"/>
              <a:ea typeface="DengXian" panose="020B0503020204020204" pitchFamily="2" charset="-122"/>
            </a:endParaRPr>
          </a:p>
          <a:p>
            <a:r>
              <a:rPr lang="en-US" dirty="0">
                <a:solidFill>
                  <a:srgbClr val="0100C8"/>
                </a:solidFill>
                <a:latin typeface="DengXian" panose="020B0503020204020204" pitchFamily="2" charset="-122"/>
                <a:ea typeface="DengXian" panose="020B0503020204020204" pitchFamily="2" charset="-122"/>
              </a:rPr>
              <a:t> </a:t>
            </a:r>
            <a:endParaRPr lang="en-CY" dirty="0">
              <a:solidFill>
                <a:srgbClr val="0100C8"/>
              </a:solidFill>
              <a:latin typeface="DengXian" panose="020B0503020204020204" pitchFamily="2" charset="-122"/>
              <a:ea typeface="DengXian" panose="020B0503020204020204" pitchFamily="2" charset="-122"/>
            </a:endParaRPr>
          </a:p>
        </p:txBody>
      </p:sp>
    </p:spTree>
    <p:extLst>
      <p:ext uri="{BB962C8B-B14F-4D97-AF65-F5344CB8AC3E}">
        <p14:creationId xmlns:p14="http://schemas.microsoft.com/office/powerpoint/2010/main" val="40920752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03161"/>
            <a:ext cx="20888794" cy="954153"/>
          </a:xfrm>
        </p:spPr>
        <p:txBody>
          <a:bodyPr>
            <a:noAutofit/>
          </a:bodyPr>
          <a:lstStyle/>
          <a:p>
            <a:r>
              <a:rPr lang="en-US" sz="6000" dirty="0"/>
              <a:t>User-tailored explanations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Rectangle 3">
            <a:extLst>
              <a:ext uri="{FF2B5EF4-FFF2-40B4-BE49-F238E27FC236}">
                <a16:creationId xmlns:a16="http://schemas.microsoft.com/office/drawing/2014/main" id="{6A72BA98-2953-2D1E-E727-6F63C524C7BC}"/>
              </a:ext>
            </a:extLst>
          </p:cNvPr>
          <p:cNvSpPr txBox="1">
            <a:spLocks noChangeArrowheads="1"/>
          </p:cNvSpPr>
          <p:nvPr/>
        </p:nvSpPr>
        <p:spPr>
          <a:xfrm>
            <a:off x="1731363" y="4207241"/>
            <a:ext cx="20888794" cy="7814870"/>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l-GR" altLang="en-US" sz="5400" dirty="0">
                <a:solidFill>
                  <a:srgbClr val="0100C8"/>
                </a:solidFill>
                <a:latin typeface="Helvetica Neue"/>
              </a:rPr>
              <a:t> </a:t>
            </a:r>
            <a:r>
              <a:rPr lang="en-US" altLang="en-US" sz="5400" b="1" dirty="0">
                <a:solidFill>
                  <a:srgbClr val="FF2D64"/>
                </a:solidFill>
                <a:latin typeface="Helvetica Neue"/>
              </a:rPr>
              <a:t>User Model</a:t>
            </a:r>
            <a:r>
              <a:rPr lang="el-GR" altLang="en-US" sz="5400" dirty="0">
                <a:solidFill>
                  <a:srgbClr val="0100C8"/>
                </a:solidFill>
                <a:latin typeface="Helvetica Neue"/>
              </a:rPr>
              <a:t>: </a:t>
            </a:r>
            <a:r>
              <a:rPr lang="en-US" altLang="en-US" sz="5400" dirty="0">
                <a:solidFill>
                  <a:srgbClr val="0100C8"/>
                </a:solidFill>
                <a:latin typeface="Helvetica Neue"/>
              </a:rPr>
              <a:t>Expressed as two natural numbers from the domain</a:t>
            </a:r>
            <a:r>
              <a:rPr lang="el-GR" altLang="en-US" sz="5400" dirty="0">
                <a:solidFill>
                  <a:srgbClr val="0100C8"/>
                </a:solidFill>
                <a:latin typeface="Helvetica Neue"/>
              </a:rPr>
              <a:t> {1,2, ..., 10}, </a:t>
            </a:r>
            <a:r>
              <a:rPr lang="en-US" altLang="en-US" sz="5400" dirty="0">
                <a:solidFill>
                  <a:srgbClr val="0100C8"/>
                </a:solidFill>
                <a:latin typeface="Helvetica Neue"/>
              </a:rPr>
              <a:t>which represented</a:t>
            </a:r>
            <a:r>
              <a:rPr lang="el-GR" altLang="en-US" sz="5400" dirty="0">
                <a:solidFill>
                  <a:srgbClr val="0100C8"/>
                </a:solidFill>
                <a:latin typeface="Helvetica Neue"/>
              </a:rPr>
              <a:t>:</a:t>
            </a:r>
          </a:p>
          <a:p>
            <a:pPr lvl="1">
              <a:buFont typeface="Wingdings" panose="05000000000000000000" pitchFamily="2" charset="2"/>
              <a:buChar char="§"/>
            </a:pPr>
            <a:r>
              <a:rPr lang="en-US" altLang="en-US" sz="5400" dirty="0">
                <a:solidFill>
                  <a:srgbClr val="0100C8"/>
                </a:solidFill>
                <a:latin typeface="Helvetica Neue"/>
              </a:rPr>
              <a:t>the level of </a:t>
            </a:r>
            <a:r>
              <a:rPr lang="en-US" altLang="en-US" sz="5400" b="1" dirty="0">
                <a:solidFill>
                  <a:srgbClr val="FF2D64"/>
                </a:solidFill>
                <a:latin typeface="Helvetica Neue"/>
              </a:rPr>
              <a:t>expertise</a:t>
            </a:r>
            <a:r>
              <a:rPr lang="el-GR" altLang="en-US" sz="5400" dirty="0">
                <a:solidFill>
                  <a:srgbClr val="0100C8"/>
                </a:solidFill>
                <a:latin typeface="Helvetica Neue"/>
              </a:rPr>
              <a:t> (Ε) </a:t>
            </a:r>
            <a:r>
              <a:rPr lang="en-US" altLang="en-US" sz="5400" dirty="0">
                <a:solidFill>
                  <a:srgbClr val="0100C8"/>
                </a:solidFill>
                <a:latin typeface="Helvetica Neue"/>
              </a:rPr>
              <a:t>of the user, and</a:t>
            </a:r>
            <a:r>
              <a:rPr lang="el-GR" altLang="en-US" sz="5400" dirty="0">
                <a:solidFill>
                  <a:srgbClr val="0100C8"/>
                </a:solidFill>
                <a:latin typeface="Helvetica Neue"/>
              </a:rPr>
              <a:t> </a:t>
            </a:r>
          </a:p>
          <a:p>
            <a:pPr lvl="1">
              <a:buFont typeface="Wingdings" panose="05000000000000000000" pitchFamily="2" charset="2"/>
              <a:buChar char="§"/>
            </a:pPr>
            <a:r>
              <a:rPr lang="en-US" altLang="en-US" sz="5400" dirty="0">
                <a:solidFill>
                  <a:srgbClr val="0100C8"/>
                </a:solidFill>
                <a:latin typeface="Helvetica Neue"/>
              </a:rPr>
              <a:t>the degree of </a:t>
            </a:r>
            <a:r>
              <a:rPr lang="en-US" altLang="en-US" sz="5400" b="1" dirty="0">
                <a:solidFill>
                  <a:srgbClr val="FF2D64"/>
                </a:solidFill>
                <a:latin typeface="Helvetica Neue"/>
              </a:rPr>
              <a:t>detail</a:t>
            </a:r>
            <a:r>
              <a:rPr lang="el-GR" altLang="en-US" sz="5400" b="1" dirty="0">
                <a:solidFill>
                  <a:srgbClr val="FF2D64"/>
                </a:solidFill>
                <a:latin typeface="Helvetica Neue"/>
              </a:rPr>
              <a:t> </a:t>
            </a:r>
            <a:r>
              <a:rPr lang="el-GR" altLang="en-US" sz="5400" dirty="0">
                <a:solidFill>
                  <a:srgbClr val="0100C8"/>
                </a:solidFill>
                <a:latin typeface="Helvetica Neue"/>
              </a:rPr>
              <a:t>(</a:t>
            </a:r>
            <a:r>
              <a:rPr lang="en-US" altLang="en-US" sz="5400" dirty="0">
                <a:solidFill>
                  <a:srgbClr val="0100C8"/>
                </a:solidFill>
                <a:latin typeface="Helvetica Neue"/>
              </a:rPr>
              <a:t>D</a:t>
            </a:r>
            <a:r>
              <a:rPr lang="el-GR" altLang="en-US" sz="5400" dirty="0">
                <a:solidFill>
                  <a:srgbClr val="0100C8"/>
                </a:solidFill>
                <a:latin typeface="Helvetica Neue"/>
              </a:rPr>
              <a:t>) </a:t>
            </a:r>
            <a:r>
              <a:rPr lang="en-US" altLang="en-US" sz="5400" dirty="0">
                <a:solidFill>
                  <a:srgbClr val="0100C8"/>
                </a:solidFill>
                <a:latin typeface="Helvetica Neue"/>
              </a:rPr>
              <a:t>that the user wanted with respect to explanations</a:t>
            </a:r>
            <a:endParaRPr lang="el-GR" altLang="en-US" sz="5400" dirty="0">
              <a:solidFill>
                <a:srgbClr val="0100C8"/>
              </a:solidFill>
              <a:latin typeface="Helvetica Neue"/>
            </a:endParaRPr>
          </a:p>
          <a:p>
            <a:pPr lvl="1">
              <a:buFont typeface="Wingdings" panose="05000000000000000000" pitchFamily="2" charset="2"/>
              <a:buChar char="q"/>
            </a:pPr>
            <a:endParaRPr lang="el-GR" altLang="en-US" sz="5400" dirty="0">
              <a:solidFill>
                <a:srgbClr val="0100C8"/>
              </a:solidFill>
              <a:latin typeface="Helvetica Neue"/>
            </a:endParaRPr>
          </a:p>
          <a:p>
            <a:pPr>
              <a:buFont typeface="Wingdings" panose="05000000000000000000" pitchFamily="2" charset="2"/>
              <a:buChar char="q"/>
            </a:pPr>
            <a:r>
              <a:rPr lang="en-US" altLang="en-US" sz="5400" dirty="0">
                <a:solidFill>
                  <a:srgbClr val="0100C8"/>
                </a:solidFill>
                <a:latin typeface="Helvetica Neue"/>
              </a:rPr>
              <a:t>In fact, only</a:t>
            </a:r>
            <a:r>
              <a:rPr lang="el-GR" altLang="en-US" sz="5400" dirty="0">
                <a:solidFill>
                  <a:srgbClr val="0100C8"/>
                </a:solidFill>
                <a:latin typeface="Helvetica Neue"/>
              </a:rPr>
              <a:t> Ε </a:t>
            </a:r>
            <a:r>
              <a:rPr lang="en-US" altLang="en-US" sz="5400" dirty="0">
                <a:solidFill>
                  <a:srgbClr val="0100C8"/>
                </a:solidFill>
                <a:latin typeface="Helvetica Neue"/>
              </a:rPr>
              <a:t>was required</a:t>
            </a:r>
            <a:r>
              <a:rPr lang="el-GR" altLang="en-US" sz="5400" dirty="0">
                <a:solidFill>
                  <a:srgbClr val="0100C8"/>
                </a:solidFill>
                <a:latin typeface="Helvetica Neue"/>
              </a:rPr>
              <a:t>, </a:t>
            </a:r>
            <a:r>
              <a:rPr lang="en-US" altLang="en-US" sz="5400" dirty="0">
                <a:solidFill>
                  <a:srgbClr val="0100C8"/>
                </a:solidFill>
                <a:latin typeface="Helvetica Neue"/>
              </a:rPr>
              <a:t>since D could be computed as a function of E (some levels above E)</a:t>
            </a:r>
            <a:r>
              <a:rPr lang="el-GR" altLang="en-US" sz="5400" dirty="0">
                <a:solidFill>
                  <a:srgbClr val="0100C8"/>
                </a:solidFill>
                <a:latin typeface="Helvetica Neue"/>
              </a:rPr>
              <a:t>.</a:t>
            </a:r>
            <a:r>
              <a:rPr lang="en-US" altLang="en-US" sz="5400" dirty="0">
                <a:solidFill>
                  <a:srgbClr val="0100C8"/>
                </a:solidFill>
                <a:latin typeface="Helvetica Neue"/>
              </a:rPr>
              <a:t> </a:t>
            </a:r>
          </a:p>
        </p:txBody>
      </p:sp>
    </p:spTree>
    <p:extLst>
      <p:ext uri="{BB962C8B-B14F-4D97-AF65-F5344CB8AC3E}">
        <p14:creationId xmlns:p14="http://schemas.microsoft.com/office/powerpoint/2010/main" val="42364803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03161"/>
            <a:ext cx="20888794" cy="954153"/>
          </a:xfrm>
        </p:spPr>
        <p:txBody>
          <a:bodyPr>
            <a:noAutofit/>
          </a:bodyPr>
          <a:lstStyle/>
          <a:p>
            <a:r>
              <a:rPr lang="en-US" sz="6000" dirty="0"/>
              <a:t>Complexity Level and Rule and Concept Importance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2330969" y="4427095"/>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8" name="Rectangle 3">
            <a:extLst>
              <a:ext uri="{FF2B5EF4-FFF2-40B4-BE49-F238E27FC236}">
                <a16:creationId xmlns:a16="http://schemas.microsoft.com/office/drawing/2014/main" id="{6A72BA98-2953-2D1E-E727-6F63C524C7BC}"/>
              </a:ext>
            </a:extLst>
          </p:cNvPr>
          <p:cNvSpPr txBox="1">
            <a:spLocks noChangeArrowheads="1"/>
          </p:cNvSpPr>
          <p:nvPr/>
        </p:nvSpPr>
        <p:spPr>
          <a:xfrm>
            <a:off x="1731363" y="4207241"/>
            <a:ext cx="20888794" cy="7814870"/>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5400" dirty="0">
                <a:solidFill>
                  <a:srgbClr val="0100C8"/>
                </a:solidFill>
                <a:latin typeface="Helvetica Neue"/>
              </a:rPr>
              <a:t>Rules and the concepts involved in them (values of object characteristics)</a:t>
            </a:r>
            <a:r>
              <a:rPr lang="el-GR" altLang="en-US" sz="5400" dirty="0">
                <a:solidFill>
                  <a:srgbClr val="0100C8"/>
                </a:solidFill>
                <a:latin typeface="Helvetica Neue"/>
              </a:rPr>
              <a:t> </a:t>
            </a:r>
            <a:r>
              <a:rPr lang="en-US" altLang="en-US" sz="5400" dirty="0">
                <a:solidFill>
                  <a:srgbClr val="0100C8"/>
                </a:solidFill>
                <a:latin typeface="Helvetica Neue"/>
              </a:rPr>
              <a:t>were associated with:</a:t>
            </a:r>
          </a:p>
          <a:p>
            <a:pPr lvl="1">
              <a:buFont typeface="Wingdings" panose="05000000000000000000" pitchFamily="2" charset="2"/>
              <a:buChar char="q"/>
            </a:pPr>
            <a:r>
              <a:rPr lang="en-US" altLang="en-US" sz="4600" dirty="0">
                <a:solidFill>
                  <a:srgbClr val="0100C8"/>
                </a:solidFill>
                <a:latin typeface="Helvetica Neue"/>
              </a:rPr>
              <a:t>Level of </a:t>
            </a:r>
            <a:r>
              <a:rPr lang="en-US" altLang="en-US" sz="4600" b="1" dirty="0">
                <a:solidFill>
                  <a:srgbClr val="FF2D64"/>
                </a:solidFill>
                <a:latin typeface="Helvetica Neue"/>
              </a:rPr>
              <a:t>Complexity</a:t>
            </a:r>
            <a:r>
              <a:rPr lang="en-US" altLang="en-US" sz="4600" dirty="0">
                <a:solidFill>
                  <a:srgbClr val="0100C8"/>
                </a:solidFill>
                <a:latin typeface="Helvetica Neue"/>
              </a:rPr>
              <a:t> (C)</a:t>
            </a:r>
          </a:p>
          <a:p>
            <a:pPr lvl="1">
              <a:buFont typeface="Wingdings" panose="05000000000000000000" pitchFamily="2" charset="2"/>
              <a:buChar char="q"/>
            </a:pPr>
            <a:r>
              <a:rPr lang="en-US" altLang="en-US" sz="4600" dirty="0">
                <a:solidFill>
                  <a:srgbClr val="0100C8"/>
                </a:solidFill>
                <a:latin typeface="Helvetica Neue"/>
              </a:rPr>
              <a:t>Level of </a:t>
            </a:r>
            <a:r>
              <a:rPr lang="en-US" altLang="en-US" sz="4600" b="1" dirty="0">
                <a:solidFill>
                  <a:srgbClr val="FF2D64"/>
                </a:solidFill>
                <a:latin typeface="Helvetica Neue"/>
              </a:rPr>
              <a:t>Importance</a:t>
            </a:r>
            <a:r>
              <a:rPr lang="en-US" altLang="en-US" sz="4600" dirty="0">
                <a:solidFill>
                  <a:srgbClr val="0100C8"/>
                </a:solidFill>
                <a:latin typeface="Helvetica Neue"/>
              </a:rPr>
              <a:t> (I)</a:t>
            </a:r>
          </a:p>
          <a:p>
            <a:pPr marL="0" indent="0">
              <a:buNone/>
            </a:pPr>
            <a:r>
              <a:rPr lang="en-US" altLang="en-US" sz="5400" dirty="0">
                <a:solidFill>
                  <a:srgbClr val="0100C8"/>
                </a:solidFill>
                <a:latin typeface="Helvetica Neue"/>
              </a:rPr>
              <a:t>again, from the domain of values {1,2,…,10}</a:t>
            </a:r>
          </a:p>
          <a:p>
            <a:pPr lvl="1">
              <a:buFont typeface="Wingdings" panose="05000000000000000000" pitchFamily="2" charset="2"/>
              <a:buChar char="§"/>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31134374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a:extLst>
              <a:ext uri="{FF2B5EF4-FFF2-40B4-BE49-F238E27FC236}">
                <a16:creationId xmlns:a16="http://schemas.microsoft.com/office/drawing/2014/main" id="{690FECC2-BED2-E758-C921-B14EABEC2106}"/>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44035" name="Slide Number Placeholder 3">
            <a:extLst>
              <a:ext uri="{FF2B5EF4-FFF2-40B4-BE49-F238E27FC236}">
                <a16:creationId xmlns:a16="http://schemas.microsoft.com/office/drawing/2014/main" id="{EF817A13-1493-4316-5282-2F2A703443BB}"/>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r>
              <a:rPr lang="en-US" altLang="en-US" b="0"/>
              <a:t>VIII</a:t>
            </a:r>
            <a:r>
              <a:rPr lang="el-GR" altLang="en-US" b="0"/>
              <a:t>-</a:t>
            </a:r>
            <a:fld id="{AD80DC7C-D0F2-45E4-9D00-2A169850A693}" type="slidenum">
              <a:rPr lang="el-GR" altLang="en-US" b="0"/>
              <a:pPr/>
              <a:t>72</a:t>
            </a:fld>
            <a:endParaRPr lang="el-GR" altLang="en-US" b="0"/>
          </a:p>
        </p:txBody>
      </p:sp>
      <p:sp>
        <p:nvSpPr>
          <p:cNvPr id="44036" name="Text Box 4">
            <a:extLst>
              <a:ext uri="{FF2B5EF4-FFF2-40B4-BE49-F238E27FC236}">
                <a16:creationId xmlns:a16="http://schemas.microsoft.com/office/drawing/2014/main" id="{9ADCD606-CA65-3E61-FEEA-188426D8DEE4}"/>
              </a:ext>
            </a:extLst>
          </p:cNvPr>
          <p:cNvSpPr txBox="1">
            <a:spLocks noChangeArrowheads="1"/>
          </p:cNvSpPr>
          <p:nvPr/>
        </p:nvSpPr>
        <p:spPr bwMode="auto">
          <a:xfrm>
            <a:off x="4114800" y="457200"/>
            <a:ext cx="16306800" cy="12895838"/>
          </a:xfrm>
          <a:prstGeom prst="rect">
            <a:avLst/>
          </a:prstGeom>
          <a:solidFill>
            <a:schemeClr val="accent6">
              <a:lumMod val="20000"/>
              <a:lumOff val="80000"/>
            </a:schemeClr>
          </a:solid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t>Example</a:t>
            </a:r>
            <a:r>
              <a:rPr lang="el-GR" altLang="en-US" sz="4000" dirty="0"/>
              <a:t>: </a:t>
            </a:r>
            <a:r>
              <a:rPr lang="en-US" altLang="en-US" sz="4000" dirty="0">
                <a:solidFill>
                  <a:srgbClr val="990000"/>
                </a:solidFill>
              </a:rPr>
              <a:t>Causal Reasoning Chain</a:t>
            </a:r>
            <a:endParaRPr lang="el-GR" altLang="en-US" sz="4000" dirty="0">
              <a:solidFill>
                <a:srgbClr val="990000"/>
              </a:solidFill>
            </a:endParaRPr>
          </a:p>
          <a:p>
            <a:pPr algn="ctr" eaLnBrk="1" hangingPunct="1"/>
            <a:endParaRPr lang="el-GR" altLang="en-US" sz="4000" dirty="0">
              <a:solidFill>
                <a:srgbClr val="990000"/>
              </a:solidFill>
            </a:endParaRPr>
          </a:p>
          <a:p>
            <a:pPr algn="ctr" eaLnBrk="1" hangingPunct="1"/>
            <a:r>
              <a:rPr lang="el-GR" altLang="en-US" sz="4000" dirty="0"/>
              <a:t>Η</a:t>
            </a:r>
            <a:r>
              <a:rPr lang="en-US" altLang="en-US" sz="4000" dirty="0"/>
              <a:t>yperparathyroidism (3,8)</a:t>
            </a:r>
            <a:br>
              <a:rPr lang="en-US" altLang="en-US" sz="4000" dirty="0"/>
            </a:br>
            <a:endParaRPr lang="el-GR" altLang="en-US" sz="4000" dirty="0"/>
          </a:p>
          <a:p>
            <a:pPr algn="ctr" eaLnBrk="1" hangingPunct="1"/>
            <a:endParaRPr lang="el-GR" altLang="en-US" sz="1600" dirty="0"/>
          </a:p>
          <a:p>
            <a:pPr algn="ctr" eaLnBrk="1" hangingPunct="1"/>
            <a:r>
              <a:rPr lang="en-US" altLang="en-US" sz="4000" dirty="0"/>
              <a:t>Elevated cyclic-AMP (9,1)</a:t>
            </a:r>
            <a:br>
              <a:rPr lang="en-US" altLang="en-US" sz="4000" dirty="0"/>
            </a:br>
            <a:endParaRPr lang="el-GR" altLang="en-US" sz="4000" dirty="0"/>
          </a:p>
          <a:p>
            <a:pPr algn="ctr" eaLnBrk="1" hangingPunct="1"/>
            <a:endParaRPr lang="el-GR" altLang="en-US" sz="1600" dirty="0"/>
          </a:p>
          <a:p>
            <a:pPr algn="ctr" eaLnBrk="1" hangingPunct="1"/>
            <a:r>
              <a:rPr lang="en-US" altLang="en-US" sz="4000" dirty="0"/>
              <a:t>Increased osteoclast activity (8,1)</a:t>
            </a:r>
          </a:p>
          <a:p>
            <a:pPr algn="ctr" eaLnBrk="1" hangingPunct="1"/>
            <a:endParaRPr lang="el-GR" altLang="en-US" sz="4000" dirty="0"/>
          </a:p>
          <a:p>
            <a:pPr algn="ctr" eaLnBrk="1" hangingPunct="1"/>
            <a:endParaRPr lang="el-GR" altLang="en-US" sz="1600" dirty="0"/>
          </a:p>
          <a:p>
            <a:pPr algn="ctr" eaLnBrk="1" hangingPunct="1"/>
            <a:r>
              <a:rPr lang="en-US" altLang="en-US" sz="4000" dirty="0"/>
              <a:t>Bone breakdown (6,3)</a:t>
            </a:r>
          </a:p>
          <a:p>
            <a:pPr algn="ctr" eaLnBrk="1" hangingPunct="1"/>
            <a:endParaRPr lang="el-GR" altLang="en-US" sz="4000" dirty="0"/>
          </a:p>
          <a:p>
            <a:pPr algn="ctr" eaLnBrk="1" hangingPunct="1"/>
            <a:endParaRPr lang="el-GR" altLang="en-US" sz="1600" dirty="0"/>
          </a:p>
          <a:p>
            <a:pPr algn="ctr" eaLnBrk="1" hangingPunct="1"/>
            <a:r>
              <a:rPr lang="en-US" altLang="en-US" sz="4000" dirty="0"/>
              <a:t>Hypercalcemia (3,8)</a:t>
            </a:r>
            <a:endParaRPr lang="el-GR" altLang="en-US" sz="4000" dirty="0"/>
          </a:p>
          <a:p>
            <a:pPr algn="ctr" eaLnBrk="1" hangingPunct="1"/>
            <a:endParaRPr lang="en-US" altLang="en-US" sz="4000" dirty="0"/>
          </a:p>
          <a:p>
            <a:pPr algn="ctr" eaLnBrk="1" hangingPunct="1"/>
            <a:endParaRPr lang="el-GR" altLang="en-US" sz="1600" dirty="0"/>
          </a:p>
          <a:p>
            <a:pPr algn="ctr" eaLnBrk="1" hangingPunct="1"/>
            <a:r>
              <a:rPr lang="en-US" altLang="en-US" sz="4000" dirty="0"/>
              <a:t>Increased urinary calcium (7,4)</a:t>
            </a:r>
            <a:endParaRPr lang="el-GR" altLang="en-US" sz="4000" dirty="0"/>
          </a:p>
          <a:p>
            <a:pPr algn="ctr" eaLnBrk="1" hangingPunct="1"/>
            <a:endParaRPr lang="el-GR" altLang="en-US" sz="4000" dirty="0"/>
          </a:p>
          <a:p>
            <a:pPr algn="ctr" eaLnBrk="1" hangingPunct="1"/>
            <a:endParaRPr lang="el-GR" altLang="en-US" sz="1600" dirty="0"/>
          </a:p>
          <a:p>
            <a:pPr algn="ctr" eaLnBrk="1" hangingPunct="1"/>
            <a:r>
              <a:rPr lang="en-US" altLang="en-US" sz="4000" dirty="0"/>
              <a:t>Calcium-based renal stones (2,3)</a:t>
            </a:r>
          </a:p>
          <a:p>
            <a:pPr algn="ctr" eaLnBrk="1" hangingPunct="1"/>
            <a:br>
              <a:rPr lang="en-US" altLang="en-US" sz="4000" dirty="0"/>
            </a:br>
            <a:endParaRPr lang="el-GR" altLang="en-US" sz="1600" dirty="0"/>
          </a:p>
          <a:p>
            <a:pPr algn="ctr" eaLnBrk="1" hangingPunct="1"/>
            <a:r>
              <a:rPr lang="en-US" altLang="en-US" sz="4000" dirty="0"/>
              <a:t>Renal stones (1,6)</a:t>
            </a:r>
          </a:p>
          <a:p>
            <a:pPr algn="l" eaLnBrk="1" hangingPunct="1"/>
            <a:r>
              <a:rPr lang="en-US" altLang="en-US" sz="4000" dirty="0"/>
              <a:t>Concept </a:t>
            </a:r>
            <a:r>
              <a:rPr lang="el-GR" altLang="en-US" sz="4000" dirty="0"/>
              <a:t>(</a:t>
            </a:r>
            <a:r>
              <a:rPr lang="en-US" altLang="en-US" sz="4000" dirty="0"/>
              <a:t>C</a:t>
            </a:r>
            <a:r>
              <a:rPr lang="el-GR" altLang="en-US" sz="4000" dirty="0"/>
              <a:t>,</a:t>
            </a:r>
            <a:r>
              <a:rPr lang="en-US" altLang="en-US" sz="4000" dirty="0"/>
              <a:t>I</a:t>
            </a:r>
            <a:r>
              <a:rPr lang="el-GR" altLang="en-US" sz="4000" dirty="0"/>
              <a:t>)</a:t>
            </a:r>
            <a:endParaRPr lang="en-US" altLang="en-US" sz="4000" dirty="0"/>
          </a:p>
        </p:txBody>
      </p:sp>
      <p:sp>
        <p:nvSpPr>
          <p:cNvPr id="44037" name="Line 7">
            <a:extLst>
              <a:ext uri="{FF2B5EF4-FFF2-40B4-BE49-F238E27FC236}">
                <a16:creationId xmlns:a16="http://schemas.microsoft.com/office/drawing/2014/main" id="{509A3A97-8BB5-0EE5-0410-3B5C1AD921AA}"/>
              </a:ext>
            </a:extLst>
          </p:cNvPr>
          <p:cNvSpPr>
            <a:spLocks noChangeShapeType="1"/>
          </p:cNvSpPr>
          <p:nvPr/>
        </p:nvSpPr>
        <p:spPr bwMode="auto">
          <a:xfrm>
            <a:off x="11887200" y="24384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38" name="Line 8">
            <a:extLst>
              <a:ext uri="{FF2B5EF4-FFF2-40B4-BE49-F238E27FC236}">
                <a16:creationId xmlns:a16="http://schemas.microsoft.com/office/drawing/2014/main" id="{329D1EAE-1EAA-FB67-30EB-E169B8B2C8C3}"/>
              </a:ext>
            </a:extLst>
          </p:cNvPr>
          <p:cNvSpPr>
            <a:spLocks noChangeShapeType="1"/>
          </p:cNvSpPr>
          <p:nvPr/>
        </p:nvSpPr>
        <p:spPr bwMode="auto">
          <a:xfrm>
            <a:off x="11887200" y="39624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39" name="Line 9">
            <a:extLst>
              <a:ext uri="{FF2B5EF4-FFF2-40B4-BE49-F238E27FC236}">
                <a16:creationId xmlns:a16="http://schemas.microsoft.com/office/drawing/2014/main" id="{E374F291-FC20-64C6-1705-3FDA1538ADA4}"/>
              </a:ext>
            </a:extLst>
          </p:cNvPr>
          <p:cNvSpPr>
            <a:spLocks noChangeShapeType="1"/>
          </p:cNvSpPr>
          <p:nvPr/>
        </p:nvSpPr>
        <p:spPr bwMode="auto">
          <a:xfrm>
            <a:off x="11887200" y="5334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40" name="Line 10">
            <a:extLst>
              <a:ext uri="{FF2B5EF4-FFF2-40B4-BE49-F238E27FC236}">
                <a16:creationId xmlns:a16="http://schemas.microsoft.com/office/drawing/2014/main" id="{154C43BC-CEFD-2AEF-6F85-1EA867DE5E50}"/>
              </a:ext>
            </a:extLst>
          </p:cNvPr>
          <p:cNvSpPr>
            <a:spLocks noChangeShapeType="1"/>
          </p:cNvSpPr>
          <p:nvPr/>
        </p:nvSpPr>
        <p:spPr bwMode="auto">
          <a:xfrm>
            <a:off x="11887200" y="6858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41" name="Line 11">
            <a:extLst>
              <a:ext uri="{FF2B5EF4-FFF2-40B4-BE49-F238E27FC236}">
                <a16:creationId xmlns:a16="http://schemas.microsoft.com/office/drawing/2014/main" id="{8AC5C267-AACA-769E-EAF9-8F28EF89E51B}"/>
              </a:ext>
            </a:extLst>
          </p:cNvPr>
          <p:cNvSpPr>
            <a:spLocks noChangeShapeType="1"/>
          </p:cNvSpPr>
          <p:nvPr/>
        </p:nvSpPr>
        <p:spPr bwMode="auto">
          <a:xfrm>
            <a:off x="11887200" y="8382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42" name="Line 12">
            <a:extLst>
              <a:ext uri="{FF2B5EF4-FFF2-40B4-BE49-F238E27FC236}">
                <a16:creationId xmlns:a16="http://schemas.microsoft.com/office/drawing/2014/main" id="{431AA443-8D84-275F-64CE-F49CCF0F31E1}"/>
              </a:ext>
            </a:extLst>
          </p:cNvPr>
          <p:cNvSpPr>
            <a:spLocks noChangeShapeType="1"/>
          </p:cNvSpPr>
          <p:nvPr/>
        </p:nvSpPr>
        <p:spPr bwMode="auto">
          <a:xfrm>
            <a:off x="11887200" y="9753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4043" name="Line 13">
            <a:extLst>
              <a:ext uri="{FF2B5EF4-FFF2-40B4-BE49-F238E27FC236}">
                <a16:creationId xmlns:a16="http://schemas.microsoft.com/office/drawing/2014/main" id="{C1F0FB57-4F8E-8274-3B72-83B6CF4FF58C}"/>
              </a:ext>
            </a:extLst>
          </p:cNvPr>
          <p:cNvSpPr>
            <a:spLocks noChangeShapeType="1"/>
          </p:cNvSpPr>
          <p:nvPr/>
        </p:nvSpPr>
        <p:spPr bwMode="auto">
          <a:xfrm>
            <a:off x="11887200" y="11277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1">
            <a:extLst>
              <a:ext uri="{FF2B5EF4-FFF2-40B4-BE49-F238E27FC236}">
                <a16:creationId xmlns:a16="http://schemas.microsoft.com/office/drawing/2014/main" id="{2F1964B9-A5FA-BBAF-FCCF-D6ADE4CC3C79}"/>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45059" name="Slide Number Placeholder 3">
            <a:extLst>
              <a:ext uri="{FF2B5EF4-FFF2-40B4-BE49-F238E27FC236}">
                <a16:creationId xmlns:a16="http://schemas.microsoft.com/office/drawing/2014/main" id="{FA97A804-4859-656A-622A-50B59346DD37}"/>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r>
              <a:rPr lang="en-US" altLang="en-US" b="0"/>
              <a:t>VIII</a:t>
            </a:r>
            <a:r>
              <a:rPr lang="el-GR" altLang="en-US" b="0"/>
              <a:t>-</a:t>
            </a:r>
            <a:fld id="{5E371CB6-3CBE-4B62-AD16-0860495A28BA}" type="slidenum">
              <a:rPr lang="el-GR" altLang="en-US" b="0"/>
              <a:pPr/>
              <a:t>73</a:t>
            </a:fld>
            <a:endParaRPr lang="el-GR" altLang="en-US" b="0"/>
          </a:p>
        </p:txBody>
      </p:sp>
      <p:sp>
        <p:nvSpPr>
          <p:cNvPr id="45060" name="Text Box 4">
            <a:extLst>
              <a:ext uri="{FF2B5EF4-FFF2-40B4-BE49-F238E27FC236}">
                <a16:creationId xmlns:a16="http://schemas.microsoft.com/office/drawing/2014/main" id="{F37432CC-47E6-24DA-05B5-6B48B0DC01A2}"/>
              </a:ext>
            </a:extLst>
          </p:cNvPr>
          <p:cNvSpPr txBox="1">
            <a:spLocks noChangeArrowheads="1"/>
          </p:cNvSpPr>
          <p:nvPr/>
        </p:nvSpPr>
        <p:spPr bwMode="auto">
          <a:xfrm>
            <a:off x="4114800" y="457200"/>
            <a:ext cx="16306800" cy="12895838"/>
          </a:xfrm>
          <a:prstGeom prst="rect">
            <a:avLst/>
          </a:prstGeom>
          <a:solidFill>
            <a:schemeClr val="accent6">
              <a:lumMod val="20000"/>
              <a:lumOff val="80000"/>
            </a:schemeClr>
          </a:solid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solidFill>
                  <a:srgbClr val="990000"/>
                </a:solidFill>
              </a:rPr>
              <a:t>Tailored for a User with</a:t>
            </a:r>
            <a:r>
              <a:rPr lang="el-GR" altLang="en-US" sz="4000" dirty="0">
                <a:solidFill>
                  <a:srgbClr val="990000"/>
                </a:solidFill>
              </a:rPr>
              <a:t> Ε = 3</a:t>
            </a:r>
          </a:p>
          <a:p>
            <a:pPr algn="ctr" eaLnBrk="1" hangingPunct="1"/>
            <a:endParaRPr lang="el-GR" altLang="en-US" sz="4000" dirty="0">
              <a:solidFill>
                <a:srgbClr val="990000"/>
              </a:solidFill>
            </a:endParaRPr>
          </a:p>
          <a:p>
            <a:pPr algn="ctr" eaLnBrk="1" hangingPunct="1"/>
            <a:r>
              <a:rPr lang="el-GR" altLang="en-US" sz="4000" dirty="0"/>
              <a:t>Η</a:t>
            </a:r>
            <a:r>
              <a:rPr lang="en-US" altLang="en-US" sz="4000" dirty="0"/>
              <a:t>yperparathyroidism (3,8)</a:t>
            </a:r>
            <a:br>
              <a:rPr lang="en-US" altLang="en-US" sz="4000" dirty="0"/>
            </a:br>
            <a:endParaRPr lang="el-GR" altLang="en-US" sz="4000" dirty="0"/>
          </a:p>
          <a:p>
            <a:pPr algn="ctr" eaLnBrk="1" hangingPunct="1"/>
            <a:endParaRPr lang="el-GR" altLang="en-US" sz="1600" dirty="0"/>
          </a:p>
          <a:p>
            <a:pPr algn="ctr" eaLnBrk="1" hangingPunct="1"/>
            <a:r>
              <a:rPr lang="en-US" altLang="en-US" sz="4000" dirty="0"/>
              <a:t>Elevated cyclic-AMP (9,1)</a:t>
            </a:r>
            <a:br>
              <a:rPr lang="en-US" altLang="en-US" sz="4000" dirty="0"/>
            </a:br>
            <a:endParaRPr lang="el-GR" altLang="en-US" sz="4000" dirty="0"/>
          </a:p>
          <a:p>
            <a:pPr algn="ctr" eaLnBrk="1" hangingPunct="1"/>
            <a:endParaRPr lang="el-GR" altLang="en-US" sz="1600" dirty="0"/>
          </a:p>
          <a:p>
            <a:pPr algn="ctr" eaLnBrk="1" hangingPunct="1"/>
            <a:r>
              <a:rPr lang="en-US" altLang="en-US" sz="4000" dirty="0"/>
              <a:t>Increased osteoclast activity (8,1)</a:t>
            </a:r>
          </a:p>
          <a:p>
            <a:pPr algn="ctr" eaLnBrk="1" hangingPunct="1"/>
            <a:endParaRPr lang="el-GR" altLang="en-US" sz="4000" dirty="0"/>
          </a:p>
          <a:p>
            <a:pPr algn="ctr" eaLnBrk="1" hangingPunct="1"/>
            <a:endParaRPr lang="el-GR" altLang="en-US" sz="1600" dirty="0"/>
          </a:p>
          <a:p>
            <a:pPr algn="ctr" eaLnBrk="1" hangingPunct="1"/>
            <a:r>
              <a:rPr lang="en-US" altLang="en-US" sz="4000" dirty="0"/>
              <a:t>Bone breakdown (6,3)</a:t>
            </a:r>
          </a:p>
          <a:p>
            <a:pPr algn="ctr" eaLnBrk="1" hangingPunct="1"/>
            <a:endParaRPr lang="el-GR" altLang="en-US" sz="4000" dirty="0"/>
          </a:p>
          <a:p>
            <a:pPr algn="ctr" eaLnBrk="1" hangingPunct="1"/>
            <a:endParaRPr lang="el-GR" altLang="en-US" sz="1600" dirty="0"/>
          </a:p>
          <a:p>
            <a:pPr algn="ctr" eaLnBrk="1" hangingPunct="1"/>
            <a:r>
              <a:rPr lang="en-US" altLang="en-US" sz="4000" dirty="0"/>
              <a:t>Hypercalcemia (3,8)</a:t>
            </a:r>
            <a:endParaRPr lang="el-GR" altLang="en-US" sz="4000" dirty="0"/>
          </a:p>
          <a:p>
            <a:pPr algn="ctr" eaLnBrk="1" hangingPunct="1"/>
            <a:endParaRPr lang="en-US" altLang="en-US" sz="4000" dirty="0"/>
          </a:p>
          <a:p>
            <a:pPr algn="ctr" eaLnBrk="1" hangingPunct="1"/>
            <a:endParaRPr lang="el-GR" altLang="en-US" sz="1600" dirty="0"/>
          </a:p>
          <a:p>
            <a:pPr algn="ctr" eaLnBrk="1" hangingPunct="1"/>
            <a:r>
              <a:rPr lang="en-US" altLang="en-US" sz="4000" dirty="0"/>
              <a:t>Increased urinary calcium (7,4)</a:t>
            </a:r>
            <a:endParaRPr lang="el-GR" altLang="en-US" sz="4000" dirty="0"/>
          </a:p>
          <a:p>
            <a:pPr algn="ctr" eaLnBrk="1" hangingPunct="1"/>
            <a:endParaRPr lang="el-GR" altLang="en-US" sz="4000" dirty="0"/>
          </a:p>
          <a:p>
            <a:pPr algn="ctr" eaLnBrk="1" hangingPunct="1"/>
            <a:endParaRPr lang="el-GR" altLang="en-US" sz="1600" dirty="0"/>
          </a:p>
          <a:p>
            <a:pPr algn="ctr" eaLnBrk="1" hangingPunct="1"/>
            <a:r>
              <a:rPr lang="en-US" altLang="en-US" sz="4000" dirty="0"/>
              <a:t>Calcium-based renal stones (2,3)</a:t>
            </a:r>
          </a:p>
          <a:p>
            <a:pPr algn="ctr" eaLnBrk="1" hangingPunct="1"/>
            <a:br>
              <a:rPr lang="en-US" altLang="en-US" sz="4000" dirty="0"/>
            </a:br>
            <a:endParaRPr lang="el-GR" altLang="en-US" sz="1600" dirty="0"/>
          </a:p>
          <a:p>
            <a:pPr algn="ctr" eaLnBrk="1" hangingPunct="1"/>
            <a:r>
              <a:rPr lang="en-US" altLang="en-US" sz="4000" dirty="0"/>
              <a:t>Renal stones (1,6)</a:t>
            </a:r>
            <a:endParaRPr lang="el-GR" altLang="en-US" sz="4000" dirty="0"/>
          </a:p>
          <a:p>
            <a:pPr algn="ctr" eaLnBrk="1" hangingPunct="1"/>
            <a:endParaRPr lang="en-US" altLang="en-US" sz="4000" dirty="0"/>
          </a:p>
        </p:txBody>
      </p:sp>
      <p:sp>
        <p:nvSpPr>
          <p:cNvPr id="45061" name="Line 5">
            <a:extLst>
              <a:ext uri="{FF2B5EF4-FFF2-40B4-BE49-F238E27FC236}">
                <a16:creationId xmlns:a16="http://schemas.microsoft.com/office/drawing/2014/main" id="{5ED4FC06-74BE-C0F4-9D5C-A5835D95AA5D}"/>
              </a:ext>
            </a:extLst>
          </p:cNvPr>
          <p:cNvSpPr>
            <a:spLocks noChangeShapeType="1"/>
          </p:cNvSpPr>
          <p:nvPr/>
        </p:nvSpPr>
        <p:spPr bwMode="auto">
          <a:xfrm>
            <a:off x="11887200" y="11277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2" name="Line 6">
            <a:extLst>
              <a:ext uri="{FF2B5EF4-FFF2-40B4-BE49-F238E27FC236}">
                <a16:creationId xmlns:a16="http://schemas.microsoft.com/office/drawing/2014/main" id="{03D659F2-5241-632B-AD6C-4E1F84046FFA}"/>
              </a:ext>
            </a:extLst>
          </p:cNvPr>
          <p:cNvSpPr>
            <a:spLocks noChangeShapeType="1"/>
          </p:cNvSpPr>
          <p:nvPr/>
        </p:nvSpPr>
        <p:spPr bwMode="auto">
          <a:xfrm>
            <a:off x="11887200" y="24384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3" name="Line 7">
            <a:extLst>
              <a:ext uri="{FF2B5EF4-FFF2-40B4-BE49-F238E27FC236}">
                <a16:creationId xmlns:a16="http://schemas.microsoft.com/office/drawing/2014/main" id="{3DDE3389-C0FF-E498-FB1E-B4ACDF2B9284}"/>
              </a:ext>
            </a:extLst>
          </p:cNvPr>
          <p:cNvSpPr>
            <a:spLocks noChangeShapeType="1"/>
          </p:cNvSpPr>
          <p:nvPr/>
        </p:nvSpPr>
        <p:spPr bwMode="auto">
          <a:xfrm>
            <a:off x="11887200" y="39624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4" name="Line 8">
            <a:extLst>
              <a:ext uri="{FF2B5EF4-FFF2-40B4-BE49-F238E27FC236}">
                <a16:creationId xmlns:a16="http://schemas.microsoft.com/office/drawing/2014/main" id="{281E9F61-C4C9-F832-8CEB-DFA10E7A8A9D}"/>
              </a:ext>
            </a:extLst>
          </p:cNvPr>
          <p:cNvSpPr>
            <a:spLocks noChangeShapeType="1"/>
          </p:cNvSpPr>
          <p:nvPr/>
        </p:nvSpPr>
        <p:spPr bwMode="auto">
          <a:xfrm>
            <a:off x="11887200" y="5334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5" name="Line 9">
            <a:extLst>
              <a:ext uri="{FF2B5EF4-FFF2-40B4-BE49-F238E27FC236}">
                <a16:creationId xmlns:a16="http://schemas.microsoft.com/office/drawing/2014/main" id="{C6A668A9-CA7A-1A08-1883-484923056708}"/>
              </a:ext>
            </a:extLst>
          </p:cNvPr>
          <p:cNvSpPr>
            <a:spLocks noChangeShapeType="1"/>
          </p:cNvSpPr>
          <p:nvPr/>
        </p:nvSpPr>
        <p:spPr bwMode="auto">
          <a:xfrm>
            <a:off x="11887200" y="6858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6" name="Line 10">
            <a:extLst>
              <a:ext uri="{FF2B5EF4-FFF2-40B4-BE49-F238E27FC236}">
                <a16:creationId xmlns:a16="http://schemas.microsoft.com/office/drawing/2014/main" id="{E36CE34F-9812-A657-A3DD-732AA3FBAE8B}"/>
              </a:ext>
            </a:extLst>
          </p:cNvPr>
          <p:cNvSpPr>
            <a:spLocks noChangeShapeType="1"/>
          </p:cNvSpPr>
          <p:nvPr/>
        </p:nvSpPr>
        <p:spPr bwMode="auto">
          <a:xfrm>
            <a:off x="11887200" y="8382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5067" name="Line 11">
            <a:extLst>
              <a:ext uri="{FF2B5EF4-FFF2-40B4-BE49-F238E27FC236}">
                <a16:creationId xmlns:a16="http://schemas.microsoft.com/office/drawing/2014/main" id="{F9B89366-A620-7751-4D82-5487D29E164B}"/>
              </a:ext>
            </a:extLst>
          </p:cNvPr>
          <p:cNvSpPr>
            <a:spLocks noChangeShapeType="1"/>
          </p:cNvSpPr>
          <p:nvPr/>
        </p:nvSpPr>
        <p:spPr bwMode="auto">
          <a:xfrm>
            <a:off x="11887200" y="9753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7053" name="Freeform 13">
            <a:extLst>
              <a:ext uri="{FF2B5EF4-FFF2-40B4-BE49-F238E27FC236}">
                <a16:creationId xmlns:a16="http://schemas.microsoft.com/office/drawing/2014/main" id="{75335E2D-D24F-149B-ACC8-824FA15344B2}"/>
              </a:ext>
            </a:extLst>
          </p:cNvPr>
          <p:cNvSpPr>
            <a:spLocks/>
          </p:cNvSpPr>
          <p:nvPr/>
        </p:nvSpPr>
        <p:spPr bwMode="auto">
          <a:xfrm>
            <a:off x="9334501" y="7343776"/>
            <a:ext cx="5695950" cy="1317624"/>
          </a:xfrm>
          <a:custGeom>
            <a:avLst/>
            <a:gdLst>
              <a:gd name="T0" fmla="*/ 2517775 w 1794"/>
              <a:gd name="T1" fmla="*/ 58737 h 415"/>
              <a:gd name="T2" fmla="*/ 2270125 w 1794"/>
              <a:gd name="T3" fmla="*/ 0 h 415"/>
              <a:gd name="T4" fmla="*/ 615950 w 1794"/>
              <a:gd name="T5" fmla="*/ 14287 h 415"/>
              <a:gd name="T6" fmla="*/ 384175 w 1794"/>
              <a:gd name="T7" fmla="*/ 28575 h 415"/>
              <a:gd name="T8" fmla="*/ 252413 w 1794"/>
              <a:gd name="T9" fmla="*/ 73025 h 415"/>
              <a:gd name="T10" fmla="*/ 122238 w 1794"/>
              <a:gd name="T11" fmla="*/ 174625 h 415"/>
              <a:gd name="T12" fmla="*/ 49213 w 1794"/>
              <a:gd name="T13" fmla="*/ 304800 h 415"/>
              <a:gd name="T14" fmla="*/ 65088 w 1794"/>
              <a:gd name="T15" fmla="*/ 508000 h 415"/>
              <a:gd name="T16" fmla="*/ 731838 w 1794"/>
              <a:gd name="T17" fmla="*/ 522287 h 415"/>
              <a:gd name="T18" fmla="*/ 1182688 w 1794"/>
              <a:gd name="T19" fmla="*/ 595312 h 415"/>
              <a:gd name="T20" fmla="*/ 2255838 w 1794"/>
              <a:gd name="T21" fmla="*/ 623887 h 415"/>
              <a:gd name="T22" fmla="*/ 2808288 w 1794"/>
              <a:gd name="T23" fmla="*/ 508000 h 415"/>
              <a:gd name="T24" fmla="*/ 2690813 w 1794"/>
              <a:gd name="T25" fmla="*/ 87312 h 415"/>
              <a:gd name="T26" fmla="*/ 2517775 w 1794"/>
              <a:gd name="T27" fmla="*/ 58737 h 4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94" h="415">
                <a:moveTo>
                  <a:pt x="1586" y="37"/>
                </a:moveTo>
                <a:cubicBezTo>
                  <a:pt x="1533" y="27"/>
                  <a:pt x="1483" y="10"/>
                  <a:pt x="1430" y="0"/>
                </a:cubicBezTo>
                <a:cubicBezTo>
                  <a:pt x="1083" y="3"/>
                  <a:pt x="735" y="4"/>
                  <a:pt x="388" y="9"/>
                </a:cubicBezTo>
                <a:cubicBezTo>
                  <a:pt x="339" y="10"/>
                  <a:pt x="290" y="11"/>
                  <a:pt x="242" y="18"/>
                </a:cubicBezTo>
                <a:cubicBezTo>
                  <a:pt x="213" y="22"/>
                  <a:pt x="159" y="46"/>
                  <a:pt x="159" y="46"/>
                </a:cubicBezTo>
                <a:cubicBezTo>
                  <a:pt x="121" y="71"/>
                  <a:pt x="121" y="89"/>
                  <a:pt x="77" y="110"/>
                </a:cubicBezTo>
                <a:cubicBezTo>
                  <a:pt x="36" y="173"/>
                  <a:pt x="49" y="144"/>
                  <a:pt x="31" y="192"/>
                </a:cubicBezTo>
                <a:cubicBezTo>
                  <a:pt x="34" y="235"/>
                  <a:pt x="0" y="307"/>
                  <a:pt x="41" y="320"/>
                </a:cubicBezTo>
                <a:cubicBezTo>
                  <a:pt x="174" y="363"/>
                  <a:pt x="321" y="324"/>
                  <a:pt x="461" y="329"/>
                </a:cubicBezTo>
                <a:cubicBezTo>
                  <a:pt x="555" y="333"/>
                  <a:pt x="651" y="370"/>
                  <a:pt x="745" y="375"/>
                </a:cubicBezTo>
                <a:cubicBezTo>
                  <a:pt x="844" y="380"/>
                  <a:pt x="1361" y="392"/>
                  <a:pt x="1421" y="393"/>
                </a:cubicBezTo>
                <a:cubicBezTo>
                  <a:pt x="1698" y="383"/>
                  <a:pt x="1621" y="415"/>
                  <a:pt x="1769" y="320"/>
                </a:cubicBezTo>
                <a:cubicBezTo>
                  <a:pt x="1794" y="246"/>
                  <a:pt x="1776" y="103"/>
                  <a:pt x="1695" y="55"/>
                </a:cubicBezTo>
                <a:cubicBezTo>
                  <a:pt x="1664" y="37"/>
                  <a:pt x="1619" y="37"/>
                  <a:pt x="1586" y="37"/>
                </a:cubicBezTo>
                <a:close/>
              </a:path>
            </a:pathLst>
          </a:custGeom>
          <a:noFill/>
          <a:ln w="38100" cap="flat" cmpd="sng">
            <a:solidFill>
              <a:srgbClr val="99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7054" name="Freeform 14">
            <a:extLst>
              <a:ext uri="{FF2B5EF4-FFF2-40B4-BE49-F238E27FC236}">
                <a16:creationId xmlns:a16="http://schemas.microsoft.com/office/drawing/2014/main" id="{8CE3A10A-EF05-3DC3-E080-A11A32A3C098}"/>
              </a:ext>
            </a:extLst>
          </p:cNvPr>
          <p:cNvSpPr>
            <a:spLocks/>
          </p:cNvSpPr>
          <p:nvPr/>
        </p:nvSpPr>
        <p:spPr bwMode="auto">
          <a:xfrm>
            <a:off x="9324977" y="11563350"/>
            <a:ext cx="5391150" cy="1438276"/>
          </a:xfrm>
          <a:custGeom>
            <a:avLst/>
            <a:gdLst>
              <a:gd name="T0" fmla="*/ 2609850 w 1698"/>
              <a:gd name="T1" fmla="*/ 153988 h 453"/>
              <a:gd name="T2" fmla="*/ 2492375 w 1698"/>
              <a:gd name="T3" fmla="*/ 82550 h 453"/>
              <a:gd name="T4" fmla="*/ 2333625 w 1698"/>
              <a:gd name="T5" fmla="*/ 23813 h 453"/>
              <a:gd name="T6" fmla="*/ 446088 w 1698"/>
              <a:gd name="T7" fmla="*/ 68263 h 453"/>
              <a:gd name="T8" fmla="*/ 344488 w 1698"/>
              <a:gd name="T9" fmla="*/ 96838 h 453"/>
              <a:gd name="T10" fmla="*/ 301625 w 1698"/>
              <a:gd name="T11" fmla="*/ 125413 h 453"/>
              <a:gd name="T12" fmla="*/ 185738 w 1698"/>
              <a:gd name="T13" fmla="*/ 153988 h 453"/>
              <a:gd name="T14" fmla="*/ 84138 w 1698"/>
              <a:gd name="T15" fmla="*/ 241300 h 453"/>
              <a:gd name="T16" fmla="*/ 171450 w 1698"/>
              <a:gd name="T17" fmla="*/ 633413 h 453"/>
              <a:gd name="T18" fmla="*/ 620713 w 1698"/>
              <a:gd name="T19" fmla="*/ 661988 h 453"/>
              <a:gd name="T20" fmla="*/ 2593975 w 1698"/>
              <a:gd name="T21" fmla="*/ 619125 h 453"/>
              <a:gd name="T22" fmla="*/ 2695575 w 1698"/>
              <a:gd name="T23" fmla="*/ 474663 h 453"/>
              <a:gd name="T24" fmla="*/ 2681288 w 1698"/>
              <a:gd name="T25" fmla="*/ 212725 h 453"/>
              <a:gd name="T26" fmla="*/ 2609850 w 1698"/>
              <a:gd name="T27" fmla="*/ 153988 h 4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98" h="453">
                <a:moveTo>
                  <a:pt x="1644" y="97"/>
                </a:moveTo>
                <a:cubicBezTo>
                  <a:pt x="1620" y="75"/>
                  <a:pt x="1601" y="62"/>
                  <a:pt x="1570" y="52"/>
                </a:cubicBezTo>
                <a:cubicBezTo>
                  <a:pt x="1540" y="20"/>
                  <a:pt x="1514" y="22"/>
                  <a:pt x="1470" y="15"/>
                </a:cubicBezTo>
                <a:cubicBezTo>
                  <a:pt x="755" y="21"/>
                  <a:pt x="715" y="0"/>
                  <a:pt x="281" y="43"/>
                </a:cubicBezTo>
                <a:cubicBezTo>
                  <a:pt x="271" y="46"/>
                  <a:pt x="229" y="55"/>
                  <a:pt x="217" y="61"/>
                </a:cubicBezTo>
                <a:cubicBezTo>
                  <a:pt x="207" y="66"/>
                  <a:pt x="200" y="75"/>
                  <a:pt x="190" y="79"/>
                </a:cubicBezTo>
                <a:cubicBezTo>
                  <a:pt x="166" y="88"/>
                  <a:pt x="141" y="89"/>
                  <a:pt x="117" y="97"/>
                </a:cubicBezTo>
                <a:cubicBezTo>
                  <a:pt x="89" y="125"/>
                  <a:pt x="77" y="116"/>
                  <a:pt x="53" y="152"/>
                </a:cubicBezTo>
                <a:cubicBezTo>
                  <a:pt x="24" y="244"/>
                  <a:pt x="0" y="364"/>
                  <a:pt x="108" y="399"/>
                </a:cubicBezTo>
                <a:cubicBezTo>
                  <a:pt x="189" y="453"/>
                  <a:pt x="303" y="421"/>
                  <a:pt x="391" y="417"/>
                </a:cubicBezTo>
                <a:cubicBezTo>
                  <a:pt x="773" y="290"/>
                  <a:pt x="1498" y="391"/>
                  <a:pt x="1634" y="390"/>
                </a:cubicBezTo>
                <a:cubicBezTo>
                  <a:pt x="1664" y="362"/>
                  <a:pt x="1685" y="338"/>
                  <a:pt x="1698" y="299"/>
                </a:cubicBezTo>
                <a:cubicBezTo>
                  <a:pt x="1695" y="244"/>
                  <a:pt x="1694" y="189"/>
                  <a:pt x="1689" y="134"/>
                </a:cubicBezTo>
                <a:cubicBezTo>
                  <a:pt x="1686" y="104"/>
                  <a:pt x="1672" y="83"/>
                  <a:pt x="1644" y="97"/>
                </a:cubicBezTo>
                <a:close/>
              </a:path>
            </a:pathLst>
          </a:custGeom>
          <a:noFill/>
          <a:ln w="38100" cap="flat" cmpd="sng">
            <a:solidFill>
              <a:srgbClr val="99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7055" name="Freeform 15">
            <a:extLst>
              <a:ext uri="{FF2B5EF4-FFF2-40B4-BE49-F238E27FC236}">
                <a16:creationId xmlns:a16="http://schemas.microsoft.com/office/drawing/2014/main" id="{404AC996-C99B-806D-FE2E-CCF20A1FC2CD}"/>
              </a:ext>
            </a:extLst>
          </p:cNvPr>
          <p:cNvSpPr>
            <a:spLocks/>
          </p:cNvSpPr>
          <p:nvPr/>
        </p:nvSpPr>
        <p:spPr bwMode="auto">
          <a:xfrm>
            <a:off x="8636000" y="1390651"/>
            <a:ext cx="7226300" cy="1644650"/>
          </a:xfrm>
          <a:custGeom>
            <a:avLst/>
            <a:gdLst>
              <a:gd name="T0" fmla="*/ 3490913 w 2276"/>
              <a:gd name="T1" fmla="*/ 204788 h 518"/>
              <a:gd name="T2" fmla="*/ 3316288 w 2276"/>
              <a:gd name="T3" fmla="*/ 58738 h 518"/>
              <a:gd name="T4" fmla="*/ 3200400 w 2276"/>
              <a:gd name="T5" fmla="*/ 30163 h 518"/>
              <a:gd name="T6" fmla="*/ 2198688 w 2276"/>
              <a:gd name="T7" fmla="*/ 44450 h 518"/>
              <a:gd name="T8" fmla="*/ 2039938 w 2276"/>
              <a:gd name="T9" fmla="*/ 88900 h 518"/>
              <a:gd name="T10" fmla="*/ 1633538 w 2276"/>
              <a:gd name="T11" fmla="*/ 117475 h 518"/>
              <a:gd name="T12" fmla="*/ 65088 w 2276"/>
              <a:gd name="T13" fmla="*/ 160338 h 518"/>
              <a:gd name="T14" fmla="*/ 36513 w 2276"/>
              <a:gd name="T15" fmla="*/ 190500 h 518"/>
              <a:gd name="T16" fmla="*/ 7938 w 2276"/>
              <a:gd name="T17" fmla="*/ 277813 h 518"/>
              <a:gd name="T18" fmla="*/ 36513 w 2276"/>
              <a:gd name="T19" fmla="*/ 450850 h 518"/>
              <a:gd name="T20" fmla="*/ 617538 w 2276"/>
              <a:gd name="T21" fmla="*/ 566738 h 518"/>
              <a:gd name="T22" fmla="*/ 2822575 w 2276"/>
              <a:gd name="T23" fmla="*/ 611188 h 518"/>
              <a:gd name="T24" fmla="*/ 3563938 w 2276"/>
              <a:gd name="T25" fmla="*/ 538163 h 518"/>
              <a:gd name="T26" fmla="*/ 3533775 w 2276"/>
              <a:gd name="T27" fmla="*/ 261938 h 518"/>
              <a:gd name="T28" fmla="*/ 3490913 w 2276"/>
              <a:gd name="T29" fmla="*/ 204788 h 5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76" h="518">
                <a:moveTo>
                  <a:pt x="2199" y="129"/>
                </a:moveTo>
                <a:cubicBezTo>
                  <a:pt x="2183" y="80"/>
                  <a:pt x="2138" y="51"/>
                  <a:pt x="2089" y="37"/>
                </a:cubicBezTo>
                <a:cubicBezTo>
                  <a:pt x="2065" y="30"/>
                  <a:pt x="2016" y="19"/>
                  <a:pt x="2016" y="19"/>
                </a:cubicBezTo>
                <a:cubicBezTo>
                  <a:pt x="1806" y="22"/>
                  <a:pt x="1595" y="22"/>
                  <a:pt x="1385" y="28"/>
                </a:cubicBezTo>
                <a:cubicBezTo>
                  <a:pt x="1353" y="29"/>
                  <a:pt x="1317" y="50"/>
                  <a:pt x="1285" y="56"/>
                </a:cubicBezTo>
                <a:cubicBezTo>
                  <a:pt x="1206" y="72"/>
                  <a:pt x="1099" y="71"/>
                  <a:pt x="1029" y="74"/>
                </a:cubicBezTo>
                <a:cubicBezTo>
                  <a:pt x="713" y="175"/>
                  <a:pt x="357" y="0"/>
                  <a:pt x="41" y="101"/>
                </a:cubicBezTo>
                <a:cubicBezTo>
                  <a:pt x="35" y="107"/>
                  <a:pt x="27" y="112"/>
                  <a:pt x="23" y="120"/>
                </a:cubicBezTo>
                <a:cubicBezTo>
                  <a:pt x="15" y="137"/>
                  <a:pt x="5" y="175"/>
                  <a:pt x="5" y="175"/>
                </a:cubicBezTo>
                <a:cubicBezTo>
                  <a:pt x="9" y="212"/>
                  <a:pt x="0" y="255"/>
                  <a:pt x="23" y="284"/>
                </a:cubicBezTo>
                <a:cubicBezTo>
                  <a:pt x="96" y="377"/>
                  <a:pt x="316" y="354"/>
                  <a:pt x="389" y="357"/>
                </a:cubicBezTo>
                <a:cubicBezTo>
                  <a:pt x="823" y="518"/>
                  <a:pt x="1315" y="382"/>
                  <a:pt x="1778" y="385"/>
                </a:cubicBezTo>
                <a:cubicBezTo>
                  <a:pt x="2253" y="375"/>
                  <a:pt x="2105" y="472"/>
                  <a:pt x="2245" y="339"/>
                </a:cubicBezTo>
                <a:cubicBezTo>
                  <a:pt x="2260" y="278"/>
                  <a:pt x="2276" y="215"/>
                  <a:pt x="2226" y="165"/>
                </a:cubicBezTo>
                <a:cubicBezTo>
                  <a:pt x="2215" y="132"/>
                  <a:pt x="2225" y="142"/>
                  <a:pt x="2199" y="129"/>
                </a:cubicBezTo>
                <a:close/>
              </a:path>
            </a:pathLst>
          </a:custGeom>
          <a:noFill/>
          <a:ln w="38100" cap="flat" cmpd="sng">
            <a:solidFill>
              <a:srgbClr val="99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7055"/>
                                        </p:tgtEl>
                                        <p:attrNameLst>
                                          <p:attrName>style.visibility</p:attrName>
                                        </p:attrNameLst>
                                      </p:cBhvr>
                                      <p:to>
                                        <p:strVal val="visible"/>
                                      </p:to>
                                    </p:set>
                                    <p:anim calcmode="lin" valueType="num">
                                      <p:cBhvr additive="base">
                                        <p:cTn id="7" dur="500" fill="hold"/>
                                        <p:tgtEl>
                                          <p:spTgt spid="87055"/>
                                        </p:tgtEl>
                                        <p:attrNameLst>
                                          <p:attrName>ppt_x</p:attrName>
                                        </p:attrNameLst>
                                      </p:cBhvr>
                                      <p:tavLst>
                                        <p:tav tm="0">
                                          <p:val>
                                            <p:strVal val="#ppt_x"/>
                                          </p:val>
                                        </p:tav>
                                        <p:tav tm="100000">
                                          <p:val>
                                            <p:strVal val="#ppt_x"/>
                                          </p:val>
                                        </p:tav>
                                      </p:tavLst>
                                    </p:anim>
                                    <p:anim calcmode="lin" valueType="num">
                                      <p:cBhvr additive="base">
                                        <p:cTn id="8" dur="500" fill="hold"/>
                                        <p:tgtEl>
                                          <p:spTgt spid="870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7053"/>
                                        </p:tgtEl>
                                        <p:attrNameLst>
                                          <p:attrName>style.visibility</p:attrName>
                                        </p:attrNameLst>
                                      </p:cBhvr>
                                      <p:to>
                                        <p:strVal val="visible"/>
                                      </p:to>
                                    </p:set>
                                    <p:anim calcmode="lin" valueType="num">
                                      <p:cBhvr additive="base">
                                        <p:cTn id="13" dur="500" fill="hold"/>
                                        <p:tgtEl>
                                          <p:spTgt spid="87053"/>
                                        </p:tgtEl>
                                        <p:attrNameLst>
                                          <p:attrName>ppt_x</p:attrName>
                                        </p:attrNameLst>
                                      </p:cBhvr>
                                      <p:tavLst>
                                        <p:tav tm="0">
                                          <p:val>
                                            <p:strVal val="#ppt_x"/>
                                          </p:val>
                                        </p:tav>
                                        <p:tav tm="100000">
                                          <p:val>
                                            <p:strVal val="#ppt_x"/>
                                          </p:val>
                                        </p:tav>
                                      </p:tavLst>
                                    </p:anim>
                                    <p:anim calcmode="lin" valueType="num">
                                      <p:cBhvr additive="base">
                                        <p:cTn id="14" dur="500" fill="hold"/>
                                        <p:tgtEl>
                                          <p:spTgt spid="8705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7054"/>
                                        </p:tgtEl>
                                        <p:attrNameLst>
                                          <p:attrName>style.visibility</p:attrName>
                                        </p:attrNameLst>
                                      </p:cBhvr>
                                      <p:to>
                                        <p:strVal val="visible"/>
                                      </p:to>
                                    </p:set>
                                    <p:anim calcmode="lin" valueType="num">
                                      <p:cBhvr additive="base">
                                        <p:cTn id="19" dur="500" fill="hold"/>
                                        <p:tgtEl>
                                          <p:spTgt spid="87054"/>
                                        </p:tgtEl>
                                        <p:attrNameLst>
                                          <p:attrName>ppt_x</p:attrName>
                                        </p:attrNameLst>
                                      </p:cBhvr>
                                      <p:tavLst>
                                        <p:tav tm="0">
                                          <p:val>
                                            <p:strVal val="#ppt_x"/>
                                          </p:val>
                                        </p:tav>
                                        <p:tav tm="100000">
                                          <p:val>
                                            <p:strVal val="#ppt_x"/>
                                          </p:val>
                                        </p:tav>
                                      </p:tavLst>
                                    </p:anim>
                                    <p:anim calcmode="lin" valueType="num">
                                      <p:cBhvr additive="base">
                                        <p:cTn id="20" dur="500" fill="hold"/>
                                        <p:tgtEl>
                                          <p:spTgt spid="87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a:extLst>
              <a:ext uri="{FF2B5EF4-FFF2-40B4-BE49-F238E27FC236}">
                <a16:creationId xmlns:a16="http://schemas.microsoft.com/office/drawing/2014/main" id="{E7CCF303-AF89-F24A-EEE2-7B8F0D352B03}"/>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46083" name="Slide Number Placeholder 3">
            <a:extLst>
              <a:ext uri="{FF2B5EF4-FFF2-40B4-BE49-F238E27FC236}">
                <a16:creationId xmlns:a16="http://schemas.microsoft.com/office/drawing/2014/main" id="{B2CB24D9-D7B7-8DBD-0BFE-2083B8D5615B}"/>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9292FAE6-967A-4157-800E-4F9097940479}" type="slidenum">
              <a:rPr lang="el-GR" altLang="en-US" b="0" smtClean="0"/>
              <a:pPr algn="ctr"/>
              <a:t>74</a:t>
            </a:fld>
            <a:endParaRPr lang="el-GR" altLang="en-US" b="0" dirty="0"/>
          </a:p>
        </p:txBody>
      </p:sp>
      <p:sp>
        <p:nvSpPr>
          <p:cNvPr id="46084" name="Text Box 4">
            <a:extLst>
              <a:ext uri="{FF2B5EF4-FFF2-40B4-BE49-F238E27FC236}">
                <a16:creationId xmlns:a16="http://schemas.microsoft.com/office/drawing/2014/main" id="{A9813254-18F6-4C40-43DE-22D37ECD4D4D}"/>
              </a:ext>
            </a:extLst>
          </p:cNvPr>
          <p:cNvSpPr txBox="1">
            <a:spLocks noChangeArrowheads="1"/>
          </p:cNvSpPr>
          <p:nvPr/>
        </p:nvSpPr>
        <p:spPr bwMode="auto">
          <a:xfrm>
            <a:off x="4038600" y="674558"/>
            <a:ext cx="16306800" cy="11295400"/>
          </a:xfrm>
          <a:prstGeom prst="rect">
            <a:avLst/>
          </a:prstGeom>
          <a:solidFill>
            <a:schemeClr val="accent6">
              <a:lumMod val="20000"/>
              <a:lumOff val="80000"/>
            </a:schemeClr>
          </a:solid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solidFill>
                  <a:srgbClr val="990000"/>
                </a:solidFill>
              </a:rPr>
              <a:t>Tailored for a User with</a:t>
            </a:r>
            <a:r>
              <a:rPr lang="el-GR" altLang="en-US" sz="4000" dirty="0">
                <a:solidFill>
                  <a:srgbClr val="990000"/>
                </a:solidFill>
              </a:rPr>
              <a:t> Ε = 3</a:t>
            </a:r>
          </a:p>
          <a:p>
            <a:pPr algn="ctr" eaLnBrk="1" hangingPunct="1"/>
            <a:endParaRPr lang="el-GR" altLang="en-US" sz="4000" dirty="0">
              <a:solidFill>
                <a:srgbClr val="990000"/>
              </a:solidFill>
            </a:endParaRPr>
          </a:p>
          <a:p>
            <a:pPr algn="ctr" eaLnBrk="1" hangingPunct="1"/>
            <a:r>
              <a:rPr lang="el-GR" altLang="en-US" sz="4000" dirty="0"/>
              <a:t>Η</a:t>
            </a:r>
            <a:r>
              <a:rPr lang="en-US" altLang="en-US" sz="4000" dirty="0"/>
              <a:t>yperparathyroidism (3,8)</a:t>
            </a:r>
            <a:br>
              <a:rPr lang="en-US" altLang="en-US" sz="4000" dirty="0"/>
            </a:br>
            <a:endParaRPr lang="el-GR" altLang="en-US" sz="4000" dirty="0"/>
          </a:p>
          <a:p>
            <a:pPr algn="ctr" eaLnBrk="1" hangingPunct="1"/>
            <a:endParaRPr lang="el-GR" altLang="en-US" sz="1600" dirty="0"/>
          </a:p>
          <a:p>
            <a:pPr algn="ctr" eaLnBrk="1" hangingPunct="1"/>
            <a:endParaRPr lang="el-GR" altLang="en-US" sz="4000" dirty="0"/>
          </a:p>
          <a:p>
            <a:pPr algn="ctr" eaLnBrk="1" hangingPunct="1"/>
            <a:endParaRPr lang="el-GR" altLang="en-US" sz="1600" dirty="0"/>
          </a:p>
          <a:p>
            <a:pPr algn="ctr" eaLnBrk="1" hangingPunct="1"/>
            <a:endParaRPr lang="el-GR" altLang="en-US" sz="1600" dirty="0"/>
          </a:p>
          <a:p>
            <a:pPr algn="ctr" eaLnBrk="1" hangingPunct="1"/>
            <a:endParaRPr lang="el-GR" altLang="en-US" sz="1600" dirty="0"/>
          </a:p>
          <a:p>
            <a:pPr algn="ctr" eaLnBrk="1" hangingPunct="1"/>
            <a:endParaRPr lang="el-GR" altLang="en-US" sz="1600" dirty="0"/>
          </a:p>
          <a:p>
            <a:pPr algn="ctr" eaLnBrk="1" hangingPunct="1"/>
            <a:endParaRPr lang="el-GR" altLang="en-US" sz="4000" dirty="0"/>
          </a:p>
          <a:p>
            <a:pPr algn="ctr" eaLnBrk="1" hangingPunct="1"/>
            <a:endParaRPr lang="el-GR" altLang="en-US" sz="1600" dirty="0"/>
          </a:p>
          <a:p>
            <a:pPr algn="ctr" eaLnBrk="1" hangingPunct="1"/>
            <a:endParaRPr lang="el-GR" altLang="en-US" sz="4000" dirty="0"/>
          </a:p>
          <a:p>
            <a:pPr algn="ctr" eaLnBrk="1" hangingPunct="1"/>
            <a:r>
              <a:rPr lang="en-US" altLang="en-US" sz="4000" dirty="0"/>
              <a:t>Hypercalcemia (3,8)</a:t>
            </a:r>
            <a:endParaRPr lang="el-GR" altLang="en-US" sz="4000" dirty="0"/>
          </a:p>
          <a:p>
            <a:pPr algn="ctr" eaLnBrk="1" hangingPunct="1"/>
            <a:endParaRPr lang="el-GR" altLang="en-US" sz="4000" dirty="0"/>
          </a:p>
          <a:p>
            <a:pPr algn="ctr" eaLnBrk="1" hangingPunct="1"/>
            <a:endParaRPr lang="el-GR" altLang="en-US" sz="4000" dirty="0"/>
          </a:p>
          <a:p>
            <a:pPr algn="ctr" eaLnBrk="1" hangingPunct="1"/>
            <a:endParaRPr lang="el-GR" altLang="en-US" sz="4000" dirty="0"/>
          </a:p>
          <a:p>
            <a:pPr algn="ctr" eaLnBrk="1" hangingPunct="1"/>
            <a:endParaRPr lang="el-GR" altLang="en-US" sz="4000" dirty="0"/>
          </a:p>
          <a:p>
            <a:pPr algn="ctr" eaLnBrk="1" hangingPunct="1"/>
            <a:endParaRPr lang="el-GR" altLang="en-US" sz="4000" dirty="0"/>
          </a:p>
          <a:p>
            <a:pPr algn="ctr" eaLnBrk="1" hangingPunct="1"/>
            <a:endParaRPr lang="el-GR" altLang="en-US" sz="1600" dirty="0"/>
          </a:p>
          <a:p>
            <a:pPr algn="ctr" eaLnBrk="1" hangingPunct="1"/>
            <a:endParaRPr lang="el-GR" altLang="en-US" sz="1600" dirty="0"/>
          </a:p>
          <a:p>
            <a:pPr algn="ctr" eaLnBrk="1" hangingPunct="1"/>
            <a:r>
              <a:rPr lang="en-US" altLang="en-US" sz="4000" dirty="0"/>
              <a:t>Renal stones (1,6)</a:t>
            </a:r>
            <a:endParaRPr lang="el-GR" altLang="en-US" sz="4000" dirty="0"/>
          </a:p>
          <a:p>
            <a:pPr algn="ctr" eaLnBrk="1" hangingPunct="1"/>
            <a:endParaRPr lang="en-US" altLang="en-US" sz="4000" dirty="0"/>
          </a:p>
        </p:txBody>
      </p:sp>
      <p:sp>
        <p:nvSpPr>
          <p:cNvPr id="46085" name="Line 15">
            <a:extLst>
              <a:ext uri="{FF2B5EF4-FFF2-40B4-BE49-F238E27FC236}">
                <a16:creationId xmlns:a16="http://schemas.microsoft.com/office/drawing/2014/main" id="{2CCD38A4-4329-8A3E-9A23-B599AC319EAE}"/>
              </a:ext>
            </a:extLst>
          </p:cNvPr>
          <p:cNvSpPr>
            <a:spLocks noChangeShapeType="1"/>
          </p:cNvSpPr>
          <p:nvPr/>
        </p:nvSpPr>
        <p:spPr bwMode="auto">
          <a:xfrm>
            <a:off x="11887200" y="3200400"/>
            <a:ext cx="0" cy="2895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6086" name="Line 16">
            <a:extLst>
              <a:ext uri="{FF2B5EF4-FFF2-40B4-BE49-F238E27FC236}">
                <a16:creationId xmlns:a16="http://schemas.microsoft.com/office/drawing/2014/main" id="{2981DC73-DE1D-8046-FC9C-CF5DCFB2BB5C}"/>
              </a:ext>
            </a:extLst>
          </p:cNvPr>
          <p:cNvSpPr>
            <a:spLocks noChangeShapeType="1"/>
          </p:cNvSpPr>
          <p:nvPr/>
        </p:nvSpPr>
        <p:spPr bwMode="auto">
          <a:xfrm>
            <a:off x="11887200" y="7772400"/>
            <a:ext cx="0" cy="2895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a:extLst>
              <a:ext uri="{FF2B5EF4-FFF2-40B4-BE49-F238E27FC236}">
                <a16:creationId xmlns:a16="http://schemas.microsoft.com/office/drawing/2014/main" id="{9EA6E2A4-8251-FE0A-F5D2-9F69229EC166}"/>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47107" name="Slide Number Placeholder 3">
            <a:extLst>
              <a:ext uri="{FF2B5EF4-FFF2-40B4-BE49-F238E27FC236}">
                <a16:creationId xmlns:a16="http://schemas.microsoft.com/office/drawing/2014/main" id="{A8490833-D272-A973-2154-DB1A3924CC15}"/>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AD8EF502-BED0-40FB-990E-36BAC344EE05}" type="slidenum">
              <a:rPr lang="el-GR" altLang="en-US" b="0" smtClean="0"/>
              <a:pPr algn="ctr"/>
              <a:t>75</a:t>
            </a:fld>
            <a:endParaRPr lang="el-GR" altLang="en-US" b="0" dirty="0"/>
          </a:p>
        </p:txBody>
      </p:sp>
      <p:sp>
        <p:nvSpPr>
          <p:cNvPr id="89092" name="Text Box 4">
            <a:extLst>
              <a:ext uri="{FF2B5EF4-FFF2-40B4-BE49-F238E27FC236}">
                <a16:creationId xmlns:a16="http://schemas.microsoft.com/office/drawing/2014/main" id="{12A2AFE0-D2DC-A16D-2BA8-DD39DF460B7A}"/>
              </a:ext>
            </a:extLst>
          </p:cNvPr>
          <p:cNvSpPr txBox="1">
            <a:spLocks noChangeArrowheads="1"/>
          </p:cNvSpPr>
          <p:nvPr/>
        </p:nvSpPr>
        <p:spPr bwMode="auto">
          <a:xfrm>
            <a:off x="4114800" y="1066800"/>
            <a:ext cx="16306800" cy="10679847"/>
          </a:xfrm>
          <a:prstGeom prst="rect">
            <a:avLst/>
          </a:prstGeom>
          <a:solidFill>
            <a:schemeClr val="accent6">
              <a:lumMod val="20000"/>
              <a:lumOff val="80000"/>
            </a:schemeClr>
          </a:solidFill>
          <a:ln>
            <a:noFill/>
          </a:ln>
          <a:effec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dirty="0"/>
              <a:t>Tailored for a user with</a:t>
            </a:r>
            <a:r>
              <a:rPr lang="el-GR" altLang="en-US" sz="4000" dirty="0"/>
              <a:t> Ε = 3</a:t>
            </a:r>
          </a:p>
          <a:p>
            <a:pPr algn="ctr" eaLnBrk="1" hangingPunct="1"/>
            <a:endParaRPr lang="el-GR" altLang="en-US" sz="1600" dirty="0"/>
          </a:p>
          <a:p>
            <a:pPr algn="ctr" eaLnBrk="1" hangingPunct="1"/>
            <a:r>
              <a:rPr lang="en-US" altLang="en-US" sz="4000" dirty="0">
                <a:solidFill>
                  <a:srgbClr val="990000"/>
                </a:solidFill>
              </a:rPr>
              <a:t>More detail</a:t>
            </a:r>
            <a:r>
              <a:rPr lang="el-GR" altLang="en-US" sz="4000" dirty="0">
                <a:solidFill>
                  <a:srgbClr val="990000"/>
                </a:solidFill>
              </a:rPr>
              <a:t>!</a:t>
            </a:r>
          </a:p>
          <a:p>
            <a:pPr algn="ctr" eaLnBrk="1" hangingPunct="1"/>
            <a:endParaRPr lang="el-GR" altLang="en-US" sz="4000" dirty="0">
              <a:solidFill>
                <a:srgbClr val="990000"/>
              </a:solidFill>
            </a:endParaRPr>
          </a:p>
          <a:p>
            <a:pPr algn="ctr" eaLnBrk="1" hangingPunct="1"/>
            <a:r>
              <a:rPr lang="el-GR" altLang="en-US" sz="4000" dirty="0"/>
              <a:t>Η</a:t>
            </a:r>
            <a:r>
              <a:rPr lang="en-US" altLang="en-US" sz="4000" dirty="0"/>
              <a:t>yperparathyroidism (3,8)</a:t>
            </a:r>
            <a:br>
              <a:rPr lang="en-US" altLang="en-US" sz="4000" dirty="0"/>
            </a:br>
            <a:endParaRPr lang="el-GR" altLang="en-US" sz="4000" dirty="0"/>
          </a:p>
          <a:p>
            <a:pPr algn="ctr" eaLnBrk="1" hangingPunct="1"/>
            <a:endParaRPr lang="el-GR" altLang="en-US" sz="1600" dirty="0"/>
          </a:p>
          <a:p>
            <a:pPr algn="ctr" eaLnBrk="1" hangingPunct="1"/>
            <a:endParaRPr lang="el-GR" altLang="en-US" sz="1600" dirty="0"/>
          </a:p>
          <a:p>
            <a:pPr algn="ctr" eaLnBrk="1" hangingPunct="1"/>
            <a:endParaRPr lang="el-GR" altLang="en-US" sz="1600" dirty="0"/>
          </a:p>
          <a:p>
            <a:pPr algn="ctr" eaLnBrk="1" hangingPunct="1"/>
            <a:r>
              <a:rPr lang="en-US" altLang="en-US" sz="4000" dirty="0">
                <a:solidFill>
                  <a:srgbClr val="990000"/>
                </a:solidFill>
              </a:rPr>
              <a:t>Bone breakdown (6,3)</a:t>
            </a:r>
            <a:endParaRPr lang="el-GR" altLang="en-US" sz="4000" dirty="0">
              <a:solidFill>
                <a:srgbClr val="990000"/>
              </a:solidFill>
            </a:endParaRPr>
          </a:p>
          <a:p>
            <a:pPr algn="ctr" eaLnBrk="1" hangingPunct="1"/>
            <a:endParaRPr lang="el-GR" altLang="en-US" sz="1600" dirty="0">
              <a:solidFill>
                <a:srgbClr val="990000"/>
              </a:solidFill>
            </a:endParaRPr>
          </a:p>
          <a:p>
            <a:pPr algn="ctr" eaLnBrk="1" hangingPunct="1"/>
            <a:endParaRPr lang="el-GR" altLang="en-US" sz="4000" dirty="0"/>
          </a:p>
          <a:p>
            <a:pPr algn="ctr" eaLnBrk="1" hangingPunct="1"/>
            <a:endParaRPr lang="el-GR" altLang="en-US" sz="1600" dirty="0"/>
          </a:p>
          <a:p>
            <a:pPr algn="ctr" eaLnBrk="1" hangingPunct="1"/>
            <a:endParaRPr lang="el-GR" altLang="en-US" sz="1600" dirty="0"/>
          </a:p>
          <a:p>
            <a:pPr algn="ctr" eaLnBrk="1" hangingPunct="1"/>
            <a:r>
              <a:rPr lang="en-US" altLang="en-US" sz="4000" dirty="0"/>
              <a:t>Hypercalcemia (3,8)</a:t>
            </a:r>
            <a:endParaRPr lang="el-GR" altLang="en-US" sz="4000" dirty="0"/>
          </a:p>
          <a:p>
            <a:pPr algn="ctr" eaLnBrk="1" hangingPunct="1"/>
            <a:endParaRPr lang="el-GR" altLang="en-US" sz="4000" dirty="0"/>
          </a:p>
          <a:p>
            <a:pPr algn="ctr" eaLnBrk="1" hangingPunct="1"/>
            <a:endParaRPr lang="el-GR" altLang="en-US" sz="1600" dirty="0"/>
          </a:p>
          <a:p>
            <a:pPr algn="ctr" eaLnBrk="1" hangingPunct="1"/>
            <a:endParaRPr lang="el-GR" altLang="en-US" sz="1600" dirty="0"/>
          </a:p>
          <a:p>
            <a:pPr algn="ctr" eaLnBrk="1" hangingPunct="1"/>
            <a:endParaRPr lang="el-GR" altLang="en-US" sz="1600" dirty="0">
              <a:solidFill>
                <a:srgbClr val="990000"/>
              </a:solidFill>
            </a:endParaRPr>
          </a:p>
          <a:p>
            <a:pPr algn="ctr" eaLnBrk="1" hangingPunct="1"/>
            <a:r>
              <a:rPr lang="en-US" altLang="en-US" sz="4000" dirty="0">
                <a:solidFill>
                  <a:srgbClr val="990000"/>
                </a:solidFill>
              </a:rPr>
              <a:t>Increased urinary calcium (7,4)</a:t>
            </a:r>
            <a:endParaRPr lang="el-GR" altLang="en-US" sz="4000" dirty="0">
              <a:solidFill>
                <a:srgbClr val="990000"/>
              </a:solidFill>
            </a:endParaRPr>
          </a:p>
          <a:p>
            <a:pPr algn="ctr" eaLnBrk="1" hangingPunct="1"/>
            <a:endParaRPr lang="el-GR" altLang="en-US" sz="4000" dirty="0">
              <a:solidFill>
                <a:srgbClr val="990000"/>
              </a:solidFill>
            </a:endParaRPr>
          </a:p>
          <a:p>
            <a:pPr algn="ctr" eaLnBrk="1" hangingPunct="1"/>
            <a:endParaRPr lang="el-GR" altLang="en-US" sz="1600" dirty="0"/>
          </a:p>
          <a:p>
            <a:pPr algn="ctr" eaLnBrk="1" hangingPunct="1"/>
            <a:endParaRPr lang="el-GR" altLang="en-US" sz="1600" dirty="0"/>
          </a:p>
          <a:p>
            <a:pPr algn="ctr" eaLnBrk="1" hangingPunct="1"/>
            <a:endParaRPr lang="el-GR" altLang="en-US" sz="1600" dirty="0"/>
          </a:p>
          <a:p>
            <a:pPr algn="ctr" eaLnBrk="1" hangingPunct="1"/>
            <a:r>
              <a:rPr lang="en-US" altLang="en-US" sz="4000" dirty="0"/>
              <a:t>Renal stones (1,6)</a:t>
            </a:r>
          </a:p>
        </p:txBody>
      </p:sp>
      <p:sp>
        <p:nvSpPr>
          <p:cNvPr id="89095" name="Line 7">
            <a:extLst>
              <a:ext uri="{FF2B5EF4-FFF2-40B4-BE49-F238E27FC236}">
                <a16:creationId xmlns:a16="http://schemas.microsoft.com/office/drawing/2014/main" id="{7D0B803C-8165-F86E-0C94-09B59A61C689}"/>
              </a:ext>
            </a:extLst>
          </p:cNvPr>
          <p:cNvSpPr>
            <a:spLocks noChangeShapeType="1"/>
          </p:cNvSpPr>
          <p:nvPr/>
        </p:nvSpPr>
        <p:spPr bwMode="auto">
          <a:xfrm>
            <a:off x="11887200" y="38100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096" name="Line 8">
            <a:extLst>
              <a:ext uri="{FF2B5EF4-FFF2-40B4-BE49-F238E27FC236}">
                <a16:creationId xmlns:a16="http://schemas.microsoft.com/office/drawing/2014/main" id="{6DD79A9D-999B-C681-871B-30B68D3CDE5A}"/>
              </a:ext>
            </a:extLst>
          </p:cNvPr>
          <p:cNvSpPr>
            <a:spLocks noChangeShapeType="1"/>
          </p:cNvSpPr>
          <p:nvPr/>
        </p:nvSpPr>
        <p:spPr bwMode="auto">
          <a:xfrm>
            <a:off x="11887200" y="57912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097" name="Line 9">
            <a:extLst>
              <a:ext uri="{FF2B5EF4-FFF2-40B4-BE49-F238E27FC236}">
                <a16:creationId xmlns:a16="http://schemas.microsoft.com/office/drawing/2014/main" id="{BB90755D-88EE-0F62-D8B8-237F79022396}"/>
              </a:ext>
            </a:extLst>
          </p:cNvPr>
          <p:cNvSpPr>
            <a:spLocks noChangeShapeType="1"/>
          </p:cNvSpPr>
          <p:nvPr/>
        </p:nvSpPr>
        <p:spPr bwMode="auto">
          <a:xfrm>
            <a:off x="11887200" y="77724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098" name="Line 10">
            <a:extLst>
              <a:ext uri="{FF2B5EF4-FFF2-40B4-BE49-F238E27FC236}">
                <a16:creationId xmlns:a16="http://schemas.microsoft.com/office/drawing/2014/main" id="{945EB57F-885D-1F02-0979-D14FE4503EAD}"/>
              </a:ext>
            </a:extLst>
          </p:cNvPr>
          <p:cNvSpPr>
            <a:spLocks noChangeShapeType="1"/>
          </p:cNvSpPr>
          <p:nvPr/>
        </p:nvSpPr>
        <p:spPr bwMode="auto">
          <a:xfrm>
            <a:off x="11887200" y="9753600"/>
            <a:ext cx="0" cy="137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9092">
                                            <p:txEl>
                                              <p:pRg st="8" end="8"/>
                                            </p:txEl>
                                          </p:spTgt>
                                        </p:tgtEl>
                                        <p:attrNameLst>
                                          <p:attrName>style.visibility</p:attrName>
                                        </p:attrNameLst>
                                      </p:cBhvr>
                                      <p:to>
                                        <p:strVal val="visible"/>
                                      </p:to>
                                    </p:set>
                                    <p:anim calcmode="lin" valueType="num">
                                      <p:cBhvr additive="base">
                                        <p:cTn id="7" dur="500" fill="hold"/>
                                        <p:tgtEl>
                                          <p:spTgt spid="8909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9092">
                                            <p:txEl>
                                              <p:pRg st="18" end="18"/>
                                            </p:txEl>
                                          </p:spTgt>
                                        </p:tgtEl>
                                        <p:attrNameLst>
                                          <p:attrName>style.visibility</p:attrName>
                                        </p:attrNameLst>
                                      </p:cBhvr>
                                      <p:to>
                                        <p:strVal val="visible"/>
                                      </p:to>
                                    </p:set>
                                    <p:anim calcmode="lin" valueType="num">
                                      <p:cBhvr additive="base">
                                        <p:cTn id="13" dur="500" fill="hold"/>
                                        <p:tgtEl>
                                          <p:spTgt spid="89092">
                                            <p:txEl>
                                              <p:pRg st="18" end="1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5"/>
                                        </p:tgtEl>
                                        <p:attrNameLst>
                                          <p:attrName>style.visibility</p:attrName>
                                        </p:attrNameLst>
                                      </p:cBhvr>
                                      <p:to>
                                        <p:strVal val="visible"/>
                                      </p:to>
                                    </p:set>
                                    <p:anim calcmode="lin" valueType="num">
                                      <p:cBhvr additive="base">
                                        <p:cTn id="19" dur="500" fill="hold"/>
                                        <p:tgtEl>
                                          <p:spTgt spid="89095"/>
                                        </p:tgtEl>
                                        <p:attrNameLst>
                                          <p:attrName>ppt_x</p:attrName>
                                        </p:attrNameLst>
                                      </p:cBhvr>
                                      <p:tavLst>
                                        <p:tav tm="0">
                                          <p:val>
                                            <p:strVal val="#ppt_x"/>
                                          </p:val>
                                        </p:tav>
                                        <p:tav tm="100000">
                                          <p:val>
                                            <p:strVal val="#ppt_x"/>
                                          </p:val>
                                        </p:tav>
                                      </p:tavLst>
                                    </p:anim>
                                    <p:anim calcmode="lin" valueType="num">
                                      <p:cBhvr additive="base">
                                        <p:cTn id="20" dur="500" fill="hold"/>
                                        <p:tgtEl>
                                          <p:spTgt spid="8909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9096"/>
                                        </p:tgtEl>
                                        <p:attrNameLst>
                                          <p:attrName>style.visibility</p:attrName>
                                        </p:attrNameLst>
                                      </p:cBhvr>
                                      <p:to>
                                        <p:strVal val="visible"/>
                                      </p:to>
                                    </p:set>
                                    <p:anim calcmode="lin" valueType="num">
                                      <p:cBhvr additive="base">
                                        <p:cTn id="23" dur="500" fill="hold"/>
                                        <p:tgtEl>
                                          <p:spTgt spid="89096"/>
                                        </p:tgtEl>
                                        <p:attrNameLst>
                                          <p:attrName>ppt_x</p:attrName>
                                        </p:attrNameLst>
                                      </p:cBhvr>
                                      <p:tavLst>
                                        <p:tav tm="0">
                                          <p:val>
                                            <p:strVal val="#ppt_x"/>
                                          </p:val>
                                        </p:tav>
                                        <p:tav tm="100000">
                                          <p:val>
                                            <p:strVal val="#ppt_x"/>
                                          </p:val>
                                        </p:tav>
                                      </p:tavLst>
                                    </p:anim>
                                    <p:anim calcmode="lin" valueType="num">
                                      <p:cBhvr additive="base">
                                        <p:cTn id="24" dur="500" fill="hold"/>
                                        <p:tgtEl>
                                          <p:spTgt spid="8909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9097"/>
                                        </p:tgtEl>
                                        <p:attrNameLst>
                                          <p:attrName>style.visibility</p:attrName>
                                        </p:attrNameLst>
                                      </p:cBhvr>
                                      <p:to>
                                        <p:strVal val="visible"/>
                                      </p:to>
                                    </p:set>
                                    <p:anim calcmode="lin" valueType="num">
                                      <p:cBhvr additive="base">
                                        <p:cTn id="27" dur="500" fill="hold"/>
                                        <p:tgtEl>
                                          <p:spTgt spid="89097"/>
                                        </p:tgtEl>
                                        <p:attrNameLst>
                                          <p:attrName>ppt_x</p:attrName>
                                        </p:attrNameLst>
                                      </p:cBhvr>
                                      <p:tavLst>
                                        <p:tav tm="0">
                                          <p:val>
                                            <p:strVal val="#ppt_x"/>
                                          </p:val>
                                        </p:tav>
                                        <p:tav tm="100000">
                                          <p:val>
                                            <p:strVal val="#ppt_x"/>
                                          </p:val>
                                        </p:tav>
                                      </p:tavLst>
                                    </p:anim>
                                    <p:anim calcmode="lin" valueType="num">
                                      <p:cBhvr additive="base">
                                        <p:cTn id="28" dur="500" fill="hold"/>
                                        <p:tgtEl>
                                          <p:spTgt spid="8909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9098"/>
                                        </p:tgtEl>
                                        <p:attrNameLst>
                                          <p:attrName>style.visibility</p:attrName>
                                        </p:attrNameLst>
                                      </p:cBhvr>
                                      <p:to>
                                        <p:strVal val="visible"/>
                                      </p:to>
                                    </p:set>
                                    <p:anim calcmode="lin" valueType="num">
                                      <p:cBhvr additive="base">
                                        <p:cTn id="31" dur="500" fill="hold"/>
                                        <p:tgtEl>
                                          <p:spTgt spid="89098"/>
                                        </p:tgtEl>
                                        <p:attrNameLst>
                                          <p:attrName>ppt_x</p:attrName>
                                        </p:attrNameLst>
                                      </p:cBhvr>
                                      <p:tavLst>
                                        <p:tav tm="0">
                                          <p:val>
                                            <p:strVal val="#ppt_x"/>
                                          </p:val>
                                        </p:tav>
                                        <p:tav tm="100000">
                                          <p:val>
                                            <p:strVal val="#ppt_x"/>
                                          </p:val>
                                        </p:tav>
                                      </p:tavLst>
                                    </p:anim>
                                    <p:anim calcmode="lin" valueType="num">
                                      <p:cBhvr additive="base">
                                        <p:cTn id="32" dur="500" fill="hold"/>
                                        <p:tgtEl>
                                          <p:spTgt spid="89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A429F3A7-72E2-45FA-EFB0-BD9507B9820E}"/>
              </a:ext>
            </a:extLst>
          </p:cNvPr>
          <p:cNvSpPr>
            <a:spLocks noGrp="1"/>
          </p:cNvSpPr>
          <p:nvPr>
            <p:ph type="dt" sz="quarter" idx="10"/>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l-GR" altLang="en-US" b="0" dirty="0"/>
          </a:p>
          <a:p>
            <a:pPr algn="l"/>
            <a:endParaRPr lang="el-GR" altLang="en-US" b="0" dirty="0"/>
          </a:p>
        </p:txBody>
      </p:sp>
      <p:sp>
        <p:nvSpPr>
          <p:cNvPr id="48131" name="Slide Number Placeholder 3">
            <a:extLst>
              <a:ext uri="{FF2B5EF4-FFF2-40B4-BE49-F238E27FC236}">
                <a16:creationId xmlns:a16="http://schemas.microsoft.com/office/drawing/2014/main" id="{BFEB3032-1A18-F7A7-B24C-EB5571CF633E}"/>
              </a:ext>
            </a:extLst>
          </p:cNvPr>
          <p:cNvSpPr>
            <a:spLocks noGrp="1"/>
          </p:cNvSpPr>
          <p:nvPr>
            <p:ph type="sldNum" sz="quarter" idx="12"/>
          </p:nvPr>
        </p:nvSpPr>
        <p:spPr>
          <a:noFill/>
        </p:spPr>
        <p:txBody>
          <a:bodyPr/>
          <a:lstStyle>
            <a:lvl1pPr algn="r">
              <a:defRPr sz="2800" b="1">
                <a:solidFill>
                  <a:schemeClr val="tx1"/>
                </a:solidFill>
                <a:latin typeface="Arial" panose="020B0604020202020204" pitchFamily="34" charset="0"/>
                <a:cs typeface="Arial" panose="020B0604020202020204" pitchFamily="34" charset="0"/>
              </a:defRPr>
            </a:lvl1pPr>
            <a:lvl2pPr marL="1485900" indent="-571500" algn="r">
              <a:defRPr sz="2800" b="1">
                <a:solidFill>
                  <a:schemeClr val="tx1"/>
                </a:solidFill>
                <a:latin typeface="Arial" panose="020B0604020202020204" pitchFamily="34" charset="0"/>
                <a:cs typeface="Arial" panose="020B0604020202020204" pitchFamily="34" charset="0"/>
              </a:defRPr>
            </a:lvl2pPr>
            <a:lvl3pPr marL="2286000" indent="-457200" algn="r">
              <a:defRPr sz="2800" b="1">
                <a:solidFill>
                  <a:schemeClr val="tx1"/>
                </a:solidFill>
                <a:latin typeface="Arial" panose="020B0604020202020204" pitchFamily="34" charset="0"/>
                <a:cs typeface="Arial" panose="020B0604020202020204" pitchFamily="34" charset="0"/>
              </a:defRPr>
            </a:lvl3pPr>
            <a:lvl4pPr marL="3200400" indent="-457200" algn="r">
              <a:defRPr sz="2800" b="1">
                <a:solidFill>
                  <a:schemeClr val="tx1"/>
                </a:solidFill>
                <a:latin typeface="Arial" panose="020B0604020202020204" pitchFamily="34" charset="0"/>
                <a:cs typeface="Arial" panose="020B0604020202020204" pitchFamily="34" charset="0"/>
              </a:defRPr>
            </a:lvl4pPr>
            <a:lvl5pPr marL="4114800" indent="-457200" algn="r">
              <a:defRPr sz="2800" b="1">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fld id="{C055D80B-FCE0-49E1-AE67-D9A7631D4979}" type="slidenum">
              <a:rPr lang="el-GR" altLang="en-US" b="0" smtClean="0"/>
              <a:pPr algn="ctr"/>
              <a:t>76</a:t>
            </a:fld>
            <a:endParaRPr lang="el-GR" altLang="en-US" b="0" dirty="0"/>
          </a:p>
        </p:txBody>
      </p:sp>
      <p:sp>
        <p:nvSpPr>
          <p:cNvPr id="48132" name="Oval 4">
            <a:extLst>
              <a:ext uri="{FF2B5EF4-FFF2-40B4-BE49-F238E27FC236}">
                <a16:creationId xmlns:a16="http://schemas.microsoft.com/office/drawing/2014/main" id="{6A8906C3-2B2B-52C0-8613-CFB7D8D869CA}"/>
              </a:ext>
            </a:extLst>
          </p:cNvPr>
          <p:cNvSpPr>
            <a:spLocks noChangeArrowheads="1"/>
          </p:cNvSpPr>
          <p:nvPr/>
        </p:nvSpPr>
        <p:spPr bwMode="auto">
          <a:xfrm>
            <a:off x="5334000" y="2743200"/>
            <a:ext cx="1371600" cy="11430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3200" b="0">
                <a:latin typeface="Times New Roman" panose="02020603050405020304" pitchFamily="18" charset="0"/>
              </a:rPr>
              <a:t>Α</a:t>
            </a:r>
            <a:endParaRPr lang="en-US" altLang="en-US" sz="2800" b="0"/>
          </a:p>
        </p:txBody>
      </p:sp>
      <p:sp>
        <p:nvSpPr>
          <p:cNvPr id="48133" name="Oval 5">
            <a:extLst>
              <a:ext uri="{FF2B5EF4-FFF2-40B4-BE49-F238E27FC236}">
                <a16:creationId xmlns:a16="http://schemas.microsoft.com/office/drawing/2014/main" id="{42A93514-9548-7DD6-CF32-9056F28EF28B}"/>
              </a:ext>
            </a:extLst>
          </p:cNvPr>
          <p:cNvSpPr>
            <a:spLocks noChangeArrowheads="1"/>
          </p:cNvSpPr>
          <p:nvPr/>
        </p:nvSpPr>
        <p:spPr bwMode="auto">
          <a:xfrm>
            <a:off x="11963400" y="7524750"/>
            <a:ext cx="1371600" cy="11430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0" dirty="0">
                <a:latin typeface="Times New Roman" panose="02020603050405020304" pitchFamily="18" charset="0"/>
              </a:rPr>
              <a:t>D</a:t>
            </a:r>
            <a:endParaRPr lang="en-US" altLang="en-US" sz="2800" b="0" dirty="0"/>
          </a:p>
        </p:txBody>
      </p:sp>
      <p:sp>
        <p:nvSpPr>
          <p:cNvPr id="48134" name="Oval 6">
            <a:extLst>
              <a:ext uri="{FF2B5EF4-FFF2-40B4-BE49-F238E27FC236}">
                <a16:creationId xmlns:a16="http://schemas.microsoft.com/office/drawing/2014/main" id="{C3AE16BE-6B07-F4DC-2061-7C56A5F27BB4}"/>
              </a:ext>
            </a:extLst>
          </p:cNvPr>
          <p:cNvSpPr>
            <a:spLocks noChangeArrowheads="1"/>
          </p:cNvSpPr>
          <p:nvPr/>
        </p:nvSpPr>
        <p:spPr bwMode="auto">
          <a:xfrm>
            <a:off x="7620000" y="4114800"/>
            <a:ext cx="1371600" cy="11430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3200" b="0">
                <a:latin typeface="Times New Roman" panose="02020603050405020304" pitchFamily="18" charset="0"/>
              </a:rPr>
              <a:t>Β</a:t>
            </a:r>
            <a:endParaRPr lang="en-US" altLang="en-US" sz="2800" b="0"/>
          </a:p>
        </p:txBody>
      </p:sp>
      <p:sp>
        <p:nvSpPr>
          <p:cNvPr id="48135" name="Oval 7">
            <a:extLst>
              <a:ext uri="{FF2B5EF4-FFF2-40B4-BE49-F238E27FC236}">
                <a16:creationId xmlns:a16="http://schemas.microsoft.com/office/drawing/2014/main" id="{005C99B6-42CF-BFDD-D5A8-693B6BBCA8C7}"/>
              </a:ext>
            </a:extLst>
          </p:cNvPr>
          <p:cNvSpPr>
            <a:spLocks noChangeArrowheads="1"/>
          </p:cNvSpPr>
          <p:nvPr/>
        </p:nvSpPr>
        <p:spPr bwMode="auto">
          <a:xfrm>
            <a:off x="9906000" y="5661026"/>
            <a:ext cx="1371600" cy="1143000"/>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0" dirty="0">
                <a:latin typeface="Times New Roman" panose="02020603050405020304" pitchFamily="18" charset="0"/>
              </a:rPr>
              <a:t>C</a:t>
            </a:r>
            <a:endParaRPr lang="en-US" altLang="en-US" sz="2800" b="0" dirty="0"/>
          </a:p>
        </p:txBody>
      </p:sp>
      <p:sp>
        <p:nvSpPr>
          <p:cNvPr id="48136" name="Oval 8">
            <a:extLst>
              <a:ext uri="{FF2B5EF4-FFF2-40B4-BE49-F238E27FC236}">
                <a16:creationId xmlns:a16="http://schemas.microsoft.com/office/drawing/2014/main" id="{3B272C4F-4038-256D-B35A-742732D9546D}"/>
              </a:ext>
            </a:extLst>
          </p:cNvPr>
          <p:cNvSpPr>
            <a:spLocks noChangeArrowheads="1"/>
          </p:cNvSpPr>
          <p:nvPr/>
        </p:nvSpPr>
        <p:spPr bwMode="auto">
          <a:xfrm>
            <a:off x="14478000" y="9299576"/>
            <a:ext cx="1371600" cy="1143000"/>
          </a:xfrm>
          <a:prstGeom prst="ellipse">
            <a:avLst/>
          </a:prstGeom>
          <a:solidFill>
            <a:srgbClr val="C0C0C0"/>
          </a:solidFill>
          <a:ln w="9525">
            <a:solidFill>
              <a:srgbClr val="C0C0C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3200" b="0">
                <a:latin typeface="Times New Roman" panose="02020603050405020304" pitchFamily="18" charset="0"/>
              </a:rPr>
              <a:t>Ε</a:t>
            </a:r>
            <a:endParaRPr lang="en-US" altLang="en-US" sz="2800" b="0"/>
          </a:p>
        </p:txBody>
      </p:sp>
      <p:sp>
        <p:nvSpPr>
          <p:cNvPr id="48137" name="Oval 9">
            <a:extLst>
              <a:ext uri="{FF2B5EF4-FFF2-40B4-BE49-F238E27FC236}">
                <a16:creationId xmlns:a16="http://schemas.microsoft.com/office/drawing/2014/main" id="{D2EBEBB0-150D-991E-8CCB-CF70595246BA}"/>
              </a:ext>
            </a:extLst>
          </p:cNvPr>
          <p:cNvSpPr>
            <a:spLocks noChangeArrowheads="1"/>
          </p:cNvSpPr>
          <p:nvPr/>
        </p:nvSpPr>
        <p:spPr bwMode="auto">
          <a:xfrm>
            <a:off x="16611600" y="11201400"/>
            <a:ext cx="1371600" cy="1143000"/>
          </a:xfrm>
          <a:prstGeom prst="ellipse">
            <a:avLst/>
          </a:prstGeom>
          <a:solidFill>
            <a:srgbClr val="C0C0C0"/>
          </a:solidFill>
          <a:ln w="9525">
            <a:solidFill>
              <a:srgbClr val="C0C0C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0" dirty="0">
                <a:latin typeface="Times New Roman" panose="02020603050405020304" pitchFamily="18" charset="0"/>
              </a:rPr>
              <a:t>F</a:t>
            </a:r>
            <a:endParaRPr lang="en-US" altLang="en-US" sz="2800" b="0" dirty="0"/>
          </a:p>
        </p:txBody>
      </p:sp>
      <p:sp>
        <p:nvSpPr>
          <p:cNvPr id="48138" name="Line 10">
            <a:extLst>
              <a:ext uri="{FF2B5EF4-FFF2-40B4-BE49-F238E27FC236}">
                <a16:creationId xmlns:a16="http://schemas.microsoft.com/office/drawing/2014/main" id="{CE7A589A-A568-6DE3-6C26-DBEA7321392A}"/>
              </a:ext>
            </a:extLst>
          </p:cNvPr>
          <p:cNvSpPr>
            <a:spLocks noChangeShapeType="1"/>
          </p:cNvSpPr>
          <p:nvPr/>
        </p:nvSpPr>
        <p:spPr bwMode="auto">
          <a:xfrm>
            <a:off x="6705600" y="3657600"/>
            <a:ext cx="91440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39" name="Line 11">
            <a:extLst>
              <a:ext uri="{FF2B5EF4-FFF2-40B4-BE49-F238E27FC236}">
                <a16:creationId xmlns:a16="http://schemas.microsoft.com/office/drawing/2014/main" id="{D91E8774-52D0-FBBA-EF05-A26ED46582F9}"/>
              </a:ext>
            </a:extLst>
          </p:cNvPr>
          <p:cNvSpPr>
            <a:spLocks noChangeShapeType="1"/>
          </p:cNvSpPr>
          <p:nvPr/>
        </p:nvSpPr>
        <p:spPr bwMode="auto">
          <a:xfrm>
            <a:off x="8991600" y="5203826"/>
            <a:ext cx="91440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0" name="Line 12">
            <a:extLst>
              <a:ext uri="{FF2B5EF4-FFF2-40B4-BE49-F238E27FC236}">
                <a16:creationId xmlns:a16="http://schemas.microsoft.com/office/drawing/2014/main" id="{D4CBED34-A68F-643B-B54E-0D2F7607188D}"/>
              </a:ext>
            </a:extLst>
          </p:cNvPr>
          <p:cNvSpPr>
            <a:spLocks noChangeShapeType="1"/>
          </p:cNvSpPr>
          <p:nvPr/>
        </p:nvSpPr>
        <p:spPr bwMode="auto">
          <a:xfrm>
            <a:off x="11277600" y="6838950"/>
            <a:ext cx="91440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1" name="Line 13">
            <a:extLst>
              <a:ext uri="{FF2B5EF4-FFF2-40B4-BE49-F238E27FC236}">
                <a16:creationId xmlns:a16="http://schemas.microsoft.com/office/drawing/2014/main" id="{D162B678-6B9F-178B-363D-492AB4D8F386}"/>
              </a:ext>
            </a:extLst>
          </p:cNvPr>
          <p:cNvSpPr>
            <a:spLocks noChangeShapeType="1"/>
          </p:cNvSpPr>
          <p:nvPr/>
        </p:nvSpPr>
        <p:spPr bwMode="auto">
          <a:xfrm>
            <a:off x="13335000" y="8613776"/>
            <a:ext cx="114300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2" name="Line 14">
            <a:extLst>
              <a:ext uri="{FF2B5EF4-FFF2-40B4-BE49-F238E27FC236}">
                <a16:creationId xmlns:a16="http://schemas.microsoft.com/office/drawing/2014/main" id="{FAB633AD-32EE-89F9-9B31-70695AD76AB3}"/>
              </a:ext>
            </a:extLst>
          </p:cNvPr>
          <p:cNvSpPr>
            <a:spLocks noChangeShapeType="1"/>
          </p:cNvSpPr>
          <p:nvPr/>
        </p:nvSpPr>
        <p:spPr bwMode="auto">
          <a:xfrm>
            <a:off x="15621000" y="10388600"/>
            <a:ext cx="114300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3" name="Text Box 15">
            <a:extLst>
              <a:ext uri="{FF2B5EF4-FFF2-40B4-BE49-F238E27FC236}">
                <a16:creationId xmlns:a16="http://schemas.microsoft.com/office/drawing/2014/main" id="{9CE94CD8-BAA5-F577-FA63-3C767E6984FF}"/>
              </a:ext>
            </a:extLst>
          </p:cNvPr>
          <p:cNvSpPr txBox="1">
            <a:spLocks noChangeArrowheads="1"/>
          </p:cNvSpPr>
          <p:nvPr/>
        </p:nvSpPr>
        <p:spPr bwMode="auto">
          <a:xfrm>
            <a:off x="3505200" y="762001"/>
            <a:ext cx="563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800" dirty="0">
                <a:solidFill>
                  <a:srgbClr val="990000"/>
                </a:solidFill>
              </a:rPr>
              <a:t>Example</a:t>
            </a:r>
          </a:p>
        </p:txBody>
      </p:sp>
      <p:sp>
        <p:nvSpPr>
          <p:cNvPr id="48144" name="Text Box 16">
            <a:extLst>
              <a:ext uri="{FF2B5EF4-FFF2-40B4-BE49-F238E27FC236}">
                <a16:creationId xmlns:a16="http://schemas.microsoft.com/office/drawing/2014/main" id="{10555E44-3A9C-AF59-2F56-2D485A1A4E04}"/>
              </a:ext>
            </a:extLst>
          </p:cNvPr>
          <p:cNvSpPr txBox="1">
            <a:spLocks noChangeArrowheads="1"/>
          </p:cNvSpPr>
          <p:nvPr/>
        </p:nvSpPr>
        <p:spPr bwMode="auto">
          <a:xfrm>
            <a:off x="6400800" y="3886200"/>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R</a:t>
            </a:r>
            <a:r>
              <a:rPr lang="el-GR" altLang="en-US" sz="3200" baseline="-25000" dirty="0">
                <a:solidFill>
                  <a:srgbClr val="990000"/>
                </a:solidFill>
              </a:rPr>
              <a:t>1</a:t>
            </a:r>
            <a:endParaRPr lang="en-US" altLang="en-US" sz="3200" baseline="-25000" dirty="0">
              <a:solidFill>
                <a:srgbClr val="990000"/>
              </a:solidFill>
            </a:endParaRPr>
          </a:p>
        </p:txBody>
      </p:sp>
      <p:sp>
        <p:nvSpPr>
          <p:cNvPr id="48145" name="Text Box 17">
            <a:extLst>
              <a:ext uri="{FF2B5EF4-FFF2-40B4-BE49-F238E27FC236}">
                <a16:creationId xmlns:a16="http://schemas.microsoft.com/office/drawing/2014/main" id="{29F1E021-8A1D-DC66-F87C-97108D3EFA8F}"/>
              </a:ext>
            </a:extLst>
          </p:cNvPr>
          <p:cNvSpPr txBox="1">
            <a:spLocks noChangeArrowheads="1"/>
          </p:cNvSpPr>
          <p:nvPr/>
        </p:nvSpPr>
        <p:spPr bwMode="auto">
          <a:xfrm>
            <a:off x="8534400" y="5257800"/>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R</a:t>
            </a:r>
            <a:r>
              <a:rPr lang="el-GR" altLang="en-US" sz="3200" baseline="-25000" dirty="0">
                <a:solidFill>
                  <a:srgbClr val="990000"/>
                </a:solidFill>
              </a:rPr>
              <a:t>2</a:t>
            </a:r>
            <a:endParaRPr lang="en-US" altLang="en-US" sz="3200" baseline="-25000" dirty="0">
              <a:solidFill>
                <a:srgbClr val="990000"/>
              </a:solidFill>
            </a:endParaRPr>
          </a:p>
        </p:txBody>
      </p:sp>
      <p:sp>
        <p:nvSpPr>
          <p:cNvPr id="48146" name="Text Box 18">
            <a:extLst>
              <a:ext uri="{FF2B5EF4-FFF2-40B4-BE49-F238E27FC236}">
                <a16:creationId xmlns:a16="http://schemas.microsoft.com/office/drawing/2014/main" id="{65C98897-EC0B-F48D-3DE7-38A8B8B2D5EC}"/>
              </a:ext>
            </a:extLst>
          </p:cNvPr>
          <p:cNvSpPr txBox="1">
            <a:spLocks noChangeArrowheads="1"/>
          </p:cNvSpPr>
          <p:nvPr/>
        </p:nvSpPr>
        <p:spPr bwMode="auto">
          <a:xfrm>
            <a:off x="10820400" y="6934200"/>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R</a:t>
            </a:r>
            <a:r>
              <a:rPr lang="el-GR" altLang="en-US" sz="3200" baseline="-25000" dirty="0">
                <a:solidFill>
                  <a:srgbClr val="990000"/>
                </a:solidFill>
              </a:rPr>
              <a:t>3</a:t>
            </a:r>
            <a:endParaRPr lang="en-US" altLang="en-US" sz="3200" baseline="-25000" dirty="0">
              <a:solidFill>
                <a:srgbClr val="990000"/>
              </a:solidFill>
            </a:endParaRPr>
          </a:p>
        </p:txBody>
      </p:sp>
      <p:sp>
        <p:nvSpPr>
          <p:cNvPr id="48147" name="Text Box 19">
            <a:extLst>
              <a:ext uri="{FF2B5EF4-FFF2-40B4-BE49-F238E27FC236}">
                <a16:creationId xmlns:a16="http://schemas.microsoft.com/office/drawing/2014/main" id="{BDD445C0-DD00-B5EB-8F12-905170D68ED0}"/>
              </a:ext>
            </a:extLst>
          </p:cNvPr>
          <p:cNvSpPr txBox="1">
            <a:spLocks noChangeArrowheads="1"/>
          </p:cNvSpPr>
          <p:nvPr/>
        </p:nvSpPr>
        <p:spPr bwMode="auto">
          <a:xfrm>
            <a:off x="13106400" y="8851900"/>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R</a:t>
            </a:r>
            <a:r>
              <a:rPr lang="el-GR" altLang="en-US" sz="3200" baseline="-25000" dirty="0">
                <a:solidFill>
                  <a:srgbClr val="990000"/>
                </a:solidFill>
              </a:rPr>
              <a:t>4</a:t>
            </a:r>
            <a:endParaRPr lang="en-US" altLang="en-US" sz="3200" baseline="-25000" dirty="0">
              <a:solidFill>
                <a:srgbClr val="990000"/>
              </a:solidFill>
            </a:endParaRPr>
          </a:p>
        </p:txBody>
      </p:sp>
      <p:sp>
        <p:nvSpPr>
          <p:cNvPr id="48148" name="Text Box 20">
            <a:extLst>
              <a:ext uri="{FF2B5EF4-FFF2-40B4-BE49-F238E27FC236}">
                <a16:creationId xmlns:a16="http://schemas.microsoft.com/office/drawing/2014/main" id="{E16D298E-504D-9CAA-1817-F1E2278AA959}"/>
              </a:ext>
            </a:extLst>
          </p:cNvPr>
          <p:cNvSpPr txBox="1">
            <a:spLocks noChangeArrowheads="1"/>
          </p:cNvSpPr>
          <p:nvPr/>
        </p:nvSpPr>
        <p:spPr bwMode="auto">
          <a:xfrm>
            <a:off x="15392400" y="10591800"/>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R</a:t>
            </a:r>
            <a:r>
              <a:rPr lang="el-GR" altLang="en-US" sz="3200" baseline="-25000" dirty="0">
                <a:solidFill>
                  <a:srgbClr val="990000"/>
                </a:solidFill>
              </a:rPr>
              <a:t>5</a:t>
            </a:r>
            <a:endParaRPr lang="en-US" altLang="en-US" sz="3200" baseline="-25000" dirty="0">
              <a:solidFill>
                <a:srgbClr val="990000"/>
              </a:solidFill>
            </a:endParaRPr>
          </a:p>
        </p:txBody>
      </p:sp>
      <p:sp>
        <p:nvSpPr>
          <p:cNvPr id="90159" name="Line 47">
            <a:extLst>
              <a:ext uri="{FF2B5EF4-FFF2-40B4-BE49-F238E27FC236}">
                <a16:creationId xmlns:a16="http://schemas.microsoft.com/office/drawing/2014/main" id="{6E659014-16DD-BA9A-024C-793971DA09D9}"/>
              </a:ext>
            </a:extLst>
          </p:cNvPr>
          <p:cNvSpPr>
            <a:spLocks noChangeShapeType="1"/>
          </p:cNvSpPr>
          <p:nvPr/>
        </p:nvSpPr>
        <p:spPr bwMode="auto">
          <a:xfrm>
            <a:off x="11887200" y="1828800"/>
            <a:ext cx="0" cy="4572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60" name="Line 48">
            <a:extLst>
              <a:ext uri="{FF2B5EF4-FFF2-40B4-BE49-F238E27FC236}">
                <a16:creationId xmlns:a16="http://schemas.microsoft.com/office/drawing/2014/main" id="{FF50A605-4ED3-A1AC-1AA9-307716FBAB6B}"/>
              </a:ext>
            </a:extLst>
          </p:cNvPr>
          <p:cNvSpPr>
            <a:spLocks noChangeShapeType="1"/>
          </p:cNvSpPr>
          <p:nvPr/>
        </p:nvSpPr>
        <p:spPr bwMode="auto">
          <a:xfrm>
            <a:off x="11887200" y="6400800"/>
            <a:ext cx="8686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61" name="Line 49">
            <a:extLst>
              <a:ext uri="{FF2B5EF4-FFF2-40B4-BE49-F238E27FC236}">
                <a16:creationId xmlns:a16="http://schemas.microsoft.com/office/drawing/2014/main" id="{3030CDCB-9D55-4CF3-DD49-2ECBE3BD1815}"/>
              </a:ext>
            </a:extLst>
          </p:cNvPr>
          <p:cNvSpPr>
            <a:spLocks noChangeShapeType="1"/>
          </p:cNvSpPr>
          <p:nvPr/>
        </p:nvSpPr>
        <p:spPr bwMode="auto">
          <a:xfrm>
            <a:off x="11887200" y="3200400"/>
            <a:ext cx="8458200"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62" name="Line 50">
            <a:extLst>
              <a:ext uri="{FF2B5EF4-FFF2-40B4-BE49-F238E27FC236}">
                <a16:creationId xmlns:a16="http://schemas.microsoft.com/office/drawing/2014/main" id="{B2A68878-509F-571F-FD43-96675607EE28}"/>
              </a:ext>
            </a:extLst>
          </p:cNvPr>
          <p:cNvSpPr>
            <a:spLocks noChangeShapeType="1"/>
          </p:cNvSpPr>
          <p:nvPr/>
        </p:nvSpPr>
        <p:spPr bwMode="auto">
          <a:xfrm>
            <a:off x="11887200" y="4800600"/>
            <a:ext cx="8686800"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63" name="Oval 51">
            <a:extLst>
              <a:ext uri="{FF2B5EF4-FFF2-40B4-BE49-F238E27FC236}">
                <a16:creationId xmlns:a16="http://schemas.microsoft.com/office/drawing/2014/main" id="{0EDF1C24-B7FC-0573-4129-F0B75DF61546}"/>
              </a:ext>
            </a:extLst>
          </p:cNvPr>
          <p:cNvSpPr>
            <a:spLocks noChangeArrowheads="1"/>
          </p:cNvSpPr>
          <p:nvPr/>
        </p:nvSpPr>
        <p:spPr bwMode="auto">
          <a:xfrm>
            <a:off x="13944600" y="22860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C</a:t>
            </a:r>
            <a:endParaRPr lang="en-US" altLang="en-US" sz="2800" dirty="0"/>
          </a:p>
        </p:txBody>
      </p:sp>
      <p:sp>
        <p:nvSpPr>
          <p:cNvPr id="90164" name="Oval 52">
            <a:extLst>
              <a:ext uri="{FF2B5EF4-FFF2-40B4-BE49-F238E27FC236}">
                <a16:creationId xmlns:a16="http://schemas.microsoft.com/office/drawing/2014/main" id="{95F858F7-D4D5-F51E-B295-D24E3E9C70EB}"/>
              </a:ext>
            </a:extLst>
          </p:cNvPr>
          <p:cNvSpPr>
            <a:spLocks noChangeArrowheads="1"/>
          </p:cNvSpPr>
          <p:nvPr/>
        </p:nvSpPr>
        <p:spPr bwMode="auto">
          <a:xfrm>
            <a:off x="12573000" y="18288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Β</a:t>
            </a:r>
            <a:endParaRPr lang="en-US" altLang="en-US" sz="2800"/>
          </a:p>
        </p:txBody>
      </p:sp>
      <p:sp>
        <p:nvSpPr>
          <p:cNvPr id="90165" name="Oval 53">
            <a:extLst>
              <a:ext uri="{FF2B5EF4-FFF2-40B4-BE49-F238E27FC236}">
                <a16:creationId xmlns:a16="http://schemas.microsoft.com/office/drawing/2014/main" id="{20720B23-DB36-C00E-F081-6ABF661B6F6D}"/>
              </a:ext>
            </a:extLst>
          </p:cNvPr>
          <p:cNvSpPr>
            <a:spLocks noChangeArrowheads="1"/>
          </p:cNvSpPr>
          <p:nvPr/>
        </p:nvSpPr>
        <p:spPr bwMode="auto">
          <a:xfrm>
            <a:off x="12115800" y="38862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Α</a:t>
            </a:r>
            <a:endParaRPr lang="en-US" altLang="en-US" sz="2800"/>
          </a:p>
        </p:txBody>
      </p:sp>
      <p:sp>
        <p:nvSpPr>
          <p:cNvPr id="90166" name="Oval 54">
            <a:extLst>
              <a:ext uri="{FF2B5EF4-FFF2-40B4-BE49-F238E27FC236}">
                <a16:creationId xmlns:a16="http://schemas.microsoft.com/office/drawing/2014/main" id="{1CF7E142-586F-C4F3-D2A7-3C2E58E7FE9C}"/>
              </a:ext>
            </a:extLst>
          </p:cNvPr>
          <p:cNvSpPr>
            <a:spLocks noChangeArrowheads="1"/>
          </p:cNvSpPr>
          <p:nvPr/>
        </p:nvSpPr>
        <p:spPr bwMode="auto">
          <a:xfrm>
            <a:off x="14859000" y="34290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D</a:t>
            </a:r>
            <a:endParaRPr lang="en-US" altLang="en-US" sz="2800" dirty="0"/>
          </a:p>
        </p:txBody>
      </p:sp>
      <p:sp>
        <p:nvSpPr>
          <p:cNvPr id="90167" name="Oval 55">
            <a:extLst>
              <a:ext uri="{FF2B5EF4-FFF2-40B4-BE49-F238E27FC236}">
                <a16:creationId xmlns:a16="http://schemas.microsoft.com/office/drawing/2014/main" id="{7AEEF6D5-B5F7-8C17-05DD-AB0358D6D339}"/>
              </a:ext>
            </a:extLst>
          </p:cNvPr>
          <p:cNvSpPr>
            <a:spLocks noChangeArrowheads="1"/>
          </p:cNvSpPr>
          <p:nvPr/>
        </p:nvSpPr>
        <p:spPr bwMode="auto">
          <a:xfrm>
            <a:off x="17373600" y="50292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a:latin typeface="Times New Roman" panose="02020603050405020304" pitchFamily="18" charset="0"/>
              </a:rPr>
              <a:t>Ε</a:t>
            </a:r>
            <a:endParaRPr lang="en-US" altLang="en-US" sz="2800"/>
          </a:p>
        </p:txBody>
      </p:sp>
      <p:sp>
        <p:nvSpPr>
          <p:cNvPr id="90168" name="Oval 56">
            <a:extLst>
              <a:ext uri="{FF2B5EF4-FFF2-40B4-BE49-F238E27FC236}">
                <a16:creationId xmlns:a16="http://schemas.microsoft.com/office/drawing/2014/main" id="{00DC4078-9473-7B71-F5EF-04A5CA52D427}"/>
              </a:ext>
            </a:extLst>
          </p:cNvPr>
          <p:cNvSpPr>
            <a:spLocks noChangeArrowheads="1"/>
          </p:cNvSpPr>
          <p:nvPr/>
        </p:nvSpPr>
        <p:spPr bwMode="auto">
          <a:xfrm>
            <a:off x="18288000" y="1143000"/>
            <a:ext cx="9144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F</a:t>
            </a:r>
            <a:endParaRPr lang="en-US" altLang="en-US" sz="2800" dirty="0"/>
          </a:p>
        </p:txBody>
      </p:sp>
      <p:sp>
        <p:nvSpPr>
          <p:cNvPr id="90169" name="Line 57">
            <a:extLst>
              <a:ext uri="{FF2B5EF4-FFF2-40B4-BE49-F238E27FC236}">
                <a16:creationId xmlns:a16="http://schemas.microsoft.com/office/drawing/2014/main" id="{D65F48F4-A90C-8A67-3566-F7B274BDC93D}"/>
              </a:ext>
            </a:extLst>
          </p:cNvPr>
          <p:cNvSpPr>
            <a:spLocks noChangeShapeType="1"/>
          </p:cNvSpPr>
          <p:nvPr/>
        </p:nvSpPr>
        <p:spPr bwMode="auto">
          <a:xfrm flipV="1">
            <a:off x="12573000" y="2514600"/>
            <a:ext cx="45720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70" name="Line 58">
            <a:extLst>
              <a:ext uri="{FF2B5EF4-FFF2-40B4-BE49-F238E27FC236}">
                <a16:creationId xmlns:a16="http://schemas.microsoft.com/office/drawing/2014/main" id="{581AA806-7FC5-A38F-BB6E-54AB084D1591}"/>
              </a:ext>
            </a:extLst>
          </p:cNvPr>
          <p:cNvSpPr>
            <a:spLocks noChangeShapeType="1"/>
          </p:cNvSpPr>
          <p:nvPr/>
        </p:nvSpPr>
        <p:spPr bwMode="auto">
          <a:xfrm>
            <a:off x="13487400" y="2286000"/>
            <a:ext cx="45720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71" name="Line 59">
            <a:extLst>
              <a:ext uri="{FF2B5EF4-FFF2-40B4-BE49-F238E27FC236}">
                <a16:creationId xmlns:a16="http://schemas.microsoft.com/office/drawing/2014/main" id="{499B06F9-00F5-2A27-9B21-273EF22BA0BF}"/>
              </a:ext>
            </a:extLst>
          </p:cNvPr>
          <p:cNvSpPr>
            <a:spLocks noChangeShapeType="1"/>
          </p:cNvSpPr>
          <p:nvPr/>
        </p:nvSpPr>
        <p:spPr bwMode="auto">
          <a:xfrm>
            <a:off x="14630400" y="2971800"/>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72" name="Line 60">
            <a:extLst>
              <a:ext uri="{FF2B5EF4-FFF2-40B4-BE49-F238E27FC236}">
                <a16:creationId xmlns:a16="http://schemas.microsoft.com/office/drawing/2014/main" id="{0B6F3AD5-DC34-D159-8E1A-5D7F0C5CA15C}"/>
              </a:ext>
            </a:extLst>
          </p:cNvPr>
          <p:cNvSpPr>
            <a:spLocks noChangeShapeType="1"/>
          </p:cNvSpPr>
          <p:nvPr/>
        </p:nvSpPr>
        <p:spPr bwMode="auto">
          <a:xfrm>
            <a:off x="15544800" y="4114800"/>
            <a:ext cx="182880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73" name="Line 61">
            <a:extLst>
              <a:ext uri="{FF2B5EF4-FFF2-40B4-BE49-F238E27FC236}">
                <a16:creationId xmlns:a16="http://schemas.microsoft.com/office/drawing/2014/main" id="{041379F3-4DD9-597F-F768-8BD03F3DF782}"/>
              </a:ext>
            </a:extLst>
          </p:cNvPr>
          <p:cNvSpPr>
            <a:spLocks noChangeShapeType="1"/>
          </p:cNvSpPr>
          <p:nvPr/>
        </p:nvSpPr>
        <p:spPr bwMode="auto">
          <a:xfrm flipV="1">
            <a:off x="17830800" y="1828800"/>
            <a:ext cx="914400" cy="3200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174" name="Text Box 62">
            <a:extLst>
              <a:ext uri="{FF2B5EF4-FFF2-40B4-BE49-F238E27FC236}">
                <a16:creationId xmlns:a16="http://schemas.microsoft.com/office/drawing/2014/main" id="{62EF36CB-E7B4-3A85-E0F7-ACBEC5F2719B}"/>
              </a:ext>
            </a:extLst>
          </p:cNvPr>
          <p:cNvSpPr txBox="1">
            <a:spLocks noChangeArrowheads="1"/>
          </p:cNvSpPr>
          <p:nvPr/>
        </p:nvSpPr>
        <p:spPr bwMode="auto">
          <a:xfrm>
            <a:off x="10820400" y="2590801"/>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C</a:t>
            </a:r>
            <a:endParaRPr lang="en-US" altLang="en-US" sz="3200" baseline="-25000" dirty="0">
              <a:solidFill>
                <a:srgbClr val="990000"/>
              </a:solidFill>
            </a:endParaRPr>
          </a:p>
        </p:txBody>
      </p:sp>
      <p:sp>
        <p:nvSpPr>
          <p:cNvPr id="90175" name="Text Box 63">
            <a:extLst>
              <a:ext uri="{FF2B5EF4-FFF2-40B4-BE49-F238E27FC236}">
                <a16:creationId xmlns:a16="http://schemas.microsoft.com/office/drawing/2014/main" id="{40F2646D-6D7A-3283-EC8B-71D7863B4B35}"/>
              </a:ext>
            </a:extLst>
          </p:cNvPr>
          <p:cNvSpPr txBox="1">
            <a:spLocks noChangeArrowheads="1"/>
          </p:cNvSpPr>
          <p:nvPr/>
        </p:nvSpPr>
        <p:spPr bwMode="auto">
          <a:xfrm>
            <a:off x="20154900" y="2704239"/>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 D</a:t>
            </a:r>
            <a:endParaRPr lang="en-US" altLang="en-US" sz="3200" baseline="-25000" dirty="0">
              <a:solidFill>
                <a:srgbClr val="990000"/>
              </a:solidFill>
            </a:endParaRPr>
          </a:p>
        </p:txBody>
      </p:sp>
      <p:sp>
        <p:nvSpPr>
          <p:cNvPr id="90176" name="Text Box 64">
            <a:extLst>
              <a:ext uri="{FF2B5EF4-FFF2-40B4-BE49-F238E27FC236}">
                <a16:creationId xmlns:a16="http://schemas.microsoft.com/office/drawing/2014/main" id="{BA73BEAF-E03A-7354-4972-DE61157AF57A}"/>
              </a:ext>
            </a:extLst>
          </p:cNvPr>
          <p:cNvSpPr txBox="1">
            <a:spLocks noChangeArrowheads="1"/>
          </p:cNvSpPr>
          <p:nvPr/>
        </p:nvSpPr>
        <p:spPr bwMode="auto">
          <a:xfrm>
            <a:off x="20269200" y="4267201"/>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200">
                <a:solidFill>
                  <a:srgbClr val="990000"/>
                </a:solidFill>
              </a:rPr>
              <a:t>Ε</a:t>
            </a:r>
            <a:endParaRPr lang="en-US" altLang="en-US" sz="3200" baseline="-25000">
              <a:solidFill>
                <a:srgbClr val="990000"/>
              </a:solidFill>
            </a:endParaRPr>
          </a:p>
        </p:txBody>
      </p:sp>
      <p:sp>
        <p:nvSpPr>
          <p:cNvPr id="90205" name="Line 93">
            <a:extLst>
              <a:ext uri="{FF2B5EF4-FFF2-40B4-BE49-F238E27FC236}">
                <a16:creationId xmlns:a16="http://schemas.microsoft.com/office/drawing/2014/main" id="{7A15508A-8553-1C9D-EC59-5E0E99F79708}"/>
              </a:ext>
            </a:extLst>
          </p:cNvPr>
          <p:cNvSpPr>
            <a:spLocks noChangeShapeType="1"/>
          </p:cNvSpPr>
          <p:nvPr/>
        </p:nvSpPr>
        <p:spPr bwMode="auto">
          <a:xfrm>
            <a:off x="3810000" y="8763000"/>
            <a:ext cx="0" cy="4572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06" name="Line 94">
            <a:extLst>
              <a:ext uri="{FF2B5EF4-FFF2-40B4-BE49-F238E27FC236}">
                <a16:creationId xmlns:a16="http://schemas.microsoft.com/office/drawing/2014/main" id="{1D8DDA77-0048-96BB-D043-0BC61330873C}"/>
              </a:ext>
            </a:extLst>
          </p:cNvPr>
          <p:cNvSpPr>
            <a:spLocks noChangeShapeType="1"/>
          </p:cNvSpPr>
          <p:nvPr/>
        </p:nvSpPr>
        <p:spPr bwMode="auto">
          <a:xfrm>
            <a:off x="3810000" y="13335000"/>
            <a:ext cx="8686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07" name="Line 95">
            <a:extLst>
              <a:ext uri="{FF2B5EF4-FFF2-40B4-BE49-F238E27FC236}">
                <a16:creationId xmlns:a16="http://schemas.microsoft.com/office/drawing/2014/main" id="{6BE77920-C5A0-004C-9DD9-E35B7345F9FE}"/>
              </a:ext>
            </a:extLst>
          </p:cNvPr>
          <p:cNvSpPr>
            <a:spLocks noChangeShapeType="1"/>
          </p:cNvSpPr>
          <p:nvPr/>
        </p:nvSpPr>
        <p:spPr bwMode="auto">
          <a:xfrm>
            <a:off x="3810000" y="10134600"/>
            <a:ext cx="8458200"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08" name="Line 96">
            <a:extLst>
              <a:ext uri="{FF2B5EF4-FFF2-40B4-BE49-F238E27FC236}">
                <a16:creationId xmlns:a16="http://schemas.microsoft.com/office/drawing/2014/main" id="{4BF87BBA-E4C2-6297-553E-1431FD511F40}"/>
              </a:ext>
            </a:extLst>
          </p:cNvPr>
          <p:cNvSpPr>
            <a:spLocks noChangeShapeType="1"/>
          </p:cNvSpPr>
          <p:nvPr/>
        </p:nvSpPr>
        <p:spPr bwMode="auto">
          <a:xfrm>
            <a:off x="3810000" y="11734800"/>
            <a:ext cx="8686800"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09" name="Oval 97">
            <a:extLst>
              <a:ext uri="{FF2B5EF4-FFF2-40B4-BE49-F238E27FC236}">
                <a16:creationId xmlns:a16="http://schemas.microsoft.com/office/drawing/2014/main" id="{224A19CD-D7A3-4C31-7D37-D771735FB6EF}"/>
              </a:ext>
            </a:extLst>
          </p:cNvPr>
          <p:cNvSpPr>
            <a:spLocks noChangeArrowheads="1"/>
          </p:cNvSpPr>
          <p:nvPr/>
        </p:nvSpPr>
        <p:spPr bwMode="auto">
          <a:xfrm>
            <a:off x="6324600" y="8585200"/>
            <a:ext cx="11430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990000"/>
                </a:solidFill>
                <a:latin typeface="Times New Roman" panose="02020603050405020304" pitchFamily="18" charset="0"/>
              </a:rPr>
              <a:t>R</a:t>
            </a:r>
            <a:r>
              <a:rPr lang="el-GR" altLang="en-US" sz="2400" baseline="-25000" dirty="0">
                <a:solidFill>
                  <a:srgbClr val="990000"/>
                </a:solidFill>
                <a:latin typeface="Times New Roman" panose="02020603050405020304" pitchFamily="18" charset="0"/>
              </a:rPr>
              <a:t>3</a:t>
            </a:r>
            <a:endParaRPr lang="en-US" altLang="en-US" sz="2800" dirty="0">
              <a:solidFill>
                <a:srgbClr val="990000"/>
              </a:solidFill>
            </a:endParaRPr>
          </a:p>
        </p:txBody>
      </p:sp>
      <p:sp>
        <p:nvSpPr>
          <p:cNvPr id="90210" name="Oval 98">
            <a:extLst>
              <a:ext uri="{FF2B5EF4-FFF2-40B4-BE49-F238E27FC236}">
                <a16:creationId xmlns:a16="http://schemas.microsoft.com/office/drawing/2014/main" id="{09526087-FBF4-27FA-8688-4E3A706D33C0}"/>
              </a:ext>
            </a:extLst>
          </p:cNvPr>
          <p:cNvSpPr>
            <a:spLocks noChangeArrowheads="1"/>
          </p:cNvSpPr>
          <p:nvPr/>
        </p:nvSpPr>
        <p:spPr bwMode="auto">
          <a:xfrm>
            <a:off x="4495800" y="9271000"/>
            <a:ext cx="11430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990000"/>
                </a:solidFill>
                <a:latin typeface="Times New Roman" panose="02020603050405020304" pitchFamily="18" charset="0"/>
              </a:rPr>
              <a:t>R</a:t>
            </a:r>
            <a:r>
              <a:rPr lang="el-GR" altLang="en-US" sz="2400" baseline="-25000" dirty="0">
                <a:solidFill>
                  <a:srgbClr val="990000"/>
                </a:solidFill>
                <a:latin typeface="Times New Roman" panose="02020603050405020304" pitchFamily="18" charset="0"/>
              </a:rPr>
              <a:t>2</a:t>
            </a:r>
            <a:endParaRPr lang="en-US" altLang="en-US" sz="2800" dirty="0">
              <a:solidFill>
                <a:srgbClr val="990000"/>
              </a:solidFill>
            </a:endParaRPr>
          </a:p>
        </p:txBody>
      </p:sp>
      <p:sp>
        <p:nvSpPr>
          <p:cNvPr id="90211" name="Oval 99">
            <a:extLst>
              <a:ext uri="{FF2B5EF4-FFF2-40B4-BE49-F238E27FC236}">
                <a16:creationId xmlns:a16="http://schemas.microsoft.com/office/drawing/2014/main" id="{2C5100B6-2EA1-7AD7-E1E8-4BCD7BD639A6}"/>
              </a:ext>
            </a:extLst>
          </p:cNvPr>
          <p:cNvSpPr>
            <a:spLocks noChangeArrowheads="1"/>
          </p:cNvSpPr>
          <p:nvPr/>
        </p:nvSpPr>
        <p:spPr bwMode="auto">
          <a:xfrm>
            <a:off x="4038600" y="10820400"/>
            <a:ext cx="11430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990000"/>
                </a:solidFill>
                <a:latin typeface="Times New Roman" panose="02020603050405020304" pitchFamily="18" charset="0"/>
              </a:rPr>
              <a:t>R</a:t>
            </a:r>
            <a:r>
              <a:rPr lang="el-GR" altLang="en-US" sz="2400" baseline="-25000" dirty="0">
                <a:solidFill>
                  <a:srgbClr val="990000"/>
                </a:solidFill>
                <a:latin typeface="Times New Roman" panose="02020603050405020304" pitchFamily="18" charset="0"/>
              </a:rPr>
              <a:t>1</a:t>
            </a:r>
            <a:endParaRPr lang="en-US" altLang="en-US" sz="2800" dirty="0">
              <a:solidFill>
                <a:srgbClr val="990000"/>
              </a:solidFill>
            </a:endParaRPr>
          </a:p>
        </p:txBody>
      </p:sp>
      <p:sp>
        <p:nvSpPr>
          <p:cNvPr id="90212" name="Oval 100">
            <a:extLst>
              <a:ext uri="{FF2B5EF4-FFF2-40B4-BE49-F238E27FC236}">
                <a16:creationId xmlns:a16="http://schemas.microsoft.com/office/drawing/2014/main" id="{AE28CD7B-928E-4553-5999-879C0F7858C9}"/>
              </a:ext>
            </a:extLst>
          </p:cNvPr>
          <p:cNvSpPr>
            <a:spLocks noChangeArrowheads="1"/>
          </p:cNvSpPr>
          <p:nvPr/>
        </p:nvSpPr>
        <p:spPr bwMode="auto">
          <a:xfrm>
            <a:off x="8382000" y="10642600"/>
            <a:ext cx="13716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990000"/>
                </a:solidFill>
                <a:latin typeface="Times New Roman" panose="02020603050405020304" pitchFamily="18" charset="0"/>
              </a:rPr>
              <a:t>R</a:t>
            </a:r>
            <a:r>
              <a:rPr lang="el-GR" altLang="en-US" sz="2400" baseline="-25000" dirty="0">
                <a:solidFill>
                  <a:srgbClr val="990000"/>
                </a:solidFill>
                <a:latin typeface="Times New Roman" panose="02020603050405020304" pitchFamily="18" charset="0"/>
              </a:rPr>
              <a:t>4</a:t>
            </a:r>
            <a:endParaRPr lang="en-US" altLang="en-US" sz="2800" dirty="0">
              <a:solidFill>
                <a:srgbClr val="990000"/>
              </a:solidFill>
            </a:endParaRPr>
          </a:p>
        </p:txBody>
      </p:sp>
      <p:sp>
        <p:nvSpPr>
          <p:cNvPr id="90213" name="Oval 101">
            <a:extLst>
              <a:ext uri="{FF2B5EF4-FFF2-40B4-BE49-F238E27FC236}">
                <a16:creationId xmlns:a16="http://schemas.microsoft.com/office/drawing/2014/main" id="{C6C0E907-7E74-23AE-3511-7EF5147BF85D}"/>
              </a:ext>
            </a:extLst>
          </p:cNvPr>
          <p:cNvSpPr>
            <a:spLocks noChangeArrowheads="1"/>
          </p:cNvSpPr>
          <p:nvPr/>
        </p:nvSpPr>
        <p:spPr bwMode="auto">
          <a:xfrm>
            <a:off x="10210800" y="8077200"/>
            <a:ext cx="1143000" cy="685800"/>
          </a:xfrm>
          <a:prstGeom prst="ellipse">
            <a:avLst/>
          </a:prstGeom>
          <a:solidFill>
            <a:srgbClr val="FFFFFF"/>
          </a:solidFill>
          <a:ln w="9525">
            <a:solidFill>
              <a:srgbClr val="000000"/>
            </a:solidFill>
            <a:round/>
            <a:headEnd/>
            <a:tailEnd/>
          </a:ln>
        </p:spPr>
        <p:txBody>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solidFill>
                  <a:srgbClr val="990000"/>
                </a:solidFill>
                <a:latin typeface="Times New Roman" panose="02020603050405020304" pitchFamily="18" charset="0"/>
              </a:rPr>
              <a:t>R</a:t>
            </a:r>
            <a:r>
              <a:rPr lang="el-GR" altLang="en-US" sz="2400" baseline="-25000" dirty="0">
                <a:solidFill>
                  <a:srgbClr val="990000"/>
                </a:solidFill>
                <a:latin typeface="Times New Roman" panose="02020603050405020304" pitchFamily="18" charset="0"/>
              </a:rPr>
              <a:t>5</a:t>
            </a:r>
            <a:endParaRPr lang="en-US" altLang="en-US" sz="2800" dirty="0">
              <a:solidFill>
                <a:srgbClr val="990000"/>
              </a:solidFill>
            </a:endParaRPr>
          </a:p>
        </p:txBody>
      </p:sp>
      <p:sp>
        <p:nvSpPr>
          <p:cNvPr id="90214" name="Line 102">
            <a:extLst>
              <a:ext uri="{FF2B5EF4-FFF2-40B4-BE49-F238E27FC236}">
                <a16:creationId xmlns:a16="http://schemas.microsoft.com/office/drawing/2014/main" id="{F7D0BA10-C66B-F8DD-7B7F-83CCEFBF684F}"/>
              </a:ext>
            </a:extLst>
          </p:cNvPr>
          <p:cNvSpPr>
            <a:spLocks noChangeShapeType="1"/>
          </p:cNvSpPr>
          <p:nvPr/>
        </p:nvSpPr>
        <p:spPr bwMode="auto">
          <a:xfrm flipV="1">
            <a:off x="4724400" y="9956800"/>
            <a:ext cx="228600" cy="914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15" name="Line 103">
            <a:extLst>
              <a:ext uri="{FF2B5EF4-FFF2-40B4-BE49-F238E27FC236}">
                <a16:creationId xmlns:a16="http://schemas.microsoft.com/office/drawing/2014/main" id="{F89C71C3-DA56-C682-5131-CC4F78FE7FEC}"/>
              </a:ext>
            </a:extLst>
          </p:cNvPr>
          <p:cNvSpPr>
            <a:spLocks noChangeShapeType="1"/>
          </p:cNvSpPr>
          <p:nvPr/>
        </p:nvSpPr>
        <p:spPr bwMode="auto">
          <a:xfrm flipV="1">
            <a:off x="5410200" y="9042400"/>
            <a:ext cx="91440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16" name="Line 104">
            <a:extLst>
              <a:ext uri="{FF2B5EF4-FFF2-40B4-BE49-F238E27FC236}">
                <a16:creationId xmlns:a16="http://schemas.microsoft.com/office/drawing/2014/main" id="{868D7B1F-7C53-299E-FDBA-C991986B47C4}"/>
              </a:ext>
            </a:extLst>
          </p:cNvPr>
          <p:cNvSpPr>
            <a:spLocks noChangeShapeType="1"/>
          </p:cNvSpPr>
          <p:nvPr/>
        </p:nvSpPr>
        <p:spPr bwMode="auto">
          <a:xfrm>
            <a:off x="7239000" y="9271000"/>
            <a:ext cx="137160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17" name="Line 105">
            <a:extLst>
              <a:ext uri="{FF2B5EF4-FFF2-40B4-BE49-F238E27FC236}">
                <a16:creationId xmlns:a16="http://schemas.microsoft.com/office/drawing/2014/main" id="{EAE00BCE-774F-C404-E645-8E5D20D49BCC}"/>
              </a:ext>
            </a:extLst>
          </p:cNvPr>
          <p:cNvSpPr>
            <a:spLocks noChangeShapeType="1"/>
          </p:cNvSpPr>
          <p:nvPr/>
        </p:nvSpPr>
        <p:spPr bwMode="auto">
          <a:xfrm flipV="1">
            <a:off x="9525000" y="8813800"/>
            <a:ext cx="1143000" cy="1828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0218" name="Text Box 106">
            <a:extLst>
              <a:ext uri="{FF2B5EF4-FFF2-40B4-BE49-F238E27FC236}">
                <a16:creationId xmlns:a16="http://schemas.microsoft.com/office/drawing/2014/main" id="{6E98D070-1541-BA1C-7BBD-136CDB489475}"/>
              </a:ext>
            </a:extLst>
          </p:cNvPr>
          <p:cNvSpPr txBox="1">
            <a:spLocks noChangeArrowheads="1"/>
          </p:cNvSpPr>
          <p:nvPr/>
        </p:nvSpPr>
        <p:spPr bwMode="auto">
          <a:xfrm>
            <a:off x="3048000" y="8686801"/>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C</a:t>
            </a:r>
            <a:endParaRPr lang="en-US" altLang="en-US" sz="3200" baseline="-25000" dirty="0">
              <a:solidFill>
                <a:srgbClr val="990000"/>
              </a:solidFill>
            </a:endParaRPr>
          </a:p>
        </p:txBody>
      </p:sp>
      <p:sp>
        <p:nvSpPr>
          <p:cNvPr id="90219" name="Text Box 107">
            <a:extLst>
              <a:ext uri="{FF2B5EF4-FFF2-40B4-BE49-F238E27FC236}">
                <a16:creationId xmlns:a16="http://schemas.microsoft.com/office/drawing/2014/main" id="{B8F174C4-1EF5-6AC1-EA86-301758A2864E}"/>
              </a:ext>
            </a:extLst>
          </p:cNvPr>
          <p:cNvSpPr txBox="1">
            <a:spLocks noChangeArrowheads="1"/>
          </p:cNvSpPr>
          <p:nvPr/>
        </p:nvSpPr>
        <p:spPr bwMode="auto">
          <a:xfrm>
            <a:off x="12039600" y="9690101"/>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990000"/>
                </a:solidFill>
              </a:rPr>
              <a:t>D</a:t>
            </a:r>
            <a:endParaRPr lang="en-US" altLang="en-US" sz="3200" baseline="-25000" dirty="0">
              <a:solidFill>
                <a:srgbClr val="990000"/>
              </a:solidFill>
            </a:endParaRPr>
          </a:p>
        </p:txBody>
      </p:sp>
      <p:sp>
        <p:nvSpPr>
          <p:cNvPr id="90220" name="Text Box 108">
            <a:extLst>
              <a:ext uri="{FF2B5EF4-FFF2-40B4-BE49-F238E27FC236}">
                <a16:creationId xmlns:a16="http://schemas.microsoft.com/office/drawing/2014/main" id="{1AA81112-F1DF-5955-A863-924352A73333}"/>
              </a:ext>
            </a:extLst>
          </p:cNvPr>
          <p:cNvSpPr txBox="1">
            <a:spLocks noChangeArrowheads="1"/>
          </p:cNvSpPr>
          <p:nvPr/>
        </p:nvSpPr>
        <p:spPr bwMode="auto">
          <a:xfrm>
            <a:off x="12192000" y="11214101"/>
            <a:ext cx="106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b="1">
                <a:solidFill>
                  <a:schemeClr val="tx1"/>
                </a:solidFill>
                <a:latin typeface="Arial" panose="020B0604020202020204" pitchFamily="34" charset="0"/>
                <a:cs typeface="Arial" panose="020B0604020202020204" pitchFamily="34" charset="0"/>
              </a:defRPr>
            </a:lvl1pPr>
            <a:lvl2pPr marL="742950" indent="-285750" algn="r">
              <a:defRPr sz="1400" b="1">
                <a:solidFill>
                  <a:schemeClr val="tx1"/>
                </a:solidFill>
                <a:latin typeface="Arial" panose="020B0604020202020204" pitchFamily="34" charset="0"/>
                <a:cs typeface="Arial" panose="020B0604020202020204" pitchFamily="34" charset="0"/>
              </a:defRPr>
            </a:lvl2pPr>
            <a:lvl3pPr marL="1143000" indent="-228600" algn="r">
              <a:defRPr sz="1400" b="1">
                <a:solidFill>
                  <a:schemeClr val="tx1"/>
                </a:solidFill>
                <a:latin typeface="Arial" panose="020B0604020202020204" pitchFamily="34" charset="0"/>
                <a:cs typeface="Arial" panose="020B0604020202020204" pitchFamily="34" charset="0"/>
              </a:defRPr>
            </a:lvl3pPr>
            <a:lvl4pPr marL="1600200" indent="-228600" algn="r">
              <a:defRPr sz="1400" b="1">
                <a:solidFill>
                  <a:schemeClr val="tx1"/>
                </a:solidFill>
                <a:latin typeface="Arial" panose="020B0604020202020204" pitchFamily="34" charset="0"/>
                <a:cs typeface="Arial" panose="020B0604020202020204" pitchFamily="34" charset="0"/>
              </a:defRPr>
            </a:lvl4pPr>
            <a:lvl5pPr marL="2057400" indent="-228600" algn="r">
              <a:defRPr sz="1400"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b="1">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200">
                <a:solidFill>
                  <a:srgbClr val="990000"/>
                </a:solidFill>
              </a:rPr>
              <a:t>Ε</a:t>
            </a:r>
            <a:endParaRPr lang="en-US" altLang="en-US" sz="3200" baseline="-2500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159"/>
                                        </p:tgtEl>
                                        <p:attrNameLst>
                                          <p:attrName>style.visibility</p:attrName>
                                        </p:attrNameLst>
                                      </p:cBhvr>
                                      <p:to>
                                        <p:strVal val="visible"/>
                                      </p:to>
                                    </p:set>
                                    <p:anim calcmode="lin" valueType="num">
                                      <p:cBhvr additive="base">
                                        <p:cTn id="7" dur="500" fill="hold"/>
                                        <p:tgtEl>
                                          <p:spTgt spid="90159"/>
                                        </p:tgtEl>
                                        <p:attrNameLst>
                                          <p:attrName>ppt_x</p:attrName>
                                        </p:attrNameLst>
                                      </p:cBhvr>
                                      <p:tavLst>
                                        <p:tav tm="0">
                                          <p:val>
                                            <p:strVal val="#ppt_x"/>
                                          </p:val>
                                        </p:tav>
                                        <p:tav tm="100000">
                                          <p:val>
                                            <p:strVal val="#ppt_x"/>
                                          </p:val>
                                        </p:tav>
                                      </p:tavLst>
                                    </p:anim>
                                    <p:anim calcmode="lin" valueType="num">
                                      <p:cBhvr additive="base">
                                        <p:cTn id="8" dur="500" fill="hold"/>
                                        <p:tgtEl>
                                          <p:spTgt spid="9015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0160"/>
                                        </p:tgtEl>
                                        <p:attrNameLst>
                                          <p:attrName>style.visibility</p:attrName>
                                        </p:attrNameLst>
                                      </p:cBhvr>
                                      <p:to>
                                        <p:strVal val="visible"/>
                                      </p:to>
                                    </p:set>
                                    <p:anim calcmode="lin" valueType="num">
                                      <p:cBhvr additive="base">
                                        <p:cTn id="11" dur="500" fill="hold"/>
                                        <p:tgtEl>
                                          <p:spTgt spid="90160"/>
                                        </p:tgtEl>
                                        <p:attrNameLst>
                                          <p:attrName>ppt_x</p:attrName>
                                        </p:attrNameLst>
                                      </p:cBhvr>
                                      <p:tavLst>
                                        <p:tav tm="0">
                                          <p:val>
                                            <p:strVal val="#ppt_x"/>
                                          </p:val>
                                        </p:tav>
                                        <p:tav tm="100000">
                                          <p:val>
                                            <p:strVal val="#ppt_x"/>
                                          </p:val>
                                        </p:tav>
                                      </p:tavLst>
                                    </p:anim>
                                    <p:anim calcmode="lin" valueType="num">
                                      <p:cBhvr additive="base">
                                        <p:cTn id="12" dur="500" fill="hold"/>
                                        <p:tgtEl>
                                          <p:spTgt spid="9016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0161"/>
                                        </p:tgtEl>
                                        <p:attrNameLst>
                                          <p:attrName>style.visibility</p:attrName>
                                        </p:attrNameLst>
                                      </p:cBhvr>
                                      <p:to>
                                        <p:strVal val="visible"/>
                                      </p:to>
                                    </p:set>
                                    <p:anim calcmode="lin" valueType="num">
                                      <p:cBhvr additive="base">
                                        <p:cTn id="15" dur="500" fill="hold"/>
                                        <p:tgtEl>
                                          <p:spTgt spid="90161"/>
                                        </p:tgtEl>
                                        <p:attrNameLst>
                                          <p:attrName>ppt_x</p:attrName>
                                        </p:attrNameLst>
                                      </p:cBhvr>
                                      <p:tavLst>
                                        <p:tav tm="0">
                                          <p:val>
                                            <p:strVal val="#ppt_x"/>
                                          </p:val>
                                        </p:tav>
                                        <p:tav tm="100000">
                                          <p:val>
                                            <p:strVal val="#ppt_x"/>
                                          </p:val>
                                        </p:tav>
                                      </p:tavLst>
                                    </p:anim>
                                    <p:anim calcmode="lin" valueType="num">
                                      <p:cBhvr additive="base">
                                        <p:cTn id="16" dur="500" fill="hold"/>
                                        <p:tgtEl>
                                          <p:spTgt spid="9016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0162"/>
                                        </p:tgtEl>
                                        <p:attrNameLst>
                                          <p:attrName>style.visibility</p:attrName>
                                        </p:attrNameLst>
                                      </p:cBhvr>
                                      <p:to>
                                        <p:strVal val="visible"/>
                                      </p:to>
                                    </p:set>
                                    <p:anim calcmode="lin" valueType="num">
                                      <p:cBhvr additive="base">
                                        <p:cTn id="19" dur="500" fill="hold"/>
                                        <p:tgtEl>
                                          <p:spTgt spid="90162"/>
                                        </p:tgtEl>
                                        <p:attrNameLst>
                                          <p:attrName>ppt_x</p:attrName>
                                        </p:attrNameLst>
                                      </p:cBhvr>
                                      <p:tavLst>
                                        <p:tav tm="0">
                                          <p:val>
                                            <p:strVal val="#ppt_x"/>
                                          </p:val>
                                        </p:tav>
                                        <p:tav tm="100000">
                                          <p:val>
                                            <p:strVal val="#ppt_x"/>
                                          </p:val>
                                        </p:tav>
                                      </p:tavLst>
                                    </p:anim>
                                    <p:anim calcmode="lin" valueType="num">
                                      <p:cBhvr additive="base">
                                        <p:cTn id="20" dur="500" fill="hold"/>
                                        <p:tgtEl>
                                          <p:spTgt spid="9016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0163"/>
                                        </p:tgtEl>
                                        <p:attrNameLst>
                                          <p:attrName>style.visibility</p:attrName>
                                        </p:attrNameLst>
                                      </p:cBhvr>
                                      <p:to>
                                        <p:strVal val="visible"/>
                                      </p:to>
                                    </p:set>
                                    <p:anim calcmode="lin" valueType="num">
                                      <p:cBhvr additive="base">
                                        <p:cTn id="23" dur="500" fill="hold"/>
                                        <p:tgtEl>
                                          <p:spTgt spid="90163"/>
                                        </p:tgtEl>
                                        <p:attrNameLst>
                                          <p:attrName>ppt_x</p:attrName>
                                        </p:attrNameLst>
                                      </p:cBhvr>
                                      <p:tavLst>
                                        <p:tav tm="0">
                                          <p:val>
                                            <p:strVal val="#ppt_x"/>
                                          </p:val>
                                        </p:tav>
                                        <p:tav tm="100000">
                                          <p:val>
                                            <p:strVal val="#ppt_x"/>
                                          </p:val>
                                        </p:tav>
                                      </p:tavLst>
                                    </p:anim>
                                    <p:anim calcmode="lin" valueType="num">
                                      <p:cBhvr additive="base">
                                        <p:cTn id="24" dur="500" fill="hold"/>
                                        <p:tgtEl>
                                          <p:spTgt spid="9016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0164"/>
                                        </p:tgtEl>
                                        <p:attrNameLst>
                                          <p:attrName>style.visibility</p:attrName>
                                        </p:attrNameLst>
                                      </p:cBhvr>
                                      <p:to>
                                        <p:strVal val="visible"/>
                                      </p:to>
                                    </p:set>
                                    <p:anim calcmode="lin" valueType="num">
                                      <p:cBhvr additive="base">
                                        <p:cTn id="27" dur="500" fill="hold"/>
                                        <p:tgtEl>
                                          <p:spTgt spid="90164"/>
                                        </p:tgtEl>
                                        <p:attrNameLst>
                                          <p:attrName>ppt_x</p:attrName>
                                        </p:attrNameLst>
                                      </p:cBhvr>
                                      <p:tavLst>
                                        <p:tav tm="0">
                                          <p:val>
                                            <p:strVal val="#ppt_x"/>
                                          </p:val>
                                        </p:tav>
                                        <p:tav tm="100000">
                                          <p:val>
                                            <p:strVal val="#ppt_x"/>
                                          </p:val>
                                        </p:tav>
                                      </p:tavLst>
                                    </p:anim>
                                    <p:anim calcmode="lin" valueType="num">
                                      <p:cBhvr additive="base">
                                        <p:cTn id="28" dur="500" fill="hold"/>
                                        <p:tgtEl>
                                          <p:spTgt spid="9016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0165"/>
                                        </p:tgtEl>
                                        <p:attrNameLst>
                                          <p:attrName>style.visibility</p:attrName>
                                        </p:attrNameLst>
                                      </p:cBhvr>
                                      <p:to>
                                        <p:strVal val="visible"/>
                                      </p:to>
                                    </p:set>
                                    <p:anim calcmode="lin" valueType="num">
                                      <p:cBhvr additive="base">
                                        <p:cTn id="31" dur="500" fill="hold"/>
                                        <p:tgtEl>
                                          <p:spTgt spid="90165"/>
                                        </p:tgtEl>
                                        <p:attrNameLst>
                                          <p:attrName>ppt_x</p:attrName>
                                        </p:attrNameLst>
                                      </p:cBhvr>
                                      <p:tavLst>
                                        <p:tav tm="0">
                                          <p:val>
                                            <p:strVal val="#ppt_x"/>
                                          </p:val>
                                        </p:tav>
                                        <p:tav tm="100000">
                                          <p:val>
                                            <p:strVal val="#ppt_x"/>
                                          </p:val>
                                        </p:tav>
                                      </p:tavLst>
                                    </p:anim>
                                    <p:anim calcmode="lin" valueType="num">
                                      <p:cBhvr additive="base">
                                        <p:cTn id="32" dur="500" fill="hold"/>
                                        <p:tgtEl>
                                          <p:spTgt spid="9016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0166"/>
                                        </p:tgtEl>
                                        <p:attrNameLst>
                                          <p:attrName>style.visibility</p:attrName>
                                        </p:attrNameLst>
                                      </p:cBhvr>
                                      <p:to>
                                        <p:strVal val="visible"/>
                                      </p:to>
                                    </p:set>
                                    <p:anim calcmode="lin" valueType="num">
                                      <p:cBhvr additive="base">
                                        <p:cTn id="35" dur="500" fill="hold"/>
                                        <p:tgtEl>
                                          <p:spTgt spid="90166"/>
                                        </p:tgtEl>
                                        <p:attrNameLst>
                                          <p:attrName>ppt_x</p:attrName>
                                        </p:attrNameLst>
                                      </p:cBhvr>
                                      <p:tavLst>
                                        <p:tav tm="0">
                                          <p:val>
                                            <p:strVal val="#ppt_x"/>
                                          </p:val>
                                        </p:tav>
                                        <p:tav tm="100000">
                                          <p:val>
                                            <p:strVal val="#ppt_x"/>
                                          </p:val>
                                        </p:tav>
                                      </p:tavLst>
                                    </p:anim>
                                    <p:anim calcmode="lin" valueType="num">
                                      <p:cBhvr additive="base">
                                        <p:cTn id="36" dur="500" fill="hold"/>
                                        <p:tgtEl>
                                          <p:spTgt spid="9016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0167"/>
                                        </p:tgtEl>
                                        <p:attrNameLst>
                                          <p:attrName>style.visibility</p:attrName>
                                        </p:attrNameLst>
                                      </p:cBhvr>
                                      <p:to>
                                        <p:strVal val="visible"/>
                                      </p:to>
                                    </p:set>
                                    <p:anim calcmode="lin" valueType="num">
                                      <p:cBhvr additive="base">
                                        <p:cTn id="39" dur="500" fill="hold"/>
                                        <p:tgtEl>
                                          <p:spTgt spid="90167"/>
                                        </p:tgtEl>
                                        <p:attrNameLst>
                                          <p:attrName>ppt_x</p:attrName>
                                        </p:attrNameLst>
                                      </p:cBhvr>
                                      <p:tavLst>
                                        <p:tav tm="0">
                                          <p:val>
                                            <p:strVal val="#ppt_x"/>
                                          </p:val>
                                        </p:tav>
                                        <p:tav tm="100000">
                                          <p:val>
                                            <p:strVal val="#ppt_x"/>
                                          </p:val>
                                        </p:tav>
                                      </p:tavLst>
                                    </p:anim>
                                    <p:anim calcmode="lin" valueType="num">
                                      <p:cBhvr additive="base">
                                        <p:cTn id="40" dur="500" fill="hold"/>
                                        <p:tgtEl>
                                          <p:spTgt spid="9016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0168"/>
                                        </p:tgtEl>
                                        <p:attrNameLst>
                                          <p:attrName>style.visibility</p:attrName>
                                        </p:attrNameLst>
                                      </p:cBhvr>
                                      <p:to>
                                        <p:strVal val="visible"/>
                                      </p:to>
                                    </p:set>
                                    <p:anim calcmode="lin" valueType="num">
                                      <p:cBhvr additive="base">
                                        <p:cTn id="43" dur="500" fill="hold"/>
                                        <p:tgtEl>
                                          <p:spTgt spid="90168"/>
                                        </p:tgtEl>
                                        <p:attrNameLst>
                                          <p:attrName>ppt_x</p:attrName>
                                        </p:attrNameLst>
                                      </p:cBhvr>
                                      <p:tavLst>
                                        <p:tav tm="0">
                                          <p:val>
                                            <p:strVal val="#ppt_x"/>
                                          </p:val>
                                        </p:tav>
                                        <p:tav tm="100000">
                                          <p:val>
                                            <p:strVal val="#ppt_x"/>
                                          </p:val>
                                        </p:tav>
                                      </p:tavLst>
                                    </p:anim>
                                    <p:anim calcmode="lin" valueType="num">
                                      <p:cBhvr additive="base">
                                        <p:cTn id="44" dur="500" fill="hold"/>
                                        <p:tgtEl>
                                          <p:spTgt spid="9016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0169"/>
                                        </p:tgtEl>
                                        <p:attrNameLst>
                                          <p:attrName>style.visibility</p:attrName>
                                        </p:attrNameLst>
                                      </p:cBhvr>
                                      <p:to>
                                        <p:strVal val="visible"/>
                                      </p:to>
                                    </p:set>
                                    <p:anim calcmode="lin" valueType="num">
                                      <p:cBhvr additive="base">
                                        <p:cTn id="47" dur="500" fill="hold"/>
                                        <p:tgtEl>
                                          <p:spTgt spid="90169"/>
                                        </p:tgtEl>
                                        <p:attrNameLst>
                                          <p:attrName>ppt_x</p:attrName>
                                        </p:attrNameLst>
                                      </p:cBhvr>
                                      <p:tavLst>
                                        <p:tav tm="0">
                                          <p:val>
                                            <p:strVal val="#ppt_x"/>
                                          </p:val>
                                        </p:tav>
                                        <p:tav tm="100000">
                                          <p:val>
                                            <p:strVal val="#ppt_x"/>
                                          </p:val>
                                        </p:tav>
                                      </p:tavLst>
                                    </p:anim>
                                    <p:anim calcmode="lin" valueType="num">
                                      <p:cBhvr additive="base">
                                        <p:cTn id="48" dur="500" fill="hold"/>
                                        <p:tgtEl>
                                          <p:spTgt spid="901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90170"/>
                                        </p:tgtEl>
                                        <p:attrNameLst>
                                          <p:attrName>style.visibility</p:attrName>
                                        </p:attrNameLst>
                                      </p:cBhvr>
                                      <p:to>
                                        <p:strVal val="visible"/>
                                      </p:to>
                                    </p:set>
                                    <p:anim calcmode="lin" valueType="num">
                                      <p:cBhvr additive="base">
                                        <p:cTn id="51" dur="500" fill="hold"/>
                                        <p:tgtEl>
                                          <p:spTgt spid="90170"/>
                                        </p:tgtEl>
                                        <p:attrNameLst>
                                          <p:attrName>ppt_x</p:attrName>
                                        </p:attrNameLst>
                                      </p:cBhvr>
                                      <p:tavLst>
                                        <p:tav tm="0">
                                          <p:val>
                                            <p:strVal val="#ppt_x"/>
                                          </p:val>
                                        </p:tav>
                                        <p:tav tm="100000">
                                          <p:val>
                                            <p:strVal val="#ppt_x"/>
                                          </p:val>
                                        </p:tav>
                                      </p:tavLst>
                                    </p:anim>
                                    <p:anim calcmode="lin" valueType="num">
                                      <p:cBhvr additive="base">
                                        <p:cTn id="52" dur="500" fill="hold"/>
                                        <p:tgtEl>
                                          <p:spTgt spid="90170"/>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90171"/>
                                        </p:tgtEl>
                                        <p:attrNameLst>
                                          <p:attrName>style.visibility</p:attrName>
                                        </p:attrNameLst>
                                      </p:cBhvr>
                                      <p:to>
                                        <p:strVal val="visible"/>
                                      </p:to>
                                    </p:set>
                                    <p:anim calcmode="lin" valueType="num">
                                      <p:cBhvr additive="base">
                                        <p:cTn id="55" dur="500" fill="hold"/>
                                        <p:tgtEl>
                                          <p:spTgt spid="90171"/>
                                        </p:tgtEl>
                                        <p:attrNameLst>
                                          <p:attrName>ppt_x</p:attrName>
                                        </p:attrNameLst>
                                      </p:cBhvr>
                                      <p:tavLst>
                                        <p:tav tm="0">
                                          <p:val>
                                            <p:strVal val="#ppt_x"/>
                                          </p:val>
                                        </p:tav>
                                        <p:tav tm="100000">
                                          <p:val>
                                            <p:strVal val="#ppt_x"/>
                                          </p:val>
                                        </p:tav>
                                      </p:tavLst>
                                    </p:anim>
                                    <p:anim calcmode="lin" valueType="num">
                                      <p:cBhvr additive="base">
                                        <p:cTn id="56" dur="500" fill="hold"/>
                                        <p:tgtEl>
                                          <p:spTgt spid="90171"/>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90172"/>
                                        </p:tgtEl>
                                        <p:attrNameLst>
                                          <p:attrName>style.visibility</p:attrName>
                                        </p:attrNameLst>
                                      </p:cBhvr>
                                      <p:to>
                                        <p:strVal val="visible"/>
                                      </p:to>
                                    </p:set>
                                    <p:anim calcmode="lin" valueType="num">
                                      <p:cBhvr additive="base">
                                        <p:cTn id="59" dur="500" fill="hold"/>
                                        <p:tgtEl>
                                          <p:spTgt spid="90172"/>
                                        </p:tgtEl>
                                        <p:attrNameLst>
                                          <p:attrName>ppt_x</p:attrName>
                                        </p:attrNameLst>
                                      </p:cBhvr>
                                      <p:tavLst>
                                        <p:tav tm="0">
                                          <p:val>
                                            <p:strVal val="#ppt_x"/>
                                          </p:val>
                                        </p:tav>
                                        <p:tav tm="100000">
                                          <p:val>
                                            <p:strVal val="#ppt_x"/>
                                          </p:val>
                                        </p:tav>
                                      </p:tavLst>
                                    </p:anim>
                                    <p:anim calcmode="lin" valueType="num">
                                      <p:cBhvr additive="base">
                                        <p:cTn id="60" dur="500" fill="hold"/>
                                        <p:tgtEl>
                                          <p:spTgt spid="90172"/>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90173"/>
                                        </p:tgtEl>
                                        <p:attrNameLst>
                                          <p:attrName>style.visibility</p:attrName>
                                        </p:attrNameLst>
                                      </p:cBhvr>
                                      <p:to>
                                        <p:strVal val="visible"/>
                                      </p:to>
                                    </p:set>
                                    <p:anim calcmode="lin" valueType="num">
                                      <p:cBhvr additive="base">
                                        <p:cTn id="63" dur="500" fill="hold"/>
                                        <p:tgtEl>
                                          <p:spTgt spid="90173"/>
                                        </p:tgtEl>
                                        <p:attrNameLst>
                                          <p:attrName>ppt_x</p:attrName>
                                        </p:attrNameLst>
                                      </p:cBhvr>
                                      <p:tavLst>
                                        <p:tav tm="0">
                                          <p:val>
                                            <p:strVal val="#ppt_x"/>
                                          </p:val>
                                        </p:tav>
                                        <p:tav tm="100000">
                                          <p:val>
                                            <p:strVal val="#ppt_x"/>
                                          </p:val>
                                        </p:tav>
                                      </p:tavLst>
                                    </p:anim>
                                    <p:anim calcmode="lin" valueType="num">
                                      <p:cBhvr additive="base">
                                        <p:cTn id="64" dur="500" fill="hold"/>
                                        <p:tgtEl>
                                          <p:spTgt spid="90173"/>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90174"/>
                                        </p:tgtEl>
                                        <p:attrNameLst>
                                          <p:attrName>style.visibility</p:attrName>
                                        </p:attrNameLst>
                                      </p:cBhvr>
                                      <p:to>
                                        <p:strVal val="visible"/>
                                      </p:to>
                                    </p:set>
                                    <p:anim calcmode="lin" valueType="num">
                                      <p:cBhvr additive="base">
                                        <p:cTn id="69" dur="500" fill="hold"/>
                                        <p:tgtEl>
                                          <p:spTgt spid="90174"/>
                                        </p:tgtEl>
                                        <p:attrNameLst>
                                          <p:attrName>ppt_x</p:attrName>
                                        </p:attrNameLst>
                                      </p:cBhvr>
                                      <p:tavLst>
                                        <p:tav tm="0">
                                          <p:val>
                                            <p:strVal val="#ppt_x"/>
                                          </p:val>
                                        </p:tav>
                                        <p:tav tm="100000">
                                          <p:val>
                                            <p:strVal val="#ppt_x"/>
                                          </p:val>
                                        </p:tav>
                                      </p:tavLst>
                                    </p:anim>
                                    <p:anim calcmode="lin" valueType="num">
                                      <p:cBhvr additive="base">
                                        <p:cTn id="70" dur="500" fill="hold"/>
                                        <p:tgtEl>
                                          <p:spTgt spid="90174"/>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0175"/>
                                        </p:tgtEl>
                                        <p:attrNameLst>
                                          <p:attrName>style.visibility</p:attrName>
                                        </p:attrNameLst>
                                      </p:cBhvr>
                                      <p:to>
                                        <p:strVal val="visible"/>
                                      </p:to>
                                    </p:set>
                                    <p:anim calcmode="lin" valueType="num">
                                      <p:cBhvr additive="base">
                                        <p:cTn id="73" dur="500" fill="hold"/>
                                        <p:tgtEl>
                                          <p:spTgt spid="90175"/>
                                        </p:tgtEl>
                                        <p:attrNameLst>
                                          <p:attrName>ppt_x</p:attrName>
                                        </p:attrNameLst>
                                      </p:cBhvr>
                                      <p:tavLst>
                                        <p:tav tm="0">
                                          <p:val>
                                            <p:strVal val="#ppt_x"/>
                                          </p:val>
                                        </p:tav>
                                        <p:tav tm="100000">
                                          <p:val>
                                            <p:strVal val="#ppt_x"/>
                                          </p:val>
                                        </p:tav>
                                      </p:tavLst>
                                    </p:anim>
                                    <p:anim calcmode="lin" valueType="num">
                                      <p:cBhvr additive="base">
                                        <p:cTn id="74" dur="500" fill="hold"/>
                                        <p:tgtEl>
                                          <p:spTgt spid="9017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0176"/>
                                        </p:tgtEl>
                                        <p:attrNameLst>
                                          <p:attrName>style.visibility</p:attrName>
                                        </p:attrNameLst>
                                      </p:cBhvr>
                                      <p:to>
                                        <p:strVal val="visible"/>
                                      </p:to>
                                    </p:set>
                                    <p:anim calcmode="lin" valueType="num">
                                      <p:cBhvr additive="base">
                                        <p:cTn id="77" dur="500" fill="hold"/>
                                        <p:tgtEl>
                                          <p:spTgt spid="90176"/>
                                        </p:tgtEl>
                                        <p:attrNameLst>
                                          <p:attrName>ppt_x</p:attrName>
                                        </p:attrNameLst>
                                      </p:cBhvr>
                                      <p:tavLst>
                                        <p:tav tm="0">
                                          <p:val>
                                            <p:strVal val="#ppt_x"/>
                                          </p:val>
                                        </p:tav>
                                        <p:tav tm="100000">
                                          <p:val>
                                            <p:strVal val="#ppt_x"/>
                                          </p:val>
                                        </p:tav>
                                      </p:tavLst>
                                    </p:anim>
                                    <p:anim calcmode="lin" valueType="num">
                                      <p:cBhvr additive="base">
                                        <p:cTn id="78" dur="500" fill="hold"/>
                                        <p:tgtEl>
                                          <p:spTgt spid="90176"/>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0213"/>
                                        </p:tgtEl>
                                        <p:attrNameLst>
                                          <p:attrName>style.visibility</p:attrName>
                                        </p:attrNameLst>
                                      </p:cBhvr>
                                      <p:to>
                                        <p:strVal val="visible"/>
                                      </p:to>
                                    </p:set>
                                    <p:anim calcmode="lin" valueType="num">
                                      <p:cBhvr additive="base">
                                        <p:cTn id="83" dur="500" fill="hold"/>
                                        <p:tgtEl>
                                          <p:spTgt spid="90213"/>
                                        </p:tgtEl>
                                        <p:attrNameLst>
                                          <p:attrName>ppt_x</p:attrName>
                                        </p:attrNameLst>
                                      </p:cBhvr>
                                      <p:tavLst>
                                        <p:tav tm="0">
                                          <p:val>
                                            <p:strVal val="#ppt_x"/>
                                          </p:val>
                                        </p:tav>
                                        <p:tav tm="100000">
                                          <p:val>
                                            <p:strVal val="#ppt_x"/>
                                          </p:val>
                                        </p:tav>
                                      </p:tavLst>
                                    </p:anim>
                                    <p:anim calcmode="lin" valueType="num">
                                      <p:cBhvr additive="base">
                                        <p:cTn id="84" dur="500" fill="hold"/>
                                        <p:tgtEl>
                                          <p:spTgt spid="90213"/>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90217"/>
                                        </p:tgtEl>
                                        <p:attrNameLst>
                                          <p:attrName>style.visibility</p:attrName>
                                        </p:attrNameLst>
                                      </p:cBhvr>
                                      <p:to>
                                        <p:strVal val="visible"/>
                                      </p:to>
                                    </p:set>
                                    <p:anim calcmode="lin" valueType="num">
                                      <p:cBhvr additive="base">
                                        <p:cTn id="87" dur="500" fill="hold"/>
                                        <p:tgtEl>
                                          <p:spTgt spid="90217"/>
                                        </p:tgtEl>
                                        <p:attrNameLst>
                                          <p:attrName>ppt_x</p:attrName>
                                        </p:attrNameLst>
                                      </p:cBhvr>
                                      <p:tavLst>
                                        <p:tav tm="0">
                                          <p:val>
                                            <p:strVal val="#ppt_x"/>
                                          </p:val>
                                        </p:tav>
                                        <p:tav tm="100000">
                                          <p:val>
                                            <p:strVal val="#ppt_x"/>
                                          </p:val>
                                        </p:tav>
                                      </p:tavLst>
                                    </p:anim>
                                    <p:anim calcmode="lin" valueType="num">
                                      <p:cBhvr additive="base">
                                        <p:cTn id="88" dur="500" fill="hold"/>
                                        <p:tgtEl>
                                          <p:spTgt spid="9021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0212"/>
                                        </p:tgtEl>
                                        <p:attrNameLst>
                                          <p:attrName>style.visibility</p:attrName>
                                        </p:attrNameLst>
                                      </p:cBhvr>
                                      <p:to>
                                        <p:strVal val="visible"/>
                                      </p:to>
                                    </p:set>
                                    <p:anim calcmode="lin" valueType="num">
                                      <p:cBhvr additive="base">
                                        <p:cTn id="91" dur="500" fill="hold"/>
                                        <p:tgtEl>
                                          <p:spTgt spid="90212"/>
                                        </p:tgtEl>
                                        <p:attrNameLst>
                                          <p:attrName>ppt_x</p:attrName>
                                        </p:attrNameLst>
                                      </p:cBhvr>
                                      <p:tavLst>
                                        <p:tav tm="0">
                                          <p:val>
                                            <p:strVal val="#ppt_x"/>
                                          </p:val>
                                        </p:tav>
                                        <p:tav tm="100000">
                                          <p:val>
                                            <p:strVal val="#ppt_x"/>
                                          </p:val>
                                        </p:tav>
                                      </p:tavLst>
                                    </p:anim>
                                    <p:anim calcmode="lin" valueType="num">
                                      <p:cBhvr additive="base">
                                        <p:cTn id="92" dur="500" fill="hold"/>
                                        <p:tgtEl>
                                          <p:spTgt spid="90212"/>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90216"/>
                                        </p:tgtEl>
                                        <p:attrNameLst>
                                          <p:attrName>style.visibility</p:attrName>
                                        </p:attrNameLst>
                                      </p:cBhvr>
                                      <p:to>
                                        <p:strVal val="visible"/>
                                      </p:to>
                                    </p:set>
                                    <p:anim calcmode="lin" valueType="num">
                                      <p:cBhvr additive="base">
                                        <p:cTn id="95" dur="500" fill="hold"/>
                                        <p:tgtEl>
                                          <p:spTgt spid="90216"/>
                                        </p:tgtEl>
                                        <p:attrNameLst>
                                          <p:attrName>ppt_x</p:attrName>
                                        </p:attrNameLst>
                                      </p:cBhvr>
                                      <p:tavLst>
                                        <p:tav tm="0">
                                          <p:val>
                                            <p:strVal val="#ppt_x"/>
                                          </p:val>
                                        </p:tav>
                                        <p:tav tm="100000">
                                          <p:val>
                                            <p:strVal val="#ppt_x"/>
                                          </p:val>
                                        </p:tav>
                                      </p:tavLst>
                                    </p:anim>
                                    <p:anim calcmode="lin" valueType="num">
                                      <p:cBhvr additive="base">
                                        <p:cTn id="96" dur="500" fill="hold"/>
                                        <p:tgtEl>
                                          <p:spTgt spid="9021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0209"/>
                                        </p:tgtEl>
                                        <p:attrNameLst>
                                          <p:attrName>style.visibility</p:attrName>
                                        </p:attrNameLst>
                                      </p:cBhvr>
                                      <p:to>
                                        <p:strVal val="visible"/>
                                      </p:to>
                                    </p:set>
                                    <p:anim calcmode="lin" valueType="num">
                                      <p:cBhvr additive="base">
                                        <p:cTn id="99" dur="500" fill="hold"/>
                                        <p:tgtEl>
                                          <p:spTgt spid="90209"/>
                                        </p:tgtEl>
                                        <p:attrNameLst>
                                          <p:attrName>ppt_x</p:attrName>
                                        </p:attrNameLst>
                                      </p:cBhvr>
                                      <p:tavLst>
                                        <p:tav tm="0">
                                          <p:val>
                                            <p:strVal val="#ppt_x"/>
                                          </p:val>
                                        </p:tav>
                                        <p:tav tm="100000">
                                          <p:val>
                                            <p:strVal val="#ppt_x"/>
                                          </p:val>
                                        </p:tav>
                                      </p:tavLst>
                                    </p:anim>
                                    <p:anim calcmode="lin" valueType="num">
                                      <p:cBhvr additive="base">
                                        <p:cTn id="100" dur="500" fill="hold"/>
                                        <p:tgtEl>
                                          <p:spTgt spid="9020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90210"/>
                                        </p:tgtEl>
                                        <p:attrNameLst>
                                          <p:attrName>style.visibility</p:attrName>
                                        </p:attrNameLst>
                                      </p:cBhvr>
                                      <p:to>
                                        <p:strVal val="visible"/>
                                      </p:to>
                                    </p:set>
                                    <p:anim calcmode="lin" valueType="num">
                                      <p:cBhvr additive="base">
                                        <p:cTn id="103" dur="500" fill="hold"/>
                                        <p:tgtEl>
                                          <p:spTgt spid="90210"/>
                                        </p:tgtEl>
                                        <p:attrNameLst>
                                          <p:attrName>ppt_x</p:attrName>
                                        </p:attrNameLst>
                                      </p:cBhvr>
                                      <p:tavLst>
                                        <p:tav tm="0">
                                          <p:val>
                                            <p:strVal val="#ppt_x"/>
                                          </p:val>
                                        </p:tav>
                                        <p:tav tm="100000">
                                          <p:val>
                                            <p:strVal val="#ppt_x"/>
                                          </p:val>
                                        </p:tav>
                                      </p:tavLst>
                                    </p:anim>
                                    <p:anim calcmode="lin" valueType="num">
                                      <p:cBhvr additive="base">
                                        <p:cTn id="104" dur="500" fill="hold"/>
                                        <p:tgtEl>
                                          <p:spTgt spid="9021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90211"/>
                                        </p:tgtEl>
                                        <p:attrNameLst>
                                          <p:attrName>style.visibility</p:attrName>
                                        </p:attrNameLst>
                                      </p:cBhvr>
                                      <p:to>
                                        <p:strVal val="visible"/>
                                      </p:to>
                                    </p:set>
                                    <p:anim calcmode="lin" valueType="num">
                                      <p:cBhvr additive="base">
                                        <p:cTn id="107" dur="500" fill="hold"/>
                                        <p:tgtEl>
                                          <p:spTgt spid="90211"/>
                                        </p:tgtEl>
                                        <p:attrNameLst>
                                          <p:attrName>ppt_x</p:attrName>
                                        </p:attrNameLst>
                                      </p:cBhvr>
                                      <p:tavLst>
                                        <p:tav tm="0">
                                          <p:val>
                                            <p:strVal val="#ppt_x"/>
                                          </p:val>
                                        </p:tav>
                                        <p:tav tm="100000">
                                          <p:val>
                                            <p:strVal val="#ppt_x"/>
                                          </p:val>
                                        </p:tav>
                                      </p:tavLst>
                                    </p:anim>
                                    <p:anim calcmode="lin" valueType="num">
                                      <p:cBhvr additive="base">
                                        <p:cTn id="108" dur="500" fill="hold"/>
                                        <p:tgtEl>
                                          <p:spTgt spid="90211"/>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90215"/>
                                        </p:tgtEl>
                                        <p:attrNameLst>
                                          <p:attrName>style.visibility</p:attrName>
                                        </p:attrNameLst>
                                      </p:cBhvr>
                                      <p:to>
                                        <p:strVal val="visible"/>
                                      </p:to>
                                    </p:set>
                                    <p:anim calcmode="lin" valueType="num">
                                      <p:cBhvr additive="base">
                                        <p:cTn id="111" dur="500" fill="hold"/>
                                        <p:tgtEl>
                                          <p:spTgt spid="90215"/>
                                        </p:tgtEl>
                                        <p:attrNameLst>
                                          <p:attrName>ppt_x</p:attrName>
                                        </p:attrNameLst>
                                      </p:cBhvr>
                                      <p:tavLst>
                                        <p:tav tm="0">
                                          <p:val>
                                            <p:strVal val="#ppt_x"/>
                                          </p:val>
                                        </p:tav>
                                        <p:tav tm="100000">
                                          <p:val>
                                            <p:strVal val="#ppt_x"/>
                                          </p:val>
                                        </p:tav>
                                      </p:tavLst>
                                    </p:anim>
                                    <p:anim calcmode="lin" valueType="num">
                                      <p:cBhvr additive="base">
                                        <p:cTn id="112" dur="500" fill="hold"/>
                                        <p:tgtEl>
                                          <p:spTgt spid="90215"/>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90214"/>
                                        </p:tgtEl>
                                        <p:attrNameLst>
                                          <p:attrName>style.visibility</p:attrName>
                                        </p:attrNameLst>
                                      </p:cBhvr>
                                      <p:to>
                                        <p:strVal val="visible"/>
                                      </p:to>
                                    </p:set>
                                    <p:anim calcmode="lin" valueType="num">
                                      <p:cBhvr additive="base">
                                        <p:cTn id="115" dur="500" fill="hold"/>
                                        <p:tgtEl>
                                          <p:spTgt spid="90214"/>
                                        </p:tgtEl>
                                        <p:attrNameLst>
                                          <p:attrName>ppt_x</p:attrName>
                                        </p:attrNameLst>
                                      </p:cBhvr>
                                      <p:tavLst>
                                        <p:tav tm="0">
                                          <p:val>
                                            <p:strVal val="#ppt_x"/>
                                          </p:val>
                                        </p:tav>
                                        <p:tav tm="100000">
                                          <p:val>
                                            <p:strVal val="#ppt_x"/>
                                          </p:val>
                                        </p:tav>
                                      </p:tavLst>
                                    </p:anim>
                                    <p:anim calcmode="lin" valueType="num">
                                      <p:cBhvr additive="base">
                                        <p:cTn id="116" dur="500" fill="hold"/>
                                        <p:tgtEl>
                                          <p:spTgt spid="9021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90219"/>
                                        </p:tgtEl>
                                        <p:attrNameLst>
                                          <p:attrName>style.visibility</p:attrName>
                                        </p:attrNameLst>
                                      </p:cBhvr>
                                      <p:to>
                                        <p:strVal val="visible"/>
                                      </p:to>
                                    </p:set>
                                    <p:anim calcmode="lin" valueType="num">
                                      <p:cBhvr additive="base">
                                        <p:cTn id="119" dur="500" fill="hold"/>
                                        <p:tgtEl>
                                          <p:spTgt spid="90219"/>
                                        </p:tgtEl>
                                        <p:attrNameLst>
                                          <p:attrName>ppt_x</p:attrName>
                                        </p:attrNameLst>
                                      </p:cBhvr>
                                      <p:tavLst>
                                        <p:tav tm="0">
                                          <p:val>
                                            <p:strVal val="#ppt_x"/>
                                          </p:val>
                                        </p:tav>
                                        <p:tav tm="100000">
                                          <p:val>
                                            <p:strVal val="#ppt_x"/>
                                          </p:val>
                                        </p:tav>
                                      </p:tavLst>
                                    </p:anim>
                                    <p:anim calcmode="lin" valueType="num">
                                      <p:cBhvr additive="base">
                                        <p:cTn id="120" dur="500" fill="hold"/>
                                        <p:tgtEl>
                                          <p:spTgt spid="9021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90220"/>
                                        </p:tgtEl>
                                        <p:attrNameLst>
                                          <p:attrName>style.visibility</p:attrName>
                                        </p:attrNameLst>
                                      </p:cBhvr>
                                      <p:to>
                                        <p:strVal val="visible"/>
                                      </p:to>
                                    </p:set>
                                    <p:anim calcmode="lin" valueType="num">
                                      <p:cBhvr additive="base">
                                        <p:cTn id="123" dur="500" fill="hold"/>
                                        <p:tgtEl>
                                          <p:spTgt spid="90220"/>
                                        </p:tgtEl>
                                        <p:attrNameLst>
                                          <p:attrName>ppt_x</p:attrName>
                                        </p:attrNameLst>
                                      </p:cBhvr>
                                      <p:tavLst>
                                        <p:tav tm="0">
                                          <p:val>
                                            <p:strVal val="#ppt_x"/>
                                          </p:val>
                                        </p:tav>
                                        <p:tav tm="100000">
                                          <p:val>
                                            <p:strVal val="#ppt_x"/>
                                          </p:val>
                                        </p:tav>
                                      </p:tavLst>
                                    </p:anim>
                                    <p:anim calcmode="lin" valueType="num">
                                      <p:cBhvr additive="base">
                                        <p:cTn id="124" dur="500" fill="hold"/>
                                        <p:tgtEl>
                                          <p:spTgt spid="9022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0218"/>
                                        </p:tgtEl>
                                        <p:attrNameLst>
                                          <p:attrName>style.visibility</p:attrName>
                                        </p:attrNameLst>
                                      </p:cBhvr>
                                      <p:to>
                                        <p:strVal val="visible"/>
                                      </p:to>
                                    </p:set>
                                    <p:anim calcmode="lin" valueType="num">
                                      <p:cBhvr additive="base">
                                        <p:cTn id="127" dur="500" fill="hold"/>
                                        <p:tgtEl>
                                          <p:spTgt spid="90218"/>
                                        </p:tgtEl>
                                        <p:attrNameLst>
                                          <p:attrName>ppt_x</p:attrName>
                                        </p:attrNameLst>
                                      </p:cBhvr>
                                      <p:tavLst>
                                        <p:tav tm="0">
                                          <p:val>
                                            <p:strVal val="#ppt_x"/>
                                          </p:val>
                                        </p:tav>
                                        <p:tav tm="100000">
                                          <p:val>
                                            <p:strVal val="#ppt_x"/>
                                          </p:val>
                                        </p:tav>
                                      </p:tavLst>
                                    </p:anim>
                                    <p:anim calcmode="lin" valueType="num">
                                      <p:cBhvr additive="base">
                                        <p:cTn id="128" dur="500" fill="hold"/>
                                        <p:tgtEl>
                                          <p:spTgt spid="90218"/>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90205"/>
                                        </p:tgtEl>
                                        <p:attrNameLst>
                                          <p:attrName>style.visibility</p:attrName>
                                        </p:attrNameLst>
                                      </p:cBhvr>
                                      <p:to>
                                        <p:strVal val="visible"/>
                                      </p:to>
                                    </p:set>
                                    <p:anim calcmode="lin" valueType="num">
                                      <p:cBhvr additive="base">
                                        <p:cTn id="131" dur="500" fill="hold"/>
                                        <p:tgtEl>
                                          <p:spTgt spid="90205"/>
                                        </p:tgtEl>
                                        <p:attrNameLst>
                                          <p:attrName>ppt_x</p:attrName>
                                        </p:attrNameLst>
                                      </p:cBhvr>
                                      <p:tavLst>
                                        <p:tav tm="0">
                                          <p:val>
                                            <p:strVal val="#ppt_x"/>
                                          </p:val>
                                        </p:tav>
                                        <p:tav tm="100000">
                                          <p:val>
                                            <p:strVal val="#ppt_x"/>
                                          </p:val>
                                        </p:tav>
                                      </p:tavLst>
                                    </p:anim>
                                    <p:anim calcmode="lin" valueType="num">
                                      <p:cBhvr additive="base">
                                        <p:cTn id="132" dur="500" fill="hold"/>
                                        <p:tgtEl>
                                          <p:spTgt spid="90205"/>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90207"/>
                                        </p:tgtEl>
                                        <p:attrNameLst>
                                          <p:attrName>style.visibility</p:attrName>
                                        </p:attrNameLst>
                                      </p:cBhvr>
                                      <p:to>
                                        <p:strVal val="visible"/>
                                      </p:to>
                                    </p:set>
                                    <p:anim calcmode="lin" valueType="num">
                                      <p:cBhvr additive="base">
                                        <p:cTn id="135" dur="500" fill="hold"/>
                                        <p:tgtEl>
                                          <p:spTgt spid="90207"/>
                                        </p:tgtEl>
                                        <p:attrNameLst>
                                          <p:attrName>ppt_x</p:attrName>
                                        </p:attrNameLst>
                                      </p:cBhvr>
                                      <p:tavLst>
                                        <p:tav tm="0">
                                          <p:val>
                                            <p:strVal val="#ppt_x"/>
                                          </p:val>
                                        </p:tav>
                                        <p:tav tm="100000">
                                          <p:val>
                                            <p:strVal val="#ppt_x"/>
                                          </p:val>
                                        </p:tav>
                                      </p:tavLst>
                                    </p:anim>
                                    <p:anim calcmode="lin" valueType="num">
                                      <p:cBhvr additive="base">
                                        <p:cTn id="136" dur="500" fill="hold"/>
                                        <p:tgtEl>
                                          <p:spTgt spid="90207"/>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90208"/>
                                        </p:tgtEl>
                                        <p:attrNameLst>
                                          <p:attrName>style.visibility</p:attrName>
                                        </p:attrNameLst>
                                      </p:cBhvr>
                                      <p:to>
                                        <p:strVal val="visible"/>
                                      </p:to>
                                    </p:set>
                                    <p:anim calcmode="lin" valueType="num">
                                      <p:cBhvr additive="base">
                                        <p:cTn id="139" dur="500" fill="hold"/>
                                        <p:tgtEl>
                                          <p:spTgt spid="90208"/>
                                        </p:tgtEl>
                                        <p:attrNameLst>
                                          <p:attrName>ppt_x</p:attrName>
                                        </p:attrNameLst>
                                      </p:cBhvr>
                                      <p:tavLst>
                                        <p:tav tm="0">
                                          <p:val>
                                            <p:strVal val="#ppt_x"/>
                                          </p:val>
                                        </p:tav>
                                        <p:tav tm="100000">
                                          <p:val>
                                            <p:strVal val="#ppt_x"/>
                                          </p:val>
                                        </p:tav>
                                      </p:tavLst>
                                    </p:anim>
                                    <p:anim calcmode="lin" valueType="num">
                                      <p:cBhvr additive="base">
                                        <p:cTn id="140" dur="500" fill="hold"/>
                                        <p:tgtEl>
                                          <p:spTgt spid="90208"/>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90206"/>
                                        </p:tgtEl>
                                        <p:attrNameLst>
                                          <p:attrName>style.visibility</p:attrName>
                                        </p:attrNameLst>
                                      </p:cBhvr>
                                      <p:to>
                                        <p:strVal val="visible"/>
                                      </p:to>
                                    </p:set>
                                    <p:anim calcmode="lin" valueType="num">
                                      <p:cBhvr additive="base">
                                        <p:cTn id="143" dur="500" fill="hold"/>
                                        <p:tgtEl>
                                          <p:spTgt spid="90206"/>
                                        </p:tgtEl>
                                        <p:attrNameLst>
                                          <p:attrName>ppt_x</p:attrName>
                                        </p:attrNameLst>
                                      </p:cBhvr>
                                      <p:tavLst>
                                        <p:tav tm="0">
                                          <p:val>
                                            <p:strVal val="#ppt_x"/>
                                          </p:val>
                                        </p:tav>
                                        <p:tav tm="100000">
                                          <p:val>
                                            <p:strVal val="#ppt_x"/>
                                          </p:val>
                                        </p:tav>
                                      </p:tavLst>
                                    </p:anim>
                                    <p:anim calcmode="lin" valueType="num">
                                      <p:cBhvr additive="base">
                                        <p:cTn id="144" dur="500" fill="hold"/>
                                        <p:tgtEl>
                                          <p:spTgt spid="902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63" grpId="0" animBg="1"/>
      <p:bldP spid="90164" grpId="0" animBg="1"/>
      <p:bldP spid="90165" grpId="0" animBg="1"/>
      <p:bldP spid="90166" grpId="0" animBg="1"/>
      <p:bldP spid="90167" grpId="0" animBg="1"/>
      <p:bldP spid="90168" grpId="0" animBg="1"/>
      <p:bldP spid="90174" grpId="0"/>
      <p:bldP spid="90175" grpId="0"/>
      <p:bldP spid="90176" grpId="0"/>
      <p:bldP spid="90209" grpId="0" animBg="1"/>
      <p:bldP spid="90210" grpId="0" animBg="1"/>
      <p:bldP spid="90211" grpId="0" animBg="1"/>
      <p:bldP spid="90212" grpId="0" animBg="1"/>
      <p:bldP spid="90213" grpId="0" animBg="1"/>
      <p:bldP spid="90218" grpId="0"/>
      <p:bldP spid="90219" grpId="0"/>
      <p:bldP spid="90220"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03161"/>
            <a:ext cx="20888794" cy="954153"/>
          </a:xfrm>
        </p:spPr>
        <p:txBody>
          <a:bodyPr>
            <a:noAutofit/>
          </a:bodyPr>
          <a:lstStyle/>
          <a:p>
            <a:r>
              <a:rPr lang="en-US" sz="6000" dirty="0"/>
              <a:t>Knowledge Acquisition System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2330969" y="4427095"/>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E00015F2-A430-B173-BE6F-FA4305CAFA63}"/>
              </a:ext>
            </a:extLst>
          </p:cNvPr>
          <p:cNvSpPr txBox="1">
            <a:spLocks noChangeArrowheads="1"/>
          </p:cNvSpPr>
          <p:nvPr/>
        </p:nvSpPr>
        <p:spPr>
          <a:xfrm>
            <a:off x="1731362" y="4313238"/>
            <a:ext cx="20888793" cy="713924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It aims at debugging and expanding the knowledge of the expert system</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most famous primary </a:t>
            </a:r>
            <a:r>
              <a:rPr lang="en-US" sz="5400" dirty="0">
                <a:solidFill>
                  <a:srgbClr val="0100C8"/>
                </a:solidFill>
                <a:latin typeface="Helvetica Neue"/>
                <a:ea typeface="Times New Roman" panose="02020603050405020304" pitchFamily="18" charset="0"/>
                <a:cs typeface="Times New Roman" panose="02020603050405020304" pitchFamily="18" charset="0"/>
              </a:rPr>
              <a:t>knowledge acquisition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system is the TEIRESIAS system, named after the blind seer Teiresias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TEIRESIAS system is also a knowledge base system</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6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knowledge is entirely meta-knowledge since it is knowledge on MYCIN's knowledge</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35948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76533" y="2168874"/>
            <a:ext cx="20888794" cy="954153"/>
          </a:xfrm>
        </p:spPr>
        <p:txBody>
          <a:bodyPr>
            <a:noAutofit/>
          </a:bodyPr>
          <a:lstStyle/>
          <a:p>
            <a:r>
              <a:rPr lang="en-US" sz="6000" dirty="0"/>
              <a:t>TEIRESIAS Knowledge Base </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8" name="Rectangle 3">
            <a:extLst>
              <a:ext uri="{FF2B5EF4-FFF2-40B4-BE49-F238E27FC236}">
                <a16:creationId xmlns:a16="http://schemas.microsoft.com/office/drawing/2014/main" id="{DD7128FD-EA50-468C-4CAA-4AC9AC4C1331}"/>
              </a:ext>
            </a:extLst>
          </p:cNvPr>
          <p:cNvSpPr txBox="1">
            <a:spLocks noChangeArrowheads="1"/>
          </p:cNvSpPr>
          <p:nvPr/>
        </p:nvSpPr>
        <p:spPr>
          <a:xfrm>
            <a:off x="1596455" y="3339062"/>
            <a:ext cx="20768872" cy="33315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4000" dirty="0">
                <a:solidFill>
                  <a:srgbClr val="0100C8"/>
                </a:solidFill>
                <a:latin typeface="Helvetica Neue"/>
              </a:rPr>
              <a:t>Includes</a:t>
            </a:r>
            <a:r>
              <a:rPr lang="el-GR" altLang="en-US" sz="4000" dirty="0">
                <a:solidFill>
                  <a:srgbClr val="0100C8"/>
                </a:solidFill>
                <a:latin typeface="Helvetica Neue"/>
              </a:rPr>
              <a:t>:</a:t>
            </a:r>
            <a:endParaRPr lang="en-US" altLang="en-US" sz="4000" dirty="0">
              <a:solidFill>
                <a:srgbClr val="0100C8"/>
              </a:solidFill>
              <a:latin typeface="Helvetica Neue"/>
            </a:endParaRPr>
          </a:p>
          <a:p>
            <a:pPr lvl="1">
              <a:buFont typeface="Wingdings" panose="05000000000000000000" pitchFamily="2" charset="2"/>
              <a:buChar char="q"/>
            </a:pPr>
            <a:r>
              <a:rPr lang="en-US" altLang="en-US" sz="4000" dirty="0">
                <a:solidFill>
                  <a:srgbClr val="0100C8"/>
                </a:solidFill>
                <a:latin typeface="Helvetica Neue"/>
              </a:rPr>
              <a:t>Knowledge on the syntax and the organization of MYCIN’s rules </a:t>
            </a:r>
            <a:r>
              <a:rPr lang="el-GR" altLang="en-US" sz="4000" dirty="0">
                <a:solidFill>
                  <a:srgbClr val="0100C8"/>
                </a:solidFill>
                <a:latin typeface="Helvetica Neue"/>
              </a:rPr>
              <a:t>(</a:t>
            </a:r>
            <a:r>
              <a:rPr lang="en-US" altLang="en-US" sz="4000" b="1" dirty="0">
                <a:solidFill>
                  <a:srgbClr val="FF2D64"/>
                </a:solidFill>
                <a:latin typeface="Helvetica Neue"/>
              </a:rPr>
              <a:t>syntactic knowledge</a:t>
            </a:r>
            <a:r>
              <a:rPr lang="el-GR" altLang="en-US" sz="4000" dirty="0">
                <a:solidFill>
                  <a:srgbClr val="0100C8"/>
                </a:solidFill>
                <a:latin typeface="Helvetica Neue"/>
              </a:rPr>
              <a:t>)</a:t>
            </a:r>
          </a:p>
          <a:p>
            <a:pPr lvl="1">
              <a:buFont typeface="Wingdings" panose="05000000000000000000" pitchFamily="2" charset="2"/>
              <a:buChar char="q"/>
            </a:pPr>
            <a:r>
              <a:rPr lang="en-US" altLang="en-US" sz="4000" dirty="0">
                <a:solidFill>
                  <a:srgbClr val="0100C8"/>
                </a:solidFill>
                <a:latin typeface="Helvetica Neue"/>
              </a:rPr>
              <a:t>Knowledge on the MYCIN rules per se that relates to the domain of microbiological infections </a:t>
            </a:r>
            <a:r>
              <a:rPr lang="el-GR" altLang="en-US" sz="4000" dirty="0">
                <a:solidFill>
                  <a:srgbClr val="0100C8"/>
                </a:solidFill>
                <a:latin typeface="Helvetica Neue"/>
              </a:rPr>
              <a:t>(</a:t>
            </a:r>
            <a:r>
              <a:rPr lang="en-US" altLang="en-US" sz="4000" b="1" dirty="0">
                <a:solidFill>
                  <a:srgbClr val="FF2D64"/>
                </a:solidFill>
                <a:latin typeface="Helvetica Neue"/>
              </a:rPr>
              <a:t>semantic knowledge</a:t>
            </a:r>
            <a:r>
              <a:rPr lang="el-GR" altLang="en-US" sz="4000" dirty="0">
                <a:solidFill>
                  <a:srgbClr val="0100C8"/>
                </a:solidFill>
                <a:latin typeface="Helvetica Neue"/>
              </a:rPr>
              <a:t>)</a:t>
            </a:r>
            <a:endParaRPr lang="en-US" altLang="en-US" sz="4000" dirty="0">
              <a:solidFill>
                <a:srgbClr val="0100C8"/>
              </a:solidFill>
              <a:latin typeface="Helvetica Neue"/>
            </a:endParaRPr>
          </a:p>
        </p:txBody>
      </p:sp>
      <p:sp>
        <p:nvSpPr>
          <p:cNvPr id="10" name="Text Placeholder 3">
            <a:extLst>
              <a:ext uri="{FF2B5EF4-FFF2-40B4-BE49-F238E27FC236}">
                <a16:creationId xmlns:a16="http://schemas.microsoft.com/office/drawing/2014/main" id="{9F533DC5-DD7C-D7FB-4310-72ABBA50DCB7}"/>
              </a:ext>
            </a:extLst>
          </p:cNvPr>
          <p:cNvSpPr txBox="1">
            <a:spLocks/>
          </p:cNvSpPr>
          <p:nvPr/>
        </p:nvSpPr>
        <p:spPr>
          <a:xfrm>
            <a:off x="1596455" y="6922575"/>
            <a:ext cx="20888794" cy="954153"/>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TEIRESIAS Operation </a:t>
            </a:r>
            <a:endParaRPr lang="en-CY" sz="6000" dirty="0"/>
          </a:p>
        </p:txBody>
      </p:sp>
      <p:sp>
        <p:nvSpPr>
          <p:cNvPr id="11" name="Rectangle 3">
            <a:extLst>
              <a:ext uri="{FF2B5EF4-FFF2-40B4-BE49-F238E27FC236}">
                <a16:creationId xmlns:a16="http://schemas.microsoft.com/office/drawing/2014/main" id="{64716BF2-7BC9-6C74-DF5F-BD95574F6812}"/>
              </a:ext>
            </a:extLst>
          </p:cNvPr>
          <p:cNvSpPr txBox="1">
            <a:spLocks noChangeArrowheads="1"/>
          </p:cNvSpPr>
          <p:nvPr/>
        </p:nvSpPr>
        <p:spPr>
          <a:xfrm>
            <a:off x="1536494" y="8093993"/>
            <a:ext cx="20768872" cy="424533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TEIRESIAS system helps improve the MYCIN knowledge base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Knowledge bugs means incomplete or incorrect rules, which are externalized as irrelevant or incorrect questions, or incorrect conclusions, on the part of MYCIN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improvement of the knowledge base is usually done in the context of consulting sessions to solve specific problems -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knowledge acquisition in situ</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652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1">
            <a:extLst>
              <a:ext uri="{FF2B5EF4-FFF2-40B4-BE49-F238E27FC236}">
                <a16:creationId xmlns:a16="http://schemas.microsoft.com/office/drawing/2014/main" id="{355D2DF2-4314-E092-981A-E1F38636B9FA}"/>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53251" name="Slide Number Placeholder 3">
            <a:extLst>
              <a:ext uri="{FF2B5EF4-FFF2-40B4-BE49-F238E27FC236}">
                <a16:creationId xmlns:a16="http://schemas.microsoft.com/office/drawing/2014/main" id="{3A385FD6-1DD8-5AC0-4F15-B52FEB71FFA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1869325-ACF6-4FF4-8AF3-A89772B44FE3}" type="slidenum">
              <a:rPr lang="el-GR" altLang="en-US" sz="2800" smtClean="0"/>
              <a:pPr>
                <a:spcBef>
                  <a:spcPct val="0"/>
                </a:spcBef>
                <a:buFontTx/>
                <a:buNone/>
              </a:pPr>
              <a:t>79</a:t>
            </a:fld>
            <a:endParaRPr lang="el-GR" altLang="en-US" sz="2800" dirty="0"/>
          </a:p>
        </p:txBody>
      </p:sp>
      <p:sp>
        <p:nvSpPr>
          <p:cNvPr id="53252" name="Rectangle 4">
            <a:extLst>
              <a:ext uri="{FF2B5EF4-FFF2-40B4-BE49-F238E27FC236}">
                <a16:creationId xmlns:a16="http://schemas.microsoft.com/office/drawing/2014/main" id="{6F97AD12-BF64-8E38-0014-2459F45546C5}"/>
              </a:ext>
            </a:extLst>
          </p:cNvPr>
          <p:cNvSpPr>
            <a:spLocks noChangeArrowheads="1"/>
          </p:cNvSpPr>
          <p:nvPr/>
        </p:nvSpPr>
        <p:spPr bwMode="auto">
          <a:xfrm>
            <a:off x="8077200" y="609600"/>
            <a:ext cx="7772400" cy="5029200"/>
          </a:xfrm>
          <a:prstGeom prst="rect">
            <a:avLst/>
          </a:prstGeom>
          <a:solidFill>
            <a:srgbClr val="C0C0C0"/>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53253" name="Rectangle 5">
            <a:extLst>
              <a:ext uri="{FF2B5EF4-FFF2-40B4-BE49-F238E27FC236}">
                <a16:creationId xmlns:a16="http://schemas.microsoft.com/office/drawing/2014/main" id="{97B5A465-5506-3316-4E9B-61E78AAF11CE}"/>
              </a:ext>
            </a:extLst>
          </p:cNvPr>
          <p:cNvSpPr>
            <a:spLocks noChangeArrowheads="1"/>
          </p:cNvSpPr>
          <p:nvPr/>
        </p:nvSpPr>
        <p:spPr bwMode="auto">
          <a:xfrm>
            <a:off x="8915399" y="1219200"/>
            <a:ext cx="5954843" cy="1447800"/>
          </a:xfrm>
          <a:prstGeom prst="rect">
            <a:avLst/>
          </a:prstGeom>
          <a:solidFill>
            <a:srgbClr val="FFFFFF"/>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4000" b="1" dirty="0">
              <a:latin typeface="Helvetica Neue"/>
            </a:endParaRPr>
          </a:p>
          <a:p>
            <a:pPr algn="ctr" eaLnBrk="1" hangingPunct="1">
              <a:spcBef>
                <a:spcPct val="0"/>
              </a:spcBef>
              <a:buFontTx/>
              <a:buNone/>
            </a:pPr>
            <a:r>
              <a:rPr lang="en-US" altLang="en-US" sz="4000" b="1" dirty="0">
                <a:latin typeface="Helvetica Neue"/>
              </a:rPr>
              <a:t>Inference Engine</a:t>
            </a:r>
          </a:p>
        </p:txBody>
      </p:sp>
      <p:sp>
        <p:nvSpPr>
          <p:cNvPr id="53254" name="Rectangle 6">
            <a:extLst>
              <a:ext uri="{FF2B5EF4-FFF2-40B4-BE49-F238E27FC236}">
                <a16:creationId xmlns:a16="http://schemas.microsoft.com/office/drawing/2014/main" id="{8D5A3371-DBF4-6704-364E-A956C1232885}"/>
              </a:ext>
            </a:extLst>
          </p:cNvPr>
          <p:cNvSpPr>
            <a:spLocks noChangeArrowheads="1"/>
          </p:cNvSpPr>
          <p:nvPr/>
        </p:nvSpPr>
        <p:spPr bwMode="auto">
          <a:xfrm>
            <a:off x="8915400" y="3352800"/>
            <a:ext cx="6172200" cy="1600200"/>
          </a:xfrm>
          <a:prstGeom prst="rect">
            <a:avLst/>
          </a:prstGeom>
          <a:solidFill>
            <a:schemeClr val="accent6">
              <a:lumMod val="20000"/>
              <a:lumOff val="80000"/>
            </a:schemeClr>
          </a:solidFill>
          <a:ln w="2857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l-GR" altLang="en-US" sz="4000" b="1" dirty="0">
              <a:latin typeface="Helvetica Neue"/>
            </a:endParaRPr>
          </a:p>
          <a:p>
            <a:pPr algn="ctr" eaLnBrk="1" hangingPunct="1">
              <a:spcBef>
                <a:spcPct val="0"/>
              </a:spcBef>
              <a:buFontTx/>
              <a:buNone/>
            </a:pPr>
            <a:r>
              <a:rPr lang="en-US" altLang="en-US" sz="4000" b="1" dirty="0">
                <a:latin typeface="Helvetica Neue"/>
              </a:rPr>
              <a:t>Knowledge Base</a:t>
            </a:r>
          </a:p>
        </p:txBody>
      </p:sp>
      <p:sp>
        <p:nvSpPr>
          <p:cNvPr id="53255" name="Line 8">
            <a:extLst>
              <a:ext uri="{FF2B5EF4-FFF2-40B4-BE49-F238E27FC236}">
                <a16:creationId xmlns:a16="http://schemas.microsoft.com/office/drawing/2014/main" id="{701CB24A-4DEF-0AB8-61A5-BEFE0743A4D6}"/>
              </a:ext>
            </a:extLst>
          </p:cNvPr>
          <p:cNvSpPr>
            <a:spLocks noChangeShapeType="1"/>
          </p:cNvSpPr>
          <p:nvPr/>
        </p:nvSpPr>
        <p:spPr bwMode="auto">
          <a:xfrm flipV="1">
            <a:off x="11887200" y="2590800"/>
            <a:ext cx="0" cy="762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4000" b="1">
              <a:latin typeface="Helvetica Neue"/>
            </a:endParaRPr>
          </a:p>
        </p:txBody>
      </p:sp>
      <p:sp>
        <p:nvSpPr>
          <p:cNvPr id="94217" name="Text Box 9">
            <a:extLst>
              <a:ext uri="{FF2B5EF4-FFF2-40B4-BE49-F238E27FC236}">
                <a16:creationId xmlns:a16="http://schemas.microsoft.com/office/drawing/2014/main" id="{4DEB7DC8-A427-44B0-993B-4E6F1841340B}"/>
              </a:ext>
            </a:extLst>
          </p:cNvPr>
          <p:cNvSpPr txBox="1">
            <a:spLocks noChangeArrowheads="1"/>
          </p:cNvSpPr>
          <p:nvPr/>
        </p:nvSpPr>
        <p:spPr bwMode="auto">
          <a:xfrm>
            <a:off x="1943013" y="6613735"/>
            <a:ext cx="20791356" cy="5102935"/>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b="1" dirty="0">
                <a:solidFill>
                  <a:srgbClr val="990000"/>
                </a:solidFill>
                <a:latin typeface="Helvetica Neue"/>
              </a:rPr>
              <a:t>Modifying the Content, not the Structure, of the Knowledge Base</a:t>
            </a:r>
          </a:p>
          <a:p>
            <a:pPr>
              <a:buNone/>
            </a:pPr>
            <a:r>
              <a:rPr lang="en-CY" sz="4400" dirty="0">
                <a:latin typeface="Helvetica Neue"/>
              </a:rPr>
              <a:t>A knowledge acquisition system operates under the assumption that only the content of the knowledge base needs to be modified to improve the performance of the (advisory) system, not the way in which that base is organized and consequently not the way in which </a:t>
            </a:r>
            <a:r>
              <a:rPr lang="en-US" sz="4400" dirty="0">
                <a:latin typeface="Helvetica Neue"/>
              </a:rPr>
              <a:t>the </a:t>
            </a:r>
            <a:r>
              <a:rPr lang="en-CY" sz="4400" dirty="0">
                <a:latin typeface="Helvetica Neue"/>
              </a:rPr>
              <a:t>knowledge</a:t>
            </a:r>
            <a:r>
              <a:rPr lang="en-US" sz="4400" dirty="0">
                <a:latin typeface="Helvetica Neue"/>
              </a:rPr>
              <a:t> is applied</a:t>
            </a:r>
            <a:r>
              <a:rPr lang="en-CY" sz="4400" dirty="0">
                <a:latin typeface="Helvetica Neue"/>
              </a:rPr>
              <a:t>.</a:t>
            </a:r>
          </a:p>
          <a:p>
            <a:pPr>
              <a:buNone/>
            </a:pPr>
            <a:r>
              <a:rPr lang="en-CY" sz="4400" dirty="0">
                <a:latin typeface="Helvetica Neue"/>
              </a:rPr>
              <a:t>In other words, the general structure of the knowledge base and the reasoning mechanism, which is based on this structure, do not need to be modified.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7"/>
                                        </p:tgtEl>
                                        <p:attrNameLst>
                                          <p:attrName>style.visibility</p:attrName>
                                        </p:attrNameLst>
                                      </p:cBhvr>
                                      <p:to>
                                        <p:strVal val="visible"/>
                                      </p:to>
                                    </p:set>
                                    <p:anim calcmode="lin" valueType="num">
                                      <p:cBhvr additive="base">
                                        <p:cTn id="7" dur="500" fill="hold"/>
                                        <p:tgtEl>
                                          <p:spTgt spid="94217"/>
                                        </p:tgtEl>
                                        <p:attrNameLst>
                                          <p:attrName>ppt_x</p:attrName>
                                        </p:attrNameLst>
                                      </p:cBhvr>
                                      <p:tavLst>
                                        <p:tav tm="0">
                                          <p:val>
                                            <p:strVal val="#ppt_x"/>
                                          </p:val>
                                        </p:tav>
                                        <p:tav tm="100000">
                                          <p:val>
                                            <p:strVal val="#ppt_x"/>
                                          </p:val>
                                        </p:tav>
                                      </p:tavLst>
                                    </p:anim>
                                    <p:anim calcmode="lin" valueType="num">
                                      <p:cBhvr additive="base">
                                        <p:cTn id="8" dur="500" fill="hold"/>
                                        <p:tgtEl>
                                          <p:spTgt spid="942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DENDRAL, </a:t>
            </a:r>
            <a:r>
              <a:rPr lang="en-US" sz="6000" dirty="0">
                <a:solidFill>
                  <a:srgbClr val="FF2D64"/>
                </a:solidFill>
              </a:rPr>
              <a:t>MYCIN</a:t>
            </a:r>
            <a:r>
              <a:rPr lang="en-US" sz="6000" dirty="0"/>
              <a:t> and R1: successful early examples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3711015"/>
            <a:ext cx="21172015" cy="854688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4800" dirty="0">
              <a:solidFill>
                <a:srgbClr val="0100C8"/>
              </a:solidFill>
              <a:latin typeface="Helvetica Neue"/>
            </a:endParaRPr>
          </a:p>
        </p:txBody>
      </p:sp>
      <p:sp>
        <p:nvSpPr>
          <p:cNvPr id="2" name="TextBox 1">
            <a:extLst>
              <a:ext uri="{FF2B5EF4-FFF2-40B4-BE49-F238E27FC236}">
                <a16:creationId xmlns:a16="http://schemas.microsoft.com/office/drawing/2014/main" id="{F0C55C94-08E1-EBEA-8E07-1BB1727E5A9B}"/>
              </a:ext>
            </a:extLst>
          </p:cNvPr>
          <p:cNvSpPr txBox="1"/>
          <p:nvPr/>
        </p:nvSpPr>
        <p:spPr>
          <a:xfrm>
            <a:off x="1512375" y="3711015"/>
            <a:ext cx="21590490" cy="6740307"/>
          </a:xfrm>
          <a:prstGeom prst="rect">
            <a:avLst/>
          </a:prstGeom>
          <a:noFill/>
        </p:spPr>
        <p:txBody>
          <a:bodyPr wrap="square" rtlCol="0">
            <a:spAutoFit/>
          </a:bodyPr>
          <a:lstStyle/>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MYCIN</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MYCIN (developed by Edward Shortliffe) to be discussed in detail later in this unit, was the next major system</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Its domain was the diagnosis of blood infections and its knowledge base consisted of about 600 rules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It performed as well as some experts, and considerably better than junior doctors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Unlike the DENDRAL rules, no general theoretical model existed from which the MYCIN rules could be deduced, but they had to be acquired from extensive interviewing with the experts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In addition, the rules had to reflect the uncertainty associated with medical knowledge; MYCIN incorporated a calculus of uncertainty called </a:t>
            </a:r>
            <a:r>
              <a:rPr lang="en-US" b="1" dirty="0">
                <a:solidFill>
                  <a:srgbClr val="FF2D64"/>
                </a:solidFill>
                <a:latin typeface="Helvetica Neue"/>
                <a:ea typeface="DengXian" panose="020B0503020204020204" pitchFamily="2" charset="-122"/>
              </a:rPr>
              <a:t>certainty factors </a:t>
            </a:r>
            <a:r>
              <a:rPr lang="en-US" dirty="0">
                <a:solidFill>
                  <a:srgbClr val="0100C8"/>
                </a:solidFill>
                <a:latin typeface="Helvetica Neue"/>
                <a:ea typeface="DengXian" panose="020B0503020204020204" pitchFamily="2" charset="-122"/>
              </a:rPr>
              <a:t>that aimed to model how experts assessed the impact of evidence on the diagnosis </a:t>
            </a:r>
          </a:p>
          <a:p>
            <a:r>
              <a:rPr lang="en-US" dirty="0">
                <a:solidFill>
                  <a:srgbClr val="0100C8"/>
                </a:solidFill>
                <a:latin typeface="DengXian" panose="020B0503020204020204" pitchFamily="2" charset="-122"/>
                <a:ea typeface="DengXian" panose="020B0503020204020204" pitchFamily="2" charset="-122"/>
              </a:rPr>
              <a:t> </a:t>
            </a:r>
            <a:endParaRPr lang="en-CY" dirty="0">
              <a:solidFill>
                <a:srgbClr val="0100C8"/>
              </a:solidFill>
              <a:latin typeface="DengXian" panose="020B0503020204020204" pitchFamily="2" charset="-122"/>
              <a:ea typeface="DengXian" panose="020B0503020204020204" pitchFamily="2" charset="-122"/>
            </a:endParaRPr>
          </a:p>
        </p:txBody>
      </p:sp>
    </p:spTree>
    <p:extLst>
      <p:ext uri="{BB962C8B-B14F-4D97-AF65-F5344CB8AC3E}">
        <p14:creationId xmlns:p14="http://schemas.microsoft.com/office/powerpoint/2010/main" val="30269039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76533" y="2483664"/>
            <a:ext cx="20888794" cy="954153"/>
          </a:xfrm>
        </p:spPr>
        <p:txBody>
          <a:bodyPr>
            <a:noAutofit/>
          </a:bodyPr>
          <a:lstStyle/>
          <a:p>
            <a:r>
              <a:rPr lang="en-US" sz="5400" dirty="0"/>
              <a:t>Functional Requirements of a Knowledge Acquisition System </a:t>
            </a:r>
            <a:endParaRPr lang="en-CY" sz="5400" dirty="0"/>
          </a:p>
        </p:txBody>
      </p:sp>
      <p:sp>
        <p:nvSpPr>
          <p:cNvPr id="8" name="Rectangle 3">
            <a:extLst>
              <a:ext uri="{FF2B5EF4-FFF2-40B4-BE49-F238E27FC236}">
                <a16:creationId xmlns:a16="http://schemas.microsoft.com/office/drawing/2014/main" id="{DD7128FD-EA50-468C-4CAA-4AC9AC4C1331}"/>
              </a:ext>
            </a:extLst>
          </p:cNvPr>
          <p:cNvSpPr txBox="1">
            <a:spLocks noChangeArrowheads="1"/>
          </p:cNvSpPr>
          <p:nvPr/>
        </p:nvSpPr>
        <p:spPr>
          <a:xfrm>
            <a:off x="1596455" y="3339062"/>
            <a:ext cx="20768872" cy="33315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en-US" altLang="en-US" sz="4000" dirty="0">
              <a:solidFill>
                <a:srgbClr val="0100C8"/>
              </a:solidFill>
              <a:latin typeface="Helvetica Neue"/>
            </a:endParaRPr>
          </a:p>
        </p:txBody>
      </p:sp>
      <p:sp>
        <p:nvSpPr>
          <p:cNvPr id="9" name="TextBox 8">
            <a:extLst>
              <a:ext uri="{FF2B5EF4-FFF2-40B4-BE49-F238E27FC236}">
                <a16:creationId xmlns:a16="http://schemas.microsoft.com/office/drawing/2014/main" id="{0C6BA14A-7840-86BB-637D-672C2A566659}"/>
              </a:ext>
            </a:extLst>
          </p:cNvPr>
          <p:cNvSpPr txBox="1"/>
          <p:nvPr/>
        </p:nvSpPr>
        <p:spPr>
          <a:xfrm>
            <a:off x="1596455" y="3988703"/>
            <a:ext cx="20768872" cy="7353167"/>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After each modification to the knowledge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base,</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it is important to </a:t>
            </a:r>
            <a:r>
              <a:rPr lang="en-US" sz="4800" dirty="0">
                <a:solidFill>
                  <a:srgbClr val="0100C8"/>
                </a:solidFill>
                <a:latin typeface="Helvetica Neue"/>
                <a:ea typeface="Times New Roman" panose="02020603050405020304" pitchFamily="18" charset="0"/>
                <a:cs typeface="Times New Roman" panose="02020603050405020304" pitchFamily="18" charset="0"/>
              </a:rPr>
              <a:t>verify</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that an improvement has indeed occurred</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A significant part of the 'intelligence' of a knowledge acquisition system depends on its ability to propagate the consequences of a modification to all </a:t>
            </a:r>
            <a:r>
              <a:rPr lang="en-US" sz="4800" dirty="0">
                <a:solidFill>
                  <a:srgbClr val="0100C8"/>
                </a:solidFill>
                <a:latin typeface="Helvetica Neue"/>
                <a:ea typeface="Times New Roman" panose="02020603050405020304" pitchFamily="18" charset="0"/>
                <a:cs typeface="Times New Roman" panose="02020603050405020304" pitchFamily="18" charset="0"/>
              </a:rPr>
              <a:t>implicated</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components</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in the </a:t>
            </a:r>
            <a:r>
              <a:rPr lang="en-US" sz="4800" dirty="0">
                <a:solidFill>
                  <a:srgbClr val="0100C8"/>
                </a:solidFill>
                <a:latin typeface="Helvetica Neue"/>
                <a:ea typeface="Times New Roman" panose="02020603050405020304" pitchFamily="18" charset="0"/>
                <a:cs typeface="Times New Roman" panose="02020603050405020304" pitchFamily="18" charset="0"/>
              </a:rPr>
              <a:t>knowledge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base so that the </a:t>
            </a:r>
            <a:r>
              <a:rPr lang="en-US" sz="4800" dirty="0">
                <a:solidFill>
                  <a:srgbClr val="0100C8"/>
                </a:solidFill>
                <a:latin typeface="Helvetica Neue"/>
                <a:ea typeface="Times New Roman" panose="02020603050405020304" pitchFamily="18" charset="0"/>
                <a:cs typeface="Times New Roman" panose="02020603050405020304" pitchFamily="18" charset="0"/>
              </a:rPr>
              <a:t>knowledge base</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remains in a consistent state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800" dirty="0">
                <a:solidFill>
                  <a:srgbClr val="0100C8"/>
                </a:solidFill>
                <a:latin typeface="Helvetica Neue"/>
                <a:ea typeface="Times New Roman" panose="02020603050405020304" pitchFamily="18" charset="0"/>
                <a:cs typeface="Times New Roman" panose="02020603050405020304" pitchFamily="18" charset="0"/>
              </a:rPr>
              <a:t>As such</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a knowledge acquisition system needs to know the structural elements of the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knowledge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base and their interdependencies, i.e.</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to be an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intelligent structured editor</a:t>
            </a:r>
            <a:endParaRPr lang="en-CY" sz="4800" b="1" dirty="0">
              <a:solidFill>
                <a:srgbClr val="FF2D64"/>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385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96650" y="2006676"/>
            <a:ext cx="21068676" cy="1006347"/>
          </a:xfrm>
        </p:spPr>
        <p:txBody>
          <a:bodyPr>
            <a:noAutofit/>
          </a:bodyPr>
          <a:lstStyle/>
          <a:p>
            <a:r>
              <a:rPr lang="en-US" sz="5400" dirty="0"/>
              <a:t>TEIRESIAS Functionality </a:t>
            </a:r>
            <a:endParaRPr lang="en-CY" sz="5400" dirty="0"/>
          </a:p>
        </p:txBody>
      </p:sp>
      <p:sp>
        <p:nvSpPr>
          <p:cNvPr id="8" name="Rectangle 3">
            <a:extLst>
              <a:ext uri="{FF2B5EF4-FFF2-40B4-BE49-F238E27FC236}">
                <a16:creationId xmlns:a16="http://schemas.microsoft.com/office/drawing/2014/main" id="{DD7128FD-EA50-468C-4CAA-4AC9AC4C1331}"/>
              </a:ext>
            </a:extLst>
          </p:cNvPr>
          <p:cNvSpPr txBox="1">
            <a:spLocks noChangeArrowheads="1"/>
          </p:cNvSpPr>
          <p:nvPr/>
        </p:nvSpPr>
        <p:spPr>
          <a:xfrm>
            <a:off x="1596455" y="3339062"/>
            <a:ext cx="20768872" cy="33315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en-US" altLang="en-US" sz="4000" dirty="0">
              <a:solidFill>
                <a:srgbClr val="0100C8"/>
              </a:solidFill>
              <a:latin typeface="Helvetica Neue"/>
            </a:endParaRPr>
          </a:p>
        </p:txBody>
      </p:sp>
      <p:sp>
        <p:nvSpPr>
          <p:cNvPr id="9" name="TextBox 8">
            <a:extLst>
              <a:ext uri="{FF2B5EF4-FFF2-40B4-BE49-F238E27FC236}">
                <a16:creationId xmlns:a16="http://schemas.microsoft.com/office/drawing/2014/main" id="{0C6BA14A-7840-86BB-637D-672C2A566659}"/>
              </a:ext>
            </a:extLst>
          </p:cNvPr>
          <p:cNvSpPr txBox="1"/>
          <p:nvPr/>
        </p:nvSpPr>
        <p:spPr>
          <a:xfrm>
            <a:off x="1296649" y="3304351"/>
            <a:ext cx="21068677" cy="8882945"/>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TEIRESIAS can conduct, for a given problem, a detailed comparison of the new result and </a:t>
            </a:r>
            <a:r>
              <a:rPr lang="en-US" dirty="0">
                <a:solidFill>
                  <a:srgbClr val="0100C8"/>
                </a:solidFill>
                <a:latin typeface="Helvetica Neue"/>
                <a:ea typeface="Times New Roman" panose="02020603050405020304" pitchFamily="18" charset="0"/>
                <a:cs typeface="Times New Roman" panose="02020603050405020304" pitchFamily="18" charset="0"/>
              </a:rPr>
              <a:t>the way it was derived,</a:t>
            </a:r>
            <a:r>
              <a:rPr lang="en-CY" dirty="0">
                <a:solidFill>
                  <a:srgbClr val="0100C8"/>
                </a:solidFill>
                <a:effectLst/>
                <a:latin typeface="Helvetica Neue"/>
                <a:ea typeface="Times New Roman" panose="02020603050405020304" pitchFamily="18" charset="0"/>
                <a:cs typeface="Times New Roman" panose="02020603050405020304" pitchFamily="18" charset="0"/>
              </a:rPr>
              <a:t> with the </a:t>
            </a:r>
            <a:r>
              <a:rPr lang="en-US" dirty="0">
                <a:solidFill>
                  <a:srgbClr val="0100C8"/>
                </a:solidFill>
                <a:effectLst/>
                <a:latin typeface="Helvetica Neue"/>
                <a:ea typeface="Times New Roman" panose="02020603050405020304" pitchFamily="18" charset="0"/>
                <a:cs typeface="Times New Roman" panose="02020603050405020304" pitchFamily="18" charset="0"/>
              </a:rPr>
              <a:t>previous</a:t>
            </a:r>
            <a:r>
              <a:rPr lang="en-CY" dirty="0">
                <a:solidFill>
                  <a:srgbClr val="0100C8"/>
                </a:solidFill>
                <a:effectLst/>
                <a:latin typeface="Helvetica Neue"/>
                <a:ea typeface="Times New Roman" panose="02020603050405020304" pitchFamily="18" charset="0"/>
                <a:cs typeface="Times New Roman" panose="02020603050405020304" pitchFamily="18" charset="0"/>
              </a:rPr>
              <a:t> result, </a:t>
            </a:r>
            <a:r>
              <a:rPr lang="en-US" dirty="0">
                <a:solidFill>
                  <a:srgbClr val="0100C8"/>
                </a:solidFill>
                <a:effectLst/>
                <a:latin typeface="Helvetica Neue"/>
                <a:ea typeface="Times New Roman" panose="02020603050405020304" pitchFamily="18" charset="0"/>
                <a:cs typeface="Times New Roman" panose="02020603050405020304" pitchFamily="18" charset="0"/>
              </a:rPr>
              <a:t>and start</a:t>
            </a:r>
            <a:r>
              <a:rPr lang="en-CY" dirty="0">
                <a:solidFill>
                  <a:srgbClr val="0100C8"/>
                </a:solidFill>
                <a:effectLst/>
                <a:latin typeface="Helvetica Neue"/>
                <a:ea typeface="Times New Roman" panose="02020603050405020304" pitchFamily="18" charset="0"/>
                <a:cs typeface="Times New Roman" panose="02020603050405020304" pitchFamily="18" charset="0"/>
              </a:rPr>
              <a:t> a discussion with the expert on their differences</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It is also able to identify contradictions at the level of individual rules:</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B</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B</a:t>
            </a:r>
            <a:endParaRPr lang="en-US" dirty="0">
              <a:solidFill>
                <a:srgbClr val="0100C8"/>
              </a:solidFill>
              <a:effectLst/>
              <a:latin typeface="Helvetica Neue"/>
              <a:ea typeface="Times New Roman" panose="02020603050405020304" pitchFamily="18"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100C8"/>
                </a:solidFill>
                <a:effectLst/>
                <a:latin typeface="Helvetica Neue"/>
                <a:ea typeface="Times New Roman" panose="02020603050405020304" pitchFamily="18" charset="0"/>
                <a:cs typeface="Times New Roman" panose="02020603050405020304" pitchFamily="18" charset="0"/>
              </a:rPr>
              <a:t> </a:t>
            </a:r>
            <a:r>
              <a:rPr lang="en-CY" dirty="0">
                <a:solidFill>
                  <a:srgbClr val="0100C8"/>
                </a:solidFill>
                <a:effectLst/>
                <a:latin typeface="Helvetica Neue"/>
                <a:ea typeface="Times New Roman" panose="02020603050405020304" pitchFamily="18" charset="0"/>
                <a:cs typeface="Times New Roman" panose="02020603050405020304" pitchFamily="18" charset="0"/>
              </a:rPr>
              <a:t>But it </a:t>
            </a:r>
            <a:r>
              <a:rPr lang="en-US" dirty="0">
                <a:solidFill>
                  <a:srgbClr val="0100C8"/>
                </a:solidFill>
                <a:latin typeface="Helvetica Neue"/>
                <a:ea typeface="Times New Roman" panose="02020603050405020304" pitchFamily="18" charset="0"/>
                <a:cs typeface="Times New Roman" panose="02020603050405020304" pitchFamily="18" charset="0"/>
              </a:rPr>
              <a:t>cannot</a:t>
            </a:r>
            <a:r>
              <a:rPr lang="en-CY" dirty="0">
                <a:solidFill>
                  <a:srgbClr val="0100C8"/>
                </a:solidFill>
                <a:effectLst/>
                <a:latin typeface="Helvetica Neue"/>
                <a:ea typeface="Times New Roman" panose="02020603050405020304" pitchFamily="18" charset="0"/>
                <a:cs typeface="Times New Roman" panose="02020603050405020304" pitchFamily="18" charset="0"/>
              </a:rPr>
              <a:t> detect contradictions involving multiple rules,</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B, B</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C, and C</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D,</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D</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100C8"/>
                </a:solidFill>
                <a:latin typeface="Helvetica Neue"/>
                <a:ea typeface="Times New Roman" panose="02020603050405020304" pitchFamily="18" charset="0"/>
                <a:cs typeface="Times New Roman" panose="02020603050405020304" pitchFamily="18" charset="0"/>
              </a:rPr>
              <a:t> However</a:t>
            </a:r>
            <a:r>
              <a:rPr lang="en-CY" dirty="0">
                <a:solidFill>
                  <a:srgbClr val="0100C8"/>
                </a:solidFill>
                <a:effectLst/>
                <a:latin typeface="Helvetica Neue"/>
                <a:ea typeface="Times New Roman" panose="02020603050405020304" pitchFamily="18" charset="0"/>
                <a:cs typeface="Times New Roman" panose="02020603050405020304" pitchFamily="18" charset="0"/>
              </a:rPr>
              <a:t>, it </a:t>
            </a:r>
            <a:r>
              <a:rPr lang="en-US" dirty="0">
                <a:solidFill>
                  <a:srgbClr val="0100C8"/>
                </a:solidFill>
                <a:latin typeface="Helvetica Neue"/>
                <a:ea typeface="Times New Roman" panose="02020603050405020304" pitchFamily="18" charset="0"/>
                <a:cs typeface="Times New Roman" panose="02020603050405020304" pitchFamily="18" charset="0"/>
              </a:rPr>
              <a:t>can</a:t>
            </a:r>
            <a:r>
              <a:rPr lang="en-CY" dirty="0">
                <a:solidFill>
                  <a:srgbClr val="0100C8"/>
                </a:solidFill>
                <a:effectLst/>
                <a:latin typeface="Helvetica Neue"/>
                <a:ea typeface="Times New Roman" panose="02020603050405020304" pitchFamily="18" charset="0"/>
                <a:cs typeface="Times New Roman" panose="02020603050405020304" pitchFamily="18" charset="0"/>
              </a:rPr>
              <a:t> detect if a rule is covered by another rule:</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the rule A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B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D is covered by the rule</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B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C</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D</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b="1" dirty="0">
                <a:solidFill>
                  <a:srgbClr val="0100C8"/>
                </a:solidFill>
                <a:effectLst/>
                <a:latin typeface="Helvetica Neue"/>
                <a:ea typeface="Times New Roman" panose="02020603050405020304" pitchFamily="18" charset="0"/>
                <a:cs typeface="Times New Roman" panose="02020603050405020304" pitchFamily="18" charset="0"/>
              </a:rPr>
              <a:t>Solution</a:t>
            </a:r>
            <a:r>
              <a:rPr lang="en-CY" dirty="0">
                <a:solidFill>
                  <a:srgbClr val="0100C8"/>
                </a:solidFill>
                <a:effectLst/>
                <a:latin typeface="Helvetica Neue"/>
                <a:ea typeface="Times New Roman" panose="02020603050405020304" pitchFamily="18" charset="0"/>
                <a:cs typeface="Times New Roman" panose="02020603050405020304" pitchFamily="18" charset="0"/>
              </a:rPr>
              <a:t>: Change the first rule to</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lvl="5">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A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B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C</a:t>
            </a:r>
            <a:r>
              <a:rPr lang="en-CY"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D</a:t>
            </a:r>
            <a:endParaRPr lang="en-CY"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41690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76533" y="2376325"/>
            <a:ext cx="20888794" cy="954153"/>
          </a:xfrm>
        </p:spPr>
        <p:txBody>
          <a:bodyPr>
            <a:noAutofit/>
          </a:bodyPr>
          <a:lstStyle/>
          <a:p>
            <a:r>
              <a:rPr lang="en-US" sz="5400" dirty="0"/>
              <a:t>TEIRESIAS meta-knowledge </a:t>
            </a:r>
            <a:endParaRPr lang="en-CY" sz="5400" dirty="0"/>
          </a:p>
        </p:txBody>
      </p:sp>
      <p:sp>
        <p:nvSpPr>
          <p:cNvPr id="9" name="TextBox 8">
            <a:extLst>
              <a:ext uri="{FF2B5EF4-FFF2-40B4-BE49-F238E27FC236}">
                <a16:creationId xmlns:a16="http://schemas.microsoft.com/office/drawing/2014/main" id="{0C6BA14A-7840-86BB-637D-672C2A566659}"/>
              </a:ext>
            </a:extLst>
          </p:cNvPr>
          <p:cNvSpPr txBox="1"/>
          <p:nvPr/>
        </p:nvSpPr>
        <p:spPr>
          <a:xfrm>
            <a:off x="1536494" y="3560820"/>
            <a:ext cx="20768872" cy="8653779"/>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Syntactic knowledge:</a:t>
            </a:r>
            <a:endParaRPr lang="en-CY" sz="48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concerns the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organization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of the MYCIN knowledge and is expressed through a high-level descriptive language.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is independent of the knowledge domain of MYCIN.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consists of a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hierarchy of schemas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where each schema describes a category of the representation, e.g. rule, context, clinical parameter, etc. It is a frame with the relevant slots which describe the realization of the instances of the category, the associations of the category with other categories, etc.</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Semantic knowledge:</a:t>
            </a:r>
            <a:endParaRPr lang="en-CY" sz="48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concerns the specific knowledge domain and is expressed through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rule models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91831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1">
            <a:extLst>
              <a:ext uri="{FF2B5EF4-FFF2-40B4-BE49-F238E27FC236}">
                <a16:creationId xmlns:a16="http://schemas.microsoft.com/office/drawing/2014/main" id="{80D58674-DBC6-BA4D-C6F7-8DB7E08A37AA}"/>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58371" name="Slide Number Placeholder 3">
            <a:extLst>
              <a:ext uri="{FF2B5EF4-FFF2-40B4-BE49-F238E27FC236}">
                <a16:creationId xmlns:a16="http://schemas.microsoft.com/office/drawing/2014/main" id="{FC819DA1-73AC-27E4-FC8B-FFF9D49166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F296AA75-2222-4388-999E-CBD2E75F6586}" type="slidenum">
              <a:rPr lang="el-GR" altLang="en-US" sz="2800" smtClean="0"/>
              <a:pPr>
                <a:spcBef>
                  <a:spcPct val="0"/>
                </a:spcBef>
                <a:buFontTx/>
                <a:buNone/>
              </a:pPr>
              <a:t>83</a:t>
            </a:fld>
            <a:endParaRPr lang="el-GR" altLang="en-US" sz="2800" dirty="0"/>
          </a:p>
        </p:txBody>
      </p:sp>
      <p:sp>
        <p:nvSpPr>
          <p:cNvPr id="58372" name="Text Box 4">
            <a:extLst>
              <a:ext uri="{FF2B5EF4-FFF2-40B4-BE49-F238E27FC236}">
                <a16:creationId xmlns:a16="http://schemas.microsoft.com/office/drawing/2014/main" id="{831671AE-4D96-4658-336A-1ABB0F7CFD1A}"/>
              </a:ext>
            </a:extLst>
          </p:cNvPr>
          <p:cNvSpPr txBox="1">
            <a:spLocks noChangeArrowheads="1"/>
          </p:cNvSpPr>
          <p:nvPr/>
        </p:nvSpPr>
        <p:spPr bwMode="auto">
          <a:xfrm>
            <a:off x="4419600" y="2743201"/>
            <a:ext cx="15544800" cy="2554545"/>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dirty="0"/>
              <a:t>If the rule type is orgrule</a:t>
            </a:r>
            <a:endParaRPr lang="el-GR" altLang="en-US" sz="3600" dirty="0"/>
          </a:p>
          <a:p>
            <a:pPr eaLnBrk="1" hangingPunct="1">
              <a:spcBef>
                <a:spcPct val="0"/>
              </a:spcBef>
              <a:buFontTx/>
              <a:buNone/>
            </a:pPr>
            <a:endParaRPr lang="el-GR" altLang="en-US" sz="1600" dirty="0"/>
          </a:p>
          <a:p>
            <a:pPr eaLnBrk="1" hangingPunct="1">
              <a:spcBef>
                <a:spcPct val="0"/>
              </a:spcBef>
              <a:buFontTx/>
              <a:buNone/>
            </a:pPr>
            <a:r>
              <a:rPr lang="en-US" altLang="en-US" sz="3600" dirty="0"/>
              <a:t>Then</a:t>
            </a:r>
            <a:r>
              <a:rPr lang="el-GR" altLang="en-US" sz="3600" dirty="0"/>
              <a:t> 1. </a:t>
            </a:r>
            <a:r>
              <a:rPr lang="en-US" altLang="en-US" sz="3600" dirty="0"/>
              <a:t>the premise of the rule should mention culture</a:t>
            </a:r>
            <a:endParaRPr lang="el-GR" altLang="en-US" sz="3600" dirty="0"/>
          </a:p>
          <a:p>
            <a:pPr eaLnBrk="1" hangingPunct="1">
              <a:spcBef>
                <a:spcPct val="0"/>
              </a:spcBef>
              <a:buFontTx/>
              <a:buNone/>
            </a:pPr>
            <a:r>
              <a:rPr lang="el-GR" altLang="en-US" sz="3600" dirty="0"/>
              <a:t>         2. </a:t>
            </a:r>
            <a:r>
              <a:rPr lang="en-US" altLang="en-US" sz="3600" dirty="0"/>
              <a:t>the premise of the rule should mention the kind of infection</a:t>
            </a:r>
            <a:endParaRPr lang="el-GR" altLang="en-US" sz="3600" dirty="0"/>
          </a:p>
          <a:p>
            <a:pPr eaLnBrk="1" hangingPunct="1">
              <a:spcBef>
                <a:spcPct val="0"/>
              </a:spcBef>
              <a:buFontTx/>
              <a:buNone/>
            </a:pPr>
            <a:r>
              <a:rPr lang="el-GR" altLang="en-US" sz="3600" dirty="0"/>
              <a:t>         3. </a:t>
            </a:r>
            <a:r>
              <a:rPr lang="en-US" altLang="en-US" sz="3600" dirty="0"/>
              <a:t>the conclusion of the rule must mention identity</a:t>
            </a:r>
            <a:endParaRPr lang="el-GR" altLang="en-US" sz="3600" dirty="0"/>
          </a:p>
        </p:txBody>
      </p:sp>
      <p:sp>
        <p:nvSpPr>
          <p:cNvPr id="100357" name="Text Box 5">
            <a:extLst>
              <a:ext uri="{FF2B5EF4-FFF2-40B4-BE49-F238E27FC236}">
                <a16:creationId xmlns:a16="http://schemas.microsoft.com/office/drawing/2014/main" id="{AE89F405-054A-EBED-0685-E97AD0897011}"/>
              </a:ext>
            </a:extLst>
          </p:cNvPr>
          <p:cNvSpPr txBox="1">
            <a:spLocks noChangeArrowheads="1"/>
          </p:cNvSpPr>
          <p:nvPr/>
        </p:nvSpPr>
        <p:spPr bwMode="auto">
          <a:xfrm>
            <a:off x="4419600" y="6303365"/>
            <a:ext cx="15697200" cy="2000548"/>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dirty="0"/>
              <a:t>If the premise of the rule mentions the source of the culture and</a:t>
            </a:r>
            <a:endParaRPr lang="el-GR" altLang="en-US" sz="3600" dirty="0"/>
          </a:p>
          <a:p>
            <a:pPr eaLnBrk="1" hangingPunct="1">
              <a:spcBef>
                <a:spcPct val="0"/>
              </a:spcBef>
              <a:buFontTx/>
              <a:buNone/>
            </a:pPr>
            <a:r>
              <a:rPr lang="el-GR" altLang="en-US" sz="3600" dirty="0"/>
              <a:t>   </a:t>
            </a:r>
            <a:r>
              <a:rPr lang="en-US" altLang="en-US" sz="3600" dirty="0"/>
              <a:t>the premise of the rule mentions the kind of infection </a:t>
            </a:r>
            <a:endParaRPr lang="el-GR" altLang="en-US" sz="3600" dirty="0"/>
          </a:p>
          <a:p>
            <a:pPr eaLnBrk="1" hangingPunct="1">
              <a:spcBef>
                <a:spcPct val="0"/>
              </a:spcBef>
              <a:buFontTx/>
              <a:buNone/>
            </a:pPr>
            <a:endParaRPr lang="el-GR" altLang="en-US" sz="1600" dirty="0"/>
          </a:p>
          <a:p>
            <a:pPr eaLnBrk="1" hangingPunct="1">
              <a:spcBef>
                <a:spcPct val="0"/>
              </a:spcBef>
              <a:buFontTx/>
              <a:buNone/>
            </a:pPr>
            <a:r>
              <a:rPr lang="en-US" altLang="en-US" sz="3600" dirty="0"/>
              <a:t>Then the premise of the rule must mention the port of entry of the organism</a:t>
            </a:r>
          </a:p>
        </p:txBody>
      </p:sp>
      <p:sp>
        <p:nvSpPr>
          <p:cNvPr id="58374" name="Text Box 6">
            <a:extLst>
              <a:ext uri="{FF2B5EF4-FFF2-40B4-BE49-F238E27FC236}">
                <a16:creationId xmlns:a16="http://schemas.microsoft.com/office/drawing/2014/main" id="{0B94494E-EA53-2DD9-E569-D70D2B89D505}"/>
              </a:ext>
            </a:extLst>
          </p:cNvPr>
          <p:cNvSpPr txBox="1">
            <a:spLocks noChangeArrowheads="1"/>
          </p:cNvSpPr>
          <p:nvPr/>
        </p:nvSpPr>
        <p:spPr bwMode="auto">
          <a:xfrm>
            <a:off x="5486400" y="1371601"/>
            <a:ext cx="12649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dirty="0">
                <a:solidFill>
                  <a:srgbClr val="990000"/>
                </a:solidFill>
              </a:rPr>
              <a:t>Examples of Rule Models</a:t>
            </a:r>
          </a:p>
        </p:txBody>
      </p:sp>
      <p:sp>
        <p:nvSpPr>
          <p:cNvPr id="100359" name="Text Box 7">
            <a:extLst>
              <a:ext uri="{FF2B5EF4-FFF2-40B4-BE49-F238E27FC236}">
                <a16:creationId xmlns:a16="http://schemas.microsoft.com/office/drawing/2014/main" id="{ADBE3CA5-95F1-51CF-2E12-26F2974971B7}"/>
              </a:ext>
            </a:extLst>
          </p:cNvPr>
          <p:cNvSpPr txBox="1">
            <a:spLocks noChangeArrowheads="1"/>
          </p:cNvSpPr>
          <p:nvPr/>
        </p:nvSpPr>
        <p:spPr bwMode="auto">
          <a:xfrm>
            <a:off x="4167266" y="9438776"/>
            <a:ext cx="15949534" cy="1200329"/>
          </a:xfrm>
          <a:prstGeom prst="rect">
            <a:avLst/>
          </a:prstGeom>
          <a:solidFill>
            <a:schemeClr val="accent6">
              <a:lumMod val="40000"/>
              <a:lumOff val="6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dirty="0"/>
              <a:t>TEIRESIAS</a:t>
            </a:r>
            <a:r>
              <a:rPr lang="el-GR" altLang="en-US" sz="3600" dirty="0"/>
              <a:t> </a:t>
            </a:r>
            <a:r>
              <a:rPr lang="en-US" altLang="en-US" sz="3600" dirty="0"/>
              <a:t>could in fact deduce the port of entry from the source of the culture and the kind of infection.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7"/>
                                        </p:tgtEl>
                                        <p:attrNameLst>
                                          <p:attrName>style.visibility</p:attrName>
                                        </p:attrNameLst>
                                      </p:cBhvr>
                                      <p:to>
                                        <p:strVal val="visible"/>
                                      </p:to>
                                    </p:set>
                                    <p:anim calcmode="lin" valueType="num">
                                      <p:cBhvr additive="base">
                                        <p:cTn id="7" dur="500" fill="hold"/>
                                        <p:tgtEl>
                                          <p:spTgt spid="100357"/>
                                        </p:tgtEl>
                                        <p:attrNameLst>
                                          <p:attrName>ppt_x</p:attrName>
                                        </p:attrNameLst>
                                      </p:cBhvr>
                                      <p:tavLst>
                                        <p:tav tm="0">
                                          <p:val>
                                            <p:strVal val="#ppt_x"/>
                                          </p:val>
                                        </p:tav>
                                        <p:tav tm="100000">
                                          <p:val>
                                            <p:strVal val="#ppt_x"/>
                                          </p:val>
                                        </p:tav>
                                      </p:tavLst>
                                    </p:anim>
                                    <p:anim calcmode="lin" valueType="num">
                                      <p:cBhvr additive="base">
                                        <p:cTn id="8" dur="500" fill="hold"/>
                                        <p:tgtEl>
                                          <p:spTgt spid="10035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9"/>
                                        </p:tgtEl>
                                        <p:attrNameLst>
                                          <p:attrName>style.visibility</p:attrName>
                                        </p:attrNameLst>
                                      </p:cBhvr>
                                      <p:to>
                                        <p:strVal val="visible"/>
                                      </p:to>
                                    </p:set>
                                    <p:anim calcmode="lin" valueType="num">
                                      <p:cBhvr additive="base">
                                        <p:cTn id="13" dur="500" fill="hold"/>
                                        <p:tgtEl>
                                          <p:spTgt spid="100359"/>
                                        </p:tgtEl>
                                        <p:attrNameLst>
                                          <p:attrName>ppt_x</p:attrName>
                                        </p:attrNameLst>
                                      </p:cBhvr>
                                      <p:tavLst>
                                        <p:tav tm="0">
                                          <p:val>
                                            <p:strVal val="#ppt_x"/>
                                          </p:val>
                                        </p:tav>
                                        <p:tav tm="100000">
                                          <p:val>
                                            <p:strVal val="#ppt_x"/>
                                          </p:val>
                                        </p:tav>
                                      </p:tavLst>
                                    </p:anim>
                                    <p:anim calcmode="lin" valueType="num">
                                      <p:cBhvr additive="base">
                                        <p:cTn id="14" dur="500" fill="hold"/>
                                        <p:tgtEl>
                                          <p:spTgt spid="1003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animBg="1"/>
      <p:bldP spid="100359"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84</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6000" dirty="0"/>
              <a:t>EMYCIN: Empty/Essential MYCIN</a:t>
            </a:r>
            <a:endParaRPr lang="en-CY" sz="60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8" name="TextBox 7">
            <a:extLst>
              <a:ext uri="{FF2B5EF4-FFF2-40B4-BE49-F238E27FC236}">
                <a16:creationId xmlns:a16="http://schemas.microsoft.com/office/drawing/2014/main" id="{E37382E0-0BF3-C474-26CC-D2F81045715C}"/>
              </a:ext>
            </a:extLst>
          </p:cNvPr>
          <p:cNvSpPr txBox="1"/>
          <p:nvPr/>
        </p:nvSpPr>
        <p:spPr>
          <a:xfrm>
            <a:off x="1731362" y="4123266"/>
            <a:ext cx="21590490" cy="7346178"/>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The knowledge acquisition system concept led to the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shell or skeletal system concept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which dominated the initial approach to creating expert systems.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Skeletal systems aim to semi-automate the creation of new expert systems.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A skeletal system, through its built-in knowledge acquisition subsystem, guides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the creation from scratch of a new knowledge base</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for some new knowledge domain.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22542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85</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5400" dirty="0"/>
              <a:t>Functionality for monitoring the performance of a rule base</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8" name="TextBox 7">
            <a:extLst>
              <a:ext uri="{FF2B5EF4-FFF2-40B4-BE49-F238E27FC236}">
                <a16:creationId xmlns:a16="http://schemas.microsoft.com/office/drawing/2014/main" id="{E37382E0-0BF3-C474-26CC-D2F81045715C}"/>
              </a:ext>
            </a:extLst>
          </p:cNvPr>
          <p:cNvSpPr txBox="1"/>
          <p:nvPr/>
        </p:nvSpPr>
        <p:spPr>
          <a:xfrm>
            <a:off x="1731362" y="4123266"/>
            <a:ext cx="21590490" cy="5567871"/>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EXPLAIN</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 conclusion</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TEST</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the result of some advisory session with the stored correct result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REVIEW</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the system's inferential conclusions against a library of cases (e.g. success rate), thus monitoring the consequences of rule base modifications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73748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86</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731363" y="2865235"/>
            <a:ext cx="21590490" cy="892079"/>
          </a:xfrm>
        </p:spPr>
        <p:txBody>
          <a:bodyPr>
            <a:noAutofit/>
          </a:bodyPr>
          <a:lstStyle/>
          <a:p>
            <a:r>
              <a:rPr lang="en-US" sz="5400" dirty="0"/>
              <a:t>Systems that have been built through EMYCIN</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Rectangle 3">
            <a:extLst>
              <a:ext uri="{FF2B5EF4-FFF2-40B4-BE49-F238E27FC236}">
                <a16:creationId xmlns:a16="http://schemas.microsoft.com/office/drawing/2014/main" id="{F98021F8-053D-397B-A082-AB14E862B0B4}"/>
              </a:ext>
            </a:extLst>
          </p:cNvPr>
          <p:cNvSpPr txBox="1">
            <a:spLocks noChangeArrowheads="1"/>
          </p:cNvSpPr>
          <p:nvPr/>
        </p:nvSpPr>
        <p:spPr>
          <a:xfrm>
            <a:off x="1681567" y="4497213"/>
            <a:ext cx="21640285" cy="604087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000B0"/>
                </a:solidFill>
                <a:latin typeface="Helvetica Neue"/>
              </a:rPr>
              <a:t>HEADMED</a:t>
            </a:r>
            <a:r>
              <a:rPr lang="el-GR" altLang="en-US" sz="5400" dirty="0">
                <a:solidFill>
                  <a:srgbClr val="0000B0"/>
                </a:solidFill>
                <a:latin typeface="Helvetica Neue"/>
              </a:rPr>
              <a:t>	</a:t>
            </a:r>
            <a:r>
              <a:rPr lang="en-US" altLang="en-US" sz="5400" dirty="0">
                <a:solidFill>
                  <a:srgbClr val="0000B0"/>
                </a:solidFill>
                <a:latin typeface="Helvetica Neue"/>
              </a:rPr>
              <a:t>clinical psychopharmacology </a:t>
            </a:r>
          </a:p>
          <a:p>
            <a:pPr>
              <a:buFont typeface="Wingdings" panose="05000000000000000000" pitchFamily="2" charset="2"/>
              <a:buChar char="q"/>
            </a:pPr>
            <a:r>
              <a:rPr lang="en-US" altLang="en-US" sz="5400" dirty="0">
                <a:solidFill>
                  <a:srgbClr val="0000B0"/>
                </a:solidFill>
                <a:latin typeface="Helvetica Neue"/>
              </a:rPr>
              <a:t>PUFF</a:t>
            </a:r>
            <a:r>
              <a:rPr lang="el-GR" altLang="en-US" sz="5400" dirty="0">
                <a:solidFill>
                  <a:srgbClr val="0000B0"/>
                </a:solidFill>
                <a:latin typeface="Helvetica Neue"/>
              </a:rPr>
              <a:t>		</a:t>
            </a:r>
            <a:r>
              <a:rPr lang="en-US" altLang="en-US" sz="5400" dirty="0">
                <a:solidFill>
                  <a:srgbClr val="0000B0"/>
                </a:solidFill>
                <a:latin typeface="Helvetica Neue"/>
              </a:rPr>
              <a:t>disorders of the pulmonary system</a:t>
            </a:r>
          </a:p>
          <a:p>
            <a:pPr>
              <a:buFont typeface="Wingdings" panose="05000000000000000000" pitchFamily="2" charset="2"/>
              <a:buChar char="q"/>
            </a:pPr>
            <a:r>
              <a:rPr lang="en-US" altLang="en-US" sz="5400" dirty="0">
                <a:solidFill>
                  <a:srgbClr val="0000B0"/>
                </a:solidFill>
                <a:latin typeface="Helvetica Neue"/>
              </a:rPr>
              <a:t>SACON</a:t>
            </a:r>
            <a:r>
              <a:rPr lang="el-GR" altLang="en-US" sz="5400" dirty="0">
                <a:solidFill>
                  <a:srgbClr val="0000B0"/>
                </a:solidFill>
                <a:latin typeface="Helvetica Neue"/>
              </a:rPr>
              <a:t>		</a:t>
            </a:r>
            <a:r>
              <a:rPr lang="en-US" altLang="en-US" sz="5400" dirty="0">
                <a:solidFill>
                  <a:srgbClr val="0000B0"/>
                </a:solidFill>
                <a:latin typeface="Helvetica Neue"/>
              </a:rPr>
              <a:t>engineering</a:t>
            </a:r>
          </a:p>
          <a:p>
            <a:pPr>
              <a:buFont typeface="Wingdings" panose="05000000000000000000" pitchFamily="2" charset="2"/>
              <a:buChar char="q"/>
            </a:pPr>
            <a:r>
              <a:rPr lang="en-US" altLang="en-US" sz="5400" dirty="0">
                <a:solidFill>
                  <a:srgbClr val="0000B0"/>
                </a:solidFill>
                <a:latin typeface="Helvetica Neue"/>
              </a:rPr>
              <a:t>ONCOCIN</a:t>
            </a:r>
            <a:r>
              <a:rPr lang="el-GR" altLang="en-US" sz="5400" dirty="0">
                <a:solidFill>
                  <a:srgbClr val="0000B0"/>
                </a:solidFill>
                <a:latin typeface="Helvetica Neue"/>
              </a:rPr>
              <a:t>	</a:t>
            </a:r>
            <a:r>
              <a:rPr lang="en-US" altLang="en-US" sz="5400" dirty="0">
                <a:solidFill>
                  <a:srgbClr val="0000B0"/>
                </a:solidFill>
                <a:latin typeface="Helvetica Neue"/>
              </a:rPr>
              <a:t>cancer</a:t>
            </a:r>
          </a:p>
          <a:p>
            <a:pPr>
              <a:buFont typeface="Wingdings" panose="05000000000000000000" pitchFamily="2" charset="2"/>
              <a:buChar char="q"/>
            </a:pPr>
            <a:r>
              <a:rPr lang="en-US" altLang="en-US" sz="5400" dirty="0">
                <a:solidFill>
                  <a:srgbClr val="0000B0"/>
                </a:solidFill>
                <a:latin typeface="Helvetica Neue"/>
              </a:rPr>
              <a:t>CLO</a:t>
            </a:r>
            <a:r>
              <a:rPr lang="el-GR" altLang="en-US" sz="5400" dirty="0">
                <a:solidFill>
                  <a:srgbClr val="0000B0"/>
                </a:solidFill>
                <a:latin typeface="Helvetica Neue"/>
              </a:rPr>
              <a:t>Τ		</a:t>
            </a:r>
            <a:r>
              <a:rPr lang="en-US" altLang="en-US" sz="5400" dirty="0">
                <a:solidFill>
                  <a:srgbClr val="0000B0"/>
                </a:solidFill>
                <a:latin typeface="Helvetica Neue"/>
              </a:rPr>
              <a:t>blood disorders</a:t>
            </a:r>
          </a:p>
          <a:p>
            <a:pPr>
              <a:buFont typeface="Wingdings" panose="05000000000000000000" pitchFamily="2" charset="2"/>
              <a:buChar char="q"/>
            </a:pPr>
            <a:r>
              <a:rPr lang="en-US" altLang="en-US" sz="5400" dirty="0">
                <a:solidFill>
                  <a:srgbClr val="0000B0"/>
                </a:solidFill>
                <a:latin typeface="Helvetica Neue"/>
              </a:rPr>
              <a:t>DART</a:t>
            </a:r>
            <a:r>
              <a:rPr lang="el-GR" altLang="en-US" sz="5400" dirty="0">
                <a:solidFill>
                  <a:srgbClr val="0000B0"/>
                </a:solidFill>
                <a:latin typeface="Helvetica Neue"/>
              </a:rPr>
              <a:t>		</a:t>
            </a:r>
            <a:r>
              <a:rPr lang="en-US" altLang="en-US" sz="5400" dirty="0">
                <a:solidFill>
                  <a:srgbClr val="0000B0"/>
                </a:solidFill>
                <a:latin typeface="Helvetica Neue"/>
              </a:rPr>
              <a:t>computer networks</a:t>
            </a:r>
          </a:p>
        </p:txBody>
      </p:sp>
    </p:spTree>
    <p:extLst>
      <p:ext uri="{BB962C8B-B14F-4D97-AF65-F5344CB8AC3E}">
        <p14:creationId xmlns:p14="http://schemas.microsoft.com/office/powerpoint/2010/main" val="16545050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87</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16524" y="2379606"/>
            <a:ext cx="21590490" cy="892079"/>
          </a:xfrm>
        </p:spPr>
        <p:txBody>
          <a:bodyPr>
            <a:noAutofit/>
          </a:bodyPr>
          <a:lstStyle/>
          <a:p>
            <a:r>
              <a:rPr lang="en-US" sz="5400" dirty="0"/>
              <a:t>Shell System Methodology</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Rectangle 3">
            <a:extLst>
              <a:ext uri="{FF2B5EF4-FFF2-40B4-BE49-F238E27FC236}">
                <a16:creationId xmlns:a16="http://schemas.microsoft.com/office/drawing/2014/main" id="{F98021F8-053D-397B-A082-AB14E862B0B4}"/>
              </a:ext>
            </a:extLst>
          </p:cNvPr>
          <p:cNvSpPr txBox="1">
            <a:spLocks noChangeArrowheads="1"/>
          </p:cNvSpPr>
          <p:nvPr/>
        </p:nvSpPr>
        <p:spPr>
          <a:xfrm>
            <a:off x="1731362" y="3591116"/>
            <a:ext cx="21640285" cy="859588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The shell system 'methodology' was a low-level, or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representation-level</a:t>
            </a:r>
            <a:r>
              <a:rPr lang="en-CY" sz="5400" dirty="0">
                <a:solidFill>
                  <a:srgbClr val="0000B0"/>
                </a:solidFill>
                <a:effectLst/>
                <a:latin typeface="Helvetica Neue"/>
                <a:ea typeface="Times New Roman" panose="02020603050405020304" pitchFamily="18" charset="0"/>
                <a:cs typeface="Times New Roman" panose="02020603050405020304" pitchFamily="18" charset="0"/>
              </a:rPr>
              <a:t>, interpretation of the concept of reuse.</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000B0"/>
                </a:solidFill>
                <a:effectLst/>
                <a:latin typeface="Helvetica Neue"/>
                <a:ea typeface="Times New Roman" panose="02020603050405020304" pitchFamily="18" charset="0"/>
                <a:cs typeface="Times New Roman" panose="02020603050405020304" pitchFamily="18" charset="0"/>
              </a:rPr>
              <a:t>It became clear that the use of shell systems was a way of understanding expertise because it did lead to the quick construction of a prototype for the expert system (rapid prototyping) which could have been a very distant and imprecise approximation of the intended final system, but through its testing, experts were facilitated to externalize their expertise simply by criticizing the prototype's performance.</a:t>
            </a:r>
            <a:endParaRPr lang="en-CY" sz="5400" dirty="0">
              <a:solidFill>
                <a:srgbClr val="0000B0"/>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endParaRPr lang="en-US" altLang="en-US" sz="5400" dirty="0">
              <a:solidFill>
                <a:srgbClr val="0000B0"/>
              </a:solidFill>
              <a:latin typeface="Helvetica Neue"/>
            </a:endParaRPr>
          </a:p>
        </p:txBody>
      </p:sp>
    </p:spTree>
    <p:extLst>
      <p:ext uri="{BB962C8B-B14F-4D97-AF65-F5344CB8AC3E}">
        <p14:creationId xmlns:p14="http://schemas.microsoft.com/office/powerpoint/2010/main" val="384982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88</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16524" y="2379606"/>
            <a:ext cx="21590490" cy="892079"/>
          </a:xfrm>
        </p:spPr>
        <p:txBody>
          <a:bodyPr>
            <a:noAutofit/>
          </a:bodyPr>
          <a:lstStyle/>
          <a:p>
            <a:r>
              <a:rPr lang="en-US" sz="5400" dirty="0"/>
              <a:t>Compiled Knowledge</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731363" y="4207240"/>
            <a:ext cx="21360813" cy="486180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en-US" sz="5400" dirty="0">
              <a:solidFill>
                <a:srgbClr val="0000B0"/>
              </a:solidFill>
              <a:latin typeface="Helvetica Neue"/>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8" name="Text Box 4">
            <a:extLst>
              <a:ext uri="{FF2B5EF4-FFF2-40B4-BE49-F238E27FC236}">
                <a16:creationId xmlns:a16="http://schemas.microsoft.com/office/drawing/2014/main" id="{168CD61F-B8CE-9BAC-A66C-7B89B5BD2542}"/>
              </a:ext>
            </a:extLst>
          </p:cNvPr>
          <p:cNvSpPr txBox="1">
            <a:spLocks noChangeArrowheads="1"/>
          </p:cNvSpPr>
          <p:nvPr/>
        </p:nvSpPr>
        <p:spPr bwMode="auto">
          <a:xfrm>
            <a:off x="1616524" y="3906187"/>
            <a:ext cx="12459240" cy="7564475"/>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t>IF</a:t>
            </a:r>
            <a:r>
              <a:rPr lang="el-GR" altLang="en-US" sz="4000" b="1" dirty="0"/>
              <a:t>:</a:t>
            </a:r>
          </a:p>
          <a:p>
            <a:pPr eaLnBrk="1" hangingPunct="1">
              <a:spcBef>
                <a:spcPct val="0"/>
              </a:spcBef>
              <a:buFontTx/>
              <a:buNone/>
            </a:pPr>
            <a:endParaRPr lang="el-GR" altLang="en-US" sz="4000" b="1" dirty="0"/>
          </a:p>
          <a:p>
            <a:pPr eaLnBrk="1" hangingPunct="1">
              <a:spcBef>
                <a:spcPct val="0"/>
              </a:spcBef>
              <a:buFontTx/>
              <a:buAutoNum type="arabicPeriod"/>
            </a:pPr>
            <a:r>
              <a:rPr lang="el-GR" altLang="en-US" sz="4000" b="1" dirty="0">
                <a:solidFill>
                  <a:srgbClr val="FF0066"/>
                </a:solidFill>
              </a:rPr>
              <a:t>    </a:t>
            </a:r>
            <a:r>
              <a:rPr lang="en-US" altLang="en-US" sz="4000" b="1" dirty="0">
                <a:solidFill>
                  <a:srgbClr val="FF0066"/>
                </a:solidFill>
              </a:rPr>
              <a:t>the infection is meningitis</a:t>
            </a:r>
            <a:endParaRPr lang="el-GR" altLang="en-US" sz="4000" b="1" dirty="0">
              <a:solidFill>
                <a:srgbClr val="FF0066"/>
              </a:solidFill>
            </a:endParaRPr>
          </a:p>
          <a:p>
            <a:pPr eaLnBrk="1" hangingPunct="1">
              <a:spcBef>
                <a:spcPct val="0"/>
              </a:spcBef>
              <a:buFontTx/>
              <a:buAutoNum type="arabicPeriod"/>
            </a:pPr>
            <a:r>
              <a:rPr lang="el-GR" altLang="en-US" sz="4000" b="1" dirty="0">
                <a:solidFill>
                  <a:srgbClr val="FF0066"/>
                </a:solidFill>
              </a:rPr>
              <a:t>    </a:t>
            </a:r>
            <a:r>
              <a:rPr lang="en-US" altLang="en-US" sz="4000" b="1" dirty="0">
                <a:solidFill>
                  <a:srgbClr val="FF0066"/>
                </a:solidFill>
              </a:rPr>
              <a:t>the type of meningitis is bacterial</a:t>
            </a:r>
            <a:endParaRPr lang="el-GR" altLang="en-US" sz="4000" b="1" dirty="0">
              <a:solidFill>
                <a:srgbClr val="FF0066"/>
              </a:solidFill>
            </a:endParaRPr>
          </a:p>
          <a:p>
            <a:pPr eaLnBrk="1" hangingPunct="1">
              <a:spcBef>
                <a:spcPct val="0"/>
              </a:spcBef>
              <a:buFontTx/>
              <a:buAutoNum type="arabicPeriod"/>
            </a:pPr>
            <a:r>
              <a:rPr lang="el-GR" altLang="en-US" sz="4000" b="1" dirty="0">
                <a:solidFill>
                  <a:schemeClr val="hlink"/>
                </a:solidFill>
              </a:rPr>
              <a:t>    </a:t>
            </a:r>
            <a:r>
              <a:rPr lang="en-US" altLang="en-US" sz="4000" b="1" dirty="0">
                <a:solidFill>
                  <a:schemeClr val="hlink"/>
                </a:solidFill>
              </a:rPr>
              <a:t>there is only circumstantial evidence</a:t>
            </a:r>
            <a:endParaRPr lang="el-GR" altLang="en-US" sz="4000" b="1" dirty="0">
              <a:solidFill>
                <a:schemeClr val="hlink"/>
              </a:solidFill>
            </a:endParaRPr>
          </a:p>
          <a:p>
            <a:pPr eaLnBrk="1" hangingPunct="1">
              <a:spcBef>
                <a:spcPct val="0"/>
              </a:spcBef>
              <a:buFontTx/>
              <a:buAutoNum type="arabicPeriod"/>
            </a:pPr>
            <a:r>
              <a:rPr lang="el-GR" altLang="en-US" sz="4000" b="1" dirty="0">
                <a:solidFill>
                  <a:srgbClr val="6600CC"/>
                </a:solidFill>
              </a:rPr>
              <a:t>    </a:t>
            </a:r>
            <a:r>
              <a:rPr lang="en-US" altLang="en-US" sz="4000" b="1" dirty="0">
                <a:solidFill>
                  <a:srgbClr val="6600CC"/>
                </a:solidFill>
              </a:rPr>
              <a:t>the patient is at least 17 years</a:t>
            </a:r>
            <a:endParaRPr lang="el-GR" altLang="en-US" sz="4000" b="1" dirty="0">
              <a:solidFill>
                <a:srgbClr val="6600CC"/>
              </a:solidFill>
            </a:endParaRPr>
          </a:p>
          <a:p>
            <a:pPr eaLnBrk="1" hangingPunct="1">
              <a:spcBef>
                <a:spcPct val="0"/>
              </a:spcBef>
              <a:buFontTx/>
              <a:buAutoNum type="arabicPeriod"/>
            </a:pPr>
            <a:r>
              <a:rPr lang="el-GR" altLang="en-US" sz="4000" b="1" dirty="0"/>
              <a:t>    </a:t>
            </a:r>
            <a:r>
              <a:rPr lang="en-US" altLang="en-US" sz="4000" b="1" dirty="0"/>
              <a:t>the patient is alcoholic</a:t>
            </a:r>
            <a:endParaRPr lang="el-GR" altLang="en-US" sz="4000" b="1" dirty="0"/>
          </a:p>
          <a:p>
            <a:pPr eaLnBrk="1" hangingPunct="1">
              <a:spcBef>
                <a:spcPct val="0"/>
              </a:spcBef>
              <a:buFontTx/>
              <a:buNone/>
            </a:pPr>
            <a:endParaRPr lang="el-GR" altLang="en-US" sz="4000" b="1" dirty="0"/>
          </a:p>
          <a:p>
            <a:pPr eaLnBrk="1" hangingPunct="1">
              <a:spcBef>
                <a:spcPct val="0"/>
              </a:spcBef>
              <a:buFontTx/>
              <a:buNone/>
            </a:pPr>
            <a:r>
              <a:rPr lang="en-US" altLang="en-US" sz="4000" b="1" dirty="0"/>
              <a:t>THEN</a:t>
            </a:r>
            <a:r>
              <a:rPr lang="el-GR" altLang="en-US" sz="4000" b="1" dirty="0"/>
              <a:t>:</a:t>
            </a:r>
          </a:p>
          <a:p>
            <a:pPr indent="0" eaLnBrk="1" hangingPunct="1">
              <a:spcBef>
                <a:spcPct val="0"/>
              </a:spcBef>
              <a:buFontTx/>
              <a:buNone/>
            </a:pPr>
            <a:r>
              <a:rPr lang="en-US" altLang="en-US" sz="4000" b="1" dirty="0"/>
              <a:t>There is considerable evidence that one of the organisms causing the meningitis is pneumonic diplococcus</a:t>
            </a:r>
          </a:p>
        </p:txBody>
      </p:sp>
      <p:sp>
        <p:nvSpPr>
          <p:cNvPr id="2" name="TextBox 1">
            <a:extLst>
              <a:ext uri="{FF2B5EF4-FFF2-40B4-BE49-F238E27FC236}">
                <a16:creationId xmlns:a16="http://schemas.microsoft.com/office/drawing/2014/main" id="{0A2A0C23-F346-2E7D-93E2-729A3AB8CD60}"/>
              </a:ext>
            </a:extLst>
          </p:cNvPr>
          <p:cNvSpPr txBox="1"/>
          <p:nvPr/>
        </p:nvSpPr>
        <p:spPr>
          <a:xfrm>
            <a:off x="14655557" y="3741351"/>
            <a:ext cx="8281894" cy="8040919"/>
          </a:xfrm>
          <a:prstGeom prst="rect">
            <a:avLst/>
          </a:prstGeom>
          <a:noFill/>
        </p:spPr>
        <p:txBody>
          <a:bodyPr wrap="square" rtlCol="0">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latin typeface="Helvetica Neue"/>
                <a:ea typeface="Times New Roman" panose="02020603050405020304" pitchFamily="18" charset="0"/>
                <a:cs typeface="Times New Roman" panose="02020603050405020304" pitchFamily="18" charset="0"/>
              </a:rPr>
              <a:t>Behind the specific rule and in particular its premise, there is hidden important knowledge, descriptive and strategic, which cannot be expressed explicitly due to the uniform representation imposed by the (simple) formalism of production rules.</a:t>
            </a:r>
            <a:endParaRPr lang="en-CY" sz="4800"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4800" dirty="0">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2437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1">
            <a:extLst>
              <a:ext uri="{FF2B5EF4-FFF2-40B4-BE49-F238E27FC236}">
                <a16:creationId xmlns:a16="http://schemas.microsoft.com/office/drawing/2014/main" id="{E20ED398-2F26-1965-6A28-D251A2207E89}"/>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65539" name="Slide Number Placeholder 3">
            <a:extLst>
              <a:ext uri="{FF2B5EF4-FFF2-40B4-BE49-F238E27FC236}">
                <a16:creationId xmlns:a16="http://schemas.microsoft.com/office/drawing/2014/main" id="{9640F6AD-6F1B-472D-FF6C-BFD736D4CE9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299C3D5-1689-4251-9E58-205653DD9FDF}" type="slidenum">
              <a:rPr lang="el-GR" altLang="en-US" sz="2800" smtClean="0"/>
              <a:pPr>
                <a:spcBef>
                  <a:spcPct val="0"/>
                </a:spcBef>
                <a:buFontTx/>
                <a:buNone/>
              </a:pPr>
              <a:t>89</a:t>
            </a:fld>
            <a:endParaRPr lang="el-GR" altLang="en-US" sz="2800" dirty="0"/>
          </a:p>
        </p:txBody>
      </p:sp>
      <p:sp>
        <p:nvSpPr>
          <p:cNvPr id="65540" name="Text Box 4">
            <a:extLst>
              <a:ext uri="{FF2B5EF4-FFF2-40B4-BE49-F238E27FC236}">
                <a16:creationId xmlns:a16="http://schemas.microsoft.com/office/drawing/2014/main" id="{74E7760E-716B-6708-FB21-8BD304ACE519}"/>
              </a:ext>
            </a:extLst>
          </p:cNvPr>
          <p:cNvSpPr txBox="1">
            <a:spLocks noChangeArrowheads="1"/>
          </p:cNvSpPr>
          <p:nvPr/>
        </p:nvSpPr>
        <p:spPr bwMode="auto">
          <a:xfrm>
            <a:off x="4419600" y="2708277"/>
            <a:ext cx="15392400" cy="3231654"/>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rPr>
              <a:t>Taxonomies of concepts are implicit</a:t>
            </a:r>
            <a:endParaRPr lang="el-GR" altLang="en-US" sz="4800" b="1" dirty="0">
              <a:solidFill>
                <a:srgbClr val="990000"/>
              </a:solidFill>
            </a:endParaRPr>
          </a:p>
          <a:p>
            <a:pPr eaLnBrk="1" hangingPunct="1">
              <a:spcBef>
                <a:spcPct val="0"/>
              </a:spcBef>
              <a:buFontTx/>
              <a:buNone/>
            </a:pPr>
            <a:endParaRPr lang="el-GR" altLang="en-US" sz="4800" b="1" dirty="0">
              <a:solidFill>
                <a:srgbClr val="990000"/>
              </a:solidFill>
            </a:endParaRPr>
          </a:p>
          <a:p>
            <a:pPr eaLnBrk="1" hangingPunct="1">
              <a:spcBef>
                <a:spcPct val="0"/>
              </a:spcBef>
              <a:buFontTx/>
              <a:buNone/>
            </a:pPr>
            <a:r>
              <a:rPr lang="en-US" altLang="en-US" sz="3600" b="1" dirty="0"/>
              <a:t>Rule</a:t>
            </a:r>
            <a:r>
              <a:rPr lang="el-GR" altLang="en-US" sz="3600" b="1" dirty="0"/>
              <a:t>_1: </a:t>
            </a:r>
            <a:r>
              <a:rPr lang="en-US" altLang="en-US" sz="3600" b="1" dirty="0"/>
              <a:t>If</a:t>
            </a:r>
            <a:r>
              <a:rPr lang="el-GR" altLang="en-US" sz="3600" b="1" dirty="0"/>
              <a:t> Α </a:t>
            </a:r>
            <a:r>
              <a:rPr lang="en-US" altLang="en-US" sz="3600" b="1" dirty="0"/>
              <a:t>and </a:t>
            </a:r>
            <a:r>
              <a:rPr lang="el-GR" altLang="en-US" sz="3600" b="1" dirty="0"/>
              <a:t>Β </a:t>
            </a:r>
            <a:r>
              <a:rPr lang="en-US" altLang="en-US" sz="3600" b="1" dirty="0"/>
              <a:t>and</a:t>
            </a:r>
            <a:r>
              <a:rPr lang="el-GR" altLang="en-US" sz="3600" b="1" dirty="0"/>
              <a:t> </a:t>
            </a:r>
            <a:r>
              <a:rPr lang="en-US" altLang="en-US" sz="3600" b="1" dirty="0"/>
              <a:t>C</a:t>
            </a:r>
            <a:r>
              <a:rPr lang="el-GR" altLang="en-US" sz="3600" b="1" dirty="0"/>
              <a:t> </a:t>
            </a:r>
            <a:r>
              <a:rPr lang="en-US" altLang="en-US" sz="3600" b="1" dirty="0"/>
              <a:t>and D</a:t>
            </a:r>
            <a:r>
              <a:rPr lang="el-GR" altLang="en-US" sz="3600" b="1" dirty="0"/>
              <a:t> </a:t>
            </a:r>
            <a:r>
              <a:rPr lang="en-US" altLang="en-US" sz="3600" b="1" dirty="0"/>
              <a:t>Then</a:t>
            </a:r>
            <a:r>
              <a:rPr lang="el-GR" altLang="en-US" sz="3600" b="1" dirty="0"/>
              <a:t> Χ</a:t>
            </a:r>
          </a:p>
          <a:p>
            <a:pPr eaLnBrk="1" hangingPunct="1">
              <a:spcBef>
                <a:spcPct val="0"/>
              </a:spcBef>
              <a:buFontTx/>
              <a:buNone/>
            </a:pPr>
            <a:r>
              <a:rPr lang="en-US" altLang="en-US" sz="3600" b="1" dirty="0"/>
              <a:t>Rule</a:t>
            </a:r>
            <a:r>
              <a:rPr lang="el-GR" altLang="en-US" sz="3600" b="1" dirty="0"/>
              <a:t>_2: </a:t>
            </a:r>
            <a:r>
              <a:rPr lang="en-US" altLang="en-US" sz="3600" b="1" dirty="0"/>
              <a:t>If</a:t>
            </a:r>
            <a:r>
              <a:rPr lang="el-GR" altLang="en-US" sz="3600" b="1" dirty="0"/>
              <a:t> Α </a:t>
            </a:r>
            <a:r>
              <a:rPr lang="en-US" altLang="en-US" sz="3600" b="1" dirty="0"/>
              <a:t>and</a:t>
            </a:r>
            <a:r>
              <a:rPr lang="el-GR" altLang="en-US" sz="3600" b="1" dirty="0"/>
              <a:t> Β </a:t>
            </a:r>
            <a:r>
              <a:rPr lang="en-US" altLang="en-US" sz="3600" b="1" dirty="0"/>
              <a:t>and</a:t>
            </a:r>
            <a:r>
              <a:rPr lang="el-GR" altLang="en-US" sz="3600" b="1" dirty="0"/>
              <a:t> </a:t>
            </a:r>
            <a:r>
              <a:rPr lang="en-US" altLang="en-US" sz="3600" b="1" dirty="0"/>
              <a:t>C</a:t>
            </a:r>
            <a:r>
              <a:rPr lang="el-GR" altLang="en-US" sz="3600" b="1" dirty="0"/>
              <a:t> </a:t>
            </a:r>
            <a:r>
              <a:rPr lang="en-US" altLang="en-US" sz="3600" b="1" dirty="0"/>
              <a:t>and</a:t>
            </a:r>
            <a:r>
              <a:rPr lang="el-GR" altLang="en-US" sz="3600" b="1" dirty="0"/>
              <a:t> Ε </a:t>
            </a:r>
            <a:r>
              <a:rPr lang="en-US" altLang="en-US" sz="3600" b="1" dirty="0"/>
              <a:t>Then </a:t>
            </a:r>
            <a:r>
              <a:rPr lang="el-GR" altLang="en-US" sz="3600" b="1" dirty="0"/>
              <a:t>Υ</a:t>
            </a:r>
          </a:p>
          <a:p>
            <a:pPr eaLnBrk="1" hangingPunct="1">
              <a:spcBef>
                <a:spcPct val="0"/>
              </a:spcBef>
              <a:buFontTx/>
              <a:buNone/>
            </a:pPr>
            <a:r>
              <a:rPr lang="en-US" altLang="en-US" sz="3600" b="1" dirty="0"/>
              <a:t>Rule</a:t>
            </a:r>
            <a:r>
              <a:rPr lang="el-GR" altLang="en-US" sz="3600" b="1" dirty="0"/>
              <a:t>_3: </a:t>
            </a:r>
            <a:r>
              <a:rPr lang="en-US" altLang="en-US" sz="3600" b="1" dirty="0"/>
              <a:t>If </a:t>
            </a:r>
            <a:r>
              <a:rPr lang="el-GR" altLang="en-US" sz="3600" b="1" dirty="0"/>
              <a:t>Α </a:t>
            </a:r>
            <a:r>
              <a:rPr lang="en-US" altLang="en-US" sz="3600" b="1" dirty="0"/>
              <a:t>and</a:t>
            </a:r>
            <a:r>
              <a:rPr lang="el-GR" altLang="en-US" sz="3600" b="1" dirty="0"/>
              <a:t> Β </a:t>
            </a:r>
            <a:r>
              <a:rPr lang="en-US" altLang="en-US" sz="3600" b="1" dirty="0"/>
              <a:t>and</a:t>
            </a:r>
            <a:r>
              <a:rPr lang="el-GR" altLang="en-US" sz="3600" b="1" dirty="0"/>
              <a:t> </a:t>
            </a:r>
            <a:r>
              <a:rPr lang="en-US" altLang="en-US" sz="3600" b="1" dirty="0"/>
              <a:t>C</a:t>
            </a:r>
            <a:r>
              <a:rPr lang="el-GR" altLang="en-US" sz="3600" b="1" dirty="0"/>
              <a:t> </a:t>
            </a:r>
            <a:r>
              <a:rPr lang="en-US" altLang="en-US" sz="3600" b="1" dirty="0"/>
              <a:t>and</a:t>
            </a:r>
            <a:r>
              <a:rPr lang="el-GR" altLang="en-US" sz="3600" b="1" dirty="0"/>
              <a:t> </a:t>
            </a:r>
            <a:r>
              <a:rPr lang="en-US" altLang="en-US" sz="3600" b="1" dirty="0"/>
              <a:t>F Then</a:t>
            </a:r>
            <a:r>
              <a:rPr lang="el-GR" altLang="en-US" sz="3600" b="1" dirty="0"/>
              <a:t> Ζ</a:t>
            </a:r>
            <a:endParaRPr lang="en-US" altLang="en-US" sz="3600" b="1" dirty="0"/>
          </a:p>
        </p:txBody>
      </p:sp>
      <p:sp>
        <p:nvSpPr>
          <p:cNvPr id="65541" name="Text Box 5">
            <a:extLst>
              <a:ext uri="{FF2B5EF4-FFF2-40B4-BE49-F238E27FC236}">
                <a16:creationId xmlns:a16="http://schemas.microsoft.com/office/drawing/2014/main" id="{4BE22300-7336-259E-2187-F7A32BB620B6}"/>
              </a:ext>
            </a:extLst>
          </p:cNvPr>
          <p:cNvSpPr txBox="1">
            <a:spLocks noChangeArrowheads="1"/>
          </p:cNvSpPr>
          <p:nvPr/>
        </p:nvSpPr>
        <p:spPr bwMode="auto">
          <a:xfrm>
            <a:off x="4419600" y="914401"/>
            <a:ext cx="1295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rPr>
              <a:t>Implicit Knowledge</a:t>
            </a:r>
          </a:p>
        </p:txBody>
      </p:sp>
      <p:sp>
        <p:nvSpPr>
          <p:cNvPr id="107526" name="Line 6">
            <a:extLst>
              <a:ext uri="{FF2B5EF4-FFF2-40B4-BE49-F238E27FC236}">
                <a16:creationId xmlns:a16="http://schemas.microsoft.com/office/drawing/2014/main" id="{1355EF44-D825-06EB-CDE6-351804735FB1}"/>
              </a:ext>
            </a:extLst>
          </p:cNvPr>
          <p:cNvSpPr>
            <a:spLocks noChangeShapeType="1"/>
          </p:cNvSpPr>
          <p:nvPr/>
        </p:nvSpPr>
        <p:spPr bwMode="auto">
          <a:xfrm>
            <a:off x="7493000" y="777875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27" name="Line 7">
            <a:extLst>
              <a:ext uri="{FF2B5EF4-FFF2-40B4-BE49-F238E27FC236}">
                <a16:creationId xmlns:a16="http://schemas.microsoft.com/office/drawing/2014/main" id="{36F2C0F2-CA9F-10BD-A5C0-D7B8E1CB1EEB}"/>
              </a:ext>
            </a:extLst>
          </p:cNvPr>
          <p:cNvSpPr>
            <a:spLocks noChangeShapeType="1"/>
          </p:cNvSpPr>
          <p:nvPr/>
        </p:nvSpPr>
        <p:spPr bwMode="auto">
          <a:xfrm>
            <a:off x="7493000" y="7778750"/>
            <a:ext cx="11430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28" name="Line 8">
            <a:extLst>
              <a:ext uri="{FF2B5EF4-FFF2-40B4-BE49-F238E27FC236}">
                <a16:creationId xmlns:a16="http://schemas.microsoft.com/office/drawing/2014/main" id="{4EF70FBB-20CA-DE10-DDAD-9831B101D17C}"/>
              </a:ext>
            </a:extLst>
          </p:cNvPr>
          <p:cNvSpPr>
            <a:spLocks noChangeShapeType="1"/>
          </p:cNvSpPr>
          <p:nvPr/>
        </p:nvSpPr>
        <p:spPr bwMode="auto">
          <a:xfrm flipH="1">
            <a:off x="6350000" y="7778750"/>
            <a:ext cx="11430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29" name="Line 9">
            <a:extLst>
              <a:ext uri="{FF2B5EF4-FFF2-40B4-BE49-F238E27FC236}">
                <a16:creationId xmlns:a16="http://schemas.microsoft.com/office/drawing/2014/main" id="{2C83B34A-8155-2101-BE68-33CECE95D827}"/>
              </a:ext>
            </a:extLst>
          </p:cNvPr>
          <p:cNvSpPr>
            <a:spLocks noChangeShapeType="1"/>
          </p:cNvSpPr>
          <p:nvPr/>
        </p:nvSpPr>
        <p:spPr bwMode="auto">
          <a:xfrm>
            <a:off x="8864600" y="9150350"/>
            <a:ext cx="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30" name="Line 10">
            <a:extLst>
              <a:ext uri="{FF2B5EF4-FFF2-40B4-BE49-F238E27FC236}">
                <a16:creationId xmlns:a16="http://schemas.microsoft.com/office/drawing/2014/main" id="{DC9607D3-AEB1-5F9A-EB12-DC6EF1BAD1E1}"/>
              </a:ext>
            </a:extLst>
          </p:cNvPr>
          <p:cNvSpPr>
            <a:spLocks noChangeShapeType="1"/>
          </p:cNvSpPr>
          <p:nvPr/>
        </p:nvSpPr>
        <p:spPr bwMode="auto">
          <a:xfrm>
            <a:off x="8864600" y="9150350"/>
            <a:ext cx="11430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31" name="Line 11">
            <a:extLst>
              <a:ext uri="{FF2B5EF4-FFF2-40B4-BE49-F238E27FC236}">
                <a16:creationId xmlns:a16="http://schemas.microsoft.com/office/drawing/2014/main" id="{27F094F0-1AF7-AB01-54A2-FAFACE30B3CC}"/>
              </a:ext>
            </a:extLst>
          </p:cNvPr>
          <p:cNvSpPr>
            <a:spLocks noChangeShapeType="1"/>
          </p:cNvSpPr>
          <p:nvPr/>
        </p:nvSpPr>
        <p:spPr bwMode="auto">
          <a:xfrm flipH="1">
            <a:off x="7721600" y="9150350"/>
            <a:ext cx="1143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07534" name="Line 14">
            <a:extLst>
              <a:ext uri="{FF2B5EF4-FFF2-40B4-BE49-F238E27FC236}">
                <a16:creationId xmlns:a16="http://schemas.microsoft.com/office/drawing/2014/main" id="{5B02F3D4-C1D0-9451-FD71-D96697792AE3}"/>
              </a:ext>
            </a:extLst>
          </p:cNvPr>
          <p:cNvSpPr>
            <a:spLocks noChangeShapeType="1"/>
          </p:cNvSpPr>
          <p:nvPr/>
        </p:nvSpPr>
        <p:spPr bwMode="auto">
          <a:xfrm flipH="1">
            <a:off x="10464800" y="9607550"/>
            <a:ext cx="914400" cy="4572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7535" name="Text Box 15">
            <a:extLst>
              <a:ext uri="{FF2B5EF4-FFF2-40B4-BE49-F238E27FC236}">
                <a16:creationId xmlns:a16="http://schemas.microsoft.com/office/drawing/2014/main" id="{8D98E940-0495-708F-1964-0D82A6F41971}"/>
              </a:ext>
            </a:extLst>
          </p:cNvPr>
          <p:cNvSpPr txBox="1">
            <a:spLocks noChangeArrowheads="1"/>
          </p:cNvSpPr>
          <p:nvPr/>
        </p:nvSpPr>
        <p:spPr bwMode="auto">
          <a:xfrm>
            <a:off x="11430000" y="8382000"/>
            <a:ext cx="5943600" cy="2246769"/>
          </a:xfrm>
          <a:prstGeom prst="rect">
            <a:avLst/>
          </a:prstGeom>
          <a:solidFill>
            <a:schemeClr val="accent6">
              <a:lumMod val="20000"/>
              <a:lumOff val="80000"/>
            </a:schemeClr>
          </a:solidFill>
          <a:ln w="28575" algn="ctr">
            <a:solidFill>
              <a:schemeClr val="tx1"/>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t>Rule</a:t>
            </a:r>
            <a:r>
              <a:rPr lang="el-GR" altLang="en-US" sz="2800" b="1" dirty="0"/>
              <a:t>_1: </a:t>
            </a:r>
            <a:r>
              <a:rPr lang="en-US" altLang="en-US" sz="2800" b="1" dirty="0"/>
              <a:t>If</a:t>
            </a:r>
            <a:r>
              <a:rPr lang="el-GR" altLang="en-US" sz="2800" b="1" dirty="0"/>
              <a:t> </a:t>
            </a:r>
            <a:r>
              <a:rPr lang="en-US" altLang="en-US" sz="2800" b="1" dirty="0"/>
              <a:t>D</a:t>
            </a:r>
            <a:r>
              <a:rPr lang="el-GR" altLang="en-US" sz="2800" b="1" dirty="0"/>
              <a:t> Τ</a:t>
            </a:r>
            <a:r>
              <a:rPr lang="en-US" altLang="en-US" sz="2800" b="1" dirty="0"/>
              <a:t>hen</a:t>
            </a:r>
            <a:r>
              <a:rPr lang="el-GR" altLang="en-US" sz="2800" b="1" dirty="0"/>
              <a:t> Χ</a:t>
            </a:r>
          </a:p>
          <a:p>
            <a:pPr eaLnBrk="1" hangingPunct="1">
              <a:spcBef>
                <a:spcPct val="0"/>
              </a:spcBef>
              <a:buFontTx/>
              <a:buNone/>
            </a:pPr>
            <a:r>
              <a:rPr lang="el-GR" altLang="en-US" sz="2800" b="1" dirty="0"/>
              <a:t>                                                               </a:t>
            </a:r>
            <a:r>
              <a:rPr lang="en-US" altLang="en-US" sz="2800" b="1" dirty="0"/>
              <a:t>Rule</a:t>
            </a:r>
            <a:r>
              <a:rPr lang="el-GR" altLang="en-US" sz="2800" b="1" dirty="0"/>
              <a:t>_2: </a:t>
            </a:r>
            <a:r>
              <a:rPr lang="en-US" altLang="en-US" sz="2800" b="1" dirty="0"/>
              <a:t>If</a:t>
            </a:r>
            <a:r>
              <a:rPr lang="el-GR" altLang="en-US" sz="2800" b="1" dirty="0"/>
              <a:t> Ε </a:t>
            </a:r>
            <a:r>
              <a:rPr lang="en-US" altLang="en-US" sz="2800" b="1" dirty="0"/>
              <a:t>Then</a:t>
            </a:r>
            <a:r>
              <a:rPr lang="el-GR" altLang="en-US" sz="2800" b="1" dirty="0"/>
              <a:t> Υ</a:t>
            </a:r>
          </a:p>
          <a:p>
            <a:pPr eaLnBrk="1" hangingPunct="1">
              <a:spcBef>
                <a:spcPct val="0"/>
              </a:spcBef>
              <a:buFontTx/>
              <a:buNone/>
            </a:pPr>
            <a:r>
              <a:rPr lang="el-GR" altLang="en-US" sz="2800" b="1" dirty="0"/>
              <a:t>                                                             </a:t>
            </a:r>
            <a:r>
              <a:rPr lang="en-US" altLang="en-US" sz="2800" b="1" dirty="0"/>
              <a:t>Rule</a:t>
            </a:r>
            <a:r>
              <a:rPr lang="el-GR" altLang="en-US" sz="2800" b="1" dirty="0"/>
              <a:t>_3: </a:t>
            </a:r>
            <a:r>
              <a:rPr lang="en-US" altLang="en-US" sz="2800" b="1" dirty="0"/>
              <a:t>If F</a:t>
            </a:r>
            <a:r>
              <a:rPr lang="el-GR" altLang="en-US" sz="2800" b="1" dirty="0"/>
              <a:t> </a:t>
            </a:r>
            <a:r>
              <a:rPr lang="en-US" altLang="en-US" sz="2800" b="1" dirty="0"/>
              <a:t>Then</a:t>
            </a:r>
            <a:r>
              <a:rPr lang="el-GR" altLang="en-US" sz="2800" b="1" dirty="0"/>
              <a:t> Ζ</a:t>
            </a:r>
            <a:endParaRPr lang="en-US" altLang="en-US" sz="2800" b="1" dirty="0"/>
          </a:p>
        </p:txBody>
      </p:sp>
      <p:sp>
        <p:nvSpPr>
          <p:cNvPr id="107536" name="Text Box 16">
            <a:extLst>
              <a:ext uri="{FF2B5EF4-FFF2-40B4-BE49-F238E27FC236}">
                <a16:creationId xmlns:a16="http://schemas.microsoft.com/office/drawing/2014/main" id="{AE88A0E2-611E-E12F-52F2-4D50790B2AFF}"/>
              </a:ext>
            </a:extLst>
          </p:cNvPr>
          <p:cNvSpPr txBox="1">
            <a:spLocks noChangeArrowheads="1"/>
          </p:cNvSpPr>
          <p:nvPr/>
        </p:nvSpPr>
        <p:spPr bwMode="auto">
          <a:xfrm>
            <a:off x="6858000" y="7162801"/>
            <a:ext cx="121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l-GR" altLang="en-US" sz="3600" b="1" dirty="0"/>
              <a:t>Α</a:t>
            </a:r>
            <a:endParaRPr lang="en-US" altLang="en-US" sz="3600" b="1" dirty="0"/>
          </a:p>
        </p:txBody>
      </p:sp>
      <p:sp>
        <p:nvSpPr>
          <p:cNvPr id="107537" name="Text Box 17">
            <a:extLst>
              <a:ext uri="{FF2B5EF4-FFF2-40B4-BE49-F238E27FC236}">
                <a16:creationId xmlns:a16="http://schemas.microsoft.com/office/drawing/2014/main" id="{253A70AA-FF74-D986-9F4A-E7820A1398DB}"/>
              </a:ext>
            </a:extLst>
          </p:cNvPr>
          <p:cNvSpPr txBox="1">
            <a:spLocks noChangeArrowheads="1"/>
          </p:cNvSpPr>
          <p:nvPr/>
        </p:nvSpPr>
        <p:spPr bwMode="auto">
          <a:xfrm>
            <a:off x="8229600" y="8562977"/>
            <a:ext cx="121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l-GR" altLang="en-US" sz="3600" b="1"/>
              <a:t>Β</a:t>
            </a:r>
            <a:endParaRPr lang="en-US" altLang="en-US" sz="3600" b="1"/>
          </a:p>
        </p:txBody>
      </p:sp>
      <p:sp>
        <p:nvSpPr>
          <p:cNvPr id="107538" name="Text Box 18">
            <a:extLst>
              <a:ext uri="{FF2B5EF4-FFF2-40B4-BE49-F238E27FC236}">
                <a16:creationId xmlns:a16="http://schemas.microsoft.com/office/drawing/2014/main" id="{878CAA59-79B6-36E1-F49F-D8071C89B231}"/>
              </a:ext>
            </a:extLst>
          </p:cNvPr>
          <p:cNvSpPr txBox="1">
            <a:spLocks noChangeArrowheads="1"/>
          </p:cNvSpPr>
          <p:nvPr/>
        </p:nvSpPr>
        <p:spPr bwMode="auto">
          <a:xfrm>
            <a:off x="9601200" y="9934577"/>
            <a:ext cx="121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t>C</a:t>
            </a:r>
          </a:p>
        </p:txBody>
      </p:sp>
      <p:sp>
        <p:nvSpPr>
          <p:cNvPr id="107539" name="Text Box 19">
            <a:extLst>
              <a:ext uri="{FF2B5EF4-FFF2-40B4-BE49-F238E27FC236}">
                <a16:creationId xmlns:a16="http://schemas.microsoft.com/office/drawing/2014/main" id="{91E48EC4-AD36-CD32-F4B2-F26EF00048A0}"/>
              </a:ext>
            </a:extLst>
          </p:cNvPr>
          <p:cNvSpPr txBox="1">
            <a:spLocks noChangeArrowheads="1"/>
          </p:cNvSpPr>
          <p:nvPr/>
        </p:nvSpPr>
        <p:spPr bwMode="auto">
          <a:xfrm>
            <a:off x="9436100" y="11416855"/>
            <a:ext cx="8382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rPr>
              <a:t>Explicit Representation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36"/>
                                        </p:tgtEl>
                                        <p:attrNameLst>
                                          <p:attrName>style.visibility</p:attrName>
                                        </p:attrNameLst>
                                      </p:cBhvr>
                                      <p:to>
                                        <p:strVal val="visible"/>
                                      </p:to>
                                    </p:set>
                                    <p:anim calcmode="lin" valueType="num">
                                      <p:cBhvr additive="base">
                                        <p:cTn id="7" dur="500" fill="hold"/>
                                        <p:tgtEl>
                                          <p:spTgt spid="107536"/>
                                        </p:tgtEl>
                                        <p:attrNameLst>
                                          <p:attrName>ppt_x</p:attrName>
                                        </p:attrNameLst>
                                      </p:cBhvr>
                                      <p:tavLst>
                                        <p:tav tm="0">
                                          <p:val>
                                            <p:strVal val="#ppt_x"/>
                                          </p:val>
                                        </p:tav>
                                        <p:tav tm="100000">
                                          <p:val>
                                            <p:strVal val="#ppt_x"/>
                                          </p:val>
                                        </p:tav>
                                      </p:tavLst>
                                    </p:anim>
                                    <p:anim calcmode="lin" valueType="num">
                                      <p:cBhvr additive="base">
                                        <p:cTn id="8" dur="500" fill="hold"/>
                                        <p:tgtEl>
                                          <p:spTgt spid="10753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7528"/>
                                        </p:tgtEl>
                                        <p:attrNameLst>
                                          <p:attrName>style.visibility</p:attrName>
                                        </p:attrNameLst>
                                      </p:cBhvr>
                                      <p:to>
                                        <p:strVal val="visible"/>
                                      </p:to>
                                    </p:set>
                                    <p:anim calcmode="lin" valueType="num">
                                      <p:cBhvr additive="base">
                                        <p:cTn id="11" dur="500" fill="hold"/>
                                        <p:tgtEl>
                                          <p:spTgt spid="107528"/>
                                        </p:tgtEl>
                                        <p:attrNameLst>
                                          <p:attrName>ppt_x</p:attrName>
                                        </p:attrNameLst>
                                      </p:cBhvr>
                                      <p:tavLst>
                                        <p:tav tm="0">
                                          <p:val>
                                            <p:strVal val="#ppt_x"/>
                                          </p:val>
                                        </p:tav>
                                        <p:tav tm="100000">
                                          <p:val>
                                            <p:strVal val="#ppt_x"/>
                                          </p:val>
                                        </p:tav>
                                      </p:tavLst>
                                    </p:anim>
                                    <p:anim calcmode="lin" valueType="num">
                                      <p:cBhvr additive="base">
                                        <p:cTn id="12" dur="500" fill="hold"/>
                                        <p:tgtEl>
                                          <p:spTgt spid="10752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7526"/>
                                        </p:tgtEl>
                                        <p:attrNameLst>
                                          <p:attrName>style.visibility</p:attrName>
                                        </p:attrNameLst>
                                      </p:cBhvr>
                                      <p:to>
                                        <p:strVal val="visible"/>
                                      </p:to>
                                    </p:set>
                                    <p:anim calcmode="lin" valueType="num">
                                      <p:cBhvr additive="base">
                                        <p:cTn id="15" dur="500" fill="hold"/>
                                        <p:tgtEl>
                                          <p:spTgt spid="107526"/>
                                        </p:tgtEl>
                                        <p:attrNameLst>
                                          <p:attrName>ppt_x</p:attrName>
                                        </p:attrNameLst>
                                      </p:cBhvr>
                                      <p:tavLst>
                                        <p:tav tm="0">
                                          <p:val>
                                            <p:strVal val="#ppt_x"/>
                                          </p:val>
                                        </p:tav>
                                        <p:tav tm="100000">
                                          <p:val>
                                            <p:strVal val="#ppt_x"/>
                                          </p:val>
                                        </p:tav>
                                      </p:tavLst>
                                    </p:anim>
                                    <p:anim calcmode="lin" valueType="num">
                                      <p:cBhvr additive="base">
                                        <p:cTn id="16" dur="500" fill="hold"/>
                                        <p:tgtEl>
                                          <p:spTgt spid="10752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7527"/>
                                        </p:tgtEl>
                                        <p:attrNameLst>
                                          <p:attrName>style.visibility</p:attrName>
                                        </p:attrNameLst>
                                      </p:cBhvr>
                                      <p:to>
                                        <p:strVal val="visible"/>
                                      </p:to>
                                    </p:set>
                                    <p:anim calcmode="lin" valueType="num">
                                      <p:cBhvr additive="base">
                                        <p:cTn id="19" dur="500" fill="hold"/>
                                        <p:tgtEl>
                                          <p:spTgt spid="107527"/>
                                        </p:tgtEl>
                                        <p:attrNameLst>
                                          <p:attrName>ppt_x</p:attrName>
                                        </p:attrNameLst>
                                      </p:cBhvr>
                                      <p:tavLst>
                                        <p:tav tm="0">
                                          <p:val>
                                            <p:strVal val="#ppt_x"/>
                                          </p:val>
                                        </p:tav>
                                        <p:tav tm="100000">
                                          <p:val>
                                            <p:strVal val="#ppt_x"/>
                                          </p:val>
                                        </p:tav>
                                      </p:tavLst>
                                    </p:anim>
                                    <p:anim calcmode="lin" valueType="num">
                                      <p:cBhvr additive="base">
                                        <p:cTn id="20" dur="500" fill="hold"/>
                                        <p:tgtEl>
                                          <p:spTgt spid="1075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7537"/>
                                        </p:tgtEl>
                                        <p:attrNameLst>
                                          <p:attrName>style.visibility</p:attrName>
                                        </p:attrNameLst>
                                      </p:cBhvr>
                                      <p:to>
                                        <p:strVal val="visible"/>
                                      </p:to>
                                    </p:set>
                                    <p:anim calcmode="lin" valueType="num">
                                      <p:cBhvr additive="base">
                                        <p:cTn id="23" dur="500" fill="hold"/>
                                        <p:tgtEl>
                                          <p:spTgt spid="107537"/>
                                        </p:tgtEl>
                                        <p:attrNameLst>
                                          <p:attrName>ppt_x</p:attrName>
                                        </p:attrNameLst>
                                      </p:cBhvr>
                                      <p:tavLst>
                                        <p:tav tm="0">
                                          <p:val>
                                            <p:strVal val="#ppt_x"/>
                                          </p:val>
                                        </p:tav>
                                        <p:tav tm="100000">
                                          <p:val>
                                            <p:strVal val="#ppt_x"/>
                                          </p:val>
                                        </p:tav>
                                      </p:tavLst>
                                    </p:anim>
                                    <p:anim calcmode="lin" valueType="num">
                                      <p:cBhvr additive="base">
                                        <p:cTn id="24" dur="500" fill="hold"/>
                                        <p:tgtEl>
                                          <p:spTgt spid="10753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7529"/>
                                        </p:tgtEl>
                                        <p:attrNameLst>
                                          <p:attrName>style.visibility</p:attrName>
                                        </p:attrNameLst>
                                      </p:cBhvr>
                                      <p:to>
                                        <p:strVal val="visible"/>
                                      </p:to>
                                    </p:set>
                                    <p:anim calcmode="lin" valueType="num">
                                      <p:cBhvr additive="base">
                                        <p:cTn id="27" dur="500" fill="hold"/>
                                        <p:tgtEl>
                                          <p:spTgt spid="107529"/>
                                        </p:tgtEl>
                                        <p:attrNameLst>
                                          <p:attrName>ppt_x</p:attrName>
                                        </p:attrNameLst>
                                      </p:cBhvr>
                                      <p:tavLst>
                                        <p:tav tm="0">
                                          <p:val>
                                            <p:strVal val="#ppt_x"/>
                                          </p:val>
                                        </p:tav>
                                        <p:tav tm="100000">
                                          <p:val>
                                            <p:strVal val="#ppt_x"/>
                                          </p:val>
                                        </p:tav>
                                      </p:tavLst>
                                    </p:anim>
                                    <p:anim calcmode="lin" valueType="num">
                                      <p:cBhvr additive="base">
                                        <p:cTn id="28" dur="500" fill="hold"/>
                                        <p:tgtEl>
                                          <p:spTgt spid="1075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7531"/>
                                        </p:tgtEl>
                                        <p:attrNameLst>
                                          <p:attrName>style.visibility</p:attrName>
                                        </p:attrNameLst>
                                      </p:cBhvr>
                                      <p:to>
                                        <p:strVal val="visible"/>
                                      </p:to>
                                    </p:set>
                                    <p:anim calcmode="lin" valueType="num">
                                      <p:cBhvr additive="base">
                                        <p:cTn id="31" dur="500" fill="hold"/>
                                        <p:tgtEl>
                                          <p:spTgt spid="107531"/>
                                        </p:tgtEl>
                                        <p:attrNameLst>
                                          <p:attrName>ppt_x</p:attrName>
                                        </p:attrNameLst>
                                      </p:cBhvr>
                                      <p:tavLst>
                                        <p:tav tm="0">
                                          <p:val>
                                            <p:strVal val="#ppt_x"/>
                                          </p:val>
                                        </p:tav>
                                        <p:tav tm="100000">
                                          <p:val>
                                            <p:strVal val="#ppt_x"/>
                                          </p:val>
                                        </p:tav>
                                      </p:tavLst>
                                    </p:anim>
                                    <p:anim calcmode="lin" valueType="num">
                                      <p:cBhvr additive="base">
                                        <p:cTn id="32" dur="500" fill="hold"/>
                                        <p:tgtEl>
                                          <p:spTgt spid="1075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7538"/>
                                        </p:tgtEl>
                                        <p:attrNameLst>
                                          <p:attrName>style.visibility</p:attrName>
                                        </p:attrNameLst>
                                      </p:cBhvr>
                                      <p:to>
                                        <p:strVal val="visible"/>
                                      </p:to>
                                    </p:set>
                                    <p:anim calcmode="lin" valueType="num">
                                      <p:cBhvr additive="base">
                                        <p:cTn id="35" dur="500" fill="hold"/>
                                        <p:tgtEl>
                                          <p:spTgt spid="107538"/>
                                        </p:tgtEl>
                                        <p:attrNameLst>
                                          <p:attrName>ppt_x</p:attrName>
                                        </p:attrNameLst>
                                      </p:cBhvr>
                                      <p:tavLst>
                                        <p:tav tm="0">
                                          <p:val>
                                            <p:strVal val="#ppt_x"/>
                                          </p:val>
                                        </p:tav>
                                        <p:tav tm="100000">
                                          <p:val>
                                            <p:strVal val="#ppt_x"/>
                                          </p:val>
                                        </p:tav>
                                      </p:tavLst>
                                    </p:anim>
                                    <p:anim calcmode="lin" valueType="num">
                                      <p:cBhvr additive="base">
                                        <p:cTn id="36" dur="500" fill="hold"/>
                                        <p:tgtEl>
                                          <p:spTgt spid="10753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7530"/>
                                        </p:tgtEl>
                                        <p:attrNameLst>
                                          <p:attrName>style.visibility</p:attrName>
                                        </p:attrNameLst>
                                      </p:cBhvr>
                                      <p:to>
                                        <p:strVal val="visible"/>
                                      </p:to>
                                    </p:set>
                                    <p:anim calcmode="lin" valueType="num">
                                      <p:cBhvr additive="base">
                                        <p:cTn id="39" dur="500" fill="hold"/>
                                        <p:tgtEl>
                                          <p:spTgt spid="107530"/>
                                        </p:tgtEl>
                                        <p:attrNameLst>
                                          <p:attrName>ppt_x</p:attrName>
                                        </p:attrNameLst>
                                      </p:cBhvr>
                                      <p:tavLst>
                                        <p:tav tm="0">
                                          <p:val>
                                            <p:strVal val="#ppt_x"/>
                                          </p:val>
                                        </p:tav>
                                        <p:tav tm="100000">
                                          <p:val>
                                            <p:strVal val="#ppt_x"/>
                                          </p:val>
                                        </p:tav>
                                      </p:tavLst>
                                    </p:anim>
                                    <p:anim calcmode="lin" valueType="num">
                                      <p:cBhvr additive="base">
                                        <p:cTn id="40" dur="500" fill="hold"/>
                                        <p:tgtEl>
                                          <p:spTgt spid="10753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7534"/>
                                        </p:tgtEl>
                                        <p:attrNameLst>
                                          <p:attrName>style.visibility</p:attrName>
                                        </p:attrNameLst>
                                      </p:cBhvr>
                                      <p:to>
                                        <p:strVal val="visible"/>
                                      </p:to>
                                    </p:set>
                                    <p:anim calcmode="lin" valueType="num">
                                      <p:cBhvr additive="base">
                                        <p:cTn id="43" dur="500" fill="hold"/>
                                        <p:tgtEl>
                                          <p:spTgt spid="107534"/>
                                        </p:tgtEl>
                                        <p:attrNameLst>
                                          <p:attrName>ppt_x</p:attrName>
                                        </p:attrNameLst>
                                      </p:cBhvr>
                                      <p:tavLst>
                                        <p:tav tm="0">
                                          <p:val>
                                            <p:strVal val="#ppt_x"/>
                                          </p:val>
                                        </p:tav>
                                        <p:tav tm="100000">
                                          <p:val>
                                            <p:strVal val="#ppt_x"/>
                                          </p:val>
                                        </p:tav>
                                      </p:tavLst>
                                    </p:anim>
                                    <p:anim calcmode="lin" valueType="num">
                                      <p:cBhvr additive="base">
                                        <p:cTn id="44" dur="500" fill="hold"/>
                                        <p:tgtEl>
                                          <p:spTgt spid="1075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7535"/>
                                        </p:tgtEl>
                                        <p:attrNameLst>
                                          <p:attrName>style.visibility</p:attrName>
                                        </p:attrNameLst>
                                      </p:cBhvr>
                                      <p:to>
                                        <p:strVal val="visible"/>
                                      </p:to>
                                    </p:set>
                                    <p:anim calcmode="lin" valueType="num">
                                      <p:cBhvr additive="base">
                                        <p:cTn id="47" dur="500" fill="hold"/>
                                        <p:tgtEl>
                                          <p:spTgt spid="107535"/>
                                        </p:tgtEl>
                                        <p:attrNameLst>
                                          <p:attrName>ppt_x</p:attrName>
                                        </p:attrNameLst>
                                      </p:cBhvr>
                                      <p:tavLst>
                                        <p:tav tm="0">
                                          <p:val>
                                            <p:strVal val="#ppt_x"/>
                                          </p:val>
                                        </p:tav>
                                        <p:tav tm="100000">
                                          <p:val>
                                            <p:strVal val="#ppt_x"/>
                                          </p:val>
                                        </p:tav>
                                      </p:tavLst>
                                    </p:anim>
                                    <p:anim calcmode="lin" valueType="num">
                                      <p:cBhvr additive="base">
                                        <p:cTn id="48" dur="500" fill="hold"/>
                                        <p:tgtEl>
                                          <p:spTgt spid="10753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7539"/>
                                        </p:tgtEl>
                                        <p:attrNameLst>
                                          <p:attrName>style.visibility</p:attrName>
                                        </p:attrNameLst>
                                      </p:cBhvr>
                                      <p:to>
                                        <p:strVal val="visible"/>
                                      </p:to>
                                    </p:set>
                                    <p:anim calcmode="lin" valueType="num">
                                      <p:cBhvr additive="base">
                                        <p:cTn id="51" dur="500" fill="hold"/>
                                        <p:tgtEl>
                                          <p:spTgt spid="107539"/>
                                        </p:tgtEl>
                                        <p:attrNameLst>
                                          <p:attrName>ppt_x</p:attrName>
                                        </p:attrNameLst>
                                      </p:cBhvr>
                                      <p:tavLst>
                                        <p:tav tm="0">
                                          <p:val>
                                            <p:strVal val="#ppt_x"/>
                                          </p:val>
                                        </p:tav>
                                        <p:tav tm="100000">
                                          <p:val>
                                            <p:strVal val="#ppt_x"/>
                                          </p:val>
                                        </p:tav>
                                      </p:tavLst>
                                    </p:anim>
                                    <p:anim calcmode="lin" valueType="num">
                                      <p:cBhvr additive="base">
                                        <p:cTn id="52" dur="500" fill="hold"/>
                                        <p:tgtEl>
                                          <p:spTgt spid="1075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5" grpId="0" animBg="1"/>
      <p:bldP spid="107536" grpId="0"/>
      <p:bldP spid="107537" grpId="0"/>
      <p:bldP spid="107538" grpId="0"/>
      <p:bldP spid="1075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12375" y="2315397"/>
            <a:ext cx="21590490" cy="892079"/>
          </a:xfrm>
        </p:spPr>
        <p:txBody>
          <a:bodyPr>
            <a:noAutofit/>
          </a:bodyPr>
          <a:lstStyle/>
          <a:p>
            <a:r>
              <a:rPr lang="en-US" sz="6000" dirty="0"/>
              <a:t>DENDRAL, MYCIN and </a:t>
            </a:r>
            <a:r>
              <a:rPr lang="en-US" sz="6000" dirty="0">
                <a:solidFill>
                  <a:srgbClr val="FF2D64"/>
                </a:solidFill>
              </a:rPr>
              <a:t>R1</a:t>
            </a:r>
            <a:r>
              <a:rPr lang="en-US" sz="6000" dirty="0"/>
              <a:t>: successful early examples</a:t>
            </a:r>
            <a:endParaRPr lang="en-CY" sz="6000" dirty="0"/>
          </a:p>
        </p:txBody>
      </p:sp>
      <p:sp>
        <p:nvSpPr>
          <p:cNvPr id="2" name="TextBox 1">
            <a:extLst>
              <a:ext uri="{FF2B5EF4-FFF2-40B4-BE49-F238E27FC236}">
                <a16:creationId xmlns:a16="http://schemas.microsoft.com/office/drawing/2014/main" id="{F0C55C94-08E1-EBEA-8E07-1BB1727E5A9B}"/>
              </a:ext>
            </a:extLst>
          </p:cNvPr>
          <p:cNvSpPr txBox="1"/>
          <p:nvPr/>
        </p:nvSpPr>
        <p:spPr>
          <a:xfrm>
            <a:off x="1512375" y="3711015"/>
            <a:ext cx="21590490" cy="4524315"/>
          </a:xfrm>
          <a:prstGeom prst="rect">
            <a:avLst/>
          </a:prstGeom>
          <a:noFill/>
        </p:spPr>
        <p:txBody>
          <a:bodyPr wrap="square" rtlCol="0">
            <a:spAutoFit/>
          </a:bodyPr>
          <a:lstStyle/>
          <a:p>
            <a:pPr marL="571500" indent="-571500">
              <a:buFont typeface="Wingdings" panose="05000000000000000000" pitchFamily="2" charset="2"/>
              <a:buChar char="q"/>
            </a:pPr>
            <a:r>
              <a:rPr lang="en-US" b="1" dirty="0">
                <a:solidFill>
                  <a:srgbClr val="FF2D64"/>
                </a:solidFill>
                <a:latin typeface="Helvetica Neue"/>
                <a:ea typeface="DengXian" panose="020B0503020204020204" pitchFamily="2" charset="-122"/>
              </a:rPr>
              <a:t>R1</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R1 (later called XCON) was the first successful commercial expert system</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It operated at the Digital Equipment Corporation and helped configure orders for new computer systems</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By 1986, it was saving the company an estimated $40 million a year</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By 1988, DEC’s AI group had 40 expert systems deployed</a:t>
            </a:r>
          </a:p>
          <a:p>
            <a:pPr marL="1485900" lvl="1" indent="-571500">
              <a:buFont typeface="Wingdings" panose="05000000000000000000" pitchFamily="2" charset="2"/>
              <a:buChar char="§"/>
            </a:pPr>
            <a:r>
              <a:rPr lang="en-US" dirty="0">
                <a:solidFill>
                  <a:srgbClr val="0100C8"/>
                </a:solidFill>
                <a:latin typeface="Helvetica Neue"/>
                <a:ea typeface="DengXian" panose="020B0503020204020204" pitchFamily="2" charset="-122"/>
              </a:rPr>
              <a:t>Nearly every major U.S. corporation had its own AI group and was either using or investigating expert systems</a:t>
            </a:r>
            <a:endParaRPr lang="en-CY" dirty="0">
              <a:solidFill>
                <a:srgbClr val="0100C8"/>
              </a:solidFill>
              <a:latin typeface="DengXian" panose="020B0503020204020204" pitchFamily="2" charset="-122"/>
              <a:ea typeface="DengXian" panose="020B0503020204020204" pitchFamily="2" charset="-122"/>
            </a:endParaRPr>
          </a:p>
        </p:txBody>
      </p:sp>
      <p:sp>
        <p:nvSpPr>
          <p:cNvPr id="7" name="TextBox 6">
            <a:extLst>
              <a:ext uri="{FF2B5EF4-FFF2-40B4-BE49-F238E27FC236}">
                <a16:creationId xmlns:a16="http://schemas.microsoft.com/office/drawing/2014/main" id="{C7A3A696-AC8F-92A7-82B2-C8E64E989A7B}"/>
              </a:ext>
            </a:extLst>
          </p:cNvPr>
          <p:cNvSpPr txBox="1"/>
          <p:nvPr/>
        </p:nvSpPr>
        <p:spPr>
          <a:xfrm>
            <a:off x="1699610" y="9600285"/>
            <a:ext cx="21590490" cy="1200329"/>
          </a:xfrm>
          <a:prstGeom prst="rect">
            <a:avLst/>
          </a:prstGeom>
          <a:noFill/>
        </p:spPr>
        <p:txBody>
          <a:bodyPr wrap="square" rtlCol="0">
            <a:spAutoFit/>
          </a:bodyPr>
          <a:lstStyle/>
          <a:p>
            <a:r>
              <a:rPr lang="en-US" b="1" dirty="0">
                <a:solidFill>
                  <a:srgbClr val="0100C8"/>
                </a:solidFill>
                <a:latin typeface="Helvetica Neue"/>
                <a:ea typeface="DengXian" panose="020B0503020204020204" pitchFamily="2" charset="-122"/>
              </a:rPr>
              <a:t>Building and maintaining expert systems for complex tasks could be a laborious task, especially if the systems could not learn from experience</a:t>
            </a:r>
          </a:p>
        </p:txBody>
      </p:sp>
    </p:spTree>
    <p:extLst>
      <p:ext uri="{BB962C8B-B14F-4D97-AF65-F5344CB8AC3E}">
        <p14:creationId xmlns:p14="http://schemas.microsoft.com/office/powerpoint/2010/main" val="25291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1">
            <a:extLst>
              <a:ext uri="{FF2B5EF4-FFF2-40B4-BE49-F238E27FC236}">
                <a16:creationId xmlns:a16="http://schemas.microsoft.com/office/drawing/2014/main" id="{B5DCB1C4-6377-41B2-312B-60D396EA8F07}"/>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p:txBody>
      </p:sp>
      <p:sp>
        <p:nvSpPr>
          <p:cNvPr id="66563" name="Slide Number Placeholder 3">
            <a:extLst>
              <a:ext uri="{FF2B5EF4-FFF2-40B4-BE49-F238E27FC236}">
                <a16:creationId xmlns:a16="http://schemas.microsoft.com/office/drawing/2014/main" id="{BB4C1496-461E-524F-095A-33504348E56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31547922-67B5-4F41-A875-2A4D632C7920}" type="slidenum">
              <a:rPr lang="el-GR" altLang="en-US" sz="2800" smtClean="0"/>
              <a:pPr>
                <a:spcBef>
                  <a:spcPct val="0"/>
                </a:spcBef>
                <a:buFontTx/>
                <a:buNone/>
              </a:pPr>
              <a:t>90</a:t>
            </a:fld>
            <a:endParaRPr lang="el-GR" altLang="en-US" sz="2800" dirty="0"/>
          </a:p>
        </p:txBody>
      </p:sp>
      <p:sp>
        <p:nvSpPr>
          <p:cNvPr id="66564" name="Text Box 4">
            <a:extLst>
              <a:ext uri="{FF2B5EF4-FFF2-40B4-BE49-F238E27FC236}">
                <a16:creationId xmlns:a16="http://schemas.microsoft.com/office/drawing/2014/main" id="{BEC65DEB-E471-2DC7-85CB-DCB5D6847D24}"/>
              </a:ext>
            </a:extLst>
          </p:cNvPr>
          <p:cNvSpPr txBox="1">
            <a:spLocks noChangeArrowheads="1"/>
          </p:cNvSpPr>
          <p:nvPr/>
        </p:nvSpPr>
        <p:spPr bwMode="auto">
          <a:xfrm>
            <a:off x="4267200" y="5368927"/>
            <a:ext cx="15849600" cy="2677656"/>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latin typeface="Helvetica Neue"/>
              </a:rPr>
              <a:t>World facts</a:t>
            </a:r>
            <a:r>
              <a:rPr lang="el-GR" altLang="en-US" sz="4800" b="1" dirty="0">
                <a:latin typeface="Helvetica Neue"/>
              </a:rPr>
              <a:t> </a:t>
            </a:r>
            <a:r>
              <a:rPr lang="en-US" altLang="en-US" sz="4800" b="1" dirty="0">
                <a:latin typeface="Helvetica Neue"/>
              </a:rPr>
              <a:t>or</a:t>
            </a:r>
            <a:r>
              <a:rPr lang="el-GR" altLang="en-US" sz="4800" b="1" dirty="0">
                <a:latin typeface="Helvetica Neue"/>
              </a:rPr>
              <a:t> </a:t>
            </a:r>
            <a:r>
              <a:rPr lang="en-US" altLang="en-US" sz="4800" b="1" dirty="0">
                <a:solidFill>
                  <a:srgbClr val="990000"/>
                </a:solidFill>
                <a:latin typeface="Helvetica Neue"/>
              </a:rPr>
              <a:t>common knowledge</a:t>
            </a:r>
            <a:r>
              <a:rPr lang="el-GR" altLang="en-US" sz="4800" b="1" dirty="0">
                <a:latin typeface="Helvetica Neue"/>
              </a:rPr>
              <a:t> </a:t>
            </a:r>
            <a:r>
              <a:rPr lang="en-US" altLang="en-US" sz="4800" b="1" dirty="0">
                <a:latin typeface="Helvetica Neue"/>
              </a:rPr>
              <a:t>is</a:t>
            </a:r>
            <a:r>
              <a:rPr lang="el-GR" altLang="en-US" sz="4800" b="1" dirty="0">
                <a:latin typeface="Helvetica Neue"/>
              </a:rPr>
              <a:t> </a:t>
            </a:r>
            <a:r>
              <a:rPr lang="en-US" altLang="en-US" sz="4800" b="1" dirty="0">
                <a:latin typeface="Helvetica Neue"/>
              </a:rPr>
              <a:t>implicit</a:t>
            </a:r>
            <a:r>
              <a:rPr lang="el-GR" altLang="en-US" sz="4800" b="1" dirty="0">
                <a:latin typeface="Helvetica Neue"/>
              </a:rPr>
              <a:t>.</a:t>
            </a:r>
          </a:p>
          <a:p>
            <a:pPr eaLnBrk="1" hangingPunct="1">
              <a:spcBef>
                <a:spcPct val="50000"/>
              </a:spcBef>
              <a:buFontTx/>
              <a:buNone/>
            </a:pPr>
            <a:r>
              <a:rPr lang="en-US" altLang="en-US" sz="4800" b="1" dirty="0">
                <a:latin typeface="Helvetica Neue"/>
              </a:rPr>
              <a:t>For example</a:t>
            </a:r>
            <a:r>
              <a:rPr lang="el-GR" altLang="en-US" sz="4800" b="1" dirty="0">
                <a:latin typeface="Helvetica Neue"/>
              </a:rPr>
              <a:t>, </a:t>
            </a:r>
            <a:r>
              <a:rPr lang="en-US" altLang="en-US" sz="4800" b="1" dirty="0">
                <a:latin typeface="Helvetica Neue"/>
              </a:rPr>
              <a:t>MYCIN</a:t>
            </a:r>
            <a:r>
              <a:rPr lang="el-GR" altLang="en-US" sz="4800" b="1" dirty="0">
                <a:latin typeface="Helvetica Neue"/>
              </a:rPr>
              <a:t> </a:t>
            </a:r>
            <a:r>
              <a:rPr lang="en-US" altLang="en-US" sz="4800" b="1" dirty="0">
                <a:latin typeface="Helvetica Neue"/>
              </a:rPr>
              <a:t>does not know that “a child is not usually an alcoholic’</a:t>
            </a:r>
            <a:r>
              <a:rPr lang="el-GR" altLang="en-US" sz="4800" b="1" dirty="0">
                <a:latin typeface="Helvetica Neue"/>
              </a:rPr>
              <a:t>’.</a:t>
            </a:r>
            <a:endParaRPr lang="en-US" altLang="en-US" sz="4800" b="1" dirty="0">
              <a:latin typeface="Helvetica Neue"/>
            </a:endParaRPr>
          </a:p>
        </p:txBody>
      </p:sp>
      <p:sp>
        <p:nvSpPr>
          <p:cNvPr id="66565" name="Text Box 5">
            <a:extLst>
              <a:ext uri="{FF2B5EF4-FFF2-40B4-BE49-F238E27FC236}">
                <a16:creationId xmlns:a16="http://schemas.microsoft.com/office/drawing/2014/main" id="{13BE85DC-3667-AE45-2E22-5EC77A82EF7C}"/>
              </a:ext>
            </a:extLst>
          </p:cNvPr>
          <p:cNvSpPr txBox="1">
            <a:spLocks noChangeArrowheads="1"/>
          </p:cNvSpPr>
          <p:nvPr/>
        </p:nvSpPr>
        <p:spPr bwMode="auto">
          <a:xfrm>
            <a:off x="4267200" y="3590770"/>
            <a:ext cx="1295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latin typeface="Helvetica Neue"/>
              </a:rPr>
              <a:t>Implicit Knowledge</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1">
            <a:extLst>
              <a:ext uri="{FF2B5EF4-FFF2-40B4-BE49-F238E27FC236}">
                <a16:creationId xmlns:a16="http://schemas.microsoft.com/office/drawing/2014/main" id="{07A607EF-199D-8E49-2947-3AFA667076F0}"/>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67587" name="Slide Number Placeholder 3">
            <a:extLst>
              <a:ext uri="{FF2B5EF4-FFF2-40B4-BE49-F238E27FC236}">
                <a16:creationId xmlns:a16="http://schemas.microsoft.com/office/drawing/2014/main" id="{46C39333-F6B0-B559-616D-44E7D36E70E2}"/>
              </a:ext>
            </a:extLst>
          </p:cNvPr>
          <p:cNvSpPr>
            <a:spLocks noGrp="1"/>
          </p:cNvSpPr>
          <p:nvPr>
            <p:ph type="sldNum" sz="quarter" idx="12"/>
          </p:nvPr>
        </p:nvSpPr>
        <p:spPr>
          <a:xfrm>
            <a:off x="11684977" y="12340011"/>
            <a:ext cx="1014046" cy="730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1114E069-573C-4EC3-B376-5EA3D27E7203}" type="slidenum">
              <a:rPr lang="el-GR" altLang="en-US" sz="2800" smtClean="0"/>
              <a:pPr>
                <a:spcBef>
                  <a:spcPct val="0"/>
                </a:spcBef>
                <a:buFontTx/>
                <a:buNone/>
              </a:pPr>
              <a:t>91</a:t>
            </a:fld>
            <a:endParaRPr lang="el-GR" altLang="en-US" sz="2800" dirty="0"/>
          </a:p>
        </p:txBody>
      </p:sp>
      <p:sp>
        <p:nvSpPr>
          <p:cNvPr id="67588" name="Text Box 4">
            <a:extLst>
              <a:ext uri="{FF2B5EF4-FFF2-40B4-BE49-F238E27FC236}">
                <a16:creationId xmlns:a16="http://schemas.microsoft.com/office/drawing/2014/main" id="{0825E5E8-0F97-FDEA-8CBD-40E8B755657B}"/>
              </a:ext>
            </a:extLst>
          </p:cNvPr>
          <p:cNvSpPr txBox="1">
            <a:spLocks noChangeArrowheads="1"/>
          </p:cNvSpPr>
          <p:nvPr/>
        </p:nvSpPr>
        <p:spPr bwMode="auto">
          <a:xfrm>
            <a:off x="5339534" y="3411719"/>
            <a:ext cx="12954000" cy="830997"/>
          </a:xfrm>
          <a:prstGeom prst="rect">
            <a:avLst/>
          </a:prstGeom>
          <a:solidFill>
            <a:schemeClr val="bg1"/>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latin typeface="Helvetica Neue"/>
              </a:rPr>
              <a:t>Implicit Reasoning Strategies</a:t>
            </a:r>
          </a:p>
        </p:txBody>
      </p:sp>
      <p:sp>
        <p:nvSpPr>
          <p:cNvPr id="67589" name="Text Box 5">
            <a:extLst>
              <a:ext uri="{FF2B5EF4-FFF2-40B4-BE49-F238E27FC236}">
                <a16:creationId xmlns:a16="http://schemas.microsoft.com/office/drawing/2014/main" id="{68E869D5-E1D2-3F94-559C-1280157307A8}"/>
              </a:ext>
            </a:extLst>
          </p:cNvPr>
          <p:cNvSpPr txBox="1">
            <a:spLocks noChangeArrowheads="1"/>
          </p:cNvSpPr>
          <p:nvPr/>
        </p:nvSpPr>
        <p:spPr bwMode="auto">
          <a:xfrm>
            <a:off x="5339534" y="4815799"/>
            <a:ext cx="14478000" cy="4862678"/>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Hypothesize and Refine</a:t>
            </a:r>
            <a:endParaRPr lang="en-CY" sz="44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Circumstantial evidence is processed differently in the presence or absence of direct evidence</a:t>
            </a:r>
            <a:endParaRPr lang="en-CY" sz="44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effectLst/>
                <a:latin typeface="Helvetica Neue"/>
                <a:ea typeface="Times New Roman" panose="02020603050405020304" pitchFamily="18" charset="0"/>
                <a:cs typeface="Times New Roman" panose="02020603050405020304" pitchFamily="18" charset="0"/>
              </a:rPr>
              <a:t>Before asking a question, it should be confirmed that its answer cannot already be deduced from what has been said so far</a:t>
            </a:r>
            <a:endParaRPr lang="en-CY" sz="44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1">
            <a:extLst>
              <a:ext uri="{FF2B5EF4-FFF2-40B4-BE49-F238E27FC236}">
                <a16:creationId xmlns:a16="http://schemas.microsoft.com/office/drawing/2014/main" id="{990EAC42-CA3F-305B-576C-9DA197D0D6B6}"/>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68611" name="Slide Number Placeholder 3">
            <a:extLst>
              <a:ext uri="{FF2B5EF4-FFF2-40B4-BE49-F238E27FC236}">
                <a16:creationId xmlns:a16="http://schemas.microsoft.com/office/drawing/2014/main" id="{F6832D72-4645-021D-B5D2-57D08EE489F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2A4F371B-4C94-4E21-9FCD-91364C3C88D8}" type="slidenum">
              <a:rPr lang="el-GR" altLang="en-US" sz="2800" smtClean="0"/>
              <a:pPr>
                <a:spcBef>
                  <a:spcPct val="0"/>
                </a:spcBef>
                <a:buFontTx/>
                <a:buNone/>
              </a:pPr>
              <a:t>92</a:t>
            </a:fld>
            <a:endParaRPr lang="el-GR" altLang="en-US" sz="2800" dirty="0"/>
          </a:p>
        </p:txBody>
      </p:sp>
      <p:sp>
        <p:nvSpPr>
          <p:cNvPr id="68612" name="Rectangle 4">
            <a:extLst>
              <a:ext uri="{FF2B5EF4-FFF2-40B4-BE49-F238E27FC236}">
                <a16:creationId xmlns:a16="http://schemas.microsoft.com/office/drawing/2014/main" id="{329D8EAB-D97C-0AE4-5CC1-4A69F77B9B8C}"/>
              </a:ext>
            </a:extLst>
          </p:cNvPr>
          <p:cNvSpPr>
            <a:spLocks noChangeArrowheads="1"/>
          </p:cNvSpPr>
          <p:nvPr/>
        </p:nvSpPr>
        <p:spPr bwMode="auto">
          <a:xfrm>
            <a:off x="13106400" y="6980420"/>
            <a:ext cx="3200400" cy="914400"/>
          </a:xfrm>
          <a:prstGeom prst="rect">
            <a:avLst/>
          </a:prstGeom>
          <a:solidFill>
            <a:schemeClr val="accent6">
              <a:lumMod val="40000"/>
              <a:lumOff val="60000"/>
            </a:schemeClr>
          </a:solidFill>
          <a:ln w="28575">
            <a:solidFill>
              <a:srgbClr val="C0C0C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i="1" dirty="0">
                <a:latin typeface="Times New Roman" panose="02020603050405020304" pitchFamily="18" charset="0"/>
              </a:rPr>
              <a:t>Refine</a:t>
            </a:r>
            <a:endParaRPr lang="en-US" altLang="en-US" sz="3600" b="1" dirty="0"/>
          </a:p>
        </p:txBody>
      </p:sp>
      <p:sp>
        <p:nvSpPr>
          <p:cNvPr id="68613" name="Line 5">
            <a:extLst>
              <a:ext uri="{FF2B5EF4-FFF2-40B4-BE49-F238E27FC236}">
                <a16:creationId xmlns:a16="http://schemas.microsoft.com/office/drawing/2014/main" id="{E6338ED9-DB4A-9EA9-247A-8DDBFF98218C}"/>
              </a:ext>
            </a:extLst>
          </p:cNvPr>
          <p:cNvSpPr>
            <a:spLocks noChangeShapeType="1"/>
          </p:cNvSpPr>
          <p:nvPr/>
        </p:nvSpPr>
        <p:spPr bwMode="auto">
          <a:xfrm flipH="1" flipV="1">
            <a:off x="9906000" y="7239000"/>
            <a:ext cx="3200400" cy="2286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8614" name="Line 6">
            <a:extLst>
              <a:ext uri="{FF2B5EF4-FFF2-40B4-BE49-F238E27FC236}">
                <a16:creationId xmlns:a16="http://schemas.microsoft.com/office/drawing/2014/main" id="{39136B4A-FC2A-7BE1-C4F0-9E7C43C5F2A9}"/>
              </a:ext>
            </a:extLst>
          </p:cNvPr>
          <p:cNvSpPr>
            <a:spLocks noChangeShapeType="1"/>
          </p:cNvSpPr>
          <p:nvPr/>
        </p:nvSpPr>
        <p:spPr bwMode="auto">
          <a:xfrm flipH="1">
            <a:off x="11049000" y="3352800"/>
            <a:ext cx="1600200" cy="1371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15" name="Line 7">
            <a:extLst>
              <a:ext uri="{FF2B5EF4-FFF2-40B4-BE49-F238E27FC236}">
                <a16:creationId xmlns:a16="http://schemas.microsoft.com/office/drawing/2014/main" id="{F606AC2C-3013-6CCA-2DA8-6F730C4E96D5}"/>
              </a:ext>
            </a:extLst>
          </p:cNvPr>
          <p:cNvSpPr>
            <a:spLocks noChangeShapeType="1"/>
          </p:cNvSpPr>
          <p:nvPr/>
        </p:nvSpPr>
        <p:spPr bwMode="auto">
          <a:xfrm>
            <a:off x="12649200" y="3352800"/>
            <a:ext cx="18288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16" name="Line 8">
            <a:extLst>
              <a:ext uri="{FF2B5EF4-FFF2-40B4-BE49-F238E27FC236}">
                <a16:creationId xmlns:a16="http://schemas.microsoft.com/office/drawing/2014/main" id="{2DAAB660-4D8E-AED6-1703-C030C1E607F9}"/>
              </a:ext>
            </a:extLst>
          </p:cNvPr>
          <p:cNvSpPr>
            <a:spLocks noChangeShapeType="1"/>
          </p:cNvSpPr>
          <p:nvPr/>
        </p:nvSpPr>
        <p:spPr bwMode="auto">
          <a:xfrm flipH="1">
            <a:off x="8991600" y="5410200"/>
            <a:ext cx="1600200" cy="1371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17" name="Line 9">
            <a:extLst>
              <a:ext uri="{FF2B5EF4-FFF2-40B4-BE49-F238E27FC236}">
                <a16:creationId xmlns:a16="http://schemas.microsoft.com/office/drawing/2014/main" id="{90AC2EE4-9662-F360-9070-3AA71F06F4D2}"/>
              </a:ext>
            </a:extLst>
          </p:cNvPr>
          <p:cNvSpPr>
            <a:spLocks noChangeShapeType="1"/>
          </p:cNvSpPr>
          <p:nvPr/>
        </p:nvSpPr>
        <p:spPr bwMode="auto">
          <a:xfrm>
            <a:off x="10591800" y="5410200"/>
            <a:ext cx="18288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18" name="Line 10">
            <a:extLst>
              <a:ext uri="{FF2B5EF4-FFF2-40B4-BE49-F238E27FC236}">
                <a16:creationId xmlns:a16="http://schemas.microsoft.com/office/drawing/2014/main" id="{30E7CD44-7107-0B01-728D-BFE3225D208C}"/>
              </a:ext>
            </a:extLst>
          </p:cNvPr>
          <p:cNvSpPr>
            <a:spLocks noChangeShapeType="1"/>
          </p:cNvSpPr>
          <p:nvPr/>
        </p:nvSpPr>
        <p:spPr bwMode="auto">
          <a:xfrm flipH="1">
            <a:off x="7620000" y="7467600"/>
            <a:ext cx="914400" cy="2057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19" name="Line 11">
            <a:extLst>
              <a:ext uri="{FF2B5EF4-FFF2-40B4-BE49-F238E27FC236}">
                <a16:creationId xmlns:a16="http://schemas.microsoft.com/office/drawing/2014/main" id="{F75DED2F-B468-0BC3-A6A5-31811380DFD0}"/>
              </a:ext>
            </a:extLst>
          </p:cNvPr>
          <p:cNvSpPr>
            <a:spLocks noChangeShapeType="1"/>
          </p:cNvSpPr>
          <p:nvPr/>
        </p:nvSpPr>
        <p:spPr bwMode="auto">
          <a:xfrm>
            <a:off x="8534400" y="7467600"/>
            <a:ext cx="2286000" cy="2286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8620" name="Text Box 12">
            <a:extLst>
              <a:ext uri="{FF2B5EF4-FFF2-40B4-BE49-F238E27FC236}">
                <a16:creationId xmlns:a16="http://schemas.microsoft.com/office/drawing/2014/main" id="{0B9E401A-C365-B2BE-1D98-ED08BCE4F975}"/>
              </a:ext>
            </a:extLst>
          </p:cNvPr>
          <p:cNvSpPr txBox="1">
            <a:spLocks noChangeArrowheads="1"/>
          </p:cNvSpPr>
          <p:nvPr/>
        </p:nvSpPr>
        <p:spPr bwMode="auto">
          <a:xfrm>
            <a:off x="11017771" y="2560821"/>
            <a:ext cx="3200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t>Infections</a:t>
            </a:r>
          </a:p>
        </p:txBody>
      </p:sp>
      <p:sp>
        <p:nvSpPr>
          <p:cNvPr id="68621" name="Text Box 13">
            <a:extLst>
              <a:ext uri="{FF2B5EF4-FFF2-40B4-BE49-F238E27FC236}">
                <a16:creationId xmlns:a16="http://schemas.microsoft.com/office/drawing/2014/main" id="{3C7434D2-402F-2E4E-7CDB-DC74FBCFCE57}"/>
              </a:ext>
            </a:extLst>
          </p:cNvPr>
          <p:cNvSpPr txBox="1">
            <a:spLocks noChangeArrowheads="1"/>
          </p:cNvSpPr>
          <p:nvPr/>
        </p:nvSpPr>
        <p:spPr bwMode="auto">
          <a:xfrm>
            <a:off x="9341371" y="4542021"/>
            <a:ext cx="3200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t>Meningitis</a:t>
            </a:r>
          </a:p>
        </p:txBody>
      </p:sp>
      <p:sp>
        <p:nvSpPr>
          <p:cNvPr id="68622" name="Text Box 14">
            <a:extLst>
              <a:ext uri="{FF2B5EF4-FFF2-40B4-BE49-F238E27FC236}">
                <a16:creationId xmlns:a16="http://schemas.microsoft.com/office/drawing/2014/main" id="{964EA9B8-2E96-1627-61B0-EC5332C29716}"/>
              </a:ext>
            </a:extLst>
          </p:cNvPr>
          <p:cNvSpPr txBox="1">
            <a:spLocks noChangeArrowheads="1"/>
          </p:cNvSpPr>
          <p:nvPr/>
        </p:nvSpPr>
        <p:spPr bwMode="auto">
          <a:xfrm>
            <a:off x="5683771" y="6751820"/>
            <a:ext cx="4419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t>Microbiological </a:t>
            </a:r>
          </a:p>
        </p:txBody>
      </p:sp>
      <p:sp>
        <p:nvSpPr>
          <p:cNvPr id="68623" name="Text Box 15">
            <a:extLst>
              <a:ext uri="{FF2B5EF4-FFF2-40B4-BE49-F238E27FC236}">
                <a16:creationId xmlns:a16="http://schemas.microsoft.com/office/drawing/2014/main" id="{FC53F4FD-17EF-A8F6-E577-6998FA7E7483}"/>
              </a:ext>
            </a:extLst>
          </p:cNvPr>
          <p:cNvSpPr txBox="1">
            <a:spLocks noChangeArrowheads="1"/>
          </p:cNvSpPr>
          <p:nvPr/>
        </p:nvSpPr>
        <p:spPr bwMode="auto">
          <a:xfrm>
            <a:off x="5836171" y="9571221"/>
            <a:ext cx="33528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solidFill>
                  <a:srgbClr val="990000"/>
                </a:solidFill>
              </a:rPr>
              <a:t>Pneumonic </a:t>
            </a:r>
            <a:endParaRPr lang="el-GR" altLang="en-US" sz="3600" b="1" dirty="0">
              <a:solidFill>
                <a:srgbClr val="990000"/>
              </a:solidFill>
            </a:endParaRPr>
          </a:p>
          <a:p>
            <a:pPr algn="ctr" eaLnBrk="1" hangingPunct="1">
              <a:spcBef>
                <a:spcPct val="50000"/>
              </a:spcBef>
              <a:buFontTx/>
              <a:buNone/>
            </a:pPr>
            <a:r>
              <a:rPr lang="en-US" altLang="en-US" sz="3600" b="1" dirty="0">
                <a:solidFill>
                  <a:srgbClr val="990000"/>
                </a:solidFill>
              </a:rPr>
              <a:t>Diplococcus</a:t>
            </a:r>
          </a:p>
        </p:txBody>
      </p:sp>
      <p:sp>
        <p:nvSpPr>
          <p:cNvPr id="68624" name="Text Box 16">
            <a:extLst>
              <a:ext uri="{FF2B5EF4-FFF2-40B4-BE49-F238E27FC236}">
                <a16:creationId xmlns:a16="http://schemas.microsoft.com/office/drawing/2014/main" id="{D063C25F-8D53-A157-D7C3-7AEDCF936B9A}"/>
              </a:ext>
            </a:extLst>
          </p:cNvPr>
          <p:cNvSpPr txBox="1">
            <a:spLocks noChangeArrowheads="1"/>
          </p:cNvSpPr>
          <p:nvPr/>
        </p:nvSpPr>
        <p:spPr bwMode="auto">
          <a:xfrm>
            <a:off x="13106400" y="8199620"/>
            <a:ext cx="6858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solidFill>
                  <a:srgbClr val="990000"/>
                </a:solidFill>
              </a:rPr>
              <a:t>Direct Evidence</a:t>
            </a:r>
            <a:r>
              <a:rPr lang="el-GR" altLang="en-US" sz="3600" b="1" dirty="0">
                <a:solidFill>
                  <a:srgbClr val="990000"/>
                </a:solidFill>
              </a:rPr>
              <a:t>:</a:t>
            </a:r>
          </a:p>
          <a:p>
            <a:pPr eaLnBrk="1" hangingPunct="1">
              <a:spcBef>
                <a:spcPct val="0"/>
              </a:spcBef>
              <a:buFontTx/>
              <a:buNone/>
            </a:pPr>
            <a:r>
              <a:rPr lang="el-GR" altLang="en-US" sz="3600" b="1" dirty="0"/>
              <a:t>    - - - - - - - </a:t>
            </a:r>
            <a:endParaRPr lang="el-GR" altLang="en-US" sz="3600" b="1" i="1" dirty="0"/>
          </a:p>
          <a:p>
            <a:pPr eaLnBrk="1" hangingPunct="1">
              <a:spcBef>
                <a:spcPct val="0"/>
              </a:spcBef>
              <a:buFontTx/>
              <a:buNone/>
            </a:pPr>
            <a:r>
              <a:rPr lang="en-US" altLang="en-US" sz="3600" b="1" dirty="0">
                <a:solidFill>
                  <a:srgbClr val="990000"/>
                </a:solidFill>
              </a:rPr>
              <a:t>Circumstantial Evidence</a:t>
            </a:r>
            <a:r>
              <a:rPr lang="el-GR" altLang="en-US" sz="3600" b="1" dirty="0">
                <a:solidFill>
                  <a:srgbClr val="990000"/>
                </a:solidFill>
              </a:rPr>
              <a:t>:</a:t>
            </a:r>
            <a:endParaRPr lang="el-GR" altLang="en-US" sz="3600" b="1" i="1" dirty="0">
              <a:solidFill>
                <a:srgbClr val="990000"/>
              </a:solidFill>
            </a:endParaRPr>
          </a:p>
          <a:p>
            <a:pPr eaLnBrk="1" hangingPunct="1">
              <a:spcBef>
                <a:spcPct val="0"/>
              </a:spcBef>
              <a:buFontTx/>
              <a:buNone/>
            </a:pPr>
            <a:r>
              <a:rPr lang="en-US" altLang="en-US" sz="3600" b="1" dirty="0"/>
              <a:t>alcoholism</a:t>
            </a:r>
            <a:r>
              <a:rPr lang="el-GR" altLang="en-US" sz="3600" b="1" dirty="0"/>
              <a:t>              </a:t>
            </a:r>
            <a:endParaRPr lang="en-US" altLang="en-US" sz="3600" b="1"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93</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16524" y="2379606"/>
            <a:ext cx="21590490" cy="892079"/>
          </a:xfrm>
        </p:spPr>
        <p:txBody>
          <a:bodyPr>
            <a:noAutofit/>
          </a:bodyPr>
          <a:lstStyle/>
          <a:p>
            <a:r>
              <a:rPr lang="en-US" sz="5400" dirty="0"/>
              <a:t>Rule Justification</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11593" y="3913987"/>
            <a:ext cx="21360813" cy="77483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Another notable omission is the </a:t>
            </a:r>
            <a:r>
              <a:rPr lang="en-CY" sz="5400" b="1" dirty="0">
                <a:solidFill>
                  <a:srgbClr val="FF2D64"/>
                </a:solidFill>
                <a:effectLst/>
                <a:latin typeface="Helvetica Neue"/>
                <a:ea typeface="Times New Roman" panose="02020603050405020304" pitchFamily="18" charset="0"/>
                <a:cs typeface="Times New Roman" panose="02020603050405020304" pitchFamily="18" charset="0"/>
              </a:rPr>
              <a:t>justification of the rules</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not in canned text form which is obviously sufficient for explanation purposes, but in a form that can be used by the inference engine when solving the problem:</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solidFill>
                  <a:srgbClr val="0100C8"/>
                </a:solidFill>
                <a:effectLst/>
                <a:latin typeface="Helvetica Neue"/>
                <a:ea typeface="Times New Roman" panose="02020603050405020304" pitchFamily="18" charset="0"/>
                <a:cs typeface="Times New Roman" panose="02020603050405020304" pitchFamily="18" charset="0"/>
              </a:rPr>
              <a:t>E.g., why is there a connection between the observation of alcoholism and the hypothesis that the meningitis was caused by pneumonic diplococcus? The causal chain underlying this link is absent from the knowledge base</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Rectangle 3">
            <a:extLst>
              <a:ext uri="{FF2B5EF4-FFF2-40B4-BE49-F238E27FC236}">
                <a16:creationId xmlns:a16="http://schemas.microsoft.com/office/drawing/2014/main" id="{F98021F8-053D-397B-A082-AB14E862B0B4}"/>
              </a:ext>
            </a:extLst>
          </p:cNvPr>
          <p:cNvSpPr txBox="1">
            <a:spLocks noChangeArrowheads="1"/>
          </p:cNvSpPr>
          <p:nvPr/>
        </p:nvSpPr>
        <p:spPr>
          <a:xfrm>
            <a:off x="1731362" y="3591116"/>
            <a:ext cx="21640285" cy="859588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000B0"/>
              </a:solidFill>
              <a:latin typeface="Helvetica Neue"/>
            </a:endParaRPr>
          </a:p>
        </p:txBody>
      </p:sp>
    </p:spTree>
    <p:extLst>
      <p:ext uri="{BB962C8B-B14F-4D97-AF65-F5344CB8AC3E}">
        <p14:creationId xmlns:p14="http://schemas.microsoft.com/office/powerpoint/2010/main" val="16578476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1">
            <a:extLst>
              <a:ext uri="{FF2B5EF4-FFF2-40B4-BE49-F238E27FC236}">
                <a16:creationId xmlns:a16="http://schemas.microsoft.com/office/drawing/2014/main" id="{4EDC3288-6E80-6A79-45CD-0DDDA77CF3FF}"/>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70659" name="Slide Number Placeholder 3">
            <a:extLst>
              <a:ext uri="{FF2B5EF4-FFF2-40B4-BE49-F238E27FC236}">
                <a16:creationId xmlns:a16="http://schemas.microsoft.com/office/drawing/2014/main" id="{7837D34B-839A-2436-4EBA-A95ACE4D51F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9400BEEF-4D14-4A47-9314-7F4DF68D4CCA}" type="slidenum">
              <a:rPr lang="el-GR" altLang="en-US" sz="2800" smtClean="0"/>
              <a:pPr>
                <a:spcBef>
                  <a:spcPct val="0"/>
                </a:spcBef>
                <a:buFontTx/>
                <a:buNone/>
              </a:pPr>
              <a:t>94</a:t>
            </a:fld>
            <a:endParaRPr lang="el-GR" altLang="en-US" sz="2800" dirty="0"/>
          </a:p>
        </p:txBody>
      </p:sp>
      <p:sp>
        <p:nvSpPr>
          <p:cNvPr id="112644" name="Text Box 4">
            <a:extLst>
              <a:ext uri="{FF2B5EF4-FFF2-40B4-BE49-F238E27FC236}">
                <a16:creationId xmlns:a16="http://schemas.microsoft.com/office/drawing/2014/main" id="{6633EA4B-0C21-1DA4-817C-96BCC8BD424A}"/>
              </a:ext>
            </a:extLst>
          </p:cNvPr>
          <p:cNvSpPr txBox="1">
            <a:spLocks noChangeArrowheads="1"/>
          </p:cNvSpPr>
          <p:nvPr/>
        </p:nvSpPr>
        <p:spPr bwMode="auto">
          <a:xfrm>
            <a:off x="3732551" y="2776407"/>
            <a:ext cx="16444210" cy="7725192"/>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solidFill>
                  <a:srgbClr val="990000"/>
                </a:solidFill>
                <a:latin typeface="Helvetica Neue"/>
              </a:rPr>
              <a:t>Example</a:t>
            </a:r>
            <a:endParaRPr lang="el-GR" altLang="en-US" sz="4800" b="1" dirty="0">
              <a:solidFill>
                <a:srgbClr val="990000"/>
              </a:solidFill>
              <a:latin typeface="Helvetica Neue"/>
            </a:endParaRPr>
          </a:p>
          <a:p>
            <a:pPr eaLnBrk="1" hangingPunct="1">
              <a:spcBef>
                <a:spcPct val="0"/>
              </a:spcBef>
              <a:buFontTx/>
              <a:buNone/>
            </a:pPr>
            <a:endParaRPr lang="el-GR" altLang="en-US" sz="4800" dirty="0">
              <a:solidFill>
                <a:srgbClr val="990000"/>
              </a:solidFill>
              <a:latin typeface="Helvetica Neue"/>
            </a:endParaRPr>
          </a:p>
          <a:p>
            <a:pPr eaLnBrk="1" hangingPunct="1">
              <a:spcBef>
                <a:spcPct val="0"/>
              </a:spcBef>
              <a:buFontTx/>
              <a:buNone/>
            </a:pPr>
            <a:r>
              <a:rPr lang="en-US" altLang="en-US" sz="4000" dirty="0">
                <a:latin typeface="Helvetica Neue"/>
              </a:rPr>
              <a:t>Consider the following rule:</a:t>
            </a:r>
            <a:endParaRPr lang="el-GR" altLang="en-US" sz="4000" dirty="0">
              <a:latin typeface="Helvetica Neue"/>
            </a:endParaRPr>
          </a:p>
          <a:p>
            <a:pPr eaLnBrk="1" hangingPunct="1">
              <a:spcBef>
                <a:spcPct val="0"/>
              </a:spcBef>
              <a:buFontTx/>
              <a:buNone/>
            </a:pPr>
            <a:r>
              <a:rPr lang="el-GR" altLang="en-US" sz="4000" dirty="0">
                <a:latin typeface="Helvetica Neue"/>
              </a:rPr>
              <a:t>	</a:t>
            </a:r>
            <a:endParaRPr lang="el-GR" altLang="en-US" sz="4000" i="1" dirty="0">
              <a:latin typeface="Helvetica Neue"/>
            </a:endParaRPr>
          </a:p>
          <a:p>
            <a:pPr eaLnBrk="1" hangingPunct="1">
              <a:spcBef>
                <a:spcPct val="0"/>
              </a:spcBef>
              <a:buFontTx/>
              <a:buNone/>
            </a:pPr>
            <a:r>
              <a:rPr lang="el-GR" altLang="en-US" sz="4000" b="1" i="1" dirty="0">
                <a:solidFill>
                  <a:srgbClr val="0100C8"/>
                </a:solidFill>
                <a:latin typeface="Helvetica Neue"/>
              </a:rPr>
              <a:t>‘</a:t>
            </a:r>
            <a:r>
              <a:rPr lang="en-US" altLang="en-US" sz="4000" b="1" dirty="0">
                <a:solidFill>
                  <a:srgbClr val="0100C8"/>
                </a:solidFill>
                <a:latin typeface="Helvetica Neue"/>
              </a:rPr>
              <a:t>If the age of the patient is under 8, do not administer tetracyclines</a:t>
            </a:r>
            <a:r>
              <a:rPr lang="el-GR" altLang="en-US" sz="4000" b="1" dirty="0">
                <a:solidFill>
                  <a:srgbClr val="0100C8"/>
                </a:solidFill>
                <a:latin typeface="Helvetica Neue"/>
              </a:rPr>
              <a:t>’.  </a:t>
            </a:r>
          </a:p>
          <a:p>
            <a:pPr eaLnBrk="1" hangingPunct="1">
              <a:spcBef>
                <a:spcPct val="0"/>
              </a:spcBef>
              <a:buFontTx/>
              <a:buNone/>
            </a:pPr>
            <a:endParaRPr lang="el-GR" altLang="en-US" sz="4000" dirty="0">
              <a:latin typeface="Helvetica Neue"/>
            </a:endParaRPr>
          </a:p>
          <a:p>
            <a:pPr eaLnBrk="1" hangingPunct="1">
              <a:spcBef>
                <a:spcPct val="0"/>
              </a:spcBef>
              <a:buFontTx/>
              <a:buNone/>
            </a:pPr>
            <a:r>
              <a:rPr lang="en-US" altLang="en-US" sz="4000" dirty="0">
                <a:latin typeface="Helvetica Neue"/>
              </a:rPr>
              <a:t>The canned text justification of the given rule states:</a:t>
            </a:r>
          </a:p>
          <a:p>
            <a:pPr eaLnBrk="1" hangingPunct="1">
              <a:spcBef>
                <a:spcPct val="0"/>
              </a:spcBef>
              <a:buFontTx/>
              <a:buNone/>
            </a:pPr>
            <a:endParaRPr lang="el-GR" altLang="en-US" sz="4000" i="1" dirty="0">
              <a:latin typeface="Helvetica Neue"/>
            </a:endParaRPr>
          </a:p>
          <a:p>
            <a:pPr>
              <a:spcBef>
                <a:spcPct val="0"/>
              </a:spcBef>
              <a:buNone/>
            </a:pPr>
            <a:r>
              <a:rPr lang="el-GR" altLang="en-US" sz="4000" dirty="0">
                <a:latin typeface="Helvetica Neue"/>
              </a:rPr>
              <a:t>‘</a:t>
            </a:r>
            <a:r>
              <a:rPr lang="en-US" altLang="en-US" sz="4000" dirty="0">
                <a:latin typeface="Helvetica Neue"/>
              </a:rPr>
              <a:t>tetracyclines</a:t>
            </a:r>
            <a:r>
              <a:rPr lang="el-GR" altLang="en-US" sz="4000" dirty="0">
                <a:latin typeface="Helvetica Neue"/>
              </a:rPr>
              <a:t> </a:t>
            </a:r>
            <a:r>
              <a:rPr lang="en-US" altLang="en-US" sz="4000" dirty="0">
                <a:latin typeface="Helvetica Neue"/>
              </a:rPr>
              <a:t>in children are absorbed by developing bones, which causes </a:t>
            </a:r>
            <a:r>
              <a:rPr lang="en-CY" sz="4000" dirty="0">
                <a:latin typeface="Helvetica Neue"/>
              </a:rPr>
              <a:t>tooth discoloration which is an undesirable physical change and therefore these substances should not be administered to children'.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44">
                                            <p:txEl>
                                              <p:pRg st="6" end="6"/>
                                            </p:txEl>
                                          </p:spTgt>
                                        </p:tgtEl>
                                        <p:attrNameLst>
                                          <p:attrName>style.visibility</p:attrName>
                                        </p:attrNameLst>
                                      </p:cBhvr>
                                      <p:to>
                                        <p:strVal val="visible"/>
                                      </p:to>
                                    </p:set>
                                    <p:anim calcmode="lin" valueType="num">
                                      <p:cBhvr additive="base">
                                        <p:cTn id="7" dur="500" fill="hold"/>
                                        <p:tgtEl>
                                          <p:spTgt spid="11264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44">
                                            <p:txEl>
                                              <p:pRg st="8" end="8"/>
                                            </p:txEl>
                                          </p:spTgt>
                                        </p:tgtEl>
                                        <p:attrNameLst>
                                          <p:attrName>style.visibility</p:attrName>
                                        </p:attrNameLst>
                                      </p:cBhvr>
                                      <p:to>
                                        <p:strVal val="visible"/>
                                      </p:to>
                                    </p:set>
                                    <p:anim calcmode="lin" valueType="num">
                                      <p:cBhvr additive="base">
                                        <p:cTn id="11" dur="500" fill="hold"/>
                                        <p:tgtEl>
                                          <p:spTgt spid="11264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4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95</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16524" y="2379606"/>
            <a:ext cx="21590490" cy="892079"/>
          </a:xfrm>
        </p:spPr>
        <p:txBody>
          <a:bodyPr>
            <a:noAutofit/>
          </a:bodyPr>
          <a:lstStyle/>
          <a:p>
            <a:r>
              <a:rPr lang="en-US" sz="5400" dirty="0"/>
              <a:t>Rule Justification</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11593" y="3913987"/>
            <a:ext cx="21360813" cy="77483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0" name="Rectangle 3">
            <a:extLst>
              <a:ext uri="{FF2B5EF4-FFF2-40B4-BE49-F238E27FC236}">
                <a16:creationId xmlns:a16="http://schemas.microsoft.com/office/drawing/2014/main" id="{F98021F8-053D-397B-A082-AB14E862B0B4}"/>
              </a:ext>
            </a:extLst>
          </p:cNvPr>
          <p:cNvSpPr txBox="1">
            <a:spLocks noChangeArrowheads="1"/>
          </p:cNvSpPr>
          <p:nvPr/>
        </p:nvSpPr>
        <p:spPr>
          <a:xfrm>
            <a:off x="1731362" y="3591116"/>
            <a:ext cx="21640285" cy="859588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sz="5400" dirty="0">
              <a:solidFill>
                <a:srgbClr val="0000B0"/>
              </a:solidFill>
              <a:latin typeface="Helvetica Neue"/>
            </a:endParaRPr>
          </a:p>
        </p:txBody>
      </p:sp>
      <p:sp>
        <p:nvSpPr>
          <p:cNvPr id="11" name="TextBox 10">
            <a:extLst>
              <a:ext uri="{FF2B5EF4-FFF2-40B4-BE49-F238E27FC236}">
                <a16:creationId xmlns:a16="http://schemas.microsoft.com/office/drawing/2014/main" id="{2EF8B7F9-E124-D87C-B699-4C7030D00E4E}"/>
              </a:ext>
            </a:extLst>
          </p:cNvPr>
          <p:cNvSpPr txBox="1"/>
          <p:nvPr/>
        </p:nvSpPr>
        <p:spPr>
          <a:xfrm>
            <a:off x="1666318" y="3691303"/>
            <a:ext cx="21540695" cy="862466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Any causal chain that constitutes the justification of a link can be expressed at infinitely many levels of detail.</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choice of intermediate concepts is random</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E.g., in the above justification it is not mentioned how the absorption takes place and under what conditions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From the point of view of an advisory system what is needed is for the system to be able to 'understand':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when violating a rule is justified, and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when the application of a rule whose premise does not hold is justified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E.g. to 'know' that the above rule may be violated if treatment involving tetracyclines is the only one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96664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1">
            <a:extLst>
              <a:ext uri="{FF2B5EF4-FFF2-40B4-BE49-F238E27FC236}">
                <a16:creationId xmlns:a16="http://schemas.microsoft.com/office/drawing/2014/main" id="{1634FEE2-F113-7149-F69E-98E224B39599}"/>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72707" name="Slide Number Placeholder 3">
            <a:extLst>
              <a:ext uri="{FF2B5EF4-FFF2-40B4-BE49-F238E27FC236}">
                <a16:creationId xmlns:a16="http://schemas.microsoft.com/office/drawing/2014/main" id="{DB16647C-E315-456F-D725-0A7847EE1D0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F7B6972F-0671-46DE-806B-66ED37DA08C3}" type="slidenum">
              <a:rPr lang="el-GR" altLang="en-US" sz="2800" smtClean="0"/>
              <a:pPr>
                <a:spcBef>
                  <a:spcPct val="0"/>
                </a:spcBef>
                <a:buFontTx/>
                <a:buNone/>
              </a:pPr>
              <a:t>96</a:t>
            </a:fld>
            <a:endParaRPr lang="el-GR" altLang="en-US" sz="2800" dirty="0"/>
          </a:p>
        </p:txBody>
      </p:sp>
      <p:sp>
        <p:nvSpPr>
          <p:cNvPr id="72708" name="Text Box 4">
            <a:extLst>
              <a:ext uri="{FF2B5EF4-FFF2-40B4-BE49-F238E27FC236}">
                <a16:creationId xmlns:a16="http://schemas.microsoft.com/office/drawing/2014/main" id="{B4151B0D-959D-4FEB-A4AA-7A4A7EAB0DA3}"/>
              </a:ext>
            </a:extLst>
          </p:cNvPr>
          <p:cNvSpPr txBox="1">
            <a:spLocks noChangeArrowheads="1"/>
          </p:cNvSpPr>
          <p:nvPr/>
        </p:nvSpPr>
        <p:spPr bwMode="auto">
          <a:xfrm>
            <a:off x="1975636" y="3289662"/>
            <a:ext cx="20782926" cy="1200329"/>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dirty="0">
                <a:latin typeface="Helvetica Neue"/>
              </a:rPr>
              <a:t>The choice of the term</a:t>
            </a:r>
            <a:r>
              <a:rPr lang="el-GR" altLang="en-US" sz="3600" dirty="0">
                <a:latin typeface="Helvetica Neue"/>
              </a:rPr>
              <a:t> ‘</a:t>
            </a:r>
            <a:r>
              <a:rPr lang="en-US" altLang="en-US" sz="3600" dirty="0">
                <a:latin typeface="Helvetica Neue"/>
              </a:rPr>
              <a:t>compiled</a:t>
            </a:r>
            <a:r>
              <a:rPr lang="el-GR" altLang="en-US" sz="3600" dirty="0">
                <a:latin typeface="Helvetica Neue"/>
              </a:rPr>
              <a:t>’ </a:t>
            </a:r>
            <a:r>
              <a:rPr lang="en-US" altLang="en-US" sz="3600" dirty="0">
                <a:latin typeface="Helvetica Neue"/>
              </a:rPr>
              <a:t>knowledge is not accidental</a:t>
            </a:r>
            <a:r>
              <a:rPr lang="el-GR" altLang="en-US" sz="3600" dirty="0">
                <a:latin typeface="Helvetica Neue"/>
              </a:rPr>
              <a:t>. </a:t>
            </a:r>
            <a:r>
              <a:rPr lang="en-US" altLang="en-US" sz="3600" dirty="0">
                <a:latin typeface="Helvetica Neue"/>
              </a:rPr>
              <a:t>The analogy with the concept of a compiled program is obvious. </a:t>
            </a:r>
            <a:r>
              <a:rPr lang="el-GR" altLang="en-US" sz="3600" dirty="0">
                <a:latin typeface="Helvetica Neue"/>
              </a:rPr>
              <a:t> </a:t>
            </a:r>
            <a:endParaRPr lang="en-US" altLang="en-US" sz="3600" dirty="0">
              <a:latin typeface="Helvetica Neue"/>
            </a:endParaRPr>
          </a:p>
        </p:txBody>
      </p:sp>
      <p:sp>
        <p:nvSpPr>
          <p:cNvPr id="72709" name="Text Box 5">
            <a:extLst>
              <a:ext uri="{FF2B5EF4-FFF2-40B4-BE49-F238E27FC236}">
                <a16:creationId xmlns:a16="http://schemas.microsoft.com/office/drawing/2014/main" id="{9A67D344-5920-1126-853B-A1C5415CAF5F}"/>
              </a:ext>
            </a:extLst>
          </p:cNvPr>
          <p:cNvSpPr txBox="1">
            <a:spLocks noChangeArrowheads="1"/>
          </p:cNvSpPr>
          <p:nvPr/>
        </p:nvSpPr>
        <p:spPr bwMode="auto">
          <a:xfrm>
            <a:off x="1975636" y="5620111"/>
            <a:ext cx="20782926" cy="4770537"/>
          </a:xfrm>
          <a:prstGeom prst="rect">
            <a:avLst/>
          </a:prstGeom>
          <a:solidFill>
            <a:schemeClr val="accent6">
              <a:lumMod val="40000"/>
              <a:lumOff val="6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Compiled Knowledge</a:t>
            </a:r>
            <a:r>
              <a:rPr lang="el-GR" altLang="en-US" sz="4800" b="1" dirty="0">
                <a:solidFill>
                  <a:srgbClr val="990000"/>
                </a:solidFill>
                <a:latin typeface="Helvetica Neue"/>
              </a:rPr>
              <a:t> – </a:t>
            </a:r>
            <a:r>
              <a:rPr lang="en-US" altLang="en-US" sz="4800" b="1" dirty="0">
                <a:solidFill>
                  <a:srgbClr val="990000"/>
                </a:solidFill>
                <a:latin typeface="Helvetica Neue"/>
              </a:rPr>
              <a:t>MYCIN Interpretation</a:t>
            </a:r>
            <a:endParaRPr lang="el-GR" altLang="en-US" sz="4800" b="1" dirty="0">
              <a:solidFill>
                <a:srgbClr val="990000"/>
              </a:solidFill>
              <a:latin typeface="Helvetica Neue"/>
            </a:endParaRPr>
          </a:p>
          <a:p>
            <a:pPr eaLnBrk="1" hangingPunct="1">
              <a:spcBef>
                <a:spcPct val="0"/>
              </a:spcBef>
              <a:buFontTx/>
              <a:buNone/>
            </a:pPr>
            <a:endParaRPr lang="el-GR" altLang="en-US" sz="1600" dirty="0">
              <a:latin typeface="Helvetica Neue"/>
            </a:endParaRPr>
          </a:p>
          <a:p>
            <a:pPr>
              <a:spcBef>
                <a:spcPct val="0"/>
              </a:spcBef>
              <a:buNone/>
            </a:pPr>
            <a:r>
              <a:rPr lang="en-US" sz="4800" dirty="0">
                <a:effectLst/>
                <a:latin typeface="Helvetica Neue"/>
                <a:ea typeface="Times New Roman" panose="02020603050405020304" pitchFamily="18" charset="0"/>
                <a:cs typeface="Times New Roman" panose="02020603050405020304" pitchFamily="18" charset="0"/>
              </a:rPr>
              <a:t>I</a:t>
            </a:r>
            <a:r>
              <a:rPr lang="en-CY" sz="4800" dirty="0">
                <a:effectLst/>
                <a:latin typeface="Helvetica Neue"/>
                <a:ea typeface="Times New Roman" panose="02020603050405020304" pitchFamily="18" charset="0"/>
                <a:cs typeface="Times New Roman" panose="02020603050405020304" pitchFamily="18" charset="0"/>
              </a:rPr>
              <a:t>t is the transformation of (source) knowledge into a uniform, standardized form of rules where various elements of knowledge appear implicitly or are completely omitted. The compilation is done purely for functionality purposes, with the aim of efficiently solving not necessarily all instances of the problem, but at least most of them.</a:t>
            </a:r>
            <a:endParaRPr lang="en-CY" sz="4800"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38023" y="2577187"/>
            <a:ext cx="21907953" cy="8140779"/>
          </a:xfrm>
        </p:spPr>
        <p:txBody>
          <a:bodyPr/>
          <a:lstStyle/>
          <a:p>
            <a:r>
              <a:rPr lang="en-US" sz="6000" dirty="0"/>
              <a:t>PROSPECTOR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a:t>
            </a:r>
            <a:r>
              <a:rPr lang="en-US" sz="4400" dirty="0">
                <a:ea typeface="Times New Roman" panose="02020603050405020304" pitchFamily="18" charset="0"/>
                <a:cs typeface="Times New Roman" panose="02020603050405020304" pitchFamily="18" charset="0"/>
              </a:rPr>
              <a:t>PROSPECTOR</a:t>
            </a:r>
            <a:r>
              <a:rPr lang="en-CY" sz="4400" dirty="0">
                <a:effectLst/>
                <a:ea typeface="Times New Roman" panose="02020603050405020304" pitchFamily="18" charset="0"/>
                <a:cs typeface="Times New Roman" panose="02020603050405020304" pitchFamily="18" charset="0"/>
              </a:rPr>
              <a:t> system</a:t>
            </a:r>
            <a:r>
              <a:rPr lang="en-US" sz="4400" dirty="0">
                <a:effectLst/>
                <a:ea typeface="Times New Roman" panose="02020603050405020304" pitchFamily="18" charset="0"/>
                <a:cs typeface="Times New Roman" panose="02020603050405020304" pitchFamily="18" charset="0"/>
              </a:rPr>
              <a:t>, developed by SRI, aided geologists in evaluating the favorability </a:t>
            </a:r>
            <a:r>
              <a:rPr lang="en-US" sz="4400" dirty="0">
                <a:latin typeface="Helvetica Neue"/>
              </a:rPr>
              <a:t>of an exploration site or region for occurrences of ore deposits of particular types.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latin typeface="Helvetica Neue"/>
              </a:rPr>
              <a:t>It discovered a very rich ore deposit.</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t>Combines production rules and semantic networks in its knowledge representation.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latin typeface="Helvetica Neue"/>
              </a:rPr>
              <a:t>Bay</a:t>
            </a:r>
            <a:r>
              <a:rPr lang="en-US" sz="4400" dirty="0"/>
              <a:t>es Theorem underlies its uncertainty model where pseudo-probabilities are used.</a:t>
            </a:r>
            <a:endParaRPr lang="en-US" sz="4400" dirty="0">
              <a:latin typeface="Helvetica Neue"/>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effectLst/>
              <a:ea typeface="Calibri" panose="020F0502020204030204" pitchFamily="34" charset="0"/>
              <a:cs typeface="Times New Roman" panose="02020603050405020304" pitchFamily="18" charset="0"/>
            </a:endParaRPr>
          </a:p>
          <a:p>
            <a:endParaRPr lang="en-US" sz="6000" dirty="0"/>
          </a:p>
        </p:txBody>
      </p:sp>
    </p:spTree>
    <p:extLst>
      <p:ext uri="{BB962C8B-B14F-4D97-AF65-F5344CB8AC3E}">
        <p14:creationId xmlns:p14="http://schemas.microsoft.com/office/powerpoint/2010/main" val="6921925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98</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564058" y="3155266"/>
            <a:ext cx="21590490" cy="892079"/>
          </a:xfrm>
        </p:spPr>
        <p:txBody>
          <a:bodyPr>
            <a:noAutofit/>
          </a:bodyPr>
          <a:lstStyle/>
          <a:p>
            <a:r>
              <a:rPr lang="en-US" sz="5400" dirty="0"/>
              <a:t>PROSPECTOR’s hybrid knowledge representation</a:t>
            </a:r>
            <a:endParaRPr lang="en-CY" sz="5400" dirty="0"/>
          </a:p>
        </p:txBody>
      </p:sp>
      <p:sp>
        <p:nvSpPr>
          <p:cNvPr id="5" name="Rectangle 3">
            <a:extLst>
              <a:ext uri="{FF2B5EF4-FFF2-40B4-BE49-F238E27FC236}">
                <a16:creationId xmlns:a16="http://schemas.microsoft.com/office/drawing/2014/main" id="{19E67A94-BFAA-8797-3306-B3517FA05486}"/>
              </a:ext>
            </a:extLst>
          </p:cNvPr>
          <p:cNvSpPr txBox="1">
            <a:spLocks noChangeArrowheads="1"/>
          </p:cNvSpPr>
          <p:nvPr/>
        </p:nvSpPr>
        <p:spPr>
          <a:xfrm>
            <a:off x="1396755" y="3605135"/>
            <a:ext cx="21590490" cy="825208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5400" dirty="0">
              <a:solidFill>
                <a:srgbClr val="0100C8"/>
              </a:solidFill>
              <a:latin typeface="Helvetica Neue"/>
            </a:endParaRPr>
          </a:p>
        </p:txBody>
      </p:sp>
      <p:sp>
        <p:nvSpPr>
          <p:cNvPr id="7" name="Rectangle 3">
            <a:extLst>
              <a:ext uri="{FF2B5EF4-FFF2-40B4-BE49-F238E27FC236}">
                <a16:creationId xmlns:a16="http://schemas.microsoft.com/office/drawing/2014/main" id="{96CEE2EB-8331-2855-7768-00E6ACAB8254}"/>
              </a:ext>
            </a:extLst>
          </p:cNvPr>
          <p:cNvSpPr txBox="1">
            <a:spLocks noChangeArrowheads="1"/>
          </p:cNvSpPr>
          <p:nvPr/>
        </p:nvSpPr>
        <p:spPr>
          <a:xfrm>
            <a:off x="1511593" y="3913987"/>
            <a:ext cx="21360813" cy="774836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Rectangle 3">
            <a:extLst>
              <a:ext uri="{FF2B5EF4-FFF2-40B4-BE49-F238E27FC236}">
                <a16:creationId xmlns:a16="http://schemas.microsoft.com/office/drawing/2014/main" id="{0E027DF8-2EA5-5C27-554E-C5BD5B2886E8}"/>
              </a:ext>
            </a:extLst>
          </p:cNvPr>
          <p:cNvSpPr txBox="1">
            <a:spLocks noChangeArrowheads="1"/>
          </p:cNvSpPr>
          <p:nvPr/>
        </p:nvSpPr>
        <p:spPr>
          <a:xfrm>
            <a:off x="2016176" y="4123266"/>
            <a:ext cx="20636462" cy="6954465"/>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endParaRPr lang="en-US" altLang="en-US" dirty="0">
              <a:solidFill>
                <a:srgbClr val="0100C8"/>
              </a:solidFill>
              <a:latin typeface="Helvetica Neue"/>
            </a:endParaRPr>
          </a:p>
        </p:txBody>
      </p:sp>
      <p:sp>
        <p:nvSpPr>
          <p:cNvPr id="12" name="Rectangle 3">
            <a:extLst>
              <a:ext uri="{FF2B5EF4-FFF2-40B4-BE49-F238E27FC236}">
                <a16:creationId xmlns:a16="http://schemas.microsoft.com/office/drawing/2014/main" id="{05DC7A1A-6994-619A-0914-B24C3C0E3EE2}"/>
              </a:ext>
            </a:extLst>
          </p:cNvPr>
          <p:cNvSpPr txBox="1">
            <a:spLocks noChangeArrowheads="1"/>
          </p:cNvSpPr>
          <p:nvPr/>
        </p:nvSpPr>
        <p:spPr>
          <a:xfrm>
            <a:off x="1731362" y="4569166"/>
            <a:ext cx="21590489" cy="567377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dirty="0">
                <a:solidFill>
                  <a:srgbClr val="0100C8"/>
                </a:solidFill>
                <a:latin typeface="Helvetica Neue"/>
              </a:rPr>
              <a:t>The representation of the system’s knowledge base is hybrid, combining:</a:t>
            </a:r>
            <a:endParaRPr lang="el-GR" altLang="en-US" dirty="0">
              <a:solidFill>
                <a:srgbClr val="0100C8"/>
              </a:solidFill>
              <a:latin typeface="Helvetica Neue"/>
            </a:endParaRPr>
          </a:p>
          <a:p>
            <a:pPr lvl="1">
              <a:buFont typeface="Wingdings" panose="05000000000000000000" pitchFamily="2" charset="2"/>
              <a:buChar char="§"/>
            </a:pPr>
            <a:r>
              <a:rPr lang="en-US" altLang="en-US" dirty="0">
                <a:solidFill>
                  <a:srgbClr val="0100C8"/>
                </a:solidFill>
                <a:latin typeface="Helvetica Neue"/>
              </a:rPr>
              <a:t> production rules and</a:t>
            </a:r>
            <a:r>
              <a:rPr lang="el-GR" altLang="en-US" dirty="0">
                <a:solidFill>
                  <a:srgbClr val="0100C8"/>
                </a:solidFill>
                <a:latin typeface="Helvetica Neue"/>
              </a:rPr>
              <a:t> </a:t>
            </a:r>
          </a:p>
          <a:p>
            <a:pPr lvl="1">
              <a:buFont typeface="Wingdings" panose="05000000000000000000" pitchFamily="2" charset="2"/>
              <a:buChar char="§"/>
            </a:pPr>
            <a:r>
              <a:rPr lang="en-US" altLang="en-US" dirty="0">
                <a:solidFill>
                  <a:srgbClr val="0100C8"/>
                </a:solidFill>
                <a:latin typeface="Helvetica Neue"/>
              </a:rPr>
              <a:t> partitioned semantic networks</a:t>
            </a:r>
            <a:endParaRPr lang="el-GR" altLang="en-US" dirty="0">
              <a:solidFill>
                <a:srgbClr val="0100C8"/>
              </a:solidFill>
              <a:latin typeface="Helvetica Neue"/>
            </a:endParaRPr>
          </a:p>
          <a:p>
            <a:pPr lvl="1">
              <a:buFont typeface="Wingdings" panose="05000000000000000000" pitchFamily="2" charset="2"/>
              <a:buChar char="q"/>
            </a:pPr>
            <a:endParaRPr lang="el-GR" altLang="en-US" sz="900" dirty="0">
              <a:solidFill>
                <a:srgbClr val="0100C8"/>
              </a:solidFill>
              <a:latin typeface="Helvetica Neue"/>
            </a:endParaRPr>
          </a:p>
          <a:p>
            <a:pPr>
              <a:buFont typeface="Wingdings" panose="05000000000000000000" pitchFamily="2" charset="2"/>
              <a:buChar char="q"/>
            </a:pPr>
            <a:r>
              <a:rPr lang="en-US" altLang="en-US" dirty="0">
                <a:solidFill>
                  <a:srgbClr val="0100C8"/>
                </a:solidFill>
                <a:latin typeface="Helvetica Neue"/>
              </a:rPr>
              <a:t>Concept taxonomies</a:t>
            </a:r>
            <a:endParaRPr lang="el-GR" altLang="en-US" dirty="0">
              <a:solidFill>
                <a:srgbClr val="0100C8"/>
              </a:solidFill>
              <a:latin typeface="Helvetica Neue"/>
            </a:endParaRPr>
          </a:p>
          <a:p>
            <a:pPr lvl="1">
              <a:buFont typeface="Wingdings" panose="05000000000000000000" pitchFamily="2" charset="2"/>
              <a:buChar char="§"/>
            </a:pPr>
            <a:r>
              <a:rPr lang="en-US" altLang="en-US" dirty="0">
                <a:solidFill>
                  <a:srgbClr val="0100C8"/>
                </a:solidFill>
                <a:latin typeface="Helvetica Neue"/>
              </a:rPr>
              <a:t>rock types, minerals, natural forms, geological ages</a:t>
            </a:r>
          </a:p>
        </p:txBody>
      </p:sp>
    </p:spTree>
    <p:extLst>
      <p:ext uri="{BB962C8B-B14F-4D97-AF65-F5344CB8AC3E}">
        <p14:creationId xmlns:p14="http://schemas.microsoft.com/office/powerpoint/2010/main" val="41981945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3C60F17F-2D00-8CD5-6E26-37A572E4930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3DBF8025-77FD-734C-4F46-6832A2436A0F}"/>
              </a:ext>
            </a:extLst>
          </p:cNvPr>
          <p:cNvSpPr>
            <a:spLocks noGrp="1"/>
          </p:cNvSpPr>
          <p:nvPr>
            <p:ph type="sldNum" sz="quarter" idx="12"/>
          </p:nvPr>
        </p:nvSpPr>
        <p:spPr>
          <a:xfrm>
            <a:off x="10541977" y="12544440"/>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EC46A39-7A74-4606-AA09-F8A3ADF9EADF}" type="slidenum">
              <a:rPr lang="el-GR" altLang="en-US" smtClean="0"/>
              <a:pPr algn="ctr"/>
              <a:t>99</a:t>
            </a:fld>
            <a:endParaRPr lang="el-GR" altLang="en-US" dirty="0"/>
          </a:p>
        </p:txBody>
      </p:sp>
      <p:sp>
        <p:nvSpPr>
          <p:cNvPr id="9220" name="Oval 4">
            <a:extLst>
              <a:ext uri="{FF2B5EF4-FFF2-40B4-BE49-F238E27FC236}">
                <a16:creationId xmlns:a16="http://schemas.microsoft.com/office/drawing/2014/main" id="{3D82A40C-7D97-7AC1-7F0D-C80D7B21CDC0}"/>
              </a:ext>
            </a:extLst>
          </p:cNvPr>
          <p:cNvSpPr>
            <a:spLocks noChangeArrowheads="1"/>
          </p:cNvSpPr>
          <p:nvPr/>
        </p:nvSpPr>
        <p:spPr bwMode="auto">
          <a:xfrm>
            <a:off x="10591800" y="691520"/>
            <a:ext cx="3429000" cy="16002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UNIVERSAL NODE</a:t>
            </a:r>
            <a:endParaRPr lang="en-US" altLang="en-US" sz="2800" b="1"/>
          </a:p>
        </p:txBody>
      </p:sp>
      <p:sp>
        <p:nvSpPr>
          <p:cNvPr id="9221" name="Oval 5">
            <a:extLst>
              <a:ext uri="{FF2B5EF4-FFF2-40B4-BE49-F238E27FC236}">
                <a16:creationId xmlns:a16="http://schemas.microsoft.com/office/drawing/2014/main" id="{BE57198C-273F-686F-2636-F121A38363CB}"/>
              </a:ext>
            </a:extLst>
          </p:cNvPr>
          <p:cNvSpPr>
            <a:spLocks noChangeArrowheads="1"/>
          </p:cNvSpPr>
          <p:nvPr/>
        </p:nvSpPr>
        <p:spPr bwMode="auto">
          <a:xfrm>
            <a:off x="12192000" y="6057939"/>
            <a:ext cx="3429000" cy="11430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MINERALS</a:t>
            </a:r>
            <a:endParaRPr lang="en-US" altLang="en-US" sz="2800" b="1"/>
          </a:p>
        </p:txBody>
      </p:sp>
      <p:sp>
        <p:nvSpPr>
          <p:cNvPr id="9222" name="Oval 6">
            <a:extLst>
              <a:ext uri="{FF2B5EF4-FFF2-40B4-BE49-F238E27FC236}">
                <a16:creationId xmlns:a16="http://schemas.microsoft.com/office/drawing/2014/main" id="{D4614C23-2ABA-E028-A3F2-07061141A8E9}"/>
              </a:ext>
            </a:extLst>
          </p:cNvPr>
          <p:cNvSpPr>
            <a:spLocks noChangeArrowheads="1"/>
          </p:cNvSpPr>
          <p:nvPr/>
        </p:nvSpPr>
        <p:spPr bwMode="auto">
          <a:xfrm>
            <a:off x="11277600" y="3663320"/>
            <a:ext cx="3429000" cy="11430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a:latin typeface="Times New Roman" panose="02020603050405020304" pitchFamily="18" charset="0"/>
              </a:rPr>
              <a:t> MATERIALS</a:t>
            </a:r>
            <a:endParaRPr lang="en-US" altLang="en-US" sz="2800" b="1"/>
          </a:p>
        </p:txBody>
      </p:sp>
      <p:sp>
        <p:nvSpPr>
          <p:cNvPr id="9223" name="Oval 7">
            <a:extLst>
              <a:ext uri="{FF2B5EF4-FFF2-40B4-BE49-F238E27FC236}">
                <a16:creationId xmlns:a16="http://schemas.microsoft.com/office/drawing/2014/main" id="{B0EC7D62-B893-082E-E56C-ACA40A474BDB}"/>
              </a:ext>
            </a:extLst>
          </p:cNvPr>
          <p:cNvSpPr>
            <a:spLocks noChangeArrowheads="1"/>
          </p:cNvSpPr>
          <p:nvPr/>
        </p:nvSpPr>
        <p:spPr bwMode="auto">
          <a:xfrm>
            <a:off x="7162800" y="4638716"/>
            <a:ext cx="3429000" cy="11430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ROCKS</a:t>
            </a:r>
            <a:endParaRPr lang="en-US" altLang="en-US" sz="2800" b="1"/>
          </a:p>
        </p:txBody>
      </p:sp>
      <p:sp>
        <p:nvSpPr>
          <p:cNvPr id="9224" name="Oval 8">
            <a:extLst>
              <a:ext uri="{FF2B5EF4-FFF2-40B4-BE49-F238E27FC236}">
                <a16:creationId xmlns:a16="http://schemas.microsoft.com/office/drawing/2014/main" id="{D9AF56CC-0149-C681-897F-2988111259E5}"/>
              </a:ext>
            </a:extLst>
          </p:cNvPr>
          <p:cNvSpPr>
            <a:spLocks noChangeArrowheads="1"/>
          </p:cNvSpPr>
          <p:nvPr/>
        </p:nvSpPr>
        <p:spPr bwMode="auto">
          <a:xfrm>
            <a:off x="7848600" y="7153316"/>
            <a:ext cx="3429000" cy="9144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OXIDES</a:t>
            </a:r>
            <a:endParaRPr lang="en-US" altLang="en-US" sz="2800" b="1"/>
          </a:p>
        </p:txBody>
      </p:sp>
      <p:sp>
        <p:nvSpPr>
          <p:cNvPr id="9225" name="Oval 9">
            <a:extLst>
              <a:ext uri="{FF2B5EF4-FFF2-40B4-BE49-F238E27FC236}">
                <a16:creationId xmlns:a16="http://schemas.microsoft.com/office/drawing/2014/main" id="{6856AC37-AC48-063E-1811-B5C877DEC367}"/>
              </a:ext>
            </a:extLst>
          </p:cNvPr>
          <p:cNvSpPr>
            <a:spLocks noChangeArrowheads="1"/>
          </p:cNvSpPr>
          <p:nvPr/>
        </p:nvSpPr>
        <p:spPr bwMode="auto">
          <a:xfrm>
            <a:off x="14935200" y="7696200"/>
            <a:ext cx="3429000" cy="9144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SILICATES</a:t>
            </a:r>
            <a:endParaRPr lang="en-US" altLang="en-US" sz="2800" b="1"/>
          </a:p>
        </p:txBody>
      </p:sp>
      <p:sp>
        <p:nvSpPr>
          <p:cNvPr id="9226" name="Oval 10">
            <a:extLst>
              <a:ext uri="{FF2B5EF4-FFF2-40B4-BE49-F238E27FC236}">
                <a16:creationId xmlns:a16="http://schemas.microsoft.com/office/drawing/2014/main" id="{BD4DC204-2295-C801-955F-3E20786DBCEB}"/>
              </a:ext>
            </a:extLst>
          </p:cNvPr>
          <p:cNvSpPr>
            <a:spLocks noChangeArrowheads="1"/>
          </p:cNvSpPr>
          <p:nvPr/>
        </p:nvSpPr>
        <p:spPr bwMode="auto">
          <a:xfrm>
            <a:off x="11277600" y="8610600"/>
            <a:ext cx="3429000" cy="9144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SULFIDES</a:t>
            </a:r>
            <a:endParaRPr lang="en-US" altLang="en-US" sz="2800" b="1"/>
          </a:p>
        </p:txBody>
      </p:sp>
      <p:sp>
        <p:nvSpPr>
          <p:cNvPr id="9227" name="Oval 11">
            <a:extLst>
              <a:ext uri="{FF2B5EF4-FFF2-40B4-BE49-F238E27FC236}">
                <a16:creationId xmlns:a16="http://schemas.microsoft.com/office/drawing/2014/main" id="{799FC124-8F6A-1A26-5361-22CDCC670024}"/>
              </a:ext>
            </a:extLst>
          </p:cNvPr>
          <p:cNvSpPr>
            <a:spLocks noChangeArrowheads="1"/>
          </p:cNvSpPr>
          <p:nvPr/>
        </p:nvSpPr>
        <p:spPr bwMode="auto">
          <a:xfrm>
            <a:off x="11506200" y="12344400"/>
            <a:ext cx="4343400" cy="8382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CHALCOPYRIDE</a:t>
            </a:r>
            <a:endParaRPr lang="en-US" altLang="en-US" sz="2800" b="1"/>
          </a:p>
        </p:txBody>
      </p:sp>
      <p:sp>
        <p:nvSpPr>
          <p:cNvPr id="9228" name="Oval 12">
            <a:extLst>
              <a:ext uri="{FF2B5EF4-FFF2-40B4-BE49-F238E27FC236}">
                <a16:creationId xmlns:a16="http://schemas.microsoft.com/office/drawing/2014/main" id="{D2F98922-866E-0CBF-A181-03CD45772BA6}"/>
              </a:ext>
            </a:extLst>
          </p:cNvPr>
          <p:cNvSpPr>
            <a:spLocks noChangeArrowheads="1"/>
          </p:cNvSpPr>
          <p:nvPr/>
        </p:nvSpPr>
        <p:spPr bwMode="auto">
          <a:xfrm>
            <a:off x="6934200" y="11582400"/>
            <a:ext cx="3429000" cy="9144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DORNITE</a:t>
            </a:r>
            <a:endParaRPr lang="en-US" altLang="en-US" sz="2800" b="1"/>
          </a:p>
        </p:txBody>
      </p:sp>
      <p:sp>
        <p:nvSpPr>
          <p:cNvPr id="9229" name="Oval 13">
            <a:extLst>
              <a:ext uri="{FF2B5EF4-FFF2-40B4-BE49-F238E27FC236}">
                <a16:creationId xmlns:a16="http://schemas.microsoft.com/office/drawing/2014/main" id="{8AB8406F-FDF3-A7C2-4DD4-32454657BDF1}"/>
              </a:ext>
            </a:extLst>
          </p:cNvPr>
          <p:cNvSpPr>
            <a:spLocks noChangeArrowheads="1"/>
          </p:cNvSpPr>
          <p:nvPr/>
        </p:nvSpPr>
        <p:spPr bwMode="auto">
          <a:xfrm>
            <a:off x="15163800" y="11353800"/>
            <a:ext cx="3429000" cy="9144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PYRIDE</a:t>
            </a:r>
            <a:endParaRPr lang="en-US" altLang="en-US" sz="2800" b="1"/>
          </a:p>
        </p:txBody>
      </p:sp>
      <p:sp>
        <p:nvSpPr>
          <p:cNvPr id="9230" name="Oval 14">
            <a:extLst>
              <a:ext uri="{FF2B5EF4-FFF2-40B4-BE49-F238E27FC236}">
                <a16:creationId xmlns:a16="http://schemas.microsoft.com/office/drawing/2014/main" id="{798A2AFD-EC3B-474F-6077-8006BC7E9B15}"/>
              </a:ext>
            </a:extLst>
          </p:cNvPr>
          <p:cNvSpPr>
            <a:spLocks noChangeArrowheads="1"/>
          </p:cNvSpPr>
          <p:nvPr/>
        </p:nvSpPr>
        <p:spPr bwMode="auto">
          <a:xfrm>
            <a:off x="11506200" y="10210800"/>
            <a:ext cx="3429000" cy="1371600"/>
          </a:xfrm>
          <a:prstGeom prst="ellipse">
            <a:avLst/>
          </a:prstGeom>
          <a:solidFill>
            <a:schemeClr val="accent6">
              <a:lumMod val="20000"/>
              <a:lumOff val="80000"/>
            </a:schemeClr>
          </a:solidFill>
          <a:ln w="2857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IRON SULFIDES</a:t>
            </a:r>
            <a:endParaRPr lang="en-US" altLang="en-US" sz="2800" b="1"/>
          </a:p>
        </p:txBody>
      </p:sp>
      <p:sp>
        <p:nvSpPr>
          <p:cNvPr id="9231" name="Line 15">
            <a:extLst>
              <a:ext uri="{FF2B5EF4-FFF2-40B4-BE49-F238E27FC236}">
                <a16:creationId xmlns:a16="http://schemas.microsoft.com/office/drawing/2014/main" id="{7C00CA32-7AF0-44A0-4942-F4FB1ABEC47D}"/>
              </a:ext>
            </a:extLst>
          </p:cNvPr>
          <p:cNvSpPr>
            <a:spLocks noChangeShapeType="1"/>
          </p:cNvSpPr>
          <p:nvPr/>
        </p:nvSpPr>
        <p:spPr bwMode="auto">
          <a:xfrm flipH="1" flipV="1">
            <a:off x="12420600" y="2209800"/>
            <a:ext cx="228600" cy="13716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2" name="Line 16">
            <a:extLst>
              <a:ext uri="{FF2B5EF4-FFF2-40B4-BE49-F238E27FC236}">
                <a16:creationId xmlns:a16="http://schemas.microsoft.com/office/drawing/2014/main" id="{F39D9710-B151-177D-A1F7-477211BA099E}"/>
              </a:ext>
            </a:extLst>
          </p:cNvPr>
          <p:cNvSpPr>
            <a:spLocks noChangeShapeType="1"/>
          </p:cNvSpPr>
          <p:nvPr/>
        </p:nvSpPr>
        <p:spPr bwMode="auto">
          <a:xfrm flipV="1">
            <a:off x="10363200" y="2209800"/>
            <a:ext cx="91440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3" name="Line 17">
            <a:extLst>
              <a:ext uri="{FF2B5EF4-FFF2-40B4-BE49-F238E27FC236}">
                <a16:creationId xmlns:a16="http://schemas.microsoft.com/office/drawing/2014/main" id="{80BA2F6F-19DC-1B08-8EF8-A3445736B915}"/>
              </a:ext>
            </a:extLst>
          </p:cNvPr>
          <p:cNvSpPr>
            <a:spLocks noChangeShapeType="1"/>
          </p:cNvSpPr>
          <p:nvPr/>
        </p:nvSpPr>
        <p:spPr bwMode="auto">
          <a:xfrm flipH="1" flipV="1">
            <a:off x="13563600" y="1981200"/>
            <a:ext cx="68580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4" name="Line 18">
            <a:extLst>
              <a:ext uri="{FF2B5EF4-FFF2-40B4-BE49-F238E27FC236}">
                <a16:creationId xmlns:a16="http://schemas.microsoft.com/office/drawing/2014/main" id="{332AE825-E494-B91C-9CA9-7155554F0B9E}"/>
              </a:ext>
            </a:extLst>
          </p:cNvPr>
          <p:cNvSpPr>
            <a:spLocks noChangeShapeType="1"/>
          </p:cNvSpPr>
          <p:nvPr/>
        </p:nvSpPr>
        <p:spPr bwMode="auto">
          <a:xfrm flipV="1">
            <a:off x="10363200" y="4267200"/>
            <a:ext cx="91440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5" name="Line 19">
            <a:extLst>
              <a:ext uri="{FF2B5EF4-FFF2-40B4-BE49-F238E27FC236}">
                <a16:creationId xmlns:a16="http://schemas.microsoft.com/office/drawing/2014/main" id="{E629F8CC-D245-BAFE-CD62-1BC2B1B085EB}"/>
              </a:ext>
            </a:extLst>
          </p:cNvPr>
          <p:cNvSpPr>
            <a:spLocks noChangeShapeType="1"/>
          </p:cNvSpPr>
          <p:nvPr/>
        </p:nvSpPr>
        <p:spPr bwMode="auto">
          <a:xfrm flipH="1" flipV="1">
            <a:off x="13106400" y="4724400"/>
            <a:ext cx="457200" cy="13716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6" name="Line 20">
            <a:extLst>
              <a:ext uri="{FF2B5EF4-FFF2-40B4-BE49-F238E27FC236}">
                <a16:creationId xmlns:a16="http://schemas.microsoft.com/office/drawing/2014/main" id="{FA14941C-A2F7-D349-8CCE-FE701D71F8CF}"/>
              </a:ext>
            </a:extLst>
          </p:cNvPr>
          <p:cNvSpPr>
            <a:spLocks noChangeShapeType="1"/>
          </p:cNvSpPr>
          <p:nvPr/>
        </p:nvSpPr>
        <p:spPr bwMode="auto">
          <a:xfrm flipV="1">
            <a:off x="11049000" y="6781800"/>
            <a:ext cx="114300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7" name="Line 21">
            <a:extLst>
              <a:ext uri="{FF2B5EF4-FFF2-40B4-BE49-F238E27FC236}">
                <a16:creationId xmlns:a16="http://schemas.microsoft.com/office/drawing/2014/main" id="{31BECD3F-3009-4ADF-828E-5B6263FFCF32}"/>
              </a:ext>
            </a:extLst>
          </p:cNvPr>
          <p:cNvSpPr>
            <a:spLocks noChangeShapeType="1"/>
          </p:cNvSpPr>
          <p:nvPr/>
        </p:nvSpPr>
        <p:spPr bwMode="auto">
          <a:xfrm flipH="1" flipV="1">
            <a:off x="15163800" y="7010400"/>
            <a:ext cx="68580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8" name="Line 22">
            <a:extLst>
              <a:ext uri="{FF2B5EF4-FFF2-40B4-BE49-F238E27FC236}">
                <a16:creationId xmlns:a16="http://schemas.microsoft.com/office/drawing/2014/main" id="{09982AD7-0F85-1B38-C52B-2054D4D94B92}"/>
              </a:ext>
            </a:extLst>
          </p:cNvPr>
          <p:cNvSpPr>
            <a:spLocks noChangeShapeType="1"/>
          </p:cNvSpPr>
          <p:nvPr/>
        </p:nvSpPr>
        <p:spPr bwMode="auto">
          <a:xfrm flipH="1" flipV="1">
            <a:off x="15621000" y="6781800"/>
            <a:ext cx="1600200" cy="2286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9" name="Line 23">
            <a:extLst>
              <a:ext uri="{FF2B5EF4-FFF2-40B4-BE49-F238E27FC236}">
                <a16:creationId xmlns:a16="http://schemas.microsoft.com/office/drawing/2014/main" id="{F4DF02D2-76D3-65B4-C34C-84AFD698C56E}"/>
              </a:ext>
            </a:extLst>
          </p:cNvPr>
          <p:cNvSpPr>
            <a:spLocks noChangeShapeType="1"/>
          </p:cNvSpPr>
          <p:nvPr/>
        </p:nvSpPr>
        <p:spPr bwMode="auto">
          <a:xfrm flipH="1" flipV="1">
            <a:off x="13106400" y="11582400"/>
            <a:ext cx="22860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0" name="Line 24">
            <a:extLst>
              <a:ext uri="{FF2B5EF4-FFF2-40B4-BE49-F238E27FC236}">
                <a16:creationId xmlns:a16="http://schemas.microsoft.com/office/drawing/2014/main" id="{EC769AE6-2597-520C-D8D1-12F81C06F39A}"/>
              </a:ext>
            </a:extLst>
          </p:cNvPr>
          <p:cNvSpPr>
            <a:spLocks noChangeShapeType="1"/>
          </p:cNvSpPr>
          <p:nvPr/>
        </p:nvSpPr>
        <p:spPr bwMode="auto">
          <a:xfrm flipV="1">
            <a:off x="10134600" y="11125200"/>
            <a:ext cx="137160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1" name="Line 25">
            <a:extLst>
              <a:ext uri="{FF2B5EF4-FFF2-40B4-BE49-F238E27FC236}">
                <a16:creationId xmlns:a16="http://schemas.microsoft.com/office/drawing/2014/main" id="{25EEE4DE-FDCB-16BD-B4F6-BAD413621F1B}"/>
              </a:ext>
            </a:extLst>
          </p:cNvPr>
          <p:cNvSpPr>
            <a:spLocks noChangeShapeType="1"/>
          </p:cNvSpPr>
          <p:nvPr/>
        </p:nvSpPr>
        <p:spPr bwMode="auto">
          <a:xfrm flipH="1" flipV="1">
            <a:off x="14706600" y="11125200"/>
            <a:ext cx="45720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2" name="Line 26">
            <a:extLst>
              <a:ext uri="{FF2B5EF4-FFF2-40B4-BE49-F238E27FC236}">
                <a16:creationId xmlns:a16="http://schemas.microsoft.com/office/drawing/2014/main" id="{E5A76F98-8C70-15F2-467C-5ABEB17D4EB5}"/>
              </a:ext>
            </a:extLst>
          </p:cNvPr>
          <p:cNvSpPr>
            <a:spLocks noChangeShapeType="1"/>
          </p:cNvSpPr>
          <p:nvPr/>
        </p:nvSpPr>
        <p:spPr bwMode="auto">
          <a:xfrm flipV="1">
            <a:off x="12877800" y="7239000"/>
            <a:ext cx="457200" cy="13716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3" name="Line 27">
            <a:extLst>
              <a:ext uri="{FF2B5EF4-FFF2-40B4-BE49-F238E27FC236}">
                <a16:creationId xmlns:a16="http://schemas.microsoft.com/office/drawing/2014/main" id="{B865E9BB-C74C-F34F-C380-58637B803A46}"/>
              </a:ext>
            </a:extLst>
          </p:cNvPr>
          <p:cNvSpPr>
            <a:spLocks noChangeShapeType="1"/>
          </p:cNvSpPr>
          <p:nvPr/>
        </p:nvSpPr>
        <p:spPr bwMode="auto">
          <a:xfrm flipV="1">
            <a:off x="13106400" y="9525000"/>
            <a:ext cx="0" cy="685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4" name="Text Box 28">
            <a:extLst>
              <a:ext uri="{FF2B5EF4-FFF2-40B4-BE49-F238E27FC236}">
                <a16:creationId xmlns:a16="http://schemas.microsoft.com/office/drawing/2014/main" id="{D7DB24F0-C32C-46C6-FABB-16D685657988}"/>
              </a:ext>
            </a:extLst>
          </p:cNvPr>
          <p:cNvSpPr txBox="1">
            <a:spLocks noChangeArrowheads="1"/>
          </p:cNvSpPr>
          <p:nvPr/>
        </p:nvSpPr>
        <p:spPr bwMode="auto">
          <a:xfrm>
            <a:off x="10058400" y="108204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de</a:t>
            </a:r>
          </a:p>
        </p:txBody>
      </p:sp>
      <p:sp>
        <p:nvSpPr>
          <p:cNvPr id="9245" name="Text Box 29">
            <a:extLst>
              <a:ext uri="{FF2B5EF4-FFF2-40B4-BE49-F238E27FC236}">
                <a16:creationId xmlns:a16="http://schemas.microsoft.com/office/drawing/2014/main" id="{11AC8170-9AFB-414D-0F9E-0BAD04CA69B8}"/>
              </a:ext>
            </a:extLst>
          </p:cNvPr>
          <p:cNvSpPr txBox="1">
            <a:spLocks noChangeArrowheads="1"/>
          </p:cNvSpPr>
          <p:nvPr/>
        </p:nvSpPr>
        <p:spPr bwMode="auto">
          <a:xfrm>
            <a:off x="13258800" y="116109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de</a:t>
            </a:r>
          </a:p>
        </p:txBody>
      </p:sp>
      <p:sp>
        <p:nvSpPr>
          <p:cNvPr id="9246" name="Text Box 30">
            <a:extLst>
              <a:ext uri="{FF2B5EF4-FFF2-40B4-BE49-F238E27FC236}">
                <a16:creationId xmlns:a16="http://schemas.microsoft.com/office/drawing/2014/main" id="{4BCF7236-F90A-F6F5-F094-6454A3B4F34C}"/>
              </a:ext>
            </a:extLst>
          </p:cNvPr>
          <p:cNvSpPr txBox="1">
            <a:spLocks noChangeArrowheads="1"/>
          </p:cNvSpPr>
          <p:nvPr/>
        </p:nvSpPr>
        <p:spPr bwMode="auto">
          <a:xfrm>
            <a:off x="14935200" y="108204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de</a:t>
            </a:r>
          </a:p>
        </p:txBody>
      </p:sp>
      <p:sp>
        <p:nvSpPr>
          <p:cNvPr id="9247" name="Text Box 31">
            <a:extLst>
              <a:ext uri="{FF2B5EF4-FFF2-40B4-BE49-F238E27FC236}">
                <a16:creationId xmlns:a16="http://schemas.microsoft.com/office/drawing/2014/main" id="{2C1F585F-376F-9204-E4F6-6300414FD6FE}"/>
              </a:ext>
            </a:extLst>
          </p:cNvPr>
          <p:cNvSpPr txBox="1">
            <a:spLocks noChangeArrowheads="1"/>
          </p:cNvSpPr>
          <p:nvPr/>
        </p:nvSpPr>
        <p:spPr bwMode="auto">
          <a:xfrm>
            <a:off x="12954000" y="9477377"/>
            <a:ext cx="914400" cy="646331"/>
          </a:xfrm>
          <a:prstGeom prst="rect">
            <a:avLst/>
          </a:prstGeom>
          <a:no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48" name="Text Box 32">
            <a:extLst>
              <a:ext uri="{FF2B5EF4-FFF2-40B4-BE49-F238E27FC236}">
                <a16:creationId xmlns:a16="http://schemas.microsoft.com/office/drawing/2014/main" id="{529BE356-3A79-4E3D-E28E-9A509ABC7211}"/>
              </a:ext>
            </a:extLst>
          </p:cNvPr>
          <p:cNvSpPr txBox="1">
            <a:spLocks noChangeArrowheads="1"/>
          </p:cNvSpPr>
          <p:nvPr/>
        </p:nvSpPr>
        <p:spPr bwMode="auto">
          <a:xfrm>
            <a:off x="12954000" y="76200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49" name="Text Box 33">
            <a:extLst>
              <a:ext uri="{FF2B5EF4-FFF2-40B4-BE49-F238E27FC236}">
                <a16:creationId xmlns:a16="http://schemas.microsoft.com/office/drawing/2014/main" id="{B332EEB1-0954-77EB-7C25-CCE53D912222}"/>
              </a:ext>
            </a:extLst>
          </p:cNvPr>
          <p:cNvSpPr txBox="1">
            <a:spLocks noChangeArrowheads="1"/>
          </p:cNvSpPr>
          <p:nvPr/>
        </p:nvSpPr>
        <p:spPr bwMode="auto">
          <a:xfrm>
            <a:off x="11277600" y="68865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50" name="Text Box 34">
            <a:extLst>
              <a:ext uri="{FF2B5EF4-FFF2-40B4-BE49-F238E27FC236}">
                <a16:creationId xmlns:a16="http://schemas.microsoft.com/office/drawing/2014/main" id="{7B76B0C8-8EEB-B9D9-C518-89B2C1D2B236}"/>
              </a:ext>
            </a:extLst>
          </p:cNvPr>
          <p:cNvSpPr txBox="1">
            <a:spLocks noChangeArrowheads="1"/>
          </p:cNvSpPr>
          <p:nvPr/>
        </p:nvSpPr>
        <p:spPr bwMode="auto">
          <a:xfrm>
            <a:off x="15392400" y="68580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51" name="Text Box 35">
            <a:extLst>
              <a:ext uri="{FF2B5EF4-FFF2-40B4-BE49-F238E27FC236}">
                <a16:creationId xmlns:a16="http://schemas.microsoft.com/office/drawing/2014/main" id="{EB64853E-D47F-EFA2-B50C-02A35539FDF6}"/>
              </a:ext>
            </a:extLst>
          </p:cNvPr>
          <p:cNvSpPr txBox="1">
            <a:spLocks noChangeArrowheads="1"/>
          </p:cNvSpPr>
          <p:nvPr/>
        </p:nvSpPr>
        <p:spPr bwMode="auto">
          <a:xfrm>
            <a:off x="12496800" y="24669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ds</a:t>
            </a:r>
          </a:p>
        </p:txBody>
      </p:sp>
      <p:sp>
        <p:nvSpPr>
          <p:cNvPr id="9252" name="Text Box 36">
            <a:extLst>
              <a:ext uri="{FF2B5EF4-FFF2-40B4-BE49-F238E27FC236}">
                <a16:creationId xmlns:a16="http://schemas.microsoft.com/office/drawing/2014/main" id="{3A04BF63-E60C-6802-4693-92A11A13A49D}"/>
              </a:ext>
            </a:extLst>
          </p:cNvPr>
          <p:cNvSpPr txBox="1">
            <a:spLocks noChangeArrowheads="1"/>
          </p:cNvSpPr>
          <p:nvPr/>
        </p:nvSpPr>
        <p:spPr bwMode="auto">
          <a:xfrm>
            <a:off x="13258800" y="50292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53" name="Text Box 37">
            <a:extLst>
              <a:ext uri="{FF2B5EF4-FFF2-40B4-BE49-F238E27FC236}">
                <a16:creationId xmlns:a16="http://schemas.microsoft.com/office/drawing/2014/main" id="{3B17C9B7-E823-E39C-6BCD-3BD689AA3E34}"/>
              </a:ext>
            </a:extLst>
          </p:cNvPr>
          <p:cNvSpPr txBox="1">
            <a:spLocks noChangeArrowheads="1"/>
          </p:cNvSpPr>
          <p:nvPr/>
        </p:nvSpPr>
        <p:spPr bwMode="auto">
          <a:xfrm>
            <a:off x="10515600" y="42957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t>s</a:t>
            </a:r>
          </a:p>
        </p:txBody>
      </p:sp>
      <p:sp>
        <p:nvSpPr>
          <p:cNvPr id="9254" name="Text Box 38">
            <a:extLst>
              <a:ext uri="{FF2B5EF4-FFF2-40B4-BE49-F238E27FC236}">
                <a16:creationId xmlns:a16="http://schemas.microsoft.com/office/drawing/2014/main" id="{D4727257-7A41-E1E9-7A89-1CB946F17942}"/>
              </a:ext>
            </a:extLst>
          </p:cNvPr>
          <p:cNvSpPr txBox="1">
            <a:spLocks noChangeArrowheads="1"/>
          </p:cNvSpPr>
          <p:nvPr/>
        </p:nvSpPr>
        <p:spPr bwMode="auto">
          <a:xfrm>
            <a:off x="1126136" y="1047457"/>
            <a:ext cx="7522564" cy="2031325"/>
          </a:xfrm>
          <a:prstGeom prst="rect">
            <a:avLst/>
          </a:prstGeom>
          <a:no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400" b="1" dirty="0">
                <a:solidFill>
                  <a:srgbClr val="990000"/>
                </a:solidFill>
              </a:rPr>
              <a:t>Part of the Materials Taxonomy</a:t>
            </a:r>
            <a:endParaRPr lang="el-GR" altLang="en-US" sz="3400" b="1" dirty="0">
              <a:solidFill>
                <a:srgbClr val="990000"/>
              </a:solidFill>
            </a:endParaRPr>
          </a:p>
          <a:p>
            <a:pPr algn="l" eaLnBrk="1" hangingPunct="1"/>
            <a:endParaRPr lang="el-GR" altLang="en-US" sz="2800" b="1" dirty="0">
              <a:solidFill>
                <a:srgbClr val="990000"/>
              </a:solidFill>
            </a:endParaRPr>
          </a:p>
          <a:p>
            <a:pPr algn="l" eaLnBrk="1" hangingPunct="1"/>
            <a:r>
              <a:rPr lang="en-US" altLang="en-US" sz="3200" b="1" dirty="0">
                <a:solidFill>
                  <a:srgbClr val="990000"/>
                </a:solidFill>
              </a:rPr>
              <a:t>Generalization and concretization relations</a:t>
            </a:r>
          </a:p>
        </p:txBody>
      </p:sp>
      <p:sp>
        <p:nvSpPr>
          <p:cNvPr id="2" name="TextBox 1">
            <a:extLst>
              <a:ext uri="{FF2B5EF4-FFF2-40B4-BE49-F238E27FC236}">
                <a16:creationId xmlns:a16="http://schemas.microsoft.com/office/drawing/2014/main" id="{674ED0DC-29C2-5946-D818-D3D5C33F93F9}"/>
              </a:ext>
            </a:extLst>
          </p:cNvPr>
          <p:cNvSpPr txBox="1"/>
          <p:nvPr/>
        </p:nvSpPr>
        <p:spPr>
          <a:xfrm>
            <a:off x="1768839" y="9067800"/>
            <a:ext cx="4272193" cy="1754326"/>
          </a:xfrm>
          <a:prstGeom prst="rect">
            <a:avLst/>
          </a:prstGeom>
          <a:noFill/>
        </p:spPr>
        <p:txBody>
          <a:bodyPr wrap="square" rtlCol="0">
            <a:spAutoFit/>
          </a:bodyPr>
          <a:lstStyle/>
          <a:p>
            <a:r>
              <a:rPr lang="en-US" dirty="0"/>
              <a:t>ds: disjoint subset</a:t>
            </a:r>
          </a:p>
          <a:p>
            <a:r>
              <a:rPr lang="en-US" dirty="0"/>
              <a:t>s: subset</a:t>
            </a:r>
          </a:p>
          <a:p>
            <a:r>
              <a:rPr lang="en-US" dirty="0"/>
              <a:t>de: distinct element </a:t>
            </a:r>
            <a:endParaRPr lang="en-CY"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7980</TotalTime>
  <Words>9791</Words>
  <Application>Microsoft Office PowerPoint</Application>
  <PresentationFormat>Custom</PresentationFormat>
  <Paragraphs>1431</Paragraphs>
  <Slides>140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140</vt:i4>
      </vt:variant>
    </vt:vector>
  </HeadingPairs>
  <TitlesOfParts>
    <vt:vector size="150" baseType="lpstr">
      <vt:lpstr>DengXian</vt:lpstr>
      <vt:lpstr>Arial</vt:lpstr>
      <vt:lpstr>Calibri</vt:lpstr>
      <vt:lpstr>Calibri Light</vt:lpstr>
      <vt:lpstr>Courier New</vt:lpstr>
      <vt:lpstr>Helvetica Neue</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Certainty Factors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216</cp:revision>
  <dcterms:created xsi:type="dcterms:W3CDTF">2021-06-27T10:17:46Z</dcterms:created>
  <dcterms:modified xsi:type="dcterms:W3CDTF">2022-07-30T12:04:16Z</dcterms:modified>
</cp:coreProperties>
</file>