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64"/>
  </p:notesMasterIdLst>
  <p:handoutMasterIdLst>
    <p:handoutMasterId r:id="rId65"/>
  </p:handoutMasterIdLst>
  <p:sldIdLst>
    <p:sldId id="256" r:id="rId2"/>
    <p:sldId id="262" r:id="rId3"/>
    <p:sldId id="263" r:id="rId4"/>
    <p:sldId id="264" r:id="rId5"/>
    <p:sldId id="265" r:id="rId6"/>
    <p:sldId id="278" r:id="rId7"/>
    <p:sldId id="279" r:id="rId8"/>
    <p:sldId id="280" r:id="rId9"/>
    <p:sldId id="281" r:id="rId10"/>
    <p:sldId id="282" r:id="rId11"/>
    <p:sldId id="283" r:id="rId12"/>
    <p:sldId id="284" r:id="rId13"/>
    <p:sldId id="285" r:id="rId14"/>
    <p:sldId id="274" r:id="rId15"/>
    <p:sldId id="287" r:id="rId16"/>
    <p:sldId id="288" r:id="rId17"/>
    <p:sldId id="289" r:id="rId18"/>
    <p:sldId id="286" r:id="rId19"/>
    <p:sldId id="290" r:id="rId20"/>
    <p:sldId id="291" r:id="rId21"/>
    <p:sldId id="292" r:id="rId22"/>
    <p:sldId id="293" r:id="rId23"/>
    <p:sldId id="294" r:id="rId24"/>
    <p:sldId id="295" r:id="rId25"/>
    <p:sldId id="296" r:id="rId26"/>
    <p:sldId id="297" r:id="rId27"/>
    <p:sldId id="323" r:id="rId28"/>
    <p:sldId id="324" r:id="rId29"/>
    <p:sldId id="325" r:id="rId30"/>
    <p:sldId id="326" r:id="rId31"/>
    <p:sldId id="327" r:id="rId32"/>
    <p:sldId id="328" r:id="rId33"/>
    <p:sldId id="329" r:id="rId34"/>
    <p:sldId id="275" r:id="rId35"/>
    <p:sldId id="330" r:id="rId36"/>
    <p:sldId id="331" r:id="rId37"/>
    <p:sldId id="332" r:id="rId38"/>
    <p:sldId id="333" r:id="rId39"/>
    <p:sldId id="334" r:id="rId40"/>
    <p:sldId id="276" r:id="rId41"/>
    <p:sldId id="273" r:id="rId42"/>
    <p:sldId id="299" r:id="rId43"/>
    <p:sldId id="335" r:id="rId44"/>
    <p:sldId id="302" r:id="rId45"/>
    <p:sldId id="336" r:id="rId46"/>
    <p:sldId id="304" r:id="rId47"/>
    <p:sldId id="337" r:id="rId48"/>
    <p:sldId id="306" r:id="rId49"/>
    <p:sldId id="338" r:id="rId50"/>
    <p:sldId id="339" r:id="rId51"/>
    <p:sldId id="310" r:id="rId52"/>
    <p:sldId id="311" r:id="rId53"/>
    <p:sldId id="312" r:id="rId54"/>
    <p:sldId id="313" r:id="rId55"/>
    <p:sldId id="314" r:id="rId56"/>
    <p:sldId id="315" r:id="rId57"/>
    <p:sldId id="340" r:id="rId58"/>
    <p:sldId id="277" r:id="rId59"/>
    <p:sldId id="341" r:id="rId60"/>
    <p:sldId id="342" r:id="rId61"/>
    <p:sldId id="343" r:id="rId62"/>
    <p:sldId id="261" r:id="rId63"/>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D64"/>
    <a:srgbClr val="00008A"/>
    <a:srgbClr val="0100C8"/>
    <a:srgbClr val="000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8/19/2022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19.8.2022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B4F10C9-F081-0C77-E97E-2C4D06C88A28}"/>
              </a:ext>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5">
            <a:extLst>
              <a:ext uri="{FF2B5EF4-FFF2-40B4-BE49-F238E27FC236}">
                <a16:creationId xmlns:a16="http://schemas.microsoft.com/office/drawing/2014/main" id="{E6B9F5A9-F783-3493-3F27-3E862FEB98FE}"/>
              </a:ext>
            </a:extLst>
          </p:cNvPr>
          <p:cNvSpPr>
            <a:spLocks noGrp="1" noChangeArrowheads="1"/>
          </p:cNvSpPr>
          <p:nvPr>
            <p:ph type="ftr" sz="quarter" idx="11"/>
          </p:nvPr>
        </p:nvSpPr>
        <p:spPr>
          <a:ln/>
        </p:spPr>
        <p:txBody>
          <a:bodyPr/>
          <a:lstStyle>
            <a:lvl1pPr>
              <a:defRPr/>
            </a:lvl1pPr>
          </a:lstStyle>
          <a:p>
            <a:pPr>
              <a:defRPr/>
            </a:pPr>
            <a:r>
              <a:rPr lang="en-US" altLang="en-US"/>
              <a:t>This Master is run under the context of Action No 2020-EU-IA-0087, co-financed by under GA nr. INEA/CEF/ICT/A2020/2267423 the EU CEF Telecom</a:t>
            </a:r>
          </a:p>
        </p:txBody>
      </p:sp>
      <p:sp>
        <p:nvSpPr>
          <p:cNvPr id="4" name="Rectangle 6">
            <a:extLst>
              <a:ext uri="{FF2B5EF4-FFF2-40B4-BE49-F238E27FC236}">
                <a16:creationId xmlns:a16="http://schemas.microsoft.com/office/drawing/2014/main" id="{E147FC85-4288-A930-AF05-03E0E9CFC759}"/>
              </a:ext>
            </a:extLst>
          </p:cNvPr>
          <p:cNvSpPr>
            <a:spLocks noGrp="1" noChangeArrowheads="1"/>
          </p:cNvSpPr>
          <p:nvPr>
            <p:ph type="sldNum" sz="quarter" idx="12"/>
          </p:nvPr>
        </p:nvSpPr>
        <p:spPr>
          <a:ln/>
        </p:spPr>
        <p:txBody>
          <a:bodyPr/>
          <a:lstStyle>
            <a:lvl1pPr>
              <a:defRPr/>
            </a:lvl1pPr>
          </a:lstStyle>
          <a:p>
            <a:pPr>
              <a:defRPr/>
            </a:pPr>
            <a:r>
              <a:rPr lang="en-US" altLang="en-US"/>
              <a:t>X</a:t>
            </a:r>
            <a:r>
              <a:rPr lang="el-GR" altLang="en-US"/>
              <a:t>-</a:t>
            </a:r>
            <a:fld id="{08CB8D8B-F3E6-434E-90D4-F5E81FAFE10B}" type="slidenum">
              <a:rPr lang="el-GR" altLang="en-US" smtClean="0"/>
              <a:pPr>
                <a:defRPr/>
              </a:pPr>
              <a:t>‹#›</a:t>
            </a:fld>
            <a:endParaRPr lang="el-GR" altLang="en-US"/>
          </a:p>
        </p:txBody>
      </p:sp>
    </p:spTree>
    <p:extLst>
      <p:ext uri="{BB962C8B-B14F-4D97-AF65-F5344CB8AC3E}">
        <p14:creationId xmlns:p14="http://schemas.microsoft.com/office/powerpoint/2010/main" val="263046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dirty="0"/>
              <a:t>MAI611 Fundamentals of Artificial Intelligence</a:t>
            </a:r>
          </a:p>
        </p:txBody>
      </p:sp>
      <p:sp>
        <p:nvSpPr>
          <p:cNvPr id="5" name="Text Placeholder 4"/>
          <p:cNvSpPr>
            <a:spLocks noGrp="1"/>
          </p:cNvSpPr>
          <p:nvPr>
            <p:ph type="body" sz="quarter" idx="23"/>
          </p:nvPr>
        </p:nvSpPr>
        <p:spPr/>
        <p:txBody>
          <a:bodyPr/>
          <a:lstStyle/>
          <a:p>
            <a:r>
              <a:rPr lang="en-US" dirty="0"/>
              <a:t>Elpida Keravnou-Papailiou</a:t>
            </a:r>
          </a:p>
        </p:txBody>
      </p:sp>
      <p:pic>
        <p:nvPicPr>
          <p:cNvPr id="6" name="Picture 5">
            <a:extLst>
              <a:ext uri="{FF2B5EF4-FFF2-40B4-BE49-F238E27FC236}">
                <a16:creationId xmlns:a16="http://schemas.microsoft.com/office/drawing/2014/main" id="{20C73840-0283-4394-B213-CC9C338BDC83}"/>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Limitations regarding </a:t>
            </a:r>
            <a:r>
              <a:rPr lang="en-US" sz="6000" dirty="0">
                <a:solidFill>
                  <a:srgbClr val="FF2D64"/>
                </a:solidFill>
              </a:rPr>
              <a:t>Extensibility (maintainability)</a:t>
            </a:r>
            <a:endParaRPr lang="en-CY" sz="6000" dirty="0">
              <a:solidFill>
                <a:srgbClr val="FF2D64"/>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204702"/>
            <a:ext cx="21172015" cy="246592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Difficult to modify the system knowledge, both manually and automatically; consistency checks not facilitated</a:t>
            </a:r>
          </a:p>
          <a:p>
            <a:pPr>
              <a:buFont typeface="Wingdings" panose="05000000000000000000" pitchFamily="2" charset="2"/>
              <a:buChar char="q"/>
            </a:pPr>
            <a:r>
              <a:rPr lang="en-US" altLang="en-US" sz="4400" dirty="0">
                <a:solidFill>
                  <a:srgbClr val="0100C8"/>
                </a:solidFill>
                <a:latin typeface="Helvetica Neue"/>
              </a:rPr>
              <a:t>Inability of the system to evolve based on its experiences in problem solving</a:t>
            </a:r>
          </a:p>
        </p:txBody>
      </p:sp>
    </p:spTree>
    <p:extLst>
      <p:ext uri="{BB962C8B-B14F-4D97-AF65-F5344CB8AC3E}">
        <p14:creationId xmlns:p14="http://schemas.microsoft.com/office/powerpoint/2010/main" val="124465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Cause of Limitations</a:t>
            </a:r>
            <a:endParaRPr lang="en-CY" sz="6000" dirty="0"/>
          </a:p>
        </p:txBody>
      </p:sp>
      <p:sp>
        <p:nvSpPr>
          <p:cNvPr id="7" name="TextBox 6">
            <a:extLst>
              <a:ext uri="{FF2B5EF4-FFF2-40B4-BE49-F238E27FC236}">
                <a16:creationId xmlns:a16="http://schemas.microsoft.com/office/drawing/2014/main" id="{8E49E939-9D6C-13E3-8797-95C0FCBBCAF0}"/>
              </a:ext>
            </a:extLst>
          </p:cNvPr>
          <p:cNvSpPr txBox="1"/>
          <p:nvPr/>
        </p:nvSpPr>
        <p:spPr>
          <a:xfrm>
            <a:off x="1287094" y="4092315"/>
            <a:ext cx="21590489" cy="8002768"/>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cause of the serious limitations of the first generation of knowledge-based (expert) systems was attributed to the fact that important knowledge was completely absent or appeared in an implicit way</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Specifically, three types of knowledge did not appear explicitly:</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'How'</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control or strategic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'What'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descriptive functional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'Why'</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justification knowledge or causal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9179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201147"/>
            <a:ext cx="21590490" cy="892079"/>
          </a:xfrm>
        </p:spPr>
        <p:txBody>
          <a:bodyPr>
            <a:noAutofit/>
          </a:bodyPr>
          <a:lstStyle/>
          <a:p>
            <a:r>
              <a:rPr lang="en-US" sz="6000" dirty="0"/>
              <a:t>Main Distinguishing Features of Second Generation</a:t>
            </a:r>
            <a:endParaRPr lang="en-CY" sz="6000" dirty="0">
              <a:solidFill>
                <a:srgbClr val="FF2D64"/>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365253"/>
            <a:ext cx="21172015" cy="868683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use of multiple models and corresponding reasoning mechanisms. There are usually two models: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3600" b="1" dirty="0">
                <a:solidFill>
                  <a:srgbClr val="FF2D64"/>
                </a:solidFill>
                <a:effectLst/>
                <a:latin typeface="Helvetica Neue"/>
                <a:ea typeface="Times New Roman" panose="02020603050405020304" pitchFamily="18" charset="0"/>
                <a:cs typeface="Times New Roman" panose="02020603050405020304" pitchFamily="18" charset="0"/>
              </a:rPr>
              <a:t>heuristic model</a:t>
            </a:r>
            <a:endParaRPr lang="en-CY" sz="3600" b="1" dirty="0">
              <a:solidFill>
                <a:srgbClr val="FF2D64"/>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solidFill>
                  <a:srgbClr val="0100C8"/>
                </a:solidFill>
                <a:effectLst/>
                <a:latin typeface="Helvetica Neue"/>
                <a:ea typeface="Times New Roman" panose="02020603050405020304" pitchFamily="18" charset="0"/>
                <a:cs typeface="Times New Roman" panose="02020603050405020304" pitchFamily="18" charset="0"/>
              </a:rPr>
              <a:t>Some </a:t>
            </a:r>
            <a:r>
              <a:rPr lang="en-CY" sz="3600" b="1" dirty="0">
                <a:solidFill>
                  <a:srgbClr val="FF2D64"/>
                </a:solidFill>
                <a:effectLst/>
                <a:latin typeface="Helvetica Neue"/>
                <a:ea typeface="Times New Roman" panose="02020603050405020304" pitchFamily="18" charset="0"/>
                <a:cs typeface="Times New Roman" panose="02020603050405020304" pitchFamily="18" charset="0"/>
              </a:rPr>
              <a:t>'deeper' model</a:t>
            </a:r>
            <a:r>
              <a:rPr lang="en-CY" sz="3600" dirty="0">
                <a:solidFill>
                  <a:srgbClr val="0100C8"/>
                </a:solidFill>
                <a:effectLst/>
                <a:latin typeface="Helvetica Neue"/>
                <a:ea typeface="Times New Roman" panose="02020603050405020304" pitchFamily="18" charset="0"/>
                <a:cs typeface="Times New Roman" panose="02020603050405020304" pitchFamily="18" charset="0"/>
              </a:rPr>
              <a:t>, mainly a causal model</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Knowledge Level Design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solidFill>
                  <a:srgbClr val="0100C8"/>
                </a:solidFill>
                <a:effectLst/>
                <a:latin typeface="Helvetica Neue"/>
                <a:ea typeface="Times New Roman" panose="02020603050405020304" pitchFamily="18" charset="0"/>
                <a:cs typeface="Times New Roman" panose="02020603050405020304" pitchFamily="18" charset="0"/>
              </a:rPr>
              <a:t>demonstrating higher abstraction in how to solve relevant problems</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solidFill>
                  <a:srgbClr val="0100C8"/>
                </a:solidFill>
                <a:effectLst/>
                <a:latin typeface="Helvetica Neue"/>
                <a:ea typeface="Times New Roman" panose="02020603050405020304" pitchFamily="18" charset="0"/>
                <a:cs typeface="Times New Roman" panose="02020603050405020304" pitchFamily="18" charset="0"/>
              </a:rPr>
              <a:t>more rational way of development</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Greater emphasis on the ability of the system to learn and self-improve, where for example the heuristic model can be gradually generated from the 'deeper' model, in a (semi)automatic way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buFont typeface="Wingdings" panose="05000000000000000000" pitchFamily="2" charset="2"/>
              <a:buChar char="q"/>
            </a:pPr>
            <a:endParaRPr lang="en-US" altLang="en-US" sz="4400" dirty="0">
              <a:solidFill>
                <a:srgbClr val="0100C8"/>
              </a:solidFill>
              <a:latin typeface="Helvetica Neue"/>
            </a:endParaRPr>
          </a:p>
        </p:txBody>
      </p:sp>
    </p:spTree>
    <p:extLst>
      <p:ext uri="{BB962C8B-B14F-4D97-AF65-F5344CB8AC3E}">
        <p14:creationId xmlns:p14="http://schemas.microsoft.com/office/powerpoint/2010/main" val="1795063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Reusability </a:t>
            </a:r>
            <a:endParaRPr lang="en-CY" sz="6000" dirty="0">
              <a:solidFill>
                <a:srgbClr val="FF2D64"/>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084780"/>
            <a:ext cx="21172015" cy="246592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7" name="TextBox 6">
            <a:extLst>
              <a:ext uri="{FF2B5EF4-FFF2-40B4-BE49-F238E27FC236}">
                <a16:creationId xmlns:a16="http://schemas.microsoft.com/office/drawing/2014/main" id="{DA303FED-7C84-31C5-7D8C-D17EDAFACF08}"/>
              </a:ext>
            </a:extLst>
          </p:cNvPr>
          <p:cNvSpPr txBox="1"/>
          <p:nvPr/>
        </p:nvSpPr>
        <p:spPr>
          <a:xfrm>
            <a:off x="1287095" y="3791202"/>
            <a:ext cx="21590490" cy="780245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 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first generation</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it was purely at 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representation or implementation level</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was manifested through the concept of 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system shell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which involved the reuse of the symbolic way of representing knowledge as well as the code of the corresponding reasoning mechanism</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second generation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provides new interpretations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for</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reusability, mainly at 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level of knowledge:</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reuse of conceptual knowledge models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reuse of knowledge bases or symbolic units, i.e., code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Reusable modules (conceptual or symbolic) are not necessarily complete views of a system, as is the case with system shells, but are simply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building blocks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that need to be composed to produce the complete view of the system</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67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1000"/>
                                        <p:tgtEl>
                                          <p:spTgt spid="7">
                                            <p:txEl>
                                              <p:pRg st="3" end="3"/>
                                            </p:txEl>
                                          </p:spTgt>
                                        </p:tgtEl>
                                      </p:cBhvr>
                                    </p:animEffect>
                                    <p:anim calcmode="lin" valueType="num">
                                      <p:cBhvr>
                                        <p:cTn id="1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1000"/>
                                        <p:tgtEl>
                                          <p:spTgt spid="7">
                                            <p:txEl>
                                              <p:pRg st="4" end="4"/>
                                            </p:txEl>
                                          </p:spTgt>
                                        </p:tgtEl>
                                      </p:cBhvr>
                                    </p:animEffect>
                                    <p:anim calcmode="lin" valueType="num">
                                      <p:cBhvr>
                                        <p:cTn id="1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1000"/>
                                        <p:tgtEl>
                                          <p:spTgt spid="7">
                                            <p:txEl>
                                              <p:pRg st="5" end="5"/>
                                            </p:txEl>
                                          </p:spTgt>
                                        </p:tgtEl>
                                      </p:cBhvr>
                                    </p:animEffect>
                                    <p:anim calcmode="lin" valueType="num">
                                      <p:cBhvr>
                                        <p:cTn id="2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87095" y="5440309"/>
            <a:ext cx="21590490" cy="1417691"/>
          </a:xfrm>
        </p:spPr>
        <p:txBody>
          <a:bodyPr/>
          <a:lstStyle/>
          <a:p>
            <a:r>
              <a:rPr lang="en-US" sz="6000" dirty="0"/>
              <a:t>NEOMYCIN: multi-modelling, strategic explanations </a:t>
            </a:r>
          </a:p>
        </p:txBody>
      </p:sp>
    </p:spTree>
    <p:extLst>
      <p:ext uri="{BB962C8B-B14F-4D97-AF65-F5344CB8AC3E}">
        <p14:creationId xmlns:p14="http://schemas.microsoft.com/office/powerpoint/2010/main" val="207322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484112"/>
            <a:ext cx="21590490" cy="892079"/>
          </a:xfrm>
        </p:spPr>
        <p:txBody>
          <a:bodyPr>
            <a:noAutofit/>
          </a:bodyPr>
          <a:lstStyle/>
          <a:p>
            <a:r>
              <a:rPr lang="en-US" sz="6000" dirty="0"/>
              <a:t>NEOMYCIN </a:t>
            </a:r>
            <a:endParaRPr lang="en-CY" sz="6000" dirty="0">
              <a:solidFill>
                <a:srgbClr val="FF2D64"/>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7" name="TextBox 6">
            <a:extLst>
              <a:ext uri="{FF2B5EF4-FFF2-40B4-BE49-F238E27FC236}">
                <a16:creationId xmlns:a16="http://schemas.microsoft.com/office/drawing/2014/main" id="{39A83023-4D85-37DF-595B-C20E6D4B91F1}"/>
              </a:ext>
            </a:extLst>
          </p:cNvPr>
          <p:cNvSpPr txBox="1"/>
          <p:nvPr/>
        </p:nvSpPr>
        <p:spPr>
          <a:xfrm>
            <a:off x="1077857" y="4001365"/>
            <a:ext cx="21590490" cy="146431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NEOMYCIN system is the 'reconstruction' of MYCIN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was also developed at Stanford University, with William J. Clancey as principal investigator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8" name="Text Placeholder 3">
            <a:extLst>
              <a:ext uri="{FF2B5EF4-FFF2-40B4-BE49-F238E27FC236}">
                <a16:creationId xmlns:a16="http://schemas.microsoft.com/office/drawing/2014/main" id="{ACE836BE-7F92-BF25-253E-D11F83C1E6E3}"/>
              </a:ext>
            </a:extLst>
          </p:cNvPr>
          <p:cNvSpPr txBox="1">
            <a:spLocks/>
          </p:cNvSpPr>
          <p:nvPr/>
        </p:nvSpPr>
        <p:spPr>
          <a:xfrm>
            <a:off x="1276266" y="616104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Key motivation behind the creation of NEOMYCIN </a:t>
            </a:r>
            <a:endParaRPr lang="en-CY" sz="6000" dirty="0">
              <a:solidFill>
                <a:srgbClr val="FF2D64"/>
              </a:solidFill>
            </a:endParaRPr>
          </a:p>
        </p:txBody>
      </p:sp>
      <p:sp>
        <p:nvSpPr>
          <p:cNvPr id="9" name="TextBox 8">
            <a:extLst>
              <a:ext uri="{FF2B5EF4-FFF2-40B4-BE49-F238E27FC236}">
                <a16:creationId xmlns:a16="http://schemas.microsoft.com/office/drawing/2014/main" id="{0FA2BEA3-1494-4EA9-D4B7-B22C1619FC78}"/>
              </a:ext>
            </a:extLst>
          </p:cNvPr>
          <p:cNvSpPr txBox="1"/>
          <p:nvPr/>
        </p:nvSpPr>
        <p:spPr>
          <a:xfrm>
            <a:off x="1276266" y="7748498"/>
            <a:ext cx="21590490" cy="212295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various shortcomings and inherent problems of GUIDON, MYCIN's teaching system</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GUIDON's failure lay in the fact that MYCIN's reasoning, in other words the backwards chaining of rules, which GUIDON was trying to teach, did not match human reasoning</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675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921421"/>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Central system goal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572466"/>
            <a:ext cx="21590490" cy="4201471"/>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explicit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modelling of strategic knowledge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as a basic precondition for the effective teaching of diagnostic reasoning and the accurate interpretation of a student's behaviour during problem solving.</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 addition, the scope of 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knowledge base was expanded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beyond microbiological infections of the blood by the addition of other categories of infections.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9598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921421"/>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NEOMYCIN’s Knowledge Base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572466"/>
            <a:ext cx="21590490" cy="4797019"/>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Knowledge about infections is described in two different ways: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Taxonomic Model </a:t>
            </a:r>
            <a:r>
              <a:rPr lang="en-CY" sz="4400"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structural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Causal Model </a:t>
            </a:r>
            <a:r>
              <a:rPr lang="en-CY" sz="4400"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support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taxonomic model is considered the heuristic model and the causal model the 'deep' model.</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4332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38C27ED9-B3FE-0E0A-F3A4-7D84C026A52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DE76DEC6-C3F9-4900-BCDB-D6AD3D6B137F}" type="slidenum">
              <a:rPr lang="el-GR" altLang="en-US" sz="2800" smtClean="0"/>
              <a:pPr>
                <a:spcBef>
                  <a:spcPct val="0"/>
                </a:spcBef>
                <a:buFontTx/>
                <a:buNone/>
              </a:pPr>
              <a:t>18</a:t>
            </a:fld>
            <a:endParaRPr lang="el-GR" altLang="en-US" sz="2800" dirty="0"/>
          </a:p>
        </p:txBody>
      </p:sp>
      <p:sp>
        <p:nvSpPr>
          <p:cNvPr id="58372" name="Rectangle 4">
            <a:extLst>
              <a:ext uri="{FF2B5EF4-FFF2-40B4-BE49-F238E27FC236}">
                <a16:creationId xmlns:a16="http://schemas.microsoft.com/office/drawing/2014/main" id="{E0447B53-47DB-D751-A0B7-380706510D59}"/>
              </a:ext>
            </a:extLst>
          </p:cNvPr>
          <p:cNvSpPr>
            <a:spLocks noChangeArrowheads="1"/>
          </p:cNvSpPr>
          <p:nvPr/>
        </p:nvSpPr>
        <p:spPr bwMode="auto">
          <a:xfrm>
            <a:off x="11464927" y="3619500"/>
            <a:ext cx="539750" cy="358774"/>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3" name="Rectangle 5">
            <a:extLst>
              <a:ext uri="{FF2B5EF4-FFF2-40B4-BE49-F238E27FC236}">
                <a16:creationId xmlns:a16="http://schemas.microsoft.com/office/drawing/2014/main" id="{EAFB18F9-05AE-213B-B488-F68FEA3D4F0C}"/>
              </a:ext>
            </a:extLst>
          </p:cNvPr>
          <p:cNvSpPr>
            <a:spLocks noChangeArrowheads="1"/>
          </p:cNvSpPr>
          <p:nvPr/>
        </p:nvSpPr>
        <p:spPr bwMode="auto">
          <a:xfrm>
            <a:off x="10020301" y="4816474"/>
            <a:ext cx="542926" cy="361950"/>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4" name="Rectangle 6">
            <a:extLst>
              <a:ext uri="{FF2B5EF4-FFF2-40B4-BE49-F238E27FC236}">
                <a16:creationId xmlns:a16="http://schemas.microsoft.com/office/drawing/2014/main" id="{0AC5E4DA-AEF3-4DB4-41A0-A13D21A8B609}"/>
              </a:ext>
            </a:extLst>
          </p:cNvPr>
          <p:cNvSpPr>
            <a:spLocks noChangeArrowheads="1"/>
          </p:cNvSpPr>
          <p:nvPr/>
        </p:nvSpPr>
        <p:spPr bwMode="auto">
          <a:xfrm>
            <a:off x="11464927" y="4864101"/>
            <a:ext cx="539750" cy="361950"/>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5" name="Rectangle 7">
            <a:extLst>
              <a:ext uri="{FF2B5EF4-FFF2-40B4-BE49-F238E27FC236}">
                <a16:creationId xmlns:a16="http://schemas.microsoft.com/office/drawing/2014/main" id="{B3A35673-6410-457D-ECE2-98AC6477C253}"/>
              </a:ext>
            </a:extLst>
          </p:cNvPr>
          <p:cNvSpPr>
            <a:spLocks noChangeArrowheads="1"/>
          </p:cNvSpPr>
          <p:nvPr/>
        </p:nvSpPr>
        <p:spPr bwMode="auto">
          <a:xfrm>
            <a:off x="12725401" y="4864101"/>
            <a:ext cx="542926" cy="361950"/>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6" name="Rectangle 8">
            <a:extLst>
              <a:ext uri="{FF2B5EF4-FFF2-40B4-BE49-F238E27FC236}">
                <a16:creationId xmlns:a16="http://schemas.microsoft.com/office/drawing/2014/main" id="{3C43C4C5-66A0-8B7F-E9C4-58A7AAC07454}"/>
              </a:ext>
            </a:extLst>
          </p:cNvPr>
          <p:cNvSpPr>
            <a:spLocks noChangeArrowheads="1"/>
          </p:cNvSpPr>
          <p:nvPr/>
        </p:nvSpPr>
        <p:spPr bwMode="auto">
          <a:xfrm>
            <a:off x="13808076" y="5946777"/>
            <a:ext cx="542924" cy="361950"/>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7" name="Rectangle 9">
            <a:extLst>
              <a:ext uri="{FF2B5EF4-FFF2-40B4-BE49-F238E27FC236}">
                <a16:creationId xmlns:a16="http://schemas.microsoft.com/office/drawing/2014/main" id="{2BDD7F29-E338-7E4D-4EF9-598BE6AE14A1}"/>
              </a:ext>
            </a:extLst>
          </p:cNvPr>
          <p:cNvSpPr>
            <a:spLocks noChangeArrowheads="1"/>
          </p:cNvSpPr>
          <p:nvPr/>
        </p:nvSpPr>
        <p:spPr bwMode="auto">
          <a:xfrm>
            <a:off x="12366627" y="5946777"/>
            <a:ext cx="539750" cy="361950"/>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8" name="Rectangle 10">
            <a:extLst>
              <a:ext uri="{FF2B5EF4-FFF2-40B4-BE49-F238E27FC236}">
                <a16:creationId xmlns:a16="http://schemas.microsoft.com/office/drawing/2014/main" id="{A71ACA1B-CD84-3A46-D613-138AA28B8410}"/>
              </a:ext>
            </a:extLst>
          </p:cNvPr>
          <p:cNvSpPr>
            <a:spLocks noChangeArrowheads="1"/>
          </p:cNvSpPr>
          <p:nvPr/>
        </p:nvSpPr>
        <p:spPr bwMode="auto">
          <a:xfrm>
            <a:off x="9480551" y="6080123"/>
            <a:ext cx="539750" cy="358776"/>
          </a:xfrm>
          <a:prstGeom prst="rect">
            <a:avLst/>
          </a:prstGeom>
          <a:solidFill>
            <a:schemeClr val="accent5">
              <a:lumMod val="60000"/>
              <a:lumOff val="4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79" name="Line 11">
            <a:extLst>
              <a:ext uri="{FF2B5EF4-FFF2-40B4-BE49-F238E27FC236}">
                <a16:creationId xmlns:a16="http://schemas.microsoft.com/office/drawing/2014/main" id="{2FA5C641-5871-ED19-105E-3C00C2C704E4}"/>
              </a:ext>
            </a:extLst>
          </p:cNvPr>
          <p:cNvSpPr>
            <a:spLocks noChangeShapeType="1"/>
          </p:cNvSpPr>
          <p:nvPr/>
        </p:nvSpPr>
        <p:spPr bwMode="auto">
          <a:xfrm>
            <a:off x="11823700" y="4025901"/>
            <a:ext cx="0" cy="72072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380" name="Line 12">
            <a:extLst>
              <a:ext uri="{FF2B5EF4-FFF2-40B4-BE49-F238E27FC236}">
                <a16:creationId xmlns:a16="http://schemas.microsoft.com/office/drawing/2014/main" id="{B0F6148D-57A0-F58C-EA90-E776A0BDB5A8}"/>
              </a:ext>
            </a:extLst>
          </p:cNvPr>
          <p:cNvSpPr>
            <a:spLocks noChangeShapeType="1"/>
          </p:cNvSpPr>
          <p:nvPr/>
        </p:nvSpPr>
        <p:spPr bwMode="auto">
          <a:xfrm>
            <a:off x="11823701" y="4025901"/>
            <a:ext cx="1263650" cy="72072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381" name="Line 13">
            <a:extLst>
              <a:ext uri="{FF2B5EF4-FFF2-40B4-BE49-F238E27FC236}">
                <a16:creationId xmlns:a16="http://schemas.microsoft.com/office/drawing/2014/main" id="{D67D72B0-25F8-C3D8-D853-2089A7B47C22}"/>
              </a:ext>
            </a:extLst>
          </p:cNvPr>
          <p:cNvSpPr>
            <a:spLocks noChangeShapeType="1"/>
          </p:cNvSpPr>
          <p:nvPr/>
        </p:nvSpPr>
        <p:spPr bwMode="auto">
          <a:xfrm flipH="1">
            <a:off x="10201276" y="4025901"/>
            <a:ext cx="1622424" cy="72072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382" name="Oval 14">
            <a:extLst>
              <a:ext uri="{FF2B5EF4-FFF2-40B4-BE49-F238E27FC236}">
                <a16:creationId xmlns:a16="http://schemas.microsoft.com/office/drawing/2014/main" id="{2CEB948B-9D34-60BD-C10A-E24AB1F04036}"/>
              </a:ext>
            </a:extLst>
          </p:cNvPr>
          <p:cNvSpPr>
            <a:spLocks noChangeArrowheads="1"/>
          </p:cNvSpPr>
          <p:nvPr/>
        </p:nvSpPr>
        <p:spPr bwMode="auto">
          <a:xfrm>
            <a:off x="11102976" y="7277101"/>
            <a:ext cx="542924" cy="542926"/>
          </a:xfrm>
          <a:prstGeom prst="ellipse">
            <a:avLst/>
          </a:prstGeom>
          <a:solidFill>
            <a:schemeClr val="accent1">
              <a:lumMod val="5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83" name="Oval 15">
            <a:extLst>
              <a:ext uri="{FF2B5EF4-FFF2-40B4-BE49-F238E27FC236}">
                <a16:creationId xmlns:a16="http://schemas.microsoft.com/office/drawing/2014/main" id="{77EEE4FF-7D58-B523-7987-3BB3EC2A0841}"/>
              </a:ext>
            </a:extLst>
          </p:cNvPr>
          <p:cNvSpPr>
            <a:spLocks noChangeArrowheads="1"/>
          </p:cNvSpPr>
          <p:nvPr/>
        </p:nvSpPr>
        <p:spPr bwMode="auto">
          <a:xfrm>
            <a:off x="12366627" y="8359777"/>
            <a:ext cx="539750" cy="539750"/>
          </a:xfrm>
          <a:prstGeom prst="ellipse">
            <a:avLst/>
          </a:prstGeom>
          <a:solidFill>
            <a:schemeClr val="accent1">
              <a:lumMod val="5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84" name="Oval 16">
            <a:extLst>
              <a:ext uri="{FF2B5EF4-FFF2-40B4-BE49-F238E27FC236}">
                <a16:creationId xmlns:a16="http://schemas.microsoft.com/office/drawing/2014/main" id="{1B654AE4-BBCF-0C7E-9B49-8155D8AF91DA}"/>
              </a:ext>
            </a:extLst>
          </p:cNvPr>
          <p:cNvSpPr>
            <a:spLocks noChangeArrowheads="1"/>
          </p:cNvSpPr>
          <p:nvPr/>
        </p:nvSpPr>
        <p:spPr bwMode="auto">
          <a:xfrm>
            <a:off x="12547601" y="9559927"/>
            <a:ext cx="539750" cy="539750"/>
          </a:xfrm>
          <a:prstGeom prst="ellipse">
            <a:avLst/>
          </a:prstGeom>
          <a:solidFill>
            <a:schemeClr val="accent1">
              <a:lumMod val="5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85" name="Oval 17">
            <a:extLst>
              <a:ext uri="{FF2B5EF4-FFF2-40B4-BE49-F238E27FC236}">
                <a16:creationId xmlns:a16="http://schemas.microsoft.com/office/drawing/2014/main" id="{F597F598-11E6-C123-8CF7-E43DC3A79303}"/>
              </a:ext>
            </a:extLst>
          </p:cNvPr>
          <p:cNvSpPr>
            <a:spLocks noChangeArrowheads="1"/>
          </p:cNvSpPr>
          <p:nvPr/>
        </p:nvSpPr>
        <p:spPr bwMode="auto">
          <a:xfrm>
            <a:off x="15071727" y="9559927"/>
            <a:ext cx="539750" cy="539750"/>
          </a:xfrm>
          <a:prstGeom prst="ellipse">
            <a:avLst/>
          </a:prstGeom>
          <a:solidFill>
            <a:schemeClr val="accent1">
              <a:lumMod val="5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86" name="Oval 18">
            <a:extLst>
              <a:ext uri="{FF2B5EF4-FFF2-40B4-BE49-F238E27FC236}">
                <a16:creationId xmlns:a16="http://schemas.microsoft.com/office/drawing/2014/main" id="{22492386-6067-B123-5A47-5AA9766C8D3E}"/>
              </a:ext>
            </a:extLst>
          </p:cNvPr>
          <p:cNvSpPr>
            <a:spLocks noChangeArrowheads="1"/>
          </p:cNvSpPr>
          <p:nvPr/>
        </p:nvSpPr>
        <p:spPr bwMode="auto">
          <a:xfrm>
            <a:off x="13989051" y="8359777"/>
            <a:ext cx="539750" cy="539750"/>
          </a:xfrm>
          <a:prstGeom prst="ellipse">
            <a:avLst/>
          </a:prstGeom>
          <a:solidFill>
            <a:schemeClr val="accent1">
              <a:lumMod val="5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387" name="Freeform 19">
            <a:extLst>
              <a:ext uri="{FF2B5EF4-FFF2-40B4-BE49-F238E27FC236}">
                <a16:creationId xmlns:a16="http://schemas.microsoft.com/office/drawing/2014/main" id="{2BC6538E-B2E8-6491-64EE-D49E32540ED1}"/>
              </a:ext>
            </a:extLst>
          </p:cNvPr>
          <p:cNvSpPr>
            <a:spLocks/>
          </p:cNvSpPr>
          <p:nvPr/>
        </p:nvSpPr>
        <p:spPr bwMode="auto">
          <a:xfrm>
            <a:off x="8582027" y="7966077"/>
            <a:ext cx="1085850" cy="107950"/>
          </a:xfrm>
          <a:custGeom>
            <a:avLst/>
            <a:gdLst>
              <a:gd name="T0" fmla="*/ 0 w 856"/>
              <a:gd name="T1" fmla="*/ 0 h 83"/>
              <a:gd name="T2" fmla="*/ 109420952 w 856"/>
              <a:gd name="T3" fmla="*/ 26219494 h 83"/>
              <a:gd name="T4" fmla="*/ 134362521 w 856"/>
              <a:gd name="T5" fmla="*/ 35100008 h 83"/>
              <a:gd name="T6" fmla="*/ 310965368 w 856"/>
              <a:gd name="T7" fmla="*/ 17761677 h 83"/>
              <a:gd name="T8" fmla="*/ 344354621 w 856"/>
              <a:gd name="T9" fmla="*/ 8880513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 h="83">
                <a:moveTo>
                  <a:pt x="0" y="0"/>
                </a:moveTo>
                <a:cubicBezTo>
                  <a:pt x="185" y="27"/>
                  <a:pt x="103" y="6"/>
                  <a:pt x="272" y="62"/>
                </a:cubicBezTo>
                <a:cubicBezTo>
                  <a:pt x="293" y="69"/>
                  <a:pt x="334" y="83"/>
                  <a:pt x="334" y="83"/>
                </a:cubicBezTo>
                <a:cubicBezTo>
                  <a:pt x="480" y="68"/>
                  <a:pt x="627" y="61"/>
                  <a:pt x="773" y="42"/>
                </a:cubicBezTo>
                <a:cubicBezTo>
                  <a:pt x="801" y="38"/>
                  <a:pt x="856" y="21"/>
                  <a:pt x="856" y="21"/>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88" name="Freeform 20">
            <a:extLst>
              <a:ext uri="{FF2B5EF4-FFF2-40B4-BE49-F238E27FC236}">
                <a16:creationId xmlns:a16="http://schemas.microsoft.com/office/drawing/2014/main" id="{23011926-1FC9-6D54-B6D6-58AB6109DA4A}"/>
              </a:ext>
            </a:extLst>
          </p:cNvPr>
          <p:cNvSpPr>
            <a:spLocks/>
          </p:cNvSpPr>
          <p:nvPr/>
        </p:nvSpPr>
        <p:spPr bwMode="auto">
          <a:xfrm>
            <a:off x="10061576" y="8016877"/>
            <a:ext cx="2232024" cy="844550"/>
          </a:xfrm>
          <a:custGeom>
            <a:avLst/>
            <a:gdLst>
              <a:gd name="T0" fmla="*/ 35140396 w 1756"/>
              <a:gd name="T1" fmla="*/ 26130960 h 666"/>
              <a:gd name="T2" fmla="*/ 127636564 w 1756"/>
              <a:gd name="T3" fmla="*/ 110152272 h 666"/>
              <a:gd name="T4" fmla="*/ 186607884 w 1756"/>
              <a:gd name="T5" fmla="*/ 151961936 h 666"/>
              <a:gd name="T6" fmla="*/ 262543730 w 1756"/>
              <a:gd name="T7" fmla="*/ 210655625 h 666"/>
              <a:gd name="T8" fmla="*/ 296068578 w 1756"/>
              <a:gd name="T9" fmla="*/ 227540284 h 666"/>
              <a:gd name="T10" fmla="*/ 321515685 w 1756"/>
              <a:gd name="T11" fmla="*/ 244424944 h 666"/>
              <a:gd name="T12" fmla="*/ 473386742 w 1756"/>
              <a:gd name="T13" fmla="*/ 252867273 h 666"/>
              <a:gd name="T14" fmla="*/ 709272656 w 1756"/>
              <a:gd name="T15" fmla="*/ 252867273 h 66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56" h="666">
                <a:moveTo>
                  <a:pt x="87" y="65"/>
                </a:moveTo>
                <a:cubicBezTo>
                  <a:pt x="256" y="179"/>
                  <a:pt x="0" y="0"/>
                  <a:pt x="316" y="274"/>
                </a:cubicBezTo>
                <a:cubicBezTo>
                  <a:pt x="361" y="313"/>
                  <a:pt x="420" y="336"/>
                  <a:pt x="462" y="378"/>
                </a:cubicBezTo>
                <a:cubicBezTo>
                  <a:pt x="657" y="573"/>
                  <a:pt x="511" y="464"/>
                  <a:pt x="650" y="524"/>
                </a:cubicBezTo>
                <a:cubicBezTo>
                  <a:pt x="678" y="536"/>
                  <a:pt x="706" y="551"/>
                  <a:pt x="733" y="566"/>
                </a:cubicBezTo>
                <a:cubicBezTo>
                  <a:pt x="755" y="579"/>
                  <a:pt x="771" y="604"/>
                  <a:pt x="796" y="608"/>
                </a:cubicBezTo>
                <a:cubicBezTo>
                  <a:pt x="920" y="626"/>
                  <a:pt x="1047" y="622"/>
                  <a:pt x="1172" y="629"/>
                </a:cubicBezTo>
                <a:cubicBezTo>
                  <a:pt x="1367" y="666"/>
                  <a:pt x="1558" y="629"/>
                  <a:pt x="1756" y="629"/>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89" name="Freeform 21">
            <a:extLst>
              <a:ext uri="{FF2B5EF4-FFF2-40B4-BE49-F238E27FC236}">
                <a16:creationId xmlns:a16="http://schemas.microsoft.com/office/drawing/2014/main" id="{329532DE-D562-76BE-F4EA-9ECE8B7246BF}"/>
              </a:ext>
            </a:extLst>
          </p:cNvPr>
          <p:cNvSpPr>
            <a:spLocks/>
          </p:cNvSpPr>
          <p:nvPr/>
        </p:nvSpPr>
        <p:spPr bwMode="auto">
          <a:xfrm>
            <a:off x="11102976" y="5045076"/>
            <a:ext cx="555624" cy="2384424"/>
          </a:xfrm>
          <a:custGeom>
            <a:avLst/>
            <a:gdLst>
              <a:gd name="T0" fmla="*/ 154886533 w 438"/>
              <a:gd name="T1" fmla="*/ 756852744 h 1878"/>
              <a:gd name="T2" fmla="*/ 171783591 w 438"/>
              <a:gd name="T3" fmla="*/ 731463326 h 1878"/>
              <a:gd name="T4" fmla="*/ 137990108 w 438"/>
              <a:gd name="T5" fmla="*/ 571871339 h 1878"/>
              <a:gd name="T6" fmla="*/ 96150226 w 438"/>
              <a:gd name="T7" fmla="*/ 403815790 h 1878"/>
              <a:gd name="T8" fmla="*/ 71207402 w 438"/>
              <a:gd name="T9" fmla="*/ 285734111 h 1878"/>
              <a:gd name="T10" fmla="*/ 54310977 w 438"/>
              <a:gd name="T11" fmla="*/ 235357758 h 1878"/>
              <a:gd name="T12" fmla="*/ 28966024 w 438"/>
              <a:gd name="T13" fmla="*/ 151129059 h 1878"/>
              <a:gd name="T14" fmla="*/ 20517494 w 438"/>
              <a:gd name="T15" fmla="*/ 126142124 h 1878"/>
              <a:gd name="T16" fmla="*/ 12068965 w 438"/>
              <a:gd name="T17" fmla="*/ 100752706 h 1878"/>
              <a:gd name="T18" fmla="*/ 71207402 w 438"/>
              <a:gd name="T19" fmla="*/ 0 h 18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8" h="1878">
                <a:moveTo>
                  <a:pt x="385" y="1878"/>
                </a:moveTo>
                <a:cubicBezTo>
                  <a:pt x="399" y="1857"/>
                  <a:pt x="425" y="1840"/>
                  <a:pt x="427" y="1815"/>
                </a:cubicBezTo>
                <a:cubicBezTo>
                  <a:pt x="438" y="1668"/>
                  <a:pt x="406" y="1544"/>
                  <a:pt x="343" y="1419"/>
                </a:cubicBezTo>
                <a:cubicBezTo>
                  <a:pt x="253" y="1057"/>
                  <a:pt x="288" y="1196"/>
                  <a:pt x="239" y="1002"/>
                </a:cubicBezTo>
                <a:cubicBezTo>
                  <a:pt x="236" y="989"/>
                  <a:pt x="195" y="771"/>
                  <a:pt x="177" y="709"/>
                </a:cubicBezTo>
                <a:cubicBezTo>
                  <a:pt x="164" y="667"/>
                  <a:pt x="146" y="627"/>
                  <a:pt x="135" y="584"/>
                </a:cubicBezTo>
                <a:cubicBezTo>
                  <a:pt x="104" y="460"/>
                  <a:pt x="122" y="525"/>
                  <a:pt x="72" y="375"/>
                </a:cubicBezTo>
                <a:cubicBezTo>
                  <a:pt x="65" y="354"/>
                  <a:pt x="58" y="334"/>
                  <a:pt x="51" y="313"/>
                </a:cubicBezTo>
                <a:cubicBezTo>
                  <a:pt x="44" y="292"/>
                  <a:pt x="30" y="250"/>
                  <a:pt x="30" y="250"/>
                </a:cubicBezTo>
                <a:cubicBezTo>
                  <a:pt x="48" y="73"/>
                  <a:pt x="0" y="0"/>
                  <a:pt x="177" y="0"/>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0" name="Freeform 22">
            <a:extLst>
              <a:ext uri="{FF2B5EF4-FFF2-40B4-BE49-F238E27FC236}">
                <a16:creationId xmlns:a16="http://schemas.microsoft.com/office/drawing/2014/main" id="{9146DE8C-E45F-4D9F-BB5C-D4E10DFBD1C4}"/>
              </a:ext>
            </a:extLst>
          </p:cNvPr>
          <p:cNvSpPr>
            <a:spLocks/>
          </p:cNvSpPr>
          <p:nvPr/>
        </p:nvSpPr>
        <p:spPr bwMode="auto">
          <a:xfrm>
            <a:off x="10172700" y="7623177"/>
            <a:ext cx="901700" cy="209550"/>
          </a:xfrm>
          <a:custGeom>
            <a:avLst/>
            <a:gdLst>
              <a:gd name="T0" fmla="*/ 0 w 709"/>
              <a:gd name="T1" fmla="*/ 65735333 h 167"/>
              <a:gd name="T2" fmla="*/ 109582622 w 709"/>
              <a:gd name="T3" fmla="*/ 24798423 h 167"/>
              <a:gd name="T4" fmla="*/ 185602672 w 709"/>
              <a:gd name="T5" fmla="*/ 0 h 167"/>
              <a:gd name="T6" fmla="*/ 286693544 w 709"/>
              <a:gd name="T7" fmla="*/ 0 h 1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09" h="167">
                <a:moveTo>
                  <a:pt x="0" y="167"/>
                </a:moveTo>
                <a:cubicBezTo>
                  <a:pt x="86" y="110"/>
                  <a:pt x="175" y="92"/>
                  <a:pt x="271" y="63"/>
                </a:cubicBezTo>
                <a:cubicBezTo>
                  <a:pt x="334" y="44"/>
                  <a:pt x="393" y="0"/>
                  <a:pt x="459" y="0"/>
                </a:cubicBezTo>
                <a:cubicBezTo>
                  <a:pt x="542" y="0"/>
                  <a:pt x="626" y="0"/>
                  <a:pt x="709" y="0"/>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1" name="Freeform 23">
            <a:extLst>
              <a:ext uri="{FF2B5EF4-FFF2-40B4-BE49-F238E27FC236}">
                <a16:creationId xmlns:a16="http://schemas.microsoft.com/office/drawing/2014/main" id="{7F9BAEB5-9EDE-7140-8D7F-CDCB5BC8CA3E}"/>
              </a:ext>
            </a:extLst>
          </p:cNvPr>
          <p:cNvSpPr>
            <a:spLocks/>
          </p:cNvSpPr>
          <p:nvPr/>
        </p:nvSpPr>
        <p:spPr bwMode="auto">
          <a:xfrm>
            <a:off x="11684000" y="7543800"/>
            <a:ext cx="1158876" cy="53976"/>
          </a:xfrm>
          <a:custGeom>
            <a:avLst/>
            <a:gdLst>
              <a:gd name="T0" fmla="*/ 0 w 914"/>
              <a:gd name="T1" fmla="*/ 0 h 44"/>
              <a:gd name="T2" fmla="*/ 226673737 w 914"/>
              <a:gd name="T3" fmla="*/ 7900737 h 44"/>
              <a:gd name="T4" fmla="*/ 268471249 w 914"/>
              <a:gd name="T5" fmla="*/ 15800861 h 44"/>
              <a:gd name="T6" fmla="*/ 0 60000 65536"/>
              <a:gd name="T7" fmla="*/ 0 60000 65536"/>
              <a:gd name="T8" fmla="*/ 0 60000 65536"/>
            </a:gdLst>
            <a:ahLst/>
            <a:cxnLst>
              <a:cxn ang="T6">
                <a:pos x="T0" y="T1"/>
              </a:cxn>
              <a:cxn ang="T7">
                <a:pos x="T2" y="T3"/>
              </a:cxn>
              <a:cxn ang="T8">
                <a:pos x="T4" y="T5"/>
              </a:cxn>
            </a:cxnLst>
            <a:rect l="0" t="0" r="r" b="b"/>
            <a:pathLst>
              <a:path w="914" h="44">
                <a:moveTo>
                  <a:pt x="0" y="0"/>
                </a:moveTo>
                <a:cubicBezTo>
                  <a:pt x="188" y="7"/>
                  <a:pt x="376" y="9"/>
                  <a:pt x="564" y="21"/>
                </a:cubicBezTo>
                <a:cubicBezTo>
                  <a:pt x="914" y="44"/>
                  <a:pt x="555" y="42"/>
                  <a:pt x="668" y="42"/>
                </a:cubicBezTo>
              </a:path>
            </a:pathLst>
          </a:custGeom>
          <a:noFill/>
          <a:ln w="571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2" name="Freeform 24">
            <a:extLst>
              <a:ext uri="{FF2B5EF4-FFF2-40B4-BE49-F238E27FC236}">
                <a16:creationId xmlns:a16="http://schemas.microsoft.com/office/drawing/2014/main" id="{4CDF9F54-3D84-65AD-B29E-A78FA5F6B7B6}"/>
              </a:ext>
            </a:extLst>
          </p:cNvPr>
          <p:cNvSpPr>
            <a:spLocks/>
          </p:cNvSpPr>
          <p:nvPr/>
        </p:nvSpPr>
        <p:spPr bwMode="auto">
          <a:xfrm>
            <a:off x="12903200" y="8143876"/>
            <a:ext cx="800100" cy="352424"/>
          </a:xfrm>
          <a:custGeom>
            <a:avLst/>
            <a:gdLst>
              <a:gd name="T0" fmla="*/ 0 w 632"/>
              <a:gd name="T1" fmla="*/ 112096278 h 277"/>
              <a:gd name="T2" fmla="*/ 125411877 w 632"/>
              <a:gd name="T3" fmla="*/ 95099772 h 277"/>
              <a:gd name="T4" fmla="*/ 175496618 w 632"/>
              <a:gd name="T5" fmla="*/ 78507853 h 277"/>
              <a:gd name="T6" fmla="*/ 225982042 w 632"/>
              <a:gd name="T7" fmla="*/ 27518335 h 277"/>
              <a:gd name="T8" fmla="*/ 250823754 w 632"/>
              <a:gd name="T9" fmla="*/ 2428163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7">
                <a:moveTo>
                  <a:pt x="0" y="277"/>
                </a:moveTo>
                <a:cubicBezTo>
                  <a:pt x="166" y="262"/>
                  <a:pt x="190" y="272"/>
                  <a:pt x="313" y="235"/>
                </a:cubicBezTo>
                <a:cubicBezTo>
                  <a:pt x="355" y="222"/>
                  <a:pt x="438" y="194"/>
                  <a:pt x="438" y="194"/>
                </a:cubicBezTo>
                <a:cubicBezTo>
                  <a:pt x="480" y="152"/>
                  <a:pt x="522" y="110"/>
                  <a:pt x="564" y="68"/>
                </a:cubicBezTo>
                <a:cubicBezTo>
                  <a:pt x="632" y="0"/>
                  <a:pt x="626" y="58"/>
                  <a:pt x="626" y="6"/>
                </a:cubicBezTo>
              </a:path>
            </a:pathLst>
          </a:custGeom>
          <a:noFill/>
          <a:ln w="571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3" name="Freeform 25">
            <a:extLst>
              <a:ext uri="{FF2B5EF4-FFF2-40B4-BE49-F238E27FC236}">
                <a16:creationId xmlns:a16="http://schemas.microsoft.com/office/drawing/2014/main" id="{C53F7677-0350-7F91-899F-A2524462551D}"/>
              </a:ext>
            </a:extLst>
          </p:cNvPr>
          <p:cNvSpPr>
            <a:spLocks/>
          </p:cNvSpPr>
          <p:nvPr/>
        </p:nvSpPr>
        <p:spPr bwMode="auto">
          <a:xfrm>
            <a:off x="12874627" y="8788400"/>
            <a:ext cx="1060450" cy="28576"/>
          </a:xfrm>
          <a:custGeom>
            <a:avLst/>
            <a:gdLst>
              <a:gd name="T0" fmla="*/ 0 w 835"/>
              <a:gd name="T1" fmla="*/ 0 h 21"/>
              <a:gd name="T2" fmla="*/ 243951125 w 835"/>
              <a:gd name="T3" fmla="*/ 9721283 h 21"/>
              <a:gd name="T4" fmla="*/ 336692875 w 835"/>
              <a:gd name="T5" fmla="*/ 0 h 21"/>
              <a:gd name="T6" fmla="*/ 0 60000 65536"/>
              <a:gd name="T7" fmla="*/ 0 60000 65536"/>
              <a:gd name="T8" fmla="*/ 0 60000 65536"/>
            </a:gdLst>
            <a:ahLst/>
            <a:cxnLst>
              <a:cxn ang="T6">
                <a:pos x="T0" y="T1"/>
              </a:cxn>
              <a:cxn ang="T7">
                <a:pos x="T2" y="T3"/>
              </a:cxn>
              <a:cxn ang="T8">
                <a:pos x="T4" y="T5"/>
              </a:cxn>
            </a:cxnLst>
            <a:rect l="0" t="0" r="r" b="b"/>
            <a:pathLst>
              <a:path w="835" h="21">
                <a:moveTo>
                  <a:pt x="0" y="0"/>
                </a:moveTo>
                <a:cubicBezTo>
                  <a:pt x="202" y="7"/>
                  <a:pt x="403" y="21"/>
                  <a:pt x="605" y="21"/>
                </a:cubicBezTo>
                <a:cubicBezTo>
                  <a:pt x="682" y="21"/>
                  <a:pt x="758" y="0"/>
                  <a:pt x="835" y="0"/>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4" name="Freeform 26">
            <a:extLst>
              <a:ext uri="{FF2B5EF4-FFF2-40B4-BE49-F238E27FC236}">
                <a16:creationId xmlns:a16="http://schemas.microsoft.com/office/drawing/2014/main" id="{6505A486-18B8-9655-0577-9EB88D254B1E}"/>
              </a:ext>
            </a:extLst>
          </p:cNvPr>
          <p:cNvSpPr>
            <a:spLocks/>
          </p:cNvSpPr>
          <p:nvPr/>
        </p:nvSpPr>
        <p:spPr bwMode="auto">
          <a:xfrm>
            <a:off x="12585701" y="8975727"/>
            <a:ext cx="234950" cy="476250"/>
          </a:xfrm>
          <a:custGeom>
            <a:avLst/>
            <a:gdLst>
              <a:gd name="T0" fmla="*/ 73798800 w 187"/>
              <a:gd name="T1" fmla="*/ 151209375 h 375"/>
              <a:gd name="T2" fmla="*/ 57618032 w 187"/>
              <a:gd name="T3" fmla="*/ 117741700 h 375"/>
              <a:gd name="T4" fmla="*/ 49330705 w 187"/>
              <a:gd name="T5" fmla="*/ 92338525 h 375"/>
              <a:gd name="T6" fmla="*/ 24468095 w 187"/>
              <a:gd name="T7" fmla="*/ 75806300 h 375"/>
              <a:gd name="T8" fmla="*/ 8287327 w 187"/>
              <a:gd name="T9" fmla="*/ 24999950 h 375"/>
              <a:gd name="T10" fmla="*/ 0 w 187"/>
              <a:gd name="T11" fmla="*/ 0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7" h="375">
                <a:moveTo>
                  <a:pt x="187" y="375"/>
                </a:moveTo>
                <a:cubicBezTo>
                  <a:pt x="173" y="347"/>
                  <a:pt x="158" y="320"/>
                  <a:pt x="146" y="292"/>
                </a:cubicBezTo>
                <a:cubicBezTo>
                  <a:pt x="137" y="272"/>
                  <a:pt x="139" y="246"/>
                  <a:pt x="125" y="229"/>
                </a:cubicBezTo>
                <a:cubicBezTo>
                  <a:pt x="109" y="210"/>
                  <a:pt x="83" y="202"/>
                  <a:pt x="62" y="188"/>
                </a:cubicBezTo>
                <a:cubicBezTo>
                  <a:pt x="48" y="146"/>
                  <a:pt x="35" y="104"/>
                  <a:pt x="21" y="62"/>
                </a:cubicBezTo>
                <a:cubicBezTo>
                  <a:pt x="14" y="41"/>
                  <a:pt x="0" y="0"/>
                  <a:pt x="0" y="0"/>
                </a:cubicBezTo>
              </a:path>
            </a:pathLst>
          </a:custGeom>
          <a:noFill/>
          <a:ln w="571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5" name="Freeform 27">
            <a:extLst>
              <a:ext uri="{FF2B5EF4-FFF2-40B4-BE49-F238E27FC236}">
                <a16:creationId xmlns:a16="http://schemas.microsoft.com/office/drawing/2014/main" id="{B0C36A3F-C1C0-1D8E-A3CB-D25A56DA411C}"/>
              </a:ext>
            </a:extLst>
          </p:cNvPr>
          <p:cNvSpPr>
            <a:spLocks/>
          </p:cNvSpPr>
          <p:nvPr/>
        </p:nvSpPr>
        <p:spPr bwMode="auto">
          <a:xfrm>
            <a:off x="13112751" y="9848851"/>
            <a:ext cx="1962150" cy="60326"/>
          </a:xfrm>
          <a:custGeom>
            <a:avLst/>
            <a:gdLst>
              <a:gd name="T0" fmla="*/ 0 w 1544"/>
              <a:gd name="T1" fmla="*/ 3158946 h 48"/>
              <a:gd name="T2" fmla="*/ 497012976 w 1544"/>
              <a:gd name="T3" fmla="*/ 11451257 h 48"/>
              <a:gd name="T4" fmla="*/ 623386111 w 1544"/>
              <a:gd name="T5" fmla="*/ 3158946 h 48"/>
              <a:gd name="T6" fmla="*/ 0 60000 65536"/>
              <a:gd name="T7" fmla="*/ 0 60000 65536"/>
              <a:gd name="T8" fmla="*/ 0 60000 65536"/>
            </a:gdLst>
            <a:ahLst/>
            <a:cxnLst>
              <a:cxn ang="T6">
                <a:pos x="T0" y="T1"/>
              </a:cxn>
              <a:cxn ang="T7">
                <a:pos x="T2" y="T3"/>
              </a:cxn>
              <a:cxn ang="T8">
                <a:pos x="T4" y="T5"/>
              </a:cxn>
            </a:cxnLst>
            <a:rect l="0" t="0" r="r" b="b"/>
            <a:pathLst>
              <a:path w="1544" h="48">
                <a:moveTo>
                  <a:pt x="0" y="8"/>
                </a:moveTo>
                <a:cubicBezTo>
                  <a:pt x="558" y="43"/>
                  <a:pt x="489" y="48"/>
                  <a:pt x="1231" y="29"/>
                </a:cubicBezTo>
                <a:cubicBezTo>
                  <a:pt x="1432" y="0"/>
                  <a:pt x="1328" y="8"/>
                  <a:pt x="1544" y="8"/>
                </a:cubicBezTo>
              </a:path>
            </a:pathLst>
          </a:custGeom>
          <a:noFill/>
          <a:ln w="571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6" name="Freeform 28">
            <a:extLst>
              <a:ext uri="{FF2B5EF4-FFF2-40B4-BE49-F238E27FC236}">
                <a16:creationId xmlns:a16="http://schemas.microsoft.com/office/drawing/2014/main" id="{48ECF239-5A43-354B-2286-E8EFAC4E53FB}"/>
              </a:ext>
            </a:extLst>
          </p:cNvPr>
          <p:cNvSpPr>
            <a:spLocks/>
          </p:cNvSpPr>
          <p:nvPr/>
        </p:nvSpPr>
        <p:spPr bwMode="auto">
          <a:xfrm>
            <a:off x="12874627" y="6270626"/>
            <a:ext cx="1730374" cy="2066924"/>
          </a:xfrm>
          <a:custGeom>
            <a:avLst/>
            <a:gdLst>
              <a:gd name="T0" fmla="*/ 471715579 w 1362"/>
              <a:gd name="T1" fmla="*/ 656046502 h 1628"/>
              <a:gd name="T2" fmla="*/ 488663589 w 1362"/>
              <a:gd name="T3" fmla="*/ 403782745 h 1628"/>
              <a:gd name="T4" fmla="*/ 480189584 w 1362"/>
              <a:gd name="T5" fmla="*/ 378395636 h 1628"/>
              <a:gd name="T6" fmla="*/ 454767569 w 1362"/>
              <a:gd name="T7" fmla="*/ 361873575 h 1628"/>
              <a:gd name="T8" fmla="*/ 261078118 w 1362"/>
              <a:gd name="T9" fmla="*/ 193428791 h 1628"/>
              <a:gd name="T10" fmla="*/ 134776061 w 1362"/>
              <a:gd name="T11" fmla="*/ 84222075 h 1628"/>
              <a:gd name="T12" fmla="*/ 8474005 w 1362"/>
              <a:gd name="T13" fmla="*/ 25387743 h 1628"/>
              <a:gd name="T14" fmla="*/ 0 w 1362"/>
              <a:gd name="T15" fmla="*/ 0 h 16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62" h="1628">
                <a:moveTo>
                  <a:pt x="1169" y="1628"/>
                </a:moveTo>
                <a:cubicBezTo>
                  <a:pt x="1362" y="1435"/>
                  <a:pt x="1250" y="1578"/>
                  <a:pt x="1211" y="1002"/>
                </a:cubicBezTo>
                <a:cubicBezTo>
                  <a:pt x="1210" y="980"/>
                  <a:pt x="1204" y="956"/>
                  <a:pt x="1190" y="939"/>
                </a:cubicBezTo>
                <a:cubicBezTo>
                  <a:pt x="1174" y="920"/>
                  <a:pt x="1146" y="915"/>
                  <a:pt x="1127" y="898"/>
                </a:cubicBezTo>
                <a:cubicBezTo>
                  <a:pt x="966" y="753"/>
                  <a:pt x="828" y="602"/>
                  <a:pt x="647" y="480"/>
                </a:cubicBezTo>
                <a:cubicBezTo>
                  <a:pt x="536" y="405"/>
                  <a:pt x="460" y="265"/>
                  <a:pt x="334" y="209"/>
                </a:cubicBezTo>
                <a:cubicBezTo>
                  <a:pt x="224" y="160"/>
                  <a:pt x="123" y="129"/>
                  <a:pt x="21" y="63"/>
                </a:cubicBezTo>
                <a:cubicBezTo>
                  <a:pt x="14" y="42"/>
                  <a:pt x="0" y="0"/>
                  <a:pt x="0" y="0"/>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7" name="Freeform 29">
            <a:extLst>
              <a:ext uri="{FF2B5EF4-FFF2-40B4-BE49-F238E27FC236}">
                <a16:creationId xmlns:a16="http://schemas.microsoft.com/office/drawing/2014/main" id="{B29FFC19-07DD-907C-2ECA-AD7B160EEF8D}"/>
              </a:ext>
            </a:extLst>
          </p:cNvPr>
          <p:cNvSpPr>
            <a:spLocks/>
          </p:cNvSpPr>
          <p:nvPr/>
        </p:nvSpPr>
        <p:spPr bwMode="auto">
          <a:xfrm>
            <a:off x="14544677" y="7915276"/>
            <a:ext cx="955674" cy="609600"/>
          </a:xfrm>
          <a:custGeom>
            <a:avLst/>
            <a:gdLst>
              <a:gd name="T0" fmla="*/ 0 w 751"/>
              <a:gd name="T1" fmla="*/ 193548000 h 480"/>
              <a:gd name="T2" fmla="*/ 93112679 w 751"/>
              <a:gd name="T3" fmla="*/ 185080275 h 480"/>
              <a:gd name="T4" fmla="*/ 194321228 w 751"/>
              <a:gd name="T5" fmla="*/ 109273975 h 480"/>
              <a:gd name="T6" fmla="*/ 304032222 w 751"/>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1" h="480">
                <a:moveTo>
                  <a:pt x="0" y="480"/>
                </a:moveTo>
                <a:cubicBezTo>
                  <a:pt x="77" y="473"/>
                  <a:pt x="154" y="470"/>
                  <a:pt x="230" y="459"/>
                </a:cubicBezTo>
                <a:cubicBezTo>
                  <a:pt x="307" y="448"/>
                  <a:pt x="425" y="326"/>
                  <a:pt x="480" y="271"/>
                </a:cubicBezTo>
                <a:cubicBezTo>
                  <a:pt x="539" y="96"/>
                  <a:pt x="648" y="106"/>
                  <a:pt x="751" y="0"/>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8" name="Freeform 30">
            <a:extLst>
              <a:ext uri="{FF2B5EF4-FFF2-40B4-BE49-F238E27FC236}">
                <a16:creationId xmlns:a16="http://schemas.microsoft.com/office/drawing/2014/main" id="{9175AC2E-59E3-0AEB-8CD3-EBBE8AC52707}"/>
              </a:ext>
            </a:extLst>
          </p:cNvPr>
          <p:cNvSpPr>
            <a:spLocks/>
          </p:cNvSpPr>
          <p:nvPr/>
        </p:nvSpPr>
        <p:spPr bwMode="auto">
          <a:xfrm>
            <a:off x="14519277" y="8788401"/>
            <a:ext cx="1031874" cy="187326"/>
          </a:xfrm>
          <a:custGeom>
            <a:avLst/>
            <a:gdLst>
              <a:gd name="T0" fmla="*/ 0 w 814"/>
              <a:gd name="T1" fmla="*/ 0 h 146"/>
              <a:gd name="T2" fmla="*/ 276798299 w 814"/>
              <a:gd name="T3" fmla="*/ 25516752 h 146"/>
              <a:gd name="T4" fmla="*/ 310142788 w 814"/>
              <a:gd name="T5" fmla="*/ 34159409 h 146"/>
              <a:gd name="T6" fmla="*/ 327015956 w 814"/>
              <a:gd name="T7" fmla="*/ 60087381 h 14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4" h="146">
                <a:moveTo>
                  <a:pt x="0" y="0"/>
                </a:moveTo>
                <a:cubicBezTo>
                  <a:pt x="272" y="13"/>
                  <a:pt x="441" y="31"/>
                  <a:pt x="689" y="62"/>
                </a:cubicBezTo>
                <a:cubicBezTo>
                  <a:pt x="717" y="69"/>
                  <a:pt x="748" y="67"/>
                  <a:pt x="772" y="83"/>
                </a:cubicBezTo>
                <a:cubicBezTo>
                  <a:pt x="793" y="97"/>
                  <a:pt x="814" y="146"/>
                  <a:pt x="814" y="146"/>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399" name="Freeform 31">
            <a:extLst>
              <a:ext uri="{FF2B5EF4-FFF2-40B4-BE49-F238E27FC236}">
                <a16:creationId xmlns:a16="http://schemas.microsoft.com/office/drawing/2014/main" id="{EF3D953C-D229-D9F0-25E8-F529A985848B}"/>
              </a:ext>
            </a:extLst>
          </p:cNvPr>
          <p:cNvSpPr>
            <a:spLocks/>
          </p:cNvSpPr>
          <p:nvPr/>
        </p:nvSpPr>
        <p:spPr bwMode="auto">
          <a:xfrm>
            <a:off x="14439900" y="5978527"/>
            <a:ext cx="2171700" cy="3736974"/>
          </a:xfrm>
          <a:custGeom>
            <a:avLst/>
            <a:gdLst>
              <a:gd name="T0" fmla="*/ 369727800 w 1711"/>
              <a:gd name="T1" fmla="*/ 1186690574 h 2942"/>
              <a:gd name="T2" fmla="*/ 579965749 w 1711"/>
              <a:gd name="T3" fmla="*/ 1144741072 h 2942"/>
              <a:gd name="T4" fmla="*/ 630309588 w 1711"/>
              <a:gd name="T5" fmla="*/ 1077379639 h 2942"/>
              <a:gd name="T6" fmla="*/ 655280330 w 1711"/>
              <a:gd name="T7" fmla="*/ 976135842 h 2942"/>
              <a:gd name="T8" fmla="*/ 689111761 w 1711"/>
              <a:gd name="T9" fmla="*/ 740572473 h 2942"/>
              <a:gd name="T10" fmla="*/ 672196363 w 1711"/>
              <a:gd name="T11" fmla="*/ 319865667 h 2942"/>
              <a:gd name="T12" fmla="*/ 638767287 w 1711"/>
              <a:gd name="T13" fmla="*/ 235563370 h 2942"/>
              <a:gd name="T14" fmla="*/ 537676619 w 1711"/>
              <a:gd name="T15" fmla="*/ 201681006 h 2942"/>
              <a:gd name="T16" fmla="*/ 487332145 w 1711"/>
              <a:gd name="T17" fmla="*/ 151260437 h 2942"/>
              <a:gd name="T18" fmla="*/ 436987672 w 1711"/>
              <a:gd name="T19" fmla="*/ 134319573 h 2942"/>
              <a:gd name="T20" fmla="*/ 302467928 w 1711"/>
              <a:gd name="T21" fmla="*/ 83899004 h 2942"/>
              <a:gd name="T22" fmla="*/ 218292658 w 1711"/>
              <a:gd name="T23" fmla="*/ 50419934 h 2942"/>
              <a:gd name="T24" fmla="*/ 0 w 1711"/>
              <a:gd name="T25" fmla="*/ 0 h 29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11" h="2942">
                <a:moveTo>
                  <a:pt x="918" y="2942"/>
                </a:moveTo>
                <a:cubicBezTo>
                  <a:pt x="1100" y="2919"/>
                  <a:pt x="1263" y="2883"/>
                  <a:pt x="1440" y="2838"/>
                </a:cubicBezTo>
                <a:cubicBezTo>
                  <a:pt x="1482" y="2782"/>
                  <a:pt x="1523" y="2727"/>
                  <a:pt x="1565" y="2671"/>
                </a:cubicBezTo>
                <a:cubicBezTo>
                  <a:pt x="1598" y="2627"/>
                  <a:pt x="1620" y="2471"/>
                  <a:pt x="1627" y="2420"/>
                </a:cubicBezTo>
                <a:cubicBezTo>
                  <a:pt x="1655" y="2225"/>
                  <a:pt x="1686" y="2031"/>
                  <a:pt x="1711" y="1836"/>
                </a:cubicBezTo>
                <a:cubicBezTo>
                  <a:pt x="1710" y="1817"/>
                  <a:pt x="1679" y="882"/>
                  <a:pt x="1669" y="793"/>
                </a:cubicBezTo>
                <a:cubicBezTo>
                  <a:pt x="1667" y="771"/>
                  <a:pt x="1605" y="595"/>
                  <a:pt x="1586" y="584"/>
                </a:cubicBezTo>
                <a:cubicBezTo>
                  <a:pt x="1509" y="540"/>
                  <a:pt x="1335" y="500"/>
                  <a:pt x="1335" y="500"/>
                </a:cubicBezTo>
                <a:cubicBezTo>
                  <a:pt x="1293" y="458"/>
                  <a:pt x="1259" y="408"/>
                  <a:pt x="1210" y="375"/>
                </a:cubicBezTo>
                <a:cubicBezTo>
                  <a:pt x="1173" y="351"/>
                  <a:pt x="1126" y="348"/>
                  <a:pt x="1085" y="333"/>
                </a:cubicBezTo>
                <a:cubicBezTo>
                  <a:pt x="686" y="184"/>
                  <a:pt x="1035" y="303"/>
                  <a:pt x="751" y="208"/>
                </a:cubicBezTo>
                <a:cubicBezTo>
                  <a:pt x="621" y="112"/>
                  <a:pt x="716" y="163"/>
                  <a:pt x="542" y="125"/>
                </a:cubicBezTo>
                <a:cubicBezTo>
                  <a:pt x="375" y="89"/>
                  <a:pt x="166" y="0"/>
                  <a:pt x="0" y="0"/>
                </a:cubicBezTo>
              </a:path>
            </a:pathLst>
          </a:custGeom>
          <a:noFill/>
          <a:ln w="381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400" name="Freeform 32">
            <a:extLst>
              <a:ext uri="{FF2B5EF4-FFF2-40B4-BE49-F238E27FC236}">
                <a16:creationId xmlns:a16="http://schemas.microsoft.com/office/drawing/2014/main" id="{5D63AC3A-D671-EC2F-CABB-D56C6F330ACD}"/>
              </a:ext>
            </a:extLst>
          </p:cNvPr>
          <p:cNvSpPr>
            <a:spLocks/>
          </p:cNvSpPr>
          <p:nvPr/>
        </p:nvSpPr>
        <p:spPr bwMode="auto">
          <a:xfrm>
            <a:off x="7972426" y="7921626"/>
            <a:ext cx="504824" cy="73024"/>
          </a:xfrm>
          <a:custGeom>
            <a:avLst/>
            <a:gdLst>
              <a:gd name="T0" fmla="*/ 0 w 397"/>
              <a:gd name="T1" fmla="*/ 23805824 h 56"/>
              <a:gd name="T2" fmla="*/ 160483168 w 397"/>
              <a:gd name="T3" fmla="*/ 14878640 h 56"/>
              <a:gd name="T4" fmla="*/ 0 60000 65536"/>
              <a:gd name="T5" fmla="*/ 0 60000 65536"/>
            </a:gdLst>
            <a:ahLst/>
            <a:cxnLst>
              <a:cxn ang="T4">
                <a:pos x="T0" y="T1"/>
              </a:cxn>
              <a:cxn ang="T5">
                <a:pos x="T2" y="T3"/>
              </a:cxn>
            </a:cxnLst>
            <a:rect l="0" t="0" r="r" b="b"/>
            <a:pathLst>
              <a:path w="397" h="56">
                <a:moveTo>
                  <a:pt x="0" y="56"/>
                </a:moveTo>
                <a:cubicBezTo>
                  <a:pt x="169" y="0"/>
                  <a:pt x="41" y="35"/>
                  <a:pt x="397" y="35"/>
                </a:cubicBezTo>
              </a:path>
            </a:pathLst>
          </a:custGeom>
          <a:noFill/>
          <a:ln w="76200"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401" name="Freeform 33">
            <a:extLst>
              <a:ext uri="{FF2B5EF4-FFF2-40B4-BE49-F238E27FC236}">
                <a16:creationId xmlns:a16="http://schemas.microsoft.com/office/drawing/2014/main" id="{28D58979-9B8B-A7BE-7D82-CA7581199FAC}"/>
              </a:ext>
            </a:extLst>
          </p:cNvPr>
          <p:cNvSpPr>
            <a:spLocks/>
          </p:cNvSpPr>
          <p:nvPr/>
        </p:nvSpPr>
        <p:spPr bwMode="auto">
          <a:xfrm>
            <a:off x="12560301" y="7610477"/>
            <a:ext cx="527050" cy="117474"/>
          </a:xfrm>
          <a:custGeom>
            <a:avLst/>
            <a:gdLst>
              <a:gd name="T0" fmla="*/ 16452575 w 416"/>
              <a:gd name="T1" fmla="*/ 3589904 h 93"/>
              <a:gd name="T2" fmla="*/ 91493853 w 416"/>
              <a:gd name="T3" fmla="*/ 20343844 h 93"/>
              <a:gd name="T4" fmla="*/ 166936119 w 416"/>
              <a:gd name="T5" fmla="*/ 37097152 h 93"/>
              <a:gd name="T6" fmla="*/ 0 60000 65536"/>
              <a:gd name="T7" fmla="*/ 0 60000 65536"/>
              <a:gd name="T8" fmla="*/ 0 60000 65536"/>
            </a:gdLst>
            <a:ahLst/>
            <a:cxnLst>
              <a:cxn ang="T6">
                <a:pos x="T0" y="T1"/>
              </a:cxn>
              <a:cxn ang="T7">
                <a:pos x="T2" y="T3"/>
              </a:cxn>
              <a:cxn ang="T8">
                <a:pos x="T4" y="T5"/>
              </a:cxn>
            </a:cxnLst>
            <a:rect l="0" t="0" r="r" b="b"/>
            <a:pathLst>
              <a:path w="416" h="93">
                <a:moveTo>
                  <a:pt x="41" y="9"/>
                </a:moveTo>
                <a:cubicBezTo>
                  <a:pt x="236" y="58"/>
                  <a:pt x="0" y="0"/>
                  <a:pt x="228" y="51"/>
                </a:cubicBezTo>
                <a:cubicBezTo>
                  <a:pt x="292" y="65"/>
                  <a:pt x="351" y="93"/>
                  <a:pt x="416" y="93"/>
                </a:cubicBezTo>
              </a:path>
            </a:pathLst>
          </a:custGeom>
          <a:noFill/>
          <a:ln w="57150"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402" name="Freeform 34">
            <a:extLst>
              <a:ext uri="{FF2B5EF4-FFF2-40B4-BE49-F238E27FC236}">
                <a16:creationId xmlns:a16="http://schemas.microsoft.com/office/drawing/2014/main" id="{599324BD-F8D0-1E30-32A0-961C3B5E1E47}"/>
              </a:ext>
            </a:extLst>
          </p:cNvPr>
          <p:cNvSpPr>
            <a:spLocks/>
          </p:cNvSpPr>
          <p:nvPr/>
        </p:nvSpPr>
        <p:spPr bwMode="auto">
          <a:xfrm>
            <a:off x="13696951" y="7781926"/>
            <a:ext cx="238126" cy="368300"/>
          </a:xfrm>
          <a:custGeom>
            <a:avLst/>
            <a:gdLst>
              <a:gd name="T0" fmla="*/ 8107745 w 187"/>
              <a:gd name="T1" fmla="*/ 100806250 h 290"/>
              <a:gd name="T2" fmla="*/ 33647076 w 187"/>
              <a:gd name="T3" fmla="*/ 50403125 h 290"/>
              <a:gd name="T4" fmla="*/ 42160399 w 187"/>
              <a:gd name="T5" fmla="*/ 24999950 h 290"/>
              <a:gd name="T6" fmla="*/ 75807476 w 187"/>
              <a:gd name="T7" fmla="*/ 0 h 2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7" h="290">
                <a:moveTo>
                  <a:pt x="20" y="250"/>
                </a:moveTo>
                <a:cubicBezTo>
                  <a:pt x="74" y="92"/>
                  <a:pt x="0" y="290"/>
                  <a:pt x="83" y="125"/>
                </a:cubicBezTo>
                <a:cubicBezTo>
                  <a:pt x="93" y="105"/>
                  <a:pt x="90" y="79"/>
                  <a:pt x="104" y="62"/>
                </a:cubicBezTo>
                <a:cubicBezTo>
                  <a:pt x="126" y="35"/>
                  <a:pt x="163" y="24"/>
                  <a:pt x="187" y="0"/>
                </a:cubicBezTo>
              </a:path>
            </a:pathLst>
          </a:custGeom>
          <a:noFill/>
          <a:ln w="57150"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403" name="Freeform 35">
            <a:extLst>
              <a:ext uri="{FF2B5EF4-FFF2-40B4-BE49-F238E27FC236}">
                <a16:creationId xmlns:a16="http://schemas.microsoft.com/office/drawing/2014/main" id="{89460554-F1C5-3A4C-474A-72A591E0BCE0}"/>
              </a:ext>
            </a:extLst>
          </p:cNvPr>
          <p:cNvSpPr>
            <a:spLocks/>
          </p:cNvSpPr>
          <p:nvPr/>
        </p:nvSpPr>
        <p:spPr bwMode="auto">
          <a:xfrm>
            <a:off x="15551151" y="7832727"/>
            <a:ext cx="400050" cy="53974"/>
          </a:xfrm>
          <a:custGeom>
            <a:avLst/>
            <a:gdLst>
              <a:gd name="T0" fmla="*/ 0 w 313"/>
              <a:gd name="T1" fmla="*/ 17340433 h 42"/>
              <a:gd name="T2" fmla="*/ 127827478 w 313"/>
              <a:gd name="T3" fmla="*/ 0 h 42"/>
              <a:gd name="T4" fmla="*/ 0 60000 65536"/>
              <a:gd name="T5" fmla="*/ 0 60000 65536"/>
            </a:gdLst>
            <a:ahLst/>
            <a:cxnLst>
              <a:cxn ang="T4">
                <a:pos x="T0" y="T1"/>
              </a:cxn>
              <a:cxn ang="T5">
                <a:pos x="T2" y="T3"/>
              </a:cxn>
            </a:cxnLst>
            <a:rect l="0" t="0" r="r" b="b"/>
            <a:pathLst>
              <a:path w="313" h="42">
                <a:moveTo>
                  <a:pt x="0" y="42"/>
                </a:moveTo>
                <a:cubicBezTo>
                  <a:pt x="103" y="16"/>
                  <a:pt x="206" y="0"/>
                  <a:pt x="313" y="0"/>
                </a:cubicBezTo>
              </a:path>
            </a:pathLst>
          </a:custGeom>
          <a:noFill/>
          <a:ln w="57150"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404" name="Freeform 36">
            <a:extLst>
              <a:ext uri="{FF2B5EF4-FFF2-40B4-BE49-F238E27FC236}">
                <a16:creationId xmlns:a16="http://schemas.microsoft.com/office/drawing/2014/main" id="{AB992665-BB5F-78D9-1763-626605D5D610}"/>
              </a:ext>
            </a:extLst>
          </p:cNvPr>
          <p:cNvSpPr>
            <a:spLocks/>
          </p:cNvSpPr>
          <p:nvPr/>
        </p:nvSpPr>
        <p:spPr bwMode="auto">
          <a:xfrm>
            <a:off x="15579726" y="9026526"/>
            <a:ext cx="342900" cy="317500"/>
          </a:xfrm>
          <a:custGeom>
            <a:avLst/>
            <a:gdLst>
              <a:gd name="T0" fmla="*/ 0 w 271"/>
              <a:gd name="T1" fmla="*/ 0 h 250"/>
              <a:gd name="T2" fmla="*/ 91658056 w 271"/>
              <a:gd name="T3" fmla="*/ 75403075 h 250"/>
              <a:gd name="T4" fmla="*/ 108469013 w 271"/>
              <a:gd name="T5" fmla="*/ 100806250 h 250"/>
              <a:gd name="T6" fmla="*/ 0 60000 65536"/>
              <a:gd name="T7" fmla="*/ 0 60000 65536"/>
              <a:gd name="T8" fmla="*/ 0 60000 65536"/>
            </a:gdLst>
            <a:ahLst/>
            <a:cxnLst>
              <a:cxn ang="T6">
                <a:pos x="T0" y="T1"/>
              </a:cxn>
              <a:cxn ang="T7">
                <a:pos x="T2" y="T3"/>
              </a:cxn>
              <a:cxn ang="T8">
                <a:pos x="T4" y="T5"/>
              </a:cxn>
            </a:cxnLst>
            <a:rect l="0" t="0" r="r" b="b"/>
            <a:pathLst>
              <a:path w="271" h="250">
                <a:moveTo>
                  <a:pt x="0" y="0"/>
                </a:moveTo>
                <a:cubicBezTo>
                  <a:pt x="148" y="36"/>
                  <a:pt x="139" y="51"/>
                  <a:pt x="229" y="187"/>
                </a:cubicBezTo>
                <a:cubicBezTo>
                  <a:pt x="243" y="208"/>
                  <a:pt x="271" y="250"/>
                  <a:pt x="271" y="250"/>
                </a:cubicBezTo>
              </a:path>
            </a:pathLst>
          </a:custGeom>
          <a:noFill/>
          <a:ln w="57150" cap="rnd"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58405" name="Oval 37">
            <a:extLst>
              <a:ext uri="{FF2B5EF4-FFF2-40B4-BE49-F238E27FC236}">
                <a16:creationId xmlns:a16="http://schemas.microsoft.com/office/drawing/2014/main" id="{520589FF-3286-BBCF-7062-24A9D7C7DB11}"/>
              </a:ext>
            </a:extLst>
          </p:cNvPr>
          <p:cNvSpPr>
            <a:spLocks noChangeArrowheads="1"/>
          </p:cNvSpPr>
          <p:nvPr/>
        </p:nvSpPr>
        <p:spPr bwMode="auto">
          <a:xfrm>
            <a:off x="9661527" y="7639051"/>
            <a:ext cx="539750" cy="539750"/>
          </a:xfrm>
          <a:prstGeom prst="ellipse">
            <a:avLst/>
          </a:prstGeom>
          <a:solidFill>
            <a:schemeClr val="accent1">
              <a:lumMod val="5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406" name="Line 38">
            <a:extLst>
              <a:ext uri="{FF2B5EF4-FFF2-40B4-BE49-F238E27FC236}">
                <a16:creationId xmlns:a16="http://schemas.microsoft.com/office/drawing/2014/main" id="{4A57AFF9-6196-5BC8-1DC6-104E175F2321}"/>
              </a:ext>
            </a:extLst>
          </p:cNvPr>
          <p:cNvSpPr>
            <a:spLocks noChangeShapeType="1"/>
          </p:cNvSpPr>
          <p:nvPr/>
        </p:nvSpPr>
        <p:spPr bwMode="auto">
          <a:xfrm>
            <a:off x="13087351" y="5045076"/>
            <a:ext cx="539750" cy="0"/>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46" name="Line 39">
            <a:extLst>
              <a:ext uri="{FF2B5EF4-FFF2-40B4-BE49-F238E27FC236}">
                <a16:creationId xmlns:a16="http://schemas.microsoft.com/office/drawing/2014/main" id="{6C7377F1-07EF-7832-EF4C-29CD6CA8870D}"/>
              </a:ext>
            </a:extLst>
          </p:cNvPr>
          <p:cNvSpPr>
            <a:spLocks noChangeShapeType="1"/>
          </p:cNvSpPr>
          <p:nvPr/>
        </p:nvSpPr>
        <p:spPr bwMode="auto">
          <a:xfrm flipH="1">
            <a:off x="12547600" y="5181600"/>
            <a:ext cx="571500" cy="76517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08" name="Line 40">
            <a:extLst>
              <a:ext uri="{FF2B5EF4-FFF2-40B4-BE49-F238E27FC236}">
                <a16:creationId xmlns:a16="http://schemas.microsoft.com/office/drawing/2014/main" id="{9973FB54-4589-BAF6-4451-BB9D98E69E6D}"/>
              </a:ext>
            </a:extLst>
          </p:cNvPr>
          <p:cNvSpPr>
            <a:spLocks noChangeShapeType="1"/>
          </p:cNvSpPr>
          <p:nvPr/>
        </p:nvSpPr>
        <p:spPr bwMode="auto">
          <a:xfrm>
            <a:off x="13087350" y="5226051"/>
            <a:ext cx="901700" cy="72072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09" name="Line 41">
            <a:extLst>
              <a:ext uri="{FF2B5EF4-FFF2-40B4-BE49-F238E27FC236}">
                <a16:creationId xmlns:a16="http://schemas.microsoft.com/office/drawing/2014/main" id="{B7D6F5F9-1862-EE24-E509-BA8362853ADF}"/>
              </a:ext>
            </a:extLst>
          </p:cNvPr>
          <p:cNvSpPr>
            <a:spLocks noChangeShapeType="1"/>
          </p:cNvSpPr>
          <p:nvPr/>
        </p:nvSpPr>
        <p:spPr bwMode="auto">
          <a:xfrm flipH="1">
            <a:off x="11464927" y="5226051"/>
            <a:ext cx="358774" cy="5397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10" name="Line 42">
            <a:extLst>
              <a:ext uri="{FF2B5EF4-FFF2-40B4-BE49-F238E27FC236}">
                <a16:creationId xmlns:a16="http://schemas.microsoft.com/office/drawing/2014/main" id="{FC900DEE-B5EC-A59D-B3AB-CF71B578EC1B}"/>
              </a:ext>
            </a:extLst>
          </p:cNvPr>
          <p:cNvSpPr>
            <a:spLocks noChangeShapeType="1"/>
          </p:cNvSpPr>
          <p:nvPr/>
        </p:nvSpPr>
        <p:spPr bwMode="auto">
          <a:xfrm>
            <a:off x="11823701" y="5226050"/>
            <a:ext cx="361950" cy="35877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11" name="Line 43">
            <a:extLst>
              <a:ext uri="{FF2B5EF4-FFF2-40B4-BE49-F238E27FC236}">
                <a16:creationId xmlns:a16="http://schemas.microsoft.com/office/drawing/2014/main" id="{2741629A-3A20-5DD3-2416-872D0EFCF5B1}"/>
              </a:ext>
            </a:extLst>
          </p:cNvPr>
          <p:cNvSpPr>
            <a:spLocks noChangeShapeType="1"/>
          </p:cNvSpPr>
          <p:nvPr/>
        </p:nvSpPr>
        <p:spPr bwMode="auto">
          <a:xfrm flipH="1">
            <a:off x="9661527" y="5226050"/>
            <a:ext cx="539750" cy="9017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12" name="Line 44">
            <a:extLst>
              <a:ext uri="{FF2B5EF4-FFF2-40B4-BE49-F238E27FC236}">
                <a16:creationId xmlns:a16="http://schemas.microsoft.com/office/drawing/2014/main" id="{28DC3815-8ADC-FBDD-B4FB-B50CA6E887FE}"/>
              </a:ext>
            </a:extLst>
          </p:cNvPr>
          <p:cNvSpPr>
            <a:spLocks noChangeShapeType="1"/>
          </p:cNvSpPr>
          <p:nvPr/>
        </p:nvSpPr>
        <p:spPr bwMode="auto">
          <a:xfrm>
            <a:off x="10201276" y="5226051"/>
            <a:ext cx="0" cy="5397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13" name="Line 45">
            <a:extLst>
              <a:ext uri="{FF2B5EF4-FFF2-40B4-BE49-F238E27FC236}">
                <a16:creationId xmlns:a16="http://schemas.microsoft.com/office/drawing/2014/main" id="{16182293-C79C-D714-D976-B6CEFB9707A9}"/>
              </a:ext>
            </a:extLst>
          </p:cNvPr>
          <p:cNvSpPr>
            <a:spLocks noChangeShapeType="1"/>
          </p:cNvSpPr>
          <p:nvPr/>
        </p:nvSpPr>
        <p:spPr bwMode="auto">
          <a:xfrm>
            <a:off x="10201276" y="5226051"/>
            <a:ext cx="542924" cy="72072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14" name="Oval 46">
            <a:extLst>
              <a:ext uri="{FF2B5EF4-FFF2-40B4-BE49-F238E27FC236}">
                <a16:creationId xmlns:a16="http://schemas.microsoft.com/office/drawing/2014/main" id="{063E67AE-0E4D-537C-3750-A3F05C9AF58E}"/>
              </a:ext>
            </a:extLst>
          </p:cNvPr>
          <p:cNvSpPr>
            <a:spLocks noChangeArrowheads="1"/>
          </p:cNvSpPr>
          <p:nvPr/>
        </p:nvSpPr>
        <p:spPr bwMode="auto">
          <a:xfrm>
            <a:off x="7858126" y="4864101"/>
            <a:ext cx="720724" cy="361950"/>
          </a:xfrm>
          <a:prstGeom prst="ellipse">
            <a:avLst/>
          </a:prstGeom>
          <a:solidFill>
            <a:schemeClr val="accent6">
              <a:lumMod val="60000"/>
              <a:lumOff val="40000"/>
            </a:schemeClr>
          </a:solidFill>
          <a:ln w="1905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8415" name="Line 47">
            <a:extLst>
              <a:ext uri="{FF2B5EF4-FFF2-40B4-BE49-F238E27FC236}">
                <a16:creationId xmlns:a16="http://schemas.microsoft.com/office/drawing/2014/main" id="{9E86D219-C91B-742A-C677-E1491CA1CE3D}"/>
              </a:ext>
            </a:extLst>
          </p:cNvPr>
          <p:cNvSpPr>
            <a:spLocks noChangeShapeType="1"/>
          </p:cNvSpPr>
          <p:nvPr/>
        </p:nvSpPr>
        <p:spPr bwMode="auto">
          <a:xfrm>
            <a:off x="8578851" y="5045076"/>
            <a:ext cx="1441450" cy="0"/>
          </a:xfrm>
          <a:prstGeom prst="line">
            <a:avLst/>
          </a:prstGeom>
          <a:noFill/>
          <a:ln w="38100">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58416" name="Line 48">
            <a:extLst>
              <a:ext uri="{FF2B5EF4-FFF2-40B4-BE49-F238E27FC236}">
                <a16:creationId xmlns:a16="http://schemas.microsoft.com/office/drawing/2014/main" id="{9DD5BE35-2D99-6340-F333-56FC49A6E84B}"/>
              </a:ext>
            </a:extLst>
          </p:cNvPr>
          <p:cNvSpPr>
            <a:spLocks noChangeShapeType="1"/>
          </p:cNvSpPr>
          <p:nvPr/>
        </p:nvSpPr>
        <p:spPr bwMode="auto">
          <a:xfrm flipV="1">
            <a:off x="8578851" y="5045077"/>
            <a:ext cx="539750" cy="539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417" name="Line 49">
            <a:extLst>
              <a:ext uri="{FF2B5EF4-FFF2-40B4-BE49-F238E27FC236}">
                <a16:creationId xmlns:a16="http://schemas.microsoft.com/office/drawing/2014/main" id="{68BEF21F-57DD-13DA-2A1C-B850728E67CC}"/>
              </a:ext>
            </a:extLst>
          </p:cNvPr>
          <p:cNvSpPr>
            <a:spLocks noChangeShapeType="1"/>
          </p:cNvSpPr>
          <p:nvPr/>
        </p:nvSpPr>
        <p:spPr bwMode="auto">
          <a:xfrm flipV="1">
            <a:off x="14170026" y="9852027"/>
            <a:ext cx="0" cy="35877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57" name="Text Box 50">
            <a:extLst>
              <a:ext uri="{FF2B5EF4-FFF2-40B4-BE49-F238E27FC236}">
                <a16:creationId xmlns:a16="http://schemas.microsoft.com/office/drawing/2014/main" id="{3DE5CAD3-F827-16BB-04C5-2245E6A3E4DC}"/>
              </a:ext>
            </a:extLst>
          </p:cNvPr>
          <p:cNvSpPr txBox="1">
            <a:spLocks noChangeArrowheads="1"/>
          </p:cNvSpPr>
          <p:nvPr/>
        </p:nvSpPr>
        <p:spPr bwMode="auto">
          <a:xfrm>
            <a:off x="5029200" y="1066801"/>
            <a:ext cx="1417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dirty="0">
                <a:solidFill>
                  <a:srgbClr val="990000"/>
                </a:solidFill>
              </a:rPr>
              <a:t>NEOMYCIN’s Descriptive Knowledge Models</a:t>
            </a:r>
          </a:p>
        </p:txBody>
      </p:sp>
      <p:sp>
        <p:nvSpPr>
          <p:cNvPr id="58419" name="Text Box 51">
            <a:extLst>
              <a:ext uri="{FF2B5EF4-FFF2-40B4-BE49-F238E27FC236}">
                <a16:creationId xmlns:a16="http://schemas.microsoft.com/office/drawing/2014/main" id="{12982735-FAFD-69D2-7916-94A516AC65D3}"/>
              </a:ext>
            </a:extLst>
          </p:cNvPr>
          <p:cNvSpPr txBox="1">
            <a:spLocks noChangeArrowheads="1"/>
          </p:cNvSpPr>
          <p:nvPr/>
        </p:nvSpPr>
        <p:spPr bwMode="auto">
          <a:xfrm>
            <a:off x="4876800" y="2743201"/>
            <a:ext cx="50292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t>Taxonomic Model</a:t>
            </a:r>
            <a:r>
              <a:rPr lang="el-GR" altLang="en-US" sz="2800" dirty="0"/>
              <a:t> </a:t>
            </a:r>
          </a:p>
          <a:p>
            <a:pPr eaLnBrk="1" hangingPunct="1">
              <a:spcBef>
                <a:spcPct val="50000"/>
              </a:spcBef>
              <a:buFontTx/>
              <a:buNone/>
            </a:pPr>
            <a:r>
              <a:rPr lang="el-GR" altLang="en-US" sz="2800" b="1" dirty="0"/>
              <a:t>(</a:t>
            </a:r>
            <a:r>
              <a:rPr lang="en-US" altLang="en-US" sz="2800" b="1" dirty="0"/>
              <a:t>Structural knowledge</a:t>
            </a:r>
            <a:r>
              <a:rPr lang="el-GR" altLang="en-US" sz="2800" b="1" dirty="0"/>
              <a:t>)</a:t>
            </a:r>
            <a:endParaRPr lang="en-US" altLang="en-US" sz="2800" b="1" dirty="0"/>
          </a:p>
        </p:txBody>
      </p:sp>
      <p:sp>
        <p:nvSpPr>
          <p:cNvPr id="58420" name="Text Box 52">
            <a:extLst>
              <a:ext uri="{FF2B5EF4-FFF2-40B4-BE49-F238E27FC236}">
                <a16:creationId xmlns:a16="http://schemas.microsoft.com/office/drawing/2014/main" id="{17AC4F42-64EF-EB6A-2088-87491CD30385}"/>
              </a:ext>
            </a:extLst>
          </p:cNvPr>
          <p:cNvSpPr txBox="1">
            <a:spLocks noChangeArrowheads="1"/>
          </p:cNvSpPr>
          <p:nvPr/>
        </p:nvSpPr>
        <p:spPr bwMode="auto">
          <a:xfrm>
            <a:off x="5029200" y="9144001"/>
            <a:ext cx="50292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t>Causal Model</a:t>
            </a:r>
            <a:r>
              <a:rPr lang="el-GR" altLang="en-US" sz="2800" dirty="0"/>
              <a:t> </a:t>
            </a:r>
          </a:p>
          <a:p>
            <a:pPr eaLnBrk="1" hangingPunct="1">
              <a:spcBef>
                <a:spcPct val="50000"/>
              </a:spcBef>
              <a:buFontTx/>
              <a:buNone/>
            </a:pPr>
            <a:r>
              <a:rPr lang="el-GR" altLang="en-US" sz="2800" b="1" dirty="0"/>
              <a:t>(</a:t>
            </a:r>
            <a:r>
              <a:rPr lang="en-US" altLang="en-US" sz="2800" b="1" dirty="0"/>
              <a:t>support knowledge</a:t>
            </a:r>
            <a:r>
              <a:rPr lang="el-GR" altLang="en-US" sz="2800" b="1" dirty="0"/>
              <a:t>)</a:t>
            </a:r>
            <a:endParaRPr lang="en-US" altLang="en-US" sz="2800" b="1" dirty="0"/>
          </a:p>
        </p:txBody>
      </p:sp>
      <p:sp>
        <p:nvSpPr>
          <p:cNvPr id="58421" name="Text Box 53">
            <a:extLst>
              <a:ext uri="{FF2B5EF4-FFF2-40B4-BE49-F238E27FC236}">
                <a16:creationId xmlns:a16="http://schemas.microsoft.com/office/drawing/2014/main" id="{31372235-3F03-589C-F18F-B57A3E94DE4D}"/>
              </a:ext>
            </a:extLst>
          </p:cNvPr>
          <p:cNvSpPr txBox="1">
            <a:spLocks noChangeArrowheads="1"/>
          </p:cNvSpPr>
          <p:nvPr/>
        </p:nvSpPr>
        <p:spPr bwMode="auto">
          <a:xfrm>
            <a:off x="11430000" y="10210801"/>
            <a:ext cx="5029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a:t>causal link</a:t>
            </a:r>
            <a:endParaRPr lang="el-GR" altLang="en-US" sz="2800" b="1" dirty="0"/>
          </a:p>
          <a:p>
            <a:pPr algn="ctr" eaLnBrk="1" hangingPunct="1">
              <a:spcBef>
                <a:spcPct val="50000"/>
              </a:spcBef>
              <a:buFontTx/>
              <a:buNone/>
            </a:pPr>
            <a:r>
              <a:rPr lang="el-GR" altLang="en-US" sz="2800" b="1" dirty="0"/>
              <a:t>(</a:t>
            </a:r>
            <a:r>
              <a:rPr lang="en-US" altLang="en-US" sz="2800" b="1" dirty="0"/>
              <a:t>caused-by</a:t>
            </a:r>
            <a:r>
              <a:rPr lang="el-GR" altLang="en-US" sz="2800" b="1" dirty="0"/>
              <a:t>)</a:t>
            </a:r>
            <a:endParaRPr lang="en-US" altLang="en-US" sz="2800" b="1" dirty="0"/>
          </a:p>
        </p:txBody>
      </p:sp>
      <p:sp>
        <p:nvSpPr>
          <p:cNvPr id="58422" name="Text Box 54">
            <a:extLst>
              <a:ext uri="{FF2B5EF4-FFF2-40B4-BE49-F238E27FC236}">
                <a16:creationId xmlns:a16="http://schemas.microsoft.com/office/drawing/2014/main" id="{39BC6FB6-915F-7513-5D75-A260E921A6DE}"/>
              </a:ext>
            </a:extLst>
          </p:cNvPr>
          <p:cNvSpPr txBox="1">
            <a:spLocks noChangeArrowheads="1"/>
          </p:cNvSpPr>
          <p:nvPr/>
        </p:nvSpPr>
        <p:spPr bwMode="auto">
          <a:xfrm>
            <a:off x="4876800" y="5486401"/>
            <a:ext cx="502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a:t>triggering link</a:t>
            </a:r>
          </a:p>
        </p:txBody>
      </p:sp>
      <p:sp>
        <p:nvSpPr>
          <p:cNvPr id="58423" name="Text Box 55">
            <a:extLst>
              <a:ext uri="{FF2B5EF4-FFF2-40B4-BE49-F238E27FC236}">
                <a16:creationId xmlns:a16="http://schemas.microsoft.com/office/drawing/2014/main" id="{2814B6AE-9632-A4E2-1931-A14595DC6019}"/>
              </a:ext>
            </a:extLst>
          </p:cNvPr>
          <p:cNvSpPr txBox="1">
            <a:spLocks noChangeArrowheads="1"/>
          </p:cNvSpPr>
          <p:nvPr/>
        </p:nvSpPr>
        <p:spPr bwMode="auto">
          <a:xfrm>
            <a:off x="13411200" y="4724400"/>
            <a:ext cx="502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a:t>rules attached to frames</a:t>
            </a:r>
          </a:p>
        </p:txBody>
      </p:sp>
    </p:spTree>
    <p:extLst>
      <p:ext uri="{BB962C8B-B14F-4D97-AF65-F5344CB8AC3E}">
        <p14:creationId xmlns:p14="http://schemas.microsoft.com/office/powerpoint/2010/main" val="2426629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419"/>
                                        </p:tgtEl>
                                        <p:attrNameLst>
                                          <p:attrName>style.visibility</p:attrName>
                                        </p:attrNameLst>
                                      </p:cBhvr>
                                      <p:to>
                                        <p:strVal val="visible"/>
                                      </p:to>
                                    </p:set>
                                    <p:anim calcmode="lin" valueType="num">
                                      <p:cBhvr additive="base">
                                        <p:cTn id="7" dur="500" fill="hold"/>
                                        <p:tgtEl>
                                          <p:spTgt spid="58419"/>
                                        </p:tgtEl>
                                        <p:attrNameLst>
                                          <p:attrName>ppt_x</p:attrName>
                                        </p:attrNameLst>
                                      </p:cBhvr>
                                      <p:tavLst>
                                        <p:tav tm="0">
                                          <p:val>
                                            <p:strVal val="#ppt_x"/>
                                          </p:val>
                                        </p:tav>
                                        <p:tav tm="100000">
                                          <p:val>
                                            <p:strVal val="#ppt_x"/>
                                          </p:val>
                                        </p:tav>
                                      </p:tavLst>
                                    </p:anim>
                                    <p:anim calcmode="lin" valueType="num">
                                      <p:cBhvr additive="base">
                                        <p:cTn id="8" dur="500" fill="hold"/>
                                        <p:tgtEl>
                                          <p:spTgt spid="584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372"/>
                                        </p:tgtEl>
                                        <p:attrNameLst>
                                          <p:attrName>style.visibility</p:attrName>
                                        </p:attrNameLst>
                                      </p:cBhvr>
                                      <p:to>
                                        <p:strVal val="visible"/>
                                      </p:to>
                                    </p:set>
                                    <p:anim calcmode="lin" valueType="num">
                                      <p:cBhvr additive="base">
                                        <p:cTn id="13" dur="500" fill="hold"/>
                                        <p:tgtEl>
                                          <p:spTgt spid="58372"/>
                                        </p:tgtEl>
                                        <p:attrNameLst>
                                          <p:attrName>ppt_x</p:attrName>
                                        </p:attrNameLst>
                                      </p:cBhvr>
                                      <p:tavLst>
                                        <p:tav tm="0">
                                          <p:val>
                                            <p:strVal val="#ppt_x"/>
                                          </p:val>
                                        </p:tav>
                                        <p:tav tm="100000">
                                          <p:val>
                                            <p:strVal val="#ppt_x"/>
                                          </p:val>
                                        </p:tav>
                                      </p:tavLst>
                                    </p:anim>
                                    <p:anim calcmode="lin" valueType="num">
                                      <p:cBhvr additive="base">
                                        <p:cTn id="14" dur="500" fill="hold"/>
                                        <p:tgtEl>
                                          <p:spTgt spid="5837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381"/>
                                        </p:tgtEl>
                                        <p:attrNameLst>
                                          <p:attrName>style.visibility</p:attrName>
                                        </p:attrNameLst>
                                      </p:cBhvr>
                                      <p:to>
                                        <p:strVal val="visible"/>
                                      </p:to>
                                    </p:set>
                                    <p:anim calcmode="lin" valueType="num">
                                      <p:cBhvr additive="base">
                                        <p:cTn id="17" dur="500" fill="hold"/>
                                        <p:tgtEl>
                                          <p:spTgt spid="58381"/>
                                        </p:tgtEl>
                                        <p:attrNameLst>
                                          <p:attrName>ppt_x</p:attrName>
                                        </p:attrNameLst>
                                      </p:cBhvr>
                                      <p:tavLst>
                                        <p:tav tm="0">
                                          <p:val>
                                            <p:strVal val="#ppt_x"/>
                                          </p:val>
                                        </p:tav>
                                        <p:tav tm="100000">
                                          <p:val>
                                            <p:strVal val="#ppt_x"/>
                                          </p:val>
                                        </p:tav>
                                      </p:tavLst>
                                    </p:anim>
                                    <p:anim calcmode="lin" valueType="num">
                                      <p:cBhvr additive="base">
                                        <p:cTn id="18" dur="500" fill="hold"/>
                                        <p:tgtEl>
                                          <p:spTgt spid="5838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8379"/>
                                        </p:tgtEl>
                                        <p:attrNameLst>
                                          <p:attrName>style.visibility</p:attrName>
                                        </p:attrNameLst>
                                      </p:cBhvr>
                                      <p:to>
                                        <p:strVal val="visible"/>
                                      </p:to>
                                    </p:set>
                                    <p:anim calcmode="lin" valueType="num">
                                      <p:cBhvr additive="base">
                                        <p:cTn id="21" dur="500" fill="hold"/>
                                        <p:tgtEl>
                                          <p:spTgt spid="58379"/>
                                        </p:tgtEl>
                                        <p:attrNameLst>
                                          <p:attrName>ppt_x</p:attrName>
                                        </p:attrNameLst>
                                      </p:cBhvr>
                                      <p:tavLst>
                                        <p:tav tm="0">
                                          <p:val>
                                            <p:strVal val="#ppt_x"/>
                                          </p:val>
                                        </p:tav>
                                        <p:tav tm="100000">
                                          <p:val>
                                            <p:strVal val="#ppt_x"/>
                                          </p:val>
                                        </p:tav>
                                      </p:tavLst>
                                    </p:anim>
                                    <p:anim calcmode="lin" valueType="num">
                                      <p:cBhvr additive="base">
                                        <p:cTn id="22" dur="500" fill="hold"/>
                                        <p:tgtEl>
                                          <p:spTgt spid="5837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8380"/>
                                        </p:tgtEl>
                                        <p:attrNameLst>
                                          <p:attrName>style.visibility</p:attrName>
                                        </p:attrNameLst>
                                      </p:cBhvr>
                                      <p:to>
                                        <p:strVal val="visible"/>
                                      </p:to>
                                    </p:set>
                                    <p:anim calcmode="lin" valueType="num">
                                      <p:cBhvr additive="base">
                                        <p:cTn id="25" dur="500" fill="hold"/>
                                        <p:tgtEl>
                                          <p:spTgt spid="58380"/>
                                        </p:tgtEl>
                                        <p:attrNameLst>
                                          <p:attrName>ppt_x</p:attrName>
                                        </p:attrNameLst>
                                      </p:cBhvr>
                                      <p:tavLst>
                                        <p:tav tm="0">
                                          <p:val>
                                            <p:strVal val="#ppt_x"/>
                                          </p:val>
                                        </p:tav>
                                        <p:tav tm="100000">
                                          <p:val>
                                            <p:strVal val="#ppt_x"/>
                                          </p:val>
                                        </p:tav>
                                      </p:tavLst>
                                    </p:anim>
                                    <p:anim calcmode="lin" valueType="num">
                                      <p:cBhvr additive="base">
                                        <p:cTn id="26" dur="500" fill="hold"/>
                                        <p:tgtEl>
                                          <p:spTgt spid="5838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8375"/>
                                        </p:tgtEl>
                                        <p:attrNameLst>
                                          <p:attrName>style.visibility</p:attrName>
                                        </p:attrNameLst>
                                      </p:cBhvr>
                                      <p:to>
                                        <p:strVal val="visible"/>
                                      </p:to>
                                    </p:set>
                                    <p:anim calcmode="lin" valueType="num">
                                      <p:cBhvr additive="base">
                                        <p:cTn id="29" dur="500" fill="hold"/>
                                        <p:tgtEl>
                                          <p:spTgt spid="58375"/>
                                        </p:tgtEl>
                                        <p:attrNameLst>
                                          <p:attrName>ppt_x</p:attrName>
                                        </p:attrNameLst>
                                      </p:cBhvr>
                                      <p:tavLst>
                                        <p:tav tm="0">
                                          <p:val>
                                            <p:strVal val="#ppt_x"/>
                                          </p:val>
                                        </p:tav>
                                        <p:tav tm="100000">
                                          <p:val>
                                            <p:strVal val="#ppt_x"/>
                                          </p:val>
                                        </p:tav>
                                      </p:tavLst>
                                    </p:anim>
                                    <p:anim calcmode="lin" valueType="num">
                                      <p:cBhvr additive="base">
                                        <p:cTn id="30" dur="500" fill="hold"/>
                                        <p:tgtEl>
                                          <p:spTgt spid="5837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8377"/>
                                        </p:tgtEl>
                                        <p:attrNameLst>
                                          <p:attrName>style.visibility</p:attrName>
                                        </p:attrNameLst>
                                      </p:cBhvr>
                                      <p:to>
                                        <p:strVal val="visible"/>
                                      </p:to>
                                    </p:set>
                                    <p:anim calcmode="lin" valueType="num">
                                      <p:cBhvr additive="base">
                                        <p:cTn id="33" dur="500" fill="hold"/>
                                        <p:tgtEl>
                                          <p:spTgt spid="58377"/>
                                        </p:tgtEl>
                                        <p:attrNameLst>
                                          <p:attrName>ppt_x</p:attrName>
                                        </p:attrNameLst>
                                      </p:cBhvr>
                                      <p:tavLst>
                                        <p:tav tm="0">
                                          <p:val>
                                            <p:strVal val="#ppt_x"/>
                                          </p:val>
                                        </p:tav>
                                        <p:tav tm="100000">
                                          <p:val>
                                            <p:strVal val="#ppt_x"/>
                                          </p:val>
                                        </p:tav>
                                      </p:tavLst>
                                    </p:anim>
                                    <p:anim calcmode="lin" valueType="num">
                                      <p:cBhvr additive="base">
                                        <p:cTn id="34" dur="500" fill="hold"/>
                                        <p:tgtEl>
                                          <p:spTgt spid="5837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8376"/>
                                        </p:tgtEl>
                                        <p:attrNameLst>
                                          <p:attrName>style.visibility</p:attrName>
                                        </p:attrNameLst>
                                      </p:cBhvr>
                                      <p:to>
                                        <p:strVal val="visible"/>
                                      </p:to>
                                    </p:set>
                                    <p:anim calcmode="lin" valueType="num">
                                      <p:cBhvr additive="base">
                                        <p:cTn id="37" dur="500" fill="hold"/>
                                        <p:tgtEl>
                                          <p:spTgt spid="58376"/>
                                        </p:tgtEl>
                                        <p:attrNameLst>
                                          <p:attrName>ppt_x</p:attrName>
                                        </p:attrNameLst>
                                      </p:cBhvr>
                                      <p:tavLst>
                                        <p:tav tm="0">
                                          <p:val>
                                            <p:strVal val="#ppt_x"/>
                                          </p:val>
                                        </p:tav>
                                        <p:tav tm="100000">
                                          <p:val>
                                            <p:strVal val="#ppt_x"/>
                                          </p:val>
                                        </p:tav>
                                      </p:tavLst>
                                    </p:anim>
                                    <p:anim calcmode="lin" valueType="num">
                                      <p:cBhvr additive="base">
                                        <p:cTn id="38" dur="500" fill="hold"/>
                                        <p:tgtEl>
                                          <p:spTgt spid="58376"/>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8374"/>
                                        </p:tgtEl>
                                        <p:attrNameLst>
                                          <p:attrName>style.visibility</p:attrName>
                                        </p:attrNameLst>
                                      </p:cBhvr>
                                      <p:to>
                                        <p:strVal val="visible"/>
                                      </p:to>
                                    </p:set>
                                    <p:anim calcmode="lin" valueType="num">
                                      <p:cBhvr additive="base">
                                        <p:cTn id="41" dur="500" fill="hold"/>
                                        <p:tgtEl>
                                          <p:spTgt spid="58374"/>
                                        </p:tgtEl>
                                        <p:attrNameLst>
                                          <p:attrName>ppt_x</p:attrName>
                                        </p:attrNameLst>
                                      </p:cBhvr>
                                      <p:tavLst>
                                        <p:tav tm="0">
                                          <p:val>
                                            <p:strVal val="#ppt_x"/>
                                          </p:val>
                                        </p:tav>
                                        <p:tav tm="100000">
                                          <p:val>
                                            <p:strVal val="#ppt_x"/>
                                          </p:val>
                                        </p:tav>
                                      </p:tavLst>
                                    </p:anim>
                                    <p:anim calcmode="lin" valueType="num">
                                      <p:cBhvr additive="base">
                                        <p:cTn id="42" dur="500" fill="hold"/>
                                        <p:tgtEl>
                                          <p:spTgt spid="5837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8410"/>
                                        </p:tgtEl>
                                        <p:attrNameLst>
                                          <p:attrName>style.visibility</p:attrName>
                                        </p:attrNameLst>
                                      </p:cBhvr>
                                      <p:to>
                                        <p:strVal val="visible"/>
                                      </p:to>
                                    </p:set>
                                    <p:anim calcmode="lin" valueType="num">
                                      <p:cBhvr additive="base">
                                        <p:cTn id="45" dur="500" fill="hold"/>
                                        <p:tgtEl>
                                          <p:spTgt spid="58410"/>
                                        </p:tgtEl>
                                        <p:attrNameLst>
                                          <p:attrName>ppt_x</p:attrName>
                                        </p:attrNameLst>
                                      </p:cBhvr>
                                      <p:tavLst>
                                        <p:tav tm="0">
                                          <p:val>
                                            <p:strVal val="#ppt_x"/>
                                          </p:val>
                                        </p:tav>
                                        <p:tav tm="100000">
                                          <p:val>
                                            <p:strVal val="#ppt_x"/>
                                          </p:val>
                                        </p:tav>
                                      </p:tavLst>
                                    </p:anim>
                                    <p:anim calcmode="lin" valueType="num">
                                      <p:cBhvr additive="base">
                                        <p:cTn id="46" dur="500" fill="hold"/>
                                        <p:tgtEl>
                                          <p:spTgt spid="58410"/>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8409"/>
                                        </p:tgtEl>
                                        <p:attrNameLst>
                                          <p:attrName>style.visibility</p:attrName>
                                        </p:attrNameLst>
                                      </p:cBhvr>
                                      <p:to>
                                        <p:strVal val="visible"/>
                                      </p:to>
                                    </p:set>
                                    <p:anim calcmode="lin" valueType="num">
                                      <p:cBhvr additive="base">
                                        <p:cTn id="49" dur="500" fill="hold"/>
                                        <p:tgtEl>
                                          <p:spTgt spid="58409"/>
                                        </p:tgtEl>
                                        <p:attrNameLst>
                                          <p:attrName>ppt_x</p:attrName>
                                        </p:attrNameLst>
                                      </p:cBhvr>
                                      <p:tavLst>
                                        <p:tav tm="0">
                                          <p:val>
                                            <p:strVal val="#ppt_x"/>
                                          </p:val>
                                        </p:tav>
                                        <p:tav tm="100000">
                                          <p:val>
                                            <p:strVal val="#ppt_x"/>
                                          </p:val>
                                        </p:tav>
                                      </p:tavLst>
                                    </p:anim>
                                    <p:anim calcmode="lin" valueType="num">
                                      <p:cBhvr additive="base">
                                        <p:cTn id="50" dur="500" fill="hold"/>
                                        <p:tgtEl>
                                          <p:spTgt spid="58409"/>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8373"/>
                                        </p:tgtEl>
                                        <p:attrNameLst>
                                          <p:attrName>style.visibility</p:attrName>
                                        </p:attrNameLst>
                                      </p:cBhvr>
                                      <p:to>
                                        <p:strVal val="visible"/>
                                      </p:to>
                                    </p:set>
                                    <p:anim calcmode="lin" valueType="num">
                                      <p:cBhvr additive="base">
                                        <p:cTn id="53" dur="500" fill="hold"/>
                                        <p:tgtEl>
                                          <p:spTgt spid="58373"/>
                                        </p:tgtEl>
                                        <p:attrNameLst>
                                          <p:attrName>ppt_x</p:attrName>
                                        </p:attrNameLst>
                                      </p:cBhvr>
                                      <p:tavLst>
                                        <p:tav tm="0">
                                          <p:val>
                                            <p:strVal val="#ppt_x"/>
                                          </p:val>
                                        </p:tav>
                                        <p:tav tm="100000">
                                          <p:val>
                                            <p:strVal val="#ppt_x"/>
                                          </p:val>
                                        </p:tav>
                                      </p:tavLst>
                                    </p:anim>
                                    <p:anim calcmode="lin" valueType="num">
                                      <p:cBhvr additive="base">
                                        <p:cTn id="54" dur="500" fill="hold"/>
                                        <p:tgtEl>
                                          <p:spTgt spid="58373"/>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8408"/>
                                        </p:tgtEl>
                                        <p:attrNameLst>
                                          <p:attrName>style.visibility</p:attrName>
                                        </p:attrNameLst>
                                      </p:cBhvr>
                                      <p:to>
                                        <p:strVal val="visible"/>
                                      </p:to>
                                    </p:set>
                                    <p:anim calcmode="lin" valueType="num">
                                      <p:cBhvr additive="base">
                                        <p:cTn id="57" dur="500" fill="hold"/>
                                        <p:tgtEl>
                                          <p:spTgt spid="58408"/>
                                        </p:tgtEl>
                                        <p:attrNameLst>
                                          <p:attrName>ppt_x</p:attrName>
                                        </p:attrNameLst>
                                      </p:cBhvr>
                                      <p:tavLst>
                                        <p:tav tm="0">
                                          <p:val>
                                            <p:strVal val="#ppt_x"/>
                                          </p:val>
                                        </p:tav>
                                        <p:tav tm="100000">
                                          <p:val>
                                            <p:strVal val="#ppt_x"/>
                                          </p:val>
                                        </p:tav>
                                      </p:tavLst>
                                    </p:anim>
                                    <p:anim calcmode="lin" valueType="num">
                                      <p:cBhvr additive="base">
                                        <p:cTn id="58" dur="500" fill="hold"/>
                                        <p:tgtEl>
                                          <p:spTgt spid="58408"/>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58413"/>
                                        </p:tgtEl>
                                        <p:attrNameLst>
                                          <p:attrName>style.visibility</p:attrName>
                                        </p:attrNameLst>
                                      </p:cBhvr>
                                      <p:to>
                                        <p:strVal val="visible"/>
                                      </p:to>
                                    </p:set>
                                    <p:anim calcmode="lin" valueType="num">
                                      <p:cBhvr additive="base">
                                        <p:cTn id="61" dur="500" fill="hold"/>
                                        <p:tgtEl>
                                          <p:spTgt spid="58413"/>
                                        </p:tgtEl>
                                        <p:attrNameLst>
                                          <p:attrName>ppt_x</p:attrName>
                                        </p:attrNameLst>
                                      </p:cBhvr>
                                      <p:tavLst>
                                        <p:tav tm="0">
                                          <p:val>
                                            <p:strVal val="#ppt_x"/>
                                          </p:val>
                                        </p:tav>
                                        <p:tav tm="100000">
                                          <p:val>
                                            <p:strVal val="#ppt_x"/>
                                          </p:val>
                                        </p:tav>
                                      </p:tavLst>
                                    </p:anim>
                                    <p:anim calcmode="lin" valueType="num">
                                      <p:cBhvr additive="base">
                                        <p:cTn id="62" dur="500" fill="hold"/>
                                        <p:tgtEl>
                                          <p:spTgt spid="5841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58412"/>
                                        </p:tgtEl>
                                        <p:attrNameLst>
                                          <p:attrName>style.visibility</p:attrName>
                                        </p:attrNameLst>
                                      </p:cBhvr>
                                      <p:to>
                                        <p:strVal val="visible"/>
                                      </p:to>
                                    </p:set>
                                    <p:anim calcmode="lin" valueType="num">
                                      <p:cBhvr additive="base">
                                        <p:cTn id="65" dur="500" fill="hold"/>
                                        <p:tgtEl>
                                          <p:spTgt spid="58412"/>
                                        </p:tgtEl>
                                        <p:attrNameLst>
                                          <p:attrName>ppt_x</p:attrName>
                                        </p:attrNameLst>
                                      </p:cBhvr>
                                      <p:tavLst>
                                        <p:tav tm="0">
                                          <p:val>
                                            <p:strVal val="#ppt_x"/>
                                          </p:val>
                                        </p:tav>
                                        <p:tav tm="100000">
                                          <p:val>
                                            <p:strVal val="#ppt_x"/>
                                          </p:val>
                                        </p:tav>
                                      </p:tavLst>
                                    </p:anim>
                                    <p:anim calcmode="lin" valueType="num">
                                      <p:cBhvr additive="base">
                                        <p:cTn id="66" dur="500" fill="hold"/>
                                        <p:tgtEl>
                                          <p:spTgt spid="58412"/>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8378"/>
                                        </p:tgtEl>
                                        <p:attrNameLst>
                                          <p:attrName>style.visibility</p:attrName>
                                        </p:attrNameLst>
                                      </p:cBhvr>
                                      <p:to>
                                        <p:strVal val="visible"/>
                                      </p:to>
                                    </p:set>
                                    <p:anim calcmode="lin" valueType="num">
                                      <p:cBhvr additive="base">
                                        <p:cTn id="69" dur="500" fill="hold"/>
                                        <p:tgtEl>
                                          <p:spTgt spid="58378"/>
                                        </p:tgtEl>
                                        <p:attrNameLst>
                                          <p:attrName>ppt_x</p:attrName>
                                        </p:attrNameLst>
                                      </p:cBhvr>
                                      <p:tavLst>
                                        <p:tav tm="0">
                                          <p:val>
                                            <p:strVal val="#ppt_x"/>
                                          </p:val>
                                        </p:tav>
                                        <p:tav tm="100000">
                                          <p:val>
                                            <p:strVal val="#ppt_x"/>
                                          </p:val>
                                        </p:tav>
                                      </p:tavLst>
                                    </p:anim>
                                    <p:anim calcmode="lin" valueType="num">
                                      <p:cBhvr additive="base">
                                        <p:cTn id="70" dur="500" fill="hold"/>
                                        <p:tgtEl>
                                          <p:spTgt spid="58378"/>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58411"/>
                                        </p:tgtEl>
                                        <p:attrNameLst>
                                          <p:attrName>style.visibility</p:attrName>
                                        </p:attrNameLst>
                                      </p:cBhvr>
                                      <p:to>
                                        <p:strVal val="visible"/>
                                      </p:to>
                                    </p:set>
                                    <p:anim calcmode="lin" valueType="num">
                                      <p:cBhvr additive="base">
                                        <p:cTn id="73" dur="500" fill="hold"/>
                                        <p:tgtEl>
                                          <p:spTgt spid="58411"/>
                                        </p:tgtEl>
                                        <p:attrNameLst>
                                          <p:attrName>ppt_x</p:attrName>
                                        </p:attrNameLst>
                                      </p:cBhvr>
                                      <p:tavLst>
                                        <p:tav tm="0">
                                          <p:val>
                                            <p:strVal val="#ppt_x"/>
                                          </p:val>
                                        </p:tav>
                                        <p:tav tm="100000">
                                          <p:val>
                                            <p:strVal val="#ppt_x"/>
                                          </p:val>
                                        </p:tav>
                                      </p:tavLst>
                                    </p:anim>
                                    <p:anim calcmode="lin" valueType="num">
                                      <p:cBhvr additive="base">
                                        <p:cTn id="74" dur="500" fill="hold"/>
                                        <p:tgtEl>
                                          <p:spTgt spid="58411"/>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8406"/>
                                        </p:tgtEl>
                                        <p:attrNameLst>
                                          <p:attrName>style.visibility</p:attrName>
                                        </p:attrNameLst>
                                      </p:cBhvr>
                                      <p:to>
                                        <p:strVal val="visible"/>
                                      </p:to>
                                    </p:set>
                                    <p:anim calcmode="lin" valueType="num">
                                      <p:cBhvr additive="base">
                                        <p:cTn id="79" dur="500" fill="hold"/>
                                        <p:tgtEl>
                                          <p:spTgt spid="58406"/>
                                        </p:tgtEl>
                                        <p:attrNameLst>
                                          <p:attrName>ppt_x</p:attrName>
                                        </p:attrNameLst>
                                      </p:cBhvr>
                                      <p:tavLst>
                                        <p:tav tm="0">
                                          <p:val>
                                            <p:strVal val="#ppt_x"/>
                                          </p:val>
                                        </p:tav>
                                        <p:tav tm="100000">
                                          <p:val>
                                            <p:strVal val="#ppt_x"/>
                                          </p:val>
                                        </p:tav>
                                      </p:tavLst>
                                    </p:anim>
                                    <p:anim calcmode="lin" valueType="num">
                                      <p:cBhvr additive="base">
                                        <p:cTn id="80" dur="500" fill="hold"/>
                                        <p:tgtEl>
                                          <p:spTgt spid="5840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8423"/>
                                        </p:tgtEl>
                                        <p:attrNameLst>
                                          <p:attrName>style.visibility</p:attrName>
                                        </p:attrNameLst>
                                      </p:cBhvr>
                                      <p:to>
                                        <p:strVal val="visible"/>
                                      </p:to>
                                    </p:set>
                                    <p:anim calcmode="lin" valueType="num">
                                      <p:cBhvr additive="base">
                                        <p:cTn id="83" dur="500" fill="hold"/>
                                        <p:tgtEl>
                                          <p:spTgt spid="58423"/>
                                        </p:tgtEl>
                                        <p:attrNameLst>
                                          <p:attrName>ppt_x</p:attrName>
                                        </p:attrNameLst>
                                      </p:cBhvr>
                                      <p:tavLst>
                                        <p:tav tm="0">
                                          <p:val>
                                            <p:strVal val="#ppt_x"/>
                                          </p:val>
                                        </p:tav>
                                        <p:tav tm="100000">
                                          <p:val>
                                            <p:strVal val="#ppt_x"/>
                                          </p:val>
                                        </p:tav>
                                      </p:tavLst>
                                    </p:anim>
                                    <p:anim calcmode="lin" valueType="num">
                                      <p:cBhvr additive="base">
                                        <p:cTn id="84" dur="500" fill="hold"/>
                                        <p:tgtEl>
                                          <p:spTgt spid="58423"/>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58414"/>
                                        </p:tgtEl>
                                        <p:attrNameLst>
                                          <p:attrName>style.visibility</p:attrName>
                                        </p:attrNameLst>
                                      </p:cBhvr>
                                      <p:to>
                                        <p:strVal val="visible"/>
                                      </p:to>
                                    </p:set>
                                    <p:anim calcmode="lin" valueType="num">
                                      <p:cBhvr additive="base">
                                        <p:cTn id="89" dur="500" fill="hold"/>
                                        <p:tgtEl>
                                          <p:spTgt spid="58414"/>
                                        </p:tgtEl>
                                        <p:attrNameLst>
                                          <p:attrName>ppt_x</p:attrName>
                                        </p:attrNameLst>
                                      </p:cBhvr>
                                      <p:tavLst>
                                        <p:tav tm="0">
                                          <p:val>
                                            <p:strVal val="#ppt_x"/>
                                          </p:val>
                                        </p:tav>
                                        <p:tav tm="100000">
                                          <p:val>
                                            <p:strVal val="#ppt_x"/>
                                          </p:val>
                                        </p:tav>
                                      </p:tavLst>
                                    </p:anim>
                                    <p:anim calcmode="lin" valueType="num">
                                      <p:cBhvr additive="base">
                                        <p:cTn id="90" dur="500" fill="hold"/>
                                        <p:tgtEl>
                                          <p:spTgt spid="58414"/>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58415"/>
                                        </p:tgtEl>
                                        <p:attrNameLst>
                                          <p:attrName>style.visibility</p:attrName>
                                        </p:attrNameLst>
                                      </p:cBhvr>
                                      <p:to>
                                        <p:strVal val="visible"/>
                                      </p:to>
                                    </p:set>
                                    <p:anim calcmode="lin" valueType="num">
                                      <p:cBhvr additive="base">
                                        <p:cTn id="93" dur="500" fill="hold"/>
                                        <p:tgtEl>
                                          <p:spTgt spid="58415"/>
                                        </p:tgtEl>
                                        <p:attrNameLst>
                                          <p:attrName>ppt_x</p:attrName>
                                        </p:attrNameLst>
                                      </p:cBhvr>
                                      <p:tavLst>
                                        <p:tav tm="0">
                                          <p:val>
                                            <p:strVal val="#ppt_x"/>
                                          </p:val>
                                        </p:tav>
                                        <p:tav tm="100000">
                                          <p:val>
                                            <p:strVal val="#ppt_x"/>
                                          </p:val>
                                        </p:tav>
                                      </p:tavLst>
                                    </p:anim>
                                    <p:anim calcmode="lin" valueType="num">
                                      <p:cBhvr additive="base">
                                        <p:cTn id="94" dur="500" fill="hold"/>
                                        <p:tgtEl>
                                          <p:spTgt spid="58415"/>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58416"/>
                                        </p:tgtEl>
                                        <p:attrNameLst>
                                          <p:attrName>style.visibility</p:attrName>
                                        </p:attrNameLst>
                                      </p:cBhvr>
                                      <p:to>
                                        <p:strVal val="visible"/>
                                      </p:to>
                                    </p:set>
                                    <p:anim calcmode="lin" valueType="num">
                                      <p:cBhvr additive="base">
                                        <p:cTn id="97" dur="500" fill="hold"/>
                                        <p:tgtEl>
                                          <p:spTgt spid="58416"/>
                                        </p:tgtEl>
                                        <p:attrNameLst>
                                          <p:attrName>ppt_x</p:attrName>
                                        </p:attrNameLst>
                                      </p:cBhvr>
                                      <p:tavLst>
                                        <p:tav tm="0">
                                          <p:val>
                                            <p:strVal val="#ppt_x"/>
                                          </p:val>
                                        </p:tav>
                                        <p:tav tm="100000">
                                          <p:val>
                                            <p:strVal val="#ppt_x"/>
                                          </p:val>
                                        </p:tav>
                                      </p:tavLst>
                                    </p:anim>
                                    <p:anim calcmode="lin" valueType="num">
                                      <p:cBhvr additive="base">
                                        <p:cTn id="98" dur="500" fill="hold"/>
                                        <p:tgtEl>
                                          <p:spTgt spid="58416"/>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58422"/>
                                        </p:tgtEl>
                                        <p:attrNameLst>
                                          <p:attrName>style.visibility</p:attrName>
                                        </p:attrNameLst>
                                      </p:cBhvr>
                                      <p:to>
                                        <p:strVal val="visible"/>
                                      </p:to>
                                    </p:set>
                                    <p:anim calcmode="lin" valueType="num">
                                      <p:cBhvr additive="base">
                                        <p:cTn id="101" dur="500" fill="hold"/>
                                        <p:tgtEl>
                                          <p:spTgt spid="58422"/>
                                        </p:tgtEl>
                                        <p:attrNameLst>
                                          <p:attrName>ppt_x</p:attrName>
                                        </p:attrNameLst>
                                      </p:cBhvr>
                                      <p:tavLst>
                                        <p:tav tm="0">
                                          <p:val>
                                            <p:strVal val="#ppt_x"/>
                                          </p:val>
                                        </p:tav>
                                        <p:tav tm="100000">
                                          <p:val>
                                            <p:strVal val="#ppt_x"/>
                                          </p:val>
                                        </p:tav>
                                      </p:tavLst>
                                    </p:anim>
                                    <p:anim calcmode="lin" valueType="num">
                                      <p:cBhvr additive="base">
                                        <p:cTn id="102" dur="500" fill="hold"/>
                                        <p:tgtEl>
                                          <p:spTgt spid="58422"/>
                                        </p:tgtEl>
                                        <p:attrNameLst>
                                          <p:attrName>ppt_y</p:attrName>
                                        </p:attrNameLst>
                                      </p:cBhvr>
                                      <p:tavLst>
                                        <p:tav tm="0">
                                          <p:val>
                                            <p:strVal val="1+#ppt_h/2"/>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58420"/>
                                        </p:tgtEl>
                                        <p:attrNameLst>
                                          <p:attrName>style.visibility</p:attrName>
                                        </p:attrNameLst>
                                      </p:cBhvr>
                                      <p:to>
                                        <p:strVal val="visible"/>
                                      </p:to>
                                    </p:set>
                                    <p:anim calcmode="lin" valueType="num">
                                      <p:cBhvr additive="base">
                                        <p:cTn id="107" dur="500" fill="hold"/>
                                        <p:tgtEl>
                                          <p:spTgt spid="58420"/>
                                        </p:tgtEl>
                                        <p:attrNameLst>
                                          <p:attrName>ppt_x</p:attrName>
                                        </p:attrNameLst>
                                      </p:cBhvr>
                                      <p:tavLst>
                                        <p:tav tm="0">
                                          <p:val>
                                            <p:strVal val="#ppt_x"/>
                                          </p:val>
                                        </p:tav>
                                        <p:tav tm="100000">
                                          <p:val>
                                            <p:strVal val="#ppt_x"/>
                                          </p:val>
                                        </p:tav>
                                      </p:tavLst>
                                    </p:anim>
                                    <p:anim calcmode="lin" valueType="num">
                                      <p:cBhvr additive="base">
                                        <p:cTn id="108" dur="500" fill="hold"/>
                                        <p:tgtEl>
                                          <p:spTgt spid="58420"/>
                                        </p:tgtEl>
                                        <p:attrNameLst>
                                          <p:attrName>ppt_y</p:attrName>
                                        </p:attrNameLst>
                                      </p:cBhvr>
                                      <p:tavLst>
                                        <p:tav tm="0">
                                          <p:val>
                                            <p:strVal val="1+#ppt_h/2"/>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 presetClass="entr" presetSubtype="4" fill="hold" nodeType="clickEffect">
                                  <p:stCondLst>
                                    <p:cond delay="0"/>
                                  </p:stCondLst>
                                  <p:childTnLst>
                                    <p:set>
                                      <p:cBhvr>
                                        <p:cTn id="112" dur="1" fill="hold">
                                          <p:stCondLst>
                                            <p:cond delay="0"/>
                                          </p:stCondLst>
                                        </p:cTn>
                                        <p:tgtEl>
                                          <p:spTgt spid="58400"/>
                                        </p:tgtEl>
                                        <p:attrNameLst>
                                          <p:attrName>style.visibility</p:attrName>
                                        </p:attrNameLst>
                                      </p:cBhvr>
                                      <p:to>
                                        <p:strVal val="visible"/>
                                      </p:to>
                                    </p:set>
                                    <p:anim calcmode="lin" valueType="num">
                                      <p:cBhvr additive="base">
                                        <p:cTn id="113" dur="500" fill="hold"/>
                                        <p:tgtEl>
                                          <p:spTgt spid="58400"/>
                                        </p:tgtEl>
                                        <p:attrNameLst>
                                          <p:attrName>ppt_x</p:attrName>
                                        </p:attrNameLst>
                                      </p:cBhvr>
                                      <p:tavLst>
                                        <p:tav tm="0">
                                          <p:val>
                                            <p:strVal val="#ppt_x"/>
                                          </p:val>
                                        </p:tav>
                                        <p:tav tm="100000">
                                          <p:val>
                                            <p:strVal val="#ppt_x"/>
                                          </p:val>
                                        </p:tav>
                                      </p:tavLst>
                                    </p:anim>
                                    <p:anim calcmode="lin" valueType="num">
                                      <p:cBhvr additive="base">
                                        <p:cTn id="114" dur="500" fill="hold"/>
                                        <p:tgtEl>
                                          <p:spTgt spid="58400"/>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58387"/>
                                        </p:tgtEl>
                                        <p:attrNameLst>
                                          <p:attrName>style.visibility</p:attrName>
                                        </p:attrNameLst>
                                      </p:cBhvr>
                                      <p:to>
                                        <p:strVal val="visible"/>
                                      </p:to>
                                    </p:set>
                                    <p:anim calcmode="lin" valueType="num">
                                      <p:cBhvr additive="base">
                                        <p:cTn id="117" dur="500" fill="hold"/>
                                        <p:tgtEl>
                                          <p:spTgt spid="58387"/>
                                        </p:tgtEl>
                                        <p:attrNameLst>
                                          <p:attrName>ppt_x</p:attrName>
                                        </p:attrNameLst>
                                      </p:cBhvr>
                                      <p:tavLst>
                                        <p:tav tm="0">
                                          <p:val>
                                            <p:strVal val="#ppt_x"/>
                                          </p:val>
                                        </p:tav>
                                        <p:tav tm="100000">
                                          <p:val>
                                            <p:strVal val="#ppt_x"/>
                                          </p:val>
                                        </p:tav>
                                      </p:tavLst>
                                    </p:anim>
                                    <p:anim calcmode="lin" valueType="num">
                                      <p:cBhvr additive="base">
                                        <p:cTn id="118" dur="500" fill="hold"/>
                                        <p:tgtEl>
                                          <p:spTgt spid="58387"/>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0"/>
                                  </p:stCondLst>
                                  <p:childTnLst>
                                    <p:set>
                                      <p:cBhvr>
                                        <p:cTn id="120" dur="1" fill="hold">
                                          <p:stCondLst>
                                            <p:cond delay="0"/>
                                          </p:stCondLst>
                                        </p:cTn>
                                        <p:tgtEl>
                                          <p:spTgt spid="58405"/>
                                        </p:tgtEl>
                                        <p:attrNameLst>
                                          <p:attrName>style.visibility</p:attrName>
                                        </p:attrNameLst>
                                      </p:cBhvr>
                                      <p:to>
                                        <p:strVal val="visible"/>
                                      </p:to>
                                    </p:set>
                                    <p:anim calcmode="lin" valueType="num">
                                      <p:cBhvr additive="base">
                                        <p:cTn id="121" dur="500" fill="hold"/>
                                        <p:tgtEl>
                                          <p:spTgt spid="58405"/>
                                        </p:tgtEl>
                                        <p:attrNameLst>
                                          <p:attrName>ppt_x</p:attrName>
                                        </p:attrNameLst>
                                      </p:cBhvr>
                                      <p:tavLst>
                                        <p:tav tm="0">
                                          <p:val>
                                            <p:strVal val="#ppt_x"/>
                                          </p:val>
                                        </p:tav>
                                        <p:tav tm="100000">
                                          <p:val>
                                            <p:strVal val="#ppt_x"/>
                                          </p:val>
                                        </p:tav>
                                      </p:tavLst>
                                    </p:anim>
                                    <p:anim calcmode="lin" valueType="num">
                                      <p:cBhvr additive="base">
                                        <p:cTn id="122" dur="500" fill="hold"/>
                                        <p:tgtEl>
                                          <p:spTgt spid="58405"/>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58390"/>
                                        </p:tgtEl>
                                        <p:attrNameLst>
                                          <p:attrName>style.visibility</p:attrName>
                                        </p:attrNameLst>
                                      </p:cBhvr>
                                      <p:to>
                                        <p:strVal val="visible"/>
                                      </p:to>
                                    </p:set>
                                    <p:anim calcmode="lin" valueType="num">
                                      <p:cBhvr additive="base">
                                        <p:cTn id="125" dur="500" fill="hold"/>
                                        <p:tgtEl>
                                          <p:spTgt spid="58390"/>
                                        </p:tgtEl>
                                        <p:attrNameLst>
                                          <p:attrName>ppt_x</p:attrName>
                                        </p:attrNameLst>
                                      </p:cBhvr>
                                      <p:tavLst>
                                        <p:tav tm="0">
                                          <p:val>
                                            <p:strVal val="#ppt_x"/>
                                          </p:val>
                                        </p:tav>
                                        <p:tav tm="100000">
                                          <p:val>
                                            <p:strVal val="#ppt_x"/>
                                          </p:val>
                                        </p:tav>
                                      </p:tavLst>
                                    </p:anim>
                                    <p:anim calcmode="lin" valueType="num">
                                      <p:cBhvr additive="base">
                                        <p:cTn id="126" dur="500" fill="hold"/>
                                        <p:tgtEl>
                                          <p:spTgt spid="58390"/>
                                        </p:tgtEl>
                                        <p:attrNameLst>
                                          <p:attrName>ppt_y</p:attrName>
                                        </p:attrNameLst>
                                      </p:cBhvr>
                                      <p:tavLst>
                                        <p:tav tm="0">
                                          <p:val>
                                            <p:strVal val="1+#ppt_h/2"/>
                                          </p:val>
                                        </p:tav>
                                        <p:tav tm="100000">
                                          <p:val>
                                            <p:strVal val="#ppt_y"/>
                                          </p:val>
                                        </p:tav>
                                      </p:tavLst>
                                    </p:anim>
                                  </p:childTnLst>
                                </p:cTn>
                              </p:par>
                              <p:par>
                                <p:cTn id="127" presetID="2" presetClass="entr" presetSubtype="4" fill="hold" nodeType="withEffect">
                                  <p:stCondLst>
                                    <p:cond delay="0"/>
                                  </p:stCondLst>
                                  <p:childTnLst>
                                    <p:set>
                                      <p:cBhvr>
                                        <p:cTn id="128" dur="1" fill="hold">
                                          <p:stCondLst>
                                            <p:cond delay="0"/>
                                          </p:stCondLst>
                                        </p:cTn>
                                        <p:tgtEl>
                                          <p:spTgt spid="58382"/>
                                        </p:tgtEl>
                                        <p:attrNameLst>
                                          <p:attrName>style.visibility</p:attrName>
                                        </p:attrNameLst>
                                      </p:cBhvr>
                                      <p:to>
                                        <p:strVal val="visible"/>
                                      </p:to>
                                    </p:set>
                                    <p:anim calcmode="lin" valueType="num">
                                      <p:cBhvr additive="base">
                                        <p:cTn id="129" dur="500" fill="hold"/>
                                        <p:tgtEl>
                                          <p:spTgt spid="58382"/>
                                        </p:tgtEl>
                                        <p:attrNameLst>
                                          <p:attrName>ppt_x</p:attrName>
                                        </p:attrNameLst>
                                      </p:cBhvr>
                                      <p:tavLst>
                                        <p:tav tm="0">
                                          <p:val>
                                            <p:strVal val="#ppt_x"/>
                                          </p:val>
                                        </p:tav>
                                        <p:tav tm="100000">
                                          <p:val>
                                            <p:strVal val="#ppt_x"/>
                                          </p:val>
                                        </p:tav>
                                      </p:tavLst>
                                    </p:anim>
                                    <p:anim calcmode="lin" valueType="num">
                                      <p:cBhvr additive="base">
                                        <p:cTn id="130" dur="500" fill="hold"/>
                                        <p:tgtEl>
                                          <p:spTgt spid="58382"/>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58389"/>
                                        </p:tgtEl>
                                        <p:attrNameLst>
                                          <p:attrName>style.visibility</p:attrName>
                                        </p:attrNameLst>
                                      </p:cBhvr>
                                      <p:to>
                                        <p:strVal val="visible"/>
                                      </p:to>
                                    </p:set>
                                    <p:anim calcmode="lin" valueType="num">
                                      <p:cBhvr additive="base">
                                        <p:cTn id="133" dur="500" fill="hold"/>
                                        <p:tgtEl>
                                          <p:spTgt spid="58389"/>
                                        </p:tgtEl>
                                        <p:attrNameLst>
                                          <p:attrName>ppt_x</p:attrName>
                                        </p:attrNameLst>
                                      </p:cBhvr>
                                      <p:tavLst>
                                        <p:tav tm="0">
                                          <p:val>
                                            <p:strVal val="#ppt_x"/>
                                          </p:val>
                                        </p:tav>
                                        <p:tav tm="100000">
                                          <p:val>
                                            <p:strVal val="#ppt_x"/>
                                          </p:val>
                                        </p:tav>
                                      </p:tavLst>
                                    </p:anim>
                                    <p:anim calcmode="lin" valueType="num">
                                      <p:cBhvr additive="base">
                                        <p:cTn id="134" dur="500" fill="hold"/>
                                        <p:tgtEl>
                                          <p:spTgt spid="58389"/>
                                        </p:tgtEl>
                                        <p:attrNameLst>
                                          <p:attrName>ppt_y</p:attrName>
                                        </p:attrNameLst>
                                      </p:cBhvr>
                                      <p:tavLst>
                                        <p:tav tm="0">
                                          <p:val>
                                            <p:strVal val="1+#ppt_h/2"/>
                                          </p:val>
                                        </p:tav>
                                        <p:tav tm="100000">
                                          <p:val>
                                            <p:strVal val="#ppt_y"/>
                                          </p:val>
                                        </p:tav>
                                      </p:tavLst>
                                    </p:anim>
                                  </p:childTnLst>
                                </p:cTn>
                              </p:par>
                              <p:par>
                                <p:cTn id="135" presetID="2" presetClass="entr" presetSubtype="4" fill="hold" nodeType="withEffect">
                                  <p:stCondLst>
                                    <p:cond delay="0"/>
                                  </p:stCondLst>
                                  <p:childTnLst>
                                    <p:set>
                                      <p:cBhvr>
                                        <p:cTn id="136" dur="1" fill="hold">
                                          <p:stCondLst>
                                            <p:cond delay="0"/>
                                          </p:stCondLst>
                                        </p:cTn>
                                        <p:tgtEl>
                                          <p:spTgt spid="58391"/>
                                        </p:tgtEl>
                                        <p:attrNameLst>
                                          <p:attrName>style.visibility</p:attrName>
                                        </p:attrNameLst>
                                      </p:cBhvr>
                                      <p:to>
                                        <p:strVal val="visible"/>
                                      </p:to>
                                    </p:set>
                                    <p:anim calcmode="lin" valueType="num">
                                      <p:cBhvr additive="base">
                                        <p:cTn id="137" dur="500" fill="hold"/>
                                        <p:tgtEl>
                                          <p:spTgt spid="58391"/>
                                        </p:tgtEl>
                                        <p:attrNameLst>
                                          <p:attrName>ppt_x</p:attrName>
                                        </p:attrNameLst>
                                      </p:cBhvr>
                                      <p:tavLst>
                                        <p:tav tm="0">
                                          <p:val>
                                            <p:strVal val="#ppt_x"/>
                                          </p:val>
                                        </p:tav>
                                        <p:tav tm="100000">
                                          <p:val>
                                            <p:strVal val="#ppt_x"/>
                                          </p:val>
                                        </p:tav>
                                      </p:tavLst>
                                    </p:anim>
                                    <p:anim calcmode="lin" valueType="num">
                                      <p:cBhvr additive="base">
                                        <p:cTn id="138" dur="500" fill="hold"/>
                                        <p:tgtEl>
                                          <p:spTgt spid="58391"/>
                                        </p:tgtEl>
                                        <p:attrNameLst>
                                          <p:attrName>ppt_y</p:attrName>
                                        </p:attrNameLst>
                                      </p:cBhvr>
                                      <p:tavLst>
                                        <p:tav tm="0">
                                          <p:val>
                                            <p:strVal val="1+#ppt_h/2"/>
                                          </p:val>
                                        </p:tav>
                                        <p:tav tm="100000">
                                          <p:val>
                                            <p:strVal val="#ppt_y"/>
                                          </p:val>
                                        </p:tav>
                                      </p:tavLst>
                                    </p:anim>
                                  </p:childTnLst>
                                </p:cTn>
                              </p:par>
                              <p:par>
                                <p:cTn id="139" presetID="2" presetClass="entr" presetSubtype="4" fill="hold" nodeType="withEffect">
                                  <p:stCondLst>
                                    <p:cond delay="0"/>
                                  </p:stCondLst>
                                  <p:childTnLst>
                                    <p:set>
                                      <p:cBhvr>
                                        <p:cTn id="140" dur="1" fill="hold">
                                          <p:stCondLst>
                                            <p:cond delay="0"/>
                                          </p:stCondLst>
                                        </p:cTn>
                                        <p:tgtEl>
                                          <p:spTgt spid="58401"/>
                                        </p:tgtEl>
                                        <p:attrNameLst>
                                          <p:attrName>style.visibility</p:attrName>
                                        </p:attrNameLst>
                                      </p:cBhvr>
                                      <p:to>
                                        <p:strVal val="visible"/>
                                      </p:to>
                                    </p:set>
                                    <p:anim calcmode="lin" valueType="num">
                                      <p:cBhvr additive="base">
                                        <p:cTn id="141" dur="500" fill="hold"/>
                                        <p:tgtEl>
                                          <p:spTgt spid="58401"/>
                                        </p:tgtEl>
                                        <p:attrNameLst>
                                          <p:attrName>ppt_x</p:attrName>
                                        </p:attrNameLst>
                                      </p:cBhvr>
                                      <p:tavLst>
                                        <p:tav tm="0">
                                          <p:val>
                                            <p:strVal val="#ppt_x"/>
                                          </p:val>
                                        </p:tav>
                                        <p:tav tm="100000">
                                          <p:val>
                                            <p:strVal val="#ppt_x"/>
                                          </p:val>
                                        </p:tav>
                                      </p:tavLst>
                                    </p:anim>
                                    <p:anim calcmode="lin" valueType="num">
                                      <p:cBhvr additive="base">
                                        <p:cTn id="142" dur="500" fill="hold"/>
                                        <p:tgtEl>
                                          <p:spTgt spid="58401"/>
                                        </p:tgtEl>
                                        <p:attrNameLst>
                                          <p:attrName>ppt_y</p:attrName>
                                        </p:attrNameLst>
                                      </p:cBhvr>
                                      <p:tavLst>
                                        <p:tav tm="0">
                                          <p:val>
                                            <p:strVal val="1+#ppt_h/2"/>
                                          </p:val>
                                        </p:tav>
                                        <p:tav tm="100000">
                                          <p:val>
                                            <p:strVal val="#ppt_y"/>
                                          </p:val>
                                        </p:tav>
                                      </p:tavLst>
                                    </p:anim>
                                  </p:childTnLst>
                                </p:cTn>
                              </p:par>
                              <p:par>
                                <p:cTn id="143" presetID="2" presetClass="entr" presetSubtype="4" fill="hold" nodeType="withEffect">
                                  <p:stCondLst>
                                    <p:cond delay="0"/>
                                  </p:stCondLst>
                                  <p:childTnLst>
                                    <p:set>
                                      <p:cBhvr>
                                        <p:cTn id="144" dur="1" fill="hold">
                                          <p:stCondLst>
                                            <p:cond delay="0"/>
                                          </p:stCondLst>
                                        </p:cTn>
                                        <p:tgtEl>
                                          <p:spTgt spid="58388"/>
                                        </p:tgtEl>
                                        <p:attrNameLst>
                                          <p:attrName>style.visibility</p:attrName>
                                        </p:attrNameLst>
                                      </p:cBhvr>
                                      <p:to>
                                        <p:strVal val="visible"/>
                                      </p:to>
                                    </p:set>
                                    <p:anim calcmode="lin" valueType="num">
                                      <p:cBhvr additive="base">
                                        <p:cTn id="145" dur="500" fill="hold"/>
                                        <p:tgtEl>
                                          <p:spTgt spid="58388"/>
                                        </p:tgtEl>
                                        <p:attrNameLst>
                                          <p:attrName>ppt_x</p:attrName>
                                        </p:attrNameLst>
                                      </p:cBhvr>
                                      <p:tavLst>
                                        <p:tav tm="0">
                                          <p:val>
                                            <p:strVal val="#ppt_x"/>
                                          </p:val>
                                        </p:tav>
                                        <p:tav tm="100000">
                                          <p:val>
                                            <p:strVal val="#ppt_x"/>
                                          </p:val>
                                        </p:tav>
                                      </p:tavLst>
                                    </p:anim>
                                    <p:anim calcmode="lin" valueType="num">
                                      <p:cBhvr additive="base">
                                        <p:cTn id="146" dur="500" fill="hold"/>
                                        <p:tgtEl>
                                          <p:spTgt spid="58388"/>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58383"/>
                                        </p:tgtEl>
                                        <p:attrNameLst>
                                          <p:attrName>style.visibility</p:attrName>
                                        </p:attrNameLst>
                                      </p:cBhvr>
                                      <p:to>
                                        <p:strVal val="visible"/>
                                      </p:to>
                                    </p:set>
                                    <p:anim calcmode="lin" valueType="num">
                                      <p:cBhvr additive="base">
                                        <p:cTn id="149" dur="500" fill="hold"/>
                                        <p:tgtEl>
                                          <p:spTgt spid="58383"/>
                                        </p:tgtEl>
                                        <p:attrNameLst>
                                          <p:attrName>ppt_x</p:attrName>
                                        </p:attrNameLst>
                                      </p:cBhvr>
                                      <p:tavLst>
                                        <p:tav tm="0">
                                          <p:val>
                                            <p:strVal val="#ppt_x"/>
                                          </p:val>
                                        </p:tav>
                                        <p:tav tm="100000">
                                          <p:val>
                                            <p:strVal val="#ppt_x"/>
                                          </p:val>
                                        </p:tav>
                                      </p:tavLst>
                                    </p:anim>
                                    <p:anim calcmode="lin" valueType="num">
                                      <p:cBhvr additive="base">
                                        <p:cTn id="150" dur="500" fill="hold"/>
                                        <p:tgtEl>
                                          <p:spTgt spid="58383"/>
                                        </p:tgtEl>
                                        <p:attrNameLst>
                                          <p:attrName>ppt_y</p:attrName>
                                        </p:attrNameLst>
                                      </p:cBhvr>
                                      <p:tavLst>
                                        <p:tav tm="0">
                                          <p:val>
                                            <p:strVal val="1+#ppt_h/2"/>
                                          </p:val>
                                        </p:tav>
                                        <p:tav tm="100000">
                                          <p:val>
                                            <p:strVal val="#ppt_y"/>
                                          </p:val>
                                        </p:tav>
                                      </p:tavLst>
                                    </p:anim>
                                  </p:childTnLst>
                                </p:cTn>
                              </p:par>
                              <p:par>
                                <p:cTn id="151" presetID="2" presetClass="entr" presetSubtype="4" fill="hold" nodeType="withEffect">
                                  <p:stCondLst>
                                    <p:cond delay="0"/>
                                  </p:stCondLst>
                                  <p:childTnLst>
                                    <p:set>
                                      <p:cBhvr>
                                        <p:cTn id="152" dur="1" fill="hold">
                                          <p:stCondLst>
                                            <p:cond delay="0"/>
                                          </p:stCondLst>
                                        </p:cTn>
                                        <p:tgtEl>
                                          <p:spTgt spid="58392"/>
                                        </p:tgtEl>
                                        <p:attrNameLst>
                                          <p:attrName>style.visibility</p:attrName>
                                        </p:attrNameLst>
                                      </p:cBhvr>
                                      <p:to>
                                        <p:strVal val="visible"/>
                                      </p:to>
                                    </p:set>
                                    <p:anim calcmode="lin" valueType="num">
                                      <p:cBhvr additive="base">
                                        <p:cTn id="153" dur="500" fill="hold"/>
                                        <p:tgtEl>
                                          <p:spTgt spid="58392"/>
                                        </p:tgtEl>
                                        <p:attrNameLst>
                                          <p:attrName>ppt_x</p:attrName>
                                        </p:attrNameLst>
                                      </p:cBhvr>
                                      <p:tavLst>
                                        <p:tav tm="0">
                                          <p:val>
                                            <p:strVal val="#ppt_x"/>
                                          </p:val>
                                        </p:tav>
                                        <p:tav tm="100000">
                                          <p:val>
                                            <p:strVal val="#ppt_x"/>
                                          </p:val>
                                        </p:tav>
                                      </p:tavLst>
                                    </p:anim>
                                    <p:anim calcmode="lin" valueType="num">
                                      <p:cBhvr additive="base">
                                        <p:cTn id="154" dur="500" fill="hold"/>
                                        <p:tgtEl>
                                          <p:spTgt spid="58392"/>
                                        </p:tgtEl>
                                        <p:attrNameLst>
                                          <p:attrName>ppt_y</p:attrName>
                                        </p:attrNameLst>
                                      </p:cBhvr>
                                      <p:tavLst>
                                        <p:tav tm="0">
                                          <p:val>
                                            <p:strVal val="1+#ppt_h/2"/>
                                          </p:val>
                                        </p:tav>
                                        <p:tav tm="100000">
                                          <p:val>
                                            <p:strVal val="#ppt_y"/>
                                          </p:val>
                                        </p:tav>
                                      </p:tavLst>
                                    </p:anim>
                                  </p:childTnLst>
                                </p:cTn>
                              </p:par>
                              <p:par>
                                <p:cTn id="155" presetID="2" presetClass="entr" presetSubtype="4" fill="hold" nodeType="withEffect">
                                  <p:stCondLst>
                                    <p:cond delay="0"/>
                                  </p:stCondLst>
                                  <p:childTnLst>
                                    <p:set>
                                      <p:cBhvr>
                                        <p:cTn id="156" dur="1" fill="hold">
                                          <p:stCondLst>
                                            <p:cond delay="0"/>
                                          </p:stCondLst>
                                        </p:cTn>
                                        <p:tgtEl>
                                          <p:spTgt spid="58402"/>
                                        </p:tgtEl>
                                        <p:attrNameLst>
                                          <p:attrName>style.visibility</p:attrName>
                                        </p:attrNameLst>
                                      </p:cBhvr>
                                      <p:to>
                                        <p:strVal val="visible"/>
                                      </p:to>
                                    </p:set>
                                    <p:anim calcmode="lin" valueType="num">
                                      <p:cBhvr additive="base">
                                        <p:cTn id="157" dur="500" fill="hold"/>
                                        <p:tgtEl>
                                          <p:spTgt spid="58402"/>
                                        </p:tgtEl>
                                        <p:attrNameLst>
                                          <p:attrName>ppt_x</p:attrName>
                                        </p:attrNameLst>
                                      </p:cBhvr>
                                      <p:tavLst>
                                        <p:tav tm="0">
                                          <p:val>
                                            <p:strVal val="#ppt_x"/>
                                          </p:val>
                                        </p:tav>
                                        <p:tav tm="100000">
                                          <p:val>
                                            <p:strVal val="#ppt_x"/>
                                          </p:val>
                                        </p:tav>
                                      </p:tavLst>
                                    </p:anim>
                                    <p:anim calcmode="lin" valueType="num">
                                      <p:cBhvr additive="base">
                                        <p:cTn id="158" dur="500" fill="hold"/>
                                        <p:tgtEl>
                                          <p:spTgt spid="58402"/>
                                        </p:tgtEl>
                                        <p:attrNameLst>
                                          <p:attrName>ppt_y</p:attrName>
                                        </p:attrNameLst>
                                      </p:cBhvr>
                                      <p:tavLst>
                                        <p:tav tm="0">
                                          <p:val>
                                            <p:strVal val="1+#ppt_h/2"/>
                                          </p:val>
                                        </p:tav>
                                        <p:tav tm="100000">
                                          <p:val>
                                            <p:strVal val="#ppt_y"/>
                                          </p:val>
                                        </p:tav>
                                      </p:tavLst>
                                    </p:anim>
                                  </p:childTnLst>
                                </p:cTn>
                              </p:par>
                              <p:par>
                                <p:cTn id="159" presetID="2" presetClass="entr" presetSubtype="4" fill="hold" nodeType="withEffect">
                                  <p:stCondLst>
                                    <p:cond delay="0"/>
                                  </p:stCondLst>
                                  <p:childTnLst>
                                    <p:set>
                                      <p:cBhvr>
                                        <p:cTn id="160" dur="1" fill="hold">
                                          <p:stCondLst>
                                            <p:cond delay="0"/>
                                          </p:stCondLst>
                                        </p:cTn>
                                        <p:tgtEl>
                                          <p:spTgt spid="58396"/>
                                        </p:tgtEl>
                                        <p:attrNameLst>
                                          <p:attrName>style.visibility</p:attrName>
                                        </p:attrNameLst>
                                      </p:cBhvr>
                                      <p:to>
                                        <p:strVal val="visible"/>
                                      </p:to>
                                    </p:set>
                                    <p:anim calcmode="lin" valueType="num">
                                      <p:cBhvr additive="base">
                                        <p:cTn id="161" dur="500" fill="hold"/>
                                        <p:tgtEl>
                                          <p:spTgt spid="58396"/>
                                        </p:tgtEl>
                                        <p:attrNameLst>
                                          <p:attrName>ppt_x</p:attrName>
                                        </p:attrNameLst>
                                      </p:cBhvr>
                                      <p:tavLst>
                                        <p:tav tm="0">
                                          <p:val>
                                            <p:strVal val="#ppt_x"/>
                                          </p:val>
                                        </p:tav>
                                        <p:tav tm="100000">
                                          <p:val>
                                            <p:strVal val="#ppt_x"/>
                                          </p:val>
                                        </p:tav>
                                      </p:tavLst>
                                    </p:anim>
                                    <p:anim calcmode="lin" valueType="num">
                                      <p:cBhvr additive="base">
                                        <p:cTn id="162" dur="500" fill="hold"/>
                                        <p:tgtEl>
                                          <p:spTgt spid="58396"/>
                                        </p:tgtEl>
                                        <p:attrNameLst>
                                          <p:attrName>ppt_y</p:attrName>
                                        </p:attrNameLst>
                                      </p:cBhvr>
                                      <p:tavLst>
                                        <p:tav tm="0">
                                          <p:val>
                                            <p:strVal val="1+#ppt_h/2"/>
                                          </p:val>
                                        </p:tav>
                                        <p:tav tm="100000">
                                          <p:val>
                                            <p:strVal val="#ppt_y"/>
                                          </p:val>
                                        </p:tav>
                                      </p:tavLst>
                                    </p:anim>
                                  </p:childTnLst>
                                </p:cTn>
                              </p:par>
                              <p:par>
                                <p:cTn id="163" presetID="2" presetClass="entr" presetSubtype="4" fill="hold" nodeType="withEffect">
                                  <p:stCondLst>
                                    <p:cond delay="0"/>
                                  </p:stCondLst>
                                  <p:childTnLst>
                                    <p:set>
                                      <p:cBhvr>
                                        <p:cTn id="164" dur="1" fill="hold">
                                          <p:stCondLst>
                                            <p:cond delay="0"/>
                                          </p:stCondLst>
                                        </p:cTn>
                                        <p:tgtEl>
                                          <p:spTgt spid="58397"/>
                                        </p:tgtEl>
                                        <p:attrNameLst>
                                          <p:attrName>style.visibility</p:attrName>
                                        </p:attrNameLst>
                                      </p:cBhvr>
                                      <p:to>
                                        <p:strVal val="visible"/>
                                      </p:to>
                                    </p:set>
                                    <p:anim calcmode="lin" valueType="num">
                                      <p:cBhvr additive="base">
                                        <p:cTn id="165" dur="500" fill="hold"/>
                                        <p:tgtEl>
                                          <p:spTgt spid="58397"/>
                                        </p:tgtEl>
                                        <p:attrNameLst>
                                          <p:attrName>ppt_x</p:attrName>
                                        </p:attrNameLst>
                                      </p:cBhvr>
                                      <p:tavLst>
                                        <p:tav tm="0">
                                          <p:val>
                                            <p:strVal val="#ppt_x"/>
                                          </p:val>
                                        </p:tav>
                                        <p:tav tm="100000">
                                          <p:val>
                                            <p:strVal val="#ppt_x"/>
                                          </p:val>
                                        </p:tav>
                                      </p:tavLst>
                                    </p:anim>
                                    <p:anim calcmode="lin" valueType="num">
                                      <p:cBhvr additive="base">
                                        <p:cTn id="166" dur="500" fill="hold"/>
                                        <p:tgtEl>
                                          <p:spTgt spid="58397"/>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8386"/>
                                        </p:tgtEl>
                                        <p:attrNameLst>
                                          <p:attrName>style.visibility</p:attrName>
                                        </p:attrNameLst>
                                      </p:cBhvr>
                                      <p:to>
                                        <p:strVal val="visible"/>
                                      </p:to>
                                    </p:set>
                                    <p:anim calcmode="lin" valueType="num">
                                      <p:cBhvr additive="base">
                                        <p:cTn id="169" dur="500" fill="hold"/>
                                        <p:tgtEl>
                                          <p:spTgt spid="58386"/>
                                        </p:tgtEl>
                                        <p:attrNameLst>
                                          <p:attrName>ppt_x</p:attrName>
                                        </p:attrNameLst>
                                      </p:cBhvr>
                                      <p:tavLst>
                                        <p:tav tm="0">
                                          <p:val>
                                            <p:strVal val="#ppt_x"/>
                                          </p:val>
                                        </p:tav>
                                        <p:tav tm="100000">
                                          <p:val>
                                            <p:strVal val="#ppt_x"/>
                                          </p:val>
                                        </p:tav>
                                      </p:tavLst>
                                    </p:anim>
                                    <p:anim calcmode="lin" valueType="num">
                                      <p:cBhvr additive="base">
                                        <p:cTn id="170" dur="500" fill="hold"/>
                                        <p:tgtEl>
                                          <p:spTgt spid="58386"/>
                                        </p:tgtEl>
                                        <p:attrNameLst>
                                          <p:attrName>ppt_y</p:attrName>
                                        </p:attrNameLst>
                                      </p:cBhvr>
                                      <p:tavLst>
                                        <p:tav tm="0">
                                          <p:val>
                                            <p:strVal val="1+#ppt_h/2"/>
                                          </p:val>
                                        </p:tav>
                                        <p:tav tm="100000">
                                          <p:val>
                                            <p:strVal val="#ppt_y"/>
                                          </p:val>
                                        </p:tav>
                                      </p:tavLst>
                                    </p:anim>
                                  </p:childTnLst>
                                </p:cTn>
                              </p:par>
                              <p:par>
                                <p:cTn id="171" presetID="2" presetClass="entr" presetSubtype="4" fill="hold" nodeType="withEffect">
                                  <p:stCondLst>
                                    <p:cond delay="0"/>
                                  </p:stCondLst>
                                  <p:childTnLst>
                                    <p:set>
                                      <p:cBhvr>
                                        <p:cTn id="172" dur="1" fill="hold">
                                          <p:stCondLst>
                                            <p:cond delay="0"/>
                                          </p:stCondLst>
                                        </p:cTn>
                                        <p:tgtEl>
                                          <p:spTgt spid="58398"/>
                                        </p:tgtEl>
                                        <p:attrNameLst>
                                          <p:attrName>style.visibility</p:attrName>
                                        </p:attrNameLst>
                                      </p:cBhvr>
                                      <p:to>
                                        <p:strVal val="visible"/>
                                      </p:to>
                                    </p:set>
                                    <p:anim calcmode="lin" valueType="num">
                                      <p:cBhvr additive="base">
                                        <p:cTn id="173" dur="500" fill="hold"/>
                                        <p:tgtEl>
                                          <p:spTgt spid="58398"/>
                                        </p:tgtEl>
                                        <p:attrNameLst>
                                          <p:attrName>ppt_x</p:attrName>
                                        </p:attrNameLst>
                                      </p:cBhvr>
                                      <p:tavLst>
                                        <p:tav tm="0">
                                          <p:val>
                                            <p:strVal val="#ppt_x"/>
                                          </p:val>
                                        </p:tav>
                                        <p:tav tm="100000">
                                          <p:val>
                                            <p:strVal val="#ppt_x"/>
                                          </p:val>
                                        </p:tav>
                                      </p:tavLst>
                                    </p:anim>
                                    <p:anim calcmode="lin" valueType="num">
                                      <p:cBhvr additive="base">
                                        <p:cTn id="174" dur="500" fill="hold"/>
                                        <p:tgtEl>
                                          <p:spTgt spid="58398"/>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8404"/>
                                        </p:tgtEl>
                                        <p:attrNameLst>
                                          <p:attrName>style.visibility</p:attrName>
                                        </p:attrNameLst>
                                      </p:cBhvr>
                                      <p:to>
                                        <p:strVal val="visible"/>
                                      </p:to>
                                    </p:set>
                                    <p:anim calcmode="lin" valueType="num">
                                      <p:cBhvr additive="base">
                                        <p:cTn id="177" dur="500" fill="hold"/>
                                        <p:tgtEl>
                                          <p:spTgt spid="58404"/>
                                        </p:tgtEl>
                                        <p:attrNameLst>
                                          <p:attrName>ppt_x</p:attrName>
                                        </p:attrNameLst>
                                      </p:cBhvr>
                                      <p:tavLst>
                                        <p:tav tm="0">
                                          <p:val>
                                            <p:strVal val="#ppt_x"/>
                                          </p:val>
                                        </p:tav>
                                        <p:tav tm="100000">
                                          <p:val>
                                            <p:strVal val="#ppt_x"/>
                                          </p:val>
                                        </p:tav>
                                      </p:tavLst>
                                    </p:anim>
                                    <p:anim calcmode="lin" valueType="num">
                                      <p:cBhvr additive="base">
                                        <p:cTn id="178" dur="500" fill="hold"/>
                                        <p:tgtEl>
                                          <p:spTgt spid="58404"/>
                                        </p:tgtEl>
                                        <p:attrNameLst>
                                          <p:attrName>ppt_y</p:attrName>
                                        </p:attrNameLst>
                                      </p:cBhvr>
                                      <p:tavLst>
                                        <p:tav tm="0">
                                          <p:val>
                                            <p:strVal val="1+#ppt_h/2"/>
                                          </p:val>
                                        </p:tav>
                                        <p:tav tm="100000">
                                          <p:val>
                                            <p:strVal val="#ppt_y"/>
                                          </p:val>
                                        </p:tav>
                                      </p:tavLst>
                                    </p:anim>
                                  </p:childTnLst>
                                </p:cTn>
                              </p:par>
                              <p:par>
                                <p:cTn id="179" presetID="2" presetClass="entr" presetSubtype="4" fill="hold" nodeType="withEffect">
                                  <p:stCondLst>
                                    <p:cond delay="0"/>
                                  </p:stCondLst>
                                  <p:childTnLst>
                                    <p:set>
                                      <p:cBhvr>
                                        <p:cTn id="180" dur="1" fill="hold">
                                          <p:stCondLst>
                                            <p:cond delay="0"/>
                                          </p:stCondLst>
                                        </p:cTn>
                                        <p:tgtEl>
                                          <p:spTgt spid="58403"/>
                                        </p:tgtEl>
                                        <p:attrNameLst>
                                          <p:attrName>style.visibility</p:attrName>
                                        </p:attrNameLst>
                                      </p:cBhvr>
                                      <p:to>
                                        <p:strVal val="visible"/>
                                      </p:to>
                                    </p:set>
                                    <p:anim calcmode="lin" valueType="num">
                                      <p:cBhvr additive="base">
                                        <p:cTn id="181" dur="500" fill="hold"/>
                                        <p:tgtEl>
                                          <p:spTgt spid="58403"/>
                                        </p:tgtEl>
                                        <p:attrNameLst>
                                          <p:attrName>ppt_x</p:attrName>
                                        </p:attrNameLst>
                                      </p:cBhvr>
                                      <p:tavLst>
                                        <p:tav tm="0">
                                          <p:val>
                                            <p:strVal val="#ppt_x"/>
                                          </p:val>
                                        </p:tav>
                                        <p:tav tm="100000">
                                          <p:val>
                                            <p:strVal val="#ppt_x"/>
                                          </p:val>
                                        </p:tav>
                                      </p:tavLst>
                                    </p:anim>
                                    <p:anim calcmode="lin" valueType="num">
                                      <p:cBhvr additive="base">
                                        <p:cTn id="182" dur="500" fill="hold"/>
                                        <p:tgtEl>
                                          <p:spTgt spid="58403"/>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58399"/>
                                        </p:tgtEl>
                                        <p:attrNameLst>
                                          <p:attrName>style.visibility</p:attrName>
                                        </p:attrNameLst>
                                      </p:cBhvr>
                                      <p:to>
                                        <p:strVal val="visible"/>
                                      </p:to>
                                    </p:set>
                                    <p:anim calcmode="lin" valueType="num">
                                      <p:cBhvr additive="base">
                                        <p:cTn id="185" dur="500" fill="hold"/>
                                        <p:tgtEl>
                                          <p:spTgt spid="58399"/>
                                        </p:tgtEl>
                                        <p:attrNameLst>
                                          <p:attrName>ppt_x</p:attrName>
                                        </p:attrNameLst>
                                      </p:cBhvr>
                                      <p:tavLst>
                                        <p:tav tm="0">
                                          <p:val>
                                            <p:strVal val="#ppt_x"/>
                                          </p:val>
                                        </p:tav>
                                        <p:tav tm="100000">
                                          <p:val>
                                            <p:strVal val="#ppt_x"/>
                                          </p:val>
                                        </p:tav>
                                      </p:tavLst>
                                    </p:anim>
                                    <p:anim calcmode="lin" valueType="num">
                                      <p:cBhvr additive="base">
                                        <p:cTn id="186" dur="500" fill="hold"/>
                                        <p:tgtEl>
                                          <p:spTgt spid="58399"/>
                                        </p:tgtEl>
                                        <p:attrNameLst>
                                          <p:attrName>ppt_y</p:attrName>
                                        </p:attrNameLst>
                                      </p:cBhvr>
                                      <p:tavLst>
                                        <p:tav tm="0">
                                          <p:val>
                                            <p:strVal val="1+#ppt_h/2"/>
                                          </p:val>
                                        </p:tav>
                                        <p:tav tm="100000">
                                          <p:val>
                                            <p:strVal val="#ppt_y"/>
                                          </p:val>
                                        </p:tav>
                                      </p:tavLst>
                                    </p:anim>
                                  </p:childTnLst>
                                </p:cTn>
                              </p:par>
                              <p:par>
                                <p:cTn id="187" presetID="2" presetClass="entr" presetSubtype="4" fill="hold" nodeType="withEffect">
                                  <p:stCondLst>
                                    <p:cond delay="0"/>
                                  </p:stCondLst>
                                  <p:childTnLst>
                                    <p:set>
                                      <p:cBhvr>
                                        <p:cTn id="188" dur="1" fill="hold">
                                          <p:stCondLst>
                                            <p:cond delay="0"/>
                                          </p:stCondLst>
                                        </p:cTn>
                                        <p:tgtEl>
                                          <p:spTgt spid="58385"/>
                                        </p:tgtEl>
                                        <p:attrNameLst>
                                          <p:attrName>style.visibility</p:attrName>
                                        </p:attrNameLst>
                                      </p:cBhvr>
                                      <p:to>
                                        <p:strVal val="visible"/>
                                      </p:to>
                                    </p:set>
                                    <p:anim calcmode="lin" valueType="num">
                                      <p:cBhvr additive="base">
                                        <p:cTn id="189" dur="500" fill="hold"/>
                                        <p:tgtEl>
                                          <p:spTgt spid="58385"/>
                                        </p:tgtEl>
                                        <p:attrNameLst>
                                          <p:attrName>ppt_x</p:attrName>
                                        </p:attrNameLst>
                                      </p:cBhvr>
                                      <p:tavLst>
                                        <p:tav tm="0">
                                          <p:val>
                                            <p:strVal val="#ppt_x"/>
                                          </p:val>
                                        </p:tav>
                                        <p:tav tm="100000">
                                          <p:val>
                                            <p:strVal val="#ppt_x"/>
                                          </p:val>
                                        </p:tav>
                                      </p:tavLst>
                                    </p:anim>
                                    <p:anim calcmode="lin" valueType="num">
                                      <p:cBhvr additive="base">
                                        <p:cTn id="190" dur="500" fill="hold"/>
                                        <p:tgtEl>
                                          <p:spTgt spid="58385"/>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58384"/>
                                        </p:tgtEl>
                                        <p:attrNameLst>
                                          <p:attrName>style.visibility</p:attrName>
                                        </p:attrNameLst>
                                      </p:cBhvr>
                                      <p:to>
                                        <p:strVal val="visible"/>
                                      </p:to>
                                    </p:set>
                                    <p:anim calcmode="lin" valueType="num">
                                      <p:cBhvr additive="base">
                                        <p:cTn id="193" dur="500" fill="hold"/>
                                        <p:tgtEl>
                                          <p:spTgt spid="58384"/>
                                        </p:tgtEl>
                                        <p:attrNameLst>
                                          <p:attrName>ppt_x</p:attrName>
                                        </p:attrNameLst>
                                      </p:cBhvr>
                                      <p:tavLst>
                                        <p:tav tm="0">
                                          <p:val>
                                            <p:strVal val="#ppt_x"/>
                                          </p:val>
                                        </p:tav>
                                        <p:tav tm="100000">
                                          <p:val>
                                            <p:strVal val="#ppt_x"/>
                                          </p:val>
                                        </p:tav>
                                      </p:tavLst>
                                    </p:anim>
                                    <p:anim calcmode="lin" valueType="num">
                                      <p:cBhvr additive="base">
                                        <p:cTn id="194" dur="500" fill="hold"/>
                                        <p:tgtEl>
                                          <p:spTgt spid="58384"/>
                                        </p:tgtEl>
                                        <p:attrNameLst>
                                          <p:attrName>ppt_y</p:attrName>
                                        </p:attrNameLst>
                                      </p:cBhvr>
                                      <p:tavLst>
                                        <p:tav tm="0">
                                          <p:val>
                                            <p:strVal val="1+#ppt_h/2"/>
                                          </p:val>
                                        </p:tav>
                                        <p:tav tm="100000">
                                          <p:val>
                                            <p:strVal val="#ppt_y"/>
                                          </p:val>
                                        </p:tav>
                                      </p:tavLst>
                                    </p:anim>
                                  </p:childTnLst>
                                </p:cTn>
                              </p:par>
                              <p:par>
                                <p:cTn id="195" presetID="2" presetClass="entr" presetSubtype="4" fill="hold" nodeType="withEffect">
                                  <p:stCondLst>
                                    <p:cond delay="0"/>
                                  </p:stCondLst>
                                  <p:childTnLst>
                                    <p:set>
                                      <p:cBhvr>
                                        <p:cTn id="196" dur="1" fill="hold">
                                          <p:stCondLst>
                                            <p:cond delay="0"/>
                                          </p:stCondLst>
                                        </p:cTn>
                                        <p:tgtEl>
                                          <p:spTgt spid="58394"/>
                                        </p:tgtEl>
                                        <p:attrNameLst>
                                          <p:attrName>style.visibility</p:attrName>
                                        </p:attrNameLst>
                                      </p:cBhvr>
                                      <p:to>
                                        <p:strVal val="visible"/>
                                      </p:to>
                                    </p:set>
                                    <p:anim calcmode="lin" valueType="num">
                                      <p:cBhvr additive="base">
                                        <p:cTn id="197" dur="500" fill="hold"/>
                                        <p:tgtEl>
                                          <p:spTgt spid="58394"/>
                                        </p:tgtEl>
                                        <p:attrNameLst>
                                          <p:attrName>ppt_x</p:attrName>
                                        </p:attrNameLst>
                                      </p:cBhvr>
                                      <p:tavLst>
                                        <p:tav tm="0">
                                          <p:val>
                                            <p:strVal val="#ppt_x"/>
                                          </p:val>
                                        </p:tav>
                                        <p:tav tm="100000">
                                          <p:val>
                                            <p:strVal val="#ppt_x"/>
                                          </p:val>
                                        </p:tav>
                                      </p:tavLst>
                                    </p:anim>
                                    <p:anim calcmode="lin" valueType="num">
                                      <p:cBhvr additive="base">
                                        <p:cTn id="198" dur="500" fill="hold"/>
                                        <p:tgtEl>
                                          <p:spTgt spid="58394"/>
                                        </p:tgtEl>
                                        <p:attrNameLst>
                                          <p:attrName>ppt_y</p:attrName>
                                        </p:attrNameLst>
                                      </p:cBhvr>
                                      <p:tavLst>
                                        <p:tav tm="0">
                                          <p:val>
                                            <p:strVal val="1+#ppt_h/2"/>
                                          </p:val>
                                        </p:tav>
                                        <p:tav tm="100000">
                                          <p:val>
                                            <p:strVal val="#ppt_y"/>
                                          </p:val>
                                        </p:tav>
                                      </p:tavLst>
                                    </p:anim>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 presetClass="entr" presetSubtype="4" fill="hold" nodeType="clickEffect">
                                  <p:stCondLst>
                                    <p:cond delay="0"/>
                                  </p:stCondLst>
                                  <p:childTnLst>
                                    <p:set>
                                      <p:cBhvr>
                                        <p:cTn id="202" dur="1" fill="hold">
                                          <p:stCondLst>
                                            <p:cond delay="0"/>
                                          </p:stCondLst>
                                        </p:cTn>
                                        <p:tgtEl>
                                          <p:spTgt spid="58393"/>
                                        </p:tgtEl>
                                        <p:attrNameLst>
                                          <p:attrName>style.visibility</p:attrName>
                                        </p:attrNameLst>
                                      </p:cBhvr>
                                      <p:to>
                                        <p:strVal val="visible"/>
                                      </p:to>
                                    </p:set>
                                    <p:anim calcmode="lin" valueType="num">
                                      <p:cBhvr additive="base">
                                        <p:cTn id="203" dur="500" fill="hold"/>
                                        <p:tgtEl>
                                          <p:spTgt spid="58393"/>
                                        </p:tgtEl>
                                        <p:attrNameLst>
                                          <p:attrName>ppt_x</p:attrName>
                                        </p:attrNameLst>
                                      </p:cBhvr>
                                      <p:tavLst>
                                        <p:tav tm="0">
                                          <p:val>
                                            <p:strVal val="#ppt_x"/>
                                          </p:val>
                                        </p:tav>
                                        <p:tav tm="100000">
                                          <p:val>
                                            <p:strVal val="#ppt_x"/>
                                          </p:val>
                                        </p:tav>
                                      </p:tavLst>
                                    </p:anim>
                                    <p:anim calcmode="lin" valueType="num">
                                      <p:cBhvr additive="base">
                                        <p:cTn id="204" dur="500" fill="hold"/>
                                        <p:tgtEl>
                                          <p:spTgt spid="58393"/>
                                        </p:tgtEl>
                                        <p:attrNameLst>
                                          <p:attrName>ppt_y</p:attrName>
                                        </p:attrNameLst>
                                      </p:cBhvr>
                                      <p:tavLst>
                                        <p:tav tm="0">
                                          <p:val>
                                            <p:strVal val="1+#ppt_h/2"/>
                                          </p:val>
                                        </p:tav>
                                        <p:tav tm="100000">
                                          <p:val>
                                            <p:strVal val="#ppt_y"/>
                                          </p:val>
                                        </p:tav>
                                      </p:tavLst>
                                    </p:anim>
                                  </p:childTnLst>
                                </p:cTn>
                              </p:par>
                              <p:par>
                                <p:cTn id="205" presetID="2" presetClass="entr" presetSubtype="4" fill="hold" nodeType="withEffect">
                                  <p:stCondLst>
                                    <p:cond delay="0"/>
                                  </p:stCondLst>
                                  <p:childTnLst>
                                    <p:set>
                                      <p:cBhvr>
                                        <p:cTn id="206" dur="1" fill="hold">
                                          <p:stCondLst>
                                            <p:cond delay="0"/>
                                          </p:stCondLst>
                                        </p:cTn>
                                        <p:tgtEl>
                                          <p:spTgt spid="58395"/>
                                        </p:tgtEl>
                                        <p:attrNameLst>
                                          <p:attrName>style.visibility</p:attrName>
                                        </p:attrNameLst>
                                      </p:cBhvr>
                                      <p:to>
                                        <p:strVal val="visible"/>
                                      </p:to>
                                    </p:set>
                                    <p:anim calcmode="lin" valueType="num">
                                      <p:cBhvr additive="base">
                                        <p:cTn id="207" dur="500" fill="hold"/>
                                        <p:tgtEl>
                                          <p:spTgt spid="58395"/>
                                        </p:tgtEl>
                                        <p:attrNameLst>
                                          <p:attrName>ppt_x</p:attrName>
                                        </p:attrNameLst>
                                      </p:cBhvr>
                                      <p:tavLst>
                                        <p:tav tm="0">
                                          <p:val>
                                            <p:strVal val="#ppt_x"/>
                                          </p:val>
                                        </p:tav>
                                        <p:tav tm="100000">
                                          <p:val>
                                            <p:strVal val="#ppt_x"/>
                                          </p:val>
                                        </p:tav>
                                      </p:tavLst>
                                    </p:anim>
                                    <p:anim calcmode="lin" valueType="num">
                                      <p:cBhvr additive="base">
                                        <p:cTn id="208" dur="500" fill="hold"/>
                                        <p:tgtEl>
                                          <p:spTgt spid="58395"/>
                                        </p:tgtEl>
                                        <p:attrNameLst>
                                          <p:attrName>ppt_y</p:attrName>
                                        </p:attrNameLst>
                                      </p:cBhvr>
                                      <p:tavLst>
                                        <p:tav tm="0">
                                          <p:val>
                                            <p:strVal val="1+#ppt_h/2"/>
                                          </p:val>
                                        </p:tav>
                                        <p:tav tm="100000">
                                          <p:val>
                                            <p:strVal val="#ppt_y"/>
                                          </p:val>
                                        </p:tav>
                                      </p:tavLst>
                                    </p:anim>
                                  </p:childTnLst>
                                </p:cTn>
                              </p:par>
                            </p:childTnLst>
                          </p:cTn>
                        </p:par>
                      </p:childTnLst>
                    </p:cTn>
                  </p:par>
                  <p:par>
                    <p:cTn id="209" fill="hold" nodeType="clickPar">
                      <p:stCondLst>
                        <p:cond delay="indefinite"/>
                      </p:stCondLst>
                      <p:childTnLst>
                        <p:par>
                          <p:cTn id="210" fill="hold" nodeType="withGroup">
                            <p:stCondLst>
                              <p:cond delay="0"/>
                            </p:stCondLst>
                            <p:childTnLst>
                              <p:par>
                                <p:cTn id="211" presetID="2" presetClass="entr" presetSubtype="4" fill="hold" nodeType="clickEffect">
                                  <p:stCondLst>
                                    <p:cond delay="0"/>
                                  </p:stCondLst>
                                  <p:childTnLst>
                                    <p:set>
                                      <p:cBhvr>
                                        <p:cTn id="212" dur="1" fill="hold">
                                          <p:stCondLst>
                                            <p:cond delay="0"/>
                                          </p:stCondLst>
                                        </p:cTn>
                                        <p:tgtEl>
                                          <p:spTgt spid="58417"/>
                                        </p:tgtEl>
                                        <p:attrNameLst>
                                          <p:attrName>style.visibility</p:attrName>
                                        </p:attrNameLst>
                                      </p:cBhvr>
                                      <p:to>
                                        <p:strVal val="visible"/>
                                      </p:to>
                                    </p:set>
                                    <p:anim calcmode="lin" valueType="num">
                                      <p:cBhvr additive="base">
                                        <p:cTn id="213" dur="500" fill="hold"/>
                                        <p:tgtEl>
                                          <p:spTgt spid="58417"/>
                                        </p:tgtEl>
                                        <p:attrNameLst>
                                          <p:attrName>ppt_x</p:attrName>
                                        </p:attrNameLst>
                                      </p:cBhvr>
                                      <p:tavLst>
                                        <p:tav tm="0">
                                          <p:val>
                                            <p:strVal val="#ppt_x"/>
                                          </p:val>
                                        </p:tav>
                                        <p:tav tm="100000">
                                          <p:val>
                                            <p:strVal val="#ppt_x"/>
                                          </p:val>
                                        </p:tav>
                                      </p:tavLst>
                                    </p:anim>
                                    <p:anim calcmode="lin" valueType="num">
                                      <p:cBhvr additive="base">
                                        <p:cTn id="214" dur="500" fill="hold"/>
                                        <p:tgtEl>
                                          <p:spTgt spid="58417"/>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58421"/>
                                        </p:tgtEl>
                                        <p:attrNameLst>
                                          <p:attrName>style.visibility</p:attrName>
                                        </p:attrNameLst>
                                      </p:cBhvr>
                                      <p:to>
                                        <p:strVal val="visible"/>
                                      </p:to>
                                    </p:set>
                                    <p:anim calcmode="lin" valueType="num">
                                      <p:cBhvr additive="base">
                                        <p:cTn id="217" dur="500" fill="hold"/>
                                        <p:tgtEl>
                                          <p:spTgt spid="58421"/>
                                        </p:tgtEl>
                                        <p:attrNameLst>
                                          <p:attrName>ppt_x</p:attrName>
                                        </p:attrNameLst>
                                      </p:cBhvr>
                                      <p:tavLst>
                                        <p:tav tm="0">
                                          <p:val>
                                            <p:strVal val="#ppt_x"/>
                                          </p:val>
                                        </p:tav>
                                        <p:tav tm="100000">
                                          <p:val>
                                            <p:strVal val="#ppt_x"/>
                                          </p:val>
                                        </p:tav>
                                      </p:tavLst>
                                    </p:anim>
                                    <p:anim calcmode="lin" valueType="num">
                                      <p:cBhvr additive="base">
                                        <p:cTn id="218" dur="500" fill="hold"/>
                                        <p:tgtEl>
                                          <p:spTgt spid="584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19" grpId="0"/>
      <p:bldP spid="58420" grpId="0"/>
      <p:bldP spid="58421" grpId="0"/>
      <p:bldP spid="58422" grpId="0"/>
      <p:bldP spid="584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518145"/>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Taxonomic Model Representation </a:t>
            </a:r>
            <a:endParaRPr lang="en-CY" sz="6000" dirty="0">
              <a:solidFill>
                <a:srgbClr val="FF2D64"/>
              </a:solidFill>
            </a:endParaRPr>
          </a:p>
        </p:txBody>
      </p:sp>
      <p:sp>
        <p:nvSpPr>
          <p:cNvPr id="7" name="Text Placeholder 3">
            <a:extLst>
              <a:ext uri="{FF2B5EF4-FFF2-40B4-BE49-F238E27FC236}">
                <a16:creationId xmlns:a16="http://schemas.microsoft.com/office/drawing/2014/main" id="{9DF674D0-A7F2-9B50-7F34-018FD15BFC5D}"/>
              </a:ext>
            </a:extLst>
          </p:cNvPr>
          <p:cNvSpPr txBox="1">
            <a:spLocks/>
          </p:cNvSpPr>
          <p:nvPr/>
        </p:nvSpPr>
        <p:spPr>
          <a:xfrm>
            <a:off x="1077856" y="5766615"/>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Taxonomic Model Reasoning </a:t>
            </a:r>
            <a:endParaRPr lang="en-CY" sz="6000" dirty="0">
              <a:solidFill>
                <a:srgbClr val="FF2D64"/>
              </a:solidFill>
            </a:endParaRPr>
          </a:p>
        </p:txBody>
      </p:sp>
      <p:sp>
        <p:nvSpPr>
          <p:cNvPr id="8" name="TextBox 7">
            <a:extLst>
              <a:ext uri="{FF2B5EF4-FFF2-40B4-BE49-F238E27FC236}">
                <a16:creationId xmlns:a16="http://schemas.microsoft.com/office/drawing/2014/main" id="{E2B189EB-F62E-CC5B-B7BC-018E4D8A1940}"/>
              </a:ext>
            </a:extLst>
          </p:cNvPr>
          <p:cNvSpPr txBox="1"/>
          <p:nvPr/>
        </p:nvSpPr>
        <p:spPr>
          <a:xfrm>
            <a:off x="1004515" y="3875613"/>
            <a:ext cx="21737173" cy="1361719"/>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Each node of the taxonomy is a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frame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which among others contains all 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rules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related to the given disease or class of diseases.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D9D57A5-30E8-DF5C-C483-A9EE6EA61DB1}"/>
              </a:ext>
            </a:extLst>
          </p:cNvPr>
          <p:cNvSpPr txBox="1"/>
          <p:nvPr/>
        </p:nvSpPr>
        <p:spPr>
          <a:xfrm>
            <a:off x="1151198" y="6858000"/>
            <a:ext cx="21517148" cy="4201471"/>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'hypothesize and refine'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strategy is applied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By using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triggers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the initial goal is to activate an intermediate node of the taxonomy and from there gradually select successor nodes (subcategories) until a terminal node (individual disease) is selected.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"trigger" example: "headache along with neck stiffness triggers the meningitis hypothesis"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167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87095" y="5440309"/>
            <a:ext cx="21590490" cy="1417691"/>
          </a:xfrm>
        </p:spPr>
        <p:txBody>
          <a:bodyPr/>
          <a:lstStyle/>
          <a:p>
            <a:r>
              <a:rPr lang="en-US" sz="10000" dirty="0"/>
              <a:t>Deep Knowledge-Based Systems: </a:t>
            </a:r>
            <a:r>
              <a:rPr lang="en-US" sz="8000" dirty="0"/>
              <a:t>the second generation of expert systems</a:t>
            </a:r>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20</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65322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Causal Model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142380"/>
            <a:ext cx="21590490" cy="5723939"/>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depicts the given knowledge at a deeper level</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relationship that connects the nodes in the various causal chains is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'may-be-caused-by'</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Therefore, chains are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abductive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 form (from indications to causes, backwards in time), in contrast to taxonomic paths which are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deductive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 form</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Some nodes in the causal chains also belong to the taxonomic model, not necessarily as terminal nodes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These nodes are the connecting links between the two models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7753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65322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Alternative Problem-Solving Strategies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150005"/>
            <a:ext cx="21590490" cy="532870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taxonomic model provides a more efficient way to solve problems.</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causal model leads to a more thorough and detailed search for the solution. This strategy is expected to be useful in relation to difficult problems that are not adequately covered by the abstract rules of taxonomy nodes.</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main use of the causal model is to justify, at a deeper level, the solutions produced through the taxonomic model, where the two models are applied in a purely collaborative manner.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898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a:extLst>
              <a:ext uri="{FF2B5EF4-FFF2-40B4-BE49-F238E27FC236}">
                <a16:creationId xmlns:a16="http://schemas.microsoft.com/office/drawing/2014/main" id="{7ED51E0D-EBC2-B3C8-CDE6-08A41C7BEF34}"/>
              </a:ext>
            </a:extLst>
          </p:cNvPr>
          <p:cNvSpPr>
            <a:spLocks noGrp="1"/>
          </p:cNvSpPr>
          <p:nvPr>
            <p:ph type="sldNum" sz="quarter" idx="12"/>
          </p:nvPr>
        </p:nvSpPr>
        <p:spPr>
          <a:xfrm>
            <a:off x="11462639" y="12281212"/>
            <a:ext cx="1014046" cy="7302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09630DA1-6969-4345-BF34-92C32405093E}" type="slidenum">
              <a:rPr lang="el-GR" altLang="en-US" sz="2800" smtClean="0"/>
              <a:pPr>
                <a:spcBef>
                  <a:spcPct val="0"/>
                </a:spcBef>
                <a:buFontTx/>
                <a:buNone/>
              </a:pPr>
              <a:t>22</a:t>
            </a:fld>
            <a:endParaRPr lang="el-GR" altLang="en-US" sz="2800" dirty="0"/>
          </a:p>
        </p:txBody>
      </p:sp>
      <p:sp>
        <p:nvSpPr>
          <p:cNvPr id="22531" name="Rectangle 4">
            <a:extLst>
              <a:ext uri="{FF2B5EF4-FFF2-40B4-BE49-F238E27FC236}">
                <a16:creationId xmlns:a16="http://schemas.microsoft.com/office/drawing/2014/main" id="{488CEB47-437D-C8DC-95E2-B363B05DED15}"/>
              </a:ext>
            </a:extLst>
          </p:cNvPr>
          <p:cNvSpPr>
            <a:spLocks noChangeArrowheads="1"/>
          </p:cNvSpPr>
          <p:nvPr/>
        </p:nvSpPr>
        <p:spPr bwMode="auto">
          <a:xfrm>
            <a:off x="4921771" y="3741208"/>
            <a:ext cx="6400800" cy="4419600"/>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l-GR" altLang="en-US" sz="2400" dirty="0">
              <a:latin typeface="Times New Roman" panose="02020603050405020304" pitchFamily="18" charset="0"/>
            </a:endParaRPr>
          </a:p>
          <a:p>
            <a:pPr eaLnBrk="1" hangingPunct="1">
              <a:spcBef>
                <a:spcPct val="0"/>
              </a:spcBef>
              <a:buFontTx/>
              <a:buNone/>
            </a:pPr>
            <a:r>
              <a:rPr lang="el-GR" altLang="en-US" sz="2400" dirty="0">
                <a:latin typeface="Times New Roman" panose="02020603050405020304" pitchFamily="18" charset="0"/>
              </a:rPr>
              <a:t>                 </a:t>
            </a:r>
            <a:r>
              <a:rPr lang="en-US" altLang="en-US" sz="2400" b="1" dirty="0">
                <a:latin typeface="Times New Roman" panose="02020603050405020304" pitchFamily="18" charset="0"/>
              </a:rPr>
              <a:t>global task</a:t>
            </a:r>
            <a:endParaRPr lang="el-GR" altLang="en-US" sz="2400" b="1" dirty="0">
              <a:latin typeface="Times New Roman" panose="02020603050405020304" pitchFamily="18" charset="0"/>
            </a:endParaRPr>
          </a:p>
          <a:p>
            <a:pPr eaLnBrk="1" hangingPunct="1">
              <a:spcBef>
                <a:spcPct val="0"/>
              </a:spcBef>
              <a:buFontTx/>
              <a:buNone/>
            </a:pPr>
            <a:endParaRPr lang="el-GR" altLang="en-US" sz="2000" b="1" dirty="0">
              <a:latin typeface="Times New Roman" panose="02020603050405020304" pitchFamily="18" charset="0"/>
            </a:endParaRPr>
          </a:p>
          <a:p>
            <a:pPr eaLnBrk="1" hangingPunct="1">
              <a:spcBef>
                <a:spcPct val="0"/>
              </a:spcBef>
              <a:buFontTx/>
              <a:buNone/>
            </a:pPr>
            <a:r>
              <a:rPr lang="el-GR" altLang="en-US" sz="2400" b="1" dirty="0">
                <a:latin typeface="Times New Roman" panose="02020603050405020304" pitchFamily="18" charset="0"/>
              </a:rPr>
              <a:t>                                               </a:t>
            </a:r>
            <a:r>
              <a:rPr lang="en-US" altLang="en-US" sz="2400" b="1" dirty="0">
                <a:solidFill>
                  <a:srgbClr val="990000"/>
                </a:solidFill>
                <a:latin typeface="Times New Roman" panose="02020603050405020304" pitchFamily="18" charset="0"/>
              </a:rPr>
              <a:t>meta-rule</a:t>
            </a:r>
            <a:endParaRPr lang="el-GR" altLang="en-US" sz="2400" b="1" dirty="0">
              <a:solidFill>
                <a:srgbClr val="990000"/>
              </a:solidFill>
              <a:latin typeface="Times New Roman" panose="02020603050405020304" pitchFamily="18" charset="0"/>
            </a:endParaRPr>
          </a:p>
          <a:p>
            <a:pPr eaLnBrk="1" hangingPunct="1">
              <a:spcBef>
                <a:spcPct val="0"/>
              </a:spcBef>
              <a:buFontTx/>
              <a:buNone/>
            </a:pPr>
            <a:r>
              <a:rPr lang="el-GR" altLang="en-US" sz="2400" b="1" dirty="0">
                <a:latin typeface="Times New Roman" panose="02020603050405020304" pitchFamily="18" charset="0"/>
              </a:rPr>
              <a:t>                                              </a:t>
            </a:r>
          </a:p>
          <a:p>
            <a:pPr eaLnBrk="1" hangingPunct="1">
              <a:spcBef>
                <a:spcPct val="0"/>
              </a:spcBef>
              <a:buFontTx/>
              <a:buNone/>
            </a:pPr>
            <a:r>
              <a:rPr lang="el-GR" altLang="en-US" sz="2400" b="1" dirty="0">
                <a:latin typeface="Times New Roman" panose="02020603050405020304" pitchFamily="18" charset="0"/>
              </a:rPr>
              <a:t>                                                 (</a:t>
            </a:r>
            <a:r>
              <a:rPr lang="en-US" altLang="en-US" sz="2400" b="1" dirty="0">
                <a:latin typeface="Times New Roman" panose="02020603050405020304" pitchFamily="18" charset="0"/>
              </a:rPr>
              <a:t>sub)task</a:t>
            </a:r>
            <a:endParaRPr lang="en-US" altLang="en-US" sz="2800" b="1" dirty="0"/>
          </a:p>
        </p:txBody>
      </p:sp>
      <p:sp>
        <p:nvSpPr>
          <p:cNvPr id="22532" name="Oval 5">
            <a:extLst>
              <a:ext uri="{FF2B5EF4-FFF2-40B4-BE49-F238E27FC236}">
                <a16:creationId xmlns:a16="http://schemas.microsoft.com/office/drawing/2014/main" id="{5BDA2D89-7B29-E6FC-1A4A-FBA1C849011D}"/>
              </a:ext>
            </a:extLst>
          </p:cNvPr>
          <p:cNvSpPr>
            <a:spLocks noChangeArrowheads="1"/>
          </p:cNvSpPr>
          <p:nvPr/>
        </p:nvSpPr>
        <p:spPr bwMode="auto">
          <a:xfrm>
            <a:off x="7191898" y="4554009"/>
            <a:ext cx="358774"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33" name="Oval 6">
            <a:extLst>
              <a:ext uri="{FF2B5EF4-FFF2-40B4-BE49-F238E27FC236}">
                <a16:creationId xmlns:a16="http://schemas.microsoft.com/office/drawing/2014/main" id="{23DFB6AF-8A5B-4A61-B790-EE48711D03F9}"/>
              </a:ext>
            </a:extLst>
          </p:cNvPr>
          <p:cNvSpPr>
            <a:spLocks noChangeArrowheads="1"/>
          </p:cNvSpPr>
          <p:nvPr/>
        </p:nvSpPr>
        <p:spPr bwMode="auto">
          <a:xfrm>
            <a:off x="6109221" y="5455709"/>
            <a:ext cx="358776"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34" name="Oval 7">
            <a:extLst>
              <a:ext uri="{FF2B5EF4-FFF2-40B4-BE49-F238E27FC236}">
                <a16:creationId xmlns:a16="http://schemas.microsoft.com/office/drawing/2014/main" id="{E33E5BEC-EC6E-8522-86E8-51CCABC1F81C}"/>
              </a:ext>
            </a:extLst>
          </p:cNvPr>
          <p:cNvSpPr>
            <a:spLocks noChangeArrowheads="1"/>
          </p:cNvSpPr>
          <p:nvPr/>
        </p:nvSpPr>
        <p:spPr bwMode="auto">
          <a:xfrm>
            <a:off x="7191898" y="5455709"/>
            <a:ext cx="358774"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35" name="Oval 8">
            <a:extLst>
              <a:ext uri="{FF2B5EF4-FFF2-40B4-BE49-F238E27FC236}">
                <a16:creationId xmlns:a16="http://schemas.microsoft.com/office/drawing/2014/main" id="{09CB51E0-AA15-3D72-AC26-A3E0448D033C}"/>
              </a:ext>
            </a:extLst>
          </p:cNvPr>
          <p:cNvSpPr>
            <a:spLocks noChangeArrowheads="1"/>
          </p:cNvSpPr>
          <p:nvPr/>
        </p:nvSpPr>
        <p:spPr bwMode="auto">
          <a:xfrm>
            <a:off x="8271398" y="5455709"/>
            <a:ext cx="361950"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36" name="Oval 9">
            <a:extLst>
              <a:ext uri="{FF2B5EF4-FFF2-40B4-BE49-F238E27FC236}">
                <a16:creationId xmlns:a16="http://schemas.microsoft.com/office/drawing/2014/main" id="{94BA5BD2-93BE-0A11-C31D-EE5A62D44620}"/>
              </a:ext>
            </a:extLst>
          </p:cNvPr>
          <p:cNvSpPr>
            <a:spLocks noChangeArrowheads="1"/>
          </p:cNvSpPr>
          <p:nvPr/>
        </p:nvSpPr>
        <p:spPr bwMode="auto">
          <a:xfrm>
            <a:off x="8814321" y="6538385"/>
            <a:ext cx="358776"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37" name="Line 10">
            <a:extLst>
              <a:ext uri="{FF2B5EF4-FFF2-40B4-BE49-F238E27FC236}">
                <a16:creationId xmlns:a16="http://schemas.microsoft.com/office/drawing/2014/main" id="{5F5AA996-743C-39EC-FF5A-7877369A6B60}"/>
              </a:ext>
            </a:extLst>
          </p:cNvPr>
          <p:cNvSpPr>
            <a:spLocks noChangeShapeType="1"/>
          </p:cNvSpPr>
          <p:nvPr/>
        </p:nvSpPr>
        <p:spPr bwMode="auto">
          <a:xfrm>
            <a:off x="7369697" y="4915959"/>
            <a:ext cx="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38" name="Line 11">
            <a:extLst>
              <a:ext uri="{FF2B5EF4-FFF2-40B4-BE49-F238E27FC236}">
                <a16:creationId xmlns:a16="http://schemas.microsoft.com/office/drawing/2014/main" id="{71A85760-741F-E493-6CB7-AC32CF2406DD}"/>
              </a:ext>
            </a:extLst>
          </p:cNvPr>
          <p:cNvSpPr>
            <a:spLocks noChangeShapeType="1"/>
          </p:cNvSpPr>
          <p:nvPr/>
        </p:nvSpPr>
        <p:spPr bwMode="auto">
          <a:xfrm flipH="1">
            <a:off x="6290197" y="4915959"/>
            <a:ext cx="107950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39" name="Line 12">
            <a:extLst>
              <a:ext uri="{FF2B5EF4-FFF2-40B4-BE49-F238E27FC236}">
                <a16:creationId xmlns:a16="http://schemas.microsoft.com/office/drawing/2014/main" id="{60C5F3CD-BF1A-15AE-062D-FCEE8BF57E4E}"/>
              </a:ext>
            </a:extLst>
          </p:cNvPr>
          <p:cNvSpPr>
            <a:spLocks noChangeShapeType="1"/>
          </p:cNvSpPr>
          <p:nvPr/>
        </p:nvSpPr>
        <p:spPr bwMode="auto">
          <a:xfrm flipH="1">
            <a:off x="7731647" y="5817659"/>
            <a:ext cx="720724" cy="7207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0" name="Line 13">
            <a:extLst>
              <a:ext uri="{FF2B5EF4-FFF2-40B4-BE49-F238E27FC236}">
                <a16:creationId xmlns:a16="http://schemas.microsoft.com/office/drawing/2014/main" id="{136B1873-731D-6BF0-35DD-BC6B075A92F7}"/>
              </a:ext>
            </a:extLst>
          </p:cNvPr>
          <p:cNvSpPr>
            <a:spLocks noChangeShapeType="1"/>
          </p:cNvSpPr>
          <p:nvPr/>
        </p:nvSpPr>
        <p:spPr bwMode="auto">
          <a:xfrm>
            <a:off x="8452372" y="5817659"/>
            <a:ext cx="542926" cy="7207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1" name="Line 14">
            <a:extLst>
              <a:ext uri="{FF2B5EF4-FFF2-40B4-BE49-F238E27FC236}">
                <a16:creationId xmlns:a16="http://schemas.microsoft.com/office/drawing/2014/main" id="{16802A12-574D-5001-34AE-91E76C14C9F6}"/>
              </a:ext>
            </a:extLst>
          </p:cNvPr>
          <p:cNvSpPr>
            <a:spLocks noChangeShapeType="1"/>
          </p:cNvSpPr>
          <p:nvPr/>
        </p:nvSpPr>
        <p:spPr bwMode="auto">
          <a:xfrm>
            <a:off x="7369698" y="4915959"/>
            <a:ext cx="1082674"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2" name="Line 15">
            <a:extLst>
              <a:ext uri="{FF2B5EF4-FFF2-40B4-BE49-F238E27FC236}">
                <a16:creationId xmlns:a16="http://schemas.microsoft.com/office/drawing/2014/main" id="{2E738FFA-D428-6FE2-191A-A52FD4FA3023}"/>
              </a:ext>
            </a:extLst>
          </p:cNvPr>
          <p:cNvSpPr>
            <a:spLocks noChangeShapeType="1"/>
          </p:cNvSpPr>
          <p:nvPr/>
        </p:nvSpPr>
        <p:spPr bwMode="auto">
          <a:xfrm flipH="1">
            <a:off x="5747272" y="5817659"/>
            <a:ext cx="36195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3" name="Line 16">
            <a:extLst>
              <a:ext uri="{FF2B5EF4-FFF2-40B4-BE49-F238E27FC236}">
                <a16:creationId xmlns:a16="http://schemas.microsoft.com/office/drawing/2014/main" id="{A41BB64D-BB0A-3565-8E7B-65E121A95215}"/>
              </a:ext>
            </a:extLst>
          </p:cNvPr>
          <p:cNvSpPr>
            <a:spLocks noChangeShapeType="1"/>
          </p:cNvSpPr>
          <p:nvPr/>
        </p:nvSpPr>
        <p:spPr bwMode="auto">
          <a:xfrm>
            <a:off x="6290198" y="5817659"/>
            <a:ext cx="358774" cy="7207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4" name="Line 17">
            <a:extLst>
              <a:ext uri="{FF2B5EF4-FFF2-40B4-BE49-F238E27FC236}">
                <a16:creationId xmlns:a16="http://schemas.microsoft.com/office/drawing/2014/main" id="{83F2C972-B28C-BAB0-BB41-FC7BCD855754}"/>
              </a:ext>
            </a:extLst>
          </p:cNvPr>
          <p:cNvSpPr>
            <a:spLocks noChangeShapeType="1"/>
          </p:cNvSpPr>
          <p:nvPr/>
        </p:nvSpPr>
        <p:spPr bwMode="auto">
          <a:xfrm>
            <a:off x="8995297" y="6900335"/>
            <a:ext cx="177800" cy="35877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45" name="Oval 18">
            <a:extLst>
              <a:ext uri="{FF2B5EF4-FFF2-40B4-BE49-F238E27FC236}">
                <a16:creationId xmlns:a16="http://schemas.microsoft.com/office/drawing/2014/main" id="{D6E7DF7C-1979-98B8-7429-70211FEC4494}"/>
              </a:ext>
            </a:extLst>
          </p:cNvPr>
          <p:cNvSpPr>
            <a:spLocks noChangeArrowheads="1"/>
          </p:cNvSpPr>
          <p:nvPr/>
        </p:nvSpPr>
        <p:spPr bwMode="auto">
          <a:xfrm>
            <a:off x="7731648" y="5093758"/>
            <a:ext cx="361950" cy="180976"/>
          </a:xfrm>
          <a:prstGeom prst="ellipse">
            <a:avLst/>
          </a:prstGeom>
          <a:solidFill>
            <a:schemeClr val="bg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46" name="Line 19">
            <a:extLst>
              <a:ext uri="{FF2B5EF4-FFF2-40B4-BE49-F238E27FC236}">
                <a16:creationId xmlns:a16="http://schemas.microsoft.com/office/drawing/2014/main" id="{E5ED1BFD-9876-82F6-3E5F-F133777363E6}"/>
              </a:ext>
            </a:extLst>
          </p:cNvPr>
          <p:cNvSpPr>
            <a:spLocks noChangeShapeType="1"/>
          </p:cNvSpPr>
          <p:nvPr/>
        </p:nvSpPr>
        <p:spPr bwMode="auto">
          <a:xfrm flipV="1">
            <a:off x="8093598" y="4915958"/>
            <a:ext cx="358774" cy="177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47" name="Oval 20">
            <a:extLst>
              <a:ext uri="{FF2B5EF4-FFF2-40B4-BE49-F238E27FC236}">
                <a16:creationId xmlns:a16="http://schemas.microsoft.com/office/drawing/2014/main" id="{E2EAC822-EB08-A11B-4DBE-49F516760153}"/>
              </a:ext>
            </a:extLst>
          </p:cNvPr>
          <p:cNvSpPr>
            <a:spLocks noChangeArrowheads="1"/>
          </p:cNvSpPr>
          <p:nvPr/>
        </p:nvSpPr>
        <p:spPr bwMode="auto">
          <a:xfrm>
            <a:off x="7550672" y="6538385"/>
            <a:ext cx="361950"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48" name="Oval 21">
            <a:extLst>
              <a:ext uri="{FF2B5EF4-FFF2-40B4-BE49-F238E27FC236}">
                <a16:creationId xmlns:a16="http://schemas.microsoft.com/office/drawing/2014/main" id="{CC5D455B-A968-3B1A-B7CE-9F92DDAC88F7}"/>
              </a:ext>
            </a:extLst>
          </p:cNvPr>
          <p:cNvSpPr>
            <a:spLocks noChangeArrowheads="1"/>
          </p:cNvSpPr>
          <p:nvPr/>
        </p:nvSpPr>
        <p:spPr bwMode="auto">
          <a:xfrm>
            <a:off x="7010921" y="7440085"/>
            <a:ext cx="358776" cy="361950"/>
          </a:xfrm>
          <a:prstGeom prst="ellipse">
            <a:avLst/>
          </a:prstGeom>
          <a:solidFill>
            <a:schemeClr val="accent1"/>
          </a:solidFill>
          <a:ln w="19050">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22549" name="Line 22">
            <a:extLst>
              <a:ext uri="{FF2B5EF4-FFF2-40B4-BE49-F238E27FC236}">
                <a16:creationId xmlns:a16="http://schemas.microsoft.com/office/drawing/2014/main" id="{994ECD40-9617-F9A7-3C5B-E0AB0CDC8CA6}"/>
              </a:ext>
            </a:extLst>
          </p:cNvPr>
          <p:cNvSpPr>
            <a:spLocks noChangeShapeType="1"/>
          </p:cNvSpPr>
          <p:nvPr/>
        </p:nvSpPr>
        <p:spPr bwMode="auto">
          <a:xfrm flipH="1">
            <a:off x="7191898" y="6900335"/>
            <a:ext cx="358774"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50" name="Line 23">
            <a:extLst>
              <a:ext uri="{FF2B5EF4-FFF2-40B4-BE49-F238E27FC236}">
                <a16:creationId xmlns:a16="http://schemas.microsoft.com/office/drawing/2014/main" id="{91B8779F-B497-42EF-B38C-7A67C739340A}"/>
              </a:ext>
            </a:extLst>
          </p:cNvPr>
          <p:cNvSpPr>
            <a:spLocks noChangeShapeType="1"/>
          </p:cNvSpPr>
          <p:nvPr/>
        </p:nvSpPr>
        <p:spPr bwMode="auto">
          <a:xfrm>
            <a:off x="7731648" y="6900334"/>
            <a:ext cx="361950" cy="72072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1" name="Line 24">
            <a:extLst>
              <a:ext uri="{FF2B5EF4-FFF2-40B4-BE49-F238E27FC236}">
                <a16:creationId xmlns:a16="http://schemas.microsoft.com/office/drawing/2014/main" id="{8484B603-4BAF-5D17-8BFC-BCE07CCBD8CB}"/>
              </a:ext>
            </a:extLst>
          </p:cNvPr>
          <p:cNvSpPr>
            <a:spLocks noChangeShapeType="1"/>
          </p:cNvSpPr>
          <p:nvPr/>
        </p:nvSpPr>
        <p:spPr bwMode="auto">
          <a:xfrm>
            <a:off x="7360171" y="5874809"/>
            <a:ext cx="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52" name="Rectangle 25">
            <a:extLst>
              <a:ext uri="{FF2B5EF4-FFF2-40B4-BE49-F238E27FC236}">
                <a16:creationId xmlns:a16="http://schemas.microsoft.com/office/drawing/2014/main" id="{5CA3939E-41BF-6554-8FFC-3AA377A1E023}"/>
              </a:ext>
            </a:extLst>
          </p:cNvPr>
          <p:cNvSpPr>
            <a:spLocks noChangeArrowheads="1"/>
          </p:cNvSpPr>
          <p:nvPr/>
        </p:nvSpPr>
        <p:spPr bwMode="auto">
          <a:xfrm>
            <a:off x="11932171" y="3372787"/>
            <a:ext cx="6910465" cy="5397621"/>
          </a:xfrm>
          <a:prstGeom prst="rect">
            <a:avLst/>
          </a:prstGeom>
          <a:solidFill>
            <a:schemeClr val="accent6">
              <a:lumMod val="40000"/>
              <a:lumOff val="60000"/>
            </a:schemeClr>
          </a:soli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l-GR" altLang="en-US" sz="2400" b="1" dirty="0">
              <a:latin typeface="Times New Roman" panose="02020603050405020304" pitchFamily="18" charset="0"/>
            </a:endParaRPr>
          </a:p>
          <a:p>
            <a:pPr algn="ctr" eaLnBrk="1" hangingPunct="1">
              <a:spcBef>
                <a:spcPct val="0"/>
              </a:spcBef>
              <a:buFontTx/>
              <a:buNone/>
            </a:pPr>
            <a:r>
              <a:rPr lang="en-US" altLang="en-US" sz="2400" b="1" dirty="0">
                <a:latin typeface="Times New Roman" panose="02020603050405020304" pitchFamily="18" charset="0"/>
              </a:rPr>
              <a:t>Achieving a Diagnosis</a:t>
            </a:r>
            <a:endParaRPr lang="el-GR" altLang="en-US" sz="2400" b="1" dirty="0">
              <a:latin typeface="Times New Roman" panose="02020603050405020304" pitchFamily="18" charset="0"/>
            </a:endParaRPr>
          </a:p>
          <a:p>
            <a:pPr eaLnBrk="1" hangingPunct="1">
              <a:spcBef>
                <a:spcPct val="0"/>
              </a:spcBef>
              <a:buFontTx/>
              <a:buNone/>
            </a:pPr>
            <a:r>
              <a:rPr lang="el-GR" altLang="en-US" sz="2400" b="1" dirty="0">
                <a:latin typeface="Times New Roman" panose="02020603050405020304" pitchFamily="18" charset="0"/>
              </a:rPr>
              <a:t>                                                     </a:t>
            </a:r>
            <a:r>
              <a:rPr lang="el-GR" altLang="en-US" sz="2400" b="1" i="1" dirty="0">
                <a:solidFill>
                  <a:srgbClr val="990000"/>
                </a:solidFill>
                <a:latin typeface="Times New Roman" panose="02020603050405020304" pitchFamily="18" charset="0"/>
              </a:rPr>
              <a:t>384</a:t>
            </a:r>
          </a:p>
          <a:p>
            <a:pPr algn="ctr" eaLnBrk="1" hangingPunct="1">
              <a:spcBef>
                <a:spcPct val="0"/>
              </a:spcBef>
              <a:buFontTx/>
              <a:buNone/>
            </a:pPr>
            <a:endParaRPr lang="el-GR" altLang="en-US" sz="2400" b="1" dirty="0">
              <a:solidFill>
                <a:srgbClr val="990000"/>
              </a:solidFill>
              <a:latin typeface="Times New Roman" panose="02020603050405020304" pitchFamily="18" charset="0"/>
            </a:endParaRPr>
          </a:p>
          <a:p>
            <a:pPr eaLnBrk="1" hangingPunct="1">
              <a:spcBef>
                <a:spcPct val="0"/>
              </a:spcBef>
              <a:buFontTx/>
              <a:buNone/>
            </a:pPr>
            <a:r>
              <a:rPr lang="en-US" altLang="en-US" sz="2000" b="1" dirty="0">
                <a:latin typeface="Times New Roman" panose="02020603050405020304" pitchFamily="18" charset="0"/>
              </a:rPr>
              <a:t>Problem          </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Creation of</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Process</a:t>
            </a:r>
            <a:r>
              <a:rPr lang="el-GR" altLang="en-US" sz="2000" b="1" dirty="0">
                <a:latin typeface="Times New Roman" panose="02020603050405020304" pitchFamily="18" charset="0"/>
              </a:rPr>
              <a:t>         </a:t>
            </a:r>
          </a:p>
          <a:p>
            <a:pPr eaLnBrk="1" hangingPunct="1">
              <a:spcBef>
                <a:spcPct val="0"/>
              </a:spcBef>
              <a:buFontTx/>
              <a:buNone/>
            </a:pPr>
            <a:r>
              <a:rPr lang="en-US" altLang="en-US" sz="2000" b="1" dirty="0">
                <a:latin typeface="Times New Roman" panose="02020603050405020304" pitchFamily="18" charset="0"/>
              </a:rPr>
              <a:t>Identification</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Hypotheses Space</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    </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Hard Data</a:t>
            </a:r>
            <a:endParaRPr lang="el-GR" altLang="en-US" sz="2000" b="1" dirty="0">
              <a:latin typeface="Times New Roman" panose="02020603050405020304" pitchFamily="18" charset="0"/>
            </a:endParaRPr>
          </a:p>
          <a:p>
            <a:pPr eaLnBrk="1" hangingPunct="1">
              <a:spcBef>
                <a:spcPct val="0"/>
              </a:spcBef>
              <a:buFontTx/>
              <a:buNone/>
            </a:pPr>
            <a:r>
              <a:rPr lang="el-GR" altLang="en-US" sz="2000" b="1" dirty="0">
                <a:latin typeface="Times New Roman" panose="02020603050405020304" pitchFamily="18" charset="0"/>
              </a:rPr>
              <a:t>              </a:t>
            </a:r>
            <a:r>
              <a:rPr lang="el-GR" altLang="en-US" sz="2400" b="1" i="1" dirty="0">
                <a:solidFill>
                  <a:srgbClr val="990000"/>
                </a:solidFill>
                <a:latin typeface="Times New Roman" panose="02020603050405020304" pitchFamily="18" charset="0"/>
              </a:rPr>
              <a:t>385</a:t>
            </a:r>
            <a:r>
              <a:rPr lang="el-GR" altLang="en-US" sz="2400" b="1" dirty="0">
                <a:solidFill>
                  <a:srgbClr val="990000"/>
                </a:solidFill>
                <a:latin typeface="Times New Roman" panose="02020603050405020304" pitchFamily="18" charset="0"/>
              </a:rPr>
              <a:t>  </a:t>
            </a:r>
            <a:r>
              <a:rPr lang="el-GR" altLang="en-US" sz="2000" b="1" dirty="0">
                <a:latin typeface="Times New Roman" panose="02020603050405020304" pitchFamily="18" charset="0"/>
              </a:rPr>
              <a:t>                                     </a:t>
            </a:r>
            <a:r>
              <a:rPr lang="el-GR" altLang="en-US" sz="2400" b="1" dirty="0">
                <a:solidFill>
                  <a:srgbClr val="990000"/>
                </a:solidFill>
                <a:latin typeface="Times New Roman" panose="02020603050405020304" pitchFamily="18" charset="0"/>
              </a:rPr>
              <a:t> </a:t>
            </a:r>
            <a:r>
              <a:rPr lang="el-GR" altLang="en-US" sz="2400" b="1" i="1" dirty="0">
                <a:solidFill>
                  <a:srgbClr val="990000"/>
                </a:solidFill>
                <a:latin typeface="Times New Roman" panose="02020603050405020304" pitchFamily="18" charset="0"/>
              </a:rPr>
              <a:t>428</a:t>
            </a:r>
            <a:r>
              <a:rPr lang="el-GR" altLang="en-US" sz="2400" b="1" dirty="0">
                <a:solidFill>
                  <a:srgbClr val="990000"/>
                </a:solidFill>
                <a:latin typeface="Times New Roman" panose="02020603050405020304" pitchFamily="18" charset="0"/>
              </a:rPr>
              <a:t>  </a:t>
            </a:r>
            <a:r>
              <a:rPr lang="el-GR" altLang="en-US" sz="2000" b="1" dirty="0">
                <a:latin typeface="Times New Roman" panose="02020603050405020304" pitchFamily="18" charset="0"/>
              </a:rPr>
              <a:t>            </a:t>
            </a:r>
          </a:p>
          <a:p>
            <a:pPr eaLnBrk="1" hangingPunct="1">
              <a:spcBef>
                <a:spcPct val="0"/>
              </a:spcBef>
              <a:buFontTx/>
              <a:buNone/>
            </a:pPr>
            <a:endParaRPr lang="el-GR" altLang="en-US" sz="2000" b="1" dirty="0">
              <a:latin typeface="Times New Roman" panose="02020603050405020304" pitchFamily="18" charset="0"/>
            </a:endParaRPr>
          </a:p>
          <a:p>
            <a:pPr eaLnBrk="1" hangingPunct="1">
              <a:spcBef>
                <a:spcPct val="0"/>
              </a:spcBef>
              <a:buFontTx/>
              <a:buNone/>
            </a:pPr>
            <a:r>
              <a:rPr lang="en-US" altLang="en-US" sz="2000" b="1" dirty="0">
                <a:latin typeface="Times New Roman" panose="02020603050405020304" pitchFamily="18" charset="0"/>
              </a:rPr>
              <a:t>Initial   </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Chief    </a:t>
            </a:r>
            <a:r>
              <a:rPr lang="el-GR" altLang="en-US" sz="2000" b="1" dirty="0">
                <a:latin typeface="Times New Roman" panose="02020603050405020304" pitchFamily="18" charset="0"/>
              </a:rPr>
              <a:t>               </a:t>
            </a:r>
            <a:r>
              <a:rPr lang="el-GR" altLang="en-US" sz="2400" b="1" dirty="0">
                <a:latin typeface="Times New Roman" panose="02020603050405020304" pitchFamily="18" charset="0"/>
              </a:rPr>
              <a:t> </a:t>
            </a:r>
            <a:r>
              <a:rPr lang="el-GR" altLang="en-US" sz="2400" b="1" i="1" dirty="0">
                <a:solidFill>
                  <a:srgbClr val="990000"/>
                </a:solidFill>
                <a:latin typeface="Times New Roman" panose="02020603050405020304" pitchFamily="18" charset="0"/>
              </a:rPr>
              <a:t>427</a:t>
            </a:r>
            <a:endParaRPr lang="el-GR" altLang="en-US" sz="2400" b="1" dirty="0">
              <a:solidFill>
                <a:srgbClr val="990000"/>
              </a:solidFill>
              <a:latin typeface="Times New Roman" panose="02020603050405020304" pitchFamily="18" charset="0"/>
            </a:endParaRPr>
          </a:p>
          <a:p>
            <a:pPr eaLnBrk="1" hangingPunct="1">
              <a:spcBef>
                <a:spcPct val="0"/>
              </a:spcBef>
              <a:buFontTx/>
              <a:buNone/>
            </a:pPr>
            <a:r>
              <a:rPr lang="en-US" altLang="en-US" sz="2000" b="1" dirty="0">
                <a:latin typeface="Times New Roman" panose="02020603050405020304" pitchFamily="18" charset="0"/>
              </a:rPr>
              <a:t>Inform.</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Complain</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       Explore</a:t>
            </a:r>
            <a:r>
              <a:rPr lang="el-GR" altLang="en-US" sz="2000" b="1" dirty="0">
                <a:latin typeface="Times New Roman" panose="02020603050405020304" pitchFamily="18" charset="0"/>
              </a:rPr>
              <a:t> &amp;</a:t>
            </a:r>
          </a:p>
          <a:p>
            <a:pPr eaLnBrk="1" hangingPunct="1">
              <a:spcBef>
                <a:spcPct val="0"/>
              </a:spcBef>
              <a:buFontTx/>
              <a:buNone/>
            </a:pPr>
            <a:r>
              <a:rPr lang="el-GR" altLang="en-US" sz="2000" b="1" dirty="0">
                <a:latin typeface="Times New Roman" panose="02020603050405020304" pitchFamily="18" charset="0"/>
              </a:rPr>
              <a:t>                                                                </a:t>
            </a:r>
            <a:r>
              <a:rPr lang="en-US" altLang="en-US" sz="2000" b="1" dirty="0">
                <a:latin typeface="Times New Roman" panose="02020603050405020304" pitchFamily="18" charset="0"/>
              </a:rPr>
              <a:t>Refine</a:t>
            </a:r>
            <a:endParaRPr lang="el-GR" altLang="en-US" sz="2000" b="1" dirty="0">
              <a:latin typeface="Times New Roman" panose="02020603050405020304" pitchFamily="18" charset="0"/>
            </a:endParaRPr>
          </a:p>
          <a:p>
            <a:pPr eaLnBrk="1" hangingPunct="1">
              <a:spcBef>
                <a:spcPct val="0"/>
              </a:spcBef>
              <a:buFontTx/>
              <a:buNone/>
            </a:pPr>
            <a:endParaRPr lang="el-GR" altLang="en-US" sz="2000" b="1" dirty="0">
              <a:latin typeface="Times New Roman" panose="02020603050405020304" pitchFamily="18" charset="0"/>
            </a:endParaRPr>
          </a:p>
          <a:p>
            <a:pPr eaLnBrk="1" hangingPunct="1">
              <a:spcBef>
                <a:spcPct val="0"/>
              </a:spcBef>
              <a:buFontTx/>
              <a:buNone/>
            </a:pPr>
            <a:r>
              <a:rPr lang="el-GR" altLang="en-US" sz="2000" b="1" dirty="0">
                <a:latin typeface="Times New Roman" panose="02020603050405020304" pitchFamily="18" charset="0"/>
              </a:rPr>
              <a:t>                         </a:t>
            </a:r>
          </a:p>
          <a:p>
            <a:pPr eaLnBrk="1" hangingPunct="1">
              <a:spcBef>
                <a:spcPct val="0"/>
              </a:spcBef>
              <a:buFontTx/>
              <a:buNone/>
            </a:pPr>
            <a:r>
              <a:rPr lang="el-GR" altLang="en-US" sz="2000" b="1" dirty="0">
                <a:latin typeface="Times New Roman" panose="02020603050405020304" pitchFamily="18" charset="0"/>
              </a:rPr>
              <a:t>                         </a:t>
            </a:r>
            <a:r>
              <a:rPr lang="en-US" altLang="en-US" sz="2000" b="1" dirty="0">
                <a:latin typeface="Times New Roman" panose="02020603050405020304" pitchFamily="18" charset="0"/>
              </a:rPr>
              <a:t>     Review</a:t>
            </a:r>
            <a:r>
              <a:rPr lang="el-GR" altLang="en-US" sz="2000" b="1" dirty="0">
                <a:latin typeface="Times New Roman" panose="02020603050405020304" pitchFamily="18" charset="0"/>
              </a:rPr>
              <a:t>         </a:t>
            </a:r>
            <a:r>
              <a:rPr lang="en-US" altLang="en-US" sz="2000" b="1" dirty="0">
                <a:latin typeface="Times New Roman" panose="02020603050405020304" pitchFamily="18" charset="0"/>
              </a:rPr>
              <a:t>Group</a:t>
            </a:r>
            <a:r>
              <a:rPr lang="el-GR" altLang="en-US" sz="2000" b="1" dirty="0">
                <a:latin typeface="Times New Roman" panose="02020603050405020304" pitchFamily="18" charset="0"/>
              </a:rPr>
              <a:t> &amp;</a:t>
            </a:r>
            <a:r>
              <a:rPr lang="en-US" altLang="en-US" sz="2000" b="1" dirty="0">
                <a:latin typeface="Times New Roman" panose="02020603050405020304" pitchFamily="18" charset="0"/>
              </a:rPr>
              <a:t> Differentiate</a:t>
            </a:r>
            <a:endParaRPr lang="el-GR" altLang="en-US" sz="2000" b="1" dirty="0">
              <a:latin typeface="Times New Roman" panose="02020603050405020304" pitchFamily="18" charset="0"/>
            </a:endParaRPr>
          </a:p>
          <a:p>
            <a:pPr eaLnBrk="1" hangingPunct="1">
              <a:spcBef>
                <a:spcPct val="0"/>
              </a:spcBef>
              <a:buFontTx/>
              <a:buNone/>
            </a:pPr>
            <a:r>
              <a:rPr lang="el-GR" altLang="en-US" sz="2000" b="1" dirty="0">
                <a:latin typeface="Times New Roman" panose="02020603050405020304" pitchFamily="18" charset="0"/>
              </a:rPr>
              <a:t>                          </a:t>
            </a:r>
            <a:r>
              <a:rPr lang="en-US" altLang="en-US" sz="2000" b="1" dirty="0">
                <a:latin typeface="Times New Roman" panose="02020603050405020304" pitchFamily="18" charset="0"/>
              </a:rPr>
              <a:t>Conflict Set</a:t>
            </a:r>
            <a:endParaRPr lang="el-GR" altLang="en-US" sz="2000" b="1" dirty="0">
              <a:latin typeface="Times New Roman" panose="02020603050405020304" pitchFamily="18" charset="0"/>
            </a:endParaRPr>
          </a:p>
          <a:p>
            <a:pPr eaLnBrk="1" hangingPunct="1">
              <a:spcBef>
                <a:spcPct val="0"/>
              </a:spcBef>
              <a:buFontTx/>
              <a:buNone/>
            </a:pPr>
            <a:r>
              <a:rPr lang="el-GR" altLang="en-US" sz="2000" b="1" dirty="0">
                <a:latin typeface="Times New Roman" panose="02020603050405020304" pitchFamily="18" charset="0"/>
              </a:rPr>
              <a:t>                          </a:t>
            </a:r>
            <a:endParaRPr lang="en-US" altLang="en-US" sz="2800" b="1" dirty="0"/>
          </a:p>
        </p:txBody>
      </p:sp>
      <p:sp>
        <p:nvSpPr>
          <p:cNvPr id="22553" name="Line 26">
            <a:extLst>
              <a:ext uri="{FF2B5EF4-FFF2-40B4-BE49-F238E27FC236}">
                <a16:creationId xmlns:a16="http://schemas.microsoft.com/office/drawing/2014/main" id="{C7B5B0E3-10DB-3F9A-7E59-616580207F98}"/>
              </a:ext>
            </a:extLst>
          </p:cNvPr>
          <p:cNvSpPr>
            <a:spLocks noChangeShapeType="1"/>
          </p:cNvSpPr>
          <p:nvPr/>
        </p:nvSpPr>
        <p:spPr bwMode="auto">
          <a:xfrm flipH="1">
            <a:off x="12389372" y="4395258"/>
            <a:ext cx="2635250" cy="4572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4" name="Line 27">
            <a:extLst>
              <a:ext uri="{FF2B5EF4-FFF2-40B4-BE49-F238E27FC236}">
                <a16:creationId xmlns:a16="http://schemas.microsoft.com/office/drawing/2014/main" id="{B1C907AE-895B-D040-4FEE-53AC97E2A64C}"/>
              </a:ext>
            </a:extLst>
          </p:cNvPr>
          <p:cNvSpPr>
            <a:spLocks noChangeShapeType="1"/>
          </p:cNvSpPr>
          <p:nvPr/>
        </p:nvSpPr>
        <p:spPr bwMode="auto">
          <a:xfrm>
            <a:off x="15129398" y="4350808"/>
            <a:ext cx="3174" cy="4572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5" name="Line 28">
            <a:extLst>
              <a:ext uri="{FF2B5EF4-FFF2-40B4-BE49-F238E27FC236}">
                <a16:creationId xmlns:a16="http://schemas.microsoft.com/office/drawing/2014/main" id="{FE4C2F62-A36F-75A7-5B82-B97E85CE96A8}"/>
              </a:ext>
            </a:extLst>
          </p:cNvPr>
          <p:cNvSpPr>
            <a:spLocks noChangeShapeType="1"/>
          </p:cNvSpPr>
          <p:nvPr/>
        </p:nvSpPr>
        <p:spPr bwMode="auto">
          <a:xfrm>
            <a:off x="15024621" y="4395258"/>
            <a:ext cx="1917700" cy="4572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6" name="Line 29">
            <a:extLst>
              <a:ext uri="{FF2B5EF4-FFF2-40B4-BE49-F238E27FC236}">
                <a16:creationId xmlns:a16="http://schemas.microsoft.com/office/drawing/2014/main" id="{12028C64-D338-3D97-DA10-C395E91FBABC}"/>
              </a:ext>
            </a:extLst>
          </p:cNvPr>
          <p:cNvSpPr>
            <a:spLocks noChangeShapeType="1"/>
          </p:cNvSpPr>
          <p:nvPr/>
        </p:nvSpPr>
        <p:spPr bwMode="auto">
          <a:xfrm>
            <a:off x="12694171" y="5481108"/>
            <a:ext cx="3176" cy="2317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7" name="Line 30">
            <a:extLst>
              <a:ext uri="{FF2B5EF4-FFF2-40B4-BE49-F238E27FC236}">
                <a16:creationId xmlns:a16="http://schemas.microsoft.com/office/drawing/2014/main" id="{096CEC11-E779-B03E-8FC8-052723CFB4D6}"/>
              </a:ext>
            </a:extLst>
          </p:cNvPr>
          <p:cNvSpPr>
            <a:spLocks noChangeShapeType="1"/>
          </p:cNvSpPr>
          <p:nvPr/>
        </p:nvSpPr>
        <p:spPr bwMode="auto">
          <a:xfrm flipH="1">
            <a:off x="12236972" y="5725584"/>
            <a:ext cx="479426" cy="45402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8" name="Line 31">
            <a:extLst>
              <a:ext uri="{FF2B5EF4-FFF2-40B4-BE49-F238E27FC236}">
                <a16:creationId xmlns:a16="http://schemas.microsoft.com/office/drawing/2014/main" id="{010C45A2-35D7-E27D-6592-24C4D1B49A9A}"/>
              </a:ext>
            </a:extLst>
          </p:cNvPr>
          <p:cNvSpPr>
            <a:spLocks noChangeShapeType="1"/>
          </p:cNvSpPr>
          <p:nvPr/>
        </p:nvSpPr>
        <p:spPr bwMode="auto">
          <a:xfrm>
            <a:off x="12738622" y="5725584"/>
            <a:ext cx="717550" cy="45402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59" name="Line 32">
            <a:extLst>
              <a:ext uri="{FF2B5EF4-FFF2-40B4-BE49-F238E27FC236}">
                <a16:creationId xmlns:a16="http://schemas.microsoft.com/office/drawing/2014/main" id="{0A072804-BACF-3F84-0964-AECF8A06EC47}"/>
              </a:ext>
            </a:extLst>
          </p:cNvPr>
          <p:cNvSpPr>
            <a:spLocks noChangeShapeType="1"/>
          </p:cNvSpPr>
          <p:nvPr/>
        </p:nvSpPr>
        <p:spPr bwMode="auto">
          <a:xfrm>
            <a:off x="15567548" y="5573184"/>
            <a:ext cx="955674" cy="91122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60" name="Line 33">
            <a:extLst>
              <a:ext uri="{FF2B5EF4-FFF2-40B4-BE49-F238E27FC236}">
                <a16:creationId xmlns:a16="http://schemas.microsoft.com/office/drawing/2014/main" id="{67F5450F-5744-638F-C5B9-7F66401EF9D2}"/>
              </a:ext>
            </a:extLst>
          </p:cNvPr>
          <p:cNvSpPr>
            <a:spLocks noChangeShapeType="1"/>
          </p:cNvSpPr>
          <p:nvPr/>
        </p:nvSpPr>
        <p:spPr bwMode="auto">
          <a:xfrm>
            <a:off x="15084948" y="5649384"/>
            <a:ext cx="3174" cy="91122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61" name="Line 34">
            <a:extLst>
              <a:ext uri="{FF2B5EF4-FFF2-40B4-BE49-F238E27FC236}">
                <a16:creationId xmlns:a16="http://schemas.microsoft.com/office/drawing/2014/main" id="{A53460A1-DC84-B39E-8DD0-CA4D4C7D544D}"/>
              </a:ext>
            </a:extLst>
          </p:cNvPr>
          <p:cNvSpPr>
            <a:spLocks noChangeShapeType="1"/>
          </p:cNvSpPr>
          <p:nvPr/>
        </p:nvSpPr>
        <p:spPr bwMode="auto">
          <a:xfrm flipH="1">
            <a:off x="14370572" y="6630459"/>
            <a:ext cx="717550" cy="920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62" name="Line 35">
            <a:extLst>
              <a:ext uri="{FF2B5EF4-FFF2-40B4-BE49-F238E27FC236}">
                <a16:creationId xmlns:a16="http://schemas.microsoft.com/office/drawing/2014/main" id="{ED1350E3-A694-03EE-4191-81D052AFBF8A}"/>
              </a:ext>
            </a:extLst>
          </p:cNvPr>
          <p:cNvSpPr>
            <a:spLocks noChangeShapeType="1"/>
          </p:cNvSpPr>
          <p:nvPr/>
        </p:nvSpPr>
        <p:spPr bwMode="auto">
          <a:xfrm>
            <a:off x="15084947" y="6630459"/>
            <a:ext cx="962024" cy="920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2563" name="Freeform 36">
            <a:extLst>
              <a:ext uri="{FF2B5EF4-FFF2-40B4-BE49-F238E27FC236}">
                <a16:creationId xmlns:a16="http://schemas.microsoft.com/office/drawing/2014/main" id="{50CC9D2F-0BA2-D54C-EC85-9E23369EF149}"/>
              </a:ext>
            </a:extLst>
          </p:cNvPr>
          <p:cNvSpPr>
            <a:spLocks/>
          </p:cNvSpPr>
          <p:nvPr/>
        </p:nvSpPr>
        <p:spPr bwMode="auto">
          <a:xfrm>
            <a:off x="14776972" y="4420659"/>
            <a:ext cx="682626" cy="184150"/>
          </a:xfrm>
          <a:custGeom>
            <a:avLst/>
            <a:gdLst>
              <a:gd name="T0" fmla="*/ 0 w 405"/>
              <a:gd name="T1" fmla="*/ 0 h 82"/>
              <a:gd name="T2" fmla="*/ 2147483646 w 405"/>
              <a:gd name="T3" fmla="*/ 2147483646 h 82"/>
              <a:gd name="T4" fmla="*/ 2147483646 w 405"/>
              <a:gd name="T5" fmla="*/ 2147483646 h 82"/>
              <a:gd name="T6" fmla="*/ 0 60000 65536"/>
              <a:gd name="T7" fmla="*/ 0 60000 65536"/>
              <a:gd name="T8" fmla="*/ 0 60000 65536"/>
            </a:gdLst>
            <a:ahLst/>
            <a:cxnLst>
              <a:cxn ang="T6">
                <a:pos x="T0" y="T1"/>
              </a:cxn>
              <a:cxn ang="T7">
                <a:pos x="T2" y="T3"/>
              </a:cxn>
              <a:cxn ang="T8">
                <a:pos x="T4" y="T5"/>
              </a:cxn>
            </a:cxnLst>
            <a:rect l="0" t="0" r="r" b="b"/>
            <a:pathLst>
              <a:path w="405" h="82">
                <a:moveTo>
                  <a:pt x="0" y="0"/>
                </a:moveTo>
                <a:cubicBezTo>
                  <a:pt x="124" y="82"/>
                  <a:pt x="54" y="56"/>
                  <a:pt x="210" y="75"/>
                </a:cubicBezTo>
                <a:cubicBezTo>
                  <a:pt x="238" y="71"/>
                  <a:pt x="405" y="69"/>
                  <a:pt x="405" y="15"/>
                </a:cubicBez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64" name="Freeform 37">
            <a:extLst>
              <a:ext uri="{FF2B5EF4-FFF2-40B4-BE49-F238E27FC236}">
                <a16:creationId xmlns:a16="http://schemas.microsoft.com/office/drawing/2014/main" id="{BC2C5B82-A953-DD7C-06DB-88DEC96E2C24}"/>
              </a:ext>
            </a:extLst>
          </p:cNvPr>
          <p:cNvSpPr>
            <a:spLocks/>
          </p:cNvSpPr>
          <p:nvPr/>
        </p:nvSpPr>
        <p:spPr bwMode="auto">
          <a:xfrm>
            <a:off x="14827771" y="6909859"/>
            <a:ext cx="549276" cy="184150"/>
          </a:xfrm>
          <a:custGeom>
            <a:avLst/>
            <a:gdLst>
              <a:gd name="T0" fmla="*/ 0 w 324"/>
              <a:gd name="T1" fmla="*/ 2147483646 h 97"/>
              <a:gd name="T2" fmla="*/ 2147483646 w 324"/>
              <a:gd name="T3" fmla="*/ 2147483646 h 97"/>
              <a:gd name="T4" fmla="*/ 2147483646 w 324"/>
              <a:gd name="T5" fmla="*/ 0 h 97"/>
              <a:gd name="T6" fmla="*/ 0 60000 65536"/>
              <a:gd name="T7" fmla="*/ 0 60000 65536"/>
              <a:gd name="T8" fmla="*/ 0 60000 65536"/>
            </a:gdLst>
            <a:ahLst/>
            <a:cxnLst>
              <a:cxn ang="T6">
                <a:pos x="T0" y="T1"/>
              </a:cxn>
              <a:cxn ang="T7">
                <a:pos x="T2" y="T3"/>
              </a:cxn>
              <a:cxn ang="T8">
                <a:pos x="T4" y="T5"/>
              </a:cxn>
            </a:cxnLst>
            <a:rect l="0" t="0" r="r" b="b"/>
            <a:pathLst>
              <a:path w="324" h="97">
                <a:moveTo>
                  <a:pt x="0" y="30"/>
                </a:moveTo>
                <a:cubicBezTo>
                  <a:pt x="101" y="97"/>
                  <a:pt x="122" y="72"/>
                  <a:pt x="270" y="60"/>
                </a:cubicBezTo>
                <a:cubicBezTo>
                  <a:pt x="324" y="24"/>
                  <a:pt x="323" y="46"/>
                  <a:pt x="300" y="0"/>
                </a:cubicBez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65" name="Freeform 38">
            <a:extLst>
              <a:ext uri="{FF2B5EF4-FFF2-40B4-BE49-F238E27FC236}">
                <a16:creationId xmlns:a16="http://schemas.microsoft.com/office/drawing/2014/main" id="{0176A098-96EE-2023-9A9C-575E34775DD2}"/>
              </a:ext>
            </a:extLst>
          </p:cNvPr>
          <p:cNvSpPr>
            <a:spLocks/>
          </p:cNvSpPr>
          <p:nvPr/>
        </p:nvSpPr>
        <p:spPr bwMode="auto">
          <a:xfrm>
            <a:off x="12567172" y="5874809"/>
            <a:ext cx="581026" cy="184150"/>
          </a:xfrm>
          <a:custGeom>
            <a:avLst/>
            <a:gdLst>
              <a:gd name="T0" fmla="*/ 0 w 345"/>
              <a:gd name="T1" fmla="*/ 0 h 32"/>
              <a:gd name="T2" fmla="*/ 2147483646 w 345"/>
              <a:gd name="T3" fmla="*/ 2147483646 h 32"/>
              <a:gd name="T4" fmla="*/ 2147483646 w 345"/>
              <a:gd name="T5" fmla="*/ 2147483646 h 32"/>
              <a:gd name="T6" fmla="*/ 0 60000 65536"/>
              <a:gd name="T7" fmla="*/ 0 60000 65536"/>
              <a:gd name="T8" fmla="*/ 0 60000 65536"/>
            </a:gdLst>
            <a:ahLst/>
            <a:cxnLst>
              <a:cxn ang="T6">
                <a:pos x="T0" y="T1"/>
              </a:cxn>
              <a:cxn ang="T7">
                <a:pos x="T2" y="T3"/>
              </a:cxn>
              <a:cxn ang="T8">
                <a:pos x="T4" y="T5"/>
              </a:cxn>
            </a:cxnLst>
            <a:rect l="0" t="0" r="r" b="b"/>
            <a:pathLst>
              <a:path w="345" h="32">
                <a:moveTo>
                  <a:pt x="0" y="0"/>
                </a:moveTo>
                <a:cubicBezTo>
                  <a:pt x="30" y="10"/>
                  <a:pt x="58" y="32"/>
                  <a:pt x="90" y="30"/>
                </a:cubicBezTo>
                <a:cubicBezTo>
                  <a:pt x="175" y="25"/>
                  <a:pt x="345" y="15"/>
                  <a:pt x="345" y="15"/>
                </a:cubicBez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66" name="Text Box 40">
            <a:extLst>
              <a:ext uri="{FF2B5EF4-FFF2-40B4-BE49-F238E27FC236}">
                <a16:creationId xmlns:a16="http://schemas.microsoft.com/office/drawing/2014/main" id="{0B5B6FE9-CB7C-30BD-71AA-EC202EBA1124}"/>
              </a:ext>
            </a:extLst>
          </p:cNvPr>
          <p:cNvSpPr txBox="1">
            <a:spLocks noChangeArrowheads="1"/>
          </p:cNvSpPr>
          <p:nvPr/>
        </p:nvSpPr>
        <p:spPr bwMode="auto">
          <a:xfrm>
            <a:off x="4464571" y="2064808"/>
            <a:ext cx="15087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b="1" dirty="0">
                <a:solidFill>
                  <a:srgbClr val="990000"/>
                </a:solidFill>
              </a:rPr>
              <a:t>Modelling Strategic Knowledge</a:t>
            </a:r>
          </a:p>
        </p:txBody>
      </p:sp>
      <p:sp>
        <p:nvSpPr>
          <p:cNvPr id="22567" name="Text Box 41">
            <a:extLst>
              <a:ext uri="{FF2B5EF4-FFF2-40B4-BE49-F238E27FC236}">
                <a16:creationId xmlns:a16="http://schemas.microsoft.com/office/drawing/2014/main" id="{67D7C5F2-5C66-7B62-5F94-A196012FDC08}"/>
              </a:ext>
            </a:extLst>
          </p:cNvPr>
          <p:cNvSpPr txBox="1">
            <a:spLocks noChangeArrowheads="1"/>
          </p:cNvSpPr>
          <p:nvPr/>
        </p:nvSpPr>
        <p:spPr bwMode="auto">
          <a:xfrm>
            <a:off x="4446659" y="8359901"/>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a:t>Linking tasks to subtasks via meta-rules</a:t>
            </a:r>
          </a:p>
        </p:txBody>
      </p:sp>
      <p:sp>
        <p:nvSpPr>
          <p:cNvPr id="22568" name="Text Box 42">
            <a:extLst>
              <a:ext uri="{FF2B5EF4-FFF2-40B4-BE49-F238E27FC236}">
                <a16:creationId xmlns:a16="http://schemas.microsoft.com/office/drawing/2014/main" id="{2248D1BD-3C2F-D146-4F8F-8ED12D25A471}"/>
              </a:ext>
            </a:extLst>
          </p:cNvPr>
          <p:cNvSpPr txBox="1">
            <a:spLocks noChangeArrowheads="1"/>
          </p:cNvSpPr>
          <p:nvPr/>
        </p:nvSpPr>
        <p:spPr bwMode="auto">
          <a:xfrm>
            <a:off x="11932171" y="8932818"/>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a:t>Part of NEOMYCIN’s Task Taxonomy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23</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65322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Meta-rules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150005"/>
            <a:ext cx="21590490" cy="632423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various strategies regarding the execution of tasks, which result in the involvement of other (sub)tasks, are expressed in a purely declarative way in the form of meta-rules.</a:t>
            </a:r>
            <a:endParaRPr lang="en-US" sz="4000" dirty="0">
              <a:solidFill>
                <a:srgbClr val="0100C8"/>
              </a:solidFill>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premise of a meta-rule states the conditions governing the use of that strategy, while its action states the subtask or sequence of subtasks involved.</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800" dirty="0">
              <a:solidFill>
                <a:srgbClr val="0100C8"/>
              </a:solidFill>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Reasoning knowledge is expressed in an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abstract way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that is, a way independent of the knowledge domain.</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800" dirty="0">
              <a:solidFill>
                <a:srgbClr val="0100C8"/>
              </a:solidFill>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Meta-rules refer to abstract concepts such as 'indication' and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cause' rather than specific concepts such as 'headache' and 'meningitis'.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33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a:extLst>
              <a:ext uri="{FF2B5EF4-FFF2-40B4-BE49-F238E27FC236}">
                <a16:creationId xmlns:a16="http://schemas.microsoft.com/office/drawing/2014/main" id="{696FAE18-EF6C-8F66-E445-E59B17B99B2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A0A24DC8-89D3-49FE-BAF7-B6A2114D33C4}" type="slidenum">
              <a:rPr lang="el-GR" altLang="en-US" sz="2800" smtClean="0"/>
              <a:pPr>
                <a:spcBef>
                  <a:spcPct val="0"/>
                </a:spcBef>
                <a:buFontTx/>
                <a:buNone/>
              </a:pPr>
              <a:t>24</a:t>
            </a:fld>
            <a:endParaRPr lang="el-GR" altLang="en-US" sz="2800" dirty="0"/>
          </a:p>
        </p:txBody>
      </p:sp>
      <p:sp>
        <p:nvSpPr>
          <p:cNvPr id="25603" name="Text Box 4">
            <a:extLst>
              <a:ext uri="{FF2B5EF4-FFF2-40B4-BE49-F238E27FC236}">
                <a16:creationId xmlns:a16="http://schemas.microsoft.com/office/drawing/2014/main" id="{FDB00F77-933C-49F4-467C-AAE9E78A2E15}"/>
              </a:ext>
            </a:extLst>
          </p:cNvPr>
          <p:cNvSpPr txBox="1">
            <a:spLocks noChangeArrowheads="1"/>
          </p:cNvSpPr>
          <p:nvPr/>
        </p:nvSpPr>
        <p:spPr bwMode="auto">
          <a:xfrm>
            <a:off x="5334000" y="2559050"/>
            <a:ext cx="13563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800" b="1" dirty="0">
                <a:solidFill>
                  <a:srgbClr val="990000"/>
                </a:solidFill>
                <a:latin typeface="Helvetica Neue"/>
              </a:rPr>
              <a:t>Example Tasks and Meta-rules</a:t>
            </a:r>
          </a:p>
        </p:txBody>
      </p:sp>
      <p:sp>
        <p:nvSpPr>
          <p:cNvPr id="25604" name="Text Box 5">
            <a:extLst>
              <a:ext uri="{FF2B5EF4-FFF2-40B4-BE49-F238E27FC236}">
                <a16:creationId xmlns:a16="http://schemas.microsoft.com/office/drawing/2014/main" id="{1C72CDDD-F1AC-B656-80A4-B2A592AA96DF}"/>
              </a:ext>
            </a:extLst>
          </p:cNvPr>
          <p:cNvSpPr txBox="1">
            <a:spLocks noChangeArrowheads="1"/>
          </p:cNvSpPr>
          <p:nvPr/>
        </p:nvSpPr>
        <p:spPr bwMode="auto">
          <a:xfrm>
            <a:off x="4419600" y="4676931"/>
            <a:ext cx="14992662" cy="4647426"/>
          </a:xfrm>
          <a:prstGeom prst="rect">
            <a:avLst/>
          </a:prstGeom>
          <a:solidFill>
            <a:schemeClr val="accent6">
              <a:lumMod val="20000"/>
              <a:lumOff val="8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latin typeface="Helvetica Neue"/>
              </a:rPr>
              <a:t>Task</a:t>
            </a:r>
            <a:r>
              <a:rPr lang="el-GR" altLang="en-US" sz="4800" b="1" dirty="0">
                <a:solidFill>
                  <a:srgbClr val="990000"/>
                </a:solidFill>
                <a:latin typeface="Helvetica Neue"/>
              </a:rPr>
              <a:t>:</a:t>
            </a:r>
            <a:r>
              <a:rPr lang="el-GR" altLang="en-US" sz="4000" b="1" dirty="0">
                <a:latin typeface="Helvetica Neue"/>
              </a:rPr>
              <a:t> </a:t>
            </a:r>
            <a:r>
              <a:rPr lang="en-US" altLang="en-US" sz="4000" b="1" dirty="0">
                <a:latin typeface="Helvetica Neue"/>
              </a:rPr>
              <a:t>Group &amp; Differentiate</a:t>
            </a:r>
          </a:p>
          <a:p>
            <a:pPr eaLnBrk="1" hangingPunct="1">
              <a:spcBef>
                <a:spcPct val="0"/>
              </a:spcBef>
              <a:buFontTx/>
              <a:buNone/>
            </a:pPr>
            <a:r>
              <a:rPr lang="el-GR" altLang="en-US" sz="4000" b="1" i="1" dirty="0">
                <a:latin typeface="Helvetica Neue"/>
              </a:rPr>
              <a:t>		</a:t>
            </a:r>
            <a:endParaRPr lang="el-GR" altLang="en-US" sz="4000" b="1" dirty="0">
              <a:latin typeface="Helvetica Neue"/>
            </a:endParaRPr>
          </a:p>
          <a:p>
            <a:pPr eaLnBrk="1" hangingPunct="1">
              <a:spcBef>
                <a:spcPct val="0"/>
              </a:spcBef>
              <a:buFontTx/>
              <a:buNone/>
            </a:pPr>
            <a:r>
              <a:rPr lang="en-US" altLang="en-US" sz="4800" b="1" dirty="0">
                <a:solidFill>
                  <a:srgbClr val="990000"/>
                </a:solidFill>
                <a:latin typeface="Helvetica Neue"/>
              </a:rPr>
              <a:t>Meta-rule</a:t>
            </a:r>
            <a:r>
              <a:rPr lang="el-GR" altLang="en-US" sz="4800" b="1" dirty="0">
                <a:solidFill>
                  <a:srgbClr val="990000"/>
                </a:solidFill>
                <a:latin typeface="Helvetica Neue"/>
              </a:rPr>
              <a:t>:</a:t>
            </a:r>
            <a:r>
              <a:rPr lang="el-GR" altLang="en-US" sz="4000" b="1" dirty="0">
                <a:latin typeface="Helvetica Neue"/>
              </a:rPr>
              <a:t>				</a:t>
            </a:r>
          </a:p>
          <a:p>
            <a:pPr eaLnBrk="1" hangingPunct="1">
              <a:spcBef>
                <a:spcPct val="0"/>
              </a:spcBef>
              <a:buFontTx/>
              <a:buNone/>
            </a:pPr>
            <a:r>
              <a:rPr lang="en-US" altLang="en-US" sz="4000" b="1" dirty="0">
                <a:latin typeface="Helvetica Neue"/>
              </a:rPr>
              <a:t>If</a:t>
            </a:r>
            <a:r>
              <a:rPr lang="el-GR" altLang="en-US" sz="4000" b="1" dirty="0">
                <a:latin typeface="Helvetica Neue"/>
              </a:rPr>
              <a:t>	</a:t>
            </a:r>
            <a:r>
              <a:rPr lang="en-US" altLang="en-US" sz="4000" b="1" dirty="0">
                <a:latin typeface="Helvetica Neue"/>
              </a:rPr>
              <a:t>there are two elements in the conflict set,</a:t>
            </a:r>
            <a:r>
              <a:rPr lang="el-GR" altLang="en-US" sz="4000" b="1" dirty="0">
                <a:latin typeface="Helvetica Neue"/>
              </a:rPr>
              <a:t> 		</a:t>
            </a:r>
          </a:p>
          <a:p>
            <a:pPr eaLnBrk="1" hangingPunct="1">
              <a:spcBef>
                <a:spcPct val="0"/>
              </a:spcBef>
              <a:buFontTx/>
              <a:buNone/>
            </a:pPr>
            <a:r>
              <a:rPr lang="el-GR" altLang="en-US" sz="4000" b="1" dirty="0">
                <a:latin typeface="Helvetica Neue"/>
              </a:rPr>
              <a:t>	</a:t>
            </a:r>
            <a:r>
              <a:rPr lang="en-US" altLang="en-US" sz="4000" b="1" dirty="0">
                <a:latin typeface="Helvetica Neue"/>
              </a:rPr>
              <a:t>which differ on some characteristic</a:t>
            </a:r>
            <a:r>
              <a:rPr lang="el-GR" altLang="en-US" sz="4000" b="1" dirty="0">
                <a:latin typeface="Helvetica Neue"/>
              </a:rPr>
              <a:t>			</a:t>
            </a:r>
          </a:p>
          <a:p>
            <a:pPr eaLnBrk="1" hangingPunct="1">
              <a:spcBef>
                <a:spcPct val="0"/>
              </a:spcBef>
              <a:buFontTx/>
              <a:buNone/>
            </a:pPr>
            <a:r>
              <a:rPr lang="en-US" altLang="en-US" sz="4000" b="1" dirty="0">
                <a:latin typeface="Helvetica Neue"/>
              </a:rPr>
              <a:t>Then</a:t>
            </a:r>
            <a:r>
              <a:rPr lang="el-GR" altLang="en-US" sz="4000" b="1" dirty="0">
                <a:latin typeface="Helvetica Neue"/>
              </a:rPr>
              <a:t>	</a:t>
            </a:r>
            <a:r>
              <a:rPr lang="en-US" altLang="en-US" sz="4000" b="1" dirty="0">
                <a:solidFill>
                  <a:srgbClr val="990000"/>
                </a:solidFill>
                <a:latin typeface="Helvetica Neue"/>
              </a:rPr>
              <a:t>pose a question</a:t>
            </a:r>
            <a:r>
              <a:rPr lang="el-GR" altLang="en-US" sz="4000" b="1" dirty="0">
                <a:latin typeface="Helvetica Neue"/>
              </a:rPr>
              <a:t> </a:t>
            </a:r>
            <a:r>
              <a:rPr lang="en-US" altLang="en-US" sz="4000" b="1" dirty="0">
                <a:latin typeface="Helvetica Neue"/>
              </a:rPr>
              <a:t>to the user in relation</a:t>
            </a:r>
            <a:r>
              <a:rPr lang="el-GR" altLang="en-US" sz="4000" b="1" dirty="0">
                <a:latin typeface="Helvetica Neue"/>
              </a:rPr>
              <a:t>		</a:t>
            </a:r>
          </a:p>
          <a:p>
            <a:pPr eaLnBrk="1" hangingPunct="1">
              <a:spcBef>
                <a:spcPct val="0"/>
              </a:spcBef>
              <a:buFontTx/>
              <a:buNone/>
            </a:pPr>
            <a:r>
              <a:rPr lang="el-GR" altLang="en-US" sz="4000" b="1" dirty="0">
                <a:latin typeface="Helvetica Neue"/>
              </a:rPr>
              <a:t>	</a:t>
            </a:r>
            <a:r>
              <a:rPr lang="en-US" altLang="en-US" sz="4000" b="1" dirty="0">
                <a:latin typeface="Helvetica Neue"/>
              </a:rPr>
              <a:t>to that characteristic</a:t>
            </a:r>
            <a:r>
              <a:rPr lang="el-GR" altLang="en-US" sz="4000" b="1" dirty="0">
                <a:latin typeface="Helvetica Neue"/>
              </a:rPr>
              <a:t>	</a:t>
            </a:r>
            <a:r>
              <a:rPr lang="en-US" altLang="en-US" sz="4000" b="1" dirty="0">
                <a:latin typeface="Helvetica Neue"/>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a:extLst>
              <a:ext uri="{FF2B5EF4-FFF2-40B4-BE49-F238E27FC236}">
                <a16:creationId xmlns:a16="http://schemas.microsoft.com/office/drawing/2014/main" id="{CC50EE47-C535-9888-B96E-1366A7E50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27F49B8F-8B17-4EA2-919C-DB92E8D958B8}" type="slidenum">
              <a:rPr lang="el-GR" altLang="en-US" sz="2800" smtClean="0"/>
              <a:pPr>
                <a:spcBef>
                  <a:spcPct val="0"/>
                </a:spcBef>
                <a:buFontTx/>
                <a:buNone/>
              </a:pPr>
              <a:t>25</a:t>
            </a:fld>
            <a:endParaRPr lang="el-GR" altLang="en-US" sz="2800" dirty="0"/>
          </a:p>
        </p:txBody>
      </p:sp>
      <p:sp>
        <p:nvSpPr>
          <p:cNvPr id="67588" name="Text Box 4">
            <a:extLst>
              <a:ext uri="{FF2B5EF4-FFF2-40B4-BE49-F238E27FC236}">
                <a16:creationId xmlns:a16="http://schemas.microsoft.com/office/drawing/2014/main" id="{EC4C2E48-EA89-4588-29F3-01DBD56CF5B9}"/>
              </a:ext>
            </a:extLst>
          </p:cNvPr>
          <p:cNvSpPr txBox="1">
            <a:spLocks noChangeArrowheads="1"/>
          </p:cNvSpPr>
          <p:nvPr/>
        </p:nvSpPr>
        <p:spPr bwMode="auto">
          <a:xfrm>
            <a:off x="4756311" y="1321634"/>
            <a:ext cx="14630400" cy="8463855"/>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latin typeface="Helvetica Neue"/>
              </a:rPr>
              <a:t>Task</a:t>
            </a:r>
            <a:r>
              <a:rPr lang="el-GR" altLang="en-US" sz="4800" b="1" dirty="0">
                <a:solidFill>
                  <a:srgbClr val="990000"/>
                </a:solidFill>
                <a:latin typeface="Helvetica Neue"/>
              </a:rPr>
              <a:t>:</a:t>
            </a:r>
            <a:r>
              <a:rPr lang="el-GR" altLang="en-US" sz="4000" b="1" dirty="0">
                <a:latin typeface="Helvetica Neue"/>
              </a:rPr>
              <a:t> </a:t>
            </a:r>
            <a:r>
              <a:rPr lang="en-US" altLang="en-US" sz="4000" b="1" dirty="0">
                <a:latin typeface="Helvetica Neue"/>
              </a:rPr>
              <a:t>Test Hypothesis</a:t>
            </a:r>
            <a:endParaRPr lang="el-GR" altLang="en-US" sz="4000" b="1" dirty="0">
              <a:latin typeface="Helvetica Neue"/>
            </a:endParaRPr>
          </a:p>
          <a:p>
            <a:pPr eaLnBrk="1" hangingPunct="1">
              <a:spcBef>
                <a:spcPct val="0"/>
              </a:spcBef>
              <a:buFontTx/>
              <a:buNone/>
            </a:pPr>
            <a:r>
              <a:rPr lang="el-GR" altLang="en-US" sz="4000" b="1" dirty="0">
                <a:latin typeface="Helvetica Neue"/>
              </a:rPr>
              <a:t>			</a:t>
            </a:r>
          </a:p>
          <a:p>
            <a:pPr eaLnBrk="1" hangingPunct="1">
              <a:spcBef>
                <a:spcPct val="0"/>
              </a:spcBef>
              <a:buFontTx/>
              <a:buNone/>
            </a:pPr>
            <a:r>
              <a:rPr lang="en-US" altLang="en-US" sz="4800" b="1" dirty="0">
                <a:solidFill>
                  <a:srgbClr val="990000"/>
                </a:solidFill>
                <a:latin typeface="Helvetica Neue"/>
              </a:rPr>
              <a:t>Meta-rule</a:t>
            </a:r>
            <a:r>
              <a:rPr lang="el-GR" altLang="en-US" sz="4800" b="1" dirty="0">
                <a:solidFill>
                  <a:srgbClr val="990000"/>
                </a:solidFill>
                <a:latin typeface="Helvetica Neue"/>
              </a:rPr>
              <a:t>:</a:t>
            </a:r>
            <a:r>
              <a:rPr lang="el-GR" altLang="en-US" sz="4000" b="1" dirty="0">
                <a:latin typeface="Helvetica Neue"/>
              </a:rPr>
              <a:t>					</a:t>
            </a:r>
          </a:p>
          <a:p>
            <a:pPr eaLnBrk="1" hangingPunct="1">
              <a:spcBef>
                <a:spcPct val="0"/>
              </a:spcBef>
              <a:buFontTx/>
              <a:buNone/>
            </a:pPr>
            <a:r>
              <a:rPr lang="en-US" altLang="en-US" sz="4000" b="1" dirty="0">
                <a:latin typeface="Helvetica Neue"/>
              </a:rPr>
              <a:t>If</a:t>
            </a:r>
            <a:r>
              <a:rPr lang="el-GR" altLang="en-US" sz="4000" b="1" dirty="0">
                <a:latin typeface="Helvetica Neue"/>
              </a:rPr>
              <a:t>	</a:t>
            </a:r>
            <a:r>
              <a:rPr lang="en-US" altLang="en-US" sz="4000" b="1" dirty="0">
                <a:latin typeface="Helvetica Neue"/>
              </a:rPr>
              <a:t>the element under question is closely</a:t>
            </a:r>
            <a:r>
              <a:rPr lang="el-GR" altLang="en-US" sz="4000" b="1" dirty="0">
                <a:latin typeface="Helvetica Neue"/>
              </a:rPr>
              <a:t>			</a:t>
            </a:r>
            <a:r>
              <a:rPr lang="en-US" altLang="en-US" sz="4000" b="1" dirty="0">
                <a:latin typeface="Helvetica Neue"/>
              </a:rPr>
              <a:t>related to the hypothesis</a:t>
            </a:r>
            <a:r>
              <a:rPr lang="el-GR" altLang="en-US" sz="4000" b="1" dirty="0">
                <a:latin typeface="Helvetica Neue"/>
              </a:rPr>
              <a:t>		</a:t>
            </a:r>
            <a:endParaRPr lang="en-US" altLang="en-US" sz="4000" b="1" dirty="0">
              <a:latin typeface="Helvetica Neue"/>
            </a:endParaRPr>
          </a:p>
          <a:p>
            <a:pPr eaLnBrk="1" hangingPunct="1">
              <a:spcBef>
                <a:spcPct val="0"/>
              </a:spcBef>
              <a:buFontTx/>
              <a:buNone/>
            </a:pPr>
            <a:r>
              <a:rPr lang="en-US" altLang="en-US" sz="4000" b="1" dirty="0">
                <a:latin typeface="Helvetica Neue"/>
              </a:rPr>
              <a:t>Then</a:t>
            </a:r>
            <a:r>
              <a:rPr lang="el-GR" altLang="en-US" sz="4000" b="1" dirty="0">
                <a:latin typeface="Helvetica Neue"/>
              </a:rPr>
              <a:t>	</a:t>
            </a:r>
            <a:r>
              <a:rPr lang="en-US" altLang="en-US" sz="4000" b="1" dirty="0">
                <a:solidFill>
                  <a:srgbClr val="990000"/>
                </a:solidFill>
                <a:latin typeface="Helvetica Neue"/>
              </a:rPr>
              <a:t>apply</a:t>
            </a:r>
            <a:r>
              <a:rPr lang="el-GR" altLang="en-US" sz="4000" b="1" dirty="0">
                <a:latin typeface="Helvetica Neue"/>
              </a:rPr>
              <a:t> </a:t>
            </a:r>
            <a:r>
              <a:rPr lang="en-US" altLang="en-US" sz="4000" b="1" dirty="0">
                <a:latin typeface="Helvetica Neue"/>
              </a:rPr>
              <a:t>the relevant</a:t>
            </a:r>
            <a:r>
              <a:rPr lang="el-GR" altLang="en-US" sz="4000" b="1" dirty="0">
                <a:latin typeface="Helvetica Neue"/>
              </a:rPr>
              <a:t> </a:t>
            </a:r>
            <a:r>
              <a:rPr lang="en-US" altLang="en-US" sz="4000" b="1" dirty="0">
                <a:solidFill>
                  <a:srgbClr val="990000"/>
                </a:solidFill>
                <a:latin typeface="Helvetica Neue"/>
              </a:rPr>
              <a:t>rules </a:t>
            </a:r>
            <a:r>
              <a:rPr lang="en-US" altLang="en-US" sz="4000" b="1" dirty="0">
                <a:latin typeface="Helvetica Neue"/>
              </a:rPr>
              <a:t>with the goal of </a:t>
            </a:r>
          </a:p>
          <a:p>
            <a:pPr eaLnBrk="1" hangingPunct="1">
              <a:spcBef>
                <a:spcPct val="0"/>
              </a:spcBef>
              <a:buFontTx/>
              <a:buNone/>
            </a:pPr>
            <a:r>
              <a:rPr lang="en-US" altLang="en-US" sz="4000" b="1" dirty="0">
                <a:latin typeface="Helvetica Neue"/>
              </a:rPr>
              <a:t>             answering the question</a:t>
            </a:r>
            <a:r>
              <a:rPr lang="el-GR" altLang="en-US" sz="4000" b="1" dirty="0">
                <a:latin typeface="Helvetica Neue"/>
              </a:rPr>
              <a:t>		 </a:t>
            </a:r>
          </a:p>
          <a:p>
            <a:pPr eaLnBrk="1" hangingPunct="1">
              <a:spcBef>
                <a:spcPct val="0"/>
              </a:spcBef>
              <a:buFontTx/>
              <a:buNone/>
            </a:pPr>
            <a:endParaRPr lang="en-US" altLang="en-US" sz="4000" b="1" dirty="0">
              <a:latin typeface="Helvetica Neue"/>
            </a:endParaRPr>
          </a:p>
          <a:p>
            <a:pPr eaLnBrk="1" hangingPunct="1">
              <a:spcBef>
                <a:spcPct val="0"/>
              </a:spcBef>
              <a:buFontTx/>
              <a:buNone/>
            </a:pPr>
            <a:r>
              <a:rPr lang="en-US" altLang="en-US" sz="4800" b="1" dirty="0">
                <a:solidFill>
                  <a:srgbClr val="990000"/>
                </a:solidFill>
                <a:latin typeface="Helvetica Neue"/>
              </a:rPr>
              <a:t>Meta-rule</a:t>
            </a:r>
            <a:r>
              <a:rPr lang="el-GR" altLang="en-US" sz="4800" b="1" dirty="0">
                <a:solidFill>
                  <a:srgbClr val="990000"/>
                </a:solidFill>
                <a:latin typeface="Helvetica Neue"/>
              </a:rPr>
              <a:t>:</a:t>
            </a:r>
            <a:r>
              <a:rPr lang="el-GR" altLang="en-US" sz="4000" b="1" dirty="0">
                <a:latin typeface="Helvetica Neue"/>
              </a:rPr>
              <a:t>				</a:t>
            </a:r>
          </a:p>
          <a:p>
            <a:pPr eaLnBrk="1" hangingPunct="1">
              <a:spcBef>
                <a:spcPct val="0"/>
              </a:spcBef>
              <a:buFontTx/>
              <a:buNone/>
            </a:pPr>
            <a:r>
              <a:rPr lang="en-US" altLang="en-US" sz="4000" b="1" dirty="0">
                <a:latin typeface="Helvetica Neue"/>
              </a:rPr>
              <a:t>If</a:t>
            </a:r>
            <a:r>
              <a:rPr lang="el-GR" altLang="en-US" sz="4000" b="1" dirty="0">
                <a:latin typeface="Helvetica Neue"/>
              </a:rPr>
              <a:t>	</a:t>
            </a:r>
            <a:r>
              <a:rPr lang="en-US" altLang="en-US" sz="4000" b="1" dirty="0">
                <a:latin typeface="Helvetica Neue"/>
              </a:rPr>
              <a:t>the element under question will result in</a:t>
            </a:r>
          </a:p>
          <a:p>
            <a:pPr eaLnBrk="1" hangingPunct="1">
              <a:spcBef>
                <a:spcPct val="0"/>
              </a:spcBef>
              <a:buFontTx/>
              <a:buNone/>
            </a:pPr>
            <a:r>
              <a:rPr lang="en-US" altLang="en-US" sz="4000" b="1" dirty="0">
                <a:latin typeface="Helvetica Neue"/>
              </a:rPr>
              <a:t>             increasing the credibility of the hypothesis</a:t>
            </a:r>
            <a:r>
              <a:rPr lang="el-GR" altLang="en-US" sz="4000" b="1" dirty="0">
                <a:latin typeface="Helvetica Neue"/>
              </a:rPr>
              <a:t>	</a:t>
            </a:r>
          </a:p>
          <a:p>
            <a:pPr eaLnBrk="1" hangingPunct="1">
              <a:spcBef>
                <a:spcPct val="0"/>
              </a:spcBef>
              <a:buFontTx/>
              <a:buNone/>
            </a:pPr>
            <a:r>
              <a:rPr lang="en-US" altLang="en-US" sz="4000" b="1" dirty="0">
                <a:latin typeface="Helvetica Neue"/>
              </a:rPr>
              <a:t>Then</a:t>
            </a:r>
            <a:r>
              <a:rPr lang="el-GR" altLang="en-US" sz="4000" b="1" dirty="0">
                <a:latin typeface="Helvetica Neue"/>
              </a:rPr>
              <a:t>	</a:t>
            </a:r>
            <a:r>
              <a:rPr lang="en-US" altLang="en-US" sz="4000" b="1" dirty="0">
                <a:solidFill>
                  <a:srgbClr val="990000"/>
                </a:solidFill>
                <a:latin typeface="Helvetica Neue"/>
              </a:rPr>
              <a:t>apply </a:t>
            </a:r>
            <a:r>
              <a:rPr lang="en-US" altLang="en-US" sz="4000" b="1" dirty="0">
                <a:latin typeface="Helvetica Neue"/>
              </a:rPr>
              <a:t>the relevant</a:t>
            </a:r>
            <a:r>
              <a:rPr lang="el-GR" altLang="en-US" sz="4000" b="1" dirty="0">
                <a:latin typeface="Helvetica Neue"/>
              </a:rPr>
              <a:t> </a:t>
            </a:r>
            <a:r>
              <a:rPr lang="en-US" altLang="en-US" sz="4000" b="1" dirty="0">
                <a:solidFill>
                  <a:srgbClr val="990000"/>
                </a:solidFill>
                <a:latin typeface="Helvetica Neue"/>
              </a:rPr>
              <a:t>rules</a:t>
            </a:r>
            <a:r>
              <a:rPr lang="el-GR" altLang="en-US" sz="4000" b="1" dirty="0">
                <a:latin typeface="Helvetica Neue"/>
              </a:rPr>
              <a:t> </a:t>
            </a:r>
            <a:r>
              <a:rPr lang="en-US" altLang="en-US" sz="4000" b="1" dirty="0">
                <a:latin typeface="Helvetica Neue"/>
              </a:rPr>
              <a:t>with the goal of </a:t>
            </a:r>
          </a:p>
          <a:p>
            <a:pPr eaLnBrk="1" hangingPunct="1">
              <a:spcBef>
                <a:spcPct val="0"/>
              </a:spcBef>
              <a:buFontTx/>
              <a:buNone/>
            </a:pPr>
            <a:r>
              <a:rPr lang="en-US" altLang="en-US" sz="4000" b="1" dirty="0">
                <a:latin typeface="Helvetica Neue"/>
              </a:rPr>
              <a:t>             answering the question</a:t>
            </a:r>
            <a:r>
              <a:rPr lang="el-GR" altLang="en-US" sz="4000" b="1" dirty="0">
                <a:latin typeface="Helvetica Neue"/>
              </a:rPr>
              <a:t>		</a:t>
            </a:r>
            <a:r>
              <a:rPr lang="el-GR" altLang="en-US" sz="2800" dirty="0">
                <a:latin typeface="Helvetica Neue"/>
              </a:rPr>
              <a:t>	</a:t>
            </a:r>
            <a:r>
              <a:rPr lang="en-US" altLang="en-US" sz="2800" dirty="0">
                <a:latin typeface="Helvetica Neue"/>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588">
                                            <p:txEl>
                                              <p:pRg st="7" end="7"/>
                                            </p:txEl>
                                          </p:spTgt>
                                        </p:tgtEl>
                                        <p:attrNameLst>
                                          <p:attrName>style.visibility</p:attrName>
                                        </p:attrNameLst>
                                      </p:cBhvr>
                                      <p:to>
                                        <p:strVal val="visible"/>
                                      </p:to>
                                    </p:set>
                                    <p:anim calcmode="lin" valueType="num">
                                      <p:cBhvr additive="base">
                                        <p:cTn id="7" dur="500" fill="hold"/>
                                        <p:tgtEl>
                                          <p:spTgt spid="67588">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8">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7588">
                                            <p:txEl>
                                              <p:pRg st="8" end="8"/>
                                            </p:txEl>
                                          </p:spTgt>
                                        </p:tgtEl>
                                        <p:attrNameLst>
                                          <p:attrName>style.visibility</p:attrName>
                                        </p:attrNameLst>
                                      </p:cBhvr>
                                      <p:to>
                                        <p:strVal val="visible"/>
                                      </p:to>
                                    </p:set>
                                    <p:anim calcmode="lin" valueType="num">
                                      <p:cBhvr additive="base">
                                        <p:cTn id="11" dur="500" fill="hold"/>
                                        <p:tgtEl>
                                          <p:spTgt spid="67588">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7588">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7588">
                                            <p:txEl>
                                              <p:pRg st="9" end="9"/>
                                            </p:txEl>
                                          </p:spTgt>
                                        </p:tgtEl>
                                        <p:attrNameLst>
                                          <p:attrName>style.visibility</p:attrName>
                                        </p:attrNameLst>
                                      </p:cBhvr>
                                      <p:to>
                                        <p:strVal val="visible"/>
                                      </p:to>
                                    </p:set>
                                    <p:anim calcmode="lin" valueType="num">
                                      <p:cBhvr additive="base">
                                        <p:cTn id="15" dur="500" fill="hold"/>
                                        <p:tgtEl>
                                          <p:spTgt spid="67588">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7588">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7588">
                                            <p:txEl>
                                              <p:pRg st="10" end="10"/>
                                            </p:txEl>
                                          </p:spTgt>
                                        </p:tgtEl>
                                        <p:attrNameLst>
                                          <p:attrName>style.visibility</p:attrName>
                                        </p:attrNameLst>
                                      </p:cBhvr>
                                      <p:to>
                                        <p:strVal val="visible"/>
                                      </p:to>
                                    </p:set>
                                    <p:anim calcmode="lin" valueType="num">
                                      <p:cBhvr additive="base">
                                        <p:cTn id="19" dur="500" fill="hold"/>
                                        <p:tgtEl>
                                          <p:spTgt spid="67588">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8">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7588">
                                            <p:txEl>
                                              <p:pRg st="11" end="11"/>
                                            </p:txEl>
                                          </p:spTgt>
                                        </p:tgtEl>
                                        <p:attrNameLst>
                                          <p:attrName>style.visibility</p:attrName>
                                        </p:attrNameLst>
                                      </p:cBhvr>
                                      <p:to>
                                        <p:strVal val="visible"/>
                                      </p:to>
                                    </p:set>
                                    <p:anim calcmode="lin" valueType="num">
                                      <p:cBhvr additive="base">
                                        <p:cTn id="23" dur="500" fill="hold"/>
                                        <p:tgtEl>
                                          <p:spTgt spid="67588">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758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id="{ACC3BBB1-7413-8CE7-3DD9-DC7ADA3F5D3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B4BF2FBD-E256-4D6A-A025-C53709586A56}" type="slidenum">
              <a:rPr lang="el-GR" altLang="en-US" sz="2800" smtClean="0"/>
              <a:pPr>
                <a:spcBef>
                  <a:spcPct val="0"/>
                </a:spcBef>
                <a:buFontTx/>
                <a:buNone/>
              </a:pPr>
              <a:t>26</a:t>
            </a:fld>
            <a:endParaRPr lang="el-GR" altLang="en-US" sz="2800" dirty="0"/>
          </a:p>
        </p:txBody>
      </p:sp>
      <p:sp>
        <p:nvSpPr>
          <p:cNvPr id="27651" name="Text Box 4">
            <a:extLst>
              <a:ext uri="{FF2B5EF4-FFF2-40B4-BE49-F238E27FC236}">
                <a16:creationId xmlns:a16="http://schemas.microsoft.com/office/drawing/2014/main" id="{08EA46D4-5007-12AC-61BE-652C8B3060B9}"/>
              </a:ext>
            </a:extLst>
          </p:cNvPr>
          <p:cNvSpPr txBox="1">
            <a:spLocks noChangeArrowheads="1"/>
          </p:cNvSpPr>
          <p:nvPr/>
        </p:nvSpPr>
        <p:spPr bwMode="auto">
          <a:xfrm>
            <a:off x="4876800" y="1860551"/>
            <a:ext cx="14782800" cy="4647426"/>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rPr>
              <a:t>Task</a:t>
            </a:r>
            <a:r>
              <a:rPr lang="el-GR" altLang="en-US" sz="4800" b="1" dirty="0">
                <a:solidFill>
                  <a:srgbClr val="990000"/>
                </a:solidFill>
              </a:rPr>
              <a:t>:</a:t>
            </a:r>
            <a:r>
              <a:rPr lang="el-GR" altLang="en-US" sz="4000" b="1" dirty="0"/>
              <a:t> </a:t>
            </a:r>
            <a:r>
              <a:rPr lang="en-US" altLang="en-US" sz="4000" b="1" dirty="0"/>
              <a:t>Explore &amp; Refine</a:t>
            </a:r>
            <a:r>
              <a:rPr lang="el-GR" altLang="en-US" sz="4000" b="1" dirty="0"/>
              <a:t>	</a:t>
            </a:r>
          </a:p>
          <a:p>
            <a:pPr eaLnBrk="1" hangingPunct="1">
              <a:spcBef>
                <a:spcPct val="0"/>
              </a:spcBef>
              <a:buFontTx/>
              <a:buNone/>
            </a:pPr>
            <a:r>
              <a:rPr lang="el-GR" altLang="en-US" sz="4000" b="1" i="1" dirty="0"/>
              <a:t>	</a:t>
            </a:r>
            <a:endParaRPr lang="el-GR" altLang="en-US" sz="4000" b="1" dirty="0"/>
          </a:p>
          <a:p>
            <a:pPr eaLnBrk="1" hangingPunct="1">
              <a:spcBef>
                <a:spcPct val="0"/>
              </a:spcBef>
              <a:buFontTx/>
              <a:buNone/>
            </a:pPr>
            <a:r>
              <a:rPr lang="en-US" altLang="en-US" sz="4800" b="1" dirty="0">
                <a:solidFill>
                  <a:srgbClr val="990000"/>
                </a:solidFill>
              </a:rPr>
              <a:t>Meta-rule</a:t>
            </a:r>
            <a:r>
              <a:rPr lang="el-GR" altLang="en-US" sz="4800" b="1" dirty="0">
                <a:solidFill>
                  <a:srgbClr val="990000"/>
                </a:solidFill>
              </a:rPr>
              <a:t>:</a:t>
            </a:r>
            <a:r>
              <a:rPr lang="el-GR" altLang="en-US" sz="4000" b="1" dirty="0"/>
              <a:t>					</a:t>
            </a:r>
          </a:p>
          <a:p>
            <a:pPr eaLnBrk="1" hangingPunct="1">
              <a:spcBef>
                <a:spcPct val="0"/>
              </a:spcBef>
              <a:buFontTx/>
              <a:buNone/>
            </a:pPr>
            <a:r>
              <a:rPr lang="en-US" altLang="en-US" sz="4000" b="1" dirty="0"/>
              <a:t>If</a:t>
            </a:r>
            <a:r>
              <a:rPr lang="el-GR" altLang="en-US" sz="4000" b="1" dirty="0"/>
              <a:t>	</a:t>
            </a:r>
            <a:r>
              <a:rPr lang="en-US" altLang="en-US" sz="4000" b="1" dirty="0"/>
              <a:t>the explored hypothesis has some</a:t>
            </a:r>
            <a:r>
              <a:rPr lang="el-GR" altLang="en-US" sz="4000" b="1" dirty="0"/>
              <a:t> </a:t>
            </a:r>
          </a:p>
          <a:p>
            <a:pPr eaLnBrk="1" hangingPunct="1">
              <a:spcBef>
                <a:spcPct val="0"/>
              </a:spcBef>
              <a:buFontTx/>
              <a:buNone/>
            </a:pPr>
            <a:r>
              <a:rPr lang="el-GR" altLang="en-US" sz="4000" b="1" dirty="0"/>
              <a:t>	</a:t>
            </a:r>
            <a:r>
              <a:rPr lang="en-US" altLang="en-US" sz="4000" b="1" dirty="0"/>
              <a:t>refinement</a:t>
            </a:r>
            <a:r>
              <a:rPr lang="el-GR" altLang="en-US" sz="4000" b="1" dirty="0"/>
              <a:t> </a:t>
            </a:r>
            <a:r>
              <a:rPr lang="en-US" altLang="en-US" sz="4000" b="1" dirty="0"/>
              <a:t>that has not been explored yet</a:t>
            </a:r>
            <a:r>
              <a:rPr lang="el-GR" altLang="en-US" sz="4000" b="1" dirty="0"/>
              <a:t>	 </a:t>
            </a:r>
          </a:p>
          <a:p>
            <a:pPr eaLnBrk="1" hangingPunct="1">
              <a:spcBef>
                <a:spcPct val="0"/>
              </a:spcBef>
              <a:buFontTx/>
              <a:buNone/>
            </a:pPr>
            <a:r>
              <a:rPr lang="en-US" altLang="en-US" sz="4000" b="1" dirty="0"/>
              <a:t>Then</a:t>
            </a:r>
            <a:r>
              <a:rPr lang="el-GR" altLang="en-US" sz="4000" b="1" dirty="0"/>
              <a:t>	</a:t>
            </a:r>
            <a:r>
              <a:rPr lang="en-US" altLang="en-US" sz="4000" b="1" dirty="0"/>
              <a:t>the refinement should be</a:t>
            </a:r>
            <a:r>
              <a:rPr lang="el-GR" altLang="en-US" sz="4000" b="1" dirty="0"/>
              <a:t> </a:t>
            </a:r>
            <a:r>
              <a:rPr lang="en-US" altLang="en-US" sz="4000" b="1" dirty="0">
                <a:solidFill>
                  <a:srgbClr val="990000"/>
                </a:solidFill>
              </a:rPr>
              <a:t>explored</a:t>
            </a:r>
            <a:r>
              <a:rPr lang="el-GR" altLang="en-US" sz="4000" b="1" dirty="0"/>
              <a:t> 			</a:t>
            </a:r>
            <a:endParaRPr lang="en-US" altLang="en-US" sz="4000" b="1" dirty="0"/>
          </a:p>
        </p:txBody>
      </p:sp>
      <p:sp>
        <p:nvSpPr>
          <p:cNvPr id="68613" name="Text Box 5">
            <a:extLst>
              <a:ext uri="{FF2B5EF4-FFF2-40B4-BE49-F238E27FC236}">
                <a16:creationId xmlns:a16="http://schemas.microsoft.com/office/drawing/2014/main" id="{61EAD82B-2582-8457-63D9-E2CC16740A4B}"/>
              </a:ext>
            </a:extLst>
          </p:cNvPr>
          <p:cNvSpPr txBox="1">
            <a:spLocks noChangeArrowheads="1"/>
          </p:cNvSpPr>
          <p:nvPr/>
        </p:nvSpPr>
        <p:spPr bwMode="auto">
          <a:xfrm>
            <a:off x="5029200" y="7467601"/>
            <a:ext cx="14782800" cy="4031873"/>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rPr>
              <a:t>Task</a:t>
            </a:r>
            <a:r>
              <a:rPr lang="el-GR" altLang="en-US" sz="4800" b="1" dirty="0">
                <a:solidFill>
                  <a:srgbClr val="990000"/>
                </a:solidFill>
              </a:rPr>
              <a:t>:</a:t>
            </a:r>
            <a:r>
              <a:rPr lang="el-GR" altLang="en-US" sz="4000" b="1" dirty="0"/>
              <a:t> </a:t>
            </a:r>
            <a:r>
              <a:rPr lang="en-US" altLang="en-US" sz="4000" b="1" dirty="0"/>
              <a:t>Characterize Data</a:t>
            </a:r>
            <a:endParaRPr lang="el-GR" altLang="en-US" sz="4000" b="1" dirty="0"/>
          </a:p>
          <a:p>
            <a:pPr eaLnBrk="1" hangingPunct="1">
              <a:spcBef>
                <a:spcPct val="0"/>
              </a:spcBef>
              <a:buFontTx/>
              <a:buNone/>
            </a:pPr>
            <a:endParaRPr lang="el-GR" altLang="en-US" sz="4000" b="1" dirty="0"/>
          </a:p>
          <a:p>
            <a:pPr eaLnBrk="1" hangingPunct="1">
              <a:spcBef>
                <a:spcPct val="0"/>
              </a:spcBef>
              <a:buFontTx/>
              <a:buNone/>
            </a:pPr>
            <a:r>
              <a:rPr lang="en-US" altLang="en-US" sz="4800" b="1" dirty="0">
                <a:solidFill>
                  <a:srgbClr val="990000"/>
                </a:solidFill>
              </a:rPr>
              <a:t>Meta-rule</a:t>
            </a:r>
            <a:r>
              <a:rPr lang="el-GR" altLang="en-US" sz="4800" b="1" dirty="0">
                <a:solidFill>
                  <a:srgbClr val="990000"/>
                </a:solidFill>
              </a:rPr>
              <a:t>:</a:t>
            </a:r>
          </a:p>
          <a:p>
            <a:pPr eaLnBrk="1" hangingPunct="1">
              <a:spcBef>
                <a:spcPct val="0"/>
              </a:spcBef>
              <a:buFontTx/>
              <a:buNone/>
            </a:pPr>
            <a:r>
              <a:rPr lang="en-US" altLang="en-US" sz="4000" b="1" dirty="0"/>
              <a:t>If</a:t>
            </a:r>
            <a:r>
              <a:rPr lang="el-GR" altLang="en-US" sz="4000" b="1" dirty="0"/>
              <a:t>	</a:t>
            </a:r>
            <a:r>
              <a:rPr lang="en-US" altLang="en-US" sz="4000" b="1" dirty="0"/>
              <a:t>there is some unknown information</a:t>
            </a:r>
            <a:endParaRPr lang="el-GR" altLang="en-US" sz="4000" b="1" dirty="0"/>
          </a:p>
          <a:p>
            <a:pPr eaLnBrk="1" hangingPunct="1">
              <a:spcBef>
                <a:spcPct val="0"/>
              </a:spcBef>
              <a:buFontTx/>
              <a:buNone/>
            </a:pPr>
            <a:r>
              <a:rPr lang="el-GR" altLang="en-US" sz="4000" b="1" dirty="0"/>
              <a:t>	</a:t>
            </a:r>
            <a:r>
              <a:rPr lang="en-US" altLang="en-US" sz="4000" b="1" dirty="0"/>
              <a:t>in relation with the most recent datum</a:t>
            </a:r>
            <a:r>
              <a:rPr lang="el-GR" altLang="en-US" sz="4000" b="1" dirty="0"/>
              <a:t> </a:t>
            </a:r>
          </a:p>
          <a:p>
            <a:pPr eaLnBrk="1" hangingPunct="1">
              <a:spcBef>
                <a:spcPct val="0"/>
              </a:spcBef>
              <a:buFontTx/>
              <a:buNone/>
            </a:pPr>
            <a:r>
              <a:rPr lang="en-US" altLang="en-US" sz="4000" b="1" dirty="0"/>
              <a:t>Then</a:t>
            </a:r>
            <a:r>
              <a:rPr lang="el-GR" altLang="en-US" sz="4000" b="1" dirty="0"/>
              <a:t>	</a:t>
            </a:r>
            <a:r>
              <a:rPr lang="en-US" altLang="en-US" sz="4000" b="1" dirty="0"/>
              <a:t>then this information should be </a:t>
            </a:r>
            <a:r>
              <a:rPr lang="en-US" altLang="en-US" sz="4000" b="1" dirty="0">
                <a:solidFill>
                  <a:srgbClr val="990000"/>
                </a:solidFill>
              </a:rPr>
              <a:t>explored</a:t>
            </a:r>
            <a:endParaRPr lang="en-US" alt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3"/>
                                        </p:tgtEl>
                                        <p:attrNameLst>
                                          <p:attrName>style.visibility</p:attrName>
                                        </p:attrNameLst>
                                      </p:cBhvr>
                                      <p:to>
                                        <p:strVal val="visible"/>
                                      </p:to>
                                    </p:set>
                                    <p:anim calcmode="lin" valueType="num">
                                      <p:cBhvr additive="base">
                                        <p:cTn id="7" dur="500" fill="hold"/>
                                        <p:tgtEl>
                                          <p:spTgt spid="68613"/>
                                        </p:tgtEl>
                                        <p:attrNameLst>
                                          <p:attrName>ppt_x</p:attrName>
                                        </p:attrNameLst>
                                      </p:cBhvr>
                                      <p:tavLst>
                                        <p:tav tm="0">
                                          <p:val>
                                            <p:strVal val="#ppt_x"/>
                                          </p:val>
                                        </p:tav>
                                        <p:tav tm="100000">
                                          <p:val>
                                            <p:strVal val="#ppt_x"/>
                                          </p:val>
                                        </p:tav>
                                      </p:tavLst>
                                    </p:anim>
                                    <p:anim calcmode="lin" valueType="num">
                                      <p:cBhvr additive="base">
                                        <p:cTn id="8" dur="500" fill="hold"/>
                                        <p:tgtEl>
                                          <p:spTgt spid="686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id="{DCB7AEA7-2339-721B-459F-95DAAC1CC5B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382F67A8-98B6-4AFF-9192-ACE82EF04024}" type="slidenum">
              <a:rPr lang="el-GR" altLang="en-US" sz="2800" smtClean="0"/>
              <a:pPr>
                <a:spcBef>
                  <a:spcPct val="0"/>
                </a:spcBef>
                <a:buFontTx/>
                <a:buNone/>
              </a:pPr>
              <a:t>27</a:t>
            </a:fld>
            <a:endParaRPr lang="el-GR" altLang="en-US" sz="2800" dirty="0"/>
          </a:p>
        </p:txBody>
      </p:sp>
      <p:sp>
        <p:nvSpPr>
          <p:cNvPr id="28675" name="Text Box 4">
            <a:extLst>
              <a:ext uri="{FF2B5EF4-FFF2-40B4-BE49-F238E27FC236}">
                <a16:creationId xmlns:a16="http://schemas.microsoft.com/office/drawing/2014/main" id="{EFC5EE49-6AA1-B29E-0A9C-CE621BBF1B94}"/>
              </a:ext>
            </a:extLst>
          </p:cNvPr>
          <p:cNvSpPr txBox="1">
            <a:spLocks noChangeArrowheads="1"/>
          </p:cNvSpPr>
          <p:nvPr/>
        </p:nvSpPr>
        <p:spPr bwMode="auto">
          <a:xfrm>
            <a:off x="4876800" y="3994150"/>
            <a:ext cx="14782800" cy="4031873"/>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rPr>
              <a:t>Task</a:t>
            </a:r>
            <a:r>
              <a:rPr lang="el-GR" altLang="en-US" sz="4800" b="1" dirty="0">
                <a:solidFill>
                  <a:srgbClr val="990000"/>
                </a:solidFill>
              </a:rPr>
              <a:t>:</a:t>
            </a:r>
            <a:r>
              <a:rPr lang="el-GR" altLang="en-US" sz="4000" b="1" dirty="0"/>
              <a:t> </a:t>
            </a:r>
            <a:r>
              <a:rPr lang="en-US" altLang="en-US" sz="4000" b="1" dirty="0"/>
              <a:t>Exploring</a:t>
            </a:r>
            <a:endParaRPr lang="el-GR" altLang="en-US" sz="4000" b="1" dirty="0"/>
          </a:p>
          <a:p>
            <a:pPr eaLnBrk="1" hangingPunct="1">
              <a:spcBef>
                <a:spcPct val="0"/>
              </a:spcBef>
              <a:buFontTx/>
              <a:buNone/>
            </a:pPr>
            <a:r>
              <a:rPr lang="el-GR" altLang="en-US" sz="4000" b="1" dirty="0"/>
              <a:t>	</a:t>
            </a:r>
          </a:p>
          <a:p>
            <a:pPr eaLnBrk="1" hangingPunct="1">
              <a:spcBef>
                <a:spcPct val="0"/>
              </a:spcBef>
              <a:buFontTx/>
              <a:buNone/>
            </a:pPr>
            <a:r>
              <a:rPr lang="en-US" altLang="en-US" sz="4800" b="1" dirty="0">
                <a:solidFill>
                  <a:srgbClr val="990000"/>
                </a:solidFill>
              </a:rPr>
              <a:t>Meta-rule</a:t>
            </a:r>
            <a:r>
              <a:rPr lang="el-GR" altLang="en-US" sz="4800" b="1" dirty="0">
                <a:solidFill>
                  <a:srgbClr val="990000"/>
                </a:solidFill>
              </a:rPr>
              <a:t>:</a:t>
            </a:r>
          </a:p>
          <a:p>
            <a:pPr eaLnBrk="1" hangingPunct="1">
              <a:spcBef>
                <a:spcPct val="0"/>
              </a:spcBef>
              <a:buFontTx/>
              <a:buNone/>
            </a:pPr>
            <a:r>
              <a:rPr lang="en-US" altLang="en-US" sz="4000" b="1" dirty="0"/>
              <a:t>If</a:t>
            </a:r>
            <a:r>
              <a:rPr lang="el-GR" altLang="en-US" sz="4000" b="1" dirty="0"/>
              <a:t>	</a:t>
            </a:r>
            <a:r>
              <a:rPr lang="en-US" altLang="en-US" sz="4000" b="1" dirty="0"/>
              <a:t>the desired information is a subcategory of</a:t>
            </a:r>
            <a:endParaRPr lang="el-GR" altLang="en-US" sz="4000" b="1" dirty="0"/>
          </a:p>
          <a:p>
            <a:pPr eaLnBrk="1" hangingPunct="1">
              <a:spcBef>
                <a:spcPct val="0"/>
              </a:spcBef>
              <a:buFontTx/>
              <a:buNone/>
            </a:pPr>
            <a:r>
              <a:rPr lang="el-GR" altLang="en-US" sz="4000" b="1" dirty="0"/>
              <a:t>            </a:t>
            </a:r>
            <a:r>
              <a:rPr lang="en-US" altLang="en-US" sz="4000" b="1" dirty="0"/>
              <a:t> some category that has been excluded </a:t>
            </a:r>
            <a:endParaRPr lang="el-GR" altLang="en-US" sz="4000" b="1" dirty="0"/>
          </a:p>
          <a:p>
            <a:pPr eaLnBrk="1" hangingPunct="1">
              <a:spcBef>
                <a:spcPct val="0"/>
              </a:spcBef>
              <a:buFontTx/>
              <a:buNone/>
            </a:pPr>
            <a:r>
              <a:rPr lang="en-US" altLang="en-US" sz="4000" b="1" dirty="0"/>
              <a:t>Then</a:t>
            </a:r>
            <a:r>
              <a:rPr lang="el-GR" altLang="en-US" sz="4000" b="1" dirty="0"/>
              <a:t>	</a:t>
            </a:r>
            <a:r>
              <a:rPr lang="en-US" altLang="en-US" sz="4000" b="1" dirty="0">
                <a:solidFill>
                  <a:srgbClr val="990000"/>
                </a:solidFill>
              </a:rPr>
              <a:t>draw the conclusion</a:t>
            </a:r>
            <a:r>
              <a:rPr lang="el-GR" altLang="en-US" sz="4000" b="1" dirty="0"/>
              <a:t> </a:t>
            </a:r>
            <a:r>
              <a:rPr lang="en-US" altLang="en-US" sz="4000" b="1" dirty="0"/>
              <a:t>that the information is not valid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28</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65322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Task Interpreter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150005"/>
            <a:ext cx="21590490" cy="608993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meta-rules of the task under execution are interpreted based on forward chaining.</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rules are arranged in a given order. Usually, the action of the last rule is that the execution of the task is complete, that is, its premise states the termination condition.</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r>
              <a:rPr lang="en-CY" sz="4000" dirty="0">
                <a:solidFill>
                  <a:srgbClr val="0100C8"/>
                </a:solidFill>
                <a:effectLst/>
                <a:latin typeface="Helvetica Neue"/>
                <a:ea typeface="Calibri" panose="020F0502020204030204" pitchFamily="34" charset="0"/>
                <a:cs typeface="Times New Roman" panose="02020603050405020304" pitchFamily="18" charset="0"/>
              </a:rPr>
              <a:t>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premises of the rules are successively examined, each time starting from the beginning of the sequence of rules, and the first rule in the sequence whose premise is verified is applied, until either the last rule is verified, or some rule that expressly states the termination of the execution of the task</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is verified</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7658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F7112B76-ED30-8A95-58E8-578B0EAF1047}"/>
              </a:ext>
            </a:extLst>
          </p:cNvPr>
          <p:cNvSpPr>
            <a:spLocks noGrp="1"/>
          </p:cNvSpPr>
          <p:nvPr>
            <p:ph type="sldNum" sz="quarter" idx="12"/>
          </p:nvPr>
        </p:nvSpPr>
        <p:spPr>
          <a:xfrm>
            <a:off x="11375324" y="12531048"/>
            <a:ext cx="1014046" cy="7302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64DEB9CD-42A4-4FE0-AF5E-B2C29C9DED9F}" type="slidenum">
              <a:rPr lang="el-GR" altLang="en-US" sz="2800" smtClean="0"/>
              <a:pPr>
                <a:spcBef>
                  <a:spcPct val="0"/>
                </a:spcBef>
                <a:buFontTx/>
                <a:buNone/>
              </a:pPr>
              <a:t>29</a:t>
            </a:fld>
            <a:endParaRPr lang="el-GR" altLang="en-US" sz="2800" dirty="0"/>
          </a:p>
        </p:txBody>
      </p:sp>
      <p:sp>
        <p:nvSpPr>
          <p:cNvPr id="31747" name="Rectangle 4">
            <a:extLst>
              <a:ext uri="{FF2B5EF4-FFF2-40B4-BE49-F238E27FC236}">
                <a16:creationId xmlns:a16="http://schemas.microsoft.com/office/drawing/2014/main" id="{8189B554-94A0-F835-632A-6E90313C34B0}"/>
              </a:ext>
            </a:extLst>
          </p:cNvPr>
          <p:cNvSpPr>
            <a:spLocks noChangeArrowheads="1"/>
          </p:cNvSpPr>
          <p:nvPr/>
        </p:nvSpPr>
        <p:spPr bwMode="auto">
          <a:xfrm>
            <a:off x="3854970" y="1069298"/>
            <a:ext cx="7162800" cy="8077200"/>
          </a:xfrm>
          <a:prstGeom prst="rect">
            <a:avLst/>
          </a:prstGeom>
          <a:solidFill>
            <a:schemeClr val="accent6">
              <a:lumMod val="20000"/>
              <a:lumOff val="80000"/>
            </a:schemeClr>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l-GR" altLang="en-US" sz="2400" dirty="0">
              <a:latin typeface="Times New Roman" panose="02020603050405020304" pitchFamily="18" charset="0"/>
            </a:endParaRPr>
          </a:p>
          <a:p>
            <a:pPr algn="ctr" eaLnBrk="1" hangingPunct="1">
              <a:spcBef>
                <a:spcPct val="0"/>
              </a:spcBef>
              <a:buFontTx/>
              <a:buNone/>
            </a:pPr>
            <a:endParaRPr lang="el-GR" altLang="en-US" sz="2400" dirty="0">
              <a:latin typeface="Times New Roman" panose="02020603050405020304" pitchFamily="18" charset="0"/>
            </a:endParaRPr>
          </a:p>
          <a:p>
            <a:pPr algn="ctr" eaLnBrk="1" hangingPunct="1">
              <a:spcBef>
                <a:spcPct val="0"/>
              </a:spcBef>
              <a:buFontTx/>
              <a:buNone/>
            </a:pPr>
            <a:endParaRPr lang="el-GR" altLang="en-US" sz="2400" dirty="0">
              <a:latin typeface="Times New Roman" panose="02020603050405020304" pitchFamily="18" charset="0"/>
            </a:endParaRPr>
          </a:p>
          <a:p>
            <a:pPr algn="ctr" eaLnBrk="1" hangingPunct="1">
              <a:spcBef>
                <a:spcPct val="0"/>
              </a:spcBef>
              <a:buFontTx/>
              <a:buNone/>
            </a:pPr>
            <a:endParaRPr lang="en-US" altLang="en-US" sz="2400" dirty="0">
              <a:latin typeface="Times New Roman" panose="02020603050405020304" pitchFamily="18" charset="0"/>
            </a:endParaRPr>
          </a:p>
          <a:p>
            <a:pPr algn="ctr" eaLnBrk="1" hangingPunct="1">
              <a:spcBef>
                <a:spcPct val="0"/>
              </a:spcBef>
              <a:buFontTx/>
              <a:buNone/>
            </a:pPr>
            <a:endParaRPr lang="en-US" altLang="en-US" sz="2400" b="1" dirty="0">
              <a:latin typeface="Times New Roman" panose="02020603050405020304" pitchFamily="18" charset="0"/>
            </a:endParaRPr>
          </a:p>
          <a:p>
            <a:pPr algn="ctr" eaLnBrk="1" hangingPunct="1">
              <a:spcBef>
                <a:spcPct val="0"/>
              </a:spcBef>
              <a:buFontTx/>
              <a:buNone/>
            </a:pPr>
            <a:r>
              <a:rPr lang="en-US" altLang="en-US" sz="2800" b="1" dirty="0">
                <a:latin typeface="Times New Roman" panose="02020603050405020304" pitchFamily="18" charset="0"/>
              </a:rPr>
              <a:t>Task           </a:t>
            </a:r>
            <a:endParaRPr lang="el-GR" altLang="en-US" sz="2800" b="1" dirty="0">
              <a:latin typeface="Times New Roman" panose="02020603050405020304" pitchFamily="18" charset="0"/>
            </a:endParaRPr>
          </a:p>
          <a:p>
            <a:pPr algn="ctr" eaLnBrk="1" hangingPunct="1">
              <a:spcBef>
                <a:spcPct val="0"/>
              </a:spcBef>
              <a:buFontTx/>
              <a:buNone/>
            </a:pPr>
            <a:endParaRPr lang="el-GR" altLang="en-US" sz="2800" b="1" dirty="0">
              <a:latin typeface="Times New Roman" panose="02020603050405020304" pitchFamily="18" charset="0"/>
            </a:endParaRPr>
          </a:p>
          <a:p>
            <a:pPr algn="ctr" eaLnBrk="1" hangingPunct="1">
              <a:spcBef>
                <a:spcPct val="0"/>
              </a:spcBef>
              <a:buFontTx/>
              <a:buNone/>
            </a:pPr>
            <a:endParaRPr lang="el-GR" altLang="en-US" sz="2800" b="1" dirty="0">
              <a:latin typeface="Times New Roman" panose="02020603050405020304" pitchFamily="18" charset="0"/>
            </a:endParaRPr>
          </a:p>
          <a:p>
            <a:pPr algn="ctr" eaLnBrk="1" hangingPunct="1">
              <a:spcBef>
                <a:spcPct val="0"/>
              </a:spcBef>
              <a:buFontTx/>
              <a:buNone/>
            </a:pPr>
            <a:endParaRPr lang="el-GR" altLang="en-US" sz="2800" b="1" i="1" dirty="0">
              <a:latin typeface="Times New Roman" panose="02020603050405020304" pitchFamily="18" charset="0"/>
            </a:endParaRPr>
          </a:p>
          <a:p>
            <a:pPr algn="ctr" eaLnBrk="1" hangingPunct="1">
              <a:spcBef>
                <a:spcPct val="0"/>
              </a:spcBef>
              <a:buFontTx/>
              <a:buNone/>
            </a:pPr>
            <a:endParaRPr lang="el-GR" altLang="en-US" sz="2800" b="1" i="1" dirty="0">
              <a:latin typeface="Times New Roman" panose="02020603050405020304" pitchFamily="18" charset="0"/>
            </a:endParaRPr>
          </a:p>
          <a:p>
            <a:pPr eaLnBrk="1" hangingPunct="1">
              <a:spcBef>
                <a:spcPct val="0"/>
              </a:spcBef>
              <a:buFontTx/>
              <a:buNone/>
            </a:pPr>
            <a:r>
              <a:rPr lang="en-US" altLang="en-US" sz="2800" b="1" i="1" dirty="0">
                <a:solidFill>
                  <a:srgbClr val="990000"/>
                </a:solidFill>
                <a:latin typeface="Times New Roman" panose="02020603050405020304" pitchFamily="18" charset="0"/>
              </a:rPr>
              <a:t>rule</a:t>
            </a:r>
            <a:r>
              <a:rPr lang="el-GR" altLang="en-US" sz="2800" b="1" i="1" dirty="0">
                <a:solidFill>
                  <a:srgbClr val="990000"/>
                </a:solidFill>
                <a:latin typeface="Times New Roman" panose="02020603050405020304" pitchFamily="18" charset="0"/>
              </a:rPr>
              <a:t>-1 </a:t>
            </a:r>
            <a:r>
              <a:rPr lang="en-US" altLang="en-US" sz="2800" b="1" i="1" dirty="0">
                <a:solidFill>
                  <a:srgbClr val="990000"/>
                </a:solidFill>
                <a:latin typeface="Times New Roman" panose="02020603050405020304" pitchFamily="18" charset="0"/>
              </a:rPr>
              <a:t>          </a:t>
            </a:r>
            <a:r>
              <a:rPr lang="el-GR" altLang="en-US" sz="2800" b="1" i="1" dirty="0">
                <a:solidFill>
                  <a:srgbClr val="990000"/>
                </a:solidFill>
                <a:latin typeface="Times New Roman" panose="02020603050405020304" pitchFamily="18" charset="0"/>
              </a:rPr>
              <a:t>  </a:t>
            </a:r>
            <a:r>
              <a:rPr lang="en-US" altLang="en-US" sz="2800" b="1" i="1" dirty="0">
                <a:solidFill>
                  <a:srgbClr val="990000"/>
                </a:solidFill>
                <a:latin typeface="Times New Roman" panose="02020603050405020304" pitchFamily="18" charset="0"/>
              </a:rPr>
              <a:t>      rule</a:t>
            </a:r>
            <a:r>
              <a:rPr lang="el-GR" altLang="en-US" sz="2800" b="1" i="1" dirty="0">
                <a:solidFill>
                  <a:srgbClr val="990000"/>
                </a:solidFill>
                <a:latin typeface="Times New Roman" panose="02020603050405020304" pitchFamily="18" charset="0"/>
              </a:rPr>
              <a:t>-2 </a:t>
            </a:r>
            <a:r>
              <a:rPr lang="en-US" altLang="en-US" sz="2800" b="1" i="1" dirty="0">
                <a:solidFill>
                  <a:srgbClr val="990000"/>
                </a:solidFill>
                <a:latin typeface="Times New Roman" panose="02020603050405020304" pitchFamily="18" charset="0"/>
              </a:rPr>
              <a:t>    </a:t>
            </a:r>
            <a:r>
              <a:rPr lang="el-GR" altLang="en-US" sz="2800" b="1" i="1" dirty="0">
                <a:solidFill>
                  <a:srgbClr val="990000"/>
                </a:solidFill>
                <a:latin typeface="Times New Roman" panose="02020603050405020304" pitchFamily="18" charset="0"/>
              </a:rPr>
              <a:t> . . . </a:t>
            </a:r>
            <a:r>
              <a:rPr lang="en-US" altLang="en-US" sz="2800" b="1" i="1" dirty="0">
                <a:solidFill>
                  <a:srgbClr val="990000"/>
                </a:solidFill>
                <a:latin typeface="Times New Roman" panose="02020603050405020304" pitchFamily="18" charset="0"/>
              </a:rPr>
              <a:t>       rule</a:t>
            </a:r>
            <a:r>
              <a:rPr lang="el-GR" altLang="en-US" sz="2800" b="1" i="1" dirty="0">
                <a:solidFill>
                  <a:srgbClr val="990000"/>
                </a:solidFill>
                <a:latin typeface="Times New Roman" panose="02020603050405020304" pitchFamily="18" charset="0"/>
              </a:rPr>
              <a:t>-</a:t>
            </a:r>
            <a:r>
              <a:rPr lang="en-US" altLang="en-US" sz="2800" b="1" i="1" dirty="0">
                <a:solidFill>
                  <a:srgbClr val="990000"/>
                </a:solidFill>
                <a:latin typeface="Times New Roman" panose="02020603050405020304" pitchFamily="18" charset="0"/>
              </a:rPr>
              <a:t>n</a:t>
            </a:r>
            <a:endParaRPr lang="el-GR" altLang="en-US" sz="2800" b="1" i="1" dirty="0">
              <a:solidFill>
                <a:srgbClr val="990000"/>
              </a:solidFill>
              <a:latin typeface="Times New Roman" panose="02020603050405020304" pitchFamily="18" charset="0"/>
            </a:endParaRPr>
          </a:p>
          <a:p>
            <a:pPr algn="ctr" eaLnBrk="1" hangingPunct="1">
              <a:spcBef>
                <a:spcPct val="0"/>
              </a:spcBef>
              <a:buFontTx/>
              <a:buNone/>
            </a:pPr>
            <a:endParaRPr lang="el-GR" altLang="en-US" sz="2800" b="1" dirty="0">
              <a:solidFill>
                <a:srgbClr val="990000"/>
              </a:solidFill>
              <a:latin typeface="Times New Roman" panose="02020603050405020304" pitchFamily="18" charset="0"/>
            </a:endParaRPr>
          </a:p>
          <a:p>
            <a:pPr algn="ctr" eaLnBrk="1" hangingPunct="1">
              <a:spcBef>
                <a:spcPct val="0"/>
              </a:spcBef>
              <a:buFontTx/>
              <a:buNone/>
            </a:pPr>
            <a:endParaRPr lang="el-GR" altLang="en-US" sz="2800" b="1" dirty="0">
              <a:solidFill>
                <a:srgbClr val="990000"/>
              </a:solidFill>
              <a:latin typeface="Times New Roman" panose="02020603050405020304" pitchFamily="18" charset="0"/>
            </a:endParaRPr>
          </a:p>
          <a:p>
            <a:pPr algn="ctr" eaLnBrk="1" hangingPunct="1">
              <a:spcBef>
                <a:spcPct val="0"/>
              </a:spcBef>
              <a:buFontTx/>
              <a:buNone/>
            </a:pPr>
            <a:endParaRPr lang="el-GR" altLang="en-US" sz="2800" b="1" dirty="0">
              <a:latin typeface="Times New Roman" panose="02020603050405020304" pitchFamily="18" charset="0"/>
            </a:endParaRPr>
          </a:p>
          <a:p>
            <a:pPr algn="ctr" eaLnBrk="1" hangingPunct="1">
              <a:spcBef>
                <a:spcPct val="0"/>
              </a:spcBef>
              <a:buFontTx/>
              <a:buNone/>
            </a:pPr>
            <a:endParaRPr lang="en-US" altLang="en-US" sz="2800" b="1" dirty="0">
              <a:latin typeface="Times New Roman" panose="02020603050405020304" pitchFamily="18" charset="0"/>
            </a:endParaRPr>
          </a:p>
          <a:p>
            <a:pPr algn="ctr" eaLnBrk="1" hangingPunct="1">
              <a:spcBef>
                <a:spcPct val="0"/>
              </a:spcBef>
              <a:buFontTx/>
              <a:buNone/>
            </a:pPr>
            <a:r>
              <a:rPr lang="en-US" altLang="en-US" sz="2800" b="1" dirty="0">
                <a:latin typeface="Times New Roman" panose="02020603050405020304" pitchFamily="18" charset="0"/>
              </a:rPr>
              <a:t>subtask</a:t>
            </a:r>
            <a:r>
              <a:rPr lang="el-GR" altLang="en-US" sz="2800" b="1" dirty="0">
                <a:latin typeface="Times New Roman" panose="02020603050405020304" pitchFamily="18" charset="0"/>
              </a:rPr>
              <a:t>-1 . . .  </a:t>
            </a:r>
            <a:r>
              <a:rPr lang="en-US" altLang="en-US" sz="2800" b="1" dirty="0">
                <a:latin typeface="Times New Roman" panose="02020603050405020304" pitchFamily="18" charset="0"/>
              </a:rPr>
              <a:t>subtask</a:t>
            </a:r>
            <a:r>
              <a:rPr lang="el-GR" altLang="en-US" sz="2800" b="1" dirty="0">
                <a:latin typeface="Times New Roman" panose="02020603050405020304" pitchFamily="18" charset="0"/>
              </a:rPr>
              <a:t>-</a:t>
            </a:r>
            <a:r>
              <a:rPr lang="en-US" altLang="en-US" sz="2800" b="1" dirty="0">
                <a:latin typeface="Times New Roman" panose="02020603050405020304" pitchFamily="18" charset="0"/>
              </a:rPr>
              <a:t>m      </a:t>
            </a:r>
            <a:endParaRPr lang="en-US" altLang="en-US" sz="2800" b="1" dirty="0"/>
          </a:p>
        </p:txBody>
      </p:sp>
      <p:sp>
        <p:nvSpPr>
          <p:cNvPr id="31748" name="Line 17">
            <a:extLst>
              <a:ext uri="{FF2B5EF4-FFF2-40B4-BE49-F238E27FC236}">
                <a16:creationId xmlns:a16="http://schemas.microsoft.com/office/drawing/2014/main" id="{8180087D-9E5F-1DD9-0107-B959BF78A855}"/>
              </a:ext>
            </a:extLst>
          </p:cNvPr>
          <p:cNvSpPr>
            <a:spLocks noChangeShapeType="1"/>
          </p:cNvSpPr>
          <p:nvPr/>
        </p:nvSpPr>
        <p:spPr bwMode="auto">
          <a:xfrm>
            <a:off x="7207770" y="1831298"/>
            <a:ext cx="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49" name="Line 18">
            <a:extLst>
              <a:ext uri="{FF2B5EF4-FFF2-40B4-BE49-F238E27FC236}">
                <a16:creationId xmlns:a16="http://schemas.microsoft.com/office/drawing/2014/main" id="{FEC4A142-D90F-A1E5-7523-35727AE386AB}"/>
              </a:ext>
            </a:extLst>
          </p:cNvPr>
          <p:cNvSpPr>
            <a:spLocks noChangeShapeType="1"/>
          </p:cNvSpPr>
          <p:nvPr/>
        </p:nvSpPr>
        <p:spPr bwMode="auto">
          <a:xfrm flipH="1">
            <a:off x="5226570" y="3660098"/>
            <a:ext cx="182880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0" name="Line 19">
            <a:extLst>
              <a:ext uri="{FF2B5EF4-FFF2-40B4-BE49-F238E27FC236}">
                <a16:creationId xmlns:a16="http://schemas.microsoft.com/office/drawing/2014/main" id="{66AF1120-B106-E8EB-84E7-D163B3D51E4E}"/>
              </a:ext>
            </a:extLst>
          </p:cNvPr>
          <p:cNvSpPr>
            <a:spLocks noChangeShapeType="1"/>
          </p:cNvSpPr>
          <p:nvPr/>
        </p:nvSpPr>
        <p:spPr bwMode="auto">
          <a:xfrm>
            <a:off x="7055370" y="3660098"/>
            <a:ext cx="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1" name="Line 20">
            <a:extLst>
              <a:ext uri="{FF2B5EF4-FFF2-40B4-BE49-F238E27FC236}">
                <a16:creationId xmlns:a16="http://schemas.microsoft.com/office/drawing/2014/main" id="{A302141E-08A7-678B-7152-CE110F3A6511}"/>
              </a:ext>
            </a:extLst>
          </p:cNvPr>
          <p:cNvSpPr>
            <a:spLocks noChangeShapeType="1"/>
          </p:cNvSpPr>
          <p:nvPr/>
        </p:nvSpPr>
        <p:spPr bwMode="auto">
          <a:xfrm>
            <a:off x="7055370" y="3660098"/>
            <a:ext cx="106680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2" name="Line 21">
            <a:extLst>
              <a:ext uri="{FF2B5EF4-FFF2-40B4-BE49-F238E27FC236}">
                <a16:creationId xmlns:a16="http://schemas.microsoft.com/office/drawing/2014/main" id="{A066A134-16C1-8BB2-11A3-11C1E79F6321}"/>
              </a:ext>
            </a:extLst>
          </p:cNvPr>
          <p:cNvSpPr>
            <a:spLocks noChangeShapeType="1"/>
          </p:cNvSpPr>
          <p:nvPr/>
        </p:nvSpPr>
        <p:spPr bwMode="auto">
          <a:xfrm>
            <a:off x="7055370" y="3660098"/>
            <a:ext cx="21336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3" name="Line 22">
            <a:extLst>
              <a:ext uri="{FF2B5EF4-FFF2-40B4-BE49-F238E27FC236}">
                <a16:creationId xmlns:a16="http://schemas.microsoft.com/office/drawing/2014/main" id="{47C87650-DEDA-5947-8571-FBC77ED51ADF}"/>
              </a:ext>
            </a:extLst>
          </p:cNvPr>
          <p:cNvSpPr>
            <a:spLocks noChangeShapeType="1"/>
          </p:cNvSpPr>
          <p:nvPr/>
        </p:nvSpPr>
        <p:spPr bwMode="auto">
          <a:xfrm flipH="1">
            <a:off x="5988568" y="5793698"/>
            <a:ext cx="609601"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4" name="Line 23">
            <a:extLst>
              <a:ext uri="{FF2B5EF4-FFF2-40B4-BE49-F238E27FC236}">
                <a16:creationId xmlns:a16="http://schemas.microsoft.com/office/drawing/2014/main" id="{13FC20F6-9312-6FB1-9916-0590CD2066FA}"/>
              </a:ext>
            </a:extLst>
          </p:cNvPr>
          <p:cNvSpPr>
            <a:spLocks noChangeShapeType="1"/>
          </p:cNvSpPr>
          <p:nvPr/>
        </p:nvSpPr>
        <p:spPr bwMode="auto">
          <a:xfrm>
            <a:off x="6598169" y="5793698"/>
            <a:ext cx="609597"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5" name="Line 24">
            <a:extLst>
              <a:ext uri="{FF2B5EF4-FFF2-40B4-BE49-F238E27FC236}">
                <a16:creationId xmlns:a16="http://schemas.microsoft.com/office/drawing/2014/main" id="{F17B166D-1D7B-13A2-6FF1-D2065F568EC9}"/>
              </a:ext>
            </a:extLst>
          </p:cNvPr>
          <p:cNvSpPr>
            <a:spLocks noChangeShapeType="1"/>
          </p:cNvSpPr>
          <p:nvPr/>
        </p:nvSpPr>
        <p:spPr bwMode="auto">
          <a:xfrm>
            <a:off x="6598170" y="5793698"/>
            <a:ext cx="16764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6" name="Line 25">
            <a:extLst>
              <a:ext uri="{FF2B5EF4-FFF2-40B4-BE49-F238E27FC236}">
                <a16:creationId xmlns:a16="http://schemas.microsoft.com/office/drawing/2014/main" id="{32791510-136D-916A-31EF-63DD6BB274A3}"/>
              </a:ext>
            </a:extLst>
          </p:cNvPr>
          <p:cNvSpPr>
            <a:spLocks noChangeShapeType="1"/>
          </p:cNvSpPr>
          <p:nvPr/>
        </p:nvSpPr>
        <p:spPr bwMode="auto">
          <a:xfrm>
            <a:off x="5378970" y="7774898"/>
            <a:ext cx="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7" name="Line 26">
            <a:extLst>
              <a:ext uri="{FF2B5EF4-FFF2-40B4-BE49-F238E27FC236}">
                <a16:creationId xmlns:a16="http://schemas.microsoft.com/office/drawing/2014/main" id="{D2C2F5F0-3DFD-1D84-A8D1-206705F60418}"/>
              </a:ext>
            </a:extLst>
          </p:cNvPr>
          <p:cNvSpPr>
            <a:spLocks noChangeShapeType="1"/>
          </p:cNvSpPr>
          <p:nvPr/>
        </p:nvSpPr>
        <p:spPr bwMode="auto">
          <a:xfrm>
            <a:off x="5378970" y="7774898"/>
            <a:ext cx="106680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8" name="Line 27">
            <a:extLst>
              <a:ext uri="{FF2B5EF4-FFF2-40B4-BE49-F238E27FC236}">
                <a16:creationId xmlns:a16="http://schemas.microsoft.com/office/drawing/2014/main" id="{5887410A-9D34-62ED-C3E7-8DBC8D480588}"/>
              </a:ext>
            </a:extLst>
          </p:cNvPr>
          <p:cNvSpPr>
            <a:spLocks noChangeShapeType="1"/>
          </p:cNvSpPr>
          <p:nvPr/>
        </p:nvSpPr>
        <p:spPr bwMode="auto">
          <a:xfrm flipH="1">
            <a:off x="4312170" y="7774898"/>
            <a:ext cx="106680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9" name="Freeform 28">
            <a:extLst>
              <a:ext uri="{FF2B5EF4-FFF2-40B4-BE49-F238E27FC236}">
                <a16:creationId xmlns:a16="http://schemas.microsoft.com/office/drawing/2014/main" id="{8AEA126B-EE94-82A9-457B-20E45AFB7E2F}"/>
              </a:ext>
            </a:extLst>
          </p:cNvPr>
          <p:cNvSpPr>
            <a:spLocks/>
          </p:cNvSpPr>
          <p:nvPr/>
        </p:nvSpPr>
        <p:spPr bwMode="auto">
          <a:xfrm>
            <a:off x="8198370" y="3355298"/>
            <a:ext cx="2819400" cy="2565400"/>
          </a:xfrm>
          <a:custGeom>
            <a:avLst/>
            <a:gdLst>
              <a:gd name="T0" fmla="*/ 2147483646 w 888"/>
              <a:gd name="T1" fmla="*/ 2147483646 h 808"/>
              <a:gd name="T2" fmla="*/ 2147483646 w 888"/>
              <a:gd name="T3" fmla="*/ 2147483646 h 808"/>
              <a:gd name="T4" fmla="*/ 2147483646 w 888"/>
              <a:gd name="T5" fmla="*/ 2147483646 h 808"/>
              <a:gd name="T6" fmla="*/ 2147483646 w 888"/>
              <a:gd name="T7" fmla="*/ 2147483646 h 808"/>
              <a:gd name="T8" fmla="*/ 0 w 888"/>
              <a:gd name="T9" fmla="*/ 0 h 8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8" h="808">
                <a:moveTo>
                  <a:pt x="528" y="720"/>
                </a:moveTo>
                <a:cubicBezTo>
                  <a:pt x="624" y="764"/>
                  <a:pt x="720" y="808"/>
                  <a:pt x="768" y="768"/>
                </a:cubicBezTo>
                <a:cubicBezTo>
                  <a:pt x="816" y="728"/>
                  <a:pt x="888" y="584"/>
                  <a:pt x="816" y="480"/>
                </a:cubicBezTo>
                <a:cubicBezTo>
                  <a:pt x="744" y="376"/>
                  <a:pt x="472" y="224"/>
                  <a:pt x="336" y="144"/>
                </a:cubicBezTo>
                <a:cubicBezTo>
                  <a:pt x="200" y="64"/>
                  <a:pt x="100" y="32"/>
                  <a:pt x="0" y="0"/>
                </a:cubicBezTo>
              </a:path>
            </a:pathLst>
          </a:custGeom>
          <a:noFill/>
          <a:ln w="762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0" name="Text Box 29">
            <a:extLst>
              <a:ext uri="{FF2B5EF4-FFF2-40B4-BE49-F238E27FC236}">
                <a16:creationId xmlns:a16="http://schemas.microsoft.com/office/drawing/2014/main" id="{637D24A3-5FAA-4423-97E9-71619FA76BF9}"/>
              </a:ext>
            </a:extLst>
          </p:cNvPr>
          <p:cNvSpPr txBox="1">
            <a:spLocks noChangeArrowheads="1"/>
          </p:cNvSpPr>
          <p:nvPr/>
        </p:nvSpPr>
        <p:spPr bwMode="auto">
          <a:xfrm>
            <a:off x="3854970" y="9451299"/>
            <a:ext cx="731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solidFill>
                  <a:srgbClr val="990000"/>
                </a:solidFill>
              </a:rPr>
              <a:t>Meta-rule interpretation</a:t>
            </a:r>
            <a:r>
              <a:rPr lang="en-US" altLang="en-US" sz="2800" dirty="0"/>
              <a:t> </a:t>
            </a:r>
          </a:p>
        </p:txBody>
      </p:sp>
      <p:sp>
        <p:nvSpPr>
          <p:cNvPr id="31761" name="Rectangle 30">
            <a:extLst>
              <a:ext uri="{FF2B5EF4-FFF2-40B4-BE49-F238E27FC236}">
                <a16:creationId xmlns:a16="http://schemas.microsoft.com/office/drawing/2014/main" id="{594A056C-382A-511C-65F0-A7EEAD9B094A}"/>
              </a:ext>
            </a:extLst>
          </p:cNvPr>
          <p:cNvSpPr>
            <a:spLocks noChangeArrowheads="1"/>
          </p:cNvSpPr>
          <p:nvPr/>
        </p:nvSpPr>
        <p:spPr bwMode="auto">
          <a:xfrm>
            <a:off x="11627370" y="1024328"/>
            <a:ext cx="9448800" cy="9448800"/>
          </a:xfrm>
          <a:prstGeom prst="rect">
            <a:avLst/>
          </a:prstGeom>
          <a:solidFill>
            <a:schemeClr val="accent6">
              <a:lumMod val="40000"/>
              <a:lumOff val="60000"/>
            </a:schemeClr>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n-US" sz="2400" b="1" dirty="0">
                <a:latin typeface="Times New Roman" panose="02020603050405020304" pitchFamily="18" charset="0"/>
              </a:rPr>
              <a:t>          </a:t>
            </a:r>
            <a:endParaRPr lang="en-US" altLang="en-US" sz="2400" b="1" dirty="0">
              <a:latin typeface="Times New Roman" panose="02020603050405020304" pitchFamily="18" charset="0"/>
            </a:endParaRPr>
          </a:p>
          <a:p>
            <a:pPr algn="ctr" eaLnBrk="1" hangingPunct="1">
              <a:spcBef>
                <a:spcPct val="0"/>
              </a:spcBef>
              <a:buFontTx/>
              <a:buNone/>
            </a:pPr>
            <a:r>
              <a:rPr lang="el-GR" altLang="en-US" sz="2400" b="1" dirty="0">
                <a:latin typeface="Times New Roman" panose="02020603050405020304" pitchFamily="18" charset="0"/>
              </a:rPr>
              <a:t> </a:t>
            </a:r>
            <a:r>
              <a:rPr lang="en-US" altLang="en-US" sz="2800" b="1" dirty="0">
                <a:latin typeface="Times New Roman" panose="02020603050405020304" pitchFamily="18" charset="0"/>
              </a:rPr>
              <a:t>Achieving a Diagnosis</a:t>
            </a:r>
            <a:endParaRPr lang="el-GR" altLang="en-US" sz="2800" b="1" dirty="0">
              <a:latin typeface="Times New Roman" panose="02020603050405020304" pitchFamily="18" charset="0"/>
            </a:endParaRPr>
          </a:p>
          <a:p>
            <a:pPr algn="ctr" eaLnBrk="1" hangingPunct="1">
              <a:spcBef>
                <a:spcPct val="0"/>
              </a:spcBef>
              <a:buFontTx/>
              <a:buNone/>
            </a:pPr>
            <a:endParaRPr lang="el-GR" altLang="en-US" sz="2800" b="1" dirty="0">
              <a:latin typeface="Times New Roman" panose="02020603050405020304" pitchFamily="18" charset="0"/>
            </a:endParaRPr>
          </a:p>
          <a:p>
            <a:pPr algn="ctr" eaLnBrk="1" hangingPunct="1">
              <a:spcBef>
                <a:spcPct val="0"/>
              </a:spcBef>
              <a:buFontTx/>
              <a:buNone/>
            </a:pPr>
            <a:endParaRPr lang="el-GR" altLang="en-US" sz="2800" b="1" dirty="0">
              <a:latin typeface="Times New Roman" panose="02020603050405020304" pitchFamily="18" charset="0"/>
            </a:endParaRPr>
          </a:p>
          <a:p>
            <a:pPr algn="ctr" eaLnBrk="1" hangingPunct="1">
              <a:spcBef>
                <a:spcPct val="0"/>
              </a:spcBef>
              <a:buFontTx/>
              <a:buNone/>
            </a:pPr>
            <a:r>
              <a:rPr lang="en-US" altLang="en-US" sz="2800" b="1" dirty="0">
                <a:latin typeface="Times New Roman" panose="02020603050405020304" pitchFamily="18" charset="0"/>
              </a:rPr>
              <a:t>Problem</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Process</a:t>
            </a:r>
            <a:endParaRPr lang="el-GR" altLang="en-US" sz="2800" b="1" dirty="0">
              <a:latin typeface="Times New Roman" panose="02020603050405020304" pitchFamily="18" charset="0"/>
            </a:endParaRPr>
          </a:p>
          <a:p>
            <a:pPr algn="ctr" eaLnBrk="1" hangingPunct="1">
              <a:spcBef>
                <a:spcPct val="0"/>
              </a:spcBef>
              <a:buFontTx/>
              <a:buNone/>
            </a:pPr>
            <a:r>
              <a:rPr lang="en-US" altLang="en-US" sz="2800" b="1" dirty="0">
                <a:latin typeface="Times New Roman" panose="02020603050405020304" pitchFamily="18" charset="0"/>
              </a:rPr>
              <a:t>Identification</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Hard Data</a:t>
            </a:r>
            <a:endParaRPr lang="el-GR" altLang="en-US" sz="2800" b="1" dirty="0">
              <a:latin typeface="Times New Roman" panose="02020603050405020304" pitchFamily="18" charset="0"/>
            </a:endParaRPr>
          </a:p>
          <a:p>
            <a:pPr eaLnBrk="1" hangingPunct="1">
              <a:spcBef>
                <a:spcPct val="0"/>
              </a:spcBef>
              <a:buFontTx/>
              <a:buNone/>
            </a:pPr>
            <a:r>
              <a:rPr lang="el-GR" altLang="en-US" sz="2800" b="1" dirty="0">
                <a:latin typeface="Times New Roman" panose="02020603050405020304" pitchFamily="18" charset="0"/>
              </a:rPr>
              <a:t>                             </a:t>
            </a:r>
          </a:p>
          <a:p>
            <a:pPr algn="ctr" eaLnBrk="1" hangingPunct="1">
              <a:spcBef>
                <a:spcPct val="0"/>
              </a:spcBef>
              <a:buFontTx/>
              <a:buNone/>
            </a:pPr>
            <a:r>
              <a:rPr lang="el-GR" altLang="en-US" sz="2800" b="1" dirty="0">
                <a:latin typeface="Times New Roman" panose="02020603050405020304" pitchFamily="18" charset="0"/>
              </a:rPr>
              <a:t> </a:t>
            </a:r>
            <a:r>
              <a:rPr lang="en-US" altLang="en-US" sz="2800" b="1" dirty="0">
                <a:latin typeface="Times New Roman" panose="02020603050405020304" pitchFamily="18" charset="0"/>
              </a:rPr>
              <a:t>Creation of</a:t>
            </a:r>
            <a:r>
              <a:rPr lang="el-GR" altLang="en-US" sz="2800" b="1" dirty="0">
                <a:latin typeface="Times New Roman" panose="02020603050405020304" pitchFamily="18" charset="0"/>
              </a:rPr>
              <a:t> </a:t>
            </a:r>
            <a:endParaRPr lang="en-US" altLang="en-US" sz="2800" b="1" dirty="0">
              <a:latin typeface="Times New Roman" panose="02020603050405020304" pitchFamily="18" charset="0"/>
            </a:endParaRPr>
          </a:p>
          <a:p>
            <a:pPr algn="ctr" eaLnBrk="1" hangingPunct="1">
              <a:spcBef>
                <a:spcPct val="0"/>
              </a:spcBef>
              <a:buFontTx/>
              <a:buNone/>
            </a:pPr>
            <a:r>
              <a:rPr lang="en-US" altLang="en-US" sz="2800" b="1" dirty="0">
                <a:latin typeface="Times New Roman" panose="02020603050405020304" pitchFamily="18" charset="0"/>
              </a:rPr>
              <a:t>Hypotheses Space</a:t>
            </a:r>
            <a:endParaRPr lang="el-GR" altLang="en-US" sz="2800" b="1" dirty="0">
              <a:latin typeface="Times New Roman" panose="02020603050405020304" pitchFamily="18" charset="0"/>
            </a:endParaRPr>
          </a:p>
          <a:p>
            <a:pPr eaLnBrk="1" hangingPunct="1">
              <a:spcBef>
                <a:spcPct val="0"/>
              </a:spcBef>
              <a:buFontTx/>
              <a:buNone/>
            </a:pPr>
            <a:endParaRPr lang="el-GR" altLang="en-US" sz="2800" b="1" dirty="0">
              <a:latin typeface="Times New Roman" panose="02020603050405020304" pitchFamily="18" charset="0"/>
            </a:endParaRPr>
          </a:p>
          <a:p>
            <a:pPr eaLnBrk="1" hangingPunct="1">
              <a:spcBef>
                <a:spcPct val="0"/>
              </a:spcBef>
              <a:buFontTx/>
              <a:buNone/>
            </a:pPr>
            <a:r>
              <a:rPr lang="en-US" altLang="en-US" sz="2800" b="1" dirty="0">
                <a:latin typeface="Times New Roman" panose="02020603050405020304" pitchFamily="18" charset="0"/>
              </a:rPr>
              <a:t>Initial  </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Chief</a:t>
            </a:r>
            <a:r>
              <a:rPr lang="el-GR" altLang="en-US" sz="2800" b="1" dirty="0">
                <a:latin typeface="Times New Roman" panose="02020603050405020304" pitchFamily="18" charset="0"/>
              </a:rPr>
              <a:t>                 </a:t>
            </a:r>
          </a:p>
          <a:p>
            <a:pPr eaLnBrk="1" hangingPunct="1">
              <a:spcBef>
                <a:spcPct val="0"/>
              </a:spcBef>
              <a:buFontTx/>
              <a:buNone/>
            </a:pPr>
            <a:r>
              <a:rPr lang="en-US" altLang="en-US" sz="2800" b="1" dirty="0">
                <a:latin typeface="Times New Roman" panose="02020603050405020304" pitchFamily="18" charset="0"/>
              </a:rPr>
              <a:t>Info</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Complain</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         </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G</a:t>
            </a:r>
            <a:r>
              <a:rPr lang="el-GR" altLang="en-US" sz="2800" b="1" dirty="0">
                <a:latin typeface="Times New Roman" panose="02020603050405020304" pitchFamily="18" charset="0"/>
              </a:rPr>
              <a:t> &amp; </a:t>
            </a:r>
            <a:r>
              <a:rPr lang="en-US" altLang="en-US" sz="2800" b="1" dirty="0">
                <a:latin typeface="Times New Roman" panose="02020603050405020304" pitchFamily="18" charset="0"/>
              </a:rPr>
              <a:t>D</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E</a:t>
            </a:r>
            <a:r>
              <a:rPr lang="el-GR" altLang="en-US" sz="2800" b="1" dirty="0">
                <a:latin typeface="Times New Roman" panose="02020603050405020304" pitchFamily="18" charset="0"/>
              </a:rPr>
              <a:t> &amp; </a:t>
            </a:r>
            <a:r>
              <a:rPr lang="en-US" altLang="en-US" sz="2800" b="1" dirty="0">
                <a:latin typeface="Times New Roman" panose="02020603050405020304" pitchFamily="18" charset="0"/>
              </a:rPr>
              <a:t>R</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General</a:t>
            </a:r>
            <a:endParaRPr lang="el-GR" altLang="en-US" sz="2800" b="1" dirty="0">
              <a:latin typeface="Times New Roman" panose="02020603050405020304" pitchFamily="18" charset="0"/>
            </a:endParaRPr>
          </a:p>
          <a:p>
            <a:pPr eaLnBrk="1" hangingPunct="1">
              <a:spcBef>
                <a:spcPct val="0"/>
              </a:spcBef>
              <a:buFontTx/>
              <a:buNone/>
            </a:pPr>
            <a:r>
              <a:rPr lang="el-GR" altLang="en-US" sz="2800" b="1" dirty="0">
                <a:latin typeface="Times New Roman" panose="02020603050405020304" pitchFamily="18" charset="0"/>
              </a:rPr>
              <a:t>                                                                                 </a:t>
            </a:r>
            <a:r>
              <a:rPr lang="en-US" altLang="en-US" sz="2800" b="1" dirty="0">
                <a:latin typeface="Times New Roman" panose="02020603050405020304" pitchFamily="18" charset="0"/>
              </a:rPr>
              <a:t>  Quest.</a:t>
            </a:r>
            <a:endParaRPr lang="el-GR" altLang="en-US" sz="2800" b="1" dirty="0">
              <a:latin typeface="Times New Roman" panose="02020603050405020304" pitchFamily="18" charset="0"/>
            </a:endParaRPr>
          </a:p>
          <a:p>
            <a:pPr eaLnBrk="1" hangingPunct="1">
              <a:spcBef>
                <a:spcPct val="0"/>
              </a:spcBef>
              <a:buFontTx/>
              <a:buNone/>
            </a:pPr>
            <a:endParaRPr lang="el-GR" altLang="en-US" sz="2800" b="1" dirty="0">
              <a:latin typeface="Times New Roman" panose="02020603050405020304" pitchFamily="18" charset="0"/>
            </a:endParaRPr>
          </a:p>
          <a:p>
            <a:pPr eaLnBrk="1" hangingPunct="1">
              <a:spcBef>
                <a:spcPct val="0"/>
              </a:spcBef>
              <a:buFontTx/>
              <a:buNone/>
            </a:pPr>
            <a:r>
              <a:rPr lang="en-US" altLang="en-US" sz="2800" b="1" dirty="0">
                <a:latin typeface="Times New Roman" panose="02020603050405020304" pitchFamily="18" charset="0"/>
              </a:rPr>
              <a:t>Process Data</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 Process Data   </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Explore</a:t>
            </a:r>
          </a:p>
          <a:p>
            <a:pPr eaLnBrk="1" hangingPunct="1">
              <a:spcBef>
                <a:spcPct val="0"/>
              </a:spcBef>
              <a:buFontTx/>
              <a:buNone/>
            </a:pPr>
            <a:r>
              <a:rPr lang="en-US" altLang="en-US" sz="2800" b="1" i="1" dirty="0">
                <a:solidFill>
                  <a:srgbClr val="990000"/>
                </a:solidFill>
                <a:latin typeface="Times New Roman" panose="02020603050405020304" pitchFamily="18" charset="0"/>
              </a:rPr>
              <a:t>neurosign     </a:t>
            </a:r>
            <a:r>
              <a:rPr lang="el-GR" altLang="en-US" sz="2800" b="1" i="1" dirty="0">
                <a:solidFill>
                  <a:srgbClr val="990000"/>
                </a:solidFill>
                <a:latin typeface="Times New Roman" panose="02020603050405020304" pitchFamily="18" charset="0"/>
              </a:rPr>
              <a:t>   </a:t>
            </a:r>
            <a:r>
              <a:rPr lang="en-US" altLang="en-US" sz="2800" b="1" i="1" dirty="0">
                <a:solidFill>
                  <a:srgbClr val="990000"/>
                </a:solidFill>
                <a:latin typeface="Times New Roman" panose="02020603050405020304" pitchFamily="18" charset="0"/>
              </a:rPr>
              <a:t> headache    </a:t>
            </a:r>
            <a:r>
              <a:rPr lang="el-GR" altLang="en-US" sz="2800" b="1" i="1" dirty="0">
                <a:solidFill>
                  <a:srgbClr val="990000"/>
                </a:solidFill>
                <a:latin typeface="Times New Roman" panose="02020603050405020304" pitchFamily="18" charset="0"/>
              </a:rPr>
              <a:t>     </a:t>
            </a:r>
            <a:r>
              <a:rPr lang="en-US" altLang="en-US" sz="2800" b="1" i="1" dirty="0">
                <a:solidFill>
                  <a:srgbClr val="990000"/>
                </a:solidFill>
                <a:latin typeface="Times New Roman" panose="02020603050405020304" pitchFamily="18" charset="0"/>
              </a:rPr>
              <a:t>  infection</a:t>
            </a:r>
          </a:p>
          <a:p>
            <a:pPr eaLnBrk="1" hangingPunct="1">
              <a:spcBef>
                <a:spcPct val="0"/>
              </a:spcBef>
              <a:buFontTx/>
              <a:buNone/>
            </a:pPr>
            <a:endParaRPr lang="en-US" altLang="en-US" sz="2800" b="1" i="1" dirty="0">
              <a:solidFill>
                <a:srgbClr val="990000"/>
              </a:solidFill>
              <a:latin typeface="Times New Roman" panose="02020603050405020304" pitchFamily="18" charset="0"/>
            </a:endParaRPr>
          </a:p>
          <a:p>
            <a:pPr eaLnBrk="1" hangingPunct="1">
              <a:spcBef>
                <a:spcPct val="0"/>
              </a:spcBef>
              <a:buFontTx/>
              <a:buNone/>
            </a:pPr>
            <a:endParaRPr lang="en-US" altLang="en-US" sz="2800" b="1" i="1" dirty="0">
              <a:solidFill>
                <a:srgbClr val="990000"/>
              </a:solidFill>
              <a:latin typeface="Times New Roman" panose="02020603050405020304" pitchFamily="18" charset="0"/>
            </a:endParaRPr>
          </a:p>
          <a:p>
            <a:pPr eaLnBrk="1" hangingPunct="1">
              <a:spcBef>
                <a:spcPct val="0"/>
              </a:spcBef>
              <a:buFontTx/>
              <a:buNone/>
            </a:pPr>
            <a:r>
              <a:rPr lang="en-US" altLang="en-US" sz="2800" b="1" i="1" dirty="0">
                <a:latin typeface="Times New Roman" panose="02020603050405020304" pitchFamily="18" charset="0"/>
              </a:rPr>
              <a:t>  Q</a:t>
            </a:r>
            <a:r>
              <a:rPr lang="el-GR" altLang="en-US" sz="2800" b="1" dirty="0">
                <a:latin typeface="Times New Roman" panose="02020603050405020304" pitchFamily="18" charset="0"/>
              </a:rPr>
              <a:t>  . . .  </a:t>
            </a:r>
            <a:r>
              <a:rPr lang="en-US" altLang="en-US" sz="2800" b="1" dirty="0">
                <a:latin typeface="Times New Roman" panose="02020603050405020304" pitchFamily="18" charset="0"/>
              </a:rPr>
              <a:t>   Q</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   Q</a:t>
            </a:r>
            <a:r>
              <a:rPr lang="el-GR" altLang="en-US" sz="2800" b="1" dirty="0">
                <a:latin typeface="Times New Roman" panose="02020603050405020304" pitchFamily="18" charset="0"/>
              </a:rPr>
              <a:t> . . .  </a:t>
            </a:r>
            <a:r>
              <a:rPr lang="en-US" altLang="en-US" sz="2800" b="1" dirty="0">
                <a:latin typeface="Times New Roman" panose="02020603050405020304" pitchFamily="18" charset="0"/>
              </a:rPr>
              <a:t> Q</a:t>
            </a:r>
            <a:r>
              <a:rPr lang="el-GR" altLang="en-US" sz="2800" b="1" i="1" dirty="0">
                <a:latin typeface="Times New Roman" panose="02020603050405020304" pitchFamily="18" charset="0"/>
              </a:rPr>
              <a:t>     </a:t>
            </a:r>
            <a:r>
              <a:rPr lang="en-US" altLang="en-US" sz="2800" b="1" i="1" dirty="0">
                <a:latin typeface="Times New Roman" panose="02020603050405020304" pitchFamily="18" charset="0"/>
              </a:rPr>
              <a:t>Process Data</a:t>
            </a:r>
            <a:endParaRPr lang="el-GR" altLang="en-US" sz="2800" b="1" dirty="0">
              <a:latin typeface="Times New Roman" panose="02020603050405020304" pitchFamily="18" charset="0"/>
            </a:endParaRPr>
          </a:p>
          <a:p>
            <a:pPr eaLnBrk="1" hangingPunct="1">
              <a:spcBef>
                <a:spcPct val="0"/>
              </a:spcBef>
              <a:buFontTx/>
              <a:buNone/>
            </a:pPr>
            <a:r>
              <a:rPr lang="el-GR" altLang="en-US" sz="2800" b="1" dirty="0">
                <a:latin typeface="Times New Roman" panose="02020603050405020304" pitchFamily="18" charset="0"/>
              </a:rPr>
              <a:t>                                                   </a:t>
            </a:r>
            <a:r>
              <a:rPr lang="en-US" altLang="en-US" sz="2800" b="1" i="1" dirty="0">
                <a:solidFill>
                  <a:srgbClr val="990000"/>
                </a:solidFill>
                <a:latin typeface="Times New Roman" panose="02020603050405020304" pitchFamily="18" charset="0"/>
              </a:rPr>
              <a:t>febrile</a:t>
            </a:r>
            <a:endParaRPr lang="el-GR" altLang="en-US" sz="2800" b="1" i="1" dirty="0">
              <a:solidFill>
                <a:srgbClr val="990000"/>
              </a:solidFill>
              <a:latin typeface="Times New Roman" panose="02020603050405020304" pitchFamily="18" charset="0"/>
            </a:endParaRPr>
          </a:p>
          <a:p>
            <a:pPr eaLnBrk="1" hangingPunct="1">
              <a:spcBef>
                <a:spcPct val="0"/>
              </a:spcBef>
              <a:buFontTx/>
              <a:buNone/>
            </a:pPr>
            <a:r>
              <a:rPr lang="el-GR" altLang="en-US" sz="2800" b="1" i="1" dirty="0">
                <a:latin typeface="Times New Roman" panose="02020603050405020304" pitchFamily="18" charset="0"/>
              </a:rPr>
              <a:t>   </a:t>
            </a:r>
          </a:p>
          <a:p>
            <a:pPr eaLnBrk="1" hangingPunct="1">
              <a:spcBef>
                <a:spcPct val="0"/>
              </a:spcBef>
              <a:buFontTx/>
              <a:buNone/>
            </a:pPr>
            <a:r>
              <a:rPr lang="en-US" altLang="en-US" sz="2800" b="1" dirty="0">
                <a:latin typeface="Times New Roman" panose="02020603050405020304" pitchFamily="18" charset="0"/>
              </a:rPr>
              <a:t>Q: Question</a:t>
            </a:r>
            <a:endParaRPr lang="en-US" altLang="en-US" sz="2800" b="1" dirty="0"/>
          </a:p>
        </p:txBody>
      </p:sp>
      <p:sp>
        <p:nvSpPr>
          <p:cNvPr id="31762" name="Text Box 51">
            <a:extLst>
              <a:ext uri="{FF2B5EF4-FFF2-40B4-BE49-F238E27FC236}">
                <a16:creationId xmlns:a16="http://schemas.microsoft.com/office/drawing/2014/main" id="{DE72EA26-66BF-D4DE-30BA-53279816DD1C}"/>
              </a:ext>
            </a:extLst>
          </p:cNvPr>
          <p:cNvSpPr txBox="1">
            <a:spLocks noChangeArrowheads="1"/>
          </p:cNvSpPr>
          <p:nvPr/>
        </p:nvSpPr>
        <p:spPr bwMode="auto">
          <a:xfrm>
            <a:off x="12694170" y="10822899"/>
            <a:ext cx="731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solidFill>
                  <a:srgbClr val="990000"/>
                </a:solidFill>
              </a:rPr>
              <a:t>Inference Tree</a:t>
            </a:r>
            <a:endParaRPr lang="en-US" altLang="en-US" sz="2800" dirty="0"/>
          </a:p>
        </p:txBody>
      </p:sp>
      <p:sp>
        <p:nvSpPr>
          <p:cNvPr id="31763" name="Line 52">
            <a:extLst>
              <a:ext uri="{FF2B5EF4-FFF2-40B4-BE49-F238E27FC236}">
                <a16:creationId xmlns:a16="http://schemas.microsoft.com/office/drawing/2014/main" id="{AC7DD101-8153-D56F-42D9-D0DD4AC5EF6E}"/>
              </a:ext>
            </a:extLst>
          </p:cNvPr>
          <p:cNvSpPr>
            <a:spLocks noChangeShapeType="1"/>
          </p:cNvSpPr>
          <p:nvPr/>
        </p:nvSpPr>
        <p:spPr bwMode="auto">
          <a:xfrm>
            <a:off x="16046970" y="2288498"/>
            <a:ext cx="152400" cy="1676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4" name="Line 53">
            <a:extLst>
              <a:ext uri="{FF2B5EF4-FFF2-40B4-BE49-F238E27FC236}">
                <a16:creationId xmlns:a16="http://schemas.microsoft.com/office/drawing/2014/main" id="{E45E8971-62E1-11E9-1BB9-8A8937787D25}"/>
              </a:ext>
            </a:extLst>
          </p:cNvPr>
          <p:cNvSpPr>
            <a:spLocks noChangeShapeType="1"/>
          </p:cNvSpPr>
          <p:nvPr/>
        </p:nvSpPr>
        <p:spPr bwMode="auto">
          <a:xfrm>
            <a:off x="16046970" y="2288498"/>
            <a:ext cx="13716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5" name="Line 54">
            <a:extLst>
              <a:ext uri="{FF2B5EF4-FFF2-40B4-BE49-F238E27FC236}">
                <a16:creationId xmlns:a16="http://schemas.microsoft.com/office/drawing/2014/main" id="{57D1DDDE-D3C2-0711-BCD1-45EBD68D2477}"/>
              </a:ext>
            </a:extLst>
          </p:cNvPr>
          <p:cNvSpPr>
            <a:spLocks noChangeShapeType="1"/>
          </p:cNvSpPr>
          <p:nvPr/>
        </p:nvSpPr>
        <p:spPr bwMode="auto">
          <a:xfrm flipH="1">
            <a:off x="14675370" y="2288498"/>
            <a:ext cx="13716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6" name="Line 55">
            <a:extLst>
              <a:ext uri="{FF2B5EF4-FFF2-40B4-BE49-F238E27FC236}">
                <a16:creationId xmlns:a16="http://schemas.microsoft.com/office/drawing/2014/main" id="{05F007DA-18ED-6987-E85C-513DEA216493}"/>
              </a:ext>
            </a:extLst>
          </p:cNvPr>
          <p:cNvSpPr>
            <a:spLocks noChangeShapeType="1"/>
          </p:cNvSpPr>
          <p:nvPr/>
        </p:nvSpPr>
        <p:spPr bwMode="auto">
          <a:xfrm flipH="1">
            <a:off x="12389370" y="3812498"/>
            <a:ext cx="106680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7" name="Line 56">
            <a:extLst>
              <a:ext uri="{FF2B5EF4-FFF2-40B4-BE49-F238E27FC236}">
                <a16:creationId xmlns:a16="http://schemas.microsoft.com/office/drawing/2014/main" id="{A0BD0232-DC22-8904-06C2-EE5FF032925D}"/>
              </a:ext>
            </a:extLst>
          </p:cNvPr>
          <p:cNvSpPr>
            <a:spLocks noChangeShapeType="1"/>
          </p:cNvSpPr>
          <p:nvPr/>
        </p:nvSpPr>
        <p:spPr bwMode="auto">
          <a:xfrm>
            <a:off x="13456170" y="3812498"/>
            <a:ext cx="304800" cy="152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8" name="Line 57">
            <a:extLst>
              <a:ext uri="{FF2B5EF4-FFF2-40B4-BE49-F238E27FC236}">
                <a16:creationId xmlns:a16="http://schemas.microsoft.com/office/drawing/2014/main" id="{9F501541-D0D5-975D-967F-38F094DE21A1}"/>
              </a:ext>
            </a:extLst>
          </p:cNvPr>
          <p:cNvSpPr>
            <a:spLocks noChangeShapeType="1"/>
          </p:cNvSpPr>
          <p:nvPr/>
        </p:nvSpPr>
        <p:spPr bwMode="auto">
          <a:xfrm flipH="1">
            <a:off x="12694170" y="6403298"/>
            <a:ext cx="15240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9" name="Line 58">
            <a:extLst>
              <a:ext uri="{FF2B5EF4-FFF2-40B4-BE49-F238E27FC236}">
                <a16:creationId xmlns:a16="http://schemas.microsoft.com/office/drawing/2014/main" id="{23B453EB-3F02-816A-9479-33B3F084A650}"/>
              </a:ext>
            </a:extLst>
          </p:cNvPr>
          <p:cNvSpPr>
            <a:spLocks noChangeShapeType="1"/>
          </p:cNvSpPr>
          <p:nvPr/>
        </p:nvSpPr>
        <p:spPr bwMode="auto">
          <a:xfrm>
            <a:off x="14218170" y="6403298"/>
            <a:ext cx="3048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0" name="Line 59">
            <a:extLst>
              <a:ext uri="{FF2B5EF4-FFF2-40B4-BE49-F238E27FC236}">
                <a16:creationId xmlns:a16="http://schemas.microsoft.com/office/drawing/2014/main" id="{9D1CC9BA-C591-D4BC-3A7A-22374BA7EC4F}"/>
              </a:ext>
            </a:extLst>
          </p:cNvPr>
          <p:cNvSpPr>
            <a:spLocks noChangeShapeType="1"/>
          </p:cNvSpPr>
          <p:nvPr/>
        </p:nvSpPr>
        <p:spPr bwMode="auto">
          <a:xfrm>
            <a:off x="14218170" y="6403298"/>
            <a:ext cx="1066800" cy="152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1" name="Line 60">
            <a:extLst>
              <a:ext uri="{FF2B5EF4-FFF2-40B4-BE49-F238E27FC236}">
                <a16:creationId xmlns:a16="http://schemas.microsoft.com/office/drawing/2014/main" id="{10BF9023-38F3-FF04-DC0B-E229BD904698}"/>
              </a:ext>
            </a:extLst>
          </p:cNvPr>
          <p:cNvSpPr>
            <a:spLocks noChangeShapeType="1"/>
          </p:cNvSpPr>
          <p:nvPr/>
        </p:nvSpPr>
        <p:spPr bwMode="auto">
          <a:xfrm flipH="1">
            <a:off x="16199370" y="5184098"/>
            <a:ext cx="1524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2" name="Line 61">
            <a:extLst>
              <a:ext uri="{FF2B5EF4-FFF2-40B4-BE49-F238E27FC236}">
                <a16:creationId xmlns:a16="http://schemas.microsoft.com/office/drawing/2014/main" id="{FD2833C5-5569-37FF-6EAE-90D9651AEF7B}"/>
              </a:ext>
            </a:extLst>
          </p:cNvPr>
          <p:cNvSpPr>
            <a:spLocks noChangeShapeType="1"/>
          </p:cNvSpPr>
          <p:nvPr/>
        </p:nvSpPr>
        <p:spPr bwMode="auto">
          <a:xfrm>
            <a:off x="16351770" y="5184098"/>
            <a:ext cx="9144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3" name="Line 62">
            <a:extLst>
              <a:ext uri="{FF2B5EF4-FFF2-40B4-BE49-F238E27FC236}">
                <a16:creationId xmlns:a16="http://schemas.microsoft.com/office/drawing/2014/main" id="{85CFD973-98E4-3E2C-26E1-D5A86869A6EC}"/>
              </a:ext>
            </a:extLst>
          </p:cNvPr>
          <p:cNvSpPr>
            <a:spLocks noChangeShapeType="1"/>
          </p:cNvSpPr>
          <p:nvPr/>
        </p:nvSpPr>
        <p:spPr bwMode="auto">
          <a:xfrm>
            <a:off x="16351770" y="5184098"/>
            <a:ext cx="25908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4" name="Line 63">
            <a:extLst>
              <a:ext uri="{FF2B5EF4-FFF2-40B4-BE49-F238E27FC236}">
                <a16:creationId xmlns:a16="http://schemas.microsoft.com/office/drawing/2014/main" id="{1B90420B-3E64-E926-21B1-917CBE9F15B2}"/>
              </a:ext>
            </a:extLst>
          </p:cNvPr>
          <p:cNvSpPr>
            <a:spLocks noChangeShapeType="1"/>
          </p:cNvSpPr>
          <p:nvPr/>
        </p:nvSpPr>
        <p:spPr bwMode="auto">
          <a:xfrm>
            <a:off x="16351770" y="6403298"/>
            <a:ext cx="1524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5" name="Line 64">
            <a:extLst>
              <a:ext uri="{FF2B5EF4-FFF2-40B4-BE49-F238E27FC236}">
                <a16:creationId xmlns:a16="http://schemas.microsoft.com/office/drawing/2014/main" id="{F67E53E9-CFB1-E866-9AA1-43D13F4823DF}"/>
              </a:ext>
            </a:extLst>
          </p:cNvPr>
          <p:cNvSpPr>
            <a:spLocks noChangeShapeType="1"/>
          </p:cNvSpPr>
          <p:nvPr/>
        </p:nvSpPr>
        <p:spPr bwMode="auto">
          <a:xfrm>
            <a:off x="16808970" y="8079698"/>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6" name="Line 65">
            <a:extLst>
              <a:ext uri="{FF2B5EF4-FFF2-40B4-BE49-F238E27FC236}">
                <a16:creationId xmlns:a16="http://schemas.microsoft.com/office/drawing/2014/main" id="{9F9D1E22-736F-D8B3-D110-09D0E1F57FEF}"/>
              </a:ext>
            </a:extLst>
          </p:cNvPr>
          <p:cNvSpPr>
            <a:spLocks noChangeShapeType="1"/>
          </p:cNvSpPr>
          <p:nvPr/>
        </p:nvSpPr>
        <p:spPr bwMode="auto">
          <a:xfrm flipH="1">
            <a:off x="16046970" y="9756098"/>
            <a:ext cx="76200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7" name="Line 66">
            <a:extLst>
              <a:ext uri="{FF2B5EF4-FFF2-40B4-BE49-F238E27FC236}">
                <a16:creationId xmlns:a16="http://schemas.microsoft.com/office/drawing/2014/main" id="{17647891-A730-40E0-609C-A38F45448436}"/>
              </a:ext>
            </a:extLst>
          </p:cNvPr>
          <p:cNvSpPr>
            <a:spLocks noChangeShapeType="1"/>
          </p:cNvSpPr>
          <p:nvPr/>
        </p:nvSpPr>
        <p:spPr bwMode="auto">
          <a:xfrm>
            <a:off x="16808970" y="9756098"/>
            <a:ext cx="60960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8" name="Line 67">
            <a:extLst>
              <a:ext uri="{FF2B5EF4-FFF2-40B4-BE49-F238E27FC236}">
                <a16:creationId xmlns:a16="http://schemas.microsoft.com/office/drawing/2014/main" id="{281998C9-A12F-4890-C734-386654CB0AD6}"/>
              </a:ext>
            </a:extLst>
          </p:cNvPr>
          <p:cNvSpPr>
            <a:spLocks noChangeShapeType="1"/>
          </p:cNvSpPr>
          <p:nvPr/>
        </p:nvSpPr>
        <p:spPr bwMode="auto">
          <a:xfrm>
            <a:off x="18028170" y="6250898"/>
            <a:ext cx="762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79" name="Line 68">
            <a:extLst>
              <a:ext uri="{FF2B5EF4-FFF2-40B4-BE49-F238E27FC236}">
                <a16:creationId xmlns:a16="http://schemas.microsoft.com/office/drawing/2014/main" id="{1DCC51EB-D2AA-90E7-4623-044BBAE5E055}"/>
              </a:ext>
            </a:extLst>
          </p:cNvPr>
          <p:cNvSpPr>
            <a:spLocks noChangeShapeType="1"/>
          </p:cNvSpPr>
          <p:nvPr/>
        </p:nvSpPr>
        <p:spPr bwMode="auto">
          <a:xfrm flipH="1">
            <a:off x="12084570" y="8079698"/>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80" name="Line 69">
            <a:extLst>
              <a:ext uri="{FF2B5EF4-FFF2-40B4-BE49-F238E27FC236}">
                <a16:creationId xmlns:a16="http://schemas.microsoft.com/office/drawing/2014/main" id="{E888E864-FC08-2E20-C0B1-86EB4AD847EB}"/>
              </a:ext>
            </a:extLst>
          </p:cNvPr>
          <p:cNvSpPr>
            <a:spLocks noChangeShapeType="1"/>
          </p:cNvSpPr>
          <p:nvPr/>
        </p:nvSpPr>
        <p:spPr bwMode="auto">
          <a:xfrm>
            <a:off x="12541770" y="8079698"/>
            <a:ext cx="7620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81" name="Line 70">
            <a:extLst>
              <a:ext uri="{FF2B5EF4-FFF2-40B4-BE49-F238E27FC236}">
                <a16:creationId xmlns:a16="http://schemas.microsoft.com/office/drawing/2014/main" id="{260E0D45-FF5F-357C-BD20-1AF2F378A22B}"/>
              </a:ext>
            </a:extLst>
          </p:cNvPr>
          <p:cNvSpPr>
            <a:spLocks noChangeShapeType="1"/>
          </p:cNvSpPr>
          <p:nvPr/>
        </p:nvSpPr>
        <p:spPr bwMode="auto">
          <a:xfrm flipH="1">
            <a:off x="14218170" y="8079698"/>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82" name="Line 71">
            <a:extLst>
              <a:ext uri="{FF2B5EF4-FFF2-40B4-BE49-F238E27FC236}">
                <a16:creationId xmlns:a16="http://schemas.microsoft.com/office/drawing/2014/main" id="{C2E49CDF-9DAD-30B1-C19D-45711158F3BC}"/>
              </a:ext>
            </a:extLst>
          </p:cNvPr>
          <p:cNvSpPr>
            <a:spLocks noChangeShapeType="1"/>
          </p:cNvSpPr>
          <p:nvPr/>
        </p:nvSpPr>
        <p:spPr bwMode="auto">
          <a:xfrm>
            <a:off x="14675370" y="8079698"/>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40"/>
            <a:ext cx="21590490" cy="1187488"/>
          </a:xfrm>
        </p:spPr>
        <p:txBody>
          <a:bodyPr>
            <a:normAutofit fontScale="77500" lnSpcReduction="20000"/>
          </a:bodyPr>
          <a:lstStyle/>
          <a:p>
            <a:r>
              <a:rPr lang="en-US" dirty="0"/>
              <a:t>Deep Knowledge-Based Systems: the second generation of expert systems</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564655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340664" y="6981568"/>
            <a:ext cx="21461694" cy="4003366"/>
          </a:xfrm>
        </p:spPr>
        <p:txBody>
          <a:bodyPr/>
          <a:lstStyle/>
          <a:p>
            <a:pPr marL="457200" indent="-457200">
              <a:buFont typeface="+mj-lt"/>
              <a:buAutoNum type="arabicPeriod"/>
            </a:pPr>
            <a:r>
              <a:rPr lang="en-US" sz="3200" dirty="0"/>
              <a:t>The notion of deepness with respect to knowledge-based systems</a:t>
            </a:r>
          </a:p>
          <a:p>
            <a:pPr marL="457200" indent="-457200">
              <a:buFont typeface="+mj-lt"/>
              <a:buAutoNum type="arabicPeriod"/>
            </a:pPr>
            <a:r>
              <a:rPr lang="en-US" sz="3200" dirty="0"/>
              <a:t>NEOMYCIN: Multi-modelling, strategic explanations</a:t>
            </a:r>
          </a:p>
          <a:p>
            <a:pPr marL="457200" indent="-457200">
              <a:buFont typeface="+mj-lt"/>
              <a:buAutoNum type="arabicPeriod"/>
            </a:pPr>
            <a:r>
              <a:rPr lang="en-US" sz="3200" dirty="0"/>
              <a:t>Heuristic Classification</a:t>
            </a:r>
          </a:p>
          <a:p>
            <a:pPr marL="457200" indent="-457200">
              <a:buFont typeface="+mj-lt"/>
              <a:buAutoNum type="arabicPeriod"/>
            </a:pPr>
            <a:r>
              <a:rPr lang="en-US" sz="3200" dirty="0"/>
              <a:t>MDX: Community of collaborating specialists, new meaning of ‘Compiled Knowledge’</a:t>
            </a:r>
          </a:p>
          <a:p>
            <a:pPr marL="457200" indent="-457200">
              <a:buFont typeface="+mj-lt"/>
              <a:buAutoNum type="arabicPeriod"/>
            </a:pPr>
            <a:r>
              <a:rPr lang="en-US" sz="3200" dirty="0"/>
              <a:t>Generic Tasks Architecture</a:t>
            </a:r>
          </a:p>
          <a:p>
            <a:endParaRPr lang="en-US" sz="3200" dirty="0"/>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8</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65322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Strategic Explanations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150005"/>
            <a:ext cx="21590490" cy="771499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inference tree records all the reasoning of the system in the context of a given consultative conversation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way of representing and interpreting strategic knowledge allows the system to provide the user with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strategic explanations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specific level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(applying strategies in specific situations) as well</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an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abstract level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(general strategies)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As in MYCIN, there are two types of explanations, 'Why?' explanations and 'How?' explanations.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3303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p:txBody>
          <a:bodyPr>
            <a:normAutofit/>
          </a:bodyPr>
          <a:lstStyle/>
          <a:p>
            <a:r>
              <a:rPr lang="en-US" sz="4400" dirty="0"/>
              <a:t>Strategic Explanations</a:t>
            </a:r>
            <a:endParaRPr lang="en-CY" sz="4400" dirty="0"/>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912433"/>
            <a:ext cx="10685585" cy="6925456"/>
          </a:xfrm>
        </p:spPr>
        <p:txBody>
          <a:bodyPr/>
          <a:lstStyle/>
          <a:p>
            <a:pPr marL="0" indent="0">
              <a:buNone/>
            </a:pPr>
            <a:r>
              <a:rPr lang="en-US" sz="4000" b="1" dirty="0">
                <a:solidFill>
                  <a:srgbClr val="FF2D64"/>
                </a:solidFill>
              </a:rPr>
              <a:t>Strategic ‘WHY’ Explanations</a:t>
            </a:r>
          </a:p>
          <a:p>
            <a:pPr marL="571500" indent="-571500">
              <a:buFont typeface="Wingdings" panose="05000000000000000000" pitchFamily="2" charset="2"/>
              <a:buChar char="q"/>
            </a:pPr>
            <a:r>
              <a:rPr kumimoji="0" lang="en-CY"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rPr>
              <a:t>A 'Why?' type question from the user refers to a specific task and means 'Why was it decided to perform this task?</a:t>
            </a:r>
            <a:r>
              <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rPr>
              <a:t>’</a:t>
            </a:r>
          </a:p>
          <a:p>
            <a:pPr marL="571500" indent="-571500">
              <a:buFont typeface="Wingdings" panose="05000000000000000000" pitchFamily="2" charset="2"/>
              <a:buChar char="q"/>
            </a:pPr>
            <a:r>
              <a:rPr kumimoji="0" lang="en-CY"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rPr>
              <a:t>The decision rationale is provided by the meta-rule which represents the reasoning strategy linking the two tasks in the specific contexts and more precisely the premise of the meta-rule.</a:t>
            </a: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192000" y="3912433"/>
            <a:ext cx="10685585" cy="8274570"/>
          </a:xfrm>
        </p:spPr>
        <p:txBody>
          <a:bodyPr/>
          <a:lstStyle/>
          <a:p>
            <a:pPr marL="0" indent="0">
              <a:buNone/>
            </a:pPr>
            <a:r>
              <a:rPr lang="en-US" sz="4000" b="1" dirty="0">
                <a:solidFill>
                  <a:srgbClr val="FF2D64"/>
                </a:solidFill>
              </a:rPr>
              <a:t>Strategic ‘HOW’ explanations</a:t>
            </a:r>
          </a:p>
          <a:p>
            <a:pPr marL="571500" indent="-571500">
              <a:buFont typeface="Wingdings" panose="05000000000000000000" pitchFamily="2" charset="2"/>
              <a:buChar char="q"/>
            </a:pPr>
            <a:r>
              <a:rPr kumimoji="0" lang="en-CY"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rPr>
              <a:t>A 'How?' type question also refers to a specific task and means 'How was this task accomplished?’</a:t>
            </a:r>
            <a:r>
              <a:rPr kumimoji="0" lang="en-CY" altLang="en-CY" sz="4000" b="0" i="0" u="none" strike="noStrike" cap="none" normalizeH="0" baseline="0" dirty="0">
                <a:ln>
                  <a:noFill/>
                </a:ln>
                <a:solidFill>
                  <a:srgbClr val="0100C8"/>
                </a:solidFill>
                <a:effectLst/>
              </a:rPr>
              <a:t> </a:t>
            </a:r>
            <a:endParaRPr kumimoji="0" lang="en-US" altLang="en-CY" sz="4000" b="0" i="0" u="none" strike="noStrike" cap="none" normalizeH="0" baseline="0" dirty="0">
              <a:ln>
                <a:noFill/>
              </a:ln>
              <a:solidFill>
                <a:srgbClr val="0100C8"/>
              </a:solidFill>
              <a:effectLst/>
            </a:endParaRPr>
          </a:p>
          <a:p>
            <a:pPr marL="571500" indent="-571500">
              <a:buFont typeface="Wingdings" panose="05000000000000000000" pitchFamily="2" charset="2"/>
              <a:buChar char="q"/>
            </a:pPr>
            <a:r>
              <a:rPr kumimoji="0" lang="en-CY"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rPr>
              <a:t>Such queries concern non-terminal tasks (in the inference tree).</a:t>
            </a:r>
            <a:r>
              <a:rPr kumimoji="0" lang="en-CY" altLang="en-CY" sz="4000" b="0" i="0" u="none" strike="noStrike" cap="none" normalizeH="0" baseline="0" dirty="0">
                <a:ln>
                  <a:noFill/>
                </a:ln>
                <a:solidFill>
                  <a:srgbClr val="0100C8"/>
                </a:solidFill>
                <a:effectLst/>
              </a:rPr>
              <a:t> </a:t>
            </a:r>
          </a:p>
          <a:p>
            <a:pPr marL="571500" indent="-571500">
              <a:buFont typeface="Wingdings" panose="05000000000000000000" pitchFamily="2" charset="2"/>
              <a:buChar char="q"/>
            </a:pPr>
            <a:r>
              <a:rPr kumimoji="0" lang="en-CY"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rPr>
              <a:t>The explanation consists of the (instantiations of) sub-tasks that had to be involved based on the interpretation of the meta-rules for that task, in other words the actions of the meta-rules that have been applied.</a:t>
            </a:r>
            <a:r>
              <a:rPr kumimoji="0" lang="en-CY" altLang="en-CY" sz="4000" b="0" i="0" u="none" strike="noStrike" cap="none" normalizeH="0" baseline="0" dirty="0">
                <a:ln>
                  <a:noFill/>
                </a:ln>
                <a:solidFill>
                  <a:srgbClr val="0100C8"/>
                </a:solidFill>
                <a:effectLst/>
              </a:rPr>
              <a:t> </a:t>
            </a:r>
          </a:p>
          <a:p>
            <a:pPr marL="0" indent="0">
              <a:buNone/>
            </a:pPr>
            <a:endParaRPr lang="en-CY" sz="3600" dirty="0">
              <a:solidFill>
                <a:srgbClr val="0100C8"/>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31</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20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a:extLst>
              <a:ext uri="{FF2B5EF4-FFF2-40B4-BE49-F238E27FC236}">
                <a16:creationId xmlns:a16="http://schemas.microsoft.com/office/drawing/2014/main" id="{EC3C9AB9-D275-FF8B-D019-BE517A2D3F2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AE3FBE7D-0402-482D-A845-601BE8863883}" type="slidenum">
              <a:rPr lang="el-GR" altLang="en-US" sz="2800" smtClean="0"/>
              <a:pPr>
                <a:spcBef>
                  <a:spcPct val="0"/>
                </a:spcBef>
                <a:buFontTx/>
                <a:buNone/>
              </a:pPr>
              <a:t>32</a:t>
            </a:fld>
            <a:endParaRPr lang="el-GR" altLang="en-US" sz="2800" dirty="0"/>
          </a:p>
        </p:txBody>
      </p:sp>
      <p:sp>
        <p:nvSpPr>
          <p:cNvPr id="76804" name="Text Box 4">
            <a:extLst>
              <a:ext uri="{FF2B5EF4-FFF2-40B4-BE49-F238E27FC236}">
                <a16:creationId xmlns:a16="http://schemas.microsoft.com/office/drawing/2014/main" id="{8939C3E3-FA2F-6709-965D-03B51297391D}"/>
              </a:ext>
            </a:extLst>
          </p:cNvPr>
          <p:cNvSpPr txBox="1">
            <a:spLocks noChangeArrowheads="1"/>
          </p:cNvSpPr>
          <p:nvPr/>
        </p:nvSpPr>
        <p:spPr bwMode="auto">
          <a:xfrm>
            <a:off x="8534400" y="1828800"/>
            <a:ext cx="8763000" cy="9938479"/>
          </a:xfrm>
          <a:prstGeom prst="rect">
            <a:avLst/>
          </a:prstGeom>
          <a:no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i="1" dirty="0">
                <a:latin typeface="Times New Roman" panose="02020603050405020304" pitchFamily="18" charset="0"/>
              </a:rPr>
              <a:t>Why was the decision to execute a specific subtask taken?</a:t>
            </a:r>
          </a:p>
          <a:p>
            <a:pPr eaLnBrk="1" hangingPunct="1">
              <a:spcBef>
                <a:spcPct val="0"/>
              </a:spcBef>
              <a:buFontTx/>
              <a:buNone/>
            </a:pPr>
            <a:endParaRPr lang="el-GR" altLang="en-US" sz="2200" b="1" i="1" dirty="0">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task</a:t>
            </a:r>
            <a:endParaRPr lang="el-GR" altLang="en-US" sz="2200" b="1" dirty="0">
              <a:latin typeface="Times New Roman" panose="02020603050405020304" pitchFamily="18" charset="0"/>
            </a:endParaRPr>
          </a:p>
          <a:p>
            <a:pPr algn="ct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dirty="0">
                <a:latin typeface="Times New Roman" panose="02020603050405020304" pitchFamily="18" charset="0"/>
              </a:rPr>
              <a:t>                            </a:t>
            </a:r>
            <a:r>
              <a:rPr lang="en-US" altLang="en-US" sz="2200" b="1" i="1" dirty="0">
                <a:solidFill>
                  <a:srgbClr val="990000"/>
                </a:solidFill>
                <a:latin typeface="Times New Roman" panose="02020603050405020304" pitchFamily="18" charset="0"/>
              </a:rPr>
              <a:t>meta-rule</a:t>
            </a:r>
            <a:endParaRPr lang="el-GR" altLang="en-US" sz="2200" b="1" dirty="0">
              <a:solidFill>
                <a:srgbClr val="990000"/>
              </a:solidFill>
              <a:latin typeface="Times New Roman" panose="02020603050405020304" pitchFamily="18" charset="0"/>
            </a:endParaRPr>
          </a:p>
          <a:p>
            <a:pPr algn="ctr" eaLnBrk="1" hangingPunct="1">
              <a:spcBef>
                <a:spcPct val="0"/>
              </a:spcBef>
              <a:buFontTx/>
              <a:buNone/>
            </a:pPr>
            <a:endParaRPr lang="el-GR" altLang="en-US" sz="2200" b="1" dirty="0">
              <a:solidFill>
                <a:srgbClr val="990000"/>
              </a:solidFill>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subtask</a:t>
            </a:r>
            <a:endParaRPr lang="el-GR" altLang="en-US" sz="2200" b="1" dirty="0">
              <a:latin typeface="Times New Roman" panose="02020603050405020304" pitchFamily="18" charset="0"/>
            </a:endParaRP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n-US" altLang="en-US" sz="2200" b="1" dirty="0">
                <a:latin typeface="Times New Roman" panose="02020603050405020304" pitchFamily="18" charset="0"/>
              </a:rPr>
              <a:t>The subtask justification is given by the premise of the meta-rule.</a:t>
            </a: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endParaRPr lang="en-US" altLang="en-US" sz="2200" b="1" i="1" dirty="0">
              <a:latin typeface="Times New Roman" panose="02020603050405020304" pitchFamily="18" charset="0"/>
            </a:endParaRPr>
          </a:p>
          <a:p>
            <a:pPr eaLnBrk="1" hangingPunct="1">
              <a:spcBef>
                <a:spcPct val="0"/>
              </a:spcBef>
              <a:buFontTx/>
              <a:buNone/>
            </a:pPr>
            <a:r>
              <a:rPr lang="en-US" altLang="en-US" sz="2200" b="1" i="1" dirty="0">
                <a:latin typeface="Times New Roman" panose="02020603050405020304" pitchFamily="18" charset="0"/>
              </a:rPr>
              <a:t>Example</a:t>
            </a:r>
            <a:endParaRPr lang="el-GR" altLang="en-US" sz="2200" b="1" i="1" dirty="0">
              <a:latin typeface="Times New Roman" panose="02020603050405020304" pitchFamily="18" charset="0"/>
            </a:endParaRPr>
          </a:p>
          <a:p>
            <a:pPr eaLnBrk="1" hangingPunct="1">
              <a:spcBef>
                <a:spcPct val="0"/>
              </a:spcBef>
              <a:buFontTx/>
              <a:buNone/>
            </a:pPr>
            <a:endParaRPr lang="el-GR" altLang="en-US" sz="2400" b="1" dirty="0">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Explore and Refine</a:t>
            </a:r>
            <a:endParaRPr lang="el-GR" altLang="en-US" sz="2200" b="1" dirty="0">
              <a:latin typeface="Times New Roman" panose="02020603050405020304" pitchFamily="18" charset="0"/>
            </a:endParaRPr>
          </a:p>
          <a:p>
            <a:pPr algn="ctr" eaLnBrk="1" hangingPunct="1">
              <a:spcBef>
                <a:spcPct val="0"/>
              </a:spcBef>
              <a:buFontTx/>
              <a:buNone/>
            </a:pPr>
            <a:r>
              <a:rPr lang="el-GR" altLang="en-US" sz="2200" b="1" dirty="0">
                <a:latin typeface="Times New Roman" panose="02020603050405020304" pitchFamily="18" charset="0"/>
              </a:rPr>
              <a:t>(</a:t>
            </a:r>
            <a:r>
              <a:rPr lang="en-US" altLang="en-US" sz="2200" b="1" i="1" dirty="0">
                <a:latin typeface="Times New Roman" panose="02020603050405020304" pitchFamily="18" charset="0"/>
              </a:rPr>
              <a:t>meningitis</a:t>
            </a:r>
            <a:r>
              <a:rPr lang="el-GR" altLang="en-US" sz="2200" b="1" dirty="0">
                <a:latin typeface="Times New Roman" panose="02020603050405020304" pitchFamily="18" charset="0"/>
              </a:rPr>
              <a:t>)</a:t>
            </a:r>
          </a:p>
          <a:p>
            <a:pPr algn="ctr" eaLnBrk="1" hangingPunct="1">
              <a:spcBef>
                <a:spcPct val="0"/>
              </a:spcBef>
              <a:buFontTx/>
              <a:buNone/>
            </a:pPr>
            <a:endParaRPr lang="el-GR" altLang="en-US" sz="2200" b="1" dirty="0">
              <a:latin typeface="Times New Roman" panose="02020603050405020304" pitchFamily="18" charset="0"/>
            </a:endParaRPr>
          </a:p>
          <a:p>
            <a:pPr algn="ctr" eaLnBrk="1" hangingPunct="1">
              <a:spcBef>
                <a:spcPct val="0"/>
              </a:spcBef>
              <a:buFontTx/>
              <a:buNone/>
            </a:pPr>
            <a:endParaRPr lang="el-GR" altLang="en-US" sz="2200" b="1" dirty="0">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Explore Hypothesis</a:t>
            </a: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dirty="0">
                <a:latin typeface="Times New Roman" panose="02020603050405020304" pitchFamily="18" charset="0"/>
              </a:rPr>
              <a:t>                            </a:t>
            </a:r>
            <a:r>
              <a:rPr lang="el-GR" altLang="en-US" sz="2200" b="1" dirty="0">
                <a:latin typeface="Times New Roman" panose="02020603050405020304" pitchFamily="18" charset="0"/>
              </a:rPr>
              <a:t>(</a:t>
            </a:r>
            <a:r>
              <a:rPr lang="en-US" altLang="en-US" sz="2200" b="1" i="1" dirty="0">
                <a:latin typeface="Times New Roman" panose="02020603050405020304" pitchFamily="18" charset="0"/>
              </a:rPr>
              <a:t>bacterial-meningitis</a:t>
            </a:r>
            <a:r>
              <a:rPr lang="el-GR" altLang="en-US" sz="2200" b="1" dirty="0">
                <a:latin typeface="Times New Roman" panose="02020603050405020304" pitchFamily="18" charset="0"/>
              </a:rPr>
              <a:t>)   </a:t>
            </a:r>
            <a:r>
              <a:rPr lang="en-US" altLang="en-US" sz="2200" b="1" dirty="0">
                <a:solidFill>
                  <a:srgbClr val="990000"/>
                </a:solidFill>
                <a:latin typeface="Times New Roman" panose="02020603050405020304" pitchFamily="18" charset="0"/>
              </a:rPr>
              <a:t>Why?</a:t>
            </a:r>
            <a:endParaRPr lang="el-GR" altLang="en-US" sz="2200" b="1" dirty="0">
              <a:solidFill>
                <a:srgbClr val="990000"/>
              </a:solidFill>
              <a:latin typeface="Times New Roman" panose="02020603050405020304" pitchFamily="18" charset="0"/>
            </a:endParaRPr>
          </a:p>
          <a:p>
            <a:pPr eaLnBrk="1" hangingPunct="1">
              <a:spcBef>
                <a:spcPct val="0"/>
              </a:spcBef>
              <a:buFontTx/>
              <a:buNone/>
            </a:pPr>
            <a:endParaRPr lang="el-GR" altLang="en-US" sz="2200" b="1" dirty="0">
              <a:solidFill>
                <a:srgbClr val="990000"/>
              </a:solidFill>
              <a:latin typeface="Times New Roman" panose="02020603050405020304" pitchFamily="18" charset="0"/>
            </a:endParaRPr>
          </a:p>
          <a:p>
            <a:pPr eaLnBrk="1" hangingPunct="1">
              <a:spcBef>
                <a:spcPct val="0"/>
              </a:spcBef>
              <a:buFontTx/>
              <a:buNone/>
            </a:pPr>
            <a:r>
              <a:rPr lang="en-US" altLang="en-US" sz="2200" b="1" dirty="0">
                <a:latin typeface="Times New Roman" panose="02020603050405020304" pitchFamily="18" charset="0"/>
              </a:rPr>
              <a:t>If</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the explored hypothesis has some</a:t>
            </a: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dirty="0">
                <a:latin typeface="Times New Roman" panose="02020603050405020304" pitchFamily="18" charset="0"/>
              </a:rPr>
              <a:t>refinement that has not been explored yet</a:t>
            </a:r>
          </a:p>
          <a:p>
            <a:pPr eaLnBrk="1" hangingPunct="1">
              <a:spcBef>
                <a:spcPct val="0"/>
              </a:spcBef>
              <a:buFontTx/>
              <a:buNone/>
            </a:pPr>
            <a:r>
              <a:rPr lang="en-US" altLang="en-US" sz="2200" b="1" dirty="0">
                <a:latin typeface="Times New Roman" panose="02020603050405020304" pitchFamily="18" charset="0"/>
              </a:rPr>
              <a:t>Then</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the refinement should be explored</a:t>
            </a:r>
            <a:endParaRPr lang="el-GR" altLang="en-US" sz="2200" b="1" dirty="0">
              <a:latin typeface="Times New Roman" panose="02020603050405020304" pitchFamily="18" charset="0"/>
            </a:endParaRP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n-US" altLang="en-US" sz="2200" b="1" dirty="0">
                <a:latin typeface="Times New Roman" panose="02020603050405020304" pitchFamily="18" charset="0"/>
              </a:rPr>
              <a:t>Meningitis is the explored hypothesis</a:t>
            </a:r>
            <a:r>
              <a:rPr lang="el-GR" altLang="en-US" sz="2200" b="1" dirty="0">
                <a:latin typeface="Times New Roman" panose="02020603050405020304" pitchFamily="18" charset="0"/>
              </a:rPr>
              <a:t>.</a:t>
            </a: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n-US" altLang="en-US" sz="2200" b="1" dirty="0">
                <a:latin typeface="Times New Roman" panose="02020603050405020304" pitchFamily="18" charset="0"/>
              </a:rPr>
              <a:t>Bacterial meningitis is one of its refinements that has not been explored yet.</a:t>
            </a:r>
            <a:endParaRPr lang="el-GR" altLang="en-US" sz="2200" b="1" dirty="0">
              <a:latin typeface="Times New Roman" panose="02020603050405020304" pitchFamily="18" charset="0"/>
            </a:endParaRPr>
          </a:p>
          <a:p>
            <a:pPr algn="r" eaLnBrk="1" hangingPunct="1">
              <a:spcBef>
                <a:spcPct val="0"/>
              </a:spcBef>
              <a:buFontTx/>
              <a:buNone/>
            </a:pPr>
            <a:endParaRPr lang="en-US" altLang="en-US" sz="2800" b="1" dirty="0"/>
          </a:p>
        </p:txBody>
      </p:sp>
      <p:sp>
        <p:nvSpPr>
          <p:cNvPr id="35844" name="Line 5">
            <a:extLst>
              <a:ext uri="{FF2B5EF4-FFF2-40B4-BE49-F238E27FC236}">
                <a16:creationId xmlns:a16="http://schemas.microsoft.com/office/drawing/2014/main" id="{59062375-0831-EF8D-8D9F-E874842491DA}"/>
              </a:ext>
            </a:extLst>
          </p:cNvPr>
          <p:cNvSpPr>
            <a:spLocks noChangeShapeType="1"/>
          </p:cNvSpPr>
          <p:nvPr/>
        </p:nvSpPr>
        <p:spPr bwMode="auto">
          <a:xfrm>
            <a:off x="12801601" y="3048000"/>
            <a:ext cx="6350" cy="9048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45" name="Line 6">
            <a:extLst>
              <a:ext uri="{FF2B5EF4-FFF2-40B4-BE49-F238E27FC236}">
                <a16:creationId xmlns:a16="http://schemas.microsoft.com/office/drawing/2014/main" id="{756E1622-DBCC-873C-A3C7-718100E76981}"/>
              </a:ext>
            </a:extLst>
          </p:cNvPr>
          <p:cNvSpPr>
            <a:spLocks noChangeShapeType="1"/>
          </p:cNvSpPr>
          <p:nvPr/>
        </p:nvSpPr>
        <p:spPr bwMode="auto">
          <a:xfrm>
            <a:off x="13281027" y="3505200"/>
            <a:ext cx="587374" cy="3176"/>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46" name="Line 7">
            <a:extLst>
              <a:ext uri="{FF2B5EF4-FFF2-40B4-BE49-F238E27FC236}">
                <a16:creationId xmlns:a16="http://schemas.microsoft.com/office/drawing/2014/main" id="{2C113082-C930-7375-7565-22814585B385}"/>
              </a:ext>
            </a:extLst>
          </p:cNvPr>
          <p:cNvSpPr>
            <a:spLocks noChangeShapeType="1"/>
          </p:cNvSpPr>
          <p:nvPr/>
        </p:nvSpPr>
        <p:spPr bwMode="auto">
          <a:xfrm>
            <a:off x="8534400" y="5670550"/>
            <a:ext cx="8763000" cy="31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47" name="Oval 8">
            <a:extLst>
              <a:ext uri="{FF2B5EF4-FFF2-40B4-BE49-F238E27FC236}">
                <a16:creationId xmlns:a16="http://schemas.microsoft.com/office/drawing/2014/main" id="{2C580968-5A6B-12E4-7D52-144654732CBD}"/>
              </a:ext>
            </a:extLst>
          </p:cNvPr>
          <p:cNvSpPr>
            <a:spLocks noChangeArrowheads="1"/>
          </p:cNvSpPr>
          <p:nvPr/>
        </p:nvSpPr>
        <p:spPr bwMode="auto">
          <a:xfrm>
            <a:off x="12385676" y="3292476"/>
            <a:ext cx="873124" cy="365124"/>
          </a:xfrm>
          <a:prstGeom prst="ellipse">
            <a:avLst/>
          </a:prstGeom>
          <a:solidFill>
            <a:srgbClr val="CCECFF"/>
          </a:solidFill>
          <a:ln w="28575">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2800"/>
              <a:t> </a:t>
            </a:r>
          </a:p>
        </p:txBody>
      </p:sp>
      <p:sp>
        <p:nvSpPr>
          <p:cNvPr id="76809" name="Line 9">
            <a:extLst>
              <a:ext uri="{FF2B5EF4-FFF2-40B4-BE49-F238E27FC236}">
                <a16:creationId xmlns:a16="http://schemas.microsoft.com/office/drawing/2014/main" id="{F9C2FEC6-71F2-61A7-9FFB-BF6301123358}"/>
              </a:ext>
            </a:extLst>
          </p:cNvPr>
          <p:cNvSpPr>
            <a:spLocks noChangeShapeType="1"/>
          </p:cNvSpPr>
          <p:nvPr/>
        </p:nvSpPr>
        <p:spPr bwMode="auto">
          <a:xfrm>
            <a:off x="12642851" y="7378700"/>
            <a:ext cx="6350" cy="5461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49" name="Text Box 10">
            <a:extLst>
              <a:ext uri="{FF2B5EF4-FFF2-40B4-BE49-F238E27FC236}">
                <a16:creationId xmlns:a16="http://schemas.microsoft.com/office/drawing/2014/main" id="{CE5D333E-A999-C880-12C0-D18CA8FECE90}"/>
              </a:ext>
            </a:extLst>
          </p:cNvPr>
          <p:cNvSpPr txBox="1">
            <a:spLocks noChangeArrowheads="1"/>
          </p:cNvSpPr>
          <p:nvPr/>
        </p:nvSpPr>
        <p:spPr bwMode="auto">
          <a:xfrm>
            <a:off x="2133600" y="1828800"/>
            <a:ext cx="4267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solidFill>
                  <a:srgbClr val="990000"/>
                </a:solidFill>
              </a:rPr>
              <a:t>Strategic “Why?” Explanations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a:extLst>
              <a:ext uri="{FF2B5EF4-FFF2-40B4-BE49-F238E27FC236}">
                <a16:creationId xmlns:a16="http://schemas.microsoft.com/office/drawing/2014/main" id="{DB9CA6B2-D3F0-92A5-AAC4-B3D061ECDBB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0B40F6A1-2971-481D-9CCB-79BC745AE3F1}" type="slidenum">
              <a:rPr lang="el-GR" altLang="en-US" sz="2800" smtClean="0"/>
              <a:pPr>
                <a:spcBef>
                  <a:spcPct val="0"/>
                </a:spcBef>
                <a:buFontTx/>
                <a:buNone/>
              </a:pPr>
              <a:t>33</a:t>
            </a:fld>
            <a:endParaRPr lang="el-GR" altLang="en-US" sz="2800" dirty="0"/>
          </a:p>
        </p:txBody>
      </p:sp>
      <p:sp>
        <p:nvSpPr>
          <p:cNvPr id="36867" name="Text Box 4">
            <a:extLst>
              <a:ext uri="{FF2B5EF4-FFF2-40B4-BE49-F238E27FC236}">
                <a16:creationId xmlns:a16="http://schemas.microsoft.com/office/drawing/2014/main" id="{C2A0668B-7A98-F40D-82B6-F1F63310B604}"/>
              </a:ext>
            </a:extLst>
          </p:cNvPr>
          <p:cNvSpPr txBox="1">
            <a:spLocks noChangeArrowheads="1"/>
          </p:cNvSpPr>
          <p:nvPr/>
        </p:nvSpPr>
        <p:spPr bwMode="auto">
          <a:xfrm>
            <a:off x="2743199" y="1096308"/>
            <a:ext cx="4267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solidFill>
                  <a:srgbClr val="990000"/>
                </a:solidFill>
              </a:rPr>
              <a:t>Strategic “How?” Explanations</a:t>
            </a:r>
          </a:p>
        </p:txBody>
      </p:sp>
      <p:sp>
        <p:nvSpPr>
          <p:cNvPr id="77829" name="Text Box 5">
            <a:extLst>
              <a:ext uri="{FF2B5EF4-FFF2-40B4-BE49-F238E27FC236}">
                <a16:creationId xmlns:a16="http://schemas.microsoft.com/office/drawing/2014/main" id="{1511E688-55D8-E0D3-66B1-FBA07089A8ED}"/>
              </a:ext>
            </a:extLst>
          </p:cNvPr>
          <p:cNvSpPr txBox="1">
            <a:spLocks noChangeArrowheads="1"/>
          </p:cNvSpPr>
          <p:nvPr/>
        </p:nvSpPr>
        <p:spPr bwMode="auto">
          <a:xfrm>
            <a:off x="7905750" y="334520"/>
            <a:ext cx="10363200" cy="1122565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i="1" dirty="0">
                <a:latin typeface="Times New Roman" panose="02020603050405020304" pitchFamily="18" charset="0"/>
              </a:rPr>
              <a:t>How was a specific task achieved? </a:t>
            </a:r>
            <a:endParaRPr lang="el-GR" altLang="en-US" sz="3600" b="1" i="1" dirty="0">
              <a:latin typeface="Times New Roman" panose="02020603050405020304" pitchFamily="18" charset="0"/>
            </a:endParaRPr>
          </a:p>
          <a:p>
            <a:pPr eaLnBrk="1" hangingPunct="1">
              <a:spcBef>
                <a:spcPct val="0"/>
              </a:spcBef>
              <a:buFontTx/>
              <a:buNone/>
            </a:pPr>
            <a:endParaRPr lang="el-GR" altLang="en-US" sz="2200" b="1" i="1" dirty="0">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task</a:t>
            </a:r>
            <a:endParaRPr lang="el-GR" altLang="en-US" sz="2200" b="1" dirty="0">
              <a:latin typeface="Times New Roman" panose="02020603050405020304" pitchFamily="18" charset="0"/>
            </a:endParaRPr>
          </a:p>
          <a:p>
            <a:pPr algn="ctr" eaLnBrk="1" hangingPunct="1">
              <a:spcBef>
                <a:spcPct val="0"/>
              </a:spcBef>
              <a:buFontTx/>
              <a:buNone/>
            </a:pPr>
            <a:endParaRPr lang="el-GR" altLang="en-US" sz="2200" b="1" dirty="0">
              <a:latin typeface="Times New Roman" panose="02020603050405020304" pitchFamily="18" charset="0"/>
            </a:endParaRPr>
          </a:p>
          <a:p>
            <a:pPr algn="ct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i="1" dirty="0">
                <a:solidFill>
                  <a:srgbClr val="990000"/>
                </a:solidFill>
                <a:latin typeface="Times New Roman" panose="02020603050405020304" pitchFamily="18" charset="0"/>
              </a:rPr>
              <a:t>meta-rules</a:t>
            </a:r>
            <a:endParaRPr lang="el-GR" altLang="en-US" sz="2200" b="1" i="1" dirty="0">
              <a:solidFill>
                <a:srgbClr val="990000"/>
              </a:solidFill>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p>
          <a:p>
            <a:pPr algn="ctr" eaLnBrk="1" hangingPunct="1">
              <a:spcBef>
                <a:spcPct val="0"/>
              </a:spcBef>
              <a:buFontTx/>
              <a:buNone/>
            </a:pPr>
            <a:endParaRPr lang="el-GR" altLang="en-US" sz="2200" b="1" dirty="0">
              <a:latin typeface="Times New Roman" panose="02020603050405020304" pitchFamily="18" charset="0"/>
            </a:endParaRPr>
          </a:p>
          <a:p>
            <a:pPr algn="ctr" eaLnBrk="1" hangingPunct="1">
              <a:spcBef>
                <a:spcPct val="0"/>
              </a:spcBef>
              <a:buFontTx/>
              <a:buNone/>
            </a:pPr>
            <a:endParaRPr lang="en-US" altLang="en-US" sz="2200" b="1" dirty="0">
              <a:latin typeface="Times New Roman" panose="02020603050405020304" pitchFamily="18" charset="0"/>
            </a:endParaRPr>
          </a:p>
          <a:p>
            <a:pPr algn="ctr" eaLnBrk="1" hangingPunct="1">
              <a:spcBef>
                <a:spcPct val="0"/>
              </a:spcBef>
              <a:buFontTx/>
              <a:buNone/>
            </a:pPr>
            <a:endParaRPr lang="en-US" altLang="en-US" sz="2200" b="1" dirty="0">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subtask</a:t>
            </a:r>
            <a:r>
              <a:rPr lang="el-GR" altLang="en-US" sz="2200" b="1" baseline="-25000" dirty="0">
                <a:latin typeface="Times New Roman" panose="02020603050405020304" pitchFamily="18" charset="0"/>
              </a:rPr>
              <a:t>1</a:t>
            </a:r>
            <a:r>
              <a:rPr lang="en-US" altLang="en-US" sz="2200" b="1" dirty="0">
                <a:latin typeface="Times New Roman" panose="02020603050405020304" pitchFamily="18" charset="0"/>
              </a:rPr>
              <a:t>                   subtask</a:t>
            </a:r>
            <a:r>
              <a:rPr lang="el-GR" altLang="en-US" sz="2200" b="1" baseline="-25000" dirty="0">
                <a:latin typeface="Times New Roman" panose="02020603050405020304" pitchFamily="18" charset="0"/>
              </a:rPr>
              <a:t>2</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     </a:t>
            </a:r>
            <a:r>
              <a:rPr lang="el-GR" altLang="en-US" sz="2200" b="1" dirty="0">
                <a:latin typeface="Times New Roman" panose="02020603050405020304" pitchFamily="18" charset="0"/>
              </a:rPr>
              <a:t> . .   </a:t>
            </a:r>
            <a:r>
              <a:rPr lang="en-US" altLang="en-US" sz="2200" b="1" dirty="0" err="1">
                <a:latin typeface="Times New Roman" panose="02020603050405020304" pitchFamily="18" charset="0"/>
              </a:rPr>
              <a:t>subtask</a:t>
            </a:r>
            <a:r>
              <a:rPr lang="en-US" altLang="en-US" sz="2200" b="1" baseline="-25000" dirty="0" err="1">
                <a:latin typeface="Times New Roman" panose="02020603050405020304" pitchFamily="18" charset="0"/>
              </a:rPr>
              <a:t>n</a:t>
            </a:r>
            <a:endParaRPr lang="el-GR" altLang="en-US" sz="2200" b="1" baseline="-25000" dirty="0">
              <a:latin typeface="Times New Roman" panose="02020603050405020304" pitchFamily="18" charset="0"/>
            </a:endParaRPr>
          </a:p>
          <a:p>
            <a:pPr algn="ctr" eaLnBrk="1" hangingPunct="1">
              <a:spcBef>
                <a:spcPct val="0"/>
              </a:spcBef>
              <a:buFontTx/>
              <a:buNone/>
            </a:pPr>
            <a:endParaRPr lang="el-GR" altLang="en-US" sz="2200" b="1" baseline="-25000" dirty="0">
              <a:latin typeface="Times New Roman" panose="02020603050405020304" pitchFamily="18" charset="0"/>
            </a:endParaRPr>
          </a:p>
          <a:p>
            <a:pPr eaLnBrk="1" hangingPunct="1">
              <a:spcBef>
                <a:spcPct val="0"/>
              </a:spcBef>
              <a:buFontTx/>
              <a:buNone/>
            </a:pPr>
            <a:endParaRPr lang="el-GR" altLang="en-US" sz="2200" b="1" baseline="-25000" dirty="0">
              <a:latin typeface="Times New Roman" panose="02020603050405020304" pitchFamily="18" charset="0"/>
            </a:endParaRPr>
          </a:p>
          <a:p>
            <a:pPr eaLnBrk="1" hangingPunct="1">
              <a:spcBef>
                <a:spcPct val="0"/>
              </a:spcBef>
              <a:buFontTx/>
              <a:buNone/>
            </a:pPr>
            <a:r>
              <a:rPr lang="en-US" altLang="en-US" sz="2200" b="1" dirty="0">
                <a:latin typeface="Times New Roman" panose="02020603050405020304" pitchFamily="18" charset="0"/>
              </a:rPr>
              <a:t>The justification comes from the actions of the meta-rules. </a:t>
            </a:r>
            <a:endParaRPr lang="el-GR" altLang="en-US" sz="2200" b="1" dirty="0">
              <a:latin typeface="Times New Roman" panose="02020603050405020304" pitchFamily="18" charset="0"/>
            </a:endParaRPr>
          </a:p>
          <a:p>
            <a:pPr eaLnBrk="1" hangingPunct="1">
              <a:spcBef>
                <a:spcPct val="0"/>
              </a:spcBef>
              <a:buFontTx/>
              <a:buNone/>
            </a:pPr>
            <a:endParaRPr lang="en-US" altLang="en-US" sz="2200" b="1" dirty="0">
              <a:latin typeface="Times New Roman" panose="02020603050405020304" pitchFamily="18" charset="0"/>
            </a:endParaRP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n-US" altLang="en-US" sz="2400" b="1" i="1" dirty="0">
                <a:latin typeface="Times New Roman" panose="02020603050405020304" pitchFamily="18" charset="0"/>
              </a:rPr>
              <a:t>Example</a:t>
            </a:r>
            <a:endParaRPr lang="el-GR" altLang="en-US" sz="2400" b="1" i="1" dirty="0">
              <a:latin typeface="Times New Roman" panose="02020603050405020304" pitchFamily="18" charset="0"/>
            </a:endParaRPr>
          </a:p>
          <a:p>
            <a:pPr eaLnBrk="1" hangingPunct="1">
              <a:spcBef>
                <a:spcPct val="0"/>
              </a:spcBef>
              <a:buFontTx/>
              <a:buNone/>
            </a:pPr>
            <a:endParaRPr lang="el-GR" altLang="en-US" sz="2200" b="1" i="1" dirty="0">
              <a:latin typeface="Times New Roman" panose="02020603050405020304" pitchFamily="18" charset="0"/>
            </a:endParaRPr>
          </a:p>
          <a:p>
            <a:pPr algn="ctr" eaLnBrk="1" hangingPunct="1">
              <a:spcBef>
                <a:spcPct val="0"/>
              </a:spcBef>
              <a:buFontTx/>
              <a:buNone/>
            </a:pPr>
            <a:endParaRPr lang="en-US" altLang="en-US" sz="2200" b="1" dirty="0">
              <a:latin typeface="Times New Roman" panose="02020603050405020304" pitchFamily="18" charset="0"/>
            </a:endParaRPr>
          </a:p>
          <a:p>
            <a:pPr algn="ctr" eaLnBrk="1" hangingPunct="1">
              <a:spcBef>
                <a:spcPct val="0"/>
              </a:spcBef>
              <a:buFontTx/>
              <a:buNone/>
            </a:pPr>
            <a:r>
              <a:rPr lang="en-US" altLang="en-US" sz="2200" b="1" dirty="0">
                <a:latin typeface="Times New Roman" panose="02020603050405020304" pitchFamily="18" charset="0"/>
              </a:rPr>
              <a:t>Explore</a:t>
            </a:r>
            <a:r>
              <a:rPr lang="el-GR" altLang="en-US" sz="2200" b="1" dirty="0">
                <a:latin typeface="Times New Roman" panose="02020603050405020304" pitchFamily="18" charset="0"/>
              </a:rPr>
              <a:t> &amp; </a:t>
            </a:r>
            <a:r>
              <a:rPr lang="en-US" altLang="en-US" sz="2200" b="1" dirty="0">
                <a:latin typeface="Times New Roman" panose="02020603050405020304" pitchFamily="18" charset="0"/>
              </a:rPr>
              <a:t>Refine</a:t>
            </a: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i="1" dirty="0">
                <a:latin typeface="Times New Roman" panose="02020603050405020304" pitchFamily="18" charset="0"/>
              </a:rPr>
              <a:t>meningitis</a:t>
            </a:r>
            <a:r>
              <a:rPr lang="el-GR" altLang="en-US" sz="2200" b="1" dirty="0">
                <a:latin typeface="Times New Roman" panose="02020603050405020304" pitchFamily="18" charset="0"/>
              </a:rPr>
              <a:t>)                                                   </a:t>
            </a:r>
          </a:p>
          <a:p>
            <a:pPr eaLnBrk="1" hangingPunct="1">
              <a:spcBef>
                <a:spcPct val="0"/>
              </a:spcBef>
              <a:buFontTx/>
              <a:buNone/>
            </a:pPr>
            <a:r>
              <a:rPr lang="el-GR" altLang="en-US" sz="2200" b="1" dirty="0">
                <a:latin typeface="Times New Roman" panose="02020603050405020304" pitchFamily="18" charset="0"/>
              </a:rPr>
              <a:t>                                                                                         </a:t>
            </a:r>
            <a:r>
              <a:rPr lang="en-US" altLang="en-US" sz="2200" b="1" dirty="0">
                <a:solidFill>
                  <a:srgbClr val="990000"/>
                </a:solidFill>
                <a:latin typeface="Times New Roman" panose="02020603050405020304" pitchFamily="18" charset="0"/>
              </a:rPr>
              <a:t>How?</a:t>
            </a:r>
            <a:endParaRPr lang="el-GR" altLang="en-US" sz="2200" b="1" dirty="0">
              <a:solidFill>
                <a:srgbClr val="990000"/>
              </a:solidFill>
              <a:latin typeface="Times New Roman" panose="02020603050405020304" pitchFamily="18" charset="0"/>
            </a:endParaRPr>
          </a:p>
          <a:p>
            <a:pPr eaLnBrk="1" hangingPunct="1">
              <a:spcBef>
                <a:spcPct val="0"/>
              </a:spcBef>
              <a:buFontTx/>
              <a:buNone/>
            </a:pPr>
            <a:endParaRPr lang="el-GR" altLang="en-US" sz="2200" b="1" dirty="0">
              <a:solidFill>
                <a:srgbClr val="990000"/>
              </a:solidFill>
              <a:latin typeface="Times New Roman" panose="02020603050405020304" pitchFamily="18" charset="0"/>
            </a:endParaRP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dirty="0">
                <a:latin typeface="Times New Roman" panose="02020603050405020304" pitchFamily="18" charset="0"/>
              </a:rPr>
              <a:t>Explore Hypothesis</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Explore Hypothesis</a:t>
            </a:r>
            <a:endParaRPr lang="el-GR" altLang="en-US" sz="2200" b="1" dirty="0">
              <a:latin typeface="Times New Roman" panose="02020603050405020304" pitchFamily="18" charset="0"/>
            </a:endParaRPr>
          </a:p>
          <a:p>
            <a:pPr eaLnBrk="1" hangingPunct="1">
              <a:spcBef>
                <a:spcPct val="0"/>
              </a:spcBef>
              <a:buFontTx/>
              <a:buNone/>
            </a:pPr>
            <a:r>
              <a:rPr lang="el-GR" altLang="en-US" sz="2200" b="1" dirty="0">
                <a:latin typeface="Times New Roman" panose="02020603050405020304" pitchFamily="18" charset="0"/>
              </a:rPr>
              <a:t>                               (</a:t>
            </a:r>
            <a:r>
              <a:rPr lang="en-US" altLang="en-US" sz="2200" b="1" i="1" dirty="0">
                <a:latin typeface="Times New Roman" panose="02020603050405020304" pitchFamily="18" charset="0"/>
              </a:rPr>
              <a:t>bacterial                </a:t>
            </a:r>
            <a:r>
              <a:rPr lang="el-GR" altLang="en-US" sz="2200" b="1" i="1" dirty="0">
                <a:latin typeface="Times New Roman" panose="02020603050405020304" pitchFamily="18" charset="0"/>
              </a:rPr>
              <a:t>                 </a:t>
            </a:r>
            <a:r>
              <a:rPr lang="el-GR" altLang="en-US" sz="2200" b="1" dirty="0">
                <a:latin typeface="Times New Roman" panose="02020603050405020304" pitchFamily="18" charset="0"/>
              </a:rPr>
              <a:t>(</a:t>
            </a:r>
            <a:r>
              <a:rPr lang="en-US" altLang="en-US" sz="2200" b="1" i="1" dirty="0">
                <a:latin typeface="Times New Roman" panose="02020603050405020304" pitchFamily="18" charset="0"/>
              </a:rPr>
              <a:t>viral meningitis</a:t>
            </a:r>
            <a:r>
              <a:rPr lang="el-GR" altLang="en-US" sz="2200" b="1" dirty="0">
                <a:latin typeface="Times New Roman" panose="02020603050405020304" pitchFamily="18" charset="0"/>
              </a:rPr>
              <a:t>)</a:t>
            </a:r>
          </a:p>
          <a:p>
            <a:pPr eaLnBrk="1" hangingPunct="1">
              <a:spcBef>
                <a:spcPct val="0"/>
              </a:spcBef>
              <a:buFontTx/>
              <a:buNone/>
            </a:pPr>
            <a:r>
              <a:rPr lang="el-GR" altLang="en-US" sz="2200" b="1" dirty="0">
                <a:latin typeface="Times New Roman" panose="02020603050405020304" pitchFamily="18" charset="0"/>
              </a:rPr>
              <a:t>                                 </a:t>
            </a:r>
            <a:r>
              <a:rPr lang="en-US" altLang="en-US" sz="2200" b="1" i="1" dirty="0">
                <a:latin typeface="Times New Roman" panose="02020603050405020304" pitchFamily="18" charset="0"/>
              </a:rPr>
              <a:t>meningitis</a:t>
            </a:r>
            <a:r>
              <a:rPr lang="el-GR" altLang="en-US" sz="2200" b="1" dirty="0">
                <a:latin typeface="Times New Roman" panose="02020603050405020304" pitchFamily="18" charset="0"/>
              </a:rPr>
              <a:t>)</a:t>
            </a:r>
          </a:p>
          <a:p>
            <a:pPr eaLnBrk="1" hangingPunct="1">
              <a:spcBef>
                <a:spcPct val="0"/>
              </a:spcBef>
              <a:buFontTx/>
              <a:buNone/>
            </a:pPr>
            <a:endParaRPr lang="el-GR" altLang="en-US" sz="2200" b="1" dirty="0">
              <a:latin typeface="Times New Roman" panose="02020603050405020304" pitchFamily="18" charset="0"/>
            </a:endParaRPr>
          </a:p>
          <a:p>
            <a:pPr eaLnBrk="1" hangingPunct="1">
              <a:spcBef>
                <a:spcPct val="0"/>
              </a:spcBef>
              <a:buFontTx/>
              <a:buNone/>
            </a:pPr>
            <a:r>
              <a:rPr lang="en-US" altLang="en-US" sz="2200" b="1" dirty="0">
                <a:latin typeface="Times New Roman" panose="02020603050405020304" pitchFamily="18" charset="0"/>
              </a:rPr>
              <a:t>The hypothesis of meningitis was explored and refined as follows: </a:t>
            </a:r>
            <a:endParaRPr lang="el-GR" altLang="en-US" sz="2200" b="1" dirty="0">
              <a:latin typeface="Times New Roman" panose="02020603050405020304" pitchFamily="18" charset="0"/>
            </a:endParaRPr>
          </a:p>
          <a:p>
            <a:pPr eaLnBrk="1" hangingPunct="1">
              <a:spcBef>
                <a:spcPct val="0"/>
              </a:spcBef>
              <a:buFontTx/>
              <a:buNone/>
            </a:pPr>
            <a:endParaRPr lang="el-GR" altLang="en-US" sz="2200" b="1" dirty="0">
              <a:latin typeface="Times New Roman" panose="02020603050405020304" pitchFamily="18" charset="0"/>
            </a:endParaRPr>
          </a:p>
          <a:p>
            <a:pPr lvl="1" eaLnBrk="1" hangingPunct="1">
              <a:spcBef>
                <a:spcPct val="0"/>
              </a:spcBef>
              <a:buFontTx/>
              <a:buNone/>
            </a:pPr>
            <a:r>
              <a:rPr lang="en-US" altLang="en-US" sz="2200" b="1" dirty="0">
                <a:latin typeface="Times New Roman" panose="02020603050405020304" pitchFamily="18" charset="0"/>
              </a:rPr>
              <a:t>The hypothesis of bacterial meningitis was explored </a:t>
            </a:r>
            <a:endParaRPr lang="el-GR" altLang="en-US" sz="2200" b="1" dirty="0">
              <a:latin typeface="Times New Roman" panose="02020603050405020304" pitchFamily="18" charset="0"/>
            </a:endParaRPr>
          </a:p>
          <a:p>
            <a:pPr lvl="1" eaLnBrk="1" hangingPunct="1">
              <a:spcBef>
                <a:spcPct val="0"/>
              </a:spcBef>
              <a:buFontTx/>
              <a:buNone/>
            </a:pPr>
            <a:endParaRPr lang="el-GR" altLang="en-US" sz="2200" b="1" dirty="0">
              <a:latin typeface="Times New Roman" panose="02020603050405020304" pitchFamily="18" charset="0"/>
            </a:endParaRPr>
          </a:p>
          <a:p>
            <a:pPr lvl="1" eaLnBrk="1" hangingPunct="1">
              <a:spcBef>
                <a:spcPct val="0"/>
              </a:spcBef>
              <a:buFontTx/>
              <a:buNone/>
            </a:pPr>
            <a:r>
              <a:rPr lang="en-US" altLang="en-US" sz="2200" b="1" dirty="0">
                <a:latin typeface="Times New Roman" panose="02020603050405020304" pitchFamily="18" charset="0"/>
              </a:rPr>
              <a:t>The hypothesis of viral meningitis was explored</a:t>
            </a:r>
            <a:endParaRPr lang="en-US" altLang="en-US" b="1" dirty="0"/>
          </a:p>
        </p:txBody>
      </p:sp>
      <p:sp>
        <p:nvSpPr>
          <p:cNvPr id="36869" name="Oval 8">
            <a:extLst>
              <a:ext uri="{FF2B5EF4-FFF2-40B4-BE49-F238E27FC236}">
                <a16:creationId xmlns:a16="http://schemas.microsoft.com/office/drawing/2014/main" id="{3FE5CD4E-8BE8-37B4-29D0-EFB343643487}"/>
              </a:ext>
            </a:extLst>
          </p:cNvPr>
          <p:cNvSpPr>
            <a:spLocks noChangeArrowheads="1"/>
          </p:cNvSpPr>
          <p:nvPr/>
        </p:nvSpPr>
        <p:spPr bwMode="auto">
          <a:xfrm>
            <a:off x="12198351" y="3175001"/>
            <a:ext cx="908050" cy="361950"/>
          </a:xfrm>
          <a:prstGeom prst="ellipse">
            <a:avLst/>
          </a:prstGeom>
          <a:solidFill>
            <a:srgbClr val="CCECFF"/>
          </a:solidFill>
          <a:ln w="28575">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6870" name="Oval 9">
            <a:extLst>
              <a:ext uri="{FF2B5EF4-FFF2-40B4-BE49-F238E27FC236}">
                <a16:creationId xmlns:a16="http://schemas.microsoft.com/office/drawing/2014/main" id="{BE64BBE2-8BF6-A8FB-58E8-7A08193C6E4D}"/>
              </a:ext>
            </a:extLst>
          </p:cNvPr>
          <p:cNvSpPr>
            <a:spLocks noChangeArrowheads="1"/>
          </p:cNvSpPr>
          <p:nvPr/>
        </p:nvSpPr>
        <p:spPr bwMode="auto">
          <a:xfrm>
            <a:off x="13716001" y="3175001"/>
            <a:ext cx="908050" cy="361950"/>
          </a:xfrm>
          <a:prstGeom prst="ellipse">
            <a:avLst/>
          </a:prstGeom>
          <a:solidFill>
            <a:srgbClr val="CCECFF"/>
          </a:solidFill>
          <a:ln w="28575">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6871" name="Oval 10">
            <a:extLst>
              <a:ext uri="{FF2B5EF4-FFF2-40B4-BE49-F238E27FC236}">
                <a16:creationId xmlns:a16="http://schemas.microsoft.com/office/drawing/2014/main" id="{50BA068B-836F-5257-8661-49A736247BEE}"/>
              </a:ext>
            </a:extLst>
          </p:cNvPr>
          <p:cNvSpPr>
            <a:spLocks noChangeArrowheads="1"/>
          </p:cNvSpPr>
          <p:nvPr/>
        </p:nvSpPr>
        <p:spPr bwMode="auto">
          <a:xfrm>
            <a:off x="10363201" y="3175001"/>
            <a:ext cx="908050" cy="361950"/>
          </a:xfrm>
          <a:prstGeom prst="ellipse">
            <a:avLst/>
          </a:prstGeom>
          <a:solidFill>
            <a:srgbClr val="CCECFF"/>
          </a:solidFill>
          <a:ln w="28575">
            <a:solidFill>
              <a:srgbClr val="33CC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77837" name="Line 13">
            <a:extLst>
              <a:ext uri="{FF2B5EF4-FFF2-40B4-BE49-F238E27FC236}">
                <a16:creationId xmlns:a16="http://schemas.microsoft.com/office/drawing/2014/main" id="{3E1BC962-6DA3-45B1-E8F3-B168CCF38D95}"/>
              </a:ext>
            </a:extLst>
          </p:cNvPr>
          <p:cNvSpPr>
            <a:spLocks noChangeShapeType="1"/>
          </p:cNvSpPr>
          <p:nvPr/>
        </p:nvSpPr>
        <p:spPr bwMode="auto">
          <a:xfrm flipH="1">
            <a:off x="12950827" y="5943601"/>
            <a:ext cx="307974" cy="539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7838" name="Line 14">
            <a:extLst>
              <a:ext uri="{FF2B5EF4-FFF2-40B4-BE49-F238E27FC236}">
                <a16:creationId xmlns:a16="http://schemas.microsoft.com/office/drawing/2014/main" id="{773D3B60-7D89-4BB0-5648-774408E37C10}"/>
              </a:ext>
            </a:extLst>
          </p:cNvPr>
          <p:cNvSpPr>
            <a:spLocks noChangeShapeType="1"/>
          </p:cNvSpPr>
          <p:nvPr/>
        </p:nvSpPr>
        <p:spPr bwMode="auto">
          <a:xfrm flipH="1">
            <a:off x="11582400" y="7620001"/>
            <a:ext cx="1219200" cy="539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7839" name="Line 15">
            <a:extLst>
              <a:ext uri="{FF2B5EF4-FFF2-40B4-BE49-F238E27FC236}">
                <a16:creationId xmlns:a16="http://schemas.microsoft.com/office/drawing/2014/main" id="{D0AF7AF7-808F-1D47-4C4D-EA15FF0835B3}"/>
              </a:ext>
            </a:extLst>
          </p:cNvPr>
          <p:cNvSpPr>
            <a:spLocks noChangeShapeType="1"/>
          </p:cNvSpPr>
          <p:nvPr/>
        </p:nvSpPr>
        <p:spPr bwMode="auto">
          <a:xfrm>
            <a:off x="12807951" y="7620001"/>
            <a:ext cx="1517650" cy="539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6875" name="Line 16">
            <a:extLst>
              <a:ext uri="{FF2B5EF4-FFF2-40B4-BE49-F238E27FC236}">
                <a16:creationId xmlns:a16="http://schemas.microsoft.com/office/drawing/2014/main" id="{AE850697-3018-0200-FA07-EC809B2F77BC}"/>
              </a:ext>
            </a:extLst>
          </p:cNvPr>
          <p:cNvSpPr>
            <a:spLocks noChangeShapeType="1"/>
          </p:cNvSpPr>
          <p:nvPr/>
        </p:nvSpPr>
        <p:spPr bwMode="auto">
          <a:xfrm>
            <a:off x="7943851" y="5159376"/>
            <a:ext cx="10344150" cy="22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6876" name="Line 18">
            <a:extLst>
              <a:ext uri="{FF2B5EF4-FFF2-40B4-BE49-F238E27FC236}">
                <a16:creationId xmlns:a16="http://schemas.microsoft.com/office/drawing/2014/main" id="{708C5EE6-3EC8-BCE4-8933-43280822561A}"/>
              </a:ext>
            </a:extLst>
          </p:cNvPr>
          <p:cNvSpPr>
            <a:spLocks noChangeShapeType="1"/>
          </p:cNvSpPr>
          <p:nvPr/>
        </p:nvSpPr>
        <p:spPr bwMode="auto">
          <a:xfrm flipH="1">
            <a:off x="12649199" y="2038351"/>
            <a:ext cx="298451" cy="11620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7" name="Line 19">
            <a:extLst>
              <a:ext uri="{FF2B5EF4-FFF2-40B4-BE49-F238E27FC236}">
                <a16:creationId xmlns:a16="http://schemas.microsoft.com/office/drawing/2014/main" id="{00B26005-D7BC-5D57-25DA-B9D5AA8811DC}"/>
              </a:ext>
            </a:extLst>
          </p:cNvPr>
          <p:cNvSpPr>
            <a:spLocks noChangeShapeType="1"/>
          </p:cNvSpPr>
          <p:nvPr/>
        </p:nvSpPr>
        <p:spPr bwMode="auto">
          <a:xfrm>
            <a:off x="12954000" y="2155824"/>
            <a:ext cx="1066800" cy="1044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8" name="Line 20">
            <a:extLst>
              <a:ext uri="{FF2B5EF4-FFF2-40B4-BE49-F238E27FC236}">
                <a16:creationId xmlns:a16="http://schemas.microsoft.com/office/drawing/2014/main" id="{08BB4B5D-326B-030E-DB6C-2246EEC500B1}"/>
              </a:ext>
            </a:extLst>
          </p:cNvPr>
          <p:cNvSpPr>
            <a:spLocks noChangeShapeType="1"/>
          </p:cNvSpPr>
          <p:nvPr/>
        </p:nvSpPr>
        <p:spPr bwMode="auto">
          <a:xfrm flipH="1">
            <a:off x="10820399" y="2155824"/>
            <a:ext cx="2101118" cy="1044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9" name="Line 21">
            <a:extLst>
              <a:ext uri="{FF2B5EF4-FFF2-40B4-BE49-F238E27FC236}">
                <a16:creationId xmlns:a16="http://schemas.microsoft.com/office/drawing/2014/main" id="{69FD7D55-75B5-23B9-F6E7-9BA0579D0952}"/>
              </a:ext>
            </a:extLst>
          </p:cNvPr>
          <p:cNvSpPr>
            <a:spLocks noChangeShapeType="1"/>
          </p:cNvSpPr>
          <p:nvPr/>
        </p:nvSpPr>
        <p:spPr bwMode="auto">
          <a:xfrm>
            <a:off x="12649200" y="3505200"/>
            <a:ext cx="304800" cy="361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0" name="Line 22">
            <a:extLst>
              <a:ext uri="{FF2B5EF4-FFF2-40B4-BE49-F238E27FC236}">
                <a16:creationId xmlns:a16="http://schemas.microsoft.com/office/drawing/2014/main" id="{544BD934-751E-5D26-B1DF-5CFBFD53B03B}"/>
              </a:ext>
            </a:extLst>
          </p:cNvPr>
          <p:cNvSpPr>
            <a:spLocks noChangeShapeType="1"/>
          </p:cNvSpPr>
          <p:nvPr/>
        </p:nvSpPr>
        <p:spPr bwMode="auto">
          <a:xfrm>
            <a:off x="14325600" y="3505200"/>
            <a:ext cx="457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1" name="Line 23">
            <a:extLst>
              <a:ext uri="{FF2B5EF4-FFF2-40B4-BE49-F238E27FC236}">
                <a16:creationId xmlns:a16="http://schemas.microsoft.com/office/drawing/2014/main" id="{1E8E18A8-A2AD-0464-A39B-9EC18B8D409E}"/>
              </a:ext>
            </a:extLst>
          </p:cNvPr>
          <p:cNvSpPr>
            <a:spLocks noChangeShapeType="1"/>
          </p:cNvSpPr>
          <p:nvPr/>
        </p:nvSpPr>
        <p:spPr bwMode="auto">
          <a:xfrm>
            <a:off x="10667999" y="3505200"/>
            <a:ext cx="152399" cy="4821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2" name="Line 24">
            <a:extLst>
              <a:ext uri="{FF2B5EF4-FFF2-40B4-BE49-F238E27FC236}">
                <a16:creationId xmlns:a16="http://schemas.microsoft.com/office/drawing/2014/main" id="{C6A118A5-F674-D414-113C-C6EB4FBBA211}"/>
              </a:ext>
            </a:extLst>
          </p:cNvPr>
          <p:cNvSpPr>
            <a:spLocks noChangeShapeType="1"/>
          </p:cNvSpPr>
          <p:nvPr/>
        </p:nvSpPr>
        <p:spPr bwMode="auto">
          <a:xfrm flipH="1">
            <a:off x="14478000" y="3048000"/>
            <a:ext cx="304800" cy="152400"/>
          </a:xfrm>
          <a:prstGeom prst="line">
            <a:avLst/>
          </a:prstGeom>
          <a:noFill/>
          <a:ln w="952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3" name="Freeform 28">
            <a:extLst>
              <a:ext uri="{FF2B5EF4-FFF2-40B4-BE49-F238E27FC236}">
                <a16:creationId xmlns:a16="http://schemas.microsoft.com/office/drawing/2014/main" id="{277B5C88-E642-14A8-6417-B06C14A3F74E}"/>
              </a:ext>
            </a:extLst>
          </p:cNvPr>
          <p:cNvSpPr>
            <a:spLocks/>
          </p:cNvSpPr>
          <p:nvPr/>
        </p:nvSpPr>
        <p:spPr bwMode="auto">
          <a:xfrm>
            <a:off x="12801600" y="2870200"/>
            <a:ext cx="1981200" cy="330200"/>
          </a:xfrm>
          <a:custGeom>
            <a:avLst/>
            <a:gdLst>
              <a:gd name="T0" fmla="*/ 2147483646 w 624"/>
              <a:gd name="T1" fmla="*/ 2147483646 h 104"/>
              <a:gd name="T2" fmla="*/ 2147483646 w 624"/>
              <a:gd name="T3" fmla="*/ 2147483646 h 104"/>
              <a:gd name="T4" fmla="*/ 0 w 624"/>
              <a:gd name="T5" fmla="*/ 2147483646 h 104"/>
              <a:gd name="T6" fmla="*/ 0 60000 65536"/>
              <a:gd name="T7" fmla="*/ 0 60000 65536"/>
              <a:gd name="T8" fmla="*/ 0 60000 65536"/>
            </a:gdLst>
            <a:ahLst/>
            <a:cxnLst>
              <a:cxn ang="T6">
                <a:pos x="T0" y="T1"/>
              </a:cxn>
              <a:cxn ang="T7">
                <a:pos x="T2" y="T3"/>
              </a:cxn>
              <a:cxn ang="T8">
                <a:pos x="T4" y="T5"/>
              </a:cxn>
            </a:cxnLst>
            <a:rect l="0" t="0" r="r" b="b"/>
            <a:pathLst>
              <a:path w="624" h="104">
                <a:moveTo>
                  <a:pt x="624" y="56"/>
                </a:moveTo>
                <a:cubicBezTo>
                  <a:pt x="508" y="28"/>
                  <a:pt x="392" y="0"/>
                  <a:pt x="288" y="8"/>
                </a:cubicBezTo>
                <a:cubicBezTo>
                  <a:pt x="184" y="16"/>
                  <a:pt x="92" y="60"/>
                  <a:pt x="0" y="104"/>
                </a:cubicBezTo>
              </a:path>
            </a:pathLst>
          </a:custGeom>
          <a:noFill/>
          <a:ln w="9525" cap="flat" cmpd="sng">
            <a:solidFill>
              <a:srgbClr val="99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4" name="Freeform 29">
            <a:extLst>
              <a:ext uri="{FF2B5EF4-FFF2-40B4-BE49-F238E27FC236}">
                <a16:creationId xmlns:a16="http://schemas.microsoft.com/office/drawing/2014/main" id="{C08AC668-F222-576D-F2DE-F8050B32D4FC}"/>
              </a:ext>
            </a:extLst>
          </p:cNvPr>
          <p:cNvSpPr>
            <a:spLocks/>
          </p:cNvSpPr>
          <p:nvPr/>
        </p:nvSpPr>
        <p:spPr bwMode="auto">
          <a:xfrm>
            <a:off x="11125200" y="2590800"/>
            <a:ext cx="3657600" cy="609600"/>
          </a:xfrm>
          <a:custGeom>
            <a:avLst/>
            <a:gdLst>
              <a:gd name="T0" fmla="*/ 2147483646 w 1152"/>
              <a:gd name="T1" fmla="*/ 2147483646 h 192"/>
              <a:gd name="T2" fmla="*/ 2147483646 w 1152"/>
              <a:gd name="T3" fmla="*/ 0 h 192"/>
              <a:gd name="T4" fmla="*/ 2147483646 w 1152"/>
              <a:gd name="T5" fmla="*/ 2147483646 h 192"/>
              <a:gd name="T6" fmla="*/ 0 w 1152"/>
              <a:gd name="T7" fmla="*/ 2147483646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52" h="192">
                <a:moveTo>
                  <a:pt x="1152" y="144"/>
                </a:moveTo>
                <a:cubicBezTo>
                  <a:pt x="1080" y="72"/>
                  <a:pt x="1008" y="0"/>
                  <a:pt x="864" y="0"/>
                </a:cubicBezTo>
                <a:cubicBezTo>
                  <a:pt x="720" y="0"/>
                  <a:pt x="432" y="112"/>
                  <a:pt x="288" y="144"/>
                </a:cubicBezTo>
                <a:cubicBezTo>
                  <a:pt x="144" y="176"/>
                  <a:pt x="72" y="184"/>
                  <a:pt x="0" y="192"/>
                </a:cubicBezTo>
              </a:path>
            </a:pathLst>
          </a:custGeom>
          <a:noFill/>
          <a:ln w="9525" cap="flat" cmpd="sng">
            <a:solidFill>
              <a:srgbClr val="99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87095" y="5440309"/>
            <a:ext cx="21590490" cy="2504478"/>
          </a:xfrm>
        </p:spPr>
        <p:txBody>
          <a:bodyPr/>
          <a:lstStyle/>
          <a:p>
            <a:r>
              <a:rPr lang="en-US" sz="6000" dirty="0"/>
              <a:t>Heuristic Classification: </a:t>
            </a:r>
          </a:p>
          <a:p>
            <a:r>
              <a:rPr lang="en-US" sz="6000" dirty="0"/>
              <a:t>the generalization of NEOMYCIN’s reasoning </a:t>
            </a:r>
          </a:p>
        </p:txBody>
      </p:sp>
    </p:spTree>
    <p:extLst>
      <p:ext uri="{BB962C8B-B14F-4D97-AF65-F5344CB8AC3E}">
        <p14:creationId xmlns:p14="http://schemas.microsoft.com/office/powerpoint/2010/main" val="4198958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35</a:t>
            </a:fld>
            <a:endParaRPr lang="bg-BG">
              <a:solidFill>
                <a:srgbClr val="000000"/>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410224"/>
            <a:ext cx="21172015" cy="146431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400" dirty="0">
              <a:solidFill>
                <a:srgbClr val="0100C8"/>
              </a:solidFill>
              <a:latin typeface="Helvetica Neue"/>
            </a:endParaRPr>
          </a:p>
        </p:txBody>
      </p:sp>
      <p:sp>
        <p:nvSpPr>
          <p:cNvPr id="10" name="Text Placeholder 3">
            <a:extLst>
              <a:ext uri="{FF2B5EF4-FFF2-40B4-BE49-F238E27FC236}">
                <a16:creationId xmlns:a16="http://schemas.microsoft.com/office/drawing/2014/main" id="{6FD2F68B-2CDC-44EE-63C2-7886C80152F6}"/>
              </a:ext>
            </a:extLst>
          </p:cNvPr>
          <p:cNvSpPr txBox="1">
            <a:spLocks/>
          </p:cNvSpPr>
          <p:nvPr/>
        </p:nvSpPr>
        <p:spPr>
          <a:xfrm>
            <a:off x="1077857" y="265322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Heuristic Classification </a:t>
            </a:r>
            <a:endParaRPr lang="en-CY" sz="6000" dirty="0">
              <a:solidFill>
                <a:srgbClr val="FF2D64"/>
              </a:solidFill>
            </a:endParaRPr>
          </a:p>
        </p:txBody>
      </p:sp>
      <p:sp>
        <p:nvSpPr>
          <p:cNvPr id="11" name="TextBox 10">
            <a:extLst>
              <a:ext uri="{FF2B5EF4-FFF2-40B4-BE49-F238E27FC236}">
                <a16:creationId xmlns:a16="http://schemas.microsoft.com/office/drawing/2014/main" id="{F3A32226-7032-E607-AF47-236BBF2E4884}"/>
              </a:ext>
            </a:extLst>
          </p:cNvPr>
          <p:cNvSpPr txBox="1"/>
          <p:nvPr/>
        </p:nvSpPr>
        <p:spPr>
          <a:xfrm>
            <a:off x="1077857" y="4150005"/>
            <a:ext cx="21590490" cy="553388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For its application, three basic knowledge structures are needed: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data taxonomy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taxonomy of solutions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(solution taxonomy) and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heuristic links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which connect nodes of the data taxonomy to nodes of the solution taxonomy and therefore constitute the connecting links between the two taxonomies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heuristic classification method has been incorporated into the generalized system HERACLE</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0067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a:extLst>
              <a:ext uri="{FF2B5EF4-FFF2-40B4-BE49-F238E27FC236}">
                <a16:creationId xmlns:a16="http://schemas.microsoft.com/office/drawing/2014/main" id="{CC36E67F-7B27-31BF-F130-B01AAA54920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639E36CB-8429-4F0A-8846-9AB0378D428B}" type="slidenum">
              <a:rPr lang="el-GR" altLang="en-US" sz="2800" smtClean="0"/>
              <a:pPr>
                <a:spcBef>
                  <a:spcPct val="0"/>
                </a:spcBef>
                <a:buFontTx/>
                <a:buNone/>
              </a:pPr>
              <a:t>36</a:t>
            </a:fld>
            <a:endParaRPr lang="el-GR" altLang="en-US" sz="2800" dirty="0"/>
          </a:p>
        </p:txBody>
      </p:sp>
      <p:sp>
        <p:nvSpPr>
          <p:cNvPr id="38915" name="Oval 4">
            <a:extLst>
              <a:ext uri="{FF2B5EF4-FFF2-40B4-BE49-F238E27FC236}">
                <a16:creationId xmlns:a16="http://schemas.microsoft.com/office/drawing/2014/main" id="{A0979356-6DDC-99C0-F635-E1295FD41575}"/>
              </a:ext>
            </a:extLst>
          </p:cNvPr>
          <p:cNvSpPr>
            <a:spLocks noChangeArrowheads="1"/>
          </p:cNvSpPr>
          <p:nvPr/>
        </p:nvSpPr>
        <p:spPr bwMode="auto">
          <a:xfrm>
            <a:off x="8686800" y="41148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16" name="Oval 5">
            <a:extLst>
              <a:ext uri="{FF2B5EF4-FFF2-40B4-BE49-F238E27FC236}">
                <a16:creationId xmlns:a16="http://schemas.microsoft.com/office/drawing/2014/main" id="{43A95838-5CC9-FE65-816F-F0390751B72D}"/>
              </a:ext>
            </a:extLst>
          </p:cNvPr>
          <p:cNvSpPr>
            <a:spLocks noChangeArrowheads="1"/>
          </p:cNvSpPr>
          <p:nvPr/>
        </p:nvSpPr>
        <p:spPr bwMode="auto">
          <a:xfrm>
            <a:off x="7620000" y="77724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17" name="Oval 6">
            <a:extLst>
              <a:ext uri="{FF2B5EF4-FFF2-40B4-BE49-F238E27FC236}">
                <a16:creationId xmlns:a16="http://schemas.microsoft.com/office/drawing/2014/main" id="{F2A60C4B-ECF0-5910-D71B-997E46E9B585}"/>
              </a:ext>
            </a:extLst>
          </p:cNvPr>
          <p:cNvSpPr>
            <a:spLocks noChangeArrowheads="1"/>
          </p:cNvSpPr>
          <p:nvPr/>
        </p:nvSpPr>
        <p:spPr bwMode="auto">
          <a:xfrm>
            <a:off x="11125200" y="59436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18" name="Oval 7">
            <a:extLst>
              <a:ext uri="{FF2B5EF4-FFF2-40B4-BE49-F238E27FC236}">
                <a16:creationId xmlns:a16="http://schemas.microsoft.com/office/drawing/2014/main" id="{036822D1-39CB-8BC1-3438-37248BEC22C8}"/>
              </a:ext>
            </a:extLst>
          </p:cNvPr>
          <p:cNvSpPr>
            <a:spLocks noChangeArrowheads="1"/>
          </p:cNvSpPr>
          <p:nvPr/>
        </p:nvSpPr>
        <p:spPr bwMode="auto">
          <a:xfrm>
            <a:off x="8686800" y="59436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19" name="Oval 8">
            <a:extLst>
              <a:ext uri="{FF2B5EF4-FFF2-40B4-BE49-F238E27FC236}">
                <a16:creationId xmlns:a16="http://schemas.microsoft.com/office/drawing/2014/main" id="{6BE373B6-3614-E583-8F67-ADC5EA317570}"/>
              </a:ext>
            </a:extLst>
          </p:cNvPr>
          <p:cNvSpPr>
            <a:spLocks noChangeArrowheads="1"/>
          </p:cNvSpPr>
          <p:nvPr/>
        </p:nvSpPr>
        <p:spPr bwMode="auto">
          <a:xfrm>
            <a:off x="6248400" y="59436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20" name="Oval 9">
            <a:extLst>
              <a:ext uri="{FF2B5EF4-FFF2-40B4-BE49-F238E27FC236}">
                <a16:creationId xmlns:a16="http://schemas.microsoft.com/office/drawing/2014/main" id="{24A15726-8D17-55DC-E0A2-BB68B41D503D}"/>
              </a:ext>
            </a:extLst>
          </p:cNvPr>
          <p:cNvSpPr>
            <a:spLocks noChangeArrowheads="1"/>
          </p:cNvSpPr>
          <p:nvPr/>
        </p:nvSpPr>
        <p:spPr bwMode="auto">
          <a:xfrm>
            <a:off x="10210800" y="76200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21" name="Oval 10">
            <a:extLst>
              <a:ext uri="{FF2B5EF4-FFF2-40B4-BE49-F238E27FC236}">
                <a16:creationId xmlns:a16="http://schemas.microsoft.com/office/drawing/2014/main" id="{34E17993-A8A3-2523-2196-0F9FAB28F37C}"/>
              </a:ext>
            </a:extLst>
          </p:cNvPr>
          <p:cNvSpPr>
            <a:spLocks noChangeArrowheads="1"/>
          </p:cNvSpPr>
          <p:nvPr/>
        </p:nvSpPr>
        <p:spPr bwMode="auto">
          <a:xfrm>
            <a:off x="5943600" y="96012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22" name="Oval 11">
            <a:extLst>
              <a:ext uri="{FF2B5EF4-FFF2-40B4-BE49-F238E27FC236}">
                <a16:creationId xmlns:a16="http://schemas.microsoft.com/office/drawing/2014/main" id="{1202F3CA-EE9A-B95B-48CB-A9CE3C53C223}"/>
              </a:ext>
            </a:extLst>
          </p:cNvPr>
          <p:cNvSpPr>
            <a:spLocks noChangeArrowheads="1"/>
          </p:cNvSpPr>
          <p:nvPr/>
        </p:nvSpPr>
        <p:spPr bwMode="auto">
          <a:xfrm>
            <a:off x="9601200" y="9601200"/>
            <a:ext cx="1371600" cy="1066800"/>
          </a:xfrm>
          <a:prstGeom prst="ellipse">
            <a:avLst/>
          </a:prstGeom>
          <a:solidFill>
            <a:srgbClr val="FFCC99"/>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23" name="Oval 12">
            <a:extLst>
              <a:ext uri="{FF2B5EF4-FFF2-40B4-BE49-F238E27FC236}">
                <a16:creationId xmlns:a16="http://schemas.microsoft.com/office/drawing/2014/main" id="{ABF01B23-42C5-397E-99AD-E8265A1A6C51}"/>
              </a:ext>
            </a:extLst>
          </p:cNvPr>
          <p:cNvSpPr>
            <a:spLocks noChangeArrowheads="1"/>
          </p:cNvSpPr>
          <p:nvPr/>
        </p:nvSpPr>
        <p:spPr bwMode="auto">
          <a:xfrm>
            <a:off x="7772400" y="9601200"/>
            <a:ext cx="1371600" cy="1066800"/>
          </a:xfrm>
          <a:prstGeom prst="ellipse">
            <a:avLst/>
          </a:prstGeom>
          <a:solidFill>
            <a:srgbClr val="FF9966"/>
          </a:solidFill>
          <a:ln w="9525" algn="ctr">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24" name="Line 13">
            <a:extLst>
              <a:ext uri="{FF2B5EF4-FFF2-40B4-BE49-F238E27FC236}">
                <a16:creationId xmlns:a16="http://schemas.microsoft.com/office/drawing/2014/main" id="{11441908-6702-3F09-942A-2537C793F9ED}"/>
              </a:ext>
            </a:extLst>
          </p:cNvPr>
          <p:cNvSpPr>
            <a:spLocks noChangeShapeType="1"/>
          </p:cNvSpPr>
          <p:nvPr/>
        </p:nvSpPr>
        <p:spPr bwMode="auto">
          <a:xfrm>
            <a:off x="9448800" y="51816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25" name="Line 14">
            <a:extLst>
              <a:ext uri="{FF2B5EF4-FFF2-40B4-BE49-F238E27FC236}">
                <a16:creationId xmlns:a16="http://schemas.microsoft.com/office/drawing/2014/main" id="{2E8409A5-BD50-2F91-00AC-2F1C30DC4DD4}"/>
              </a:ext>
            </a:extLst>
          </p:cNvPr>
          <p:cNvSpPr>
            <a:spLocks noChangeShapeType="1"/>
          </p:cNvSpPr>
          <p:nvPr/>
        </p:nvSpPr>
        <p:spPr bwMode="auto">
          <a:xfrm flipH="1">
            <a:off x="7162800" y="5181600"/>
            <a:ext cx="2286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26" name="Line 15">
            <a:extLst>
              <a:ext uri="{FF2B5EF4-FFF2-40B4-BE49-F238E27FC236}">
                <a16:creationId xmlns:a16="http://schemas.microsoft.com/office/drawing/2014/main" id="{BF17C2D8-FB9C-9992-41AF-49A8373627A1}"/>
              </a:ext>
            </a:extLst>
          </p:cNvPr>
          <p:cNvSpPr>
            <a:spLocks noChangeShapeType="1"/>
          </p:cNvSpPr>
          <p:nvPr/>
        </p:nvSpPr>
        <p:spPr bwMode="auto">
          <a:xfrm>
            <a:off x="9448800" y="5181600"/>
            <a:ext cx="19812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27" name="Line 16">
            <a:extLst>
              <a:ext uri="{FF2B5EF4-FFF2-40B4-BE49-F238E27FC236}">
                <a16:creationId xmlns:a16="http://schemas.microsoft.com/office/drawing/2014/main" id="{EE84B436-EDBD-F563-468B-964F012A4588}"/>
              </a:ext>
            </a:extLst>
          </p:cNvPr>
          <p:cNvSpPr>
            <a:spLocks noChangeShapeType="1"/>
          </p:cNvSpPr>
          <p:nvPr/>
        </p:nvSpPr>
        <p:spPr bwMode="auto">
          <a:xfrm flipH="1">
            <a:off x="8534400" y="7010400"/>
            <a:ext cx="762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28" name="Line 17">
            <a:extLst>
              <a:ext uri="{FF2B5EF4-FFF2-40B4-BE49-F238E27FC236}">
                <a16:creationId xmlns:a16="http://schemas.microsoft.com/office/drawing/2014/main" id="{38C834DD-6821-64B7-3183-DF4B3EB68D9C}"/>
              </a:ext>
            </a:extLst>
          </p:cNvPr>
          <p:cNvSpPr>
            <a:spLocks noChangeShapeType="1"/>
          </p:cNvSpPr>
          <p:nvPr/>
        </p:nvSpPr>
        <p:spPr bwMode="auto">
          <a:xfrm>
            <a:off x="9296400" y="7010400"/>
            <a:ext cx="1219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29" name="Line 18">
            <a:extLst>
              <a:ext uri="{FF2B5EF4-FFF2-40B4-BE49-F238E27FC236}">
                <a16:creationId xmlns:a16="http://schemas.microsoft.com/office/drawing/2014/main" id="{211D1B1F-40D3-0E30-DE58-F3F86437D199}"/>
              </a:ext>
            </a:extLst>
          </p:cNvPr>
          <p:cNvSpPr>
            <a:spLocks noChangeShapeType="1"/>
          </p:cNvSpPr>
          <p:nvPr/>
        </p:nvSpPr>
        <p:spPr bwMode="auto">
          <a:xfrm>
            <a:off x="8382000" y="88392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30" name="Line 19">
            <a:extLst>
              <a:ext uri="{FF2B5EF4-FFF2-40B4-BE49-F238E27FC236}">
                <a16:creationId xmlns:a16="http://schemas.microsoft.com/office/drawing/2014/main" id="{710C18AB-45C5-ABA2-ACA5-7E3AB1E49CA5}"/>
              </a:ext>
            </a:extLst>
          </p:cNvPr>
          <p:cNvSpPr>
            <a:spLocks noChangeShapeType="1"/>
          </p:cNvSpPr>
          <p:nvPr/>
        </p:nvSpPr>
        <p:spPr bwMode="auto">
          <a:xfrm flipH="1">
            <a:off x="6858000" y="8839200"/>
            <a:ext cx="1524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31" name="Line 20">
            <a:extLst>
              <a:ext uri="{FF2B5EF4-FFF2-40B4-BE49-F238E27FC236}">
                <a16:creationId xmlns:a16="http://schemas.microsoft.com/office/drawing/2014/main" id="{C8B1A9FF-33A4-4A09-9165-0EF7F5D41530}"/>
              </a:ext>
            </a:extLst>
          </p:cNvPr>
          <p:cNvSpPr>
            <a:spLocks noChangeShapeType="1"/>
          </p:cNvSpPr>
          <p:nvPr/>
        </p:nvSpPr>
        <p:spPr bwMode="auto">
          <a:xfrm>
            <a:off x="8382000" y="8839200"/>
            <a:ext cx="1524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32" name="Rectangle 21">
            <a:extLst>
              <a:ext uri="{FF2B5EF4-FFF2-40B4-BE49-F238E27FC236}">
                <a16:creationId xmlns:a16="http://schemas.microsoft.com/office/drawing/2014/main" id="{9CDBBA05-589D-4187-EC57-5317A9D174DD}"/>
              </a:ext>
            </a:extLst>
          </p:cNvPr>
          <p:cNvSpPr>
            <a:spLocks noChangeArrowheads="1"/>
          </p:cNvSpPr>
          <p:nvPr/>
        </p:nvSpPr>
        <p:spPr bwMode="auto">
          <a:xfrm>
            <a:off x="15544800" y="39624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33" name="Rectangle 22">
            <a:extLst>
              <a:ext uri="{FF2B5EF4-FFF2-40B4-BE49-F238E27FC236}">
                <a16:creationId xmlns:a16="http://schemas.microsoft.com/office/drawing/2014/main" id="{DAB02DBB-34B2-96B3-891F-90971A13F142}"/>
              </a:ext>
            </a:extLst>
          </p:cNvPr>
          <p:cNvSpPr>
            <a:spLocks noChangeArrowheads="1"/>
          </p:cNvSpPr>
          <p:nvPr/>
        </p:nvSpPr>
        <p:spPr bwMode="auto">
          <a:xfrm>
            <a:off x="17830800" y="59436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34" name="Rectangle 23">
            <a:extLst>
              <a:ext uri="{FF2B5EF4-FFF2-40B4-BE49-F238E27FC236}">
                <a16:creationId xmlns:a16="http://schemas.microsoft.com/office/drawing/2014/main" id="{4B585F5B-4DED-5722-5D96-C23D2F601402}"/>
              </a:ext>
            </a:extLst>
          </p:cNvPr>
          <p:cNvSpPr>
            <a:spLocks noChangeArrowheads="1"/>
          </p:cNvSpPr>
          <p:nvPr/>
        </p:nvSpPr>
        <p:spPr bwMode="auto">
          <a:xfrm>
            <a:off x="15849600" y="5943600"/>
            <a:ext cx="1524000" cy="1066800"/>
          </a:xfrm>
          <a:prstGeom prst="rect">
            <a:avLst/>
          </a:prstGeom>
          <a:solidFill>
            <a:schemeClr val="accent6">
              <a:lumMod val="75000"/>
            </a:schemeClr>
          </a:solidFill>
          <a:ln w="9525" algn="ctr">
            <a:solidFill>
              <a:srgbClr val="99FF66"/>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35" name="Rectangle 24">
            <a:extLst>
              <a:ext uri="{FF2B5EF4-FFF2-40B4-BE49-F238E27FC236}">
                <a16:creationId xmlns:a16="http://schemas.microsoft.com/office/drawing/2014/main" id="{BAFA6DD1-FA34-2D00-45A9-A561C5C01DBC}"/>
              </a:ext>
            </a:extLst>
          </p:cNvPr>
          <p:cNvSpPr>
            <a:spLocks noChangeArrowheads="1"/>
          </p:cNvSpPr>
          <p:nvPr/>
        </p:nvSpPr>
        <p:spPr bwMode="auto">
          <a:xfrm>
            <a:off x="13868400" y="59436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36" name="Line 25">
            <a:extLst>
              <a:ext uri="{FF2B5EF4-FFF2-40B4-BE49-F238E27FC236}">
                <a16:creationId xmlns:a16="http://schemas.microsoft.com/office/drawing/2014/main" id="{508A7D83-1545-5D51-4EB1-E6D059FE12B6}"/>
              </a:ext>
            </a:extLst>
          </p:cNvPr>
          <p:cNvSpPr>
            <a:spLocks noChangeShapeType="1"/>
          </p:cNvSpPr>
          <p:nvPr/>
        </p:nvSpPr>
        <p:spPr bwMode="auto">
          <a:xfrm>
            <a:off x="6858000" y="70104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37" name="Line 26">
            <a:extLst>
              <a:ext uri="{FF2B5EF4-FFF2-40B4-BE49-F238E27FC236}">
                <a16:creationId xmlns:a16="http://schemas.microsoft.com/office/drawing/2014/main" id="{55980B95-82A6-295B-6656-C34CB61FAB3B}"/>
              </a:ext>
            </a:extLst>
          </p:cNvPr>
          <p:cNvSpPr>
            <a:spLocks noChangeShapeType="1"/>
          </p:cNvSpPr>
          <p:nvPr/>
        </p:nvSpPr>
        <p:spPr bwMode="auto">
          <a:xfrm flipH="1">
            <a:off x="5791200" y="7010400"/>
            <a:ext cx="10668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38" name="Line 27">
            <a:extLst>
              <a:ext uri="{FF2B5EF4-FFF2-40B4-BE49-F238E27FC236}">
                <a16:creationId xmlns:a16="http://schemas.microsoft.com/office/drawing/2014/main" id="{05F48050-5A14-BCA4-72D7-5CE7DA0A9323}"/>
              </a:ext>
            </a:extLst>
          </p:cNvPr>
          <p:cNvSpPr>
            <a:spLocks noChangeShapeType="1"/>
          </p:cNvSpPr>
          <p:nvPr/>
        </p:nvSpPr>
        <p:spPr bwMode="auto">
          <a:xfrm>
            <a:off x="6858000" y="7010400"/>
            <a:ext cx="762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39" name="Line 28">
            <a:extLst>
              <a:ext uri="{FF2B5EF4-FFF2-40B4-BE49-F238E27FC236}">
                <a16:creationId xmlns:a16="http://schemas.microsoft.com/office/drawing/2014/main" id="{CAF714FA-AA29-24F9-F9D1-6AC21B219DCF}"/>
              </a:ext>
            </a:extLst>
          </p:cNvPr>
          <p:cNvSpPr>
            <a:spLocks noChangeShapeType="1"/>
          </p:cNvSpPr>
          <p:nvPr/>
        </p:nvSpPr>
        <p:spPr bwMode="auto">
          <a:xfrm>
            <a:off x="10972800" y="8686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40" name="Line 29">
            <a:extLst>
              <a:ext uri="{FF2B5EF4-FFF2-40B4-BE49-F238E27FC236}">
                <a16:creationId xmlns:a16="http://schemas.microsoft.com/office/drawing/2014/main" id="{1700F7F1-D8A8-AA95-CB76-47294671B5F2}"/>
              </a:ext>
            </a:extLst>
          </p:cNvPr>
          <p:cNvSpPr>
            <a:spLocks noChangeShapeType="1"/>
          </p:cNvSpPr>
          <p:nvPr/>
        </p:nvSpPr>
        <p:spPr bwMode="auto">
          <a:xfrm>
            <a:off x="10972800" y="8686800"/>
            <a:ext cx="6096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41" name="Line 30">
            <a:extLst>
              <a:ext uri="{FF2B5EF4-FFF2-40B4-BE49-F238E27FC236}">
                <a16:creationId xmlns:a16="http://schemas.microsoft.com/office/drawing/2014/main" id="{26884F21-C24A-620C-E1C5-16A2091C3EEF}"/>
              </a:ext>
            </a:extLst>
          </p:cNvPr>
          <p:cNvSpPr>
            <a:spLocks noChangeShapeType="1"/>
          </p:cNvSpPr>
          <p:nvPr/>
        </p:nvSpPr>
        <p:spPr bwMode="auto">
          <a:xfrm>
            <a:off x="11887200" y="70104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42" name="Line 31">
            <a:extLst>
              <a:ext uri="{FF2B5EF4-FFF2-40B4-BE49-F238E27FC236}">
                <a16:creationId xmlns:a16="http://schemas.microsoft.com/office/drawing/2014/main" id="{145EFC7A-5287-7368-C1B1-C7B10A86C476}"/>
              </a:ext>
            </a:extLst>
          </p:cNvPr>
          <p:cNvSpPr>
            <a:spLocks noChangeShapeType="1"/>
          </p:cNvSpPr>
          <p:nvPr/>
        </p:nvSpPr>
        <p:spPr bwMode="auto">
          <a:xfrm>
            <a:off x="11887200" y="7010400"/>
            <a:ext cx="7620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43" name="Line 32">
            <a:extLst>
              <a:ext uri="{FF2B5EF4-FFF2-40B4-BE49-F238E27FC236}">
                <a16:creationId xmlns:a16="http://schemas.microsoft.com/office/drawing/2014/main" id="{AC633429-3CEA-6372-2942-0294AD409D7C}"/>
              </a:ext>
            </a:extLst>
          </p:cNvPr>
          <p:cNvSpPr>
            <a:spLocks noChangeShapeType="1"/>
          </p:cNvSpPr>
          <p:nvPr/>
        </p:nvSpPr>
        <p:spPr bwMode="auto">
          <a:xfrm flipH="1">
            <a:off x="11582400" y="7010400"/>
            <a:ext cx="3048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44" name="Rectangle 33">
            <a:extLst>
              <a:ext uri="{FF2B5EF4-FFF2-40B4-BE49-F238E27FC236}">
                <a16:creationId xmlns:a16="http://schemas.microsoft.com/office/drawing/2014/main" id="{6F1EAF5D-E835-3487-5FBA-F6563B0CDD3A}"/>
              </a:ext>
            </a:extLst>
          </p:cNvPr>
          <p:cNvSpPr>
            <a:spLocks noChangeArrowheads="1"/>
          </p:cNvSpPr>
          <p:nvPr/>
        </p:nvSpPr>
        <p:spPr bwMode="auto">
          <a:xfrm>
            <a:off x="16002000" y="96012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45" name="Rectangle 34">
            <a:extLst>
              <a:ext uri="{FF2B5EF4-FFF2-40B4-BE49-F238E27FC236}">
                <a16:creationId xmlns:a16="http://schemas.microsoft.com/office/drawing/2014/main" id="{0816B4F9-75D9-0132-7871-E740D469D4EA}"/>
              </a:ext>
            </a:extLst>
          </p:cNvPr>
          <p:cNvSpPr>
            <a:spLocks noChangeArrowheads="1"/>
          </p:cNvSpPr>
          <p:nvPr/>
        </p:nvSpPr>
        <p:spPr bwMode="auto">
          <a:xfrm>
            <a:off x="17068800" y="77724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46" name="Rectangle 35">
            <a:extLst>
              <a:ext uri="{FF2B5EF4-FFF2-40B4-BE49-F238E27FC236}">
                <a16:creationId xmlns:a16="http://schemas.microsoft.com/office/drawing/2014/main" id="{5E50902B-8664-D3CA-6AB7-945FFF214AD1}"/>
              </a:ext>
            </a:extLst>
          </p:cNvPr>
          <p:cNvSpPr>
            <a:spLocks noChangeArrowheads="1"/>
          </p:cNvSpPr>
          <p:nvPr/>
        </p:nvSpPr>
        <p:spPr bwMode="auto">
          <a:xfrm>
            <a:off x="14935200" y="77724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47" name="Rectangle 36">
            <a:extLst>
              <a:ext uri="{FF2B5EF4-FFF2-40B4-BE49-F238E27FC236}">
                <a16:creationId xmlns:a16="http://schemas.microsoft.com/office/drawing/2014/main" id="{97233C5C-B121-F9FC-4C47-E208AAF20032}"/>
              </a:ext>
            </a:extLst>
          </p:cNvPr>
          <p:cNvSpPr>
            <a:spLocks noChangeArrowheads="1"/>
          </p:cNvSpPr>
          <p:nvPr/>
        </p:nvSpPr>
        <p:spPr bwMode="auto">
          <a:xfrm>
            <a:off x="14173200" y="9601200"/>
            <a:ext cx="1524000" cy="1066800"/>
          </a:xfrm>
          <a:prstGeom prst="rect">
            <a:avLst/>
          </a:prstGeom>
          <a:solidFill>
            <a:srgbClr val="99FF66"/>
          </a:solidFill>
          <a:ln w="9525" algn="ctr">
            <a:solidFill>
              <a:srgbClr val="99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38948" name="Line 37">
            <a:extLst>
              <a:ext uri="{FF2B5EF4-FFF2-40B4-BE49-F238E27FC236}">
                <a16:creationId xmlns:a16="http://schemas.microsoft.com/office/drawing/2014/main" id="{1AF425DA-A734-380C-6178-E98065A72E8F}"/>
              </a:ext>
            </a:extLst>
          </p:cNvPr>
          <p:cNvSpPr>
            <a:spLocks noChangeShapeType="1"/>
          </p:cNvSpPr>
          <p:nvPr/>
        </p:nvSpPr>
        <p:spPr bwMode="auto">
          <a:xfrm>
            <a:off x="16459200" y="50292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49" name="Line 38">
            <a:extLst>
              <a:ext uri="{FF2B5EF4-FFF2-40B4-BE49-F238E27FC236}">
                <a16:creationId xmlns:a16="http://schemas.microsoft.com/office/drawing/2014/main" id="{1FBB46C8-7937-ED44-E421-57D09E060839}"/>
              </a:ext>
            </a:extLst>
          </p:cNvPr>
          <p:cNvSpPr>
            <a:spLocks noChangeShapeType="1"/>
          </p:cNvSpPr>
          <p:nvPr/>
        </p:nvSpPr>
        <p:spPr bwMode="auto">
          <a:xfrm flipH="1">
            <a:off x="14782800" y="5029200"/>
            <a:ext cx="1676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0" name="Line 39">
            <a:extLst>
              <a:ext uri="{FF2B5EF4-FFF2-40B4-BE49-F238E27FC236}">
                <a16:creationId xmlns:a16="http://schemas.microsoft.com/office/drawing/2014/main" id="{DA02576A-1FC7-6CB0-66A9-D4788FDF021F}"/>
              </a:ext>
            </a:extLst>
          </p:cNvPr>
          <p:cNvSpPr>
            <a:spLocks noChangeShapeType="1"/>
          </p:cNvSpPr>
          <p:nvPr/>
        </p:nvSpPr>
        <p:spPr bwMode="auto">
          <a:xfrm>
            <a:off x="16459200" y="5029200"/>
            <a:ext cx="19812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1" name="Line 40">
            <a:extLst>
              <a:ext uri="{FF2B5EF4-FFF2-40B4-BE49-F238E27FC236}">
                <a16:creationId xmlns:a16="http://schemas.microsoft.com/office/drawing/2014/main" id="{D8EB7289-BDF7-AA4C-83A4-72F053853C82}"/>
              </a:ext>
            </a:extLst>
          </p:cNvPr>
          <p:cNvSpPr>
            <a:spLocks noChangeShapeType="1"/>
          </p:cNvSpPr>
          <p:nvPr/>
        </p:nvSpPr>
        <p:spPr bwMode="auto">
          <a:xfrm flipH="1">
            <a:off x="15849600" y="7010400"/>
            <a:ext cx="6096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2" name="Line 41">
            <a:extLst>
              <a:ext uri="{FF2B5EF4-FFF2-40B4-BE49-F238E27FC236}">
                <a16:creationId xmlns:a16="http://schemas.microsoft.com/office/drawing/2014/main" id="{4B11BE5B-0381-E1D3-20E2-20500F1E427D}"/>
              </a:ext>
            </a:extLst>
          </p:cNvPr>
          <p:cNvSpPr>
            <a:spLocks noChangeShapeType="1"/>
          </p:cNvSpPr>
          <p:nvPr/>
        </p:nvSpPr>
        <p:spPr bwMode="auto">
          <a:xfrm>
            <a:off x="16459200" y="7010400"/>
            <a:ext cx="914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3" name="Line 42">
            <a:extLst>
              <a:ext uri="{FF2B5EF4-FFF2-40B4-BE49-F238E27FC236}">
                <a16:creationId xmlns:a16="http://schemas.microsoft.com/office/drawing/2014/main" id="{A819592A-2D07-0D19-B03A-ED94DB44CE58}"/>
              </a:ext>
            </a:extLst>
          </p:cNvPr>
          <p:cNvSpPr>
            <a:spLocks noChangeShapeType="1"/>
          </p:cNvSpPr>
          <p:nvPr/>
        </p:nvSpPr>
        <p:spPr bwMode="auto">
          <a:xfrm flipH="1">
            <a:off x="15087600" y="8839200"/>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4" name="Line 43">
            <a:extLst>
              <a:ext uri="{FF2B5EF4-FFF2-40B4-BE49-F238E27FC236}">
                <a16:creationId xmlns:a16="http://schemas.microsoft.com/office/drawing/2014/main" id="{45F65963-7B69-3E76-BA6D-3312475D0048}"/>
              </a:ext>
            </a:extLst>
          </p:cNvPr>
          <p:cNvSpPr>
            <a:spLocks noChangeShapeType="1"/>
          </p:cNvSpPr>
          <p:nvPr/>
        </p:nvSpPr>
        <p:spPr bwMode="auto">
          <a:xfrm>
            <a:off x="15544800" y="8839200"/>
            <a:ext cx="10668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5" name="Line 44">
            <a:extLst>
              <a:ext uri="{FF2B5EF4-FFF2-40B4-BE49-F238E27FC236}">
                <a16:creationId xmlns:a16="http://schemas.microsoft.com/office/drawing/2014/main" id="{BE4B9B5A-06AB-F429-1EF1-449878A40190}"/>
              </a:ext>
            </a:extLst>
          </p:cNvPr>
          <p:cNvSpPr>
            <a:spLocks noChangeShapeType="1"/>
          </p:cNvSpPr>
          <p:nvPr/>
        </p:nvSpPr>
        <p:spPr bwMode="auto">
          <a:xfrm flipH="1">
            <a:off x="14173200" y="7010400"/>
            <a:ext cx="3048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6" name="Line 45">
            <a:extLst>
              <a:ext uri="{FF2B5EF4-FFF2-40B4-BE49-F238E27FC236}">
                <a16:creationId xmlns:a16="http://schemas.microsoft.com/office/drawing/2014/main" id="{A15F8FE1-F388-9238-E7A9-C68036EBBC1B}"/>
              </a:ext>
            </a:extLst>
          </p:cNvPr>
          <p:cNvSpPr>
            <a:spLocks noChangeShapeType="1"/>
          </p:cNvSpPr>
          <p:nvPr/>
        </p:nvSpPr>
        <p:spPr bwMode="auto">
          <a:xfrm>
            <a:off x="14478000" y="7010400"/>
            <a:ext cx="4572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7" name="Line 46">
            <a:extLst>
              <a:ext uri="{FF2B5EF4-FFF2-40B4-BE49-F238E27FC236}">
                <a16:creationId xmlns:a16="http://schemas.microsoft.com/office/drawing/2014/main" id="{DAA82346-8E2B-5984-4D94-ED0D2133E97D}"/>
              </a:ext>
            </a:extLst>
          </p:cNvPr>
          <p:cNvSpPr>
            <a:spLocks noChangeShapeType="1"/>
          </p:cNvSpPr>
          <p:nvPr/>
        </p:nvSpPr>
        <p:spPr bwMode="auto">
          <a:xfrm flipH="1">
            <a:off x="18440400" y="7010400"/>
            <a:ext cx="1524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8" name="Line 47">
            <a:extLst>
              <a:ext uri="{FF2B5EF4-FFF2-40B4-BE49-F238E27FC236}">
                <a16:creationId xmlns:a16="http://schemas.microsoft.com/office/drawing/2014/main" id="{E3106ACD-3DD7-E29B-A982-B9D6FD8AC1F1}"/>
              </a:ext>
            </a:extLst>
          </p:cNvPr>
          <p:cNvSpPr>
            <a:spLocks noChangeShapeType="1"/>
          </p:cNvSpPr>
          <p:nvPr/>
        </p:nvSpPr>
        <p:spPr bwMode="auto">
          <a:xfrm>
            <a:off x="18592800" y="7010400"/>
            <a:ext cx="6096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59" name="Line 48">
            <a:extLst>
              <a:ext uri="{FF2B5EF4-FFF2-40B4-BE49-F238E27FC236}">
                <a16:creationId xmlns:a16="http://schemas.microsoft.com/office/drawing/2014/main" id="{FC2AB783-F529-6689-35F0-C60DAA562FE1}"/>
              </a:ext>
            </a:extLst>
          </p:cNvPr>
          <p:cNvSpPr>
            <a:spLocks noChangeShapeType="1"/>
          </p:cNvSpPr>
          <p:nvPr/>
        </p:nvSpPr>
        <p:spPr bwMode="auto">
          <a:xfrm flipH="1">
            <a:off x="17526000" y="8839200"/>
            <a:ext cx="1524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0" name="Line 49">
            <a:extLst>
              <a:ext uri="{FF2B5EF4-FFF2-40B4-BE49-F238E27FC236}">
                <a16:creationId xmlns:a16="http://schemas.microsoft.com/office/drawing/2014/main" id="{D60A7D57-18D3-FF9C-8CA6-9313E406B981}"/>
              </a:ext>
            </a:extLst>
          </p:cNvPr>
          <p:cNvSpPr>
            <a:spLocks noChangeShapeType="1"/>
          </p:cNvSpPr>
          <p:nvPr/>
        </p:nvSpPr>
        <p:spPr bwMode="auto">
          <a:xfrm>
            <a:off x="17830800" y="8839200"/>
            <a:ext cx="914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1" name="Line 50">
            <a:extLst>
              <a:ext uri="{FF2B5EF4-FFF2-40B4-BE49-F238E27FC236}">
                <a16:creationId xmlns:a16="http://schemas.microsoft.com/office/drawing/2014/main" id="{22375728-E601-0B14-C620-624FD8C3F039}"/>
              </a:ext>
            </a:extLst>
          </p:cNvPr>
          <p:cNvSpPr>
            <a:spLocks noChangeShapeType="1"/>
          </p:cNvSpPr>
          <p:nvPr/>
        </p:nvSpPr>
        <p:spPr bwMode="auto">
          <a:xfrm>
            <a:off x="12496800" y="6400800"/>
            <a:ext cx="3505200" cy="0"/>
          </a:xfrm>
          <a:prstGeom prst="line">
            <a:avLst/>
          </a:prstGeom>
          <a:noFill/>
          <a:ln w="5715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2" name="Rectangle 51">
            <a:extLst>
              <a:ext uri="{FF2B5EF4-FFF2-40B4-BE49-F238E27FC236}">
                <a16:creationId xmlns:a16="http://schemas.microsoft.com/office/drawing/2014/main" id="{BB1CED37-C791-FDB4-4570-7C15C7E6B407}"/>
              </a:ext>
            </a:extLst>
          </p:cNvPr>
          <p:cNvSpPr>
            <a:spLocks noChangeArrowheads="1"/>
          </p:cNvSpPr>
          <p:nvPr/>
        </p:nvSpPr>
        <p:spPr bwMode="auto">
          <a:xfrm>
            <a:off x="6248400" y="11125200"/>
            <a:ext cx="5181600" cy="914400"/>
          </a:xfrm>
          <a:prstGeom prst="rect">
            <a:avLst/>
          </a:prstGeom>
          <a:solidFill>
            <a:srgbClr val="FFCC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data taxonomy</a:t>
            </a:r>
            <a:endParaRPr lang="el-GR" altLang="en-US" sz="4000" b="1"/>
          </a:p>
        </p:txBody>
      </p:sp>
      <p:sp>
        <p:nvSpPr>
          <p:cNvPr id="38963" name="Rectangle 52">
            <a:extLst>
              <a:ext uri="{FF2B5EF4-FFF2-40B4-BE49-F238E27FC236}">
                <a16:creationId xmlns:a16="http://schemas.microsoft.com/office/drawing/2014/main" id="{1280AA33-43D8-AC34-03C1-8EE0FC195240}"/>
              </a:ext>
            </a:extLst>
          </p:cNvPr>
          <p:cNvSpPr>
            <a:spLocks noChangeArrowheads="1"/>
          </p:cNvSpPr>
          <p:nvPr/>
        </p:nvSpPr>
        <p:spPr bwMode="auto">
          <a:xfrm>
            <a:off x="12496800" y="11125200"/>
            <a:ext cx="5181600" cy="914400"/>
          </a:xfrm>
          <a:prstGeom prst="rect">
            <a:avLst/>
          </a:prstGeom>
          <a:solidFill>
            <a:srgbClr val="99FF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solution taxonomy</a:t>
            </a:r>
            <a:endParaRPr lang="el-GR" altLang="en-US" sz="4000" b="1"/>
          </a:p>
        </p:txBody>
      </p:sp>
      <p:sp>
        <p:nvSpPr>
          <p:cNvPr id="38964" name="Rectangle 53">
            <a:extLst>
              <a:ext uri="{FF2B5EF4-FFF2-40B4-BE49-F238E27FC236}">
                <a16:creationId xmlns:a16="http://schemas.microsoft.com/office/drawing/2014/main" id="{5EBC968C-29C3-8ABD-638B-07E6849BFAA7}"/>
              </a:ext>
            </a:extLst>
          </p:cNvPr>
          <p:cNvSpPr>
            <a:spLocks noChangeArrowheads="1"/>
          </p:cNvSpPr>
          <p:nvPr/>
        </p:nvSpPr>
        <p:spPr bwMode="auto">
          <a:xfrm>
            <a:off x="10210800" y="4419600"/>
            <a:ext cx="5181600" cy="914400"/>
          </a:xfrm>
          <a:prstGeom prst="rect">
            <a:avLst/>
          </a:prstGeom>
          <a:noFill/>
          <a:ln>
            <a:noFill/>
          </a:ln>
          <a:effectLst/>
          <a:extLst>
            <a:ext uri="{909E8E84-426E-40DD-AFC4-6F175D3DCCD1}">
              <a14:hiddenFill xmlns:a14="http://schemas.microsoft.com/office/drawing/2010/main">
                <a:solidFill>
                  <a:srgbClr val="99FF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heuristic link</a:t>
            </a:r>
            <a:endParaRPr lang="el-GR" altLang="en-US" sz="4000" b="1"/>
          </a:p>
        </p:txBody>
      </p:sp>
      <p:sp>
        <p:nvSpPr>
          <p:cNvPr id="38965" name="Line 54">
            <a:extLst>
              <a:ext uri="{FF2B5EF4-FFF2-40B4-BE49-F238E27FC236}">
                <a16:creationId xmlns:a16="http://schemas.microsoft.com/office/drawing/2014/main" id="{329C644E-60C4-5772-EA97-8CBAA60ADF91}"/>
              </a:ext>
            </a:extLst>
          </p:cNvPr>
          <p:cNvSpPr>
            <a:spLocks noChangeShapeType="1"/>
          </p:cNvSpPr>
          <p:nvPr/>
        </p:nvSpPr>
        <p:spPr bwMode="auto">
          <a:xfrm>
            <a:off x="12954000" y="5334000"/>
            <a:ext cx="45720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6" name="Line 55">
            <a:extLst>
              <a:ext uri="{FF2B5EF4-FFF2-40B4-BE49-F238E27FC236}">
                <a16:creationId xmlns:a16="http://schemas.microsoft.com/office/drawing/2014/main" id="{D25247AE-FA93-F8DF-92B2-8B055A674629}"/>
              </a:ext>
            </a:extLst>
          </p:cNvPr>
          <p:cNvSpPr>
            <a:spLocks noChangeShapeType="1"/>
          </p:cNvSpPr>
          <p:nvPr/>
        </p:nvSpPr>
        <p:spPr bwMode="auto">
          <a:xfrm flipV="1">
            <a:off x="5181600" y="3200400"/>
            <a:ext cx="0" cy="8839200"/>
          </a:xfrm>
          <a:prstGeom prst="line">
            <a:avLst/>
          </a:prstGeom>
          <a:noFill/>
          <a:ln w="762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7" name="Line 56">
            <a:extLst>
              <a:ext uri="{FF2B5EF4-FFF2-40B4-BE49-F238E27FC236}">
                <a16:creationId xmlns:a16="http://schemas.microsoft.com/office/drawing/2014/main" id="{D4B869C3-F920-B667-BA83-EBD208DCFB77}"/>
              </a:ext>
            </a:extLst>
          </p:cNvPr>
          <p:cNvSpPr>
            <a:spLocks noChangeShapeType="1"/>
          </p:cNvSpPr>
          <p:nvPr/>
        </p:nvSpPr>
        <p:spPr bwMode="auto">
          <a:xfrm>
            <a:off x="5181600" y="3200400"/>
            <a:ext cx="14325600" cy="0"/>
          </a:xfrm>
          <a:prstGeom prst="line">
            <a:avLst/>
          </a:prstGeom>
          <a:noFill/>
          <a:ln w="762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8" name="Line 57">
            <a:extLst>
              <a:ext uri="{FF2B5EF4-FFF2-40B4-BE49-F238E27FC236}">
                <a16:creationId xmlns:a16="http://schemas.microsoft.com/office/drawing/2014/main" id="{BBD85A63-538E-2E35-DA42-0C981320D461}"/>
              </a:ext>
            </a:extLst>
          </p:cNvPr>
          <p:cNvSpPr>
            <a:spLocks noChangeShapeType="1"/>
          </p:cNvSpPr>
          <p:nvPr/>
        </p:nvSpPr>
        <p:spPr bwMode="auto">
          <a:xfrm>
            <a:off x="19507200" y="3200400"/>
            <a:ext cx="0" cy="8839200"/>
          </a:xfrm>
          <a:prstGeom prst="line">
            <a:avLst/>
          </a:prstGeom>
          <a:noFill/>
          <a:ln w="762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8969" name="Rectangle 58">
            <a:extLst>
              <a:ext uri="{FF2B5EF4-FFF2-40B4-BE49-F238E27FC236}">
                <a16:creationId xmlns:a16="http://schemas.microsoft.com/office/drawing/2014/main" id="{29B673CD-DFE1-AEE2-E15B-D71F55540F8C}"/>
              </a:ext>
            </a:extLst>
          </p:cNvPr>
          <p:cNvSpPr>
            <a:spLocks noChangeArrowheads="1"/>
          </p:cNvSpPr>
          <p:nvPr/>
        </p:nvSpPr>
        <p:spPr bwMode="auto">
          <a:xfrm>
            <a:off x="3505200" y="4114800"/>
            <a:ext cx="4419600" cy="914400"/>
          </a:xfrm>
          <a:prstGeom prst="rect">
            <a:avLst/>
          </a:prstGeom>
          <a:solidFill>
            <a:srgbClr val="FF9966"/>
          </a:solidFill>
          <a:ln w="9525" algn="ctr">
            <a:solidFill>
              <a:srgbClr val="FF99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data abstraction</a:t>
            </a:r>
            <a:endParaRPr lang="el-GR" altLang="en-US" sz="4000" b="1"/>
          </a:p>
        </p:txBody>
      </p:sp>
      <p:sp>
        <p:nvSpPr>
          <p:cNvPr id="38970" name="Rectangle 59">
            <a:extLst>
              <a:ext uri="{FF2B5EF4-FFF2-40B4-BE49-F238E27FC236}">
                <a16:creationId xmlns:a16="http://schemas.microsoft.com/office/drawing/2014/main" id="{38009DCA-2E6E-9BB3-C4AE-513BF14FE4DC}"/>
              </a:ext>
            </a:extLst>
          </p:cNvPr>
          <p:cNvSpPr>
            <a:spLocks noChangeArrowheads="1"/>
          </p:cNvSpPr>
          <p:nvPr/>
        </p:nvSpPr>
        <p:spPr bwMode="auto">
          <a:xfrm>
            <a:off x="8077200" y="1981200"/>
            <a:ext cx="7162800" cy="914400"/>
          </a:xfrm>
          <a:prstGeom prst="rect">
            <a:avLst/>
          </a:prstGeom>
          <a:solidFill>
            <a:srgbClr val="FF00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activation of heuristic links</a:t>
            </a:r>
            <a:endParaRPr lang="el-GR" altLang="en-US" sz="4000" b="1"/>
          </a:p>
        </p:txBody>
      </p:sp>
      <p:sp>
        <p:nvSpPr>
          <p:cNvPr id="38971" name="Rectangle 60">
            <a:extLst>
              <a:ext uri="{FF2B5EF4-FFF2-40B4-BE49-F238E27FC236}">
                <a16:creationId xmlns:a16="http://schemas.microsoft.com/office/drawing/2014/main" id="{F5362291-620E-9439-B243-03F7EE653A2C}"/>
              </a:ext>
            </a:extLst>
          </p:cNvPr>
          <p:cNvSpPr>
            <a:spLocks noChangeArrowheads="1"/>
          </p:cNvSpPr>
          <p:nvPr/>
        </p:nvSpPr>
        <p:spPr bwMode="auto">
          <a:xfrm>
            <a:off x="18135600" y="9906000"/>
            <a:ext cx="3200400" cy="1219200"/>
          </a:xfrm>
          <a:prstGeom prst="rect">
            <a:avLst/>
          </a:prstGeom>
          <a:solidFill>
            <a:schemeClr val="accent6">
              <a:lumMod val="75000"/>
            </a:schemeClr>
          </a:solidFill>
          <a:ln>
            <a:noFill/>
          </a:ln>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solution </a:t>
            </a:r>
          </a:p>
          <a:p>
            <a:pPr algn="ctr" eaLnBrk="1" hangingPunct="1">
              <a:spcBef>
                <a:spcPct val="0"/>
              </a:spcBef>
              <a:buFontTx/>
              <a:buNone/>
            </a:pPr>
            <a:r>
              <a:rPr lang="en-US" altLang="en-US" sz="4000" b="1"/>
              <a:t>refinement</a:t>
            </a:r>
            <a:endParaRPr lang="el-GR" altLang="en-US" sz="4000" b="1"/>
          </a:p>
        </p:txBody>
      </p:sp>
      <p:sp>
        <p:nvSpPr>
          <p:cNvPr id="38972" name="Rectangle 61">
            <a:extLst>
              <a:ext uri="{FF2B5EF4-FFF2-40B4-BE49-F238E27FC236}">
                <a16:creationId xmlns:a16="http://schemas.microsoft.com/office/drawing/2014/main" id="{E23B5A93-3090-19B9-64DA-E49472EC29FF}"/>
              </a:ext>
            </a:extLst>
          </p:cNvPr>
          <p:cNvSpPr>
            <a:spLocks noChangeArrowheads="1"/>
          </p:cNvSpPr>
          <p:nvPr/>
        </p:nvSpPr>
        <p:spPr bwMode="auto">
          <a:xfrm>
            <a:off x="4114800" y="457200"/>
            <a:ext cx="8991600" cy="1219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0100C8"/>
                </a:solidFill>
              </a:rPr>
              <a:t>Heuristic Classification</a:t>
            </a:r>
            <a:endParaRPr lang="el-GR" altLang="en-US" sz="4800" b="1" dirty="0">
              <a:solidFill>
                <a:srgbClr val="0100C8"/>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p:txBody>
          <a:bodyPr>
            <a:normAutofit/>
          </a:bodyPr>
          <a:lstStyle/>
          <a:p>
            <a:r>
              <a:rPr lang="en-US" sz="4400" dirty="0"/>
              <a:t>Reasoning Processes: </a:t>
            </a:r>
            <a:r>
              <a:rPr lang="en-US" sz="4400" dirty="0">
                <a:solidFill>
                  <a:srgbClr val="FF2D64"/>
                </a:solidFill>
              </a:rPr>
              <a:t>Data Abstraction</a:t>
            </a:r>
            <a:endParaRPr lang="en-CY" sz="4400" dirty="0">
              <a:solidFill>
                <a:srgbClr val="FF2D64"/>
              </a:solidFill>
            </a:endParaRPr>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912433"/>
            <a:ext cx="10685585" cy="6925456"/>
          </a:xfrm>
        </p:spPr>
        <p:txBody>
          <a:body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It is applied to the data taxonomy, aiming to produce more abstract data from the original, very specific data of a problem.</a:t>
            </a:r>
            <a:endParaRPr lang="en-CY" sz="40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goal is to gradually activate nodes at higher levels of the data taxonomy.</a:t>
            </a:r>
            <a:endParaRPr lang="en-CY" sz="40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endPar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192000" y="3912433"/>
            <a:ext cx="10685585" cy="8274570"/>
          </a:xfrm>
        </p:spPr>
        <p:txBody>
          <a:bodyPr/>
          <a:lstStyle/>
          <a:p>
            <a:pPr marL="0" indent="0">
              <a:buNone/>
            </a:pPr>
            <a:r>
              <a:rPr lang="en-US" sz="4000" b="1" dirty="0">
                <a:solidFill>
                  <a:srgbClr val="FF2D64"/>
                </a:solidFill>
              </a:rPr>
              <a:t>Types of Data Abstraction</a:t>
            </a:r>
          </a:p>
          <a:p>
            <a:pPr>
              <a:buFont typeface="Wingdings" panose="05000000000000000000" pitchFamily="2" charset="2"/>
              <a:buChar char="§"/>
            </a:pPr>
            <a:r>
              <a:rPr lang="en-CY" sz="3400" b="1" dirty="0">
                <a:solidFill>
                  <a:srgbClr val="FF2D64"/>
                </a:solidFill>
              </a:rPr>
              <a:t>Qualitative abstraction</a:t>
            </a:r>
            <a:r>
              <a:rPr lang="en-US" sz="3400" b="1" dirty="0">
                <a:solidFill>
                  <a:srgbClr val="FF2D64"/>
                </a:solidFill>
              </a:rPr>
              <a:t>,</a:t>
            </a:r>
            <a:r>
              <a:rPr lang="en-CY" sz="3400" b="1" dirty="0">
                <a:solidFill>
                  <a:srgbClr val="FF2D64"/>
                </a:solidFill>
              </a:rPr>
              <a:t> </a:t>
            </a:r>
            <a:r>
              <a:rPr lang="en-CY" sz="3400" dirty="0"/>
              <a:t>where quantitative expressions, e.g.</a:t>
            </a:r>
            <a:r>
              <a:rPr lang="en-US" sz="3400" dirty="0"/>
              <a:t>,</a:t>
            </a:r>
            <a:r>
              <a:rPr lang="en-CY" sz="3400" dirty="0"/>
              <a:t> 'temperature 41° C', are translated into qualitative expressions, e.g.</a:t>
            </a:r>
            <a:r>
              <a:rPr lang="en-US" sz="3400" dirty="0"/>
              <a:t>,</a:t>
            </a:r>
            <a:r>
              <a:rPr lang="en-CY" sz="3400" dirty="0"/>
              <a:t> 'High fever'</a:t>
            </a:r>
          </a:p>
          <a:p>
            <a:pPr>
              <a:buFont typeface="Wingdings" panose="05000000000000000000" pitchFamily="2" charset="2"/>
              <a:buChar char="§"/>
            </a:pPr>
            <a:r>
              <a:rPr lang="en-CY" sz="3400" b="1" dirty="0">
                <a:solidFill>
                  <a:srgbClr val="FF2D64"/>
                </a:solidFill>
              </a:rPr>
              <a:t>Generalization abstraction</a:t>
            </a:r>
            <a:r>
              <a:rPr lang="en-US" sz="3400" b="1" dirty="0">
                <a:solidFill>
                  <a:srgbClr val="FF2D64"/>
                </a:solidFill>
              </a:rPr>
              <a:t>,</a:t>
            </a:r>
            <a:r>
              <a:rPr lang="en-CY" sz="3400" dirty="0"/>
              <a:t> where a specific expression, e.g., 'Augmentin administration', translates to category level, e.g., 'administration of antibiotic'</a:t>
            </a:r>
          </a:p>
          <a:p>
            <a:pPr>
              <a:buFont typeface="Wingdings" panose="05000000000000000000" pitchFamily="2" charset="2"/>
              <a:buChar char="§"/>
            </a:pPr>
            <a:r>
              <a:rPr lang="en-CY" sz="3400" b="1" dirty="0">
                <a:solidFill>
                  <a:srgbClr val="FF2D64"/>
                </a:solidFill>
              </a:rPr>
              <a:t>Definitional </a:t>
            </a:r>
            <a:r>
              <a:rPr lang="en-US" sz="3400" b="1" dirty="0">
                <a:solidFill>
                  <a:srgbClr val="FF2D64"/>
                </a:solidFill>
              </a:rPr>
              <a:t>abstraction,</a:t>
            </a:r>
            <a:r>
              <a:rPr lang="en-CY" sz="3400" dirty="0"/>
              <a:t> where a given datum that belongs to a conceptual category is translated into its 'equal' in another, non-hierarchically related, conceptual category, e.g.</a:t>
            </a:r>
            <a:r>
              <a:rPr lang="en-US" sz="3400" dirty="0"/>
              <a:t>,</a:t>
            </a:r>
            <a:r>
              <a:rPr lang="en-CY" sz="3400" dirty="0"/>
              <a:t> 'generalized </a:t>
            </a:r>
            <a:r>
              <a:rPr lang="en-US" sz="3400" dirty="0"/>
              <a:t>platyspondyly</a:t>
            </a:r>
            <a:r>
              <a:rPr lang="en-CY" sz="3400" dirty="0"/>
              <a:t>' can be translated as 'short trunk'</a:t>
            </a:r>
          </a:p>
          <a:p>
            <a:pPr marL="571500" indent="-571500">
              <a:buFont typeface="Wingdings" panose="05000000000000000000" pitchFamily="2" charset="2"/>
              <a:buChar char="q"/>
            </a:pPr>
            <a:endParaRPr lang="en-CY" sz="3200" dirty="0">
              <a:solidFill>
                <a:srgbClr val="0100C8"/>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127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p:txBody>
          <a:bodyPr>
            <a:normAutofit/>
          </a:bodyPr>
          <a:lstStyle/>
          <a:p>
            <a:r>
              <a:rPr lang="en-US" sz="4400" dirty="0"/>
              <a:t>Temporal Data Abstraction</a:t>
            </a:r>
            <a:endParaRPr lang="en-CY" sz="4400" dirty="0"/>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912433"/>
            <a:ext cx="10685585" cy="6925456"/>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above types of data abstraction do not use the time dimension.</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Recently, </a:t>
            </a:r>
            <a:r>
              <a:rPr lang="en-CY" sz="4000" b="1" dirty="0">
                <a:solidFill>
                  <a:srgbClr val="FF2D64"/>
                </a:solidFill>
                <a:effectLst/>
                <a:ea typeface="Times New Roman" panose="02020603050405020304" pitchFamily="18" charset="0"/>
                <a:cs typeface="Times New Roman" panose="02020603050405020304" pitchFamily="18" charset="0"/>
              </a:rPr>
              <a:t>temporal data abstraction </a:t>
            </a:r>
            <a:r>
              <a:rPr lang="en-CY" sz="4000" dirty="0">
                <a:effectLst/>
                <a:ea typeface="Times New Roman" panose="02020603050405020304" pitchFamily="18" charset="0"/>
                <a:cs typeface="Times New Roman" panose="02020603050405020304" pitchFamily="18" charset="0"/>
              </a:rPr>
              <a:t>has attracted great research interest, where the raw data are time series of various forms, and the goal is the production of temporal abstractions such as trends and periodic events.</a:t>
            </a:r>
            <a:endParaRPr lang="en-CY" sz="4000" dirty="0">
              <a:effectLst/>
              <a:ea typeface="Calibri" panose="020F0502020204030204" pitchFamily="34" charset="0"/>
              <a:cs typeface="Times New Roman" panose="02020603050405020304" pitchFamily="18" charset="0"/>
            </a:endParaRPr>
          </a:p>
          <a:p>
            <a:pPr marL="0" indent="0">
              <a:buNone/>
            </a:pPr>
            <a:endPar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571500" indent="-571500">
              <a:buFont typeface="Wingdings" panose="05000000000000000000" pitchFamily="2" charset="2"/>
              <a:buChar char="q"/>
            </a:pP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192000" y="3912432"/>
            <a:ext cx="10685585" cy="8532509"/>
          </a:xfrm>
        </p:spPr>
        <p:txBody>
          <a:bodyPr/>
          <a:lstStyle/>
          <a:p>
            <a:pPr marL="0" indent="0">
              <a:buNone/>
            </a:pPr>
            <a:r>
              <a:rPr lang="en-US" sz="4000" b="1" dirty="0">
                <a:solidFill>
                  <a:srgbClr val="FF2D64"/>
                </a:solidFill>
              </a:rPr>
              <a:t>Types of Temporal Data Abstraction</a:t>
            </a:r>
          </a:p>
          <a:p>
            <a:pPr>
              <a:buFont typeface="Wingdings" panose="05000000000000000000" pitchFamily="2" charset="2"/>
              <a:buChar char="§"/>
            </a:pPr>
            <a:r>
              <a:rPr lang="en-US" sz="3400" b="1" dirty="0">
                <a:solidFill>
                  <a:srgbClr val="FF2D64"/>
                </a:solidFill>
              </a:rPr>
              <a:t>Merge</a:t>
            </a:r>
            <a:r>
              <a:rPr lang="en-CY" sz="3400" b="1" dirty="0">
                <a:solidFill>
                  <a:srgbClr val="FF2D64"/>
                </a:solidFill>
              </a:rPr>
              <a:t> abstraction</a:t>
            </a:r>
            <a:r>
              <a:rPr lang="en-US" sz="3400" b="1" dirty="0">
                <a:solidFill>
                  <a:srgbClr val="FF2D64"/>
                </a:solidFill>
              </a:rPr>
              <a:t>,</a:t>
            </a:r>
            <a:r>
              <a:rPr lang="en-CY" sz="3400" b="1" dirty="0">
                <a:solidFill>
                  <a:srgbClr val="FF2D64"/>
                </a:solidFill>
              </a:rPr>
              <a:t> </a:t>
            </a:r>
            <a:r>
              <a:rPr lang="en-CY" sz="3400" dirty="0"/>
              <a:t>where </a:t>
            </a:r>
            <a:r>
              <a:rPr lang="en-US" sz="3400" dirty="0"/>
              <a:t>a series of concatenable (time-point based) data are abstracted to a single time-interval based datum</a:t>
            </a:r>
          </a:p>
          <a:p>
            <a:pPr>
              <a:buFont typeface="Wingdings" panose="05000000000000000000" pitchFamily="2" charset="2"/>
              <a:buChar char="§"/>
            </a:pPr>
            <a:r>
              <a:rPr lang="en-US" sz="3400" b="1" dirty="0">
                <a:solidFill>
                  <a:srgbClr val="FF2D64"/>
                </a:solidFill>
              </a:rPr>
              <a:t>Persistence</a:t>
            </a:r>
            <a:r>
              <a:rPr lang="en-CY" sz="3400" b="1" dirty="0">
                <a:solidFill>
                  <a:srgbClr val="FF2D64"/>
                </a:solidFill>
              </a:rPr>
              <a:t> abstraction</a:t>
            </a:r>
            <a:r>
              <a:rPr lang="en-US" sz="3400" b="1" dirty="0">
                <a:solidFill>
                  <a:srgbClr val="FF2D64"/>
                </a:solidFill>
              </a:rPr>
              <a:t>,</a:t>
            </a:r>
            <a:r>
              <a:rPr lang="en-CY" sz="3400" dirty="0"/>
              <a:t> where </a:t>
            </a:r>
            <a:r>
              <a:rPr lang="en-US" sz="3400" dirty="0"/>
              <a:t>a maximal interval spanning the extent of some property is derived (backwards and/or forwards in time)</a:t>
            </a:r>
          </a:p>
          <a:p>
            <a:pPr>
              <a:buFont typeface="Wingdings" panose="05000000000000000000" pitchFamily="2" charset="2"/>
              <a:buChar char="§"/>
            </a:pPr>
            <a:r>
              <a:rPr lang="en-US" sz="3400" b="1" dirty="0">
                <a:solidFill>
                  <a:srgbClr val="FF2D64"/>
                </a:solidFill>
              </a:rPr>
              <a:t>Trend abstraction,</a:t>
            </a:r>
            <a:r>
              <a:rPr lang="en-CY" sz="3400" dirty="0"/>
              <a:t> where</a:t>
            </a:r>
            <a:r>
              <a:rPr lang="en-US" sz="3400" dirty="0"/>
              <a:t> the aim is to derive the significant changes and the rates of change in the progression of some parameter</a:t>
            </a:r>
          </a:p>
          <a:p>
            <a:pPr>
              <a:buFont typeface="Wingdings" panose="05000000000000000000" pitchFamily="2" charset="2"/>
              <a:buChar char="§"/>
            </a:pPr>
            <a:r>
              <a:rPr lang="en-US" sz="3400" b="1" dirty="0">
                <a:solidFill>
                  <a:srgbClr val="FF2D64"/>
                </a:solidFill>
              </a:rPr>
              <a:t>Periodic abstraction, </a:t>
            </a:r>
            <a:r>
              <a:rPr lang="en-US" sz="3400" dirty="0">
                <a:solidFill>
                  <a:srgbClr val="0100C8"/>
                </a:solidFill>
              </a:rPr>
              <a:t>where repetitive occurrences with some regularity in the pattern of repetition, are derived, e.g., headache every morning, for a week, with increasing severity</a:t>
            </a:r>
            <a:endParaRPr lang="en-CY" sz="3200" dirty="0">
              <a:solidFill>
                <a:srgbClr val="0100C8"/>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38</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77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p:txBody>
          <a:bodyPr>
            <a:normAutofit/>
          </a:bodyPr>
          <a:lstStyle/>
          <a:p>
            <a:r>
              <a:rPr lang="en-US" sz="4400" dirty="0"/>
              <a:t>Heuristic Classification: Further Reasoning Processes</a:t>
            </a:r>
            <a:endParaRPr lang="en-CY" sz="4400" dirty="0">
              <a:solidFill>
                <a:srgbClr val="FF2D64"/>
              </a:solidFill>
            </a:endParaRPr>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912433"/>
            <a:ext cx="10685585" cy="6925456"/>
          </a:xfrm>
        </p:spPr>
        <p:txBody>
          <a:bodyPr/>
          <a:lstStyle/>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ffectLst/>
                <a:ea typeface="Times New Roman" panose="02020603050405020304" pitchFamily="18" charset="0"/>
                <a:cs typeface="Times New Roman" panose="02020603050405020304" pitchFamily="18" charset="0"/>
              </a:rPr>
              <a:t>Activation of Heuristic Links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This is a relatively simple, but critical process.</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Its purpose is to direct attention to nodes of the solution taxonomy since the ultimate goal is to select terminal nodes in this taxonomy.</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192000" y="3912433"/>
            <a:ext cx="10685585" cy="8274570"/>
          </a:xfrm>
        </p:spPr>
        <p:txBody>
          <a:bodyPr/>
          <a:lstStyle/>
          <a:p>
            <a:pPr marL="0" indent="0">
              <a:buNone/>
            </a:pPr>
            <a:r>
              <a:rPr lang="en-US" sz="4000" b="1" dirty="0">
                <a:solidFill>
                  <a:srgbClr val="FF2D64"/>
                </a:solidFill>
              </a:rPr>
              <a:t>Solution Refinement</a:t>
            </a:r>
          </a:p>
          <a:p>
            <a:pPr marL="571500" indent="-571500">
              <a:buFont typeface="Wingdings" panose="05000000000000000000" pitchFamily="2" charset="2"/>
              <a:buChar char="q"/>
            </a:pPr>
            <a:r>
              <a:rPr lang="en-CY" sz="4000" dirty="0"/>
              <a:t>Operates on the solution taxonomy</a:t>
            </a:r>
          </a:p>
          <a:p>
            <a:pPr marL="571500" indent="-571500">
              <a:buFont typeface="Wingdings" panose="05000000000000000000" pitchFamily="2" charset="2"/>
              <a:buChar char="q"/>
            </a:pPr>
            <a:r>
              <a:rPr lang="en-CY" sz="4000" dirty="0"/>
              <a:t>In contrast to the data abstraction process which starts from low</a:t>
            </a:r>
            <a:r>
              <a:rPr lang="en-US" sz="4000" dirty="0"/>
              <a:t>-level</a:t>
            </a:r>
            <a:r>
              <a:rPr lang="en-CY" sz="4000" dirty="0"/>
              <a:t> nodes and moves up the relative taxonomy, the process of solution refinement starts from high-level nodes and aims to move downwards</a:t>
            </a:r>
          </a:p>
          <a:p>
            <a:pPr marL="571500" indent="-571500">
              <a:buFont typeface="Wingdings" panose="05000000000000000000" pitchFamily="2" charset="2"/>
              <a:buChar char="q"/>
            </a:pPr>
            <a:r>
              <a:rPr lang="en-CY" sz="4000" dirty="0"/>
              <a:t>That is, starting from the nodes that the heuristic links led to, it gradually moves towards terminal nodes</a:t>
            </a:r>
          </a:p>
          <a:p>
            <a:pPr marL="0" indent="0">
              <a:buNone/>
            </a:pPr>
            <a:endParaRPr lang="en-CY" sz="4000" dirty="0">
              <a:solidFill>
                <a:srgbClr val="0100C8"/>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39</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32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0" y="3639976"/>
            <a:ext cx="21590489" cy="8621978"/>
          </a:xfrm>
        </p:spPr>
        <p:txBody>
          <a:bodyPr/>
          <a:lstStyle/>
          <a:p>
            <a:pPr marL="0" indent="0">
              <a:spcBef>
                <a:spcPts val="0"/>
              </a:spcBef>
              <a:buNone/>
            </a:pPr>
            <a:r>
              <a:rPr lang="en-US" sz="3200" dirty="0"/>
              <a:t>Upon completion of this unit on deep knowledge-based systems: the second generation of expert systems, students will be able:</a:t>
            </a:r>
          </a:p>
          <a:p>
            <a:pPr marL="0" indent="0">
              <a:spcBef>
                <a:spcPts val="0"/>
              </a:spcBef>
              <a:buNone/>
            </a:pPr>
            <a:endParaRPr lang="en-US" sz="3200"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the notion of deepness with respect to knowledge-based systems, particularly the second generation of expert system.</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discuss the distinguishing features of the second generation of expert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Calibri" panose="020F0502020204030204" pitchFamily="34" charset="0"/>
                <a:cs typeface="Times New Roman" panose="02020603050405020304" pitchFamily="18" charset="0"/>
              </a:rPr>
              <a:t>To discuss the use of multiple models (structural knowledge and support knowledge) in NEOMYCIN, as well as the representation and interpretation of strategic knowledge in this system, and the production and semantics of strategic explanations.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explain the generic problem-solving method of heuristic classification.</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Calibri" panose="020F0502020204030204" pitchFamily="34" charset="0"/>
                <a:cs typeface="Times New Roman" panose="02020603050405020304" pitchFamily="18" charset="0"/>
              </a:rPr>
              <a:t>To present an alternative meaning of the notion of ‘compiled knowledge’ and to compare it with MYCIN’s proposition.</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explain the collaborative model of specialists and the distributive architecture of MDX, and </a:t>
            </a:r>
            <a:r>
              <a:rPr lang="en-US" sz="3200" dirty="0">
                <a:ea typeface="Calibri" panose="020F0502020204030204" pitchFamily="34" charset="0"/>
                <a:cs typeface="Times New Roman" panose="02020603050405020304" pitchFamily="18" charset="0"/>
              </a:rPr>
              <a:t>its auxiliary subsystems.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present the generi</a:t>
            </a:r>
            <a:r>
              <a:rPr lang="en-US" sz="3200" dirty="0">
                <a:ea typeface="Calibri" panose="020F0502020204030204" pitchFamily="34" charset="0"/>
                <a:cs typeface="Times New Roman" panose="02020603050405020304" pitchFamily="18" charset="0"/>
              </a:rPr>
              <a:t>c tasks architecture and to analyze the notion of reusability with respect to deep knowledge-based systems.</a:t>
            </a:r>
            <a:endParaRPr lang="en-US"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1800" dirty="0">
              <a:effectLst/>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p>
          <a:p>
            <a:pPr marL="514350" indent="-514350">
              <a:buFont typeface="+mj-lt"/>
              <a:buAutoNum type="arabicPeriod"/>
            </a:pPr>
            <a:endParaRPr lang="en-US" sz="3200" dirty="0"/>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87095" y="5440309"/>
            <a:ext cx="21423003" cy="2249645"/>
          </a:xfrm>
        </p:spPr>
        <p:txBody>
          <a:bodyPr/>
          <a:lstStyle/>
          <a:p>
            <a:r>
              <a:rPr lang="en-US" sz="6000" dirty="0"/>
              <a:t>MDX: Community of collaborating specialists,</a:t>
            </a:r>
          </a:p>
          <a:p>
            <a:r>
              <a:rPr lang="en-US" sz="6000" dirty="0"/>
              <a:t>new meaning of ‘compiled knowledge’  </a:t>
            </a:r>
          </a:p>
        </p:txBody>
      </p:sp>
    </p:spTree>
    <p:extLst>
      <p:ext uri="{BB962C8B-B14F-4D97-AF65-F5344CB8AC3E}">
        <p14:creationId xmlns:p14="http://schemas.microsoft.com/office/powerpoint/2010/main" val="3587206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MDX System</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100C8"/>
              </a:solidFill>
              <a:latin typeface="Helvetica Neue"/>
            </a:endParaRPr>
          </a:p>
        </p:txBody>
      </p:sp>
      <p:sp>
        <p:nvSpPr>
          <p:cNvPr id="7" name="TextBox 6">
            <a:extLst>
              <a:ext uri="{FF2B5EF4-FFF2-40B4-BE49-F238E27FC236}">
                <a16:creationId xmlns:a16="http://schemas.microsoft.com/office/drawing/2014/main" id="{ACFCF303-FE68-718A-5822-1C2AA8DE22B4}"/>
              </a:ext>
            </a:extLst>
          </p:cNvPr>
          <p:cNvSpPr txBox="1"/>
          <p:nvPr/>
        </p:nvSpPr>
        <p:spPr>
          <a:xfrm>
            <a:off x="1279246" y="4079130"/>
            <a:ext cx="21584530" cy="366978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MDX system was developed at The Ohio State University with B. Chandrasekaran and S. Mittal as the principal investigators.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aim of the system is to diagnose the syndrome of the liver, known as cholestasis.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9689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a:extLst>
              <a:ext uri="{FF2B5EF4-FFF2-40B4-BE49-F238E27FC236}">
                <a16:creationId xmlns:a16="http://schemas.microsoft.com/office/drawing/2014/main" id="{8F3C7CEC-4A58-694E-2EE5-1329DF84F2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45746F0B-01CD-4DAB-8153-E04ED1E6DF9D}" type="slidenum">
              <a:rPr lang="el-GR" altLang="en-US" sz="2800" smtClean="0"/>
              <a:pPr>
                <a:spcBef>
                  <a:spcPct val="0"/>
                </a:spcBef>
                <a:buFontTx/>
                <a:buNone/>
              </a:pPr>
              <a:t>42</a:t>
            </a:fld>
            <a:endParaRPr lang="el-GR" altLang="en-US" sz="2800" dirty="0"/>
          </a:p>
        </p:txBody>
      </p:sp>
      <p:sp>
        <p:nvSpPr>
          <p:cNvPr id="46083" name="Text Box 4">
            <a:extLst>
              <a:ext uri="{FF2B5EF4-FFF2-40B4-BE49-F238E27FC236}">
                <a16:creationId xmlns:a16="http://schemas.microsoft.com/office/drawing/2014/main" id="{1D14FD28-F529-154C-3DA6-3FF709A8C52C}"/>
              </a:ext>
            </a:extLst>
          </p:cNvPr>
          <p:cNvSpPr txBox="1">
            <a:spLocks noChangeArrowheads="1"/>
          </p:cNvSpPr>
          <p:nvPr/>
        </p:nvSpPr>
        <p:spPr bwMode="auto">
          <a:xfrm>
            <a:off x="5181600" y="1371601"/>
            <a:ext cx="14782800" cy="10802957"/>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latin typeface="Helvetica Neue"/>
              </a:rPr>
              <a:t>Compiled Knowledge</a:t>
            </a:r>
            <a:r>
              <a:rPr lang="el-GR" altLang="en-US" sz="4800" b="1" dirty="0">
                <a:solidFill>
                  <a:srgbClr val="990000"/>
                </a:solidFill>
                <a:latin typeface="Helvetica Neue"/>
              </a:rPr>
              <a:t>  </a:t>
            </a:r>
            <a:endParaRPr lang="en-US" altLang="en-US" sz="4800" b="1" dirty="0">
              <a:solidFill>
                <a:srgbClr val="990000"/>
              </a:solidFill>
              <a:latin typeface="Helvetica Neue"/>
            </a:endParaRPr>
          </a:p>
          <a:p>
            <a:pPr algn="ctr" eaLnBrk="1" hangingPunct="1">
              <a:spcBef>
                <a:spcPct val="0"/>
              </a:spcBef>
              <a:buFontTx/>
              <a:buNone/>
            </a:pPr>
            <a:r>
              <a:rPr lang="en-US" altLang="en-US" sz="4800" b="1" dirty="0">
                <a:solidFill>
                  <a:srgbClr val="990000"/>
                </a:solidFill>
                <a:latin typeface="Helvetica Neue"/>
              </a:rPr>
              <a:t>Alternative Definition</a:t>
            </a:r>
            <a:endParaRPr lang="el-GR" altLang="en-US" sz="4800" b="1" dirty="0">
              <a:solidFill>
                <a:srgbClr val="990000"/>
              </a:solidFill>
              <a:latin typeface="Helvetica Neue"/>
            </a:endParaRPr>
          </a:p>
          <a:p>
            <a:pPr algn="ctr" eaLnBrk="1" hangingPunct="1">
              <a:spcBef>
                <a:spcPct val="0"/>
              </a:spcBef>
              <a:buFontTx/>
              <a:buNone/>
            </a:pPr>
            <a:endParaRPr lang="el-GR" altLang="en-US" sz="4000" b="1" u="sng" dirty="0">
              <a:latin typeface="Helvetica Neue"/>
            </a:endParaRPr>
          </a:p>
          <a:p>
            <a:pPr algn="ctr" eaLnBrk="1" hangingPunct="1">
              <a:spcBef>
                <a:spcPct val="0"/>
              </a:spcBef>
              <a:buFontTx/>
              <a:buNone/>
            </a:pPr>
            <a:r>
              <a:rPr lang="en-US" altLang="en-US" sz="4000" b="1" i="1" dirty="0">
                <a:solidFill>
                  <a:srgbClr val="990000"/>
                </a:solidFill>
                <a:latin typeface="Helvetica Neue"/>
              </a:rPr>
              <a:t>Compiled</a:t>
            </a:r>
          </a:p>
          <a:p>
            <a:pPr eaLnBrk="1" hangingPunct="1">
              <a:spcBef>
                <a:spcPct val="0"/>
              </a:spcBef>
              <a:buFontTx/>
              <a:buNone/>
            </a:pPr>
            <a:r>
              <a:rPr lang="en-US" altLang="en-US" sz="4000" b="1" dirty="0">
                <a:latin typeface="Helvetica Neue"/>
              </a:rPr>
              <a:t> Shallow  K.</a:t>
            </a:r>
            <a:r>
              <a:rPr lang="en-US" altLang="en-US" sz="4000" b="1" i="1" dirty="0">
                <a:latin typeface="Helvetica Neue"/>
              </a:rPr>
              <a:t>                                                    </a:t>
            </a:r>
            <a:r>
              <a:rPr lang="el-GR" altLang="en-US" sz="4000" b="1" i="1" dirty="0">
                <a:latin typeface="Helvetica Neue"/>
              </a:rPr>
              <a:t> </a:t>
            </a:r>
            <a:r>
              <a:rPr lang="el-GR" altLang="en-US" sz="4000" b="1" dirty="0">
                <a:latin typeface="Helvetica Neue"/>
              </a:rPr>
              <a:t>          </a:t>
            </a:r>
            <a:r>
              <a:rPr lang="en-US" altLang="en-US" sz="4000" b="1" dirty="0">
                <a:latin typeface="Helvetica Neue"/>
              </a:rPr>
              <a:t>Deep K.</a:t>
            </a:r>
            <a:r>
              <a:rPr lang="el-GR" altLang="en-US" sz="4000" b="1" dirty="0">
                <a:latin typeface="Helvetica Neue"/>
              </a:rPr>
              <a:t> </a:t>
            </a:r>
            <a:endParaRPr lang="el-GR" altLang="en-US" sz="4000" b="1" u="sng" dirty="0">
              <a:latin typeface="Helvetica Neue"/>
            </a:endParaRPr>
          </a:p>
          <a:p>
            <a:pPr algn="ctr" eaLnBrk="1" hangingPunct="1">
              <a:spcBef>
                <a:spcPct val="0"/>
              </a:spcBef>
              <a:buFontTx/>
              <a:buNone/>
            </a:pPr>
            <a:r>
              <a:rPr lang="en-US" altLang="en-US" sz="4000" b="1" i="1" dirty="0">
                <a:solidFill>
                  <a:srgbClr val="990000"/>
                </a:solidFill>
                <a:latin typeface="Helvetica Neue"/>
              </a:rPr>
              <a:t>Knowledge</a:t>
            </a:r>
            <a:endParaRPr lang="el-GR" altLang="en-US" sz="4000" b="1" i="1" dirty="0">
              <a:solidFill>
                <a:srgbClr val="990000"/>
              </a:solidFill>
              <a:latin typeface="Helvetica Neue"/>
            </a:endParaRPr>
          </a:p>
          <a:p>
            <a:pPr algn="ctr" eaLnBrk="1" hangingPunct="1">
              <a:spcBef>
                <a:spcPct val="0"/>
              </a:spcBef>
              <a:buFontTx/>
              <a:buNone/>
            </a:pPr>
            <a:endParaRPr lang="el-GR" altLang="en-US" sz="4000" b="1" i="1" dirty="0">
              <a:solidFill>
                <a:srgbClr val="990000"/>
              </a:solidFill>
              <a:latin typeface="Helvetica Neue"/>
            </a:endParaRPr>
          </a:p>
          <a:p>
            <a:pPr eaLnBrk="1" hangingPunct="1">
              <a:spcBef>
                <a:spcPct val="0"/>
              </a:spcBef>
              <a:buFontTx/>
              <a:buNone/>
            </a:pPr>
            <a:r>
              <a:rPr lang="en-US" altLang="en-US" sz="4000" b="1" dirty="0">
                <a:latin typeface="Helvetica Neue"/>
              </a:rPr>
              <a:t>Experiential</a:t>
            </a:r>
            <a:r>
              <a:rPr lang="el-GR" altLang="en-US" sz="4000" b="1" dirty="0">
                <a:latin typeface="Helvetica Neue"/>
              </a:rPr>
              <a:t>                                         </a:t>
            </a:r>
            <a:r>
              <a:rPr lang="en-US" altLang="en-US" sz="4000" b="1" dirty="0">
                <a:latin typeface="Helvetica Neue"/>
              </a:rPr>
              <a:t> Fundamental Principles</a:t>
            </a:r>
            <a:r>
              <a:rPr lang="el-GR" altLang="en-US" sz="4000" dirty="0">
                <a:latin typeface="Helvetica Neue"/>
              </a:rPr>
              <a:t> </a:t>
            </a:r>
            <a:endParaRPr lang="el-GR" altLang="en-US" sz="4000" b="1" dirty="0">
              <a:latin typeface="Helvetica Neue"/>
            </a:endParaRPr>
          </a:p>
          <a:p>
            <a:pPr eaLnBrk="1" hangingPunct="1">
              <a:spcBef>
                <a:spcPct val="0"/>
              </a:spcBef>
              <a:buFontTx/>
              <a:buNone/>
            </a:pPr>
            <a:r>
              <a:rPr lang="en-US" altLang="en-US" sz="4000" b="1" dirty="0">
                <a:latin typeface="Helvetica Neue"/>
              </a:rPr>
              <a:t>Base of patterns</a:t>
            </a:r>
            <a:r>
              <a:rPr lang="el-GR" altLang="en-US" sz="4000" b="1" dirty="0">
                <a:latin typeface="Helvetica Neue"/>
              </a:rPr>
              <a:t>                                     </a:t>
            </a:r>
            <a:r>
              <a:rPr lang="en-US" altLang="en-US" sz="4000" b="1" dirty="0">
                <a:latin typeface="Helvetica Neue"/>
              </a:rPr>
              <a:t>       Task independent</a:t>
            </a:r>
            <a:r>
              <a:rPr lang="el-GR" altLang="en-US" sz="2800" dirty="0">
                <a:latin typeface="Helvetica Neue"/>
              </a:rPr>
              <a:t> </a:t>
            </a:r>
            <a:endParaRPr lang="el-GR" altLang="en-US" sz="4000" b="1" dirty="0">
              <a:latin typeface="Helvetica Neue"/>
            </a:endParaRPr>
          </a:p>
          <a:p>
            <a:pPr eaLnBrk="1" hangingPunct="1">
              <a:spcBef>
                <a:spcPct val="0"/>
              </a:spcBef>
              <a:buFontTx/>
              <a:buNone/>
            </a:pPr>
            <a:r>
              <a:rPr lang="en-US" altLang="en-US" sz="4000" b="1" dirty="0">
                <a:latin typeface="Helvetica Neue"/>
              </a:rPr>
              <a:t>Task dependent                                                         Not helpful</a:t>
            </a:r>
            <a:endParaRPr lang="el-GR" altLang="en-US" sz="4000" b="1" dirty="0">
              <a:latin typeface="Helvetica Neue"/>
            </a:endParaRPr>
          </a:p>
          <a:p>
            <a:pPr eaLnBrk="1" hangingPunct="1">
              <a:spcBef>
                <a:spcPct val="0"/>
              </a:spcBef>
              <a:buFontTx/>
              <a:buNone/>
            </a:pPr>
            <a:r>
              <a:rPr lang="en-US" altLang="en-US" sz="4000" b="1" dirty="0">
                <a:latin typeface="Helvetica Neue"/>
              </a:rPr>
              <a:t>Helpful</a:t>
            </a:r>
            <a:endParaRPr lang="el-GR" altLang="en-US" sz="4000" b="1" dirty="0">
              <a:latin typeface="Helvetica Neue"/>
            </a:endParaRPr>
          </a:p>
          <a:p>
            <a:pPr algn="ctr" eaLnBrk="1" hangingPunct="1">
              <a:spcBef>
                <a:spcPct val="0"/>
              </a:spcBef>
              <a:buFontTx/>
              <a:buNone/>
            </a:pPr>
            <a:endParaRPr lang="el-GR" altLang="en-US" sz="4000" b="1" dirty="0">
              <a:latin typeface="Helvetica Neue"/>
            </a:endParaRPr>
          </a:p>
          <a:p>
            <a:pPr algn="ctr" eaLnBrk="1" hangingPunct="1">
              <a:spcBef>
                <a:spcPct val="0"/>
              </a:spcBef>
              <a:buFontTx/>
              <a:buNone/>
            </a:pPr>
            <a:r>
              <a:rPr lang="en-US" altLang="en-US" sz="4000" b="1" dirty="0">
                <a:latin typeface="Helvetica Neue"/>
              </a:rPr>
              <a:t>It depends on the task</a:t>
            </a:r>
            <a:endParaRPr lang="el-GR" altLang="en-US" sz="4000" b="1" dirty="0">
              <a:latin typeface="Helvetica Neue"/>
            </a:endParaRPr>
          </a:p>
          <a:p>
            <a:pPr algn="ctr" eaLnBrk="1" hangingPunct="1">
              <a:spcBef>
                <a:spcPct val="0"/>
              </a:spcBef>
              <a:buFontTx/>
              <a:buNone/>
            </a:pPr>
            <a:r>
              <a:rPr lang="en-US" altLang="en-US" sz="4000" b="1" dirty="0">
                <a:latin typeface="Helvetica Neue"/>
              </a:rPr>
              <a:t>Very helpful</a:t>
            </a:r>
          </a:p>
          <a:p>
            <a:pPr algn="ctr" eaLnBrk="1" hangingPunct="1">
              <a:spcBef>
                <a:spcPct val="0"/>
              </a:spcBef>
              <a:buFontTx/>
              <a:buNone/>
            </a:pPr>
            <a:r>
              <a:rPr lang="en-US" altLang="en-US" sz="4000" b="1" dirty="0">
                <a:latin typeface="Helvetica Neue"/>
              </a:rPr>
              <a:t>It can handle any problem that can be solved </a:t>
            </a:r>
          </a:p>
          <a:p>
            <a:pPr algn="ctr" eaLnBrk="1" hangingPunct="1">
              <a:spcBef>
                <a:spcPct val="0"/>
              </a:spcBef>
              <a:buFontTx/>
              <a:buNone/>
            </a:pPr>
            <a:r>
              <a:rPr lang="en-US" altLang="en-US" sz="4000" b="1" dirty="0">
                <a:latin typeface="Helvetica Neue"/>
              </a:rPr>
              <a:t>through deep knowledge, </a:t>
            </a:r>
          </a:p>
          <a:p>
            <a:pPr algn="ctr" eaLnBrk="1" hangingPunct="1">
              <a:spcBef>
                <a:spcPct val="0"/>
              </a:spcBef>
              <a:buFontTx/>
              <a:buNone/>
            </a:pPr>
            <a:r>
              <a:rPr lang="en-US" altLang="en-US" sz="4000" b="1" dirty="0">
                <a:latin typeface="Helvetica Neue"/>
              </a:rPr>
              <a:t>But the solution is done in a much more efficient way</a:t>
            </a:r>
            <a:endParaRPr lang="el-GR" altLang="en-US" sz="4000" b="1" dirty="0">
              <a:latin typeface="Helvetica Neue"/>
            </a:endParaRPr>
          </a:p>
        </p:txBody>
      </p:sp>
      <p:sp>
        <p:nvSpPr>
          <p:cNvPr id="46084" name="Line 5">
            <a:extLst>
              <a:ext uri="{FF2B5EF4-FFF2-40B4-BE49-F238E27FC236}">
                <a16:creationId xmlns:a16="http://schemas.microsoft.com/office/drawing/2014/main" id="{17C4760D-D040-978F-79F1-84E3BEBA76DE}"/>
              </a:ext>
            </a:extLst>
          </p:cNvPr>
          <p:cNvSpPr>
            <a:spLocks noChangeShapeType="1"/>
          </p:cNvSpPr>
          <p:nvPr/>
        </p:nvSpPr>
        <p:spPr bwMode="auto">
          <a:xfrm>
            <a:off x="9511259" y="4479560"/>
            <a:ext cx="64008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6085" name="Line 6">
            <a:extLst>
              <a:ext uri="{FF2B5EF4-FFF2-40B4-BE49-F238E27FC236}">
                <a16:creationId xmlns:a16="http://schemas.microsoft.com/office/drawing/2014/main" id="{5620D539-3718-9EC1-87D8-1E15B4DE4CFC}"/>
              </a:ext>
            </a:extLst>
          </p:cNvPr>
          <p:cNvSpPr>
            <a:spLocks noChangeShapeType="1"/>
          </p:cNvSpPr>
          <p:nvPr/>
        </p:nvSpPr>
        <p:spPr bwMode="auto">
          <a:xfrm>
            <a:off x="6553200" y="4876800"/>
            <a:ext cx="0" cy="1066800"/>
          </a:xfrm>
          <a:prstGeom prst="line">
            <a:avLst/>
          </a:prstGeom>
          <a:noFill/>
          <a:ln w="76200">
            <a:solidFill>
              <a:srgbClr val="33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6086" name="Line 7">
            <a:extLst>
              <a:ext uri="{FF2B5EF4-FFF2-40B4-BE49-F238E27FC236}">
                <a16:creationId xmlns:a16="http://schemas.microsoft.com/office/drawing/2014/main" id="{FE1687D2-8F65-2735-B5C3-5AA93B2EEE6C}"/>
              </a:ext>
            </a:extLst>
          </p:cNvPr>
          <p:cNvSpPr>
            <a:spLocks noChangeShapeType="1"/>
          </p:cNvSpPr>
          <p:nvPr/>
        </p:nvSpPr>
        <p:spPr bwMode="auto">
          <a:xfrm>
            <a:off x="17830800" y="4876800"/>
            <a:ext cx="0" cy="1066800"/>
          </a:xfrm>
          <a:prstGeom prst="line">
            <a:avLst/>
          </a:prstGeom>
          <a:noFill/>
          <a:ln w="76200">
            <a:solidFill>
              <a:srgbClr val="33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6087" name="Line 8">
            <a:extLst>
              <a:ext uri="{FF2B5EF4-FFF2-40B4-BE49-F238E27FC236}">
                <a16:creationId xmlns:a16="http://schemas.microsoft.com/office/drawing/2014/main" id="{2BC02A17-F3BD-D722-C3C4-1F6726FC2250}"/>
              </a:ext>
            </a:extLst>
          </p:cNvPr>
          <p:cNvSpPr>
            <a:spLocks noChangeShapeType="1"/>
          </p:cNvSpPr>
          <p:nvPr/>
        </p:nvSpPr>
        <p:spPr bwMode="auto">
          <a:xfrm>
            <a:off x="12496800" y="5486400"/>
            <a:ext cx="0" cy="3352800"/>
          </a:xfrm>
          <a:prstGeom prst="line">
            <a:avLst/>
          </a:prstGeom>
          <a:noFill/>
          <a:ln w="762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p:txBody>
          <a:bodyPr>
            <a:normAutofit/>
          </a:bodyPr>
          <a:lstStyle/>
          <a:p>
            <a:r>
              <a:rPr lang="en-US" sz="4400" dirty="0"/>
              <a:t>Compiled Knowledge</a:t>
            </a:r>
            <a:endParaRPr lang="en-CY" sz="4400" dirty="0"/>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912433"/>
            <a:ext cx="10685585" cy="6925456"/>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ffectLst/>
                <a:ea typeface="Times New Roman" panose="02020603050405020304" pitchFamily="18" charset="0"/>
                <a:cs typeface="Times New Roman" panose="02020603050405020304" pitchFamily="18" charset="0"/>
              </a:rPr>
              <a:t>Deep</a:t>
            </a:r>
            <a:r>
              <a:rPr lang="en-CY" sz="4000" dirty="0">
                <a:effectLst/>
                <a:ea typeface="Times New Roman" panose="02020603050405020304" pitchFamily="18" charset="0"/>
                <a:cs typeface="Times New Roman" panose="02020603050405020304" pitchFamily="18" charset="0"/>
              </a:rPr>
              <a:t> knowledge is </a:t>
            </a:r>
            <a:r>
              <a:rPr lang="en-CY" sz="4000" b="1" dirty="0">
                <a:solidFill>
                  <a:srgbClr val="FF2D64"/>
                </a:solidFill>
                <a:effectLst/>
                <a:ea typeface="Times New Roman" panose="02020603050405020304" pitchFamily="18" charset="0"/>
                <a:cs typeface="Times New Roman" panose="02020603050405020304" pitchFamily="18" charset="0"/>
              </a:rPr>
              <a:t>comprehensive</a:t>
            </a:r>
            <a:r>
              <a:rPr lang="en-CY" sz="4000" dirty="0">
                <a:effectLst/>
                <a:ea typeface="Times New Roman" panose="02020603050405020304" pitchFamily="18" charset="0"/>
                <a:cs typeface="Times New Roman" panose="02020603050405020304" pitchFamily="18" charset="0"/>
              </a:rPr>
              <a:t> but </a:t>
            </a:r>
            <a:r>
              <a:rPr lang="en-CY" sz="4000" b="1" dirty="0">
                <a:solidFill>
                  <a:srgbClr val="FF2D64"/>
                </a:solidFill>
                <a:effectLst/>
                <a:ea typeface="Times New Roman" panose="02020603050405020304" pitchFamily="18" charset="0"/>
                <a:cs typeface="Times New Roman" panose="02020603050405020304" pitchFamily="18" charset="0"/>
              </a:rPr>
              <a:t>not operational</a:t>
            </a:r>
            <a:r>
              <a:rPr lang="en-CY" sz="4000" dirty="0">
                <a:effectLst/>
                <a:ea typeface="Times New Roman" panose="02020603050405020304" pitchFamily="18" charset="0"/>
                <a:cs typeface="Times New Roman" panose="02020603050405020304" pitchFamily="18" charset="0"/>
              </a:rPr>
              <a:t>, while shallow knowledge is </a:t>
            </a:r>
            <a:r>
              <a:rPr lang="en-CY" sz="4000" b="1" dirty="0">
                <a:solidFill>
                  <a:srgbClr val="FF2D64"/>
                </a:solidFill>
                <a:effectLst/>
                <a:ea typeface="Times New Roman" panose="02020603050405020304" pitchFamily="18" charset="0"/>
                <a:cs typeface="Times New Roman" panose="02020603050405020304" pitchFamily="18" charset="0"/>
              </a:rPr>
              <a:t>operational</a:t>
            </a:r>
            <a:r>
              <a:rPr lang="en-CY" sz="4000" dirty="0">
                <a:effectLst/>
                <a:ea typeface="Times New Roman" panose="02020603050405020304" pitchFamily="18" charset="0"/>
                <a:cs typeface="Times New Roman" panose="02020603050405020304" pitchFamily="18" charset="0"/>
              </a:rPr>
              <a:t> in terms of the needs of the given task but usually has deficiencies, mainly in terms of the more difficult problems that concern it.</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Compiled knowledge has the positive characteristics of the other two, the comprehensiveness of deep knowledge and the functionality of shallow knowledge.</a:t>
            </a:r>
            <a:endParaRPr lang="en-CY" sz="4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192000" y="3912433"/>
            <a:ext cx="10685585" cy="8274570"/>
          </a:xfrm>
        </p:spPr>
        <p:txBody>
          <a:bodyPr/>
          <a:lstStyle/>
          <a:p>
            <a:pPr marL="0" indent="0">
              <a:buNone/>
            </a:pPr>
            <a:r>
              <a:rPr lang="en-US" sz="4000" b="1" dirty="0">
                <a:solidFill>
                  <a:srgbClr val="FF2D64"/>
                </a:solidFill>
              </a:rPr>
              <a:t>Analogy with Compiled Programs</a:t>
            </a:r>
          </a:p>
          <a:p>
            <a:pPr marL="0" indent="0">
              <a:buNone/>
            </a:pPr>
            <a:r>
              <a:rPr lang="en-CY" sz="4000" dirty="0"/>
              <a:t>This interpretation of compilation is co</a:t>
            </a:r>
            <a:r>
              <a:rPr lang="en-US" sz="4000" dirty="0" err="1"/>
              <a:t>mpatible</a:t>
            </a:r>
            <a:r>
              <a:rPr lang="en-CY" sz="4000" dirty="0"/>
              <a:t> with the concept of program compilation where the object code is (logically) identical to the source code in terms of the set of problems that can be solved, but the object code is more efficient in terms of execution time.</a:t>
            </a:r>
          </a:p>
          <a:p>
            <a:pPr marL="0" indent="0">
              <a:buNone/>
            </a:pPr>
            <a:endParaRPr lang="en-CY" sz="4000" dirty="0">
              <a:solidFill>
                <a:srgbClr val="0100C8"/>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43</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907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a:extLst>
              <a:ext uri="{FF2B5EF4-FFF2-40B4-BE49-F238E27FC236}">
                <a16:creationId xmlns:a16="http://schemas.microsoft.com/office/drawing/2014/main" id="{C55BF694-B619-02FF-06D2-60C711609C1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D67A3F14-37B4-4CA5-8CBF-7AE608E208C6}" type="slidenum">
              <a:rPr lang="el-GR" altLang="en-US" sz="2800" smtClean="0"/>
              <a:pPr>
                <a:spcBef>
                  <a:spcPct val="0"/>
                </a:spcBef>
                <a:buFontTx/>
                <a:buNone/>
              </a:pPr>
              <a:t>44</a:t>
            </a:fld>
            <a:endParaRPr lang="el-GR" altLang="en-US" sz="2800" dirty="0"/>
          </a:p>
        </p:txBody>
      </p:sp>
      <p:sp>
        <p:nvSpPr>
          <p:cNvPr id="49155" name="Text Box 4">
            <a:extLst>
              <a:ext uri="{FF2B5EF4-FFF2-40B4-BE49-F238E27FC236}">
                <a16:creationId xmlns:a16="http://schemas.microsoft.com/office/drawing/2014/main" id="{56249CC2-3CC8-1D87-D6F2-22D4FF888270}"/>
              </a:ext>
            </a:extLst>
          </p:cNvPr>
          <p:cNvSpPr txBox="1">
            <a:spLocks noChangeArrowheads="1"/>
          </p:cNvSpPr>
          <p:nvPr/>
        </p:nvSpPr>
        <p:spPr bwMode="auto">
          <a:xfrm>
            <a:off x="1743855" y="1811385"/>
            <a:ext cx="20896289" cy="9564926"/>
          </a:xfrm>
          <a:prstGeom prst="rect">
            <a:avLst/>
          </a:prstGeom>
          <a:solidFill>
            <a:schemeClr val="accent6">
              <a:lumMod val="20000"/>
              <a:lumOff val="8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5400" b="1" dirty="0">
                <a:solidFill>
                  <a:srgbClr val="990000"/>
                </a:solidFill>
                <a:latin typeface="Helvetica Neue"/>
              </a:rPr>
              <a:t>Compiled Knowledge</a:t>
            </a:r>
            <a:r>
              <a:rPr lang="el-GR" altLang="en-US" sz="5400" b="1" dirty="0">
                <a:solidFill>
                  <a:srgbClr val="990000"/>
                </a:solidFill>
                <a:latin typeface="Helvetica Neue"/>
              </a:rPr>
              <a:t> – </a:t>
            </a:r>
            <a:r>
              <a:rPr lang="en-US" altLang="en-US" sz="5400" b="1" dirty="0">
                <a:solidFill>
                  <a:srgbClr val="990000"/>
                </a:solidFill>
                <a:latin typeface="Helvetica Neue"/>
              </a:rPr>
              <a:t>MDX Interpretation</a:t>
            </a:r>
            <a:endParaRPr lang="el-GR" altLang="en-US" sz="5400" b="1" dirty="0">
              <a:solidFill>
                <a:srgbClr val="990000"/>
              </a:solidFill>
              <a:latin typeface="Helvetica Neue"/>
            </a:endParaRPr>
          </a:p>
          <a:p>
            <a:pP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latin typeface="Helvetica Neue"/>
                <a:ea typeface="Times New Roman" panose="02020603050405020304" pitchFamily="18" charset="0"/>
                <a:cs typeface="Times New Roman" panose="02020603050405020304" pitchFamily="18" charset="0"/>
              </a:rPr>
              <a:t>It is the transformation of deep knowledge, into operational form, from the perspective of a given task, without reducing the comprehensiveness of the knowledge.</a:t>
            </a:r>
            <a:endParaRPr lang="en-CY" sz="54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latin typeface="Helvetica Neue"/>
                <a:ea typeface="Times New Roman" panose="02020603050405020304" pitchFamily="18" charset="0"/>
                <a:cs typeface="Times New Roman" panose="02020603050405020304" pitchFamily="18" charset="0"/>
              </a:rPr>
              <a:t>This means that any problem that falls under the scope of the given task and can be solved through the deep knowledge, it can also be solved through the compiled knowledge, but the solution is achieved much more efficiently.</a:t>
            </a:r>
            <a:endParaRPr lang="en-CY" sz="54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latin typeface="Helvetica Neue"/>
                <a:ea typeface="Times New Roman" panose="02020603050405020304" pitchFamily="18" charset="0"/>
                <a:cs typeface="Times New Roman" panose="02020603050405020304" pitchFamily="18" charset="0"/>
              </a:rPr>
              <a:t>The same body of deep knowledge can have multiple compilations from the perspective of different tasks.</a:t>
            </a:r>
            <a:endParaRPr lang="en-CY" sz="54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Collaboration of Specialists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100C8"/>
              </a:solidFill>
              <a:latin typeface="Helvetica Neue"/>
            </a:endParaRPr>
          </a:p>
        </p:txBody>
      </p:sp>
      <p:sp>
        <p:nvSpPr>
          <p:cNvPr id="7" name="TextBox 6">
            <a:extLst>
              <a:ext uri="{FF2B5EF4-FFF2-40B4-BE49-F238E27FC236}">
                <a16:creationId xmlns:a16="http://schemas.microsoft.com/office/drawing/2014/main" id="{ACFCF303-FE68-718A-5822-1C2AA8DE22B4}"/>
              </a:ext>
            </a:extLst>
          </p:cNvPr>
          <p:cNvSpPr txBox="1"/>
          <p:nvPr/>
        </p:nvSpPr>
        <p:spPr>
          <a:xfrm>
            <a:off x="1279246" y="4079130"/>
            <a:ext cx="21584530" cy="3892156"/>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MDX system consists of three separate units: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main unit, the diagnostician, also called MDX</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data manager, PATREC</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radiologist, RADEX</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2124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a:extLst>
              <a:ext uri="{FF2B5EF4-FFF2-40B4-BE49-F238E27FC236}">
                <a16:creationId xmlns:a16="http://schemas.microsoft.com/office/drawing/2014/main" id="{8CFA1879-204A-E16E-22D5-592D2698B8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612CC967-F545-4AD2-B529-39941BB4B50D}" type="slidenum">
              <a:rPr lang="el-GR" altLang="en-US" sz="2800" smtClean="0"/>
              <a:pPr>
                <a:spcBef>
                  <a:spcPct val="0"/>
                </a:spcBef>
                <a:buFontTx/>
                <a:buNone/>
              </a:pPr>
              <a:t>46</a:t>
            </a:fld>
            <a:endParaRPr lang="el-GR" altLang="en-US" sz="2800" dirty="0"/>
          </a:p>
        </p:txBody>
      </p:sp>
      <p:sp>
        <p:nvSpPr>
          <p:cNvPr id="51203" name="Rectangle 4">
            <a:extLst>
              <a:ext uri="{FF2B5EF4-FFF2-40B4-BE49-F238E27FC236}">
                <a16:creationId xmlns:a16="http://schemas.microsoft.com/office/drawing/2014/main" id="{DA947A7A-E3D8-4704-0452-EBE4293047E3}"/>
              </a:ext>
            </a:extLst>
          </p:cNvPr>
          <p:cNvSpPr>
            <a:spLocks noChangeArrowheads="1"/>
          </p:cNvSpPr>
          <p:nvPr/>
        </p:nvSpPr>
        <p:spPr bwMode="auto">
          <a:xfrm>
            <a:off x="6858000" y="5181600"/>
            <a:ext cx="10515600" cy="5029200"/>
          </a:xfrm>
          <a:prstGeom prst="rect">
            <a:avLst/>
          </a:prstGeom>
          <a:solidFill>
            <a:schemeClr val="accent6">
              <a:lumMod val="20000"/>
              <a:lumOff val="80000"/>
            </a:schemeClr>
          </a:solidFill>
          <a:ln w="762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1204" name="Rectangle 5">
            <a:extLst>
              <a:ext uri="{FF2B5EF4-FFF2-40B4-BE49-F238E27FC236}">
                <a16:creationId xmlns:a16="http://schemas.microsoft.com/office/drawing/2014/main" id="{DFC902AC-15BF-2693-7BB7-93693240E14A}"/>
              </a:ext>
            </a:extLst>
          </p:cNvPr>
          <p:cNvSpPr>
            <a:spLocks noChangeArrowheads="1"/>
          </p:cNvSpPr>
          <p:nvPr/>
        </p:nvSpPr>
        <p:spPr bwMode="auto">
          <a:xfrm>
            <a:off x="10744200" y="5486400"/>
            <a:ext cx="2971800" cy="1460500"/>
          </a:xfrm>
          <a:prstGeom prst="rect">
            <a:avLst/>
          </a:prstGeom>
          <a:solidFill>
            <a:srgbClr val="FFFFFF"/>
          </a:solidFill>
          <a:ln w="762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b="1" dirty="0">
                <a:solidFill>
                  <a:srgbClr val="990000"/>
                </a:solidFill>
                <a:latin typeface="Times New Roman" panose="02020603050405020304" pitchFamily="18" charset="0"/>
              </a:rPr>
              <a:t>MDX</a:t>
            </a:r>
          </a:p>
          <a:p>
            <a:pPr algn="ctr" eaLnBrk="1" hangingPunct="1">
              <a:spcBef>
                <a:spcPct val="0"/>
              </a:spcBef>
              <a:buFontTx/>
              <a:buNone/>
            </a:pPr>
            <a:r>
              <a:rPr lang="en-US" altLang="en-US" sz="2800" b="1" dirty="0">
                <a:latin typeface="Times New Roman" panose="02020603050405020304" pitchFamily="18" charset="0"/>
              </a:rPr>
              <a:t>Diagnostician</a:t>
            </a:r>
            <a:endParaRPr lang="en-US" altLang="en-US" sz="2800" b="1" dirty="0"/>
          </a:p>
        </p:txBody>
      </p:sp>
      <p:sp>
        <p:nvSpPr>
          <p:cNvPr id="51205" name="Rectangle 6">
            <a:extLst>
              <a:ext uri="{FF2B5EF4-FFF2-40B4-BE49-F238E27FC236}">
                <a16:creationId xmlns:a16="http://schemas.microsoft.com/office/drawing/2014/main" id="{750BAFB1-B8C1-7EE9-59B4-185BDF9A34A1}"/>
              </a:ext>
            </a:extLst>
          </p:cNvPr>
          <p:cNvSpPr>
            <a:spLocks noChangeArrowheads="1"/>
          </p:cNvSpPr>
          <p:nvPr/>
        </p:nvSpPr>
        <p:spPr bwMode="auto">
          <a:xfrm>
            <a:off x="13411200" y="7953376"/>
            <a:ext cx="3340100" cy="1952624"/>
          </a:xfrm>
          <a:prstGeom prst="rect">
            <a:avLst/>
          </a:prstGeom>
          <a:solidFill>
            <a:srgbClr val="FFFFFF"/>
          </a:solidFill>
          <a:ln w="762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b="1" dirty="0">
                <a:solidFill>
                  <a:srgbClr val="990000"/>
                </a:solidFill>
                <a:latin typeface="Times New Roman" panose="02020603050405020304" pitchFamily="18" charset="0"/>
              </a:rPr>
              <a:t>PATREC</a:t>
            </a:r>
          </a:p>
          <a:p>
            <a:pPr algn="ctr" eaLnBrk="1" hangingPunct="1">
              <a:spcBef>
                <a:spcPct val="0"/>
              </a:spcBef>
              <a:buFontTx/>
              <a:buNone/>
            </a:pPr>
            <a:r>
              <a:rPr lang="en-US" altLang="en-US" b="1" dirty="0">
                <a:latin typeface="Times New Roman" panose="02020603050405020304" pitchFamily="18" charset="0"/>
              </a:rPr>
              <a:t>Data Manager</a:t>
            </a:r>
            <a:endParaRPr lang="el-GR" altLang="en-US" b="1" dirty="0">
              <a:latin typeface="Times New Roman" panose="02020603050405020304" pitchFamily="18" charset="0"/>
            </a:endParaRPr>
          </a:p>
        </p:txBody>
      </p:sp>
      <p:sp>
        <p:nvSpPr>
          <p:cNvPr id="51206" name="Rectangle 7">
            <a:extLst>
              <a:ext uri="{FF2B5EF4-FFF2-40B4-BE49-F238E27FC236}">
                <a16:creationId xmlns:a16="http://schemas.microsoft.com/office/drawing/2014/main" id="{4A7F31C7-458D-7A8F-1B75-76EFACF50CC9}"/>
              </a:ext>
            </a:extLst>
          </p:cNvPr>
          <p:cNvSpPr>
            <a:spLocks noChangeArrowheads="1"/>
          </p:cNvSpPr>
          <p:nvPr/>
        </p:nvSpPr>
        <p:spPr bwMode="auto">
          <a:xfrm>
            <a:off x="8534400" y="7924800"/>
            <a:ext cx="2743200" cy="1524000"/>
          </a:xfrm>
          <a:prstGeom prst="rect">
            <a:avLst/>
          </a:prstGeom>
          <a:solidFill>
            <a:srgbClr val="FFFFFF"/>
          </a:solidFill>
          <a:ln w="7620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b="1" dirty="0">
                <a:solidFill>
                  <a:srgbClr val="990000"/>
                </a:solidFill>
                <a:latin typeface="Times New Roman" panose="02020603050405020304" pitchFamily="18" charset="0"/>
              </a:rPr>
              <a:t>RADEX</a:t>
            </a:r>
          </a:p>
          <a:p>
            <a:pPr algn="ctr" eaLnBrk="1" hangingPunct="1">
              <a:spcBef>
                <a:spcPct val="0"/>
              </a:spcBef>
              <a:buFontTx/>
              <a:buNone/>
            </a:pPr>
            <a:r>
              <a:rPr lang="en-US" altLang="en-US" sz="2800" b="1" dirty="0">
                <a:latin typeface="Times New Roman" panose="02020603050405020304" pitchFamily="18" charset="0"/>
              </a:rPr>
              <a:t>Radiologist</a:t>
            </a:r>
            <a:endParaRPr lang="en-US" altLang="en-US" sz="2800" b="1" dirty="0"/>
          </a:p>
        </p:txBody>
      </p:sp>
      <p:sp>
        <p:nvSpPr>
          <p:cNvPr id="51207" name="Line 8">
            <a:extLst>
              <a:ext uri="{FF2B5EF4-FFF2-40B4-BE49-F238E27FC236}">
                <a16:creationId xmlns:a16="http://schemas.microsoft.com/office/drawing/2014/main" id="{D2EA0174-E1CC-D9BE-7B89-A736E409EF12}"/>
              </a:ext>
            </a:extLst>
          </p:cNvPr>
          <p:cNvSpPr>
            <a:spLocks noChangeShapeType="1"/>
          </p:cNvSpPr>
          <p:nvPr/>
        </p:nvSpPr>
        <p:spPr bwMode="auto">
          <a:xfrm flipH="1">
            <a:off x="9144000" y="6324600"/>
            <a:ext cx="1600200" cy="1600200"/>
          </a:xfrm>
          <a:prstGeom prst="line">
            <a:avLst/>
          </a:prstGeom>
          <a:noFill/>
          <a:ln w="762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1208" name="Line 9">
            <a:extLst>
              <a:ext uri="{FF2B5EF4-FFF2-40B4-BE49-F238E27FC236}">
                <a16:creationId xmlns:a16="http://schemas.microsoft.com/office/drawing/2014/main" id="{EE51F49C-9168-35DF-A62B-859ACC592160}"/>
              </a:ext>
            </a:extLst>
          </p:cNvPr>
          <p:cNvSpPr>
            <a:spLocks noChangeShapeType="1"/>
          </p:cNvSpPr>
          <p:nvPr/>
        </p:nvSpPr>
        <p:spPr bwMode="auto">
          <a:xfrm>
            <a:off x="13716000" y="6248400"/>
            <a:ext cx="1828800" cy="1600200"/>
          </a:xfrm>
          <a:prstGeom prst="line">
            <a:avLst/>
          </a:prstGeom>
          <a:noFill/>
          <a:ln w="762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1209" name="Text Box 10">
            <a:extLst>
              <a:ext uri="{FF2B5EF4-FFF2-40B4-BE49-F238E27FC236}">
                <a16:creationId xmlns:a16="http://schemas.microsoft.com/office/drawing/2014/main" id="{196811E8-10DA-DC5C-8588-AB942C2D8067}"/>
              </a:ext>
            </a:extLst>
          </p:cNvPr>
          <p:cNvSpPr txBox="1">
            <a:spLocks noChangeArrowheads="1"/>
          </p:cNvSpPr>
          <p:nvPr/>
        </p:nvSpPr>
        <p:spPr bwMode="auto">
          <a:xfrm>
            <a:off x="7620000" y="3048000"/>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800" b="1" dirty="0">
                <a:solidFill>
                  <a:srgbClr val="990000"/>
                </a:solidFill>
              </a:rPr>
              <a:t>Collaboration of Specialists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Each system is a community of specialists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100C8"/>
              </a:solidFill>
              <a:latin typeface="Helvetica Neue"/>
            </a:endParaRPr>
          </a:p>
        </p:txBody>
      </p:sp>
      <p:sp>
        <p:nvSpPr>
          <p:cNvPr id="7" name="TextBox 6">
            <a:extLst>
              <a:ext uri="{FF2B5EF4-FFF2-40B4-BE49-F238E27FC236}">
                <a16:creationId xmlns:a16="http://schemas.microsoft.com/office/drawing/2014/main" id="{ACFCF303-FE68-718A-5822-1C2AA8DE22B4}"/>
              </a:ext>
            </a:extLst>
          </p:cNvPr>
          <p:cNvSpPr txBox="1"/>
          <p:nvPr/>
        </p:nvSpPr>
        <p:spPr>
          <a:xfrm>
            <a:off x="1279246" y="4079130"/>
            <a:ext cx="21584530" cy="5716052"/>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Internally, each of these systems consists of a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community of </a:t>
            </a:r>
            <a:r>
              <a:rPr lang="en-US" sz="5400" b="1" dirty="0">
                <a:solidFill>
                  <a:srgbClr val="FF2D64"/>
                </a:solidFill>
                <a:effectLst/>
                <a:latin typeface="Helvetica Neue"/>
                <a:ea typeface="Times New Roman" panose="02020603050405020304" pitchFamily="18" charset="0"/>
                <a:cs typeface="Times New Roman" panose="02020603050405020304" pitchFamily="18" charset="0"/>
              </a:rPr>
              <a:t>specialists</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who are organized in a hierarchical manner and cooperate based on a specific protocol.</a:t>
            </a:r>
            <a:endParaRPr lang="en-US" sz="5400" dirty="0">
              <a:solidFill>
                <a:srgbClr val="0100C8"/>
              </a:solidFill>
              <a:latin typeface="Helvetica Neue"/>
              <a:ea typeface="Times New Roman" panose="02020603050405020304" pitchFamily="18"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9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Each </a:t>
            </a:r>
            <a:r>
              <a:rPr lang="en-US" sz="5400" dirty="0">
                <a:solidFill>
                  <a:srgbClr val="0100C8"/>
                </a:solidFill>
                <a:latin typeface="Helvetica Neue"/>
                <a:ea typeface="Times New Roman" panose="02020603050405020304" pitchFamily="18" charset="0"/>
                <a:cs typeface="Times New Roman" panose="02020603050405020304" pitchFamily="18" charset="0"/>
              </a:rPr>
              <a:t>specialist</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is considered an autonomous entity with its own knowledge and control/reasoning mechanism, which can perform a specific task in the entire solution plan.</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092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a:extLst>
              <a:ext uri="{FF2B5EF4-FFF2-40B4-BE49-F238E27FC236}">
                <a16:creationId xmlns:a16="http://schemas.microsoft.com/office/drawing/2014/main" id="{A243A72B-2964-CE25-09B1-CE546208F02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97152354-0837-4C79-BBF5-1DA6E3C77FFF}" type="slidenum">
              <a:rPr lang="el-GR" altLang="en-US" sz="2800" smtClean="0"/>
              <a:pPr>
                <a:spcBef>
                  <a:spcPct val="0"/>
                </a:spcBef>
                <a:buFontTx/>
                <a:buNone/>
              </a:pPr>
              <a:t>48</a:t>
            </a:fld>
            <a:endParaRPr lang="el-GR" altLang="en-US" sz="2800" dirty="0"/>
          </a:p>
        </p:txBody>
      </p:sp>
      <p:sp>
        <p:nvSpPr>
          <p:cNvPr id="53251" name="Text Box 4">
            <a:extLst>
              <a:ext uri="{FF2B5EF4-FFF2-40B4-BE49-F238E27FC236}">
                <a16:creationId xmlns:a16="http://schemas.microsoft.com/office/drawing/2014/main" id="{F1D7A83D-23AE-5030-04AC-920782AD567E}"/>
              </a:ext>
            </a:extLst>
          </p:cNvPr>
          <p:cNvSpPr txBox="1">
            <a:spLocks noChangeArrowheads="1"/>
          </p:cNvSpPr>
          <p:nvPr/>
        </p:nvSpPr>
        <p:spPr bwMode="auto">
          <a:xfrm>
            <a:off x="3245371" y="1120915"/>
            <a:ext cx="15697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dirty="0">
                <a:solidFill>
                  <a:srgbClr val="990000"/>
                </a:solidFill>
              </a:rPr>
              <a:t>Part of the Hierarchy of Specialists of the Diagnostician</a:t>
            </a:r>
          </a:p>
        </p:txBody>
      </p:sp>
      <p:sp>
        <p:nvSpPr>
          <p:cNvPr id="53252" name="Text Box 5">
            <a:extLst>
              <a:ext uri="{FF2B5EF4-FFF2-40B4-BE49-F238E27FC236}">
                <a16:creationId xmlns:a16="http://schemas.microsoft.com/office/drawing/2014/main" id="{93FF6E76-71EA-CEFF-A68C-07704B25F216}"/>
              </a:ext>
            </a:extLst>
          </p:cNvPr>
          <p:cNvSpPr txBox="1">
            <a:spLocks noChangeArrowheads="1"/>
          </p:cNvSpPr>
          <p:nvPr/>
        </p:nvSpPr>
        <p:spPr bwMode="auto">
          <a:xfrm>
            <a:off x="9601200" y="243840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Internist</a:t>
            </a:r>
          </a:p>
        </p:txBody>
      </p:sp>
      <p:sp>
        <p:nvSpPr>
          <p:cNvPr id="53253" name="Text Box 6">
            <a:extLst>
              <a:ext uri="{FF2B5EF4-FFF2-40B4-BE49-F238E27FC236}">
                <a16:creationId xmlns:a16="http://schemas.microsoft.com/office/drawing/2014/main" id="{1CC7D723-CA25-5B14-5855-4CC3508826C3}"/>
              </a:ext>
            </a:extLst>
          </p:cNvPr>
          <p:cNvSpPr txBox="1">
            <a:spLocks noChangeArrowheads="1"/>
          </p:cNvSpPr>
          <p:nvPr/>
        </p:nvSpPr>
        <p:spPr bwMode="auto">
          <a:xfrm>
            <a:off x="7315200" y="396240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Cholestasis</a:t>
            </a:r>
          </a:p>
        </p:txBody>
      </p:sp>
      <p:sp>
        <p:nvSpPr>
          <p:cNvPr id="53254" name="Text Box 7">
            <a:extLst>
              <a:ext uri="{FF2B5EF4-FFF2-40B4-BE49-F238E27FC236}">
                <a16:creationId xmlns:a16="http://schemas.microsoft.com/office/drawing/2014/main" id="{042ED659-A9E2-55D1-7097-5B632162ED2B}"/>
              </a:ext>
            </a:extLst>
          </p:cNvPr>
          <p:cNvSpPr txBox="1">
            <a:spLocks noChangeArrowheads="1"/>
          </p:cNvSpPr>
          <p:nvPr/>
        </p:nvSpPr>
        <p:spPr bwMode="auto">
          <a:xfrm>
            <a:off x="5638800" y="579120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Extra-hep</a:t>
            </a:r>
          </a:p>
        </p:txBody>
      </p:sp>
      <p:sp>
        <p:nvSpPr>
          <p:cNvPr id="53255" name="Text Box 8">
            <a:extLst>
              <a:ext uri="{FF2B5EF4-FFF2-40B4-BE49-F238E27FC236}">
                <a16:creationId xmlns:a16="http://schemas.microsoft.com/office/drawing/2014/main" id="{16C99BBC-1381-302F-2834-5D119ED59BDE}"/>
              </a:ext>
            </a:extLst>
          </p:cNvPr>
          <p:cNvSpPr txBox="1">
            <a:spLocks noChangeArrowheads="1"/>
          </p:cNvSpPr>
          <p:nvPr/>
        </p:nvSpPr>
        <p:spPr bwMode="auto">
          <a:xfrm>
            <a:off x="10058400" y="579120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Intra-hep</a:t>
            </a:r>
          </a:p>
        </p:txBody>
      </p:sp>
      <p:sp>
        <p:nvSpPr>
          <p:cNvPr id="53256" name="Text Box 9">
            <a:extLst>
              <a:ext uri="{FF2B5EF4-FFF2-40B4-BE49-F238E27FC236}">
                <a16:creationId xmlns:a16="http://schemas.microsoft.com/office/drawing/2014/main" id="{C7CA29AD-BDE8-A102-CA5D-7C861BFCFF81}"/>
              </a:ext>
            </a:extLst>
          </p:cNvPr>
          <p:cNvSpPr txBox="1">
            <a:spLocks noChangeArrowheads="1"/>
          </p:cNvSpPr>
          <p:nvPr/>
        </p:nvSpPr>
        <p:spPr bwMode="auto">
          <a:xfrm>
            <a:off x="4267200" y="774065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Inflammation</a:t>
            </a:r>
          </a:p>
        </p:txBody>
      </p:sp>
      <p:sp>
        <p:nvSpPr>
          <p:cNvPr id="53257" name="Text Box 10">
            <a:extLst>
              <a:ext uri="{FF2B5EF4-FFF2-40B4-BE49-F238E27FC236}">
                <a16:creationId xmlns:a16="http://schemas.microsoft.com/office/drawing/2014/main" id="{B026C30D-0155-0424-EB58-88B4BA165CF2}"/>
              </a:ext>
            </a:extLst>
          </p:cNvPr>
          <p:cNvSpPr txBox="1">
            <a:spLocks noChangeArrowheads="1"/>
          </p:cNvSpPr>
          <p:nvPr/>
        </p:nvSpPr>
        <p:spPr bwMode="auto">
          <a:xfrm>
            <a:off x="8534400" y="774065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Physical</a:t>
            </a:r>
          </a:p>
        </p:txBody>
      </p:sp>
      <p:sp>
        <p:nvSpPr>
          <p:cNvPr id="53258" name="Text Box 11">
            <a:extLst>
              <a:ext uri="{FF2B5EF4-FFF2-40B4-BE49-F238E27FC236}">
                <a16:creationId xmlns:a16="http://schemas.microsoft.com/office/drawing/2014/main" id="{4796EA23-A6BE-1F0D-D5DE-9422A669E367}"/>
              </a:ext>
            </a:extLst>
          </p:cNvPr>
          <p:cNvSpPr txBox="1">
            <a:spLocks noChangeArrowheads="1"/>
          </p:cNvSpPr>
          <p:nvPr/>
        </p:nvSpPr>
        <p:spPr bwMode="auto">
          <a:xfrm>
            <a:off x="4114800" y="9753601"/>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Cholangitis</a:t>
            </a:r>
          </a:p>
        </p:txBody>
      </p:sp>
      <p:sp>
        <p:nvSpPr>
          <p:cNvPr id="53259" name="Text Box 12">
            <a:extLst>
              <a:ext uri="{FF2B5EF4-FFF2-40B4-BE49-F238E27FC236}">
                <a16:creationId xmlns:a16="http://schemas.microsoft.com/office/drawing/2014/main" id="{972830F8-37BE-7653-76FD-069C61C5DE30}"/>
              </a:ext>
            </a:extLst>
          </p:cNvPr>
          <p:cNvSpPr txBox="1">
            <a:spLocks noChangeArrowheads="1"/>
          </p:cNvSpPr>
          <p:nvPr/>
        </p:nvSpPr>
        <p:spPr bwMode="auto">
          <a:xfrm>
            <a:off x="8534400" y="9753600"/>
            <a:ext cx="411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a:t>Sci-Cholangitis</a:t>
            </a:r>
          </a:p>
        </p:txBody>
      </p:sp>
      <p:sp>
        <p:nvSpPr>
          <p:cNvPr id="53260" name="Line 13">
            <a:extLst>
              <a:ext uri="{FF2B5EF4-FFF2-40B4-BE49-F238E27FC236}">
                <a16:creationId xmlns:a16="http://schemas.microsoft.com/office/drawing/2014/main" id="{304DDFC9-6805-EBFE-2708-5B7C3CF7C96F}"/>
              </a:ext>
            </a:extLst>
          </p:cNvPr>
          <p:cNvSpPr>
            <a:spLocks noChangeShapeType="1"/>
          </p:cNvSpPr>
          <p:nvPr/>
        </p:nvSpPr>
        <p:spPr bwMode="auto">
          <a:xfrm flipH="1">
            <a:off x="10363200" y="3200400"/>
            <a:ext cx="106680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1" name="Line 14">
            <a:extLst>
              <a:ext uri="{FF2B5EF4-FFF2-40B4-BE49-F238E27FC236}">
                <a16:creationId xmlns:a16="http://schemas.microsoft.com/office/drawing/2014/main" id="{C2AAC6B3-F8E3-85E3-38D2-C91B3049FE7D}"/>
              </a:ext>
            </a:extLst>
          </p:cNvPr>
          <p:cNvSpPr>
            <a:spLocks noChangeShapeType="1"/>
          </p:cNvSpPr>
          <p:nvPr/>
        </p:nvSpPr>
        <p:spPr bwMode="auto">
          <a:xfrm>
            <a:off x="11430000" y="3200400"/>
            <a:ext cx="2133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2" name="Line 15">
            <a:extLst>
              <a:ext uri="{FF2B5EF4-FFF2-40B4-BE49-F238E27FC236}">
                <a16:creationId xmlns:a16="http://schemas.microsoft.com/office/drawing/2014/main" id="{A11E30B7-276D-01F0-CF01-7C4E67589A37}"/>
              </a:ext>
            </a:extLst>
          </p:cNvPr>
          <p:cNvSpPr>
            <a:spLocks noChangeShapeType="1"/>
          </p:cNvSpPr>
          <p:nvPr/>
        </p:nvSpPr>
        <p:spPr bwMode="auto">
          <a:xfrm flipH="1">
            <a:off x="8229600" y="4876800"/>
            <a:ext cx="121920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3" name="Line 16">
            <a:extLst>
              <a:ext uri="{FF2B5EF4-FFF2-40B4-BE49-F238E27FC236}">
                <a16:creationId xmlns:a16="http://schemas.microsoft.com/office/drawing/2014/main" id="{CE9BF337-8A8A-69AB-BC34-928D84130960}"/>
              </a:ext>
            </a:extLst>
          </p:cNvPr>
          <p:cNvSpPr>
            <a:spLocks noChangeShapeType="1"/>
          </p:cNvSpPr>
          <p:nvPr/>
        </p:nvSpPr>
        <p:spPr bwMode="auto">
          <a:xfrm>
            <a:off x="9448800" y="4876800"/>
            <a:ext cx="198120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4" name="Line 17">
            <a:extLst>
              <a:ext uri="{FF2B5EF4-FFF2-40B4-BE49-F238E27FC236}">
                <a16:creationId xmlns:a16="http://schemas.microsoft.com/office/drawing/2014/main" id="{B5BC133A-4455-B5F2-02AD-C2E22B75F77E}"/>
              </a:ext>
            </a:extLst>
          </p:cNvPr>
          <p:cNvSpPr>
            <a:spLocks noChangeShapeType="1"/>
          </p:cNvSpPr>
          <p:nvPr/>
        </p:nvSpPr>
        <p:spPr bwMode="auto">
          <a:xfrm flipH="1">
            <a:off x="6858000" y="6553200"/>
            <a:ext cx="91440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5" name="Line 18">
            <a:extLst>
              <a:ext uri="{FF2B5EF4-FFF2-40B4-BE49-F238E27FC236}">
                <a16:creationId xmlns:a16="http://schemas.microsoft.com/office/drawing/2014/main" id="{BB97F52F-DFA8-AB41-C1F7-1D691370574C}"/>
              </a:ext>
            </a:extLst>
          </p:cNvPr>
          <p:cNvSpPr>
            <a:spLocks noChangeShapeType="1"/>
          </p:cNvSpPr>
          <p:nvPr/>
        </p:nvSpPr>
        <p:spPr bwMode="auto">
          <a:xfrm>
            <a:off x="7924800" y="6553200"/>
            <a:ext cx="2133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6" name="Line 19">
            <a:extLst>
              <a:ext uri="{FF2B5EF4-FFF2-40B4-BE49-F238E27FC236}">
                <a16:creationId xmlns:a16="http://schemas.microsoft.com/office/drawing/2014/main" id="{E6C4058F-88A5-74A5-92F4-F0E3774C7165}"/>
              </a:ext>
            </a:extLst>
          </p:cNvPr>
          <p:cNvSpPr>
            <a:spLocks noChangeShapeType="1"/>
          </p:cNvSpPr>
          <p:nvPr/>
        </p:nvSpPr>
        <p:spPr bwMode="auto">
          <a:xfrm flipH="1">
            <a:off x="5943600" y="8686800"/>
            <a:ext cx="60960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7" name="Line 20">
            <a:extLst>
              <a:ext uri="{FF2B5EF4-FFF2-40B4-BE49-F238E27FC236}">
                <a16:creationId xmlns:a16="http://schemas.microsoft.com/office/drawing/2014/main" id="{ADF584C8-EC4F-40EC-3BF7-477B9D1EB12A}"/>
              </a:ext>
            </a:extLst>
          </p:cNvPr>
          <p:cNvSpPr>
            <a:spLocks noChangeShapeType="1"/>
          </p:cNvSpPr>
          <p:nvPr/>
        </p:nvSpPr>
        <p:spPr bwMode="auto">
          <a:xfrm>
            <a:off x="6553200" y="8686800"/>
            <a:ext cx="228600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8" name="Freeform 21">
            <a:extLst>
              <a:ext uri="{FF2B5EF4-FFF2-40B4-BE49-F238E27FC236}">
                <a16:creationId xmlns:a16="http://schemas.microsoft.com/office/drawing/2014/main" id="{0BFE7E82-9E78-549E-D029-2B2C874D7DE9}"/>
              </a:ext>
            </a:extLst>
          </p:cNvPr>
          <p:cNvSpPr>
            <a:spLocks/>
          </p:cNvSpPr>
          <p:nvPr/>
        </p:nvSpPr>
        <p:spPr bwMode="auto">
          <a:xfrm>
            <a:off x="4003676" y="7159626"/>
            <a:ext cx="5191124" cy="2070100"/>
          </a:xfrm>
          <a:custGeom>
            <a:avLst/>
            <a:gdLst>
              <a:gd name="T0" fmla="*/ 2147483646 w 1635"/>
              <a:gd name="T1" fmla="*/ 2147483646 h 652"/>
              <a:gd name="T2" fmla="*/ 2147483646 w 1635"/>
              <a:gd name="T3" fmla="*/ 2147483646 h 652"/>
              <a:gd name="T4" fmla="*/ 2147483646 w 1635"/>
              <a:gd name="T5" fmla="*/ 2147483646 h 652"/>
              <a:gd name="T6" fmla="*/ 2147483646 w 1635"/>
              <a:gd name="T7" fmla="*/ 2147483646 h 652"/>
              <a:gd name="T8" fmla="*/ 2147483646 w 1635"/>
              <a:gd name="T9" fmla="*/ 2147483646 h 652"/>
              <a:gd name="T10" fmla="*/ 2147483646 w 1635"/>
              <a:gd name="T11" fmla="*/ 2147483646 h 652"/>
              <a:gd name="T12" fmla="*/ 2147483646 w 1635"/>
              <a:gd name="T13" fmla="*/ 2147483646 h 652"/>
              <a:gd name="T14" fmla="*/ 2147483646 w 1635"/>
              <a:gd name="T15" fmla="*/ 2147483646 h 652"/>
              <a:gd name="T16" fmla="*/ 2147483646 w 1635"/>
              <a:gd name="T17" fmla="*/ 2147483646 h 652"/>
              <a:gd name="T18" fmla="*/ 2147483646 w 1635"/>
              <a:gd name="T19" fmla="*/ 2147483646 h 652"/>
              <a:gd name="T20" fmla="*/ 2147483646 w 1635"/>
              <a:gd name="T21" fmla="*/ 2147483646 h 652"/>
              <a:gd name="T22" fmla="*/ 2147483646 w 1635"/>
              <a:gd name="T23" fmla="*/ 2147483646 h 652"/>
              <a:gd name="T24" fmla="*/ 2147483646 w 1635"/>
              <a:gd name="T25" fmla="*/ 2147483646 h 652"/>
              <a:gd name="T26" fmla="*/ 2147483646 w 1635"/>
              <a:gd name="T27" fmla="*/ 2147483646 h 652"/>
              <a:gd name="T28" fmla="*/ 2147483646 w 1635"/>
              <a:gd name="T29" fmla="*/ 2147483646 h 652"/>
              <a:gd name="T30" fmla="*/ 2147483646 w 1635"/>
              <a:gd name="T31" fmla="*/ 2147483646 h 652"/>
              <a:gd name="T32" fmla="*/ 2147483646 w 1635"/>
              <a:gd name="T33" fmla="*/ 2147483646 h 652"/>
              <a:gd name="T34" fmla="*/ 2147483646 w 1635"/>
              <a:gd name="T35" fmla="*/ 2147483646 h 652"/>
              <a:gd name="T36" fmla="*/ 2147483646 w 1635"/>
              <a:gd name="T37" fmla="*/ 2147483646 h 652"/>
              <a:gd name="T38" fmla="*/ 2147483646 w 1635"/>
              <a:gd name="T39" fmla="*/ 2147483646 h 652"/>
              <a:gd name="T40" fmla="*/ 2147483646 w 1635"/>
              <a:gd name="T41" fmla="*/ 2147483646 h 652"/>
              <a:gd name="T42" fmla="*/ 2147483646 w 1635"/>
              <a:gd name="T43" fmla="*/ 2147483646 h 652"/>
              <a:gd name="T44" fmla="*/ 2147483646 w 1635"/>
              <a:gd name="T45" fmla="*/ 2147483646 h 652"/>
              <a:gd name="T46" fmla="*/ 2147483646 w 1635"/>
              <a:gd name="T47" fmla="*/ 2147483646 h 652"/>
              <a:gd name="T48" fmla="*/ 2147483646 w 1635"/>
              <a:gd name="T49" fmla="*/ 2147483646 h 652"/>
              <a:gd name="T50" fmla="*/ 2147483646 w 1635"/>
              <a:gd name="T51" fmla="*/ 2147483646 h 652"/>
              <a:gd name="T52" fmla="*/ 2147483646 w 1635"/>
              <a:gd name="T53" fmla="*/ 2147483646 h 652"/>
              <a:gd name="T54" fmla="*/ 2147483646 w 1635"/>
              <a:gd name="T55" fmla="*/ 2147483646 h 652"/>
              <a:gd name="T56" fmla="*/ 2147483646 w 1635"/>
              <a:gd name="T57" fmla="*/ 2147483646 h 652"/>
              <a:gd name="T58" fmla="*/ 2147483646 w 1635"/>
              <a:gd name="T59" fmla="*/ 2147483646 h 652"/>
              <a:gd name="T60" fmla="*/ 2147483646 w 1635"/>
              <a:gd name="T61" fmla="*/ 2147483646 h 652"/>
              <a:gd name="T62" fmla="*/ 2147483646 w 1635"/>
              <a:gd name="T63" fmla="*/ 2147483646 h 652"/>
              <a:gd name="T64" fmla="*/ 2147483646 w 1635"/>
              <a:gd name="T65" fmla="*/ 2147483646 h 652"/>
              <a:gd name="T66" fmla="*/ 2147483646 w 1635"/>
              <a:gd name="T67" fmla="*/ 2147483646 h 652"/>
              <a:gd name="T68" fmla="*/ 2147483646 w 1635"/>
              <a:gd name="T69" fmla="*/ 2147483646 h 652"/>
              <a:gd name="T70" fmla="*/ 2147483646 w 1635"/>
              <a:gd name="T71" fmla="*/ 2147483646 h 652"/>
              <a:gd name="T72" fmla="*/ 2147483646 w 1635"/>
              <a:gd name="T73" fmla="*/ 2147483646 h 652"/>
              <a:gd name="T74" fmla="*/ 2147483646 w 1635"/>
              <a:gd name="T75" fmla="*/ 2147483646 h 652"/>
              <a:gd name="T76" fmla="*/ 2147483646 w 1635"/>
              <a:gd name="T77" fmla="*/ 2147483646 h 652"/>
              <a:gd name="T78" fmla="*/ 2147483646 w 1635"/>
              <a:gd name="T79" fmla="*/ 0 h 652"/>
              <a:gd name="T80" fmla="*/ 2147483646 w 1635"/>
              <a:gd name="T81" fmla="*/ 2147483646 h 652"/>
              <a:gd name="T82" fmla="*/ 2147483646 w 1635"/>
              <a:gd name="T83" fmla="*/ 2147483646 h 652"/>
              <a:gd name="T84" fmla="*/ 2147483646 w 1635"/>
              <a:gd name="T85" fmla="*/ 2147483646 h 652"/>
              <a:gd name="T86" fmla="*/ 2147483646 w 1635"/>
              <a:gd name="T87" fmla="*/ 2147483646 h 6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635" h="652">
                <a:moveTo>
                  <a:pt x="809" y="146"/>
                </a:moveTo>
                <a:cubicBezTo>
                  <a:pt x="789" y="64"/>
                  <a:pt x="754" y="67"/>
                  <a:pt x="684" y="49"/>
                </a:cubicBezTo>
                <a:cubicBezTo>
                  <a:pt x="654" y="51"/>
                  <a:pt x="624" y="50"/>
                  <a:pt x="594" y="56"/>
                </a:cubicBezTo>
                <a:cubicBezTo>
                  <a:pt x="561" y="62"/>
                  <a:pt x="523" y="107"/>
                  <a:pt x="490" y="118"/>
                </a:cubicBezTo>
                <a:cubicBezTo>
                  <a:pt x="442" y="110"/>
                  <a:pt x="398" y="97"/>
                  <a:pt x="358" y="70"/>
                </a:cubicBezTo>
                <a:cubicBezTo>
                  <a:pt x="328" y="72"/>
                  <a:pt x="298" y="71"/>
                  <a:pt x="268" y="77"/>
                </a:cubicBezTo>
                <a:cubicBezTo>
                  <a:pt x="238" y="83"/>
                  <a:pt x="252" y="93"/>
                  <a:pt x="240" y="111"/>
                </a:cubicBezTo>
                <a:cubicBezTo>
                  <a:pt x="229" y="126"/>
                  <a:pt x="214" y="136"/>
                  <a:pt x="199" y="146"/>
                </a:cubicBezTo>
                <a:cubicBezTo>
                  <a:pt x="185" y="187"/>
                  <a:pt x="203" y="149"/>
                  <a:pt x="171" y="181"/>
                </a:cubicBezTo>
                <a:cubicBezTo>
                  <a:pt x="121" y="231"/>
                  <a:pt x="136" y="209"/>
                  <a:pt x="25" y="216"/>
                </a:cubicBezTo>
                <a:cubicBezTo>
                  <a:pt x="8" y="267"/>
                  <a:pt x="0" y="342"/>
                  <a:pt x="32" y="389"/>
                </a:cubicBezTo>
                <a:cubicBezTo>
                  <a:pt x="37" y="397"/>
                  <a:pt x="47" y="402"/>
                  <a:pt x="53" y="410"/>
                </a:cubicBezTo>
                <a:cubicBezTo>
                  <a:pt x="92" y="460"/>
                  <a:pt x="62" y="447"/>
                  <a:pt x="102" y="458"/>
                </a:cubicBezTo>
                <a:cubicBezTo>
                  <a:pt x="128" y="485"/>
                  <a:pt x="146" y="514"/>
                  <a:pt x="178" y="535"/>
                </a:cubicBezTo>
                <a:cubicBezTo>
                  <a:pt x="226" y="519"/>
                  <a:pt x="205" y="526"/>
                  <a:pt x="240" y="514"/>
                </a:cubicBezTo>
                <a:cubicBezTo>
                  <a:pt x="247" y="512"/>
                  <a:pt x="261" y="507"/>
                  <a:pt x="261" y="507"/>
                </a:cubicBezTo>
                <a:cubicBezTo>
                  <a:pt x="295" y="541"/>
                  <a:pt x="303" y="601"/>
                  <a:pt x="351" y="618"/>
                </a:cubicBezTo>
                <a:cubicBezTo>
                  <a:pt x="452" y="609"/>
                  <a:pt x="441" y="604"/>
                  <a:pt x="518" y="556"/>
                </a:cubicBezTo>
                <a:cubicBezTo>
                  <a:pt x="541" y="522"/>
                  <a:pt x="577" y="499"/>
                  <a:pt x="615" y="486"/>
                </a:cubicBezTo>
                <a:cubicBezTo>
                  <a:pt x="682" y="508"/>
                  <a:pt x="581" y="471"/>
                  <a:pt x="657" y="514"/>
                </a:cubicBezTo>
                <a:cubicBezTo>
                  <a:pt x="716" y="548"/>
                  <a:pt x="802" y="551"/>
                  <a:pt x="865" y="556"/>
                </a:cubicBezTo>
                <a:cubicBezTo>
                  <a:pt x="918" y="553"/>
                  <a:pt x="983" y="576"/>
                  <a:pt x="1024" y="542"/>
                </a:cubicBezTo>
                <a:cubicBezTo>
                  <a:pt x="1123" y="460"/>
                  <a:pt x="950" y="579"/>
                  <a:pt x="1059" y="507"/>
                </a:cubicBezTo>
                <a:cubicBezTo>
                  <a:pt x="1102" y="518"/>
                  <a:pt x="1104" y="545"/>
                  <a:pt x="1142" y="569"/>
                </a:cubicBezTo>
                <a:cubicBezTo>
                  <a:pt x="1155" y="607"/>
                  <a:pt x="1188" y="623"/>
                  <a:pt x="1219" y="646"/>
                </a:cubicBezTo>
                <a:cubicBezTo>
                  <a:pt x="1263" y="644"/>
                  <a:pt x="1309" y="652"/>
                  <a:pt x="1351" y="639"/>
                </a:cubicBezTo>
                <a:cubicBezTo>
                  <a:pt x="1390" y="627"/>
                  <a:pt x="1371" y="547"/>
                  <a:pt x="1420" y="542"/>
                </a:cubicBezTo>
                <a:cubicBezTo>
                  <a:pt x="1480" y="536"/>
                  <a:pt x="1540" y="537"/>
                  <a:pt x="1600" y="535"/>
                </a:cubicBezTo>
                <a:cubicBezTo>
                  <a:pt x="1635" y="482"/>
                  <a:pt x="1616" y="396"/>
                  <a:pt x="1552" y="375"/>
                </a:cubicBezTo>
                <a:cubicBezTo>
                  <a:pt x="1510" y="343"/>
                  <a:pt x="1535" y="362"/>
                  <a:pt x="1483" y="327"/>
                </a:cubicBezTo>
                <a:cubicBezTo>
                  <a:pt x="1476" y="322"/>
                  <a:pt x="1462" y="313"/>
                  <a:pt x="1462" y="313"/>
                </a:cubicBezTo>
                <a:cubicBezTo>
                  <a:pt x="1441" y="282"/>
                  <a:pt x="1428" y="280"/>
                  <a:pt x="1462" y="257"/>
                </a:cubicBezTo>
                <a:cubicBezTo>
                  <a:pt x="1476" y="236"/>
                  <a:pt x="1482" y="219"/>
                  <a:pt x="1489" y="195"/>
                </a:cubicBezTo>
                <a:cubicBezTo>
                  <a:pt x="1474" y="127"/>
                  <a:pt x="1444" y="114"/>
                  <a:pt x="1385" y="84"/>
                </a:cubicBezTo>
                <a:cubicBezTo>
                  <a:pt x="1364" y="73"/>
                  <a:pt x="1323" y="49"/>
                  <a:pt x="1323" y="49"/>
                </a:cubicBezTo>
                <a:cubicBezTo>
                  <a:pt x="1299" y="51"/>
                  <a:pt x="1227" y="51"/>
                  <a:pt x="1198" y="70"/>
                </a:cubicBezTo>
                <a:cubicBezTo>
                  <a:pt x="1168" y="90"/>
                  <a:pt x="1149" y="114"/>
                  <a:pt x="1115" y="125"/>
                </a:cubicBezTo>
                <a:cubicBezTo>
                  <a:pt x="1099" y="123"/>
                  <a:pt x="1079" y="129"/>
                  <a:pt x="1066" y="118"/>
                </a:cubicBezTo>
                <a:cubicBezTo>
                  <a:pt x="1049" y="104"/>
                  <a:pt x="1061" y="71"/>
                  <a:pt x="1045" y="56"/>
                </a:cubicBezTo>
                <a:cubicBezTo>
                  <a:pt x="1008" y="23"/>
                  <a:pt x="978" y="15"/>
                  <a:pt x="934" y="0"/>
                </a:cubicBezTo>
                <a:cubicBezTo>
                  <a:pt x="888" y="7"/>
                  <a:pt x="875" y="4"/>
                  <a:pt x="844" y="35"/>
                </a:cubicBezTo>
                <a:cubicBezTo>
                  <a:pt x="823" y="99"/>
                  <a:pt x="833" y="63"/>
                  <a:pt x="816" y="146"/>
                </a:cubicBezTo>
                <a:cubicBezTo>
                  <a:pt x="815" y="153"/>
                  <a:pt x="816" y="167"/>
                  <a:pt x="809" y="167"/>
                </a:cubicBezTo>
                <a:cubicBezTo>
                  <a:pt x="802" y="167"/>
                  <a:pt x="809" y="153"/>
                  <a:pt x="809" y="146"/>
                </a:cubicBezTo>
                <a:close/>
              </a:path>
            </a:pathLst>
          </a:custGeom>
          <a:noFill/>
          <a:ln w="38100" cap="flat" cmpd="sng">
            <a:solidFill>
              <a:srgbClr val="33CC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9" name="Line 22">
            <a:extLst>
              <a:ext uri="{FF2B5EF4-FFF2-40B4-BE49-F238E27FC236}">
                <a16:creationId xmlns:a16="http://schemas.microsoft.com/office/drawing/2014/main" id="{E945E5A8-49CB-1917-64C9-C23D81BAD785}"/>
              </a:ext>
            </a:extLst>
          </p:cNvPr>
          <p:cNvSpPr>
            <a:spLocks noChangeShapeType="1"/>
          </p:cNvSpPr>
          <p:nvPr/>
        </p:nvSpPr>
        <p:spPr bwMode="auto">
          <a:xfrm flipV="1">
            <a:off x="8686800" y="6553200"/>
            <a:ext cx="5943600" cy="1676400"/>
          </a:xfrm>
          <a:prstGeom prst="line">
            <a:avLst/>
          </a:prstGeom>
          <a:noFill/>
          <a:ln w="76200">
            <a:solidFill>
              <a:srgbClr val="33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70" name="Text Box 23">
            <a:extLst>
              <a:ext uri="{FF2B5EF4-FFF2-40B4-BE49-F238E27FC236}">
                <a16:creationId xmlns:a16="http://schemas.microsoft.com/office/drawing/2014/main" id="{C90FCB28-C0F6-3C4E-66D3-0980BA5C2ECE}"/>
              </a:ext>
            </a:extLst>
          </p:cNvPr>
          <p:cNvSpPr txBox="1">
            <a:spLocks noChangeArrowheads="1"/>
          </p:cNvSpPr>
          <p:nvPr/>
        </p:nvSpPr>
        <p:spPr bwMode="auto">
          <a:xfrm>
            <a:off x="14782800" y="5486401"/>
            <a:ext cx="5943600" cy="2923877"/>
          </a:xfrm>
          <a:prstGeom prst="rect">
            <a:avLst/>
          </a:prstGeom>
          <a:solidFill>
            <a:schemeClr val="accent5">
              <a:lumMod val="20000"/>
              <a:lumOff val="80000"/>
            </a:schemeClr>
          </a:solidFill>
          <a:ln w="12700" algn="ctr">
            <a:solidFill>
              <a:srgbClr val="33CCFF"/>
            </a:solidFill>
            <a:miter lim="800000"/>
            <a:headEnd/>
            <a:tailEnd/>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US" altLang="en-US" sz="2800" b="1" dirty="0">
                <a:solidFill>
                  <a:srgbClr val="990000"/>
                </a:solidFill>
              </a:rPr>
              <a:t>  Verification Knowledge:</a:t>
            </a:r>
          </a:p>
          <a:p>
            <a:pPr eaLnBrk="1" hangingPunct="1">
              <a:spcBef>
                <a:spcPct val="0"/>
              </a:spcBef>
            </a:pPr>
            <a:endParaRPr lang="el-GR" altLang="en-US" sz="1600" b="1" i="1" dirty="0"/>
          </a:p>
          <a:p>
            <a:pPr lvl="1" eaLnBrk="1" hangingPunct="1">
              <a:spcBef>
                <a:spcPct val="0"/>
              </a:spcBef>
              <a:buFontTx/>
              <a:buNone/>
            </a:pPr>
            <a:r>
              <a:rPr lang="en-US" altLang="en-US" b="1" dirty="0"/>
              <a:t>- Confirmation rules</a:t>
            </a:r>
            <a:endParaRPr lang="el-GR" altLang="en-US" b="1" dirty="0"/>
          </a:p>
          <a:p>
            <a:pPr lvl="1" eaLnBrk="1" hangingPunct="1">
              <a:spcBef>
                <a:spcPct val="0"/>
              </a:spcBef>
              <a:buFontTx/>
              <a:buChar char="-"/>
            </a:pPr>
            <a:r>
              <a:rPr lang="en-US" altLang="en-US" b="1" dirty="0"/>
              <a:t> Refutation rules</a:t>
            </a:r>
          </a:p>
          <a:p>
            <a:pPr lvl="1" eaLnBrk="1" hangingPunct="1">
              <a:spcBef>
                <a:spcPct val="0"/>
              </a:spcBef>
              <a:buFontTx/>
              <a:buChar char="-"/>
            </a:pPr>
            <a:endParaRPr lang="el-GR" altLang="en-US" b="1" i="1" dirty="0"/>
          </a:p>
          <a:p>
            <a:pPr eaLnBrk="1" hangingPunct="1">
              <a:spcBef>
                <a:spcPct val="0"/>
              </a:spcBef>
            </a:pPr>
            <a:r>
              <a:rPr lang="en-US" altLang="en-US" sz="2800" b="1" dirty="0">
                <a:solidFill>
                  <a:srgbClr val="990000"/>
                </a:solidFill>
              </a:rPr>
              <a:t>  Refinement Knowledge</a:t>
            </a:r>
          </a:p>
          <a:p>
            <a:pPr eaLnBrk="1" hangingPunct="1">
              <a:spcBef>
                <a:spcPct val="0"/>
              </a:spcBef>
              <a:buFontTx/>
              <a:buNone/>
            </a:pPr>
            <a:endParaRPr lang="en-US" altLang="en-US" sz="2800" b="1" dirty="0">
              <a:solidFill>
                <a:srgbClr val="990000"/>
              </a:solidFill>
            </a:endParaRPr>
          </a:p>
        </p:txBody>
      </p:sp>
      <p:sp>
        <p:nvSpPr>
          <p:cNvPr id="53271" name="Freeform 24">
            <a:extLst>
              <a:ext uri="{FF2B5EF4-FFF2-40B4-BE49-F238E27FC236}">
                <a16:creationId xmlns:a16="http://schemas.microsoft.com/office/drawing/2014/main" id="{7857B15E-14E1-9484-343A-B76537BD7C9D}"/>
              </a:ext>
            </a:extLst>
          </p:cNvPr>
          <p:cNvSpPr>
            <a:spLocks/>
          </p:cNvSpPr>
          <p:nvPr/>
        </p:nvSpPr>
        <p:spPr bwMode="auto">
          <a:xfrm>
            <a:off x="8534400" y="5816600"/>
            <a:ext cx="2794000" cy="3937000"/>
          </a:xfrm>
          <a:custGeom>
            <a:avLst/>
            <a:gdLst>
              <a:gd name="T0" fmla="*/ 0 w 880"/>
              <a:gd name="T1" fmla="*/ 2147483646 h 1240"/>
              <a:gd name="T2" fmla="*/ 2147483646 w 880"/>
              <a:gd name="T3" fmla="*/ 2147483646 h 1240"/>
              <a:gd name="T4" fmla="*/ 2147483646 w 880"/>
              <a:gd name="T5" fmla="*/ 2147483646 h 1240"/>
              <a:gd name="T6" fmla="*/ 2147483646 w 880"/>
              <a:gd name="T7" fmla="*/ 2147483646 h 1240"/>
              <a:gd name="T8" fmla="*/ 2147483646 w 880"/>
              <a:gd name="T9" fmla="*/ 2147483646 h 1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0" h="1240">
                <a:moveTo>
                  <a:pt x="0" y="40"/>
                </a:moveTo>
                <a:cubicBezTo>
                  <a:pt x="116" y="20"/>
                  <a:pt x="232" y="0"/>
                  <a:pt x="336" y="40"/>
                </a:cubicBezTo>
                <a:cubicBezTo>
                  <a:pt x="440" y="80"/>
                  <a:pt x="536" y="152"/>
                  <a:pt x="624" y="280"/>
                </a:cubicBezTo>
                <a:cubicBezTo>
                  <a:pt x="712" y="408"/>
                  <a:pt x="848" y="648"/>
                  <a:pt x="864" y="808"/>
                </a:cubicBezTo>
                <a:cubicBezTo>
                  <a:pt x="880" y="968"/>
                  <a:pt x="800" y="1104"/>
                  <a:pt x="720" y="1240"/>
                </a:cubicBezTo>
              </a:path>
            </a:pathLst>
          </a:custGeom>
          <a:noFill/>
          <a:ln w="76200" cap="flat" cmpd="sng">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72" name="Line 25">
            <a:extLst>
              <a:ext uri="{FF2B5EF4-FFF2-40B4-BE49-F238E27FC236}">
                <a16:creationId xmlns:a16="http://schemas.microsoft.com/office/drawing/2014/main" id="{24A0546B-C815-4A56-7EE0-E985796AEA20}"/>
              </a:ext>
            </a:extLst>
          </p:cNvPr>
          <p:cNvSpPr>
            <a:spLocks noChangeShapeType="1"/>
          </p:cNvSpPr>
          <p:nvPr/>
        </p:nvSpPr>
        <p:spPr bwMode="auto">
          <a:xfrm>
            <a:off x="11277600" y="8991600"/>
            <a:ext cx="2286000" cy="1066800"/>
          </a:xfrm>
          <a:prstGeom prst="line">
            <a:avLst/>
          </a:prstGeom>
          <a:noFill/>
          <a:ln w="76200">
            <a:solidFill>
              <a:srgbClr val="33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73" name="Text Box 26">
            <a:extLst>
              <a:ext uri="{FF2B5EF4-FFF2-40B4-BE49-F238E27FC236}">
                <a16:creationId xmlns:a16="http://schemas.microsoft.com/office/drawing/2014/main" id="{B1C53F04-3B52-690E-AB35-BC510DDF0BC1}"/>
              </a:ext>
            </a:extLst>
          </p:cNvPr>
          <p:cNvSpPr txBox="1">
            <a:spLocks noChangeArrowheads="1"/>
          </p:cNvSpPr>
          <p:nvPr/>
        </p:nvSpPr>
        <p:spPr bwMode="auto">
          <a:xfrm>
            <a:off x="13715999" y="9448800"/>
            <a:ext cx="68355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b="1" dirty="0"/>
              <a:t>Activation of specialists at lower levels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a:xfrm>
            <a:off x="1396754" y="2305380"/>
            <a:ext cx="21590490" cy="892079"/>
          </a:xfrm>
        </p:spPr>
        <p:txBody>
          <a:bodyPr>
            <a:normAutofit/>
          </a:bodyPr>
          <a:lstStyle/>
          <a:p>
            <a:r>
              <a:rPr lang="en-US" sz="4400" dirty="0"/>
              <a:t>Collaboration Protocol</a:t>
            </a:r>
            <a:endParaRPr lang="en-CY" sz="4400" dirty="0"/>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654494"/>
            <a:ext cx="10685585" cy="8577480"/>
          </a:xfrm>
        </p:spPr>
        <p:txBody>
          <a:body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First, the problem is referred to one of the specialists, usually the one who is the most senior in the hierarchy.</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Each specialist should be able to decide whether the problem referred to it really belongs to its specialty. If so:</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In the case of a non-terminal specialist, it will then have to decide to which subordinate, not necessarily his immediate subordinate, to refer the problem to.</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In the case of a terminal specialist, it should try to solve the problem and then inform its superior.</a:t>
            </a:r>
            <a:endParaRPr lang="en-CY" sz="3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kumimoji="0" lang="en-US" altLang="en-CY" sz="36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0" indent="0">
              <a:buNone/>
            </a:pPr>
            <a:endParaRPr lang="en-CY" sz="36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301659" y="3654494"/>
            <a:ext cx="10685585" cy="8274570"/>
          </a:xfrm>
        </p:spPr>
        <p:txBody>
          <a:bodyPr/>
          <a:lstStyle/>
          <a:p>
            <a:pPr>
              <a:buFont typeface="Wingdings" panose="05000000000000000000" pitchFamily="2" charset="2"/>
              <a:buChar char="q"/>
            </a:pPr>
            <a:r>
              <a:rPr lang="en-CY" sz="3600" dirty="0"/>
              <a:t>If a specialist decides that the problem is outside its specialty, it should refer it back to the referring specialist along with relevant guidelines.</a:t>
            </a:r>
          </a:p>
          <a:p>
            <a:pPr>
              <a:buFont typeface="Wingdings" panose="05000000000000000000" pitchFamily="2" charset="2"/>
              <a:buChar char="q"/>
            </a:pPr>
            <a:r>
              <a:rPr lang="en-CY" sz="3600" dirty="0"/>
              <a:t>The collaboration protocol is a satisfactory simulation of reality, where the patient initially visits his physician and from there, he can be referred to various specialists and sub-specialists for a more accurate diagnosis of the causes of his problem.</a:t>
            </a:r>
          </a:p>
          <a:p>
            <a:pPr>
              <a:buFont typeface="Wingdings" panose="05000000000000000000" pitchFamily="2" charset="2"/>
              <a:buChar char="q"/>
            </a:pPr>
            <a:r>
              <a:rPr lang="en-CY" sz="3600" dirty="0"/>
              <a:t>T</a:t>
            </a:r>
            <a:r>
              <a:rPr lang="en-US" sz="3600" dirty="0"/>
              <a:t>he</a:t>
            </a:r>
            <a:r>
              <a:rPr lang="en-CY" sz="3600" dirty="0"/>
              <a:t> distributed way of organizing knowledge and reasoning is the compilation of the corresponding deep knowledge, aiming for its efficient use.</a:t>
            </a:r>
          </a:p>
          <a:p>
            <a:pPr marL="571500" indent="-571500">
              <a:buFont typeface="Wingdings" panose="05000000000000000000" pitchFamily="2" charset="2"/>
              <a:buChar char="q"/>
            </a:pPr>
            <a:endParaRPr lang="en-CY" sz="3600" dirty="0">
              <a:solidFill>
                <a:srgbClr val="0100C8"/>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49</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084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The notion of deepness with respect to </a:t>
            </a:r>
          </a:p>
          <a:p>
            <a:r>
              <a:rPr lang="en-US" sz="6000" dirty="0"/>
              <a:t>knowledge-based systems </a:t>
            </a:r>
          </a:p>
        </p:txBody>
      </p:sp>
    </p:spTree>
    <p:extLst>
      <p:ext uri="{BB962C8B-B14F-4D97-AF65-F5344CB8AC3E}">
        <p14:creationId xmlns:p14="http://schemas.microsoft.com/office/powerpoint/2010/main" val="2516651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Multi-modeling in MDX</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100C8"/>
              </a:solidFill>
              <a:latin typeface="Helvetica Neue"/>
            </a:endParaRPr>
          </a:p>
        </p:txBody>
      </p:sp>
      <p:sp>
        <p:nvSpPr>
          <p:cNvPr id="7" name="TextBox 6">
            <a:extLst>
              <a:ext uri="{FF2B5EF4-FFF2-40B4-BE49-F238E27FC236}">
                <a16:creationId xmlns:a16="http://schemas.microsoft.com/office/drawing/2014/main" id="{ACFCF303-FE68-718A-5822-1C2AA8DE22B4}"/>
              </a:ext>
            </a:extLst>
          </p:cNvPr>
          <p:cNvSpPr txBox="1"/>
          <p:nvPr/>
        </p:nvSpPr>
        <p:spPr>
          <a:xfrm>
            <a:off x="1279246" y="4079130"/>
            <a:ext cx="21584530" cy="5699574"/>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In MDX there are no alternative models for the same body of knowledge as in NEOMYCIN.</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Here the whole body of knowledge is divided into three separate models, one for diagnostic concepts, one for medical data concepts, and one for radiology concepts. These concepts constitute the individual specialists for each of these models.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13325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a:extLst>
              <a:ext uri="{FF2B5EF4-FFF2-40B4-BE49-F238E27FC236}">
                <a16:creationId xmlns:a16="http://schemas.microsoft.com/office/drawing/2014/main" id="{5D9AB694-F20D-057B-B6BB-F37F267FE9E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7A367D87-8AFF-49A5-8041-16BE39B81BF9}" type="slidenum">
              <a:rPr lang="el-GR" altLang="en-US" sz="2800" smtClean="0"/>
              <a:pPr>
                <a:spcBef>
                  <a:spcPct val="0"/>
                </a:spcBef>
                <a:buFontTx/>
                <a:buNone/>
              </a:pPr>
              <a:t>51</a:t>
            </a:fld>
            <a:endParaRPr lang="el-GR" altLang="en-US" sz="2800" dirty="0"/>
          </a:p>
        </p:txBody>
      </p:sp>
      <p:sp>
        <p:nvSpPr>
          <p:cNvPr id="57347" name="Text Box 4">
            <a:extLst>
              <a:ext uri="{FF2B5EF4-FFF2-40B4-BE49-F238E27FC236}">
                <a16:creationId xmlns:a16="http://schemas.microsoft.com/office/drawing/2014/main" id="{FBDEF7FA-0DDA-7767-9EB2-3BDBC0760349}"/>
              </a:ext>
            </a:extLst>
          </p:cNvPr>
          <p:cNvSpPr txBox="1">
            <a:spLocks noChangeArrowheads="1"/>
          </p:cNvSpPr>
          <p:nvPr/>
        </p:nvSpPr>
        <p:spPr bwMode="auto">
          <a:xfrm>
            <a:off x="4724400" y="1066800"/>
            <a:ext cx="1554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t>PATREC</a:t>
            </a:r>
            <a:endParaRPr lang="el-GR" altLang="en-US" sz="4000" b="1" dirty="0"/>
          </a:p>
          <a:p>
            <a:pPr eaLnBrk="1" hangingPunct="1">
              <a:spcBef>
                <a:spcPct val="0"/>
              </a:spcBef>
              <a:buFontTx/>
              <a:buNone/>
            </a:pPr>
            <a:endParaRPr lang="el-GR" altLang="en-US" sz="1600" b="1" dirty="0"/>
          </a:p>
          <a:p>
            <a:pPr eaLnBrk="1" hangingPunct="1">
              <a:spcBef>
                <a:spcPct val="0"/>
              </a:spcBef>
              <a:buFontTx/>
              <a:buNone/>
            </a:pPr>
            <a:r>
              <a:rPr lang="en-US" altLang="en-US" sz="4000" b="1" i="1" dirty="0">
                <a:solidFill>
                  <a:srgbClr val="990000"/>
                </a:solidFill>
              </a:rPr>
              <a:t>Taxonomy of Specialists in Medical Data Concepts</a:t>
            </a:r>
          </a:p>
        </p:txBody>
      </p:sp>
      <p:sp>
        <p:nvSpPr>
          <p:cNvPr id="57348" name="Line 5">
            <a:extLst>
              <a:ext uri="{FF2B5EF4-FFF2-40B4-BE49-F238E27FC236}">
                <a16:creationId xmlns:a16="http://schemas.microsoft.com/office/drawing/2014/main" id="{BF717745-BEE0-A376-AC76-11BDABA8413B}"/>
              </a:ext>
            </a:extLst>
          </p:cNvPr>
          <p:cNvSpPr>
            <a:spLocks noChangeShapeType="1"/>
          </p:cNvSpPr>
          <p:nvPr/>
        </p:nvSpPr>
        <p:spPr bwMode="auto">
          <a:xfrm flipH="1">
            <a:off x="8534400" y="4953000"/>
            <a:ext cx="2286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49" name="Line 6">
            <a:extLst>
              <a:ext uri="{FF2B5EF4-FFF2-40B4-BE49-F238E27FC236}">
                <a16:creationId xmlns:a16="http://schemas.microsoft.com/office/drawing/2014/main" id="{3BF4439B-18E8-181C-64BA-01C93032ECF2}"/>
              </a:ext>
            </a:extLst>
          </p:cNvPr>
          <p:cNvSpPr>
            <a:spLocks noChangeShapeType="1"/>
          </p:cNvSpPr>
          <p:nvPr/>
        </p:nvSpPr>
        <p:spPr bwMode="auto">
          <a:xfrm flipH="1">
            <a:off x="10134600" y="4953000"/>
            <a:ext cx="6858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0" name="Line 7">
            <a:extLst>
              <a:ext uri="{FF2B5EF4-FFF2-40B4-BE49-F238E27FC236}">
                <a16:creationId xmlns:a16="http://schemas.microsoft.com/office/drawing/2014/main" id="{F42663B4-5A41-0A9A-15FD-2FCF40ABAE0B}"/>
              </a:ext>
            </a:extLst>
          </p:cNvPr>
          <p:cNvSpPr>
            <a:spLocks noChangeShapeType="1"/>
          </p:cNvSpPr>
          <p:nvPr/>
        </p:nvSpPr>
        <p:spPr bwMode="auto">
          <a:xfrm>
            <a:off x="10820400" y="4953000"/>
            <a:ext cx="6858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1" name="Line 8">
            <a:extLst>
              <a:ext uri="{FF2B5EF4-FFF2-40B4-BE49-F238E27FC236}">
                <a16:creationId xmlns:a16="http://schemas.microsoft.com/office/drawing/2014/main" id="{FDBC1D5B-C411-F478-FA0D-2F1EBE369A04}"/>
              </a:ext>
            </a:extLst>
          </p:cNvPr>
          <p:cNvSpPr>
            <a:spLocks noChangeShapeType="1"/>
          </p:cNvSpPr>
          <p:nvPr/>
        </p:nvSpPr>
        <p:spPr bwMode="auto">
          <a:xfrm>
            <a:off x="10820400" y="4953000"/>
            <a:ext cx="2286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2" name="Line 9">
            <a:extLst>
              <a:ext uri="{FF2B5EF4-FFF2-40B4-BE49-F238E27FC236}">
                <a16:creationId xmlns:a16="http://schemas.microsoft.com/office/drawing/2014/main" id="{B7332633-EEEE-3AC4-E26E-382FC295671E}"/>
              </a:ext>
            </a:extLst>
          </p:cNvPr>
          <p:cNvSpPr>
            <a:spLocks noChangeShapeType="1"/>
          </p:cNvSpPr>
          <p:nvPr/>
        </p:nvSpPr>
        <p:spPr bwMode="auto">
          <a:xfrm>
            <a:off x="10820400" y="4953000"/>
            <a:ext cx="41148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3" name="Line 10">
            <a:extLst>
              <a:ext uri="{FF2B5EF4-FFF2-40B4-BE49-F238E27FC236}">
                <a16:creationId xmlns:a16="http://schemas.microsoft.com/office/drawing/2014/main" id="{895277D6-FCE7-CEB8-7F9E-8B09D642CD32}"/>
              </a:ext>
            </a:extLst>
          </p:cNvPr>
          <p:cNvSpPr>
            <a:spLocks noChangeShapeType="1"/>
          </p:cNvSpPr>
          <p:nvPr/>
        </p:nvSpPr>
        <p:spPr bwMode="auto">
          <a:xfrm>
            <a:off x="10820400" y="4953000"/>
            <a:ext cx="59436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4" name="Line 11">
            <a:extLst>
              <a:ext uri="{FF2B5EF4-FFF2-40B4-BE49-F238E27FC236}">
                <a16:creationId xmlns:a16="http://schemas.microsoft.com/office/drawing/2014/main" id="{7FC6EEEC-B976-2DDD-529F-AF09DE13F598}"/>
              </a:ext>
            </a:extLst>
          </p:cNvPr>
          <p:cNvSpPr>
            <a:spLocks noChangeShapeType="1"/>
          </p:cNvSpPr>
          <p:nvPr/>
        </p:nvSpPr>
        <p:spPr bwMode="auto">
          <a:xfrm flipH="1">
            <a:off x="13792200" y="6553200"/>
            <a:ext cx="13716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5" name="Line 12">
            <a:extLst>
              <a:ext uri="{FF2B5EF4-FFF2-40B4-BE49-F238E27FC236}">
                <a16:creationId xmlns:a16="http://schemas.microsoft.com/office/drawing/2014/main" id="{DA8731E8-F1D7-D474-0A0B-DC85DE019815}"/>
              </a:ext>
            </a:extLst>
          </p:cNvPr>
          <p:cNvSpPr>
            <a:spLocks noChangeShapeType="1"/>
          </p:cNvSpPr>
          <p:nvPr/>
        </p:nvSpPr>
        <p:spPr bwMode="auto">
          <a:xfrm flipH="1">
            <a:off x="14249400" y="6553200"/>
            <a:ext cx="914400" cy="2057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6" name="Line 13">
            <a:extLst>
              <a:ext uri="{FF2B5EF4-FFF2-40B4-BE49-F238E27FC236}">
                <a16:creationId xmlns:a16="http://schemas.microsoft.com/office/drawing/2014/main" id="{30E6FA6E-77DB-7EE7-61CE-7F78A55DE6E9}"/>
              </a:ext>
            </a:extLst>
          </p:cNvPr>
          <p:cNvSpPr>
            <a:spLocks noChangeShapeType="1"/>
          </p:cNvSpPr>
          <p:nvPr/>
        </p:nvSpPr>
        <p:spPr bwMode="auto">
          <a:xfrm>
            <a:off x="15163800" y="6553200"/>
            <a:ext cx="4572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7" name="Line 14">
            <a:extLst>
              <a:ext uri="{FF2B5EF4-FFF2-40B4-BE49-F238E27FC236}">
                <a16:creationId xmlns:a16="http://schemas.microsoft.com/office/drawing/2014/main" id="{176F7376-09F2-8457-EE8E-818ABBDD22F6}"/>
              </a:ext>
            </a:extLst>
          </p:cNvPr>
          <p:cNvSpPr>
            <a:spLocks noChangeShapeType="1"/>
          </p:cNvSpPr>
          <p:nvPr/>
        </p:nvSpPr>
        <p:spPr bwMode="auto">
          <a:xfrm flipH="1">
            <a:off x="16764000" y="6629400"/>
            <a:ext cx="457200" cy="2057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8" name="Line 15">
            <a:extLst>
              <a:ext uri="{FF2B5EF4-FFF2-40B4-BE49-F238E27FC236}">
                <a16:creationId xmlns:a16="http://schemas.microsoft.com/office/drawing/2014/main" id="{DBE42D44-F275-96CE-3723-1F4AC3DAA3FE}"/>
              </a:ext>
            </a:extLst>
          </p:cNvPr>
          <p:cNvSpPr>
            <a:spLocks noChangeShapeType="1"/>
          </p:cNvSpPr>
          <p:nvPr/>
        </p:nvSpPr>
        <p:spPr bwMode="auto">
          <a:xfrm>
            <a:off x="16764000" y="9296400"/>
            <a:ext cx="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59" name="Line 16">
            <a:extLst>
              <a:ext uri="{FF2B5EF4-FFF2-40B4-BE49-F238E27FC236}">
                <a16:creationId xmlns:a16="http://schemas.microsoft.com/office/drawing/2014/main" id="{464A218B-6280-DD68-7DAA-E1C0179990C6}"/>
              </a:ext>
            </a:extLst>
          </p:cNvPr>
          <p:cNvSpPr>
            <a:spLocks noChangeShapeType="1"/>
          </p:cNvSpPr>
          <p:nvPr/>
        </p:nvSpPr>
        <p:spPr bwMode="auto">
          <a:xfrm>
            <a:off x="7620000" y="6553200"/>
            <a:ext cx="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0" name="Line 17">
            <a:extLst>
              <a:ext uri="{FF2B5EF4-FFF2-40B4-BE49-F238E27FC236}">
                <a16:creationId xmlns:a16="http://schemas.microsoft.com/office/drawing/2014/main" id="{AB01E541-346F-8BD5-19DF-6E625D985FB0}"/>
              </a:ext>
            </a:extLst>
          </p:cNvPr>
          <p:cNvSpPr>
            <a:spLocks noChangeShapeType="1"/>
          </p:cNvSpPr>
          <p:nvPr/>
        </p:nvSpPr>
        <p:spPr bwMode="auto">
          <a:xfrm flipH="1">
            <a:off x="8763000" y="6553200"/>
            <a:ext cx="9144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1" name="Line 18">
            <a:extLst>
              <a:ext uri="{FF2B5EF4-FFF2-40B4-BE49-F238E27FC236}">
                <a16:creationId xmlns:a16="http://schemas.microsoft.com/office/drawing/2014/main" id="{A13B5EC6-D195-754B-4BAB-0AA17EDF7C9F}"/>
              </a:ext>
            </a:extLst>
          </p:cNvPr>
          <p:cNvSpPr>
            <a:spLocks noChangeShapeType="1"/>
          </p:cNvSpPr>
          <p:nvPr/>
        </p:nvSpPr>
        <p:spPr bwMode="auto">
          <a:xfrm>
            <a:off x="9677400" y="6553200"/>
            <a:ext cx="457200" cy="1371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2" name="Line 19">
            <a:extLst>
              <a:ext uri="{FF2B5EF4-FFF2-40B4-BE49-F238E27FC236}">
                <a16:creationId xmlns:a16="http://schemas.microsoft.com/office/drawing/2014/main" id="{4922C45C-368E-86C6-DF0E-776C5A0DFFA9}"/>
              </a:ext>
            </a:extLst>
          </p:cNvPr>
          <p:cNvSpPr>
            <a:spLocks noChangeShapeType="1"/>
          </p:cNvSpPr>
          <p:nvPr/>
        </p:nvSpPr>
        <p:spPr bwMode="auto">
          <a:xfrm flipH="1">
            <a:off x="10820400" y="6553200"/>
            <a:ext cx="4572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3" name="Line 20">
            <a:extLst>
              <a:ext uri="{FF2B5EF4-FFF2-40B4-BE49-F238E27FC236}">
                <a16:creationId xmlns:a16="http://schemas.microsoft.com/office/drawing/2014/main" id="{E9160046-A00D-39FC-22CB-1CFEE2148B6A}"/>
              </a:ext>
            </a:extLst>
          </p:cNvPr>
          <p:cNvSpPr>
            <a:spLocks noChangeShapeType="1"/>
          </p:cNvSpPr>
          <p:nvPr/>
        </p:nvSpPr>
        <p:spPr bwMode="auto">
          <a:xfrm>
            <a:off x="11277600" y="6553200"/>
            <a:ext cx="685800" cy="1371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4" name="Line 21">
            <a:extLst>
              <a:ext uri="{FF2B5EF4-FFF2-40B4-BE49-F238E27FC236}">
                <a16:creationId xmlns:a16="http://schemas.microsoft.com/office/drawing/2014/main" id="{D42FE53C-43E0-44F6-B1DC-2B018CE53B6F}"/>
              </a:ext>
            </a:extLst>
          </p:cNvPr>
          <p:cNvSpPr>
            <a:spLocks noChangeShapeType="1"/>
          </p:cNvSpPr>
          <p:nvPr/>
        </p:nvSpPr>
        <p:spPr bwMode="auto">
          <a:xfrm flipH="1">
            <a:off x="12877800" y="6553200"/>
            <a:ext cx="22860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5" name="Line 22">
            <a:extLst>
              <a:ext uri="{FF2B5EF4-FFF2-40B4-BE49-F238E27FC236}">
                <a16:creationId xmlns:a16="http://schemas.microsoft.com/office/drawing/2014/main" id="{A9C06B4C-6178-7192-1B8D-060F1A42E256}"/>
              </a:ext>
            </a:extLst>
          </p:cNvPr>
          <p:cNvSpPr>
            <a:spLocks noChangeShapeType="1"/>
          </p:cNvSpPr>
          <p:nvPr/>
        </p:nvSpPr>
        <p:spPr bwMode="auto">
          <a:xfrm>
            <a:off x="13106400" y="6553200"/>
            <a:ext cx="45720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6" name="Line 23">
            <a:extLst>
              <a:ext uri="{FF2B5EF4-FFF2-40B4-BE49-F238E27FC236}">
                <a16:creationId xmlns:a16="http://schemas.microsoft.com/office/drawing/2014/main" id="{C41E62ED-47E3-CFCD-DD15-AED66B5CED5B}"/>
              </a:ext>
            </a:extLst>
          </p:cNvPr>
          <p:cNvSpPr>
            <a:spLocks noChangeShapeType="1"/>
          </p:cNvSpPr>
          <p:nvPr/>
        </p:nvSpPr>
        <p:spPr bwMode="auto">
          <a:xfrm flipH="1">
            <a:off x="7162800" y="8153400"/>
            <a:ext cx="4572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7" name="Line 24">
            <a:extLst>
              <a:ext uri="{FF2B5EF4-FFF2-40B4-BE49-F238E27FC236}">
                <a16:creationId xmlns:a16="http://schemas.microsoft.com/office/drawing/2014/main" id="{02E535A1-9A6C-1AF0-5E5C-DD06DE2D8DED}"/>
              </a:ext>
            </a:extLst>
          </p:cNvPr>
          <p:cNvSpPr>
            <a:spLocks noChangeShapeType="1"/>
          </p:cNvSpPr>
          <p:nvPr/>
        </p:nvSpPr>
        <p:spPr bwMode="auto">
          <a:xfrm>
            <a:off x="7620000" y="8153400"/>
            <a:ext cx="9144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7368" name="Text Box 25">
            <a:extLst>
              <a:ext uri="{FF2B5EF4-FFF2-40B4-BE49-F238E27FC236}">
                <a16:creationId xmlns:a16="http://schemas.microsoft.com/office/drawing/2014/main" id="{2EB2451C-E369-666B-3B8C-0771BF536571}"/>
              </a:ext>
            </a:extLst>
          </p:cNvPr>
          <p:cNvSpPr txBox="1">
            <a:spLocks noChangeArrowheads="1"/>
          </p:cNvSpPr>
          <p:nvPr/>
        </p:nvSpPr>
        <p:spPr bwMode="auto">
          <a:xfrm>
            <a:off x="9144000" y="4419601"/>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Medical-Data</a:t>
            </a:r>
          </a:p>
        </p:txBody>
      </p:sp>
      <p:sp>
        <p:nvSpPr>
          <p:cNvPr id="57369" name="Text Box 26">
            <a:extLst>
              <a:ext uri="{FF2B5EF4-FFF2-40B4-BE49-F238E27FC236}">
                <a16:creationId xmlns:a16="http://schemas.microsoft.com/office/drawing/2014/main" id="{81E9263E-BA7D-F82C-80A6-B12D12B8F8CB}"/>
              </a:ext>
            </a:extLst>
          </p:cNvPr>
          <p:cNvSpPr txBox="1">
            <a:spLocks noChangeArrowheads="1"/>
          </p:cNvSpPr>
          <p:nvPr/>
        </p:nvSpPr>
        <p:spPr bwMode="auto">
          <a:xfrm>
            <a:off x="5943600" y="5943601"/>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Procedures</a:t>
            </a:r>
          </a:p>
        </p:txBody>
      </p:sp>
      <p:sp>
        <p:nvSpPr>
          <p:cNvPr id="57370" name="Text Box 27">
            <a:extLst>
              <a:ext uri="{FF2B5EF4-FFF2-40B4-BE49-F238E27FC236}">
                <a16:creationId xmlns:a16="http://schemas.microsoft.com/office/drawing/2014/main" id="{EAFCE2A4-5715-8A76-7ED5-80EED1351765}"/>
              </a:ext>
            </a:extLst>
          </p:cNvPr>
          <p:cNvSpPr txBox="1">
            <a:spLocks noChangeArrowheads="1"/>
          </p:cNvSpPr>
          <p:nvPr/>
        </p:nvSpPr>
        <p:spPr bwMode="auto">
          <a:xfrm>
            <a:off x="8077200" y="59436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History</a:t>
            </a:r>
          </a:p>
        </p:txBody>
      </p:sp>
      <p:sp>
        <p:nvSpPr>
          <p:cNvPr id="57371" name="Text Box 28">
            <a:extLst>
              <a:ext uri="{FF2B5EF4-FFF2-40B4-BE49-F238E27FC236}">
                <a16:creationId xmlns:a16="http://schemas.microsoft.com/office/drawing/2014/main" id="{3F2DB75D-8458-F862-12DC-CB201523C8A3}"/>
              </a:ext>
            </a:extLst>
          </p:cNvPr>
          <p:cNvSpPr txBox="1">
            <a:spLocks noChangeArrowheads="1"/>
          </p:cNvSpPr>
          <p:nvPr/>
        </p:nvSpPr>
        <p:spPr bwMode="auto">
          <a:xfrm>
            <a:off x="9753600" y="59436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Organ</a:t>
            </a:r>
          </a:p>
        </p:txBody>
      </p:sp>
      <p:sp>
        <p:nvSpPr>
          <p:cNvPr id="57372" name="Text Box 29">
            <a:extLst>
              <a:ext uri="{FF2B5EF4-FFF2-40B4-BE49-F238E27FC236}">
                <a16:creationId xmlns:a16="http://schemas.microsoft.com/office/drawing/2014/main" id="{EC5A4842-4EF8-2BA0-08B6-2D2DF58CFCE2}"/>
              </a:ext>
            </a:extLst>
          </p:cNvPr>
          <p:cNvSpPr txBox="1">
            <a:spLocks noChangeArrowheads="1"/>
          </p:cNvSpPr>
          <p:nvPr/>
        </p:nvSpPr>
        <p:spPr bwMode="auto">
          <a:xfrm>
            <a:off x="11430000" y="60960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Physical</a:t>
            </a:r>
          </a:p>
        </p:txBody>
      </p:sp>
      <p:sp>
        <p:nvSpPr>
          <p:cNvPr id="57373" name="Text Box 30">
            <a:extLst>
              <a:ext uri="{FF2B5EF4-FFF2-40B4-BE49-F238E27FC236}">
                <a16:creationId xmlns:a16="http://schemas.microsoft.com/office/drawing/2014/main" id="{C9F81AC1-E549-0C5A-A332-6090195816F2}"/>
              </a:ext>
            </a:extLst>
          </p:cNvPr>
          <p:cNvSpPr txBox="1">
            <a:spLocks noChangeArrowheads="1"/>
          </p:cNvSpPr>
          <p:nvPr/>
        </p:nvSpPr>
        <p:spPr bwMode="auto">
          <a:xfrm>
            <a:off x="13258800" y="6096001"/>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Lab-Data</a:t>
            </a:r>
          </a:p>
        </p:txBody>
      </p:sp>
      <p:sp>
        <p:nvSpPr>
          <p:cNvPr id="57374" name="Text Box 31">
            <a:extLst>
              <a:ext uri="{FF2B5EF4-FFF2-40B4-BE49-F238E27FC236}">
                <a16:creationId xmlns:a16="http://schemas.microsoft.com/office/drawing/2014/main" id="{35290C7B-C302-BC3C-30FA-62FB8BF6CE5F}"/>
              </a:ext>
            </a:extLst>
          </p:cNvPr>
          <p:cNvSpPr txBox="1">
            <a:spLocks noChangeArrowheads="1"/>
          </p:cNvSpPr>
          <p:nvPr/>
        </p:nvSpPr>
        <p:spPr bwMode="auto">
          <a:xfrm>
            <a:off x="15392400" y="60960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Drugs</a:t>
            </a:r>
          </a:p>
        </p:txBody>
      </p:sp>
      <p:sp>
        <p:nvSpPr>
          <p:cNvPr id="57375" name="Text Box 32">
            <a:extLst>
              <a:ext uri="{FF2B5EF4-FFF2-40B4-BE49-F238E27FC236}">
                <a16:creationId xmlns:a16="http://schemas.microsoft.com/office/drawing/2014/main" id="{9967D582-08D9-B13D-890E-F0AB3F75A603}"/>
              </a:ext>
            </a:extLst>
          </p:cNvPr>
          <p:cNvSpPr txBox="1">
            <a:spLocks noChangeArrowheads="1"/>
          </p:cNvSpPr>
          <p:nvPr/>
        </p:nvSpPr>
        <p:spPr bwMode="auto">
          <a:xfrm>
            <a:off x="5791200" y="76200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Surgery</a:t>
            </a:r>
          </a:p>
        </p:txBody>
      </p:sp>
      <p:sp>
        <p:nvSpPr>
          <p:cNvPr id="57376" name="Text Box 33">
            <a:extLst>
              <a:ext uri="{FF2B5EF4-FFF2-40B4-BE49-F238E27FC236}">
                <a16:creationId xmlns:a16="http://schemas.microsoft.com/office/drawing/2014/main" id="{28819088-E45C-7592-9075-8AC4E9F869AD}"/>
              </a:ext>
            </a:extLst>
          </p:cNvPr>
          <p:cNvSpPr txBox="1">
            <a:spLocks noChangeArrowheads="1"/>
          </p:cNvSpPr>
          <p:nvPr/>
        </p:nvSpPr>
        <p:spPr bwMode="auto">
          <a:xfrm>
            <a:off x="11887200" y="74676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WBC</a:t>
            </a:r>
          </a:p>
        </p:txBody>
      </p:sp>
      <p:sp>
        <p:nvSpPr>
          <p:cNvPr id="57377" name="Text Box 34">
            <a:extLst>
              <a:ext uri="{FF2B5EF4-FFF2-40B4-BE49-F238E27FC236}">
                <a16:creationId xmlns:a16="http://schemas.microsoft.com/office/drawing/2014/main" id="{3694B87F-FCA4-EFE7-B82C-5189C6DE46CB}"/>
              </a:ext>
            </a:extLst>
          </p:cNvPr>
          <p:cNvSpPr txBox="1">
            <a:spLocks noChangeArrowheads="1"/>
          </p:cNvSpPr>
          <p:nvPr/>
        </p:nvSpPr>
        <p:spPr bwMode="auto">
          <a:xfrm>
            <a:off x="12344400" y="86868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SGOT</a:t>
            </a:r>
          </a:p>
        </p:txBody>
      </p:sp>
      <p:sp>
        <p:nvSpPr>
          <p:cNvPr id="57378" name="Text Box 35">
            <a:extLst>
              <a:ext uri="{FF2B5EF4-FFF2-40B4-BE49-F238E27FC236}">
                <a16:creationId xmlns:a16="http://schemas.microsoft.com/office/drawing/2014/main" id="{8DEC9410-B8FB-EE6C-C92F-3E2FC8B94166}"/>
              </a:ext>
            </a:extLst>
          </p:cNvPr>
          <p:cNvSpPr txBox="1">
            <a:spLocks noChangeArrowheads="1"/>
          </p:cNvSpPr>
          <p:nvPr/>
        </p:nvSpPr>
        <p:spPr bwMode="auto">
          <a:xfrm>
            <a:off x="13868400" y="7620000"/>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Bilirubin</a:t>
            </a:r>
          </a:p>
        </p:txBody>
      </p:sp>
      <p:sp>
        <p:nvSpPr>
          <p:cNvPr id="57379" name="Text Box 36">
            <a:extLst>
              <a:ext uri="{FF2B5EF4-FFF2-40B4-BE49-F238E27FC236}">
                <a16:creationId xmlns:a16="http://schemas.microsoft.com/office/drawing/2014/main" id="{1851176A-C4ED-FF58-6339-9BC6D819E476}"/>
              </a:ext>
            </a:extLst>
          </p:cNvPr>
          <p:cNvSpPr txBox="1">
            <a:spLocks noChangeArrowheads="1"/>
          </p:cNvSpPr>
          <p:nvPr/>
        </p:nvSpPr>
        <p:spPr bwMode="auto">
          <a:xfrm>
            <a:off x="14935200" y="8686801"/>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Anesthetic</a:t>
            </a:r>
          </a:p>
        </p:txBody>
      </p:sp>
      <p:sp>
        <p:nvSpPr>
          <p:cNvPr id="57380" name="Text Box 37">
            <a:extLst>
              <a:ext uri="{FF2B5EF4-FFF2-40B4-BE49-F238E27FC236}">
                <a16:creationId xmlns:a16="http://schemas.microsoft.com/office/drawing/2014/main" id="{67B81549-12A1-8CD8-C545-9F19EB2D8DB9}"/>
              </a:ext>
            </a:extLst>
          </p:cNvPr>
          <p:cNvSpPr txBox="1">
            <a:spLocks noChangeArrowheads="1"/>
          </p:cNvSpPr>
          <p:nvPr/>
        </p:nvSpPr>
        <p:spPr bwMode="auto">
          <a:xfrm>
            <a:off x="15087600" y="10210801"/>
            <a:ext cx="335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t>Halothane</a:t>
            </a:r>
          </a:p>
        </p:txBody>
      </p:sp>
      <p:sp>
        <p:nvSpPr>
          <p:cNvPr id="57381" name="Text Box 38">
            <a:extLst>
              <a:ext uri="{FF2B5EF4-FFF2-40B4-BE49-F238E27FC236}">
                <a16:creationId xmlns:a16="http://schemas.microsoft.com/office/drawing/2014/main" id="{98536ABD-B82D-FA9B-4D99-FA92B4F0F7AF}"/>
              </a:ext>
            </a:extLst>
          </p:cNvPr>
          <p:cNvSpPr txBox="1">
            <a:spLocks noChangeArrowheads="1"/>
          </p:cNvSpPr>
          <p:nvPr/>
        </p:nvSpPr>
        <p:spPr bwMode="auto">
          <a:xfrm>
            <a:off x="6400800" y="10515601"/>
            <a:ext cx="3810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i="1" dirty="0">
                <a:solidFill>
                  <a:srgbClr val="990000"/>
                </a:solidFill>
              </a:rPr>
              <a:t>Inheritance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a:extLst>
              <a:ext uri="{FF2B5EF4-FFF2-40B4-BE49-F238E27FC236}">
                <a16:creationId xmlns:a16="http://schemas.microsoft.com/office/drawing/2014/main" id="{36FC75A8-1DC3-A540-2E30-443DE68DC0B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342C4471-B680-4845-95E2-7A9B5F811467}" type="slidenum">
              <a:rPr lang="el-GR" altLang="en-US" sz="2800" smtClean="0"/>
              <a:pPr>
                <a:spcBef>
                  <a:spcPct val="0"/>
                </a:spcBef>
                <a:buFontTx/>
                <a:buNone/>
              </a:pPr>
              <a:t>52</a:t>
            </a:fld>
            <a:endParaRPr lang="el-GR" altLang="en-US" sz="2800" dirty="0"/>
          </a:p>
        </p:txBody>
      </p:sp>
      <p:sp>
        <p:nvSpPr>
          <p:cNvPr id="58371" name="Text Box 4">
            <a:extLst>
              <a:ext uri="{FF2B5EF4-FFF2-40B4-BE49-F238E27FC236}">
                <a16:creationId xmlns:a16="http://schemas.microsoft.com/office/drawing/2014/main" id="{7CF5B1D1-9196-09F6-5323-16B72E3A190C}"/>
              </a:ext>
            </a:extLst>
          </p:cNvPr>
          <p:cNvSpPr txBox="1">
            <a:spLocks noChangeArrowheads="1"/>
          </p:cNvSpPr>
          <p:nvPr/>
        </p:nvSpPr>
        <p:spPr bwMode="auto">
          <a:xfrm>
            <a:off x="5638800" y="1219200"/>
            <a:ext cx="14630400" cy="10926068"/>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latin typeface="Helvetica Neue"/>
              </a:rPr>
              <a:t>Frame for Specialists</a:t>
            </a:r>
            <a:endParaRPr lang="el-GR" altLang="en-US" sz="4800" b="1" dirty="0">
              <a:solidFill>
                <a:srgbClr val="990000"/>
              </a:solidFill>
              <a:latin typeface="Helvetica Neue"/>
            </a:endParaRPr>
          </a:p>
          <a:p>
            <a:pPr eaLnBrk="1" hangingPunct="1">
              <a:spcBef>
                <a:spcPct val="0"/>
              </a:spcBef>
              <a:buFontTx/>
              <a:buNone/>
            </a:pPr>
            <a:endParaRPr lang="el-GR" altLang="en-US" sz="1600" b="1" dirty="0">
              <a:solidFill>
                <a:srgbClr val="990000"/>
              </a:solidFill>
              <a:latin typeface="Helvetica Neue"/>
            </a:endParaRPr>
          </a:p>
          <a:p>
            <a:pPr eaLnBrk="1" hangingPunct="1">
              <a:spcBef>
                <a:spcPct val="0"/>
              </a:spcBef>
              <a:buFontTx/>
              <a:buNone/>
            </a:pPr>
            <a:r>
              <a:rPr lang="en-US" altLang="en-US" sz="4000" b="1" dirty="0">
                <a:solidFill>
                  <a:srgbClr val="990000"/>
                </a:solidFill>
                <a:latin typeface="Helvetica Neue"/>
              </a:rPr>
              <a:t>Classification links</a:t>
            </a:r>
            <a:r>
              <a:rPr lang="el-GR" altLang="en-US" sz="4000" b="1" dirty="0">
                <a:solidFill>
                  <a:srgbClr val="990000"/>
                </a:solidFill>
                <a:latin typeface="Helvetica Neue"/>
              </a:rPr>
              <a:t>:</a:t>
            </a:r>
          </a:p>
          <a:p>
            <a:pPr eaLnBrk="1" hangingPunct="1">
              <a:spcBef>
                <a:spcPct val="0"/>
              </a:spcBef>
              <a:buFontTx/>
              <a:buNone/>
            </a:pPr>
            <a:endParaRPr lang="el-GR" altLang="en-US" sz="4000" b="1" dirty="0">
              <a:solidFill>
                <a:srgbClr val="990000"/>
              </a:solidFill>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Type</a:t>
            </a:r>
            <a:r>
              <a:rPr lang="el-GR" altLang="en-US" sz="4000" b="1" dirty="0">
                <a:latin typeface="Helvetica Neue"/>
              </a:rPr>
              <a:t>: </a:t>
            </a:r>
            <a:r>
              <a:rPr lang="en-US" altLang="en-US" sz="4000" b="1" dirty="0">
                <a:latin typeface="Helvetica Neue"/>
              </a:rPr>
              <a:t>super</a:t>
            </a:r>
            <a:r>
              <a:rPr lang="el-GR" altLang="en-US" sz="4000" b="1" dirty="0">
                <a:latin typeface="Helvetica Neue"/>
              </a:rPr>
              <a:t>-</a:t>
            </a:r>
            <a:r>
              <a:rPr lang="en-US" altLang="en-US" sz="4000" b="1" dirty="0">
                <a:latin typeface="Helvetica Neue"/>
              </a:rPr>
              <a:t>concept</a:t>
            </a: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Instances</a:t>
            </a:r>
            <a:r>
              <a:rPr lang="el-GR" altLang="en-US" sz="4000" b="1" dirty="0">
                <a:latin typeface="Helvetica Neue"/>
              </a:rPr>
              <a:t>: </a:t>
            </a:r>
            <a:r>
              <a:rPr lang="en-US" altLang="en-US" sz="4000" b="1" dirty="0">
                <a:latin typeface="Helvetica Neue"/>
              </a:rPr>
              <a:t>subconcept</a:t>
            </a:r>
            <a:r>
              <a:rPr lang="el-GR" altLang="en-US" sz="4000" b="1" baseline="-25000" dirty="0">
                <a:latin typeface="Helvetica Neue"/>
              </a:rPr>
              <a:t>1</a:t>
            </a:r>
            <a:r>
              <a:rPr lang="el-GR" altLang="en-US" sz="4000" b="1" dirty="0">
                <a:latin typeface="Helvetica Neue"/>
              </a:rPr>
              <a:t> ... </a:t>
            </a:r>
            <a:r>
              <a:rPr lang="en-US" altLang="en-US" sz="4000" b="1" dirty="0">
                <a:latin typeface="Helvetica Neue"/>
              </a:rPr>
              <a:t>subconcept</a:t>
            </a:r>
            <a:r>
              <a:rPr lang="en-US" altLang="en-US" sz="4000" b="1" baseline="-25000" dirty="0">
                <a:latin typeface="Helvetica Neue"/>
              </a:rPr>
              <a:t>n</a:t>
            </a:r>
            <a:endParaRPr lang="el-GR" altLang="en-US" sz="4000" b="1" baseline="-25000" dirty="0">
              <a:latin typeface="Helvetica Neue"/>
            </a:endParaRPr>
          </a:p>
          <a:p>
            <a:pPr eaLnBrk="1" hangingPunct="1">
              <a:spcBef>
                <a:spcPct val="0"/>
              </a:spcBef>
              <a:buFontTx/>
              <a:buNone/>
            </a:pPr>
            <a:endParaRPr lang="el-GR" altLang="en-US" sz="4000" b="1" dirty="0">
              <a:latin typeface="Helvetica Neue"/>
            </a:endParaRPr>
          </a:p>
          <a:p>
            <a:pPr eaLnBrk="1" hangingPunct="1">
              <a:spcBef>
                <a:spcPct val="0"/>
              </a:spcBef>
              <a:buFontTx/>
              <a:buNone/>
            </a:pPr>
            <a:r>
              <a:rPr lang="en-US" altLang="en-US" sz="4000" b="1" dirty="0">
                <a:solidFill>
                  <a:srgbClr val="990000"/>
                </a:solidFill>
                <a:latin typeface="Helvetica Neue"/>
              </a:rPr>
              <a:t>Characteristics</a:t>
            </a:r>
            <a:r>
              <a:rPr lang="el-GR" altLang="en-US" sz="4000" b="1" dirty="0">
                <a:solidFill>
                  <a:srgbClr val="990000"/>
                </a:solidFill>
                <a:latin typeface="Helvetica Neue"/>
              </a:rPr>
              <a:t>:</a:t>
            </a:r>
          </a:p>
          <a:p>
            <a:pPr eaLnBrk="1" hangingPunct="1">
              <a:spcBef>
                <a:spcPct val="0"/>
              </a:spcBef>
              <a:buFontTx/>
              <a:buNone/>
            </a:pPr>
            <a:endParaRPr lang="el-GR" altLang="en-US" sz="4000" b="1" dirty="0">
              <a:solidFill>
                <a:srgbClr val="990000"/>
              </a:solidFill>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C</a:t>
            </a:r>
            <a:r>
              <a:rPr lang="el-GR" altLang="en-US" sz="4000" b="1" baseline="-25000" dirty="0">
                <a:latin typeface="Helvetica Neue"/>
              </a:rPr>
              <a:t>1</a:t>
            </a:r>
            <a:r>
              <a:rPr lang="el-GR" altLang="en-US" sz="4000" b="1" dirty="0">
                <a:latin typeface="Helvetica Neue"/>
              </a:rPr>
              <a:t> </a:t>
            </a:r>
            <a:r>
              <a:rPr lang="en-US" altLang="en-US" sz="4000" b="1" dirty="0">
                <a:latin typeface="Helvetica Neue"/>
              </a:rPr>
              <a:t>values-domain</a:t>
            </a:r>
            <a:r>
              <a:rPr lang="el-GR" altLang="en-US" sz="4000" b="1" dirty="0">
                <a:latin typeface="Helvetica Neue"/>
              </a:rPr>
              <a:t> </a:t>
            </a:r>
            <a:r>
              <a:rPr lang="en-US" altLang="en-US" sz="4000" b="1" dirty="0">
                <a:latin typeface="Helvetica Neue"/>
              </a:rPr>
              <a:t>default</a:t>
            </a:r>
            <a:r>
              <a:rPr lang="el-GR" altLang="en-US" sz="4000" b="1" dirty="0">
                <a:latin typeface="Helvetica Neue"/>
              </a:rPr>
              <a:t> </a:t>
            </a:r>
            <a:r>
              <a:rPr lang="en-US" altLang="en-US" sz="4000" b="1" dirty="0">
                <a:latin typeface="Helvetica Neue"/>
              </a:rPr>
              <a:t>constraints</a:t>
            </a:r>
            <a:endParaRPr lang="el-GR" altLang="en-US" sz="4000" b="1" dirty="0">
              <a:latin typeface="Helvetica Neue"/>
            </a:endParaRPr>
          </a:p>
          <a:p>
            <a:pPr eaLnBrk="1" hangingPunct="1">
              <a:spcBef>
                <a:spcPct val="0"/>
              </a:spcBef>
              <a:buFontTx/>
              <a:buNone/>
            </a:pPr>
            <a:r>
              <a:rPr lang="el-GR" altLang="en-US" sz="4000" b="1" dirty="0">
                <a:latin typeface="Helvetica Neue"/>
              </a:rPr>
              <a:t>	. . . .</a:t>
            </a:r>
          </a:p>
          <a:p>
            <a:pPr eaLnBrk="1" hangingPunct="1">
              <a:spcBef>
                <a:spcPct val="0"/>
              </a:spcBef>
              <a:buFontTx/>
              <a:buNone/>
            </a:pPr>
            <a:r>
              <a:rPr lang="el-GR" altLang="en-US" sz="4000" b="1" dirty="0">
                <a:latin typeface="Helvetica Neue"/>
              </a:rPr>
              <a:t>	</a:t>
            </a:r>
            <a:r>
              <a:rPr lang="en-US" altLang="en-US" sz="4000" b="1" dirty="0">
                <a:latin typeface="Helvetica Neue"/>
              </a:rPr>
              <a:t>C</a:t>
            </a:r>
            <a:r>
              <a:rPr lang="en-US" altLang="en-US" sz="4000" b="1" baseline="-25000" dirty="0">
                <a:latin typeface="Helvetica Neue"/>
              </a:rPr>
              <a:t>m</a:t>
            </a:r>
            <a:r>
              <a:rPr lang="el-GR" altLang="en-US" sz="4000" b="1" dirty="0">
                <a:latin typeface="Helvetica Neue"/>
              </a:rPr>
              <a:t> </a:t>
            </a:r>
            <a:r>
              <a:rPr lang="en-US" altLang="en-US" sz="4000" b="1" dirty="0">
                <a:latin typeface="Helvetica Neue"/>
              </a:rPr>
              <a:t>values-domain</a:t>
            </a:r>
            <a:r>
              <a:rPr lang="el-GR" altLang="en-US" sz="4000" b="1" dirty="0">
                <a:latin typeface="Helvetica Neue"/>
              </a:rPr>
              <a:t> </a:t>
            </a:r>
            <a:r>
              <a:rPr lang="en-US" altLang="en-US" sz="4000" b="1" dirty="0">
                <a:latin typeface="Helvetica Neue"/>
              </a:rPr>
              <a:t>default</a:t>
            </a:r>
            <a:r>
              <a:rPr lang="el-GR" altLang="en-US" sz="4000" b="1" dirty="0">
                <a:latin typeface="Helvetica Neue"/>
              </a:rPr>
              <a:t> </a:t>
            </a:r>
            <a:r>
              <a:rPr lang="en-US" altLang="en-US" sz="4000" b="1" dirty="0">
                <a:latin typeface="Helvetica Neue"/>
              </a:rPr>
              <a:t>constraints</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eaLnBrk="1" hangingPunct="1">
              <a:spcBef>
                <a:spcPct val="0"/>
              </a:spcBef>
              <a:buFontTx/>
              <a:buNone/>
            </a:pPr>
            <a:r>
              <a:rPr lang="en-US" altLang="en-US" sz="4000" b="1" dirty="0">
                <a:solidFill>
                  <a:srgbClr val="990000"/>
                </a:solidFill>
                <a:latin typeface="Helvetica Neue"/>
              </a:rPr>
              <a:t>Deductive links</a:t>
            </a:r>
            <a:r>
              <a:rPr lang="el-GR" altLang="en-US" sz="4000" b="1" dirty="0">
                <a:solidFill>
                  <a:srgbClr val="990000"/>
                </a:solidFill>
                <a:latin typeface="Helvetica Neue"/>
              </a:rPr>
              <a:t>:</a:t>
            </a:r>
          </a:p>
          <a:p>
            <a:pPr eaLnBrk="1" hangingPunct="1">
              <a:spcBef>
                <a:spcPct val="0"/>
              </a:spcBef>
              <a:buFontTx/>
              <a:buNone/>
            </a:pPr>
            <a:endParaRPr lang="el-GR" altLang="en-US" sz="4000" b="1" dirty="0">
              <a:solidFill>
                <a:srgbClr val="990000"/>
              </a:solidFill>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Positive links</a:t>
            </a:r>
            <a:r>
              <a:rPr lang="el-GR" altLang="en-US" sz="4000" b="1" dirty="0">
                <a:latin typeface="Helvetica Neue"/>
              </a:rPr>
              <a:t>: . . . .</a:t>
            </a:r>
          </a:p>
          <a:p>
            <a:pPr eaLnBrk="1" hangingPunct="1">
              <a:spcBef>
                <a:spcPct val="0"/>
              </a:spcBef>
              <a:buFontTx/>
              <a:buNone/>
            </a:pPr>
            <a:r>
              <a:rPr lang="el-GR" altLang="en-US" sz="4000" b="1" dirty="0">
                <a:latin typeface="Helvetica Neue"/>
              </a:rPr>
              <a:t>	</a:t>
            </a:r>
            <a:r>
              <a:rPr lang="en-US" altLang="en-US" sz="4000" b="1" dirty="0">
                <a:latin typeface="Helvetica Neue"/>
              </a:rPr>
              <a:t>Negative links</a:t>
            </a:r>
            <a:r>
              <a:rPr lang="el-GR" altLang="en-US" sz="4000" b="1" dirty="0">
                <a:latin typeface="Helvetica Neue"/>
              </a:rPr>
              <a:t>: . . .</a:t>
            </a:r>
          </a:p>
          <a:p>
            <a:pPr eaLnBrk="1" hangingPunct="1">
              <a:spcBef>
                <a:spcPct val="0"/>
              </a:spcBef>
              <a:buFontTx/>
              <a:buNone/>
            </a:pPr>
            <a:endParaRPr lang="en-US" altLang="en-US" sz="4000" b="1" dirty="0">
              <a:latin typeface="Helvetica Neue"/>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a:extLst>
              <a:ext uri="{FF2B5EF4-FFF2-40B4-BE49-F238E27FC236}">
                <a16:creationId xmlns:a16="http://schemas.microsoft.com/office/drawing/2014/main" id="{F0F5872E-DAF6-6BF2-F212-71A1737D017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9E063E0B-71AF-44D8-8B0F-52A6440CB1DD}" type="slidenum">
              <a:rPr lang="el-GR" altLang="en-US" sz="2800" smtClean="0"/>
              <a:pPr>
                <a:spcBef>
                  <a:spcPct val="0"/>
                </a:spcBef>
                <a:buFontTx/>
                <a:buNone/>
              </a:pPr>
              <a:t>53</a:t>
            </a:fld>
            <a:endParaRPr lang="el-GR" altLang="en-US" sz="2800" dirty="0"/>
          </a:p>
        </p:txBody>
      </p:sp>
      <p:sp>
        <p:nvSpPr>
          <p:cNvPr id="59395" name="Text Box 4">
            <a:extLst>
              <a:ext uri="{FF2B5EF4-FFF2-40B4-BE49-F238E27FC236}">
                <a16:creationId xmlns:a16="http://schemas.microsoft.com/office/drawing/2014/main" id="{8499B6CB-7E7D-E398-1FD5-F41BEF6EAEA1}"/>
              </a:ext>
            </a:extLst>
          </p:cNvPr>
          <p:cNvSpPr txBox="1">
            <a:spLocks noChangeArrowheads="1"/>
          </p:cNvSpPr>
          <p:nvPr/>
        </p:nvSpPr>
        <p:spPr bwMode="auto">
          <a:xfrm>
            <a:off x="2783174" y="3025384"/>
            <a:ext cx="18817652" cy="6494085"/>
          </a:xfrm>
          <a:prstGeom prst="rect">
            <a:avLst/>
          </a:prstGeom>
          <a:solidFill>
            <a:schemeClr val="accent6">
              <a:lumMod val="60000"/>
              <a:lumOff val="4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rPr>
              <a:t>Example</a:t>
            </a:r>
            <a:endParaRPr lang="el-GR" altLang="en-US" sz="4800" b="1" dirty="0">
              <a:solidFill>
                <a:srgbClr val="990000"/>
              </a:solidFill>
            </a:endParaRPr>
          </a:p>
          <a:p>
            <a:pPr eaLnBrk="1" hangingPunct="1">
              <a:spcBef>
                <a:spcPct val="0"/>
              </a:spcBef>
              <a:buFontTx/>
              <a:buNone/>
            </a:pPr>
            <a:endParaRPr lang="el-GR" altLang="en-US" sz="4800" b="1" dirty="0">
              <a:solidFill>
                <a:srgbClr val="990000"/>
              </a:solidFill>
            </a:endParaRPr>
          </a:p>
          <a:p>
            <a:pPr eaLnBrk="1" hangingPunct="1">
              <a:spcBef>
                <a:spcPct val="0"/>
              </a:spcBef>
              <a:buFontTx/>
              <a:buNone/>
            </a:pPr>
            <a:r>
              <a:rPr lang="en-US" altLang="en-US" sz="4000" b="1" dirty="0"/>
              <a:t>Let’s assume the following patient data:</a:t>
            </a:r>
            <a:endParaRPr lang="el-GR" altLang="en-US" sz="4000" b="1" dirty="0"/>
          </a:p>
          <a:p>
            <a:pPr eaLnBrk="1" hangingPunct="1">
              <a:spcBef>
                <a:spcPct val="0"/>
              </a:spcBef>
            </a:pPr>
            <a:endParaRPr lang="el-GR" altLang="en-US" sz="4000" b="1" dirty="0"/>
          </a:p>
          <a:p>
            <a:pPr eaLnBrk="1" hangingPunct="1">
              <a:spcBef>
                <a:spcPct val="0"/>
              </a:spcBef>
            </a:pPr>
            <a:r>
              <a:rPr lang="en-US" altLang="en-US" sz="4000" b="1" dirty="0"/>
              <a:t>The substance</a:t>
            </a:r>
            <a:r>
              <a:rPr lang="el-GR" altLang="en-US" sz="4000" b="1" dirty="0"/>
              <a:t> ‘</a:t>
            </a:r>
            <a:r>
              <a:rPr lang="en-US" altLang="en-US" sz="4000" b="1" dirty="0"/>
              <a:t>halothane</a:t>
            </a:r>
            <a:r>
              <a:rPr lang="el-GR" altLang="en-US" sz="4000" b="1" dirty="0"/>
              <a:t>’ </a:t>
            </a:r>
            <a:r>
              <a:rPr lang="en-US" altLang="en-US" sz="4000" b="1" dirty="0"/>
              <a:t>was administered</a:t>
            </a:r>
            <a:r>
              <a:rPr lang="el-GR" altLang="en-US" sz="4000" b="1" dirty="0"/>
              <a:t> </a:t>
            </a:r>
            <a:r>
              <a:rPr lang="en-US" altLang="en-US" sz="4000" b="1" dirty="0">
                <a:solidFill>
                  <a:srgbClr val="990000"/>
                </a:solidFill>
              </a:rPr>
              <a:t>during</a:t>
            </a:r>
            <a:r>
              <a:rPr lang="el-GR" altLang="en-US" sz="4000" b="1" dirty="0">
                <a:solidFill>
                  <a:srgbClr val="990000"/>
                </a:solidFill>
              </a:rPr>
              <a:t> </a:t>
            </a:r>
            <a:r>
              <a:rPr lang="el-GR" altLang="en-US" sz="4000" b="1" dirty="0"/>
              <a:t> </a:t>
            </a:r>
            <a:r>
              <a:rPr lang="en-US" altLang="en-US" sz="4000" b="1" dirty="0"/>
              <a:t>the </a:t>
            </a:r>
            <a:r>
              <a:rPr lang="el-GR" altLang="en-US" sz="4000" b="1" dirty="0"/>
              <a:t>‘</a:t>
            </a:r>
            <a:r>
              <a:rPr lang="en-US" altLang="en-US" sz="4000" b="1" dirty="0"/>
              <a:t>cholecystectomy</a:t>
            </a:r>
            <a:r>
              <a:rPr lang="el-GR" altLang="en-US" sz="4000" b="1" dirty="0"/>
              <a:t>’.</a:t>
            </a:r>
          </a:p>
          <a:p>
            <a:pPr eaLnBrk="1" hangingPunct="1">
              <a:spcBef>
                <a:spcPct val="0"/>
              </a:spcBef>
            </a:pPr>
            <a:endParaRPr lang="el-GR" altLang="en-US" sz="4000" b="1" dirty="0"/>
          </a:p>
          <a:p>
            <a:pPr eaLnBrk="1" hangingPunct="1">
              <a:spcBef>
                <a:spcPct val="0"/>
              </a:spcBef>
            </a:pPr>
            <a:r>
              <a:rPr lang="en-US" altLang="en-US" sz="4000" b="1" dirty="0"/>
              <a:t>The patient’s</a:t>
            </a:r>
            <a:r>
              <a:rPr lang="el-GR" altLang="en-US" sz="4000" b="1" dirty="0"/>
              <a:t> ‘</a:t>
            </a:r>
            <a:r>
              <a:rPr lang="en-US" altLang="en-US" sz="4000" b="1" dirty="0"/>
              <a:t>bilirubin</a:t>
            </a:r>
            <a:r>
              <a:rPr lang="el-GR" altLang="en-US" sz="4000" b="1" dirty="0"/>
              <a:t>’ </a:t>
            </a:r>
            <a:r>
              <a:rPr lang="en-US" altLang="en-US" sz="4000" b="1" dirty="0"/>
              <a:t>was</a:t>
            </a:r>
            <a:r>
              <a:rPr lang="el-GR" altLang="en-US" sz="4000" b="1" dirty="0"/>
              <a:t> 12.2 </a:t>
            </a:r>
            <a:r>
              <a:rPr lang="en-US" altLang="en-US" sz="4000" b="1" dirty="0">
                <a:solidFill>
                  <a:srgbClr val="990000"/>
                </a:solidFill>
              </a:rPr>
              <a:t>three days after</a:t>
            </a:r>
            <a:r>
              <a:rPr lang="el-GR" altLang="en-US" sz="4000" b="1" dirty="0"/>
              <a:t> </a:t>
            </a:r>
            <a:r>
              <a:rPr lang="en-US" altLang="en-US" sz="4000" b="1" dirty="0"/>
              <a:t>the surgery</a:t>
            </a:r>
            <a:r>
              <a:rPr lang="el-GR" altLang="en-US" sz="4000" b="1" dirty="0"/>
              <a:t>.</a:t>
            </a:r>
          </a:p>
          <a:p>
            <a:pPr eaLnBrk="1" hangingPunct="1">
              <a:spcBef>
                <a:spcPct val="0"/>
              </a:spcBef>
            </a:pPr>
            <a:endParaRPr lang="el-GR" altLang="en-US" sz="4000" b="1" dirty="0"/>
          </a:p>
          <a:p>
            <a:pPr eaLnBrk="1" hangingPunct="1">
              <a:spcBef>
                <a:spcPct val="0"/>
              </a:spcBef>
            </a:pPr>
            <a:r>
              <a:rPr lang="en-US" altLang="en-US" sz="4000" b="1" dirty="0"/>
              <a:t>The patient had</a:t>
            </a:r>
            <a:r>
              <a:rPr lang="el-GR" altLang="en-US" sz="4000" b="1" dirty="0"/>
              <a:t> ‘</a:t>
            </a:r>
            <a:r>
              <a:rPr lang="en-US" altLang="en-US" sz="4000" b="1" dirty="0"/>
              <a:t>pruritus</a:t>
            </a:r>
            <a:r>
              <a:rPr lang="el-GR" altLang="en-US" sz="4000" b="1" dirty="0"/>
              <a:t>’ </a:t>
            </a:r>
            <a:r>
              <a:rPr lang="en-US" altLang="en-US" sz="4000" b="1" dirty="0">
                <a:solidFill>
                  <a:srgbClr val="990000"/>
                </a:solidFill>
              </a:rPr>
              <a:t>one week after</a:t>
            </a:r>
            <a:r>
              <a:rPr lang="el-GR" altLang="en-US" sz="4000" b="1" dirty="0"/>
              <a:t>.</a:t>
            </a:r>
          </a:p>
          <a:p>
            <a:pPr eaLnBrk="1" hangingPunct="1">
              <a:spcBef>
                <a:spcPct val="0"/>
              </a:spcBef>
              <a:buFontTx/>
              <a:buNone/>
            </a:pPr>
            <a:endParaRPr lang="en-US" altLang="en-US" sz="40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a:extLst>
              <a:ext uri="{FF2B5EF4-FFF2-40B4-BE49-F238E27FC236}">
                <a16:creationId xmlns:a16="http://schemas.microsoft.com/office/drawing/2014/main" id="{92CF1FA2-B909-3E4C-2AA8-2D10B65264F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CAB6EEA3-B384-4450-A975-FD347B322F48}" type="slidenum">
              <a:rPr lang="el-GR" altLang="en-US" sz="2800" smtClean="0"/>
              <a:pPr>
                <a:spcBef>
                  <a:spcPct val="0"/>
                </a:spcBef>
                <a:buFontTx/>
                <a:buNone/>
              </a:pPr>
              <a:t>54</a:t>
            </a:fld>
            <a:endParaRPr lang="el-GR" altLang="en-US" sz="2800" dirty="0"/>
          </a:p>
        </p:txBody>
      </p:sp>
      <p:sp>
        <p:nvSpPr>
          <p:cNvPr id="60419" name="Text Box 4">
            <a:extLst>
              <a:ext uri="{FF2B5EF4-FFF2-40B4-BE49-F238E27FC236}">
                <a16:creationId xmlns:a16="http://schemas.microsoft.com/office/drawing/2014/main" id="{92242276-7B50-FB3F-A27E-2CFA8A58572F}"/>
              </a:ext>
            </a:extLst>
          </p:cNvPr>
          <p:cNvSpPr txBox="1">
            <a:spLocks noChangeArrowheads="1"/>
          </p:cNvSpPr>
          <p:nvPr/>
        </p:nvSpPr>
        <p:spPr bwMode="auto">
          <a:xfrm>
            <a:off x="4267200" y="2406650"/>
            <a:ext cx="15849600" cy="5016758"/>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latin typeface="Helvetica Neue"/>
              </a:rPr>
              <a:t>Suppose the</a:t>
            </a:r>
            <a:r>
              <a:rPr lang="el-GR" altLang="en-US" sz="4000" b="1" dirty="0">
                <a:latin typeface="Helvetica Neue"/>
              </a:rPr>
              <a:t> </a:t>
            </a:r>
            <a:r>
              <a:rPr lang="en-US" altLang="en-US" sz="4000" b="1" dirty="0">
                <a:solidFill>
                  <a:srgbClr val="990000"/>
                </a:solidFill>
                <a:latin typeface="Helvetica Neue"/>
              </a:rPr>
              <a:t>cholestasis specialist</a:t>
            </a:r>
            <a:r>
              <a:rPr lang="el-GR" altLang="en-US" sz="4000" b="1" dirty="0">
                <a:latin typeface="Helvetica Neue"/>
              </a:rPr>
              <a:t> </a:t>
            </a:r>
            <a:r>
              <a:rPr lang="en-US" altLang="en-US" sz="4000" b="1" dirty="0">
                <a:latin typeface="Helvetica Neue"/>
              </a:rPr>
              <a:t>needs to evaluate the following refinement rule</a:t>
            </a:r>
            <a:r>
              <a:rPr lang="el-GR" altLang="en-US" sz="4000" b="1" dirty="0">
                <a:latin typeface="Helvetica Neue"/>
              </a:rPr>
              <a:t>:</a:t>
            </a:r>
          </a:p>
          <a:p>
            <a:pPr eaLnBrk="1" hangingPunct="1">
              <a:spcBef>
                <a:spcPct val="0"/>
              </a:spcBef>
              <a:buFontTx/>
              <a:buNone/>
            </a:pPr>
            <a:endParaRPr lang="el-GR" altLang="en-US" sz="4000" b="1" dirty="0">
              <a:latin typeface="Helvetica Neue"/>
            </a:endParaRPr>
          </a:p>
          <a:p>
            <a:pPr eaLnBrk="1" hangingPunct="1">
              <a:spcBef>
                <a:spcPct val="0"/>
              </a:spcBef>
              <a:buFontTx/>
              <a:buNone/>
            </a:pPr>
            <a:r>
              <a:rPr lang="en-US" altLang="en-US" sz="4000" b="1" dirty="0">
                <a:latin typeface="Helvetica Neue"/>
              </a:rPr>
              <a:t>If</a:t>
            </a:r>
            <a:r>
              <a:rPr lang="el-GR" altLang="en-US" sz="4000" b="1" dirty="0">
                <a:latin typeface="Helvetica Neue"/>
              </a:rPr>
              <a:t>	</a:t>
            </a:r>
            <a:r>
              <a:rPr lang="en-US" altLang="en-US" sz="4000" b="1" dirty="0">
                <a:latin typeface="Helvetica Neue"/>
              </a:rPr>
              <a:t>the appearance of</a:t>
            </a:r>
            <a:r>
              <a:rPr lang="el-GR" altLang="en-US" sz="4000" b="1" dirty="0">
                <a:latin typeface="Helvetica Neue"/>
              </a:rPr>
              <a:t> ‘</a:t>
            </a:r>
            <a:r>
              <a:rPr lang="en-US" altLang="en-US" sz="4000" b="1" dirty="0">
                <a:latin typeface="Helvetica Neue"/>
              </a:rPr>
              <a:t>jaundice</a:t>
            </a:r>
            <a:r>
              <a:rPr lang="el-GR" altLang="en-US" sz="4000" b="1" dirty="0">
                <a:latin typeface="Helvetica Neue"/>
              </a:rPr>
              <a:t>’ </a:t>
            </a:r>
            <a:r>
              <a:rPr lang="en-US" altLang="en-US" sz="4000" b="1" dirty="0">
                <a:latin typeface="Helvetica Neue"/>
              </a:rPr>
              <a:t>was within a week </a:t>
            </a: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after surgery</a:t>
            </a:r>
            <a:r>
              <a:rPr lang="el-GR" altLang="en-US" sz="4000" b="1" dirty="0">
                <a:latin typeface="Helvetica Neue"/>
              </a:rPr>
              <a:t>, </a:t>
            </a:r>
            <a:r>
              <a:rPr lang="en-US" altLang="en-US" sz="4000" b="1" dirty="0">
                <a:latin typeface="Helvetica Neue"/>
              </a:rPr>
              <a:t>and ‘pruritus’ developed after ‘jaundice’</a:t>
            </a:r>
            <a:endParaRPr lang="el-GR" altLang="en-US" sz="4000" b="1" dirty="0">
              <a:latin typeface="Helvetica Neue"/>
            </a:endParaRPr>
          </a:p>
          <a:p>
            <a:pPr eaLnBrk="1" hangingPunct="1">
              <a:spcBef>
                <a:spcPct val="0"/>
              </a:spcBef>
              <a:buFontTx/>
              <a:buNone/>
            </a:pPr>
            <a:r>
              <a:rPr lang="el-GR" altLang="en-US" sz="4000" b="1" dirty="0">
                <a:latin typeface="Helvetica Neue"/>
              </a:rPr>
              <a:t>		</a:t>
            </a:r>
          </a:p>
          <a:p>
            <a:pPr eaLnBrk="1" hangingPunct="1">
              <a:spcBef>
                <a:spcPct val="0"/>
              </a:spcBef>
              <a:buFontTx/>
              <a:buNone/>
            </a:pPr>
            <a:r>
              <a:rPr lang="en-US" altLang="en-US" sz="4000" b="1" dirty="0">
                <a:latin typeface="Helvetica Neue"/>
              </a:rPr>
              <a:t>Then</a:t>
            </a:r>
            <a:r>
              <a:rPr lang="el-GR" altLang="en-US" sz="4000" b="1" dirty="0">
                <a:latin typeface="Helvetica Neue"/>
              </a:rPr>
              <a:t>	</a:t>
            </a:r>
            <a:r>
              <a:rPr lang="en-US" altLang="en-US" sz="4000" b="1" dirty="0">
                <a:latin typeface="Helvetica Neue"/>
              </a:rPr>
              <a:t>consider post-surgical cholestasis</a:t>
            </a:r>
            <a:r>
              <a:rPr lang="el-GR" altLang="en-US" sz="4000" b="1" dirty="0">
                <a:latin typeface="Helvetica Neue"/>
              </a:rPr>
              <a:t>,</a:t>
            </a:r>
            <a:r>
              <a:rPr lang="en-US" altLang="en-US" sz="4000" b="1" dirty="0">
                <a:latin typeface="Helvetica Neue"/>
              </a:rPr>
              <a:t> which has been</a:t>
            </a:r>
            <a:r>
              <a:rPr lang="el-GR" altLang="en-US" sz="4000" b="1" dirty="0">
                <a:latin typeface="Helvetica Neue"/>
              </a:rPr>
              <a:t> </a:t>
            </a:r>
          </a:p>
          <a:p>
            <a:pPr eaLnBrk="1" hangingPunct="1">
              <a:spcBef>
                <a:spcPct val="0"/>
              </a:spcBef>
              <a:buFontTx/>
              <a:buNone/>
            </a:pPr>
            <a:r>
              <a:rPr lang="el-GR" altLang="en-US" sz="4000" b="1" dirty="0">
                <a:latin typeface="Helvetica Neue"/>
              </a:rPr>
              <a:t>	</a:t>
            </a:r>
            <a:r>
              <a:rPr lang="en-US" altLang="en-US" sz="4000" b="1" dirty="0">
                <a:latin typeface="Helvetica Neue"/>
              </a:rPr>
              <a:t>caused by anesthetics</a:t>
            </a:r>
            <a:r>
              <a:rPr lang="el-GR" altLang="en-US" sz="4000" b="1" dirty="0">
                <a:latin typeface="Helvetica Neue"/>
              </a:rPr>
              <a:t> </a:t>
            </a:r>
            <a:endParaRPr lang="en-US" altLang="en-US" sz="4000" b="1" dirty="0">
              <a:latin typeface="Helvetica Neue"/>
            </a:endParaRPr>
          </a:p>
        </p:txBody>
      </p:sp>
      <p:sp>
        <p:nvSpPr>
          <p:cNvPr id="60420" name="Text Box 5">
            <a:extLst>
              <a:ext uri="{FF2B5EF4-FFF2-40B4-BE49-F238E27FC236}">
                <a16:creationId xmlns:a16="http://schemas.microsoft.com/office/drawing/2014/main" id="{F483ED83-386A-C32C-3A5B-74D8C723634F}"/>
              </a:ext>
            </a:extLst>
          </p:cNvPr>
          <p:cNvSpPr txBox="1">
            <a:spLocks noChangeArrowheads="1"/>
          </p:cNvSpPr>
          <p:nvPr/>
        </p:nvSpPr>
        <p:spPr bwMode="auto">
          <a:xfrm>
            <a:off x="4267200" y="9264651"/>
            <a:ext cx="15849600" cy="1323439"/>
          </a:xfrm>
          <a:prstGeom prst="rect">
            <a:avLst/>
          </a:prstGeom>
          <a:solidFill>
            <a:schemeClr val="accent6">
              <a:lumMod val="40000"/>
              <a:lumOff val="6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latin typeface="Helvetica Neue"/>
              </a:rPr>
              <a:t>The diagnostician</a:t>
            </a:r>
            <a:r>
              <a:rPr lang="el-GR" altLang="en-US" sz="4000" b="1" dirty="0">
                <a:latin typeface="Helvetica Neue"/>
              </a:rPr>
              <a:t> (</a:t>
            </a:r>
            <a:r>
              <a:rPr lang="en-US" altLang="en-US" sz="4000" b="1" dirty="0">
                <a:latin typeface="Helvetica Neue"/>
              </a:rPr>
              <a:t>MDX</a:t>
            </a:r>
            <a:r>
              <a:rPr lang="el-GR" altLang="en-US" sz="4000" b="1" dirty="0">
                <a:latin typeface="Helvetica Neue"/>
              </a:rPr>
              <a:t>) </a:t>
            </a:r>
            <a:r>
              <a:rPr lang="en-US" altLang="en-US" sz="4000" b="1" dirty="0">
                <a:latin typeface="Helvetica Neue"/>
              </a:rPr>
              <a:t>calls the patient manager</a:t>
            </a:r>
            <a:r>
              <a:rPr lang="el-GR" altLang="en-US" sz="4000" b="1" dirty="0">
                <a:latin typeface="Helvetica Neue"/>
              </a:rPr>
              <a:t> (</a:t>
            </a:r>
            <a:r>
              <a:rPr lang="en-US" altLang="en-US" sz="4000" b="1" dirty="0">
                <a:latin typeface="Helvetica Neue"/>
              </a:rPr>
              <a:t>PATREC</a:t>
            </a:r>
            <a:r>
              <a:rPr lang="el-GR" altLang="en-US" sz="4000" b="1" dirty="0">
                <a:latin typeface="Helvetica Neue"/>
              </a:rPr>
              <a:t>) </a:t>
            </a:r>
            <a:r>
              <a:rPr lang="en-US" altLang="en-US" sz="4000" b="1" dirty="0">
                <a:latin typeface="Helvetica Neue"/>
              </a:rPr>
              <a:t>to evaluate the rule premise.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a:extLst>
              <a:ext uri="{FF2B5EF4-FFF2-40B4-BE49-F238E27FC236}">
                <a16:creationId xmlns:a16="http://schemas.microsoft.com/office/drawing/2014/main" id="{F02DBA5E-B0FB-D739-3601-41A90F45E6E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12414CE8-A025-4F9A-A87A-0F7D2A5AD6C4}" type="slidenum">
              <a:rPr lang="el-GR" altLang="en-US" sz="2800" smtClean="0"/>
              <a:pPr>
                <a:spcBef>
                  <a:spcPct val="0"/>
                </a:spcBef>
                <a:buFontTx/>
                <a:buNone/>
              </a:pPr>
              <a:t>55</a:t>
            </a:fld>
            <a:endParaRPr lang="el-GR" altLang="en-US" sz="2800" dirty="0"/>
          </a:p>
        </p:txBody>
      </p:sp>
      <p:sp>
        <p:nvSpPr>
          <p:cNvPr id="61443" name="Text Box 4">
            <a:extLst>
              <a:ext uri="{FF2B5EF4-FFF2-40B4-BE49-F238E27FC236}">
                <a16:creationId xmlns:a16="http://schemas.microsoft.com/office/drawing/2014/main" id="{7EFF5829-45C0-9070-A3E9-D369DD6863A2}"/>
              </a:ext>
            </a:extLst>
          </p:cNvPr>
          <p:cNvSpPr txBox="1">
            <a:spLocks noChangeArrowheads="1"/>
          </p:cNvSpPr>
          <p:nvPr/>
        </p:nvSpPr>
        <p:spPr bwMode="auto">
          <a:xfrm>
            <a:off x="4419600" y="3994150"/>
            <a:ext cx="15697200" cy="5878532"/>
          </a:xfrm>
          <a:prstGeom prst="rect">
            <a:avLst/>
          </a:prstGeom>
          <a:solidFill>
            <a:schemeClr val="accent6">
              <a:lumMod val="40000"/>
              <a:lumOff val="6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latin typeface="Helvetica Neue"/>
              </a:rPr>
              <a:t>Data Abstraction</a:t>
            </a:r>
            <a:endParaRPr lang="el-GR" altLang="en-US" sz="4800" b="1" dirty="0">
              <a:solidFill>
                <a:srgbClr val="990000"/>
              </a:solidFill>
              <a:latin typeface="Helvetica Neue"/>
            </a:endParaRPr>
          </a:p>
          <a:p>
            <a:pPr eaLnBrk="1" hangingPunct="1">
              <a:spcBef>
                <a:spcPct val="0"/>
              </a:spcBef>
              <a:buFontTx/>
              <a:buNone/>
            </a:pPr>
            <a:endParaRPr lang="el-GR" altLang="en-US" sz="4800" b="1" dirty="0">
              <a:latin typeface="Helvetica Neue"/>
            </a:endParaRPr>
          </a:p>
          <a:p>
            <a:pPr eaLnBrk="1" hangingPunct="1">
              <a:spcBef>
                <a:spcPct val="0"/>
              </a:spcBef>
              <a:buFontTx/>
              <a:buNone/>
            </a:pPr>
            <a:r>
              <a:rPr lang="el-GR" altLang="en-US" sz="4000" b="1" dirty="0">
                <a:latin typeface="Helvetica Neue"/>
              </a:rPr>
              <a:t>1.  ‘</a:t>
            </a:r>
            <a:r>
              <a:rPr lang="en-US" altLang="en-US" sz="4000" b="1" dirty="0">
                <a:latin typeface="Helvetica Neue"/>
              </a:rPr>
              <a:t>Cholecystectomy</a:t>
            </a:r>
            <a:r>
              <a:rPr lang="el-GR" altLang="en-US" sz="4000" b="1" dirty="0">
                <a:latin typeface="Helvetica Neue"/>
              </a:rPr>
              <a:t>’ </a:t>
            </a:r>
            <a:r>
              <a:rPr lang="en-US" altLang="en-US" sz="4000" b="1" dirty="0">
                <a:latin typeface="Helvetica Neue"/>
              </a:rPr>
              <a:t>is a type of surgery</a:t>
            </a:r>
            <a:r>
              <a:rPr lang="el-GR" altLang="en-US" sz="4000" b="1" dirty="0">
                <a:latin typeface="Helvetica Neue"/>
              </a:rPr>
              <a:t>.</a:t>
            </a:r>
            <a:endParaRPr lang="el-GR" altLang="en-US" sz="4000" b="1" i="1" dirty="0">
              <a:latin typeface="Helvetica Neue"/>
            </a:endParaRPr>
          </a:p>
          <a:p>
            <a:pPr algn="r" eaLnBrk="1" hangingPunct="1">
              <a:spcBef>
                <a:spcPct val="0"/>
              </a:spcBef>
              <a:buFontTx/>
              <a:buNone/>
            </a:pPr>
            <a:r>
              <a:rPr lang="el-GR" altLang="en-US" sz="4000" b="1" i="1" dirty="0">
                <a:latin typeface="Helvetica Neue"/>
              </a:rPr>
              <a:t> </a:t>
            </a:r>
            <a:r>
              <a:rPr lang="en-US" altLang="en-US" sz="4000" b="1" i="1" dirty="0">
                <a:solidFill>
                  <a:srgbClr val="990000"/>
                </a:solidFill>
                <a:latin typeface="Helvetica Neue"/>
              </a:rPr>
              <a:t>Generalization</a:t>
            </a:r>
            <a:endParaRPr lang="el-GR" altLang="en-US" sz="4000" b="1" i="1" dirty="0">
              <a:solidFill>
                <a:srgbClr val="990000"/>
              </a:solidFill>
              <a:latin typeface="Helvetica Neue"/>
            </a:endParaRPr>
          </a:p>
          <a:p>
            <a:pPr eaLnBrk="1" hangingPunct="1">
              <a:spcBef>
                <a:spcPct val="0"/>
              </a:spcBef>
              <a:buFontTx/>
              <a:buNone/>
            </a:pPr>
            <a:r>
              <a:rPr lang="el-GR" altLang="en-US" sz="4000" b="1" dirty="0">
                <a:latin typeface="Helvetica Neue"/>
              </a:rPr>
              <a:t>2.  ‘</a:t>
            </a:r>
            <a:r>
              <a:rPr lang="en-US" altLang="en-US" sz="4000" b="1" dirty="0">
                <a:latin typeface="Helvetica Neue"/>
              </a:rPr>
              <a:t>Bilirubin</a:t>
            </a:r>
            <a:r>
              <a:rPr lang="el-GR" altLang="en-US" sz="4000" b="1" dirty="0">
                <a:latin typeface="Helvetica Neue"/>
              </a:rPr>
              <a:t> 12.2’ </a:t>
            </a:r>
            <a:r>
              <a:rPr lang="en-US" altLang="en-US" sz="4000" b="1" dirty="0">
                <a:latin typeface="Helvetica Neue"/>
              </a:rPr>
              <a:t>means</a:t>
            </a:r>
            <a:r>
              <a:rPr lang="el-GR" altLang="en-US" sz="4000" b="1" dirty="0">
                <a:latin typeface="Helvetica Neue"/>
              </a:rPr>
              <a:t> ‘</a:t>
            </a:r>
            <a:r>
              <a:rPr lang="en-US" altLang="en-US" sz="4000" b="1" dirty="0">
                <a:latin typeface="Helvetica Neue"/>
              </a:rPr>
              <a:t>bilirubin</a:t>
            </a:r>
            <a:r>
              <a:rPr lang="el-GR" altLang="en-US" sz="4000" b="1" dirty="0">
                <a:latin typeface="Helvetica Neue"/>
              </a:rPr>
              <a:t> </a:t>
            </a:r>
            <a:r>
              <a:rPr lang="en-US" altLang="en-US" sz="4000" b="1" dirty="0">
                <a:latin typeface="Helvetica Neue"/>
              </a:rPr>
              <a:t>high</a:t>
            </a:r>
            <a:r>
              <a:rPr lang="el-GR" altLang="en-US" sz="4000" b="1" dirty="0">
                <a:latin typeface="Helvetica Neue"/>
              </a:rPr>
              <a:t>’.</a:t>
            </a:r>
            <a:endParaRPr lang="el-GR" altLang="en-US" sz="4000" b="1" i="1" dirty="0">
              <a:latin typeface="Helvetica Neue"/>
            </a:endParaRPr>
          </a:p>
          <a:p>
            <a:pPr algn="r" eaLnBrk="1" hangingPunct="1">
              <a:spcBef>
                <a:spcPct val="0"/>
              </a:spcBef>
              <a:buFontTx/>
              <a:buNone/>
            </a:pPr>
            <a:r>
              <a:rPr lang="en-US" altLang="en-US" sz="4000" b="1" i="1" dirty="0">
                <a:solidFill>
                  <a:srgbClr val="990000"/>
                </a:solidFill>
                <a:latin typeface="Helvetica Neue"/>
              </a:rPr>
              <a:t>Qualitative Abstraction</a:t>
            </a:r>
            <a:endParaRPr lang="el-GR" altLang="en-US" sz="4000" b="1" dirty="0">
              <a:solidFill>
                <a:srgbClr val="990000"/>
              </a:solidFill>
              <a:latin typeface="Helvetica Neue"/>
            </a:endParaRPr>
          </a:p>
          <a:p>
            <a:pPr eaLnBrk="1" hangingPunct="1">
              <a:spcBef>
                <a:spcPct val="0"/>
              </a:spcBef>
            </a:pPr>
            <a:endParaRPr lang="el-GR" altLang="en-US" sz="4000" b="1" dirty="0">
              <a:solidFill>
                <a:srgbClr val="990000"/>
              </a:solidFill>
              <a:latin typeface="Helvetica Neue"/>
            </a:endParaRPr>
          </a:p>
          <a:p>
            <a:pPr eaLnBrk="1" hangingPunct="1">
              <a:spcBef>
                <a:spcPct val="0"/>
              </a:spcBef>
              <a:buFontTx/>
              <a:buNone/>
            </a:pPr>
            <a:r>
              <a:rPr lang="el-GR" altLang="en-US" sz="4000" b="1" dirty="0">
                <a:latin typeface="Helvetica Neue"/>
              </a:rPr>
              <a:t>3.  ‘</a:t>
            </a:r>
            <a:r>
              <a:rPr lang="en-US" altLang="en-US" sz="4000" b="1" dirty="0">
                <a:latin typeface="Helvetica Neue"/>
              </a:rPr>
              <a:t>Bilirubin</a:t>
            </a:r>
            <a:r>
              <a:rPr lang="el-GR" altLang="en-US" sz="4000" b="1" dirty="0">
                <a:latin typeface="Helvetica Neue"/>
              </a:rPr>
              <a:t> </a:t>
            </a:r>
            <a:r>
              <a:rPr lang="en-US" altLang="en-US" sz="4000" b="1" dirty="0">
                <a:latin typeface="Helvetica Neue"/>
              </a:rPr>
              <a:t>high</a:t>
            </a:r>
            <a:r>
              <a:rPr lang="el-GR" altLang="en-US" sz="4000" b="1" dirty="0">
                <a:latin typeface="Helvetica Neue"/>
              </a:rPr>
              <a:t>’ </a:t>
            </a:r>
            <a:r>
              <a:rPr lang="en-US" altLang="en-US" sz="4000" b="1" dirty="0">
                <a:latin typeface="Helvetica Neue"/>
              </a:rPr>
              <a:t>indicates the presence of</a:t>
            </a:r>
            <a:r>
              <a:rPr lang="el-GR" altLang="en-US" sz="4000" b="1" dirty="0">
                <a:latin typeface="Helvetica Neue"/>
              </a:rPr>
              <a:t> ‘</a:t>
            </a:r>
            <a:r>
              <a:rPr lang="en-US" altLang="en-US" sz="4000" b="1" dirty="0">
                <a:latin typeface="Helvetica Neue"/>
              </a:rPr>
              <a:t>jaundice</a:t>
            </a:r>
            <a:r>
              <a:rPr lang="el-GR" altLang="en-US" sz="4000" b="1" dirty="0">
                <a:latin typeface="Helvetica Neue"/>
              </a:rPr>
              <a:t>’.</a:t>
            </a:r>
            <a:endParaRPr lang="el-GR" altLang="en-US" sz="4000" b="1" i="1" dirty="0">
              <a:latin typeface="Helvetica Neue"/>
            </a:endParaRPr>
          </a:p>
          <a:p>
            <a:pPr algn="r" eaLnBrk="1" hangingPunct="1">
              <a:spcBef>
                <a:spcPct val="0"/>
              </a:spcBef>
              <a:buFontTx/>
              <a:buNone/>
            </a:pPr>
            <a:r>
              <a:rPr lang="en-US" altLang="en-US" sz="4000" b="1" i="1" dirty="0">
                <a:solidFill>
                  <a:srgbClr val="990000"/>
                </a:solidFill>
                <a:latin typeface="Helvetica Neue"/>
              </a:rPr>
              <a:t>Data Dependency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a:extLst>
              <a:ext uri="{FF2B5EF4-FFF2-40B4-BE49-F238E27FC236}">
                <a16:creationId xmlns:a16="http://schemas.microsoft.com/office/drawing/2014/main" id="{D2E7BCF1-D79F-26C9-E5A3-8CD59D263B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7A81391D-0C23-4773-96E6-C93DB749EBF5}" type="slidenum">
              <a:rPr lang="el-GR" altLang="en-US" sz="2800" smtClean="0"/>
              <a:pPr>
                <a:spcBef>
                  <a:spcPct val="0"/>
                </a:spcBef>
                <a:buFontTx/>
                <a:buNone/>
              </a:pPr>
              <a:t>56</a:t>
            </a:fld>
            <a:endParaRPr lang="el-GR" altLang="en-US" sz="2800" dirty="0"/>
          </a:p>
        </p:txBody>
      </p:sp>
      <p:sp>
        <p:nvSpPr>
          <p:cNvPr id="62467" name="Text Box 4">
            <a:extLst>
              <a:ext uri="{FF2B5EF4-FFF2-40B4-BE49-F238E27FC236}">
                <a16:creationId xmlns:a16="http://schemas.microsoft.com/office/drawing/2014/main" id="{BFAE478B-DA62-7074-43C0-4F281FF9907B}"/>
              </a:ext>
            </a:extLst>
          </p:cNvPr>
          <p:cNvSpPr txBox="1">
            <a:spLocks noChangeArrowheads="1"/>
          </p:cNvSpPr>
          <p:nvPr/>
        </p:nvSpPr>
        <p:spPr bwMode="auto">
          <a:xfrm>
            <a:off x="4419600" y="4114801"/>
            <a:ext cx="15544800" cy="4524315"/>
          </a:xfrm>
          <a:prstGeom prst="rect">
            <a:avLst/>
          </a:prstGeom>
          <a:solidFill>
            <a:schemeClr val="accent6">
              <a:lumMod val="40000"/>
              <a:lumOff val="6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latin typeface="Helvetica Neue"/>
              </a:rPr>
              <a:t>Temporal Reasoning</a:t>
            </a:r>
            <a:endParaRPr lang="el-GR" altLang="en-US" sz="4800" b="1" dirty="0">
              <a:solidFill>
                <a:srgbClr val="990000"/>
              </a:solidFill>
              <a:latin typeface="Helvetica Neue"/>
            </a:endParaRPr>
          </a:p>
          <a:p>
            <a:pPr eaLnBrk="1" hangingPunct="1">
              <a:spcBef>
                <a:spcPct val="0"/>
              </a:spcBef>
              <a:buFontTx/>
              <a:buNone/>
            </a:pPr>
            <a:endParaRPr lang="el-GR" altLang="en-US" sz="4000" b="1" dirty="0">
              <a:latin typeface="Helvetica Neue"/>
            </a:endParaRPr>
          </a:p>
          <a:p>
            <a:pPr eaLnBrk="1" hangingPunct="1">
              <a:spcBef>
                <a:spcPct val="0"/>
              </a:spcBef>
              <a:buFontTx/>
              <a:buAutoNum type="arabicPeriod" startAt="4"/>
            </a:pPr>
            <a:r>
              <a:rPr lang="el-GR" altLang="en-US" sz="4000" b="1" dirty="0">
                <a:latin typeface="Helvetica Neue"/>
              </a:rPr>
              <a:t> </a:t>
            </a:r>
            <a:r>
              <a:rPr lang="en-US" altLang="en-US" sz="4000" b="1" dirty="0">
                <a:latin typeface="Helvetica Neue"/>
              </a:rPr>
              <a:t>Three days is a smaller time period than one week</a:t>
            </a: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and</a:t>
            </a:r>
            <a:r>
              <a:rPr lang="el-GR" altLang="en-US" sz="4000" b="1" dirty="0">
                <a:latin typeface="Helvetica Neue"/>
              </a:rPr>
              <a:t> ‘</a:t>
            </a:r>
            <a:r>
              <a:rPr lang="en-US" altLang="en-US" sz="4000" b="1" dirty="0">
                <a:latin typeface="Helvetica Neue"/>
              </a:rPr>
              <a:t>jaundice</a:t>
            </a:r>
            <a:r>
              <a:rPr lang="el-GR" altLang="en-US" sz="4000" b="1" dirty="0">
                <a:latin typeface="Helvetica Neue"/>
              </a:rPr>
              <a:t>’ </a:t>
            </a:r>
            <a:r>
              <a:rPr lang="en-US" altLang="en-US" sz="4000" b="1" dirty="0">
                <a:latin typeface="Helvetica Neue"/>
              </a:rPr>
              <a:t>appeared at the same time as </a:t>
            </a:r>
            <a:r>
              <a:rPr lang="el-GR" altLang="en-US" sz="4000" b="1" dirty="0">
                <a:latin typeface="Helvetica Neue"/>
              </a:rPr>
              <a:t>‘</a:t>
            </a:r>
            <a:r>
              <a:rPr lang="en-US" altLang="en-US" sz="4000" b="1" dirty="0">
                <a:latin typeface="Helvetica Neue"/>
              </a:rPr>
              <a:t>bilirubin</a:t>
            </a:r>
            <a:r>
              <a:rPr lang="el-GR" altLang="en-US" sz="4000" b="1" dirty="0">
                <a:latin typeface="Helvetica Neue"/>
              </a:rPr>
              <a:t>’.</a:t>
            </a:r>
          </a:p>
          <a:p>
            <a:pPr eaLnBrk="1" hangingPunct="1">
              <a:spcBef>
                <a:spcPct val="0"/>
              </a:spcBef>
              <a:buFontTx/>
              <a:buNone/>
            </a:pPr>
            <a:endParaRPr lang="el-GR" altLang="en-US" sz="4000" b="1" dirty="0">
              <a:latin typeface="Helvetica Neue"/>
            </a:endParaRPr>
          </a:p>
          <a:p>
            <a:pPr eaLnBrk="1" hangingPunct="1">
              <a:spcBef>
                <a:spcPct val="0"/>
              </a:spcBef>
              <a:buFontTx/>
              <a:buAutoNum type="arabicPeriod" startAt="5"/>
            </a:pPr>
            <a:r>
              <a:rPr lang="en-US" altLang="en-US" sz="4000" b="1" dirty="0">
                <a:latin typeface="Helvetica Neue"/>
              </a:rPr>
              <a:t> </a:t>
            </a:r>
            <a:r>
              <a:rPr lang="el-GR" altLang="en-US" sz="4000" b="1" dirty="0">
                <a:latin typeface="Helvetica Neue"/>
              </a:rPr>
              <a:t>‘</a:t>
            </a:r>
            <a:r>
              <a:rPr lang="en-US" altLang="en-US" sz="4000" b="1" dirty="0">
                <a:latin typeface="Helvetica Neue"/>
              </a:rPr>
              <a:t>Pruritus</a:t>
            </a:r>
            <a:r>
              <a:rPr lang="el-GR" altLang="en-US" sz="4000" b="1" dirty="0">
                <a:latin typeface="Helvetica Neue"/>
              </a:rPr>
              <a:t>’</a:t>
            </a:r>
            <a:r>
              <a:rPr lang="en-US" altLang="en-US" sz="4000" b="1" dirty="0">
                <a:latin typeface="Helvetica Neue"/>
              </a:rPr>
              <a:t> developed after</a:t>
            </a:r>
            <a:r>
              <a:rPr lang="el-GR" altLang="en-US" sz="4000" b="1" dirty="0">
                <a:latin typeface="Helvetica Neue"/>
              </a:rPr>
              <a:t> ‘</a:t>
            </a:r>
            <a:r>
              <a:rPr lang="en-US" altLang="en-US" sz="4000" b="1" dirty="0">
                <a:latin typeface="Helvetica Neue"/>
              </a:rPr>
              <a:t>jaundice</a:t>
            </a:r>
            <a:r>
              <a:rPr lang="el-GR" altLang="en-US" sz="4000" b="1" dirty="0">
                <a:latin typeface="Helvetica Neue"/>
              </a:rPr>
              <a:t>’ (</a:t>
            </a:r>
            <a:r>
              <a:rPr lang="en-US" altLang="en-US" sz="4000" b="1" dirty="0">
                <a:latin typeface="Helvetica Neue"/>
              </a:rPr>
              <a:t>one week after  the</a:t>
            </a:r>
            <a:r>
              <a:rPr lang="el-GR" altLang="en-US" sz="4000" b="1" dirty="0">
                <a:latin typeface="Helvetica Neue"/>
              </a:rPr>
              <a:t> </a:t>
            </a:r>
          </a:p>
          <a:p>
            <a:pPr eaLnBrk="1" hangingPunct="1">
              <a:spcBef>
                <a:spcPct val="0"/>
              </a:spcBef>
              <a:buFontTx/>
              <a:buNone/>
            </a:pPr>
            <a:r>
              <a:rPr lang="el-GR" altLang="en-US" sz="4000" b="1" dirty="0">
                <a:latin typeface="Helvetica Neue"/>
              </a:rPr>
              <a:t>     </a:t>
            </a:r>
            <a:r>
              <a:rPr lang="en-US" altLang="en-US" sz="4000" b="1" dirty="0">
                <a:latin typeface="Helvetica Neue"/>
              </a:rPr>
              <a:t>time the</a:t>
            </a:r>
            <a:r>
              <a:rPr lang="el-GR" altLang="en-US" sz="4000" b="1" dirty="0">
                <a:latin typeface="Helvetica Neue"/>
              </a:rPr>
              <a:t> ‘</a:t>
            </a:r>
            <a:r>
              <a:rPr lang="en-US" altLang="en-US" sz="4000" b="1" dirty="0">
                <a:latin typeface="Helvetica Neue"/>
              </a:rPr>
              <a:t>bilirubin</a:t>
            </a:r>
            <a:r>
              <a:rPr lang="el-GR" altLang="en-US" sz="4000" b="1" dirty="0">
                <a:latin typeface="Helvetica Neue"/>
              </a:rPr>
              <a:t>’ </a:t>
            </a:r>
            <a:r>
              <a:rPr lang="en-US" altLang="en-US" sz="4000" b="1" dirty="0">
                <a:latin typeface="Helvetica Neue"/>
              </a:rPr>
              <a:t>was high</a:t>
            </a:r>
            <a:r>
              <a:rPr lang="el-GR" altLang="en-US" sz="4000" b="1" dirty="0">
                <a:latin typeface="Helvetica Neue"/>
              </a:rPr>
              <a:t>).</a:t>
            </a:r>
            <a:endParaRPr lang="en-US" altLang="en-US" sz="4000" b="1" dirty="0">
              <a:latin typeface="Helvetica Neue"/>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PATREC Operation</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605992" y="4079130"/>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100C8"/>
              </a:solidFill>
              <a:latin typeface="Helvetica Neue"/>
            </a:endParaRPr>
          </a:p>
        </p:txBody>
      </p:sp>
      <p:sp>
        <p:nvSpPr>
          <p:cNvPr id="7" name="TextBox 6">
            <a:extLst>
              <a:ext uri="{FF2B5EF4-FFF2-40B4-BE49-F238E27FC236}">
                <a16:creationId xmlns:a16="http://schemas.microsoft.com/office/drawing/2014/main" id="{ACFCF303-FE68-718A-5822-1C2AA8DE22B4}"/>
              </a:ext>
            </a:extLst>
          </p:cNvPr>
          <p:cNvSpPr txBox="1"/>
          <p:nvPr/>
        </p:nvSpPr>
        <p:spPr>
          <a:xfrm>
            <a:off x="1279246" y="4079130"/>
            <a:ext cx="21584530" cy="7712304"/>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various procedures that are distributed in the taxonomy of PATREC specialists, have the function of deciding whether a specific datum is true or not for the </a:t>
            </a:r>
            <a:r>
              <a:rPr lang="en-US" sz="4000" dirty="0">
                <a:solidFill>
                  <a:srgbClr val="0100C8"/>
                </a:solidFill>
                <a:latin typeface="Helvetica Neue"/>
                <a:ea typeface="Times New Roman" panose="02020603050405020304" pitchFamily="18" charset="0"/>
                <a:cs typeface="Times New Roman" panose="02020603050405020304" pitchFamily="18" charset="0"/>
              </a:rPr>
              <a:t>given</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patient.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 brief:</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Inference rules are applied (with backwards chaining) to infer the presence or absence of the given datum from the patient information, while hierarchical relationships allow the application of principles such as: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3">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b="1" dirty="0">
                <a:solidFill>
                  <a:srgbClr val="FF2D64"/>
                </a:solidFill>
                <a:effectLst/>
                <a:latin typeface="Helvetica Neue"/>
                <a:ea typeface="Times New Roman" panose="02020603050405020304" pitchFamily="18" charset="0"/>
                <a:cs typeface="Times New Roman" panose="02020603050405020304" pitchFamily="18" charset="0"/>
              </a:rPr>
              <a:t>If a concept is present,</a:t>
            </a:r>
            <a:endParaRPr lang="en-CY" b="1" dirty="0">
              <a:solidFill>
                <a:srgbClr val="FF2D64"/>
              </a:solidFill>
              <a:effectLst/>
              <a:latin typeface="Helvetica Neue"/>
              <a:ea typeface="Calibri" panose="020F0502020204030204" pitchFamily="34" charset="0"/>
              <a:cs typeface="Times New Roman" panose="02020603050405020304" pitchFamily="18" charset="0"/>
            </a:endParaRPr>
          </a:p>
          <a:p>
            <a:pPr lvl="3">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b="1" dirty="0">
                <a:solidFill>
                  <a:srgbClr val="FF2D64"/>
                </a:solidFill>
                <a:effectLst/>
                <a:latin typeface="Helvetica Neue"/>
                <a:ea typeface="Times New Roman" panose="02020603050405020304" pitchFamily="18" charset="0"/>
                <a:cs typeface="Times New Roman" panose="02020603050405020304" pitchFamily="18" charset="0"/>
              </a:rPr>
              <a:t>then its super-concept is also present.</a:t>
            </a:r>
            <a:endParaRPr lang="en-CY"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Also, many inferences are based on the characteristics of the concepts, their value domains, and any defaults.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57850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87095" y="5440309"/>
            <a:ext cx="21423003" cy="2249645"/>
          </a:xfrm>
        </p:spPr>
        <p:txBody>
          <a:bodyPr/>
          <a:lstStyle/>
          <a:p>
            <a:r>
              <a:rPr lang="en-US" sz="6000" dirty="0"/>
              <a:t>Generic Tasks Architecture</a:t>
            </a:r>
          </a:p>
        </p:txBody>
      </p:sp>
    </p:spTree>
    <p:extLst>
      <p:ext uri="{BB962C8B-B14F-4D97-AF65-F5344CB8AC3E}">
        <p14:creationId xmlns:p14="http://schemas.microsoft.com/office/powerpoint/2010/main" val="39244509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Generic Tasks Architecture</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605992" y="4079130"/>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100C8"/>
              </a:solidFill>
              <a:latin typeface="Helvetica Neue"/>
            </a:endParaRPr>
          </a:p>
        </p:txBody>
      </p:sp>
      <p:sp>
        <p:nvSpPr>
          <p:cNvPr id="7" name="TextBox 6">
            <a:extLst>
              <a:ext uri="{FF2B5EF4-FFF2-40B4-BE49-F238E27FC236}">
                <a16:creationId xmlns:a16="http://schemas.microsoft.com/office/drawing/2014/main" id="{ACFCF303-FE68-718A-5822-1C2AA8DE22B4}"/>
              </a:ext>
            </a:extLst>
          </p:cNvPr>
          <p:cNvSpPr txBox="1"/>
          <p:nvPr/>
        </p:nvSpPr>
        <p:spPr>
          <a:xfrm>
            <a:off x="1279246" y="4079130"/>
            <a:ext cx="21584530" cy="3867341"/>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Generic Tasks Architecture was proposed by B. Chandrasekaran.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is the generalization of the MDX system architecture and provides a more conceptual interpretation of the notion of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reusability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than the interpretation given in the context of the first generation.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16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Deep vs Shallow</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204701"/>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Early knowledge-based (expert) systems were characterized as </a:t>
            </a:r>
            <a:r>
              <a:rPr lang="en-US" altLang="en-US" sz="4400" b="1" dirty="0">
                <a:solidFill>
                  <a:srgbClr val="FF2D64"/>
                </a:solidFill>
                <a:latin typeface="Helvetica Neue"/>
              </a:rPr>
              <a:t>shallow</a:t>
            </a:r>
            <a:r>
              <a:rPr lang="en-US" altLang="en-US" sz="4400" dirty="0">
                <a:solidFill>
                  <a:srgbClr val="0100C8"/>
                </a:solidFill>
                <a:latin typeface="Helvetica Neue"/>
              </a:rPr>
              <a:t>, aiming for the second-generation to be characterized as </a:t>
            </a:r>
            <a:r>
              <a:rPr lang="en-US" altLang="en-US" sz="4400" b="1" dirty="0">
                <a:solidFill>
                  <a:srgbClr val="FF2D64"/>
                </a:solidFill>
                <a:latin typeface="Helvetica Neue"/>
              </a:rPr>
              <a:t>deep </a:t>
            </a:r>
            <a:r>
              <a:rPr lang="en-US" altLang="en-US" sz="4400" dirty="0">
                <a:solidFill>
                  <a:srgbClr val="0100C8"/>
                </a:solidFill>
                <a:latin typeface="Helvetica Neue"/>
              </a:rPr>
              <a:t>systems</a:t>
            </a:r>
          </a:p>
          <a:p>
            <a:pPr>
              <a:buFont typeface="Wingdings" panose="05000000000000000000" pitchFamily="2" charset="2"/>
              <a:buChar char="q"/>
            </a:pPr>
            <a:r>
              <a:rPr lang="en-US" altLang="en-US" sz="4400" dirty="0">
                <a:solidFill>
                  <a:srgbClr val="0100C8"/>
                </a:solidFill>
                <a:latin typeface="Helvetica Neue"/>
              </a:rPr>
              <a:t>Deepness/shallowness are relative (not absolute), multi-dimensional notions encompassing:</a:t>
            </a:r>
          </a:p>
          <a:p>
            <a:pPr lvl="1">
              <a:buFont typeface="Wingdings" panose="05000000000000000000" pitchFamily="2" charset="2"/>
              <a:buChar char="q"/>
            </a:pPr>
            <a:r>
              <a:rPr lang="en-US" altLang="en-US" sz="3600" dirty="0">
                <a:solidFill>
                  <a:srgbClr val="0100C8"/>
                </a:solidFill>
                <a:latin typeface="Helvetica Neue"/>
              </a:rPr>
              <a:t>Human-Computer Interaction</a:t>
            </a:r>
          </a:p>
          <a:p>
            <a:pPr lvl="1">
              <a:buFont typeface="Wingdings" panose="05000000000000000000" pitchFamily="2" charset="2"/>
              <a:buChar char="q"/>
            </a:pPr>
            <a:r>
              <a:rPr lang="en-US" altLang="en-US" sz="3600" dirty="0">
                <a:solidFill>
                  <a:srgbClr val="0100C8"/>
                </a:solidFill>
                <a:latin typeface="Helvetica Neue"/>
              </a:rPr>
              <a:t>Problem-Solving Flexibility</a:t>
            </a:r>
          </a:p>
          <a:p>
            <a:pPr lvl="1">
              <a:buFont typeface="Wingdings" panose="05000000000000000000" pitchFamily="2" charset="2"/>
              <a:buChar char="q"/>
            </a:pPr>
            <a:r>
              <a:rPr lang="en-US" altLang="en-US" sz="3600" dirty="0">
                <a:solidFill>
                  <a:srgbClr val="0100C8"/>
                </a:solidFill>
                <a:latin typeface="Helvetica Neue"/>
              </a:rPr>
              <a:t>Extensibility</a:t>
            </a:r>
          </a:p>
          <a:p>
            <a:pPr>
              <a:buFont typeface="Wingdings" panose="05000000000000000000" pitchFamily="2" charset="2"/>
              <a:buChar char="q"/>
            </a:pPr>
            <a:r>
              <a:rPr lang="en-US" altLang="en-US" sz="4400" dirty="0">
                <a:solidFill>
                  <a:srgbClr val="0100C8"/>
                </a:solidFill>
                <a:latin typeface="Helvetica Neue"/>
              </a:rPr>
              <a:t>All dimensions must be analyzed wholistically to reveal the root causes of the limitations </a:t>
            </a:r>
          </a:p>
          <a:p>
            <a:pPr lvl="1">
              <a:buFont typeface="Wingdings" panose="05000000000000000000" pitchFamily="2" charset="2"/>
              <a:buChar char="q"/>
            </a:pPr>
            <a:endParaRPr lang="en-US" altLang="en-US" sz="3600" dirty="0">
              <a:solidFill>
                <a:srgbClr val="0100C8"/>
              </a:solidFill>
              <a:latin typeface="Helvetica Neue"/>
            </a:endParaRPr>
          </a:p>
        </p:txBody>
      </p:sp>
    </p:spTree>
    <p:extLst>
      <p:ext uri="{BB962C8B-B14F-4D97-AF65-F5344CB8AC3E}">
        <p14:creationId xmlns:p14="http://schemas.microsoft.com/office/powerpoint/2010/main" val="3304614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a:xfrm>
            <a:off x="1396754" y="2305380"/>
            <a:ext cx="21590490" cy="892079"/>
          </a:xfrm>
        </p:spPr>
        <p:txBody>
          <a:bodyPr>
            <a:normAutofit/>
          </a:bodyPr>
          <a:lstStyle/>
          <a:p>
            <a:r>
              <a:rPr lang="en-US" sz="4400" dirty="0"/>
              <a:t>Generic Tasks</a:t>
            </a:r>
            <a:endParaRPr lang="en-CY" sz="4400" dirty="0"/>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654494"/>
            <a:ext cx="10685585" cy="8577480"/>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A </a:t>
            </a:r>
            <a:r>
              <a:rPr lang="en-CY" sz="4000" b="1" dirty="0">
                <a:solidFill>
                  <a:srgbClr val="FF2D64"/>
                </a:solidFill>
                <a:effectLst/>
                <a:ea typeface="Times New Roman" panose="02020603050405020304" pitchFamily="18" charset="0"/>
                <a:cs typeface="Times New Roman" panose="02020603050405020304" pitchFamily="18" charset="0"/>
              </a:rPr>
              <a:t>generic task </a:t>
            </a:r>
            <a:r>
              <a:rPr lang="en-CY" sz="4000" dirty="0">
                <a:effectLst/>
                <a:ea typeface="Times New Roman" panose="02020603050405020304" pitchFamily="18" charset="0"/>
                <a:cs typeface="Times New Roman" panose="02020603050405020304" pitchFamily="18" charset="0"/>
              </a:rPr>
              <a:t>is linked to a specific goal and is characterized by:</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knowledge structures it uses, in other words its knowledge model.</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types of information that make up its input and output.</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control mechanism.</a:t>
            </a:r>
            <a:endParaRPr lang="en-CY" sz="4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Y" sz="4000" dirty="0">
              <a:effectLst/>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301659" y="3654494"/>
            <a:ext cx="10685585" cy="8274570"/>
          </a:xfrm>
        </p:spPr>
        <p:txBody>
          <a:bodyPr/>
          <a:lstStyle/>
          <a:p>
            <a:pPr marL="0" indent="0">
              <a:buNone/>
            </a:pPr>
            <a:r>
              <a:rPr lang="en-US" sz="4000" b="1" dirty="0">
                <a:solidFill>
                  <a:srgbClr val="FF2D64"/>
                </a:solidFill>
              </a:rPr>
              <a:t>Generic Tasks as the 2</a:t>
            </a:r>
            <a:r>
              <a:rPr lang="en-US" sz="4000" b="1" baseline="30000" dirty="0">
                <a:solidFill>
                  <a:srgbClr val="FF2D64"/>
                </a:solidFill>
              </a:rPr>
              <a:t>nd</a:t>
            </a:r>
            <a:r>
              <a:rPr lang="en-US" sz="4000" b="1" dirty="0">
                <a:solidFill>
                  <a:srgbClr val="FF2D64"/>
                </a:solidFill>
              </a:rPr>
              <a:t> Generation Building Blocks</a:t>
            </a:r>
          </a:p>
          <a:p>
            <a:pPr marL="571500" indent="-571500">
              <a:buFont typeface="Wingdings" panose="05000000000000000000" pitchFamily="2" charset="2"/>
              <a:buChar char="q"/>
            </a:pPr>
            <a:r>
              <a:rPr lang="en-CY" sz="4000" dirty="0"/>
              <a:t>Each generic task is a </a:t>
            </a:r>
            <a:r>
              <a:rPr lang="en-CY" sz="4000" b="1" dirty="0">
                <a:solidFill>
                  <a:srgbClr val="FF2D64"/>
                </a:solidFill>
              </a:rPr>
              <a:t>conceptual unit </a:t>
            </a:r>
            <a:r>
              <a:rPr lang="en-CY" sz="4000" dirty="0"/>
              <a:t>for a given purpose.</a:t>
            </a:r>
          </a:p>
          <a:p>
            <a:pPr marL="571500" indent="-571500">
              <a:buFont typeface="Wingdings" panose="05000000000000000000" pitchFamily="2" charset="2"/>
              <a:buChar char="q"/>
            </a:pPr>
            <a:r>
              <a:rPr lang="en-CY" sz="4000" dirty="0"/>
              <a:t>It is proposed that such units form the </a:t>
            </a:r>
            <a:r>
              <a:rPr lang="en-CY" sz="4000" b="1" dirty="0">
                <a:solidFill>
                  <a:srgbClr val="FF2D64"/>
                </a:solidFill>
              </a:rPr>
              <a:t>building blocks </a:t>
            </a:r>
            <a:r>
              <a:rPr lang="en-CY" sz="4000" dirty="0"/>
              <a:t>of second-generation systems, so that the system's task-level control structure is explicitly displayed.</a:t>
            </a:r>
          </a:p>
          <a:p>
            <a:pPr marL="571500" indent="-571500">
              <a:buFont typeface="Wingdings" panose="05000000000000000000" pitchFamily="2" charset="2"/>
              <a:buChar char="q"/>
            </a:pPr>
            <a:r>
              <a:rPr lang="en-CY" sz="4000" dirty="0"/>
              <a:t>Primitive generic tasks can be composed to build </a:t>
            </a:r>
            <a:r>
              <a:rPr lang="en-CY" sz="4000" b="1" dirty="0">
                <a:solidFill>
                  <a:srgbClr val="FF2D64"/>
                </a:solidFill>
              </a:rPr>
              <a:t>complex generic tasks</a:t>
            </a:r>
            <a:r>
              <a:rPr lang="en-CY" sz="4000" dirty="0"/>
              <a:t>.</a:t>
            </a:r>
          </a:p>
          <a:p>
            <a:pPr marL="0" indent="0">
              <a:buNone/>
            </a:pPr>
            <a:endParaRPr lang="en-CY" sz="4000" b="1" dirty="0">
              <a:solidFill>
                <a:srgbClr val="FF2D64"/>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60</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217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2AE6C6-4D42-A3CF-EB7B-84C30EF40DA0}"/>
              </a:ext>
            </a:extLst>
          </p:cNvPr>
          <p:cNvSpPr>
            <a:spLocks noGrp="1"/>
          </p:cNvSpPr>
          <p:nvPr>
            <p:ph type="body" sz="quarter" idx="24"/>
          </p:nvPr>
        </p:nvSpPr>
        <p:spPr>
          <a:xfrm>
            <a:off x="1396754" y="2305380"/>
            <a:ext cx="21590490" cy="892079"/>
          </a:xfrm>
        </p:spPr>
        <p:txBody>
          <a:bodyPr>
            <a:normAutofit/>
          </a:bodyPr>
          <a:lstStyle/>
          <a:p>
            <a:r>
              <a:rPr lang="en-US" sz="4400" dirty="0"/>
              <a:t>Generic Tasks</a:t>
            </a:r>
            <a:endParaRPr lang="en-CY" sz="4400" dirty="0"/>
          </a:p>
        </p:txBody>
      </p:sp>
      <p:sp>
        <p:nvSpPr>
          <p:cNvPr id="3" name="Text Placeholder 2">
            <a:extLst>
              <a:ext uri="{FF2B5EF4-FFF2-40B4-BE49-F238E27FC236}">
                <a16:creationId xmlns:a16="http://schemas.microsoft.com/office/drawing/2014/main" id="{F1A1F331-09FA-38E3-1370-AF1636EE6CC4}"/>
              </a:ext>
            </a:extLst>
          </p:cNvPr>
          <p:cNvSpPr>
            <a:spLocks noGrp="1"/>
          </p:cNvSpPr>
          <p:nvPr>
            <p:ph type="body" sz="quarter" idx="22"/>
          </p:nvPr>
        </p:nvSpPr>
        <p:spPr>
          <a:xfrm>
            <a:off x="1506414" y="3654494"/>
            <a:ext cx="10685585" cy="8577480"/>
          </a:xfrm>
        </p:spPr>
        <p:txBody>
          <a:bodyPr/>
          <a:lstStyle/>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a typeface="Times New Roman" panose="02020603050405020304" pitchFamily="18" charset="0"/>
                <a:cs typeface="Times New Roman" panose="02020603050405020304" pitchFamily="18" charset="0"/>
              </a:rPr>
              <a:t>Complex Generic</a:t>
            </a:r>
            <a:r>
              <a:rPr lang="en-CY" sz="4000" b="1" dirty="0">
                <a:solidFill>
                  <a:srgbClr val="FF2D64"/>
                </a:solidFill>
                <a:effectLst/>
                <a:ea typeface="Times New Roman" panose="02020603050405020304" pitchFamily="18" charset="0"/>
                <a:cs typeface="Times New Roman" panose="02020603050405020304" pitchFamily="18" charset="0"/>
              </a:rPr>
              <a:t> </a:t>
            </a:r>
            <a:r>
              <a:rPr lang="en-US" sz="4000" b="1" dirty="0">
                <a:solidFill>
                  <a:srgbClr val="FF2D64"/>
                </a:solidFill>
                <a:effectLst/>
                <a:ea typeface="Times New Roman" panose="02020603050405020304" pitchFamily="18" charset="0"/>
                <a:cs typeface="Times New Roman" panose="02020603050405020304" pitchFamily="18" charset="0"/>
              </a:rPr>
              <a:t>T</a:t>
            </a:r>
            <a:r>
              <a:rPr lang="en-CY" sz="4000" b="1" dirty="0">
                <a:solidFill>
                  <a:srgbClr val="FF2D64"/>
                </a:solidFill>
                <a:effectLst/>
                <a:ea typeface="Times New Roman" panose="02020603050405020304" pitchFamily="18" charset="0"/>
                <a:cs typeface="Times New Roman" panose="02020603050405020304" pitchFamily="18" charset="0"/>
              </a:rPr>
              <a:t>ask</a:t>
            </a:r>
            <a:r>
              <a:rPr lang="en-US" sz="4000" b="1" dirty="0">
                <a:solidFill>
                  <a:srgbClr val="FF2D64"/>
                </a:solidFill>
                <a:effectLst/>
                <a:ea typeface="Times New Roman" panose="02020603050405020304" pitchFamily="18" charset="0"/>
                <a:cs typeface="Times New Roman" panose="02020603050405020304" pitchFamily="18" charset="0"/>
              </a:rPr>
              <a:t>s</a:t>
            </a:r>
            <a:r>
              <a:rPr lang="en-CY" sz="4000" b="1" dirty="0">
                <a:solidFill>
                  <a:srgbClr val="FF2D64"/>
                </a:solidFill>
                <a:effectLst/>
                <a:ea typeface="Times New Roman" panose="02020603050405020304" pitchFamily="18" charset="0"/>
                <a:cs typeface="Times New Roman" panose="02020603050405020304" pitchFamily="18" charset="0"/>
              </a:rPr>
              <a:t> </a:t>
            </a:r>
            <a:endParaRPr kumimoji="0" lang="en-US" altLang="en-CY" sz="4000" b="0" i="0" u="none" strike="noStrike" cap="none" normalizeH="0" baseline="0" dirty="0">
              <a:ln>
                <a:noFill/>
              </a:ln>
              <a:solidFill>
                <a:srgbClr val="0100C8"/>
              </a:solidFill>
              <a:effectLst/>
              <a:ea typeface="Times New Roman" panose="02020603050405020304" pitchFamily="18" charset="0"/>
              <a:cs typeface="Courier New" panose="02070309020205020404" pitchFamily="49"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A complex task is characterized by:</a:t>
            </a:r>
            <a:r>
              <a:rPr lang="en-US" sz="4000" dirty="0">
                <a:ea typeface="Times New Roman" panose="02020603050405020304" pitchFamily="18" charset="0"/>
                <a:cs typeface="Times New Roman" panose="02020603050405020304" pitchFamily="18" charset="0"/>
              </a:rPr>
              <a:t> (a) t</a:t>
            </a:r>
            <a:r>
              <a:rPr lang="en-CY" sz="4000" dirty="0">
                <a:effectLst/>
                <a:ea typeface="Times New Roman" panose="02020603050405020304" pitchFamily="18" charset="0"/>
                <a:cs typeface="Times New Roman" panose="02020603050405020304" pitchFamily="18" charset="0"/>
              </a:rPr>
              <a:t>he generic tasks that make it up</a:t>
            </a:r>
            <a:r>
              <a:rPr lang="en-US" sz="4000" dirty="0">
                <a:effectLst/>
                <a:ea typeface="Times New Roman" panose="02020603050405020304" pitchFamily="18" charset="0"/>
                <a:cs typeface="Times New Roman" panose="02020603050405020304" pitchFamily="18" charset="0"/>
              </a:rPr>
              <a:t>, and (b)</a:t>
            </a:r>
            <a:r>
              <a:rPr lang="en-US" sz="4000" dirty="0">
                <a:ea typeface="Times New Roman" panose="02020603050405020304" pitchFamily="18" charset="0"/>
                <a:cs typeface="Times New Roman" panose="02020603050405020304" pitchFamily="18" charset="0"/>
              </a:rPr>
              <a:t> t</a:t>
            </a:r>
            <a:r>
              <a:rPr lang="en-CY" sz="4000" dirty="0">
                <a:effectLst/>
                <a:ea typeface="Times New Roman" panose="02020603050405020304" pitchFamily="18" charset="0"/>
                <a:cs typeface="Times New Roman" panose="02020603050405020304" pitchFamily="18" charset="0"/>
              </a:rPr>
              <a:t>he routes and conditions governing the transfer of information between them.</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A complex generic task can be implemented as a </a:t>
            </a:r>
            <a:r>
              <a:rPr lang="en-CY" sz="4000" b="1" dirty="0">
                <a:solidFill>
                  <a:srgbClr val="FF2D64"/>
                </a:solidFill>
                <a:effectLst/>
                <a:ea typeface="Times New Roman" panose="02020603050405020304" pitchFamily="18" charset="0"/>
                <a:cs typeface="Times New Roman" panose="02020603050405020304" pitchFamily="18" charset="0"/>
              </a:rPr>
              <a:t>community of collaborating specialists </a:t>
            </a:r>
            <a:r>
              <a:rPr lang="en-CY" sz="4000" dirty="0">
                <a:effectLst/>
                <a:ea typeface="Times New Roman" panose="02020603050405020304" pitchFamily="18" charset="0"/>
                <a:cs typeface="Times New Roman" panose="02020603050405020304" pitchFamily="18" charset="0"/>
              </a:rPr>
              <a:t>communicating via messages.</a:t>
            </a:r>
            <a:endParaRPr lang="en-CY" sz="4000" dirty="0">
              <a:effectLst/>
              <a:ea typeface="Calibri" panose="020F0502020204030204" pitchFamily="34" charset="0"/>
              <a:cs typeface="Times New Roman" panose="02020603050405020304" pitchFamily="18"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9B5797C4-FE5C-D728-3A3E-DD580B13AEBF}"/>
              </a:ext>
            </a:extLst>
          </p:cNvPr>
          <p:cNvSpPr>
            <a:spLocks noGrp="1"/>
          </p:cNvSpPr>
          <p:nvPr>
            <p:ph type="body" sz="quarter" idx="26"/>
          </p:nvPr>
        </p:nvSpPr>
        <p:spPr>
          <a:xfrm>
            <a:off x="12301659" y="3654494"/>
            <a:ext cx="10685585" cy="8274570"/>
          </a:xfrm>
        </p:spPr>
        <p:txBody>
          <a:bodyPr/>
          <a:lstStyle/>
          <a:p>
            <a:pPr marL="0" indent="0">
              <a:buNone/>
            </a:pPr>
            <a:r>
              <a:rPr lang="en-US" sz="4000" b="1" dirty="0">
                <a:solidFill>
                  <a:srgbClr val="FF2D64"/>
                </a:solidFill>
              </a:rPr>
              <a:t>Library of Generic Tasks</a:t>
            </a:r>
          </a:p>
          <a:p>
            <a:pPr marL="571500" indent="-571500">
              <a:buFont typeface="Wingdings" panose="05000000000000000000" pitchFamily="2" charset="2"/>
              <a:buChar char="q"/>
            </a:pPr>
            <a:r>
              <a:rPr lang="en-CY" sz="4000" dirty="0"/>
              <a:t>The research team has developed a library of basic tasks that can be reused in the context of different complex tasks.</a:t>
            </a:r>
          </a:p>
          <a:p>
            <a:pPr marL="571500" indent="-571500">
              <a:buFont typeface="Wingdings" panose="05000000000000000000" pitchFamily="2" charset="2"/>
              <a:buChar char="q"/>
            </a:pPr>
            <a:r>
              <a:rPr lang="en-CY" sz="4000" dirty="0"/>
              <a:t>However, one weakness of this architecture, which became apparent in practice, is that it supports the splitting of tasks into subtasks, etc., but not the existence of alternative models to achieve the goal of a given task:</a:t>
            </a:r>
          </a:p>
          <a:p>
            <a:pPr marL="571500" indent="-571500">
              <a:buFont typeface="Wingdings" panose="05000000000000000000" pitchFamily="2" charset="2"/>
              <a:buChar char="q"/>
            </a:pPr>
            <a:r>
              <a:rPr lang="en-CY" sz="4000" dirty="0"/>
              <a:t>In other words, each task can be carried out based on one and only one way.</a:t>
            </a:r>
          </a:p>
          <a:p>
            <a:pPr marL="0" indent="0">
              <a:buNone/>
            </a:pPr>
            <a:endParaRPr lang="en-CY" sz="4000" b="1" dirty="0">
              <a:solidFill>
                <a:srgbClr val="FF2D64"/>
              </a:solidFill>
            </a:endParaRPr>
          </a:p>
        </p:txBody>
      </p:sp>
      <p:sp>
        <p:nvSpPr>
          <p:cNvPr id="6" name="Slide Number Placeholder 5">
            <a:extLst>
              <a:ext uri="{FF2B5EF4-FFF2-40B4-BE49-F238E27FC236}">
                <a16:creationId xmlns:a16="http://schemas.microsoft.com/office/drawing/2014/main" id="{5C885ED0-36AA-0616-6FBA-4F0F41498CB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61</a:t>
            </a:fld>
            <a:endParaRPr lang="bg-BG" dirty="0">
              <a:solidFill>
                <a:srgbClr val="000000"/>
              </a:solidFill>
            </a:endParaRPr>
          </a:p>
        </p:txBody>
      </p:sp>
      <p:sp>
        <p:nvSpPr>
          <p:cNvPr id="8" name="Rectangle 2">
            <a:extLst>
              <a:ext uri="{FF2B5EF4-FFF2-40B4-BE49-F238E27FC236}">
                <a16:creationId xmlns:a16="http://schemas.microsoft.com/office/drawing/2014/main" id="{7B153C96-6148-9E89-D91C-DC7D5CA31AB5}"/>
              </a:ext>
            </a:extLst>
          </p:cNvPr>
          <p:cNvSpPr>
            <a:spLocks noChangeArrowheads="1"/>
          </p:cNvSpPr>
          <p:nvPr/>
        </p:nvSpPr>
        <p:spPr bwMode="auto">
          <a:xfrm>
            <a:off x="0" y="-71482"/>
            <a:ext cx="28886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Y" altLang="en-CY" b="0" i="0" u="none" strike="noStrike" cap="none" normalizeH="0" baseline="0" dirty="0">
                <a:ln>
                  <a:noFill/>
                </a:ln>
                <a:solidFill>
                  <a:schemeClr val="tx1"/>
                </a:solidFill>
                <a:effectLst/>
              </a:rPr>
              <a:t> </a:t>
            </a:r>
            <a:endParaRPr kumimoji="0" lang="en-CY" altLang="en-CY"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396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97901" y="2400546"/>
            <a:ext cx="21590490" cy="8893529"/>
          </a:xfrm>
        </p:spPr>
        <p:txBody>
          <a:bodyPr/>
          <a:lstStyle/>
          <a:p>
            <a:r>
              <a:rPr lang="en-US" sz="6000" dirty="0"/>
              <a:t>Summary</a:t>
            </a:r>
          </a:p>
          <a:p>
            <a:pPr marL="685800" indent="-685800">
              <a:buFont typeface="Wingdings" panose="05000000000000000000" pitchFamily="2" charset="2"/>
              <a:buChar char="q"/>
            </a:pPr>
            <a:r>
              <a:rPr lang="en-US" sz="5400" b="0" dirty="0"/>
              <a:t>Notion of deepness</a:t>
            </a:r>
          </a:p>
          <a:p>
            <a:pPr marL="685800" indent="-685800">
              <a:buFont typeface="Wingdings" panose="05000000000000000000" pitchFamily="2" charset="2"/>
              <a:buChar char="q"/>
            </a:pPr>
            <a:r>
              <a:rPr lang="en-US" sz="5400" b="0" dirty="0"/>
              <a:t>Approach and distinguishing features of 2</a:t>
            </a:r>
            <a:r>
              <a:rPr lang="en-US" sz="5400" b="0" baseline="30000" dirty="0"/>
              <a:t>nd</a:t>
            </a:r>
            <a:r>
              <a:rPr lang="en-US" sz="5400" b="0" dirty="0"/>
              <a:t> generation systems</a:t>
            </a:r>
          </a:p>
          <a:p>
            <a:pPr marL="685800" indent="-685800">
              <a:buFont typeface="Wingdings" panose="05000000000000000000" pitchFamily="2" charset="2"/>
              <a:buChar char="q"/>
            </a:pPr>
            <a:r>
              <a:rPr lang="en-US" sz="5400" b="0" dirty="0"/>
              <a:t>New interpretation of reusability</a:t>
            </a:r>
          </a:p>
          <a:p>
            <a:pPr marL="685800" indent="-685800">
              <a:buFont typeface="Wingdings" panose="05000000000000000000" pitchFamily="2" charset="2"/>
              <a:buChar char="q"/>
            </a:pPr>
            <a:r>
              <a:rPr lang="en-US" sz="5400" b="0" dirty="0"/>
              <a:t>NEOMYCIN: multiple models, strategic explanations</a:t>
            </a:r>
          </a:p>
          <a:p>
            <a:pPr marL="685800" indent="-685800">
              <a:buFont typeface="Wingdings" panose="05000000000000000000" pitchFamily="2" charset="2"/>
              <a:buChar char="q"/>
            </a:pPr>
            <a:r>
              <a:rPr lang="en-US" sz="5400" b="0" dirty="0"/>
              <a:t>Heuristic classification</a:t>
            </a:r>
          </a:p>
          <a:p>
            <a:pPr marL="685800" indent="-685800">
              <a:buFont typeface="Wingdings" panose="05000000000000000000" pitchFamily="2" charset="2"/>
              <a:buChar char="q"/>
            </a:pPr>
            <a:r>
              <a:rPr lang="en-US" sz="5400" b="0" dirty="0"/>
              <a:t>MDX: alternative meaning of ‘compiled knowledge’, community of collaborating specialists</a:t>
            </a:r>
          </a:p>
          <a:p>
            <a:pPr marL="685800" indent="-685800">
              <a:buFont typeface="Wingdings" panose="05000000000000000000" pitchFamily="2" charset="2"/>
              <a:buChar char="q"/>
            </a:pPr>
            <a:r>
              <a:rPr lang="en-US" sz="5400" b="0" dirty="0"/>
              <a:t>Generic Tasks Architecture</a:t>
            </a:r>
          </a:p>
        </p:txBody>
      </p:sp>
    </p:spTree>
    <p:extLst>
      <p:ext uri="{BB962C8B-B14F-4D97-AF65-F5344CB8AC3E}">
        <p14:creationId xmlns:p14="http://schemas.microsoft.com/office/powerpoint/2010/main" val="168119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‘Deepness’ of human specialized knowledge/expertise</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204702"/>
            <a:ext cx="21172015" cy="465448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Human specialists can deal with exceptional cases, not just routinely occurring cases – </a:t>
            </a:r>
            <a:r>
              <a:rPr lang="en-US" altLang="en-US" sz="4400" b="1" dirty="0">
                <a:solidFill>
                  <a:srgbClr val="FF2D64"/>
                </a:solidFill>
                <a:latin typeface="Helvetica Neue"/>
              </a:rPr>
              <a:t>flexibility</a:t>
            </a:r>
          </a:p>
          <a:p>
            <a:pPr>
              <a:buFont typeface="Wingdings" panose="05000000000000000000" pitchFamily="2" charset="2"/>
              <a:buChar char="q"/>
            </a:pPr>
            <a:r>
              <a:rPr lang="en-US" altLang="en-US" sz="4400" dirty="0">
                <a:solidFill>
                  <a:srgbClr val="0100C8"/>
                </a:solidFill>
                <a:latin typeface="Helvetica Neue"/>
              </a:rPr>
              <a:t>They refer clients to other specialists when a client’s case is outside their own expertise – </a:t>
            </a:r>
            <a:r>
              <a:rPr lang="en-US" altLang="en-US" sz="4400" b="1" dirty="0">
                <a:solidFill>
                  <a:srgbClr val="FF2D64"/>
                </a:solidFill>
                <a:latin typeface="Helvetica Neue"/>
              </a:rPr>
              <a:t>self-reflection</a:t>
            </a:r>
            <a:r>
              <a:rPr lang="en-US" altLang="en-US" sz="4400" dirty="0">
                <a:solidFill>
                  <a:srgbClr val="0100C8"/>
                </a:solidFill>
                <a:latin typeface="Helvetica Neue"/>
              </a:rPr>
              <a:t> on limits of their knowledge/expertise</a:t>
            </a:r>
          </a:p>
          <a:p>
            <a:pPr>
              <a:buFont typeface="Wingdings" panose="05000000000000000000" pitchFamily="2" charset="2"/>
              <a:buChar char="q"/>
            </a:pPr>
            <a:r>
              <a:rPr lang="en-US" altLang="en-US" sz="4400" dirty="0">
                <a:solidFill>
                  <a:srgbClr val="0100C8"/>
                </a:solidFill>
                <a:latin typeface="Helvetica Neue"/>
              </a:rPr>
              <a:t>They continuously upgrade (revise) their knowledge/expertise, both through their own experience as well as from the literature or reports of other experts - </a:t>
            </a:r>
            <a:r>
              <a:rPr lang="en-US" altLang="en-US" sz="4400" b="1" dirty="0">
                <a:solidFill>
                  <a:srgbClr val="FF2D64"/>
                </a:solidFill>
                <a:latin typeface="Helvetica Neue"/>
              </a:rPr>
              <a:t>learning</a:t>
            </a:r>
          </a:p>
        </p:txBody>
      </p:sp>
    </p:spTree>
    <p:extLst>
      <p:ext uri="{BB962C8B-B14F-4D97-AF65-F5344CB8AC3E}">
        <p14:creationId xmlns:p14="http://schemas.microsoft.com/office/powerpoint/2010/main" val="255129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Limitations regarding </a:t>
            </a:r>
            <a:r>
              <a:rPr lang="en-US" sz="6000" dirty="0">
                <a:solidFill>
                  <a:srgbClr val="FF2D64"/>
                </a:solidFill>
              </a:rPr>
              <a:t>Problem-solving flexibility</a:t>
            </a:r>
            <a:endParaRPr lang="en-CY" sz="6000" dirty="0">
              <a:solidFill>
                <a:srgbClr val="FF2D64"/>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204702"/>
            <a:ext cx="21172015" cy="465448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Monolithic, rigidly-applied reasoning</a:t>
            </a:r>
          </a:p>
          <a:p>
            <a:pPr lvl="1">
              <a:buFont typeface="Wingdings" panose="05000000000000000000" pitchFamily="2" charset="2"/>
              <a:buChar char="q"/>
            </a:pPr>
            <a:r>
              <a:rPr lang="en-US" altLang="en-US" sz="3600" dirty="0">
                <a:solidFill>
                  <a:srgbClr val="0100C8"/>
                </a:solidFill>
                <a:latin typeface="Helvetica Neue"/>
              </a:rPr>
              <a:t>Inability to dynamically plan its reasoning strategy for a specific case, based on the characteristics of the case</a:t>
            </a:r>
          </a:p>
          <a:p>
            <a:pPr lvl="1">
              <a:buFont typeface="Wingdings" panose="05000000000000000000" pitchFamily="2" charset="2"/>
              <a:buChar char="q"/>
            </a:pPr>
            <a:r>
              <a:rPr lang="en-US" altLang="en-US" sz="3600" dirty="0">
                <a:solidFill>
                  <a:srgbClr val="0100C8"/>
                </a:solidFill>
                <a:latin typeface="Helvetica Neue"/>
              </a:rPr>
              <a:t>Alternative, orthogonal strategies not supported</a:t>
            </a:r>
          </a:p>
          <a:p>
            <a:pPr>
              <a:buFont typeface="Wingdings" panose="05000000000000000000" pitchFamily="2" charset="2"/>
              <a:buChar char="q"/>
            </a:pPr>
            <a:r>
              <a:rPr lang="en-US" altLang="en-US" sz="4400" dirty="0">
                <a:solidFill>
                  <a:srgbClr val="0100C8"/>
                </a:solidFill>
                <a:latin typeface="Helvetica Neue"/>
              </a:rPr>
              <a:t>Performance degrades dramatically when dealing with difficult (rare) cases</a:t>
            </a:r>
          </a:p>
          <a:p>
            <a:pPr>
              <a:buFont typeface="Wingdings" panose="05000000000000000000" pitchFamily="2" charset="2"/>
              <a:buChar char="q"/>
            </a:pPr>
            <a:r>
              <a:rPr lang="en-US" altLang="en-US" sz="4400" dirty="0">
                <a:solidFill>
                  <a:srgbClr val="0100C8"/>
                </a:solidFill>
                <a:latin typeface="Helvetica Neue"/>
              </a:rPr>
              <a:t>Inability to recognize that a problem case is at the periphery or outside of its area of expertise</a:t>
            </a:r>
          </a:p>
        </p:txBody>
      </p:sp>
    </p:spTree>
    <p:extLst>
      <p:ext uri="{BB962C8B-B14F-4D97-AF65-F5344CB8AC3E}">
        <p14:creationId xmlns:p14="http://schemas.microsoft.com/office/powerpoint/2010/main" val="8519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815743"/>
            <a:ext cx="21590490" cy="892079"/>
          </a:xfrm>
        </p:spPr>
        <p:txBody>
          <a:bodyPr>
            <a:noAutofit/>
          </a:bodyPr>
          <a:lstStyle/>
          <a:p>
            <a:r>
              <a:rPr lang="en-US" sz="6000" dirty="0"/>
              <a:t>Limitations regarding </a:t>
            </a:r>
            <a:r>
              <a:rPr lang="en-US" sz="6000" dirty="0">
                <a:solidFill>
                  <a:srgbClr val="FF2D64"/>
                </a:solidFill>
              </a:rPr>
              <a:t>Human-computer interaction</a:t>
            </a:r>
            <a:endParaRPr lang="en-CY" sz="6000" dirty="0">
              <a:solidFill>
                <a:srgbClr val="FF2D64"/>
              </a:solidFill>
            </a:endParaRPr>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309632"/>
            <a:ext cx="21172015" cy="772747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Inadequate user interface</a:t>
            </a:r>
          </a:p>
          <a:p>
            <a:pPr lvl="1">
              <a:buFont typeface="Wingdings" panose="05000000000000000000" pitchFamily="2" charset="2"/>
              <a:buChar char="q"/>
            </a:pPr>
            <a:r>
              <a:rPr lang="en-US" altLang="en-US" sz="3600" dirty="0">
                <a:solidFill>
                  <a:srgbClr val="0100C8"/>
                </a:solidFill>
                <a:latin typeface="Helvetica Neue"/>
              </a:rPr>
              <a:t>Information required to be entered in very specific terminologies and formats</a:t>
            </a:r>
          </a:p>
          <a:p>
            <a:pPr lvl="1">
              <a:buFont typeface="Wingdings" panose="05000000000000000000" pitchFamily="2" charset="2"/>
              <a:buChar char="q"/>
            </a:pPr>
            <a:r>
              <a:rPr lang="en-US" altLang="en-US" sz="3600" dirty="0">
                <a:solidFill>
                  <a:srgbClr val="0100C8"/>
                </a:solidFill>
                <a:latin typeface="Helvetica Neue"/>
              </a:rPr>
              <a:t>Historic information on a case not maintained</a:t>
            </a:r>
          </a:p>
          <a:p>
            <a:pPr>
              <a:buFont typeface="Wingdings" panose="05000000000000000000" pitchFamily="2" charset="2"/>
              <a:buChar char="q"/>
            </a:pPr>
            <a:r>
              <a:rPr lang="en-US" altLang="en-US" sz="4400" dirty="0">
                <a:solidFill>
                  <a:srgbClr val="0100C8"/>
                </a:solidFill>
                <a:latin typeface="Helvetica Neue"/>
              </a:rPr>
              <a:t>Inadequate dialogue structure</a:t>
            </a:r>
          </a:p>
          <a:p>
            <a:pPr lvl="1">
              <a:buFont typeface="Wingdings" panose="05000000000000000000" pitchFamily="2" charset="2"/>
              <a:buChar char="q"/>
            </a:pPr>
            <a:r>
              <a:rPr lang="en-US" altLang="en-US" sz="3600" dirty="0">
                <a:solidFill>
                  <a:srgbClr val="0100C8"/>
                </a:solidFill>
                <a:latin typeface="Helvetica Neue"/>
              </a:rPr>
              <a:t>System raises incoherent or redundant questions</a:t>
            </a:r>
          </a:p>
          <a:p>
            <a:pPr lvl="1">
              <a:buFont typeface="Wingdings" panose="05000000000000000000" pitchFamily="2" charset="2"/>
              <a:buChar char="q"/>
            </a:pPr>
            <a:r>
              <a:rPr lang="en-US" altLang="en-US" sz="3600" dirty="0">
                <a:solidFill>
                  <a:srgbClr val="0100C8"/>
                </a:solidFill>
                <a:latin typeface="Helvetica Neue"/>
              </a:rPr>
              <a:t>User not allowed to volunteer information or focusing guidance</a:t>
            </a:r>
          </a:p>
          <a:p>
            <a:pPr lvl="1">
              <a:buFont typeface="Wingdings" panose="05000000000000000000" pitchFamily="2" charset="2"/>
              <a:buChar char="q"/>
            </a:pPr>
            <a:r>
              <a:rPr lang="en-US" altLang="en-US" sz="3600" dirty="0">
                <a:solidFill>
                  <a:srgbClr val="0100C8"/>
                </a:solidFill>
                <a:latin typeface="Helvetica Neue"/>
              </a:rPr>
              <a:t>User not allowed to revoke an answer, or to pursue the effects of an alternative answer (to see “what if . . . .”)</a:t>
            </a:r>
          </a:p>
          <a:p>
            <a:pPr>
              <a:buFont typeface="Wingdings" panose="05000000000000000000" pitchFamily="2" charset="2"/>
              <a:buChar char="q"/>
            </a:pPr>
            <a:r>
              <a:rPr lang="en-US" altLang="en-US" sz="4400" dirty="0">
                <a:solidFill>
                  <a:srgbClr val="0100C8"/>
                </a:solidFill>
                <a:latin typeface="Helvetica Neue"/>
              </a:rPr>
              <a:t>Inadequate explanation structure</a:t>
            </a:r>
          </a:p>
          <a:p>
            <a:pPr lvl="1">
              <a:buFont typeface="Wingdings" panose="05000000000000000000" pitchFamily="2" charset="2"/>
              <a:buChar char="q"/>
            </a:pPr>
            <a:r>
              <a:rPr lang="en-US" altLang="en-US" sz="3600" dirty="0">
                <a:solidFill>
                  <a:srgbClr val="0100C8"/>
                </a:solidFill>
                <a:latin typeface="Helvetica Neue"/>
              </a:rPr>
              <a:t>“Explanations” are just rule playbacks, and not meaningful</a:t>
            </a:r>
          </a:p>
          <a:p>
            <a:pPr lvl="1">
              <a:buFont typeface="Wingdings" panose="05000000000000000000" pitchFamily="2" charset="2"/>
              <a:buChar char="q"/>
            </a:pPr>
            <a:r>
              <a:rPr lang="en-US" altLang="en-US" sz="3600" dirty="0">
                <a:solidFill>
                  <a:srgbClr val="0100C8"/>
                </a:solidFill>
                <a:latin typeface="Helvetica Neue"/>
              </a:rPr>
              <a:t>Explanations by and large are not user-tailored and do not cover all the explanation needs of the user</a:t>
            </a:r>
          </a:p>
        </p:txBody>
      </p:sp>
    </p:spTree>
    <p:extLst>
      <p:ext uri="{BB962C8B-B14F-4D97-AF65-F5344CB8AC3E}">
        <p14:creationId xmlns:p14="http://schemas.microsoft.com/office/powerpoint/2010/main" val="3294963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7420</TotalTime>
  <Words>4346</Words>
  <Application>Microsoft Office PowerPoint</Application>
  <PresentationFormat>Custom</PresentationFormat>
  <Paragraphs>611</Paragraphs>
  <Slides>62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182</cp:revision>
  <dcterms:created xsi:type="dcterms:W3CDTF">2021-06-27T10:17:46Z</dcterms:created>
  <dcterms:modified xsi:type="dcterms:W3CDTF">2022-08-19T07:59:52Z</dcterms:modified>
</cp:coreProperties>
</file>