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83"/>
  </p:notesMasterIdLst>
  <p:handoutMasterIdLst>
    <p:handoutMasterId r:id="rId84"/>
  </p:handoutMasterIdLst>
  <p:sldIdLst>
    <p:sldId id="256" r:id="rId2"/>
    <p:sldId id="336" r:id="rId3"/>
    <p:sldId id="262" r:id="rId4"/>
    <p:sldId id="263" r:id="rId5"/>
    <p:sldId id="337" r:id="rId6"/>
    <p:sldId id="340" r:id="rId7"/>
    <p:sldId id="265" r:id="rId8"/>
    <p:sldId id="341" r:id="rId9"/>
    <p:sldId id="342" r:id="rId10"/>
    <p:sldId id="343" r:id="rId11"/>
    <p:sldId id="344" r:id="rId12"/>
    <p:sldId id="290" r:id="rId13"/>
    <p:sldId id="267" r:id="rId14"/>
    <p:sldId id="345" r:id="rId15"/>
    <p:sldId id="346" r:id="rId16"/>
    <p:sldId id="347" r:id="rId17"/>
    <p:sldId id="348" r:id="rId18"/>
    <p:sldId id="273" r:id="rId19"/>
    <p:sldId id="349" r:id="rId20"/>
    <p:sldId id="275" r:id="rId21"/>
    <p:sldId id="350" r:id="rId22"/>
    <p:sldId id="351" r:id="rId23"/>
    <p:sldId id="352" r:id="rId24"/>
    <p:sldId id="338" r:id="rId25"/>
    <p:sldId id="280" r:id="rId26"/>
    <p:sldId id="353" r:id="rId27"/>
    <p:sldId id="282" r:id="rId28"/>
    <p:sldId id="354" r:id="rId29"/>
    <p:sldId id="355" r:id="rId30"/>
    <p:sldId id="356" r:id="rId31"/>
    <p:sldId id="288" r:id="rId32"/>
    <p:sldId id="357" r:id="rId33"/>
    <p:sldId id="358" r:id="rId34"/>
    <p:sldId id="293" r:id="rId35"/>
    <p:sldId id="359" r:id="rId36"/>
    <p:sldId id="360" r:id="rId37"/>
    <p:sldId id="361" r:id="rId38"/>
    <p:sldId id="302" r:id="rId39"/>
    <p:sldId id="339" r:id="rId40"/>
    <p:sldId id="362" r:id="rId41"/>
    <p:sldId id="363" r:id="rId42"/>
    <p:sldId id="307" r:id="rId43"/>
    <p:sldId id="308" r:id="rId44"/>
    <p:sldId id="364" r:id="rId45"/>
    <p:sldId id="365" r:id="rId46"/>
    <p:sldId id="366" r:id="rId47"/>
    <p:sldId id="367" r:id="rId48"/>
    <p:sldId id="368" r:id="rId49"/>
    <p:sldId id="316" r:id="rId50"/>
    <p:sldId id="369" r:id="rId51"/>
    <p:sldId id="370" r:id="rId52"/>
    <p:sldId id="371" r:id="rId53"/>
    <p:sldId id="372" r:id="rId54"/>
    <p:sldId id="373" r:id="rId55"/>
    <p:sldId id="324" r:id="rId56"/>
    <p:sldId id="374" r:id="rId57"/>
    <p:sldId id="326" r:id="rId58"/>
    <p:sldId id="375" r:id="rId59"/>
    <p:sldId id="376" r:id="rId60"/>
    <p:sldId id="329" r:id="rId61"/>
    <p:sldId id="330" r:id="rId62"/>
    <p:sldId id="377" r:id="rId63"/>
    <p:sldId id="378" r:id="rId64"/>
    <p:sldId id="379" r:id="rId65"/>
    <p:sldId id="334" r:id="rId66"/>
    <p:sldId id="380" r:id="rId67"/>
    <p:sldId id="381" r:id="rId68"/>
    <p:sldId id="382" r:id="rId69"/>
    <p:sldId id="383" r:id="rId70"/>
    <p:sldId id="384" r:id="rId71"/>
    <p:sldId id="385" r:id="rId72"/>
    <p:sldId id="386" r:id="rId73"/>
    <p:sldId id="387" r:id="rId74"/>
    <p:sldId id="388" r:id="rId75"/>
    <p:sldId id="389" r:id="rId76"/>
    <p:sldId id="390" r:id="rId77"/>
    <p:sldId id="391" r:id="rId78"/>
    <p:sldId id="392" r:id="rId79"/>
    <p:sldId id="393" r:id="rId80"/>
    <p:sldId id="394" r:id="rId81"/>
    <p:sldId id="261" r:id="rId82"/>
  </p:sldIdLst>
  <p:sldSz cx="24384000" cy="13716000"/>
  <p:notesSz cx="6858000" cy="9144000"/>
  <p:defaultTextStyle>
    <a:defPPr>
      <a:defRPr lang="bg-BG"/>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pos="76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D64"/>
    <a:srgbClr val="0100C8"/>
    <a:srgbClr val="0000B0"/>
    <a:srgbClr val="0000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32" d="100"/>
          <a:sy n="32" d="100"/>
        </p:scale>
        <p:origin x="729" y="60"/>
      </p:cViewPr>
      <p:guideLst>
        <p:guide orient="horz" pos="4320"/>
        <p:guide pos="7680"/>
      </p:guideLst>
    </p:cSldViewPr>
  </p:slideViewPr>
  <p:notesTextViewPr>
    <p:cViewPr>
      <p:scale>
        <a:sx n="1" d="1"/>
        <a:sy n="1" d="1"/>
      </p:scale>
      <p:origin x="0" y="0"/>
    </p:cViewPr>
  </p:notesTextViewPr>
  <p:sorterViewPr>
    <p:cViewPr>
      <p:scale>
        <a:sx n="158" d="100"/>
        <a:sy n="158" d="100"/>
      </p:scale>
      <p:origin x="0" y="-4986"/>
    </p:cViewPr>
  </p:sorterViewPr>
  <p:notesViewPr>
    <p:cSldViewPr snapToGrid="0">
      <p:cViewPr varScale="1">
        <p:scale>
          <a:sx n="67" d="100"/>
          <a:sy n="67" d="100"/>
        </p:scale>
        <p:origin x="3120" y="77"/>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handoutMaster" Target="handoutMasters/handout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B0F28D-45F5-4A29-B270-D2DAE0255279}" type="datetimeFigureOut">
              <a:rPr lang="en-US" smtClean="0"/>
              <a:t>8/14/2022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0237A2-49EC-40F2-A331-12A168298958}" type="slidenum">
              <a:rPr lang="en-US" smtClean="0"/>
              <a:t>‹#›</a:t>
            </a:fld>
            <a:endParaRPr lang="en-US"/>
          </a:p>
        </p:txBody>
      </p:sp>
    </p:spTree>
    <p:extLst>
      <p:ext uri="{BB962C8B-B14F-4D97-AF65-F5344CB8AC3E}">
        <p14:creationId xmlns:p14="http://schemas.microsoft.com/office/powerpoint/2010/main" val="3435845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1CE506-2B29-4F6F-9F8A-36F280EE95DD}" type="datetimeFigureOut">
              <a:rPr lang="bg-BG" smtClean="0"/>
              <a:t>14.8.2022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5F51D-27DF-4E3A-AE07-DCE3D1AD7219}" type="slidenum">
              <a:rPr lang="bg-BG" smtClean="0"/>
              <a:t>‹#›</a:t>
            </a:fld>
            <a:endParaRPr lang="bg-BG"/>
          </a:p>
        </p:txBody>
      </p:sp>
    </p:spTree>
    <p:extLst>
      <p:ext uri="{BB962C8B-B14F-4D97-AF65-F5344CB8AC3E}">
        <p14:creationId xmlns:p14="http://schemas.microsoft.com/office/powerpoint/2010/main" val="2210666718"/>
      </p:ext>
    </p:extLst>
  </p:cSld>
  <p:clrMap bg1="lt1" tx1="dk1" bg2="lt2" tx2="dk2" accent1="accent1" accent2="accent2" accent3="accent3" accent4="accent4" accent5="accent5" accent6="accent6" hlink="hlink" folHlink="folHlink"/>
  <p:notesStyle>
    <a:lvl1pPr marL="0" algn="l" defTabSz="1828800" rtl="0" eaLnBrk="1" latinLnBrk="0" hangingPunct="1">
      <a:defRPr sz="2400" kern="1200">
        <a:solidFill>
          <a:schemeClr val="tx1"/>
        </a:solidFill>
        <a:latin typeface="+mn-lt"/>
        <a:ea typeface="+mn-ea"/>
        <a:cs typeface="+mn-cs"/>
      </a:defRPr>
    </a:lvl1pPr>
    <a:lvl2pPr marL="914400" algn="l" defTabSz="1828800" rtl="0" eaLnBrk="1" latinLnBrk="0" hangingPunct="1">
      <a:defRPr sz="2400" kern="1200">
        <a:solidFill>
          <a:schemeClr val="tx1"/>
        </a:solidFill>
        <a:latin typeface="+mn-lt"/>
        <a:ea typeface="+mn-ea"/>
        <a:cs typeface="+mn-cs"/>
      </a:defRPr>
    </a:lvl2pPr>
    <a:lvl3pPr marL="1828800" algn="l" defTabSz="1828800" rtl="0" eaLnBrk="1" latinLnBrk="0" hangingPunct="1">
      <a:defRPr sz="2400" kern="1200">
        <a:solidFill>
          <a:schemeClr val="tx1"/>
        </a:solidFill>
        <a:latin typeface="+mn-lt"/>
        <a:ea typeface="+mn-ea"/>
        <a:cs typeface="+mn-cs"/>
      </a:defRPr>
    </a:lvl3pPr>
    <a:lvl4pPr marL="2743200" algn="l" defTabSz="1828800" rtl="0" eaLnBrk="1" latinLnBrk="0" hangingPunct="1">
      <a:defRPr sz="2400" kern="1200">
        <a:solidFill>
          <a:schemeClr val="tx1"/>
        </a:solidFill>
        <a:latin typeface="+mn-lt"/>
        <a:ea typeface="+mn-ea"/>
        <a:cs typeface="+mn-cs"/>
      </a:defRPr>
    </a:lvl4pPr>
    <a:lvl5pPr marL="3657600" algn="l" defTabSz="1828800" rtl="0" eaLnBrk="1" latinLnBrk="0" hangingPunct="1">
      <a:defRPr sz="2400" kern="1200">
        <a:solidFill>
          <a:schemeClr val="tx1"/>
        </a:solidFill>
        <a:latin typeface="+mn-lt"/>
        <a:ea typeface="+mn-ea"/>
        <a:cs typeface="+mn-cs"/>
      </a:defRPr>
    </a:lvl5pPr>
    <a:lvl6pPr marL="4572000" algn="l" defTabSz="1828800" rtl="0" eaLnBrk="1" latinLnBrk="0" hangingPunct="1">
      <a:defRPr sz="2400" kern="1200">
        <a:solidFill>
          <a:schemeClr val="tx1"/>
        </a:solidFill>
        <a:latin typeface="+mn-lt"/>
        <a:ea typeface="+mn-ea"/>
        <a:cs typeface="+mn-cs"/>
      </a:defRPr>
    </a:lvl6pPr>
    <a:lvl7pPr marL="5486400" algn="l" defTabSz="1828800" rtl="0" eaLnBrk="1" latinLnBrk="0" hangingPunct="1">
      <a:defRPr sz="2400" kern="1200">
        <a:solidFill>
          <a:schemeClr val="tx1"/>
        </a:solidFill>
        <a:latin typeface="+mn-lt"/>
        <a:ea typeface="+mn-ea"/>
        <a:cs typeface="+mn-cs"/>
      </a:defRPr>
    </a:lvl7pPr>
    <a:lvl8pPr marL="6400800" algn="l" defTabSz="1828800" rtl="0" eaLnBrk="1" latinLnBrk="0" hangingPunct="1">
      <a:defRPr sz="2400" kern="1200">
        <a:solidFill>
          <a:schemeClr val="tx1"/>
        </a:solidFill>
        <a:latin typeface="+mn-lt"/>
        <a:ea typeface="+mn-ea"/>
        <a:cs typeface="+mn-cs"/>
      </a:defRPr>
    </a:lvl8pPr>
    <a:lvl9pPr marL="7315200" algn="l" defTabSz="1828800"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bg>
      <p:bgPr>
        <a:solidFill>
          <a:srgbClr val="0000B0"/>
        </a:solidFill>
        <a:effectLst/>
      </p:bgPr>
    </p:bg>
    <p:spTree>
      <p:nvGrpSpPr>
        <p:cNvPr id="1" name=""/>
        <p:cNvGrpSpPr/>
        <p:nvPr/>
      </p:nvGrpSpPr>
      <p:grpSpPr>
        <a:xfrm>
          <a:off x="0" y="0"/>
          <a:ext cx="0" cy="0"/>
          <a:chOff x="0" y="0"/>
          <a:chExt cx="0" cy="0"/>
        </a:xfrm>
      </p:grpSpPr>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1287095" y="3595918"/>
            <a:ext cx="21590490" cy="1146758"/>
          </a:xfrm>
          <a:prstGeom prst="rect">
            <a:avLst/>
          </a:prstGeom>
        </p:spPr>
        <p:txBody>
          <a:bodyPr>
            <a:normAutofit/>
          </a:bodyPr>
          <a:lstStyle>
            <a:lvl1pPr marL="0" indent="0">
              <a:buNone/>
              <a:defRPr sz="600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University Name</a:t>
            </a:r>
            <a:endParaRPr lang="x-none" dirty="0"/>
          </a:p>
        </p:txBody>
      </p:sp>
      <p:sp>
        <p:nvSpPr>
          <p:cNvPr id="22" name="Text Placeholder 14">
            <a:extLst>
              <a:ext uri="{FF2B5EF4-FFF2-40B4-BE49-F238E27FC236}">
                <a16:creationId xmlns:a16="http://schemas.microsoft.com/office/drawing/2014/main" id="{B917EA4C-AF1A-F844-9E6F-5DF8EB2EDBC3}"/>
              </a:ext>
            </a:extLst>
          </p:cNvPr>
          <p:cNvSpPr>
            <a:spLocks noGrp="1"/>
          </p:cNvSpPr>
          <p:nvPr>
            <p:ph type="body" sz="quarter" idx="19" hasCustomPrompt="1"/>
          </p:nvPr>
        </p:nvSpPr>
        <p:spPr>
          <a:xfrm>
            <a:off x="1287095" y="10603155"/>
            <a:ext cx="5470525" cy="527387"/>
          </a:xfrm>
          <a:prstGeom prst="rect">
            <a:avLst/>
          </a:prstGeom>
        </p:spPr>
        <p:txBody>
          <a:bodyPr/>
          <a:lstStyle>
            <a:lvl1pPr marL="0" indent="0">
              <a:buNone/>
              <a:defRPr sz="3000">
                <a:solidFill>
                  <a:schemeClr val="bg1"/>
                </a:solidFill>
                <a:latin typeface="Helvetica Neue"/>
              </a:defRPr>
            </a:lvl1pPr>
          </a:lstStyle>
          <a:p>
            <a:pPr lvl="0"/>
            <a:r>
              <a:rPr lang="x-none" dirty="0"/>
              <a:t>Month, Year</a:t>
            </a:r>
          </a:p>
        </p:txBody>
      </p:sp>
      <p:sp>
        <p:nvSpPr>
          <p:cNvPr id="33" name="Text Placeholder 2">
            <a:extLst>
              <a:ext uri="{FF2B5EF4-FFF2-40B4-BE49-F238E27FC236}">
                <a16:creationId xmlns:a16="http://schemas.microsoft.com/office/drawing/2014/main" id="{C4620EE8-4506-F748-BA2F-9F7D7888F37E}"/>
              </a:ext>
            </a:extLst>
          </p:cNvPr>
          <p:cNvSpPr>
            <a:spLocks noGrp="1"/>
          </p:cNvSpPr>
          <p:nvPr>
            <p:ph type="body" sz="quarter" idx="21" hasCustomPrompt="1"/>
          </p:nvPr>
        </p:nvSpPr>
        <p:spPr>
          <a:xfrm>
            <a:off x="1287095" y="5033579"/>
            <a:ext cx="21590490" cy="3410063"/>
          </a:xfrm>
          <a:prstGeom prst="rect">
            <a:avLst/>
          </a:prstGeom>
        </p:spPr>
        <p:txBody>
          <a:bodyPr>
            <a:normAutofit/>
          </a:bodyPr>
          <a:lstStyle>
            <a:lvl1pPr marL="0" indent="0">
              <a:lnSpc>
                <a:spcPts val="10000"/>
              </a:lnSpc>
              <a:spcBef>
                <a:spcPts val="0"/>
              </a:spcBef>
              <a:buNone/>
              <a:defRPr sz="10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COURSE NAME USING CAPITAL LETTERS</a:t>
            </a:r>
          </a:p>
        </p:txBody>
      </p:sp>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70948" cy="644668"/>
          </a:xfrm>
          <a:prstGeom prst="rect">
            <a:avLst/>
          </a:prstGeom>
        </p:spPr>
      </p:pic>
      <p:cxnSp>
        <p:nvCxnSpPr>
          <p:cNvPr id="38" name="Straight Connector 37"/>
          <p:cNvCxnSpPr/>
          <p:nvPr userDrawn="1"/>
        </p:nvCxnSpPr>
        <p:spPr>
          <a:xfrm>
            <a:off x="6995131" y="919655"/>
            <a:ext cx="1" cy="9395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a:solidFill>
                  <a:schemeClr val="bg1"/>
                </a:solidFill>
                <a:latin typeface="Helvetica Neue"/>
              </a:rPr>
              <a:t>Master programmes in Artificial</a:t>
            </a:r>
            <a:br>
              <a:rPr lang="en-GB" sz="2500">
                <a:solidFill>
                  <a:schemeClr val="bg1"/>
                </a:solidFill>
                <a:latin typeface="Helvetica Neue"/>
              </a:rPr>
            </a:br>
            <a:r>
              <a:rPr lang="en-GB" sz="2500">
                <a:solidFill>
                  <a:schemeClr val="bg1"/>
                </a:solidFill>
                <a:latin typeface="Helvetica Neue"/>
              </a:rPr>
              <a:t>Intelligence 4 Careers in Europe</a:t>
            </a:r>
            <a:endParaRPr lang="en-US" sz="2500">
              <a:solidFill>
                <a:schemeClr val="bg1"/>
              </a:solidFill>
              <a:latin typeface="Helvetica Neue"/>
            </a:endParaRPr>
          </a:p>
        </p:txBody>
      </p:sp>
      <p:pic>
        <p:nvPicPr>
          <p:cNvPr id="48" name="Picture 4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468491" y="9671571"/>
            <a:ext cx="2409093" cy="1606837"/>
          </a:xfrm>
          <a:prstGeom prst="rect">
            <a:avLst/>
          </a:prstGeom>
        </p:spPr>
      </p:pic>
      <p:sp>
        <p:nvSpPr>
          <p:cNvPr id="51" name="Text Placeholder 10">
            <a:extLst>
              <a:ext uri="{FF2B5EF4-FFF2-40B4-BE49-F238E27FC236}">
                <a16:creationId xmlns:a16="http://schemas.microsoft.com/office/drawing/2014/main" id="{9B3CD9D9-3717-8045-BBE0-D00561474EA1}"/>
              </a:ext>
            </a:extLst>
          </p:cNvPr>
          <p:cNvSpPr>
            <a:spLocks noGrp="1"/>
          </p:cNvSpPr>
          <p:nvPr>
            <p:ph type="body" sz="quarter" idx="23" hasCustomPrompt="1"/>
          </p:nvPr>
        </p:nvSpPr>
        <p:spPr>
          <a:xfrm>
            <a:off x="1287095" y="9962474"/>
            <a:ext cx="21438091" cy="494125"/>
          </a:xfrm>
          <a:prstGeom prst="rect">
            <a:avLst/>
          </a:prstGeom>
        </p:spPr>
        <p:txBody>
          <a:bodyPr>
            <a:noAutofit/>
          </a:bodyPr>
          <a:lstStyle>
            <a:lvl1pPr marL="0" indent="0">
              <a:buNone/>
              <a:defRPr sz="4000" b="1" baseline="0">
                <a:solidFill>
                  <a:schemeClr val="bg1"/>
                </a:solidFill>
                <a:latin typeface="Helvetica Neue"/>
              </a:defRPr>
            </a:lvl1pPr>
            <a:lvl2pPr marL="609600" indent="0">
              <a:buNone/>
              <a:defRPr>
                <a:solidFill>
                  <a:schemeClr val="bg1"/>
                </a:solidFill>
              </a:defRPr>
            </a:lvl2pPr>
            <a:lvl3pPr marL="1219200" indent="0">
              <a:buNone/>
              <a:defRPr>
                <a:solidFill>
                  <a:schemeClr val="bg1"/>
                </a:solidFill>
              </a:defRPr>
            </a:lvl3pPr>
            <a:lvl4pPr marL="1828800" indent="0">
              <a:buNone/>
              <a:defRPr>
                <a:solidFill>
                  <a:schemeClr val="bg1"/>
                </a:solidFill>
              </a:defRPr>
            </a:lvl4pPr>
            <a:lvl5pPr marL="2438400" indent="0">
              <a:buNone/>
              <a:defRPr>
                <a:solidFill>
                  <a:schemeClr val="bg1"/>
                </a:solidFill>
              </a:defRPr>
            </a:lvl5pPr>
          </a:lstStyle>
          <a:p>
            <a:pPr lvl="0"/>
            <a:r>
              <a:rPr lang="en-GB" dirty="0"/>
              <a:t>Presenter’s Name &amp; Surname</a:t>
            </a:r>
            <a:endParaRPr lang="x-none" dirty="0"/>
          </a:p>
        </p:txBody>
      </p:sp>
    </p:spTree>
    <p:extLst>
      <p:ext uri="{BB962C8B-B14F-4D97-AF65-F5344CB8AC3E}">
        <p14:creationId xmlns:p14="http://schemas.microsoft.com/office/powerpoint/2010/main" val="203451396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cture title &amp; contents">
    <p:spTree>
      <p:nvGrpSpPr>
        <p:cNvPr id="1" name=""/>
        <p:cNvGrpSpPr/>
        <p:nvPr/>
      </p:nvGrpSpPr>
      <p:grpSpPr>
        <a:xfrm>
          <a:off x="0" y="0"/>
          <a:ext cx="0" cy="0"/>
          <a:chOff x="0" y="0"/>
          <a:chExt cx="0" cy="0"/>
        </a:xfrm>
      </p:grpSpPr>
      <p:cxnSp>
        <p:nvCxnSpPr>
          <p:cNvPr id="5" name="Straight Connector 4"/>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a:solidFill>
                  <a:srgbClr val="0000B0"/>
                </a:solidFill>
                <a:latin typeface="Helvetica Neue"/>
              </a:rPr>
              <a:t>Master programmes in Artificial</a:t>
            </a:r>
            <a:br>
              <a:rPr lang="en-GB" sz="2500">
                <a:solidFill>
                  <a:srgbClr val="0000B0"/>
                </a:solidFill>
                <a:latin typeface="Helvetica Neue"/>
              </a:rPr>
            </a:br>
            <a:r>
              <a:rPr lang="en-GB" sz="2500">
                <a:solidFill>
                  <a:srgbClr val="0000B0"/>
                </a:solidFill>
                <a:latin typeface="Helvetica Neue"/>
              </a:rPr>
              <a:t>Intelligence 4 Careers in Europe</a:t>
            </a:r>
            <a:endParaRPr lang="en-US" sz="2500">
              <a:solidFill>
                <a:srgbClr val="0000B0"/>
              </a:solidFill>
              <a:latin typeface="Helvetica Neue"/>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17"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8067233"/>
            <a:ext cx="10397882" cy="3267116"/>
          </a:xfrm>
          <a:prstGeom prst="rect">
            <a:avLst/>
          </a:prstGeom>
        </p:spPr>
        <p:txBody>
          <a:bodyPr>
            <a:normAutofit/>
          </a:bodyPr>
          <a:lstStyle>
            <a:lvl1pPr marL="514350" marR="0" indent="-514350" algn="l" defTabSz="1828800" rtl="0" eaLnBrk="1" fontAlgn="auto" latinLnBrk="0" hangingPunct="1">
              <a:lnSpc>
                <a:spcPct val="90000"/>
              </a:lnSpc>
              <a:spcBef>
                <a:spcPts val="2000"/>
              </a:spcBef>
              <a:spcAft>
                <a:spcPts val="0"/>
              </a:spcAft>
              <a:buClrTx/>
              <a:buSzTx/>
              <a:buFont typeface="+mj-lt"/>
              <a:buAutoNum type="arabicPeriod"/>
              <a:tabLst/>
              <a:defRPr sz="30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endParaRPr lang="en-GB" dirty="0"/>
          </a:p>
        </p:txBody>
      </p:sp>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23" hasCustomPrompt="1"/>
          </p:nvPr>
        </p:nvSpPr>
        <p:spPr>
          <a:xfrm>
            <a:off x="12479703" y="8067233"/>
            <a:ext cx="10397882" cy="3267116"/>
          </a:xfrm>
          <a:prstGeom prst="rect">
            <a:avLst/>
          </a:prstGeom>
        </p:spPr>
        <p:txBody>
          <a:bodyPr>
            <a:normAutofit/>
          </a:bodyPr>
          <a:lstStyle>
            <a:lvl1pPr marL="514350" marR="0" indent="-514350" algn="l" defTabSz="1828800" rtl="0" eaLnBrk="1" fontAlgn="auto" latinLnBrk="0" hangingPunct="1">
              <a:lnSpc>
                <a:spcPct val="90000"/>
              </a:lnSpc>
              <a:spcBef>
                <a:spcPts val="2000"/>
              </a:spcBef>
              <a:spcAft>
                <a:spcPts val="0"/>
              </a:spcAft>
              <a:buClrTx/>
              <a:buSzTx/>
              <a:buFont typeface="+mj-lt"/>
              <a:buAutoNum type="arabicPeriod" startAt="6"/>
              <a:tabLst/>
              <a:defRPr sz="30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endParaRPr lang="en-GB" dirty="0"/>
          </a:p>
        </p:txBody>
      </p:sp>
      <p:cxnSp>
        <p:nvCxnSpPr>
          <p:cNvPr id="20" name="Straight Connector 19"/>
          <p:cNvCxnSpPr/>
          <p:nvPr userDrawn="1"/>
        </p:nvCxnSpPr>
        <p:spPr>
          <a:xfrm>
            <a:off x="12082338" y="8067233"/>
            <a:ext cx="0" cy="3267116"/>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22"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LECTURE 1</a:t>
            </a:r>
            <a:endParaRPr lang="x-none" dirty="0"/>
          </a:p>
        </p:txBody>
      </p:sp>
      <p:sp>
        <p:nvSpPr>
          <p:cNvPr id="23"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2407535"/>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lecture 1 title</a:t>
            </a:r>
          </a:p>
        </p:txBody>
      </p:sp>
      <p:sp>
        <p:nvSpPr>
          <p:cNvPr id="24"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87093" y="6845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CONTENTS</a:t>
            </a:r>
            <a:endParaRPr lang="x-none" dirty="0"/>
          </a:p>
        </p:txBody>
      </p:sp>
      <p:sp>
        <p:nvSpPr>
          <p:cNvPr id="15"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a:solidFill>
                <a:srgbClr val="000000"/>
              </a:solidFill>
            </a:endParaRPr>
          </a:p>
        </p:txBody>
      </p:sp>
    </p:spTree>
    <p:extLst>
      <p:ext uri="{BB962C8B-B14F-4D97-AF65-F5344CB8AC3E}">
        <p14:creationId xmlns:p14="http://schemas.microsoft.com/office/powerpoint/2010/main" val="4008648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alysis in text">
    <p:spTree>
      <p:nvGrpSpPr>
        <p:cNvPr id="1" name=""/>
        <p:cNvGrpSpPr/>
        <p:nvPr/>
      </p:nvGrpSpPr>
      <p:grpSpPr>
        <a:xfrm>
          <a:off x="0" y="0"/>
          <a:ext cx="0" cy="0"/>
          <a:chOff x="0" y="0"/>
          <a:chExt cx="0" cy="0"/>
        </a:xfrm>
      </p:grpSpPr>
      <p:cxnSp>
        <p:nvCxnSpPr>
          <p:cNvPr id="14" name="Straight Connector 1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a:solidFill>
                  <a:srgbClr val="0000B0"/>
                </a:solidFill>
                <a:latin typeface="Helvetica Neue"/>
              </a:rPr>
              <a:t>Master programmes in Artificial</a:t>
            </a:r>
            <a:br>
              <a:rPr lang="en-GB" sz="2500">
                <a:solidFill>
                  <a:srgbClr val="0000B0"/>
                </a:solidFill>
                <a:latin typeface="Helvetica Neue"/>
              </a:rPr>
            </a:br>
            <a:r>
              <a:rPr lang="en-GB" sz="2500">
                <a:solidFill>
                  <a:srgbClr val="0000B0"/>
                </a:solidFill>
                <a:latin typeface="Helvetica Neue"/>
              </a:rPr>
              <a:t>Intelligence 4 Careers in Europe</a:t>
            </a:r>
            <a:endParaRPr lang="en-US" sz="2500">
              <a:solidFill>
                <a:srgbClr val="0000B0"/>
              </a:solidFill>
              <a:latin typeface="Helvetica Neue"/>
            </a:endParaRP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1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1</a:t>
            </a:r>
            <a:endParaRPr lang="x-none" dirty="0"/>
          </a:p>
        </p:txBody>
      </p:sp>
      <p:sp>
        <p:nvSpPr>
          <p:cNvPr id="20"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21"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479703"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22"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1 title</a:t>
            </a:r>
          </a:p>
        </p:txBody>
      </p:sp>
      <p:sp>
        <p:nvSpPr>
          <p:cNvPr id="19"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a:solidFill>
                <a:srgbClr val="000000"/>
              </a:solidFill>
            </a:endParaRPr>
          </a:p>
        </p:txBody>
      </p:sp>
    </p:spTree>
    <p:extLst>
      <p:ext uri="{BB962C8B-B14F-4D97-AF65-F5344CB8AC3E}">
        <p14:creationId xmlns:p14="http://schemas.microsoft.com/office/powerpoint/2010/main" val="1649261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nalysis in text with image">
    <p:spTree>
      <p:nvGrpSpPr>
        <p:cNvPr id="1" name=""/>
        <p:cNvGrpSpPr/>
        <p:nvPr/>
      </p:nvGrpSpPr>
      <p:grpSpPr>
        <a:xfrm>
          <a:off x="0" y="0"/>
          <a:ext cx="0" cy="0"/>
          <a:chOff x="0" y="0"/>
          <a:chExt cx="0" cy="0"/>
        </a:xfrm>
      </p:grpSpPr>
      <p:cxnSp>
        <p:nvCxnSpPr>
          <p:cNvPr id="4" name="Straight Connector 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a:solidFill>
                  <a:srgbClr val="0000B0"/>
                </a:solidFill>
                <a:latin typeface="Helvetica Neue"/>
              </a:rPr>
              <a:t>Master programmes in Artificial</a:t>
            </a:r>
            <a:br>
              <a:rPr lang="en-GB" sz="2500">
                <a:solidFill>
                  <a:srgbClr val="0000B0"/>
                </a:solidFill>
                <a:latin typeface="Helvetica Neue"/>
              </a:rPr>
            </a:br>
            <a:r>
              <a:rPr lang="en-GB" sz="2500">
                <a:solidFill>
                  <a:srgbClr val="0000B0"/>
                </a:solidFill>
                <a:latin typeface="Helvetica Neue"/>
              </a:rPr>
              <a:t>Intelligence 4 Careers in Europe</a:t>
            </a:r>
            <a:endParaRPr lang="en-US" sz="2500">
              <a:solidFill>
                <a:srgbClr val="0000B0"/>
              </a:solidFill>
              <a:latin typeface="Helvetica Neue"/>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2</a:t>
            </a:r>
            <a:endParaRPr lang="x-none" dirty="0"/>
          </a:p>
        </p:txBody>
      </p:sp>
      <p:sp>
        <p:nvSpPr>
          <p:cNvPr id="10"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14" name="Picture Placeholder 12"/>
          <p:cNvSpPr>
            <a:spLocks noGrp="1"/>
          </p:cNvSpPr>
          <p:nvPr>
            <p:ph type="pic" sz="quarter" idx="27" hasCustomPrompt="1"/>
          </p:nvPr>
        </p:nvSpPr>
        <p:spPr>
          <a:xfrm>
            <a:off x="12479703" y="5246669"/>
            <a:ext cx="10397882" cy="6457950"/>
          </a:xfrm>
          <a:prstGeom prst="rect">
            <a:avLst/>
          </a:prstGeom>
          <a:solidFill>
            <a:schemeClr val="bg1">
              <a:lumMod val="85000"/>
            </a:schemeClr>
          </a:solidFill>
        </p:spPr>
        <p:txBody>
          <a:bodyPr anchor="ctr"/>
          <a:lstStyle>
            <a:lvl1pPr marL="0" indent="0" algn="ctr">
              <a:buNone/>
              <a:defRPr sz="3000" baseline="0">
                <a:latin typeface="Helvetica Neue"/>
              </a:defRPr>
            </a:lvl1pPr>
          </a:lstStyle>
          <a:p>
            <a:r>
              <a:rPr lang="en-US"/>
              <a:t>Insert Picture</a:t>
            </a:r>
            <a:br>
              <a:rPr lang="en-US"/>
            </a:br>
            <a:r>
              <a:rPr lang="en-US"/>
              <a:t>related to content 2</a:t>
            </a:r>
          </a:p>
        </p:txBody>
      </p:sp>
      <p:sp>
        <p:nvSpPr>
          <p:cNvPr id="15"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2 title</a:t>
            </a:r>
          </a:p>
        </p:txBody>
      </p:sp>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a:solidFill>
                <a:srgbClr val="000000"/>
              </a:solidFill>
            </a:endParaRPr>
          </a:p>
        </p:txBody>
      </p:sp>
    </p:spTree>
    <p:extLst>
      <p:ext uri="{BB962C8B-B14F-4D97-AF65-F5344CB8AC3E}">
        <p14:creationId xmlns:p14="http://schemas.microsoft.com/office/powerpoint/2010/main" val="4253331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alysis in points">
    <p:spTree>
      <p:nvGrpSpPr>
        <p:cNvPr id="1" name=""/>
        <p:cNvGrpSpPr/>
        <p:nvPr/>
      </p:nvGrpSpPr>
      <p:grpSpPr>
        <a:xfrm>
          <a:off x="0" y="0"/>
          <a:ext cx="0" cy="0"/>
          <a:chOff x="0" y="0"/>
          <a:chExt cx="0" cy="0"/>
        </a:xfrm>
      </p:grpSpPr>
      <p:cxnSp>
        <p:nvCxnSpPr>
          <p:cNvPr id="4" name="Straight Connector 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a:solidFill>
                  <a:srgbClr val="0000B0"/>
                </a:solidFill>
                <a:latin typeface="Helvetica Neue"/>
              </a:rPr>
              <a:t>Master programmes in Artificial</a:t>
            </a:r>
            <a:br>
              <a:rPr lang="en-GB" sz="2500">
                <a:solidFill>
                  <a:srgbClr val="0000B0"/>
                </a:solidFill>
                <a:latin typeface="Helvetica Neue"/>
              </a:rPr>
            </a:br>
            <a:r>
              <a:rPr lang="en-GB" sz="2500">
                <a:solidFill>
                  <a:srgbClr val="0000B0"/>
                </a:solidFill>
                <a:latin typeface="Helvetica Neue"/>
              </a:rPr>
              <a:t>Intelligence 4 Careers in Europe</a:t>
            </a:r>
            <a:endParaRPr lang="en-US" sz="2500">
              <a:solidFill>
                <a:srgbClr val="0000B0"/>
              </a:solidFill>
              <a:latin typeface="Helvetica Neue"/>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3</a:t>
            </a:r>
            <a:endParaRPr lang="x-none" dirty="0"/>
          </a:p>
        </p:txBody>
      </p:sp>
      <p:sp>
        <p:nvSpPr>
          <p:cNvPr id="9"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457200" marR="0" indent="-457200" algn="l" defTabSz="1828800" rtl="0" eaLnBrk="1" fontAlgn="auto" latinLnBrk="0" hangingPunct="1">
              <a:lnSpc>
                <a:spcPct val="100000"/>
              </a:lnSpc>
              <a:spcBef>
                <a:spcPts val="2000"/>
              </a:spcBef>
              <a:spcAft>
                <a:spcPts val="0"/>
              </a:spcAft>
              <a:buClrTx/>
              <a:buSzTx/>
              <a:buFont typeface="+mj-lt"/>
              <a:buAutoNum type="arabicPeriod"/>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a:t>
            </a:r>
            <a:endParaRPr lang="el-GR" dirty="0"/>
          </a:p>
        </p:txBody>
      </p:sp>
      <p:sp>
        <p:nvSpPr>
          <p:cNvPr id="11"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3 title</a:t>
            </a:r>
          </a:p>
        </p:txBody>
      </p:sp>
      <p:sp>
        <p:nvSpPr>
          <p:cNvPr id="14"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479703" y="5246669"/>
            <a:ext cx="10397882" cy="6457950"/>
          </a:xfrm>
          <a:prstGeom prst="rect">
            <a:avLst/>
          </a:prstGeom>
        </p:spPr>
        <p:txBody>
          <a:bodyPr>
            <a:noAutofit/>
          </a:bodyPr>
          <a:lstStyle>
            <a:lvl1pPr marL="457200" marR="0" indent="-457200" algn="l" defTabSz="1828800" rtl="0" eaLnBrk="1" fontAlgn="auto" latinLnBrk="0" hangingPunct="1">
              <a:lnSpc>
                <a:spcPct val="100000"/>
              </a:lnSpc>
              <a:spcBef>
                <a:spcPts val="2000"/>
              </a:spcBef>
              <a:spcAft>
                <a:spcPts val="0"/>
              </a:spcAft>
              <a:buClrTx/>
              <a:buSzTx/>
              <a:buFont typeface="+mj-lt"/>
              <a:buAutoNum type="arabicPeriod" startAt="8"/>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a:t>
            </a:r>
            <a:endParaRPr lang="el-GR" dirty="0"/>
          </a:p>
        </p:txBody>
      </p:sp>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a:solidFill>
                <a:srgbClr val="000000"/>
              </a:solidFill>
            </a:endParaRPr>
          </a:p>
        </p:txBody>
      </p:sp>
    </p:spTree>
    <p:extLst>
      <p:ext uri="{BB962C8B-B14F-4D97-AF65-F5344CB8AC3E}">
        <p14:creationId xmlns:p14="http://schemas.microsoft.com/office/powerpoint/2010/main" val="305032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0000B0"/>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70948" cy="644668"/>
          </a:xfrm>
          <a:prstGeom prst="rect">
            <a:avLst/>
          </a:prstGeom>
        </p:spPr>
      </p:pic>
      <p:cxnSp>
        <p:nvCxnSpPr>
          <p:cNvPr id="6" name="Straight Connector 5"/>
          <p:cNvCxnSpPr/>
          <p:nvPr userDrawn="1"/>
        </p:nvCxnSpPr>
        <p:spPr>
          <a:xfrm>
            <a:off x="6995131" y="919655"/>
            <a:ext cx="1" cy="9395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a:solidFill>
                  <a:schemeClr val="bg1"/>
                </a:solidFill>
                <a:latin typeface="Helvetica Neue"/>
              </a:rPr>
              <a:t>Master programmes in Artificial</a:t>
            </a:r>
            <a:br>
              <a:rPr lang="en-GB" sz="2500">
                <a:solidFill>
                  <a:schemeClr val="bg1"/>
                </a:solidFill>
                <a:latin typeface="Helvetica Neue"/>
              </a:rPr>
            </a:br>
            <a:r>
              <a:rPr lang="en-GB" sz="2500">
                <a:solidFill>
                  <a:schemeClr val="bg1"/>
                </a:solidFill>
                <a:latin typeface="Helvetica Neue"/>
              </a:rPr>
              <a:t>Intelligence 4 Careers in Europe</a:t>
            </a:r>
            <a:endParaRPr lang="en-US" sz="2500">
              <a:solidFill>
                <a:schemeClr val="bg1"/>
              </a:solidFill>
              <a:latin typeface="Helvetica Neue"/>
            </a:endParaRPr>
          </a:p>
        </p:txBody>
      </p:sp>
      <p:sp>
        <p:nvSpPr>
          <p:cNvPr id="13"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1287095" y="5440309"/>
            <a:ext cx="21590490" cy="2416757"/>
          </a:xfrm>
          <a:prstGeom prst="rect">
            <a:avLst/>
          </a:prstGeom>
        </p:spPr>
        <p:txBody>
          <a:bodyPr>
            <a:noAutofit/>
          </a:bodyPr>
          <a:lstStyle>
            <a:lvl1pPr marL="0" indent="0">
              <a:buNone/>
              <a:defRPr sz="15000" b="1">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Thank you.</a:t>
            </a:r>
            <a:endParaRPr lang="x-none" dirty="0"/>
          </a:p>
        </p:txBody>
      </p:sp>
    </p:spTree>
    <p:extLst>
      <p:ext uri="{BB962C8B-B14F-4D97-AF65-F5344CB8AC3E}">
        <p14:creationId xmlns:p14="http://schemas.microsoft.com/office/powerpoint/2010/main" val="4265268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9B6B056-716F-65E6-A05E-DE912C617462}"/>
              </a:ext>
            </a:extLst>
          </p:cNvPr>
          <p:cNvSpPr>
            <a:spLocks noGrp="1" noChangeArrowheads="1"/>
          </p:cNvSpPr>
          <p:nvPr>
            <p:ph type="dt" sz="half" idx="10"/>
          </p:nvPr>
        </p:nvSpPr>
        <p:spPr>
          <a:ln/>
        </p:spPr>
        <p:txBody>
          <a:bodyPr/>
          <a:lstStyle>
            <a:lvl1pPr algn="l">
              <a:defRPr/>
            </a:lvl1pPr>
          </a:lstStyle>
          <a:p>
            <a:pPr algn="ctr">
              <a:defRPr/>
            </a:pPr>
            <a:r>
              <a:rPr lang="el-GR" altLang="en-US"/>
              <a:t>ΕΠΛ</a:t>
            </a:r>
            <a:r>
              <a:rPr lang="en-US" altLang="en-US"/>
              <a:t>341</a:t>
            </a:r>
            <a:r>
              <a:rPr lang="el-GR" altLang="en-US"/>
              <a:t>– Ενότητα </a:t>
            </a:r>
            <a:r>
              <a:rPr lang="en-US" altLang="en-US"/>
              <a:t>XI</a:t>
            </a:r>
            <a:endParaRPr lang="el-GR" altLang="en-US"/>
          </a:p>
          <a:p>
            <a:pPr>
              <a:defRPr/>
            </a:pPr>
            <a:endParaRPr lang="el-GR" altLang="en-US"/>
          </a:p>
        </p:txBody>
      </p:sp>
      <p:sp>
        <p:nvSpPr>
          <p:cNvPr id="3" name="Rectangle 5">
            <a:extLst>
              <a:ext uri="{FF2B5EF4-FFF2-40B4-BE49-F238E27FC236}">
                <a16:creationId xmlns:a16="http://schemas.microsoft.com/office/drawing/2014/main" id="{CBE0C536-5EE7-E835-ECC5-6562680E6E8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3D8C5009-AEC9-F560-A4B5-F620E61D25D8}"/>
              </a:ext>
            </a:extLst>
          </p:cNvPr>
          <p:cNvSpPr>
            <a:spLocks noGrp="1" noChangeArrowheads="1"/>
          </p:cNvSpPr>
          <p:nvPr>
            <p:ph type="sldNum" sz="quarter" idx="12"/>
          </p:nvPr>
        </p:nvSpPr>
        <p:spPr>
          <a:ln/>
        </p:spPr>
        <p:txBody>
          <a:bodyPr/>
          <a:lstStyle>
            <a:lvl1pPr>
              <a:defRPr/>
            </a:lvl1pPr>
          </a:lstStyle>
          <a:p>
            <a:r>
              <a:rPr lang="en-US" altLang="en-US"/>
              <a:t>X</a:t>
            </a:r>
            <a:r>
              <a:rPr lang="el-GR" altLang="en-US"/>
              <a:t>Ι-</a:t>
            </a:r>
            <a:fld id="{AA177220-E5AC-45A6-8763-ED5780031AB1}" type="slidenum">
              <a:rPr lang="el-GR" altLang="en-US"/>
              <a:pPr/>
              <a:t>‹#›</a:t>
            </a:fld>
            <a:endParaRPr lang="el-GR" altLang="en-US"/>
          </a:p>
        </p:txBody>
      </p:sp>
    </p:spTree>
    <p:extLst>
      <p:ext uri="{BB962C8B-B14F-4D97-AF65-F5344CB8AC3E}">
        <p14:creationId xmlns:p14="http://schemas.microsoft.com/office/powerpoint/2010/main" val="1562956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0" y="11904133"/>
            <a:ext cx="24384000" cy="18118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0614363" y="12170893"/>
            <a:ext cx="2192882" cy="1083616"/>
          </a:xfrm>
          <a:prstGeom prst="rect">
            <a:avLst/>
          </a:prstGeom>
        </p:spPr>
      </p:pic>
      <p:sp>
        <p:nvSpPr>
          <p:cNvPr id="21" name="Text Placeholder 10">
            <a:extLst>
              <a:ext uri="{FF2B5EF4-FFF2-40B4-BE49-F238E27FC236}">
                <a16:creationId xmlns:a16="http://schemas.microsoft.com/office/drawing/2014/main" id="{9B3CD9D9-3717-8045-BBE0-D00561474EA1}"/>
              </a:ext>
            </a:extLst>
          </p:cNvPr>
          <p:cNvSpPr txBox="1">
            <a:spLocks/>
          </p:cNvSpPr>
          <p:nvPr userDrawn="1"/>
        </p:nvSpPr>
        <p:spPr>
          <a:xfrm>
            <a:off x="13732934" y="12562731"/>
            <a:ext cx="6473093" cy="691778"/>
          </a:xfrm>
          <a:prstGeom prst="rect">
            <a:avLst/>
          </a:prstGeom>
        </p:spPr>
        <p:txBody>
          <a:bodyPr anchor="ctr">
            <a:noAutofit/>
          </a:bodyPr>
          <a:lstStyle>
            <a:lvl1pPr marL="0" indent="0" algn="r" defTabSz="1828800" rtl="0" eaLnBrk="1" latinLnBrk="0" hangingPunct="1">
              <a:lnSpc>
                <a:spcPct val="90000"/>
              </a:lnSpc>
              <a:spcBef>
                <a:spcPts val="2000"/>
              </a:spcBef>
              <a:buFont typeface="Arial" panose="020B0604020202020204" pitchFamily="34" charset="0"/>
              <a:buNone/>
              <a:defRPr sz="2000" b="0" kern="1200" baseline="0">
                <a:solidFill>
                  <a:schemeClr val="tx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48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4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36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36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1600" b="0" i="0" kern="1200" baseline="0">
                <a:solidFill>
                  <a:schemeClr val="tx1"/>
                </a:solidFill>
                <a:effectLst/>
                <a:latin typeface="Helvetica Neue"/>
                <a:ea typeface="+mn-ea"/>
                <a:cs typeface="+mn-cs"/>
              </a:rPr>
              <a:t>This Master is run under the context of Action</a:t>
            </a:r>
            <a:br>
              <a:rPr lang="en-US" sz="1600" b="0" i="0" kern="1200" baseline="0">
                <a:solidFill>
                  <a:schemeClr val="tx1"/>
                </a:solidFill>
                <a:effectLst/>
                <a:latin typeface="Helvetica Neue"/>
                <a:ea typeface="+mn-ea"/>
                <a:cs typeface="+mn-cs"/>
              </a:rPr>
            </a:br>
            <a:r>
              <a:rPr lang="en-US" sz="1600" b="0" i="0" kern="1200" baseline="0">
                <a:solidFill>
                  <a:schemeClr val="tx1"/>
                </a:solidFill>
                <a:effectLst/>
                <a:latin typeface="Helvetica Neue"/>
                <a:ea typeface="+mn-ea"/>
                <a:cs typeface="+mn-cs"/>
              </a:rPr>
              <a:t>No 2020-EU-IA-0087, co-financed by the EU CEF Telecom</a:t>
            </a:r>
            <a:br>
              <a:rPr lang="en-US" sz="1600" b="0" i="0" kern="1200" baseline="0">
                <a:solidFill>
                  <a:schemeClr val="tx1"/>
                </a:solidFill>
                <a:effectLst/>
                <a:latin typeface="Helvetica Neue"/>
                <a:ea typeface="+mn-ea"/>
                <a:cs typeface="+mn-cs"/>
              </a:rPr>
            </a:br>
            <a:r>
              <a:rPr lang="en-US" sz="1600" b="0" i="0" kern="1200" baseline="0">
                <a:solidFill>
                  <a:schemeClr val="tx1"/>
                </a:solidFill>
                <a:effectLst/>
                <a:latin typeface="Helvetica Neue"/>
                <a:ea typeface="+mn-ea"/>
                <a:cs typeface="+mn-cs"/>
              </a:rPr>
              <a:t>under GA nr. INEA/CEF/ICT/A2020/2267423</a:t>
            </a:r>
            <a:endParaRPr lang="x-none" sz="1600">
              <a:latin typeface="Helvetica Neue"/>
            </a:endParaRPr>
          </a:p>
        </p:txBody>
      </p:sp>
      <p:pic>
        <p:nvPicPr>
          <p:cNvPr id="22" name="Picture 21"/>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176665" y="12490766"/>
            <a:ext cx="5568959" cy="747511"/>
          </a:xfrm>
          <a:prstGeom prst="rect">
            <a:avLst/>
          </a:prstGeom>
        </p:spPr>
      </p:pic>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a:solidFill>
                <a:srgbClr val="000000"/>
              </a:solidFill>
            </a:endParaRPr>
          </a:p>
        </p:txBody>
      </p:sp>
    </p:spTree>
    <p:extLst>
      <p:ext uri="{BB962C8B-B14F-4D97-AF65-F5344CB8AC3E}">
        <p14:creationId xmlns:p14="http://schemas.microsoft.com/office/powerpoint/2010/main" val="2065785542"/>
      </p:ext>
    </p:extLst>
  </p:cSld>
  <p:clrMap bg1="lt1" tx1="dk1" bg2="lt2" tx2="dk2" accent1="accent1" accent2="accent2" accent3="accent3" accent4="accent4" accent5="accent5" accent6="accent6" hlink="hlink" folHlink="folHlink"/>
  <p:sldLayoutIdLst>
    <p:sldLayoutId id="2147483684" r:id="rId1"/>
    <p:sldLayoutId id="2147483697" r:id="rId2"/>
    <p:sldLayoutId id="2147483699" r:id="rId3"/>
    <p:sldLayoutId id="2147483698" r:id="rId4"/>
    <p:sldLayoutId id="2147483700" r:id="rId5"/>
    <p:sldLayoutId id="2147483714" r:id="rId6"/>
    <p:sldLayoutId id="2147483715" r:id="rId7"/>
  </p:sldLayoutIdLst>
  <p:hf hdr="0" ftr="0" dt="0"/>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a:t>University of Cyprus</a:t>
            </a:r>
          </a:p>
        </p:txBody>
      </p:sp>
      <p:sp>
        <p:nvSpPr>
          <p:cNvPr id="3" name="Text Placeholder 2"/>
          <p:cNvSpPr>
            <a:spLocks noGrp="1"/>
          </p:cNvSpPr>
          <p:nvPr>
            <p:ph type="body" sz="quarter" idx="19"/>
          </p:nvPr>
        </p:nvSpPr>
        <p:spPr/>
        <p:txBody>
          <a:bodyPr/>
          <a:lstStyle/>
          <a:p>
            <a:r>
              <a:rPr lang="en-US" dirty="0"/>
              <a:t>September - December 2022</a:t>
            </a:r>
          </a:p>
        </p:txBody>
      </p:sp>
      <p:sp>
        <p:nvSpPr>
          <p:cNvPr id="4" name="Text Placeholder 3"/>
          <p:cNvSpPr>
            <a:spLocks noGrp="1"/>
          </p:cNvSpPr>
          <p:nvPr>
            <p:ph type="body" sz="quarter" idx="21"/>
          </p:nvPr>
        </p:nvSpPr>
        <p:spPr/>
        <p:txBody>
          <a:bodyPr/>
          <a:lstStyle/>
          <a:p>
            <a:r>
              <a:rPr lang="en-US"/>
              <a:t>MAI611 Fundamentals of Artificial Intelligence</a:t>
            </a:r>
          </a:p>
        </p:txBody>
      </p:sp>
      <p:sp>
        <p:nvSpPr>
          <p:cNvPr id="5" name="Text Placeholder 4"/>
          <p:cNvSpPr>
            <a:spLocks noGrp="1"/>
          </p:cNvSpPr>
          <p:nvPr>
            <p:ph type="body" sz="quarter" idx="23"/>
          </p:nvPr>
        </p:nvSpPr>
        <p:spPr/>
        <p:txBody>
          <a:bodyPr/>
          <a:lstStyle/>
          <a:p>
            <a:r>
              <a:rPr lang="en-US"/>
              <a:t>Elpida Keravnou-Papailiou</a:t>
            </a:r>
          </a:p>
        </p:txBody>
      </p:sp>
      <p:pic>
        <p:nvPicPr>
          <p:cNvPr id="6" name="Picture 5">
            <a:extLst>
              <a:ext uri="{FF2B5EF4-FFF2-40B4-BE49-F238E27FC236}">
                <a16:creationId xmlns:a16="http://schemas.microsoft.com/office/drawing/2014/main" id="{821ADFC2-93C2-4EA8-ADD3-DAE5B0DEA4ED}"/>
              </a:ext>
            </a:extLst>
          </p:cNvPr>
          <p:cNvPicPr/>
          <p:nvPr/>
        </p:nvPicPr>
        <p:blipFill>
          <a:blip r:embed="rId2"/>
          <a:srcRect t="9007" r="76766" b="20964"/>
          <a:stretch>
            <a:fillRect/>
          </a:stretch>
        </p:blipFill>
        <p:spPr>
          <a:xfrm>
            <a:off x="20798724" y="630083"/>
            <a:ext cx="1900637" cy="1880642"/>
          </a:xfrm>
          <a:prstGeom prst="rect">
            <a:avLst/>
          </a:prstGeom>
          <a:noFill/>
          <a:ln>
            <a:noFill/>
            <a:prstDash/>
          </a:ln>
        </p:spPr>
      </p:pic>
    </p:spTree>
    <p:extLst>
      <p:ext uri="{BB962C8B-B14F-4D97-AF65-F5344CB8AC3E}">
        <p14:creationId xmlns:p14="http://schemas.microsoft.com/office/powerpoint/2010/main" val="1302962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AED7EE-2874-8E50-4FDD-0D3C5F32BBF4}"/>
              </a:ext>
            </a:extLst>
          </p:cNvPr>
          <p:cNvSpPr>
            <a:spLocks noGrp="1"/>
          </p:cNvSpPr>
          <p:nvPr>
            <p:ph type="body" sz="quarter" idx="24"/>
          </p:nvPr>
        </p:nvSpPr>
        <p:spPr>
          <a:xfrm>
            <a:off x="1287095" y="2396019"/>
            <a:ext cx="21590490" cy="892079"/>
          </a:xfrm>
        </p:spPr>
        <p:txBody>
          <a:bodyPr>
            <a:normAutofit/>
          </a:bodyPr>
          <a:lstStyle/>
          <a:p>
            <a:r>
              <a:rPr lang="en-US" sz="5400" dirty="0"/>
              <a:t>Developing Expertise</a:t>
            </a:r>
            <a:endParaRPr lang="en-CY" sz="5400" dirty="0"/>
          </a:p>
        </p:txBody>
      </p:sp>
      <p:sp>
        <p:nvSpPr>
          <p:cNvPr id="3" name="Text Placeholder 2">
            <a:extLst>
              <a:ext uri="{FF2B5EF4-FFF2-40B4-BE49-F238E27FC236}">
                <a16:creationId xmlns:a16="http://schemas.microsoft.com/office/drawing/2014/main" id="{293D6015-D874-D0B1-53A4-569B1F0C0042}"/>
              </a:ext>
            </a:extLst>
          </p:cNvPr>
          <p:cNvSpPr>
            <a:spLocks noGrp="1"/>
          </p:cNvSpPr>
          <p:nvPr>
            <p:ph type="body" sz="quarter" idx="22"/>
          </p:nvPr>
        </p:nvSpPr>
        <p:spPr>
          <a:xfrm>
            <a:off x="1287095" y="3542784"/>
            <a:ext cx="8981167" cy="8902158"/>
          </a:xfrm>
        </p:spPr>
        <p:txBody>
          <a:bodyPr/>
          <a:lstStyle/>
          <a:p>
            <a:r>
              <a:rPr lang="en-CY" sz="5400" dirty="0">
                <a:effectLst/>
                <a:ea typeface="Times New Roman" panose="02020603050405020304" pitchFamily="18" charset="0"/>
                <a:cs typeface="Times New Roman" panose="02020603050405020304" pitchFamily="18" charset="0"/>
              </a:rPr>
              <a:t>Many studies have been conducted regarding the differences in solving related problems between experienced and inexperienced people in some domain, or between categories of people with different amounts of experience.</a:t>
            </a:r>
            <a:endParaRPr lang="en-CY" sz="5400" dirty="0">
              <a:effectLst/>
              <a:ea typeface="Calibri" panose="020F0502020204030204" pitchFamily="34" charset="0"/>
              <a:cs typeface="Times New Roman" panose="02020603050405020304" pitchFamily="18" charset="0"/>
            </a:endParaRPr>
          </a:p>
          <a:p>
            <a:endParaRPr lang="en-CY" sz="5400" dirty="0"/>
          </a:p>
        </p:txBody>
      </p:sp>
      <p:sp>
        <p:nvSpPr>
          <p:cNvPr id="4" name="Text Placeholder 3">
            <a:extLst>
              <a:ext uri="{FF2B5EF4-FFF2-40B4-BE49-F238E27FC236}">
                <a16:creationId xmlns:a16="http://schemas.microsoft.com/office/drawing/2014/main" id="{D4B478AB-BF6E-E890-61CC-F8EE2526F7E7}"/>
              </a:ext>
            </a:extLst>
          </p:cNvPr>
          <p:cNvSpPr>
            <a:spLocks noGrp="1"/>
          </p:cNvSpPr>
          <p:nvPr>
            <p:ph type="body" sz="quarter" idx="26"/>
          </p:nvPr>
        </p:nvSpPr>
        <p:spPr>
          <a:xfrm>
            <a:off x="10277720" y="3542784"/>
            <a:ext cx="13271827" cy="9093924"/>
          </a:xfrm>
        </p:spPr>
        <p:txBody>
          <a:bodyPr/>
          <a:lstStyle/>
          <a:p>
            <a:pPr>
              <a:lnSpc>
                <a:spcPct val="107000"/>
              </a:lnSpc>
              <a:spcAft>
                <a:spcPts val="800"/>
              </a:spcAft>
            </a:pPr>
            <a:r>
              <a:rPr lang="en-US" sz="4400" b="1" dirty="0">
                <a:solidFill>
                  <a:srgbClr val="FF2D64"/>
                </a:solidFill>
                <a:effectLst/>
                <a:ea typeface="Calibri" panose="020F0502020204030204" pitchFamily="34" charset="0"/>
                <a:cs typeface="Times New Roman" panose="02020603050405020304" pitchFamily="18" charset="0"/>
              </a:rPr>
              <a:t>Results of Studies</a:t>
            </a:r>
            <a:r>
              <a:rPr lang="en-CY" sz="4400" b="1" dirty="0">
                <a:solidFill>
                  <a:srgbClr val="FF2D64"/>
                </a:solidFill>
                <a:effectLst/>
                <a:ea typeface="Calibri" panose="020F0502020204030204" pitchFamily="34" charset="0"/>
                <a:cs typeface="Times New Roman" panose="02020603050405020304" pitchFamily="18" charset="0"/>
              </a:rPr>
              <a:t> </a:t>
            </a:r>
          </a:p>
          <a:p>
            <a:pPr marL="571500" indent="-571500">
              <a:buFont typeface="Wingdings" panose="05000000000000000000" pitchFamily="2" charset="2"/>
              <a:buChar char="q"/>
            </a:pPr>
            <a:r>
              <a:rPr lang="en-CY" sz="3600" dirty="0"/>
              <a:t>The initially unstructured knowledge base of the inexperienced person, through experience in various ways of solving problems, gradually acquires shape and structure so that the pieces of knowledge are organized for immediate and efficient use.</a:t>
            </a:r>
          </a:p>
          <a:p>
            <a:pPr marL="571500" indent="-571500">
              <a:buFont typeface="Wingdings" panose="05000000000000000000" pitchFamily="2" charset="2"/>
              <a:buChar char="q"/>
            </a:pPr>
            <a:r>
              <a:rPr lang="en-CY" sz="3600" dirty="0"/>
              <a:t>Structures learned through experience are 'orthogonal' to the traditional structures contained in books.</a:t>
            </a:r>
          </a:p>
          <a:p>
            <a:pPr marL="571500" indent="-571500">
              <a:buFont typeface="Wingdings" panose="05000000000000000000" pitchFamily="2" charset="2"/>
              <a:buChar char="q"/>
            </a:pPr>
            <a:r>
              <a:rPr lang="en-CY" sz="3600" dirty="0"/>
              <a:t>An inexperienced person's descriptive knowledge is 'raw' because:</a:t>
            </a:r>
          </a:p>
          <a:p>
            <a:pPr indent="-457200">
              <a:spcBef>
                <a:spcPts val="0"/>
              </a:spcBef>
              <a:buFont typeface="Wingdings" panose="05000000000000000000" pitchFamily="2" charset="2"/>
              <a:buChar char="§"/>
            </a:pPr>
            <a:r>
              <a:rPr lang="en-CY" sz="2800" dirty="0"/>
              <a:t>focuses on </a:t>
            </a:r>
            <a:r>
              <a:rPr lang="en-CY" sz="2800" b="1" dirty="0">
                <a:solidFill>
                  <a:srgbClr val="FF2D64"/>
                </a:solidFill>
              </a:rPr>
              <a:t>classical descriptions</a:t>
            </a:r>
            <a:r>
              <a:rPr lang="en-CY" sz="2800" dirty="0"/>
              <a:t>,</a:t>
            </a:r>
          </a:p>
          <a:p>
            <a:pPr indent="-457200">
              <a:spcBef>
                <a:spcPts val="0"/>
              </a:spcBef>
              <a:buFont typeface="Wingdings" panose="05000000000000000000" pitchFamily="2" charset="2"/>
              <a:buChar char="§"/>
            </a:pPr>
            <a:r>
              <a:rPr lang="en-CY" sz="2800" dirty="0"/>
              <a:t>is </a:t>
            </a:r>
            <a:r>
              <a:rPr lang="en-CY" sz="2800" b="1" dirty="0">
                <a:solidFill>
                  <a:srgbClr val="FF2D64"/>
                </a:solidFill>
              </a:rPr>
              <a:t>scattered</a:t>
            </a:r>
            <a:r>
              <a:rPr lang="en-CY" sz="2800" dirty="0"/>
              <a:t> because there are not many connections between its elements and</a:t>
            </a:r>
          </a:p>
          <a:p>
            <a:pPr indent="-457200">
              <a:spcBef>
                <a:spcPts val="0"/>
              </a:spcBef>
              <a:buFont typeface="Wingdings" panose="05000000000000000000" pitchFamily="2" charset="2"/>
              <a:buChar char="§"/>
            </a:pPr>
            <a:r>
              <a:rPr lang="en-CY" sz="2800" dirty="0"/>
              <a:t>the internal structure of its elements is </a:t>
            </a:r>
            <a:r>
              <a:rPr lang="en-CY" sz="2800" b="1" dirty="0">
                <a:solidFill>
                  <a:srgbClr val="FF2D64"/>
                </a:solidFill>
              </a:rPr>
              <a:t>imprecise</a:t>
            </a:r>
            <a:r>
              <a:rPr lang="en-CY" sz="3600" dirty="0"/>
              <a:t>.</a:t>
            </a:r>
          </a:p>
          <a:p>
            <a:r>
              <a:rPr lang="en-CY" sz="3600" dirty="0"/>
              <a:t> </a:t>
            </a:r>
          </a:p>
          <a:p>
            <a:endParaRPr lang="en-CY" sz="3600" dirty="0"/>
          </a:p>
        </p:txBody>
      </p:sp>
      <p:sp>
        <p:nvSpPr>
          <p:cNvPr id="6" name="Slide Number Placeholder 5">
            <a:extLst>
              <a:ext uri="{FF2B5EF4-FFF2-40B4-BE49-F238E27FC236}">
                <a16:creationId xmlns:a16="http://schemas.microsoft.com/office/drawing/2014/main" id="{C2D44C3F-58A8-CBA3-8C89-E14A15D40955}"/>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10</a:t>
            </a:fld>
            <a:endParaRPr lang="bg-BG">
              <a:solidFill>
                <a:srgbClr val="000000"/>
              </a:solidFill>
            </a:endParaRPr>
          </a:p>
        </p:txBody>
      </p:sp>
    </p:spTree>
    <p:extLst>
      <p:ext uri="{BB962C8B-B14F-4D97-AF65-F5344CB8AC3E}">
        <p14:creationId xmlns:p14="http://schemas.microsoft.com/office/powerpoint/2010/main" val="2190367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1000"/>
                                        <p:tgtEl>
                                          <p:spTgt spid="4">
                                            <p:txEl>
                                              <p:pRg st="7" end="7"/>
                                            </p:txEl>
                                          </p:spTgt>
                                        </p:tgtEl>
                                      </p:cBhvr>
                                    </p:animEffect>
                                    <p:anim calcmode="lin" valueType="num">
                                      <p:cBhvr>
                                        <p:cTn id="5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87095" y="2710813"/>
            <a:ext cx="21590490" cy="1336531"/>
          </a:xfrm>
        </p:spPr>
        <p:txBody>
          <a:bodyPr>
            <a:normAutofit/>
          </a:bodyPr>
          <a:lstStyle/>
          <a:p>
            <a:r>
              <a:rPr lang="en-US" sz="5400" dirty="0"/>
              <a:t>Knowledge ‘Compilation’ Process</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396755" y="4708710"/>
            <a:ext cx="21590489" cy="3101166"/>
          </a:xfrm>
        </p:spPr>
        <p: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5400" dirty="0">
                <a:effectLst/>
                <a:ea typeface="Times New Roman" panose="02020603050405020304" pitchFamily="18" charset="0"/>
                <a:cs typeface="Times New Roman" panose="02020603050405020304" pitchFamily="18" charset="0"/>
              </a:rPr>
              <a:t>Recall, that </a:t>
            </a:r>
            <a:r>
              <a:rPr lang="en-CY" sz="5400" dirty="0">
                <a:effectLst/>
                <a:ea typeface="Times New Roman" panose="02020603050405020304" pitchFamily="18" charset="0"/>
                <a:cs typeface="Times New Roman" panose="02020603050405020304" pitchFamily="18" charset="0"/>
              </a:rPr>
              <a:t>according to Chandrasekaran's proposal, the process of acquiring expertise is the process of 'compiling' knowledge for efficient and effective use in carrying out specific problem-solving tasks.</a:t>
            </a:r>
            <a:endParaRPr lang="en-CY" sz="5400" dirty="0">
              <a:effectLst/>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effectLst/>
                <a:ea typeface="Times New Roman" panose="02020603050405020304" pitchFamily="18" charset="0"/>
                <a:cs typeface="Times New Roman" panose="02020603050405020304" pitchFamily="18" charset="0"/>
              </a:rPr>
              <a:t> </a:t>
            </a:r>
            <a:endParaRPr lang="en-CY" sz="5400" dirty="0">
              <a:effectLst/>
              <a:ea typeface="Calibri" panose="020F0502020204030204" pitchFamily="34" charset="0"/>
              <a:cs typeface="Times New Roman" panose="02020603050405020304" pitchFamily="18" charset="0"/>
            </a:endParaRPr>
          </a:p>
          <a:p>
            <a:endParaRPr lang="en-CY" sz="5400" dirty="0"/>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11</a:t>
            </a:fld>
            <a:endParaRPr lang="bg-BG">
              <a:solidFill>
                <a:srgbClr val="000000"/>
              </a:solidFill>
            </a:endParaRPr>
          </a:p>
        </p:txBody>
      </p:sp>
    </p:spTree>
    <p:extLst>
      <p:ext uri="{BB962C8B-B14F-4D97-AF65-F5344CB8AC3E}">
        <p14:creationId xmlns:p14="http://schemas.microsoft.com/office/powerpoint/2010/main" val="2530802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200598" y="4834828"/>
            <a:ext cx="21590490" cy="2416757"/>
          </a:xfrm>
        </p:spPr>
        <p:txBody>
          <a:bodyPr/>
          <a:lstStyle/>
          <a:p>
            <a:r>
              <a:rPr lang="en-US" sz="6000" dirty="0"/>
              <a:t>Total Task Investigation Methods</a:t>
            </a:r>
          </a:p>
        </p:txBody>
      </p:sp>
    </p:spTree>
    <p:extLst>
      <p:ext uri="{BB962C8B-B14F-4D97-AF65-F5344CB8AC3E}">
        <p14:creationId xmlns:p14="http://schemas.microsoft.com/office/powerpoint/2010/main" val="1323992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a:extLst>
              <a:ext uri="{FF2B5EF4-FFF2-40B4-BE49-F238E27FC236}">
                <a16:creationId xmlns:a16="http://schemas.microsoft.com/office/drawing/2014/main" id="{FEA194DD-EDED-EA25-36DB-E8AFE003583F}"/>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13315" name="Slide Number Placeholder 3">
            <a:extLst>
              <a:ext uri="{FF2B5EF4-FFF2-40B4-BE49-F238E27FC236}">
                <a16:creationId xmlns:a16="http://schemas.microsoft.com/office/drawing/2014/main" id="{618894A5-EF80-E454-5CB0-BF8A0BAFEC38}"/>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F90369DC-59F4-481B-AB32-DC49B4128796}" type="slidenum">
              <a:rPr lang="el-GR" altLang="en-US" smtClean="0"/>
              <a:pPr algn="ctr"/>
              <a:t>13</a:t>
            </a:fld>
            <a:endParaRPr lang="el-GR" altLang="en-US" dirty="0"/>
          </a:p>
        </p:txBody>
      </p:sp>
      <p:sp>
        <p:nvSpPr>
          <p:cNvPr id="13316" name="Rectangle 4">
            <a:extLst>
              <a:ext uri="{FF2B5EF4-FFF2-40B4-BE49-F238E27FC236}">
                <a16:creationId xmlns:a16="http://schemas.microsoft.com/office/drawing/2014/main" id="{6EA9A95A-231A-06EB-786C-06E579C3DCDC}"/>
              </a:ext>
            </a:extLst>
          </p:cNvPr>
          <p:cNvSpPr>
            <a:spLocks noChangeArrowheads="1"/>
          </p:cNvSpPr>
          <p:nvPr/>
        </p:nvSpPr>
        <p:spPr bwMode="auto">
          <a:xfrm>
            <a:off x="11430000" y="3352800"/>
            <a:ext cx="5181600" cy="5638800"/>
          </a:xfrm>
          <a:prstGeom prst="rect">
            <a:avLst/>
          </a:prstGeom>
          <a:solidFill>
            <a:schemeClr val="accent6">
              <a:lumMod val="40000"/>
              <a:lumOff val="6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US" sz="2800" b="1">
              <a:latin typeface="Helvetica Neue"/>
            </a:endParaRPr>
          </a:p>
        </p:txBody>
      </p:sp>
      <p:sp>
        <p:nvSpPr>
          <p:cNvPr id="13317" name="Rectangle 5">
            <a:extLst>
              <a:ext uri="{FF2B5EF4-FFF2-40B4-BE49-F238E27FC236}">
                <a16:creationId xmlns:a16="http://schemas.microsoft.com/office/drawing/2014/main" id="{397AC661-2495-2256-03FD-85A9AA0FB325}"/>
              </a:ext>
            </a:extLst>
          </p:cNvPr>
          <p:cNvSpPr>
            <a:spLocks noChangeArrowheads="1"/>
          </p:cNvSpPr>
          <p:nvPr/>
        </p:nvSpPr>
        <p:spPr bwMode="auto">
          <a:xfrm>
            <a:off x="12039600" y="3962400"/>
            <a:ext cx="3810000" cy="1676400"/>
          </a:xfrm>
          <a:prstGeom prst="rect">
            <a:avLst/>
          </a:prstGeom>
          <a:solidFill>
            <a:srgbClr val="FFFFFF"/>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latin typeface="Helvetica Neue"/>
              </a:rPr>
              <a:t>Strategies</a:t>
            </a:r>
            <a:r>
              <a:rPr lang="el-GR" altLang="en-US" sz="3600" b="1" dirty="0">
                <a:latin typeface="Helvetica Neue"/>
              </a:rPr>
              <a:t>/</a:t>
            </a:r>
          </a:p>
          <a:p>
            <a:pPr algn="ctr" eaLnBrk="1" hangingPunct="1"/>
            <a:r>
              <a:rPr lang="en-US" altLang="en-US" sz="3600" b="1" dirty="0">
                <a:latin typeface="Helvetica Neue"/>
              </a:rPr>
              <a:t>Heuristics</a:t>
            </a:r>
          </a:p>
        </p:txBody>
      </p:sp>
      <p:sp>
        <p:nvSpPr>
          <p:cNvPr id="13318" name="Rectangle 6">
            <a:extLst>
              <a:ext uri="{FF2B5EF4-FFF2-40B4-BE49-F238E27FC236}">
                <a16:creationId xmlns:a16="http://schemas.microsoft.com/office/drawing/2014/main" id="{A64BF697-1CE3-90B1-135A-DD3A7EA7833A}"/>
              </a:ext>
            </a:extLst>
          </p:cNvPr>
          <p:cNvSpPr>
            <a:spLocks noChangeArrowheads="1"/>
          </p:cNvSpPr>
          <p:nvPr/>
        </p:nvSpPr>
        <p:spPr bwMode="auto">
          <a:xfrm>
            <a:off x="12039600" y="6400800"/>
            <a:ext cx="3810000" cy="1828800"/>
          </a:xfrm>
          <a:prstGeom prst="rect">
            <a:avLst/>
          </a:prstGeom>
          <a:solidFill>
            <a:srgbClr val="FFFFFF"/>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latin typeface="Helvetica Neue"/>
              </a:rPr>
              <a:t>Descriptive</a:t>
            </a:r>
            <a:r>
              <a:rPr lang="el-GR" altLang="en-US" sz="3600" b="1" dirty="0">
                <a:latin typeface="Helvetica Neue"/>
              </a:rPr>
              <a:t> </a:t>
            </a:r>
            <a:r>
              <a:rPr lang="en-US" altLang="en-US" sz="3600" b="1" dirty="0">
                <a:latin typeface="Helvetica Neue"/>
              </a:rPr>
              <a:t>Knowledge</a:t>
            </a:r>
            <a:endParaRPr lang="el-GR" altLang="en-US" sz="3600" b="1" dirty="0">
              <a:latin typeface="Helvetica Neue"/>
            </a:endParaRPr>
          </a:p>
          <a:p>
            <a:pPr algn="ctr" eaLnBrk="1" hangingPunct="1"/>
            <a:r>
              <a:rPr lang="en-US" altLang="en-US" sz="3600" b="1" dirty="0">
                <a:latin typeface="Helvetica Neue"/>
              </a:rPr>
              <a:t>Structure</a:t>
            </a:r>
          </a:p>
        </p:txBody>
      </p:sp>
      <p:sp>
        <p:nvSpPr>
          <p:cNvPr id="13319" name="Rectangle 7">
            <a:extLst>
              <a:ext uri="{FF2B5EF4-FFF2-40B4-BE49-F238E27FC236}">
                <a16:creationId xmlns:a16="http://schemas.microsoft.com/office/drawing/2014/main" id="{B4A51672-2C9C-432F-FD27-5442DD1598ED}"/>
              </a:ext>
            </a:extLst>
          </p:cNvPr>
          <p:cNvSpPr>
            <a:spLocks noChangeArrowheads="1"/>
          </p:cNvSpPr>
          <p:nvPr/>
        </p:nvSpPr>
        <p:spPr bwMode="auto">
          <a:xfrm>
            <a:off x="6858001" y="4724400"/>
            <a:ext cx="3625850" cy="1981200"/>
          </a:xfrm>
          <a:prstGeom prst="rect">
            <a:avLst/>
          </a:prstGeom>
          <a:solidFill>
            <a:srgbClr val="FFFFFF"/>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l-GR" altLang="en-US" sz="1600" b="1" dirty="0">
              <a:latin typeface="Helvetica Neue"/>
            </a:endParaRPr>
          </a:p>
          <a:p>
            <a:pPr algn="ctr" eaLnBrk="1" hangingPunct="1"/>
            <a:r>
              <a:rPr lang="en-US" altLang="en-US" sz="3600" b="1" dirty="0">
                <a:latin typeface="Helvetica Neue"/>
              </a:rPr>
              <a:t>Dialogue</a:t>
            </a:r>
            <a:endParaRPr lang="el-GR" altLang="en-US" sz="3600" b="1" dirty="0">
              <a:latin typeface="Helvetica Neue"/>
            </a:endParaRPr>
          </a:p>
          <a:p>
            <a:pPr algn="ctr" eaLnBrk="1" hangingPunct="1"/>
            <a:r>
              <a:rPr lang="en-US" altLang="en-US" sz="3600" b="1" dirty="0">
                <a:latin typeface="Helvetica Neue"/>
              </a:rPr>
              <a:t>Structure</a:t>
            </a:r>
          </a:p>
        </p:txBody>
      </p:sp>
      <p:sp>
        <p:nvSpPr>
          <p:cNvPr id="13320" name="Line 8">
            <a:extLst>
              <a:ext uri="{FF2B5EF4-FFF2-40B4-BE49-F238E27FC236}">
                <a16:creationId xmlns:a16="http://schemas.microsoft.com/office/drawing/2014/main" id="{9CF65592-6989-C018-B7CA-EDB32122AC4D}"/>
              </a:ext>
            </a:extLst>
          </p:cNvPr>
          <p:cNvSpPr>
            <a:spLocks noChangeShapeType="1"/>
          </p:cNvSpPr>
          <p:nvPr/>
        </p:nvSpPr>
        <p:spPr bwMode="auto">
          <a:xfrm>
            <a:off x="13868400" y="5680076"/>
            <a:ext cx="0" cy="720724"/>
          </a:xfrm>
          <a:prstGeom prst="line">
            <a:avLst/>
          </a:prstGeom>
          <a:noFill/>
          <a:ln w="762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CY" sz="7200">
              <a:latin typeface="Helvetica Neue"/>
            </a:endParaRPr>
          </a:p>
        </p:txBody>
      </p:sp>
      <p:sp>
        <p:nvSpPr>
          <p:cNvPr id="13321" name="Line 9">
            <a:extLst>
              <a:ext uri="{FF2B5EF4-FFF2-40B4-BE49-F238E27FC236}">
                <a16:creationId xmlns:a16="http://schemas.microsoft.com/office/drawing/2014/main" id="{726CFB4B-FBD0-A155-3EB1-38F6B8302D13}"/>
              </a:ext>
            </a:extLst>
          </p:cNvPr>
          <p:cNvSpPr>
            <a:spLocks noChangeShapeType="1"/>
          </p:cNvSpPr>
          <p:nvPr/>
        </p:nvSpPr>
        <p:spPr bwMode="auto">
          <a:xfrm>
            <a:off x="10483850" y="5845176"/>
            <a:ext cx="901700" cy="0"/>
          </a:xfrm>
          <a:prstGeom prst="line">
            <a:avLst/>
          </a:prstGeom>
          <a:noFill/>
          <a:ln w="762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CY" sz="7200">
              <a:latin typeface="Helvetica Neue"/>
            </a:endParaRPr>
          </a:p>
        </p:txBody>
      </p:sp>
      <p:sp>
        <p:nvSpPr>
          <p:cNvPr id="13322" name="Text Box 10">
            <a:extLst>
              <a:ext uri="{FF2B5EF4-FFF2-40B4-BE49-F238E27FC236}">
                <a16:creationId xmlns:a16="http://schemas.microsoft.com/office/drawing/2014/main" id="{9510AE89-F241-8DE7-5A96-EAC609C55E7F}"/>
              </a:ext>
            </a:extLst>
          </p:cNvPr>
          <p:cNvSpPr txBox="1">
            <a:spLocks noChangeArrowheads="1"/>
          </p:cNvSpPr>
          <p:nvPr/>
        </p:nvSpPr>
        <p:spPr bwMode="auto">
          <a:xfrm>
            <a:off x="5029200" y="10210800"/>
            <a:ext cx="14630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solidFill>
                  <a:srgbClr val="990000"/>
                </a:solidFill>
              </a:rPr>
              <a:t>Interplay of Strategies, Descriptive Knowledge Structure and Dialogue Structure</a:t>
            </a:r>
          </a:p>
        </p:txBody>
      </p:sp>
      <p:sp>
        <p:nvSpPr>
          <p:cNvPr id="13323" name="Text Box 11">
            <a:extLst>
              <a:ext uri="{FF2B5EF4-FFF2-40B4-BE49-F238E27FC236}">
                <a16:creationId xmlns:a16="http://schemas.microsoft.com/office/drawing/2014/main" id="{34306C49-5815-5C52-A7AF-A5C0C3B88D52}"/>
              </a:ext>
            </a:extLst>
          </p:cNvPr>
          <p:cNvSpPr txBox="1">
            <a:spLocks noChangeArrowheads="1"/>
          </p:cNvSpPr>
          <p:nvPr/>
        </p:nvSpPr>
        <p:spPr bwMode="auto">
          <a:xfrm>
            <a:off x="4572000" y="1371601"/>
            <a:ext cx="15087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t>Total Task Investigations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AED7EE-2874-8E50-4FDD-0D3C5F32BBF4}"/>
              </a:ext>
            </a:extLst>
          </p:cNvPr>
          <p:cNvSpPr>
            <a:spLocks noGrp="1"/>
          </p:cNvSpPr>
          <p:nvPr>
            <p:ph type="body" sz="quarter" idx="24"/>
          </p:nvPr>
        </p:nvSpPr>
        <p:spPr>
          <a:xfrm>
            <a:off x="1287095" y="2396019"/>
            <a:ext cx="21590490" cy="892079"/>
          </a:xfrm>
        </p:spPr>
        <p:txBody>
          <a:bodyPr>
            <a:normAutofit/>
          </a:bodyPr>
          <a:lstStyle/>
          <a:p>
            <a:r>
              <a:rPr lang="en-US" sz="5400" dirty="0"/>
              <a:t>Total Task Investigations</a:t>
            </a:r>
            <a:endParaRPr lang="en-CY" sz="5400" dirty="0"/>
          </a:p>
        </p:txBody>
      </p:sp>
      <p:sp>
        <p:nvSpPr>
          <p:cNvPr id="3" name="Text Placeholder 2">
            <a:extLst>
              <a:ext uri="{FF2B5EF4-FFF2-40B4-BE49-F238E27FC236}">
                <a16:creationId xmlns:a16="http://schemas.microsoft.com/office/drawing/2014/main" id="{293D6015-D874-D0B1-53A4-569B1F0C0042}"/>
              </a:ext>
            </a:extLst>
          </p:cNvPr>
          <p:cNvSpPr>
            <a:spLocks noGrp="1"/>
          </p:cNvSpPr>
          <p:nvPr>
            <p:ph type="body" sz="quarter" idx="22"/>
          </p:nvPr>
        </p:nvSpPr>
        <p:spPr>
          <a:xfrm>
            <a:off x="1287095" y="3542784"/>
            <a:ext cx="10277393" cy="7822167"/>
          </a:xfrm>
        </p:spPr>
        <p:txBody>
          <a:bodyPr/>
          <a:lstStyle/>
          <a:p>
            <a:r>
              <a:rPr lang="en-CY" sz="5400" dirty="0">
                <a:effectLst/>
                <a:ea typeface="Times New Roman" panose="02020603050405020304" pitchFamily="18" charset="0"/>
                <a:cs typeface="Times New Roman" panose="02020603050405020304" pitchFamily="18" charset="0"/>
              </a:rPr>
              <a:t>Total task investigations aim to investigate the sequential nature of the search for information that leads to conclusions and decisions.</a:t>
            </a:r>
            <a:endParaRPr lang="en-CY" sz="5400" dirty="0">
              <a:effectLst/>
              <a:ea typeface="Calibri" panose="020F0502020204030204" pitchFamily="34" charset="0"/>
              <a:cs typeface="Times New Roman" panose="02020603050405020304" pitchFamily="18" charset="0"/>
            </a:endParaRPr>
          </a:p>
          <a:p>
            <a:endParaRPr lang="en-CY" sz="5400" dirty="0"/>
          </a:p>
        </p:txBody>
      </p:sp>
      <p:sp>
        <p:nvSpPr>
          <p:cNvPr id="4" name="Text Placeholder 3">
            <a:extLst>
              <a:ext uri="{FF2B5EF4-FFF2-40B4-BE49-F238E27FC236}">
                <a16:creationId xmlns:a16="http://schemas.microsoft.com/office/drawing/2014/main" id="{D4B478AB-BF6E-E890-61CC-F8EE2526F7E7}"/>
              </a:ext>
            </a:extLst>
          </p:cNvPr>
          <p:cNvSpPr>
            <a:spLocks noGrp="1"/>
          </p:cNvSpPr>
          <p:nvPr>
            <p:ph type="body" sz="quarter" idx="26"/>
          </p:nvPr>
        </p:nvSpPr>
        <p:spPr>
          <a:xfrm>
            <a:off x="12392686" y="3542784"/>
            <a:ext cx="10397882" cy="9093924"/>
          </a:xfrm>
        </p:spPr>
        <p:txBody>
          <a:bodyPr/>
          <a:lstStyle/>
          <a:p>
            <a:pPr marL="571500" indent="-571500">
              <a:buFont typeface="Wingdings" panose="05000000000000000000" pitchFamily="2" charset="2"/>
              <a:buChar char="q"/>
            </a:pPr>
            <a:r>
              <a:rPr lang="en-CY" sz="4200" dirty="0">
                <a:effectLst/>
                <a:ea typeface="Calibri" panose="020F0502020204030204" pitchFamily="34" charset="0"/>
                <a:cs typeface="Times New Roman" panose="02020603050405020304" pitchFamily="18" charset="0"/>
              </a:rPr>
              <a:t> </a:t>
            </a:r>
            <a:r>
              <a:rPr lang="en-CY" sz="4200" dirty="0"/>
              <a:t>Such methods were developed and applied by Elstein, Shulman, and Sprafka with the goal of understanding the skills, strategies, or other qualities that characterize the performance of skilled clinicians.</a:t>
            </a:r>
          </a:p>
          <a:p>
            <a:pPr marL="571500" indent="-571500">
              <a:buFont typeface="Wingdings" panose="05000000000000000000" pitchFamily="2" charset="2"/>
              <a:buChar char="q"/>
            </a:pPr>
            <a:r>
              <a:rPr lang="en-CY" sz="4200" dirty="0"/>
              <a:t>The study focused on disentangling the two components of the expertise model, search strategies and memory structures.</a:t>
            </a:r>
          </a:p>
          <a:p>
            <a:pPr marL="571500" indent="-571500">
              <a:buFont typeface="Wingdings" panose="05000000000000000000" pitchFamily="2" charset="2"/>
              <a:buChar char="q"/>
            </a:pPr>
            <a:r>
              <a:rPr lang="en-CY" sz="4200" dirty="0"/>
              <a:t>The motivation behind this study was to improve or accelerate how medical students can learn these skills.</a:t>
            </a:r>
          </a:p>
          <a:p>
            <a:pPr marL="571500" indent="-571500">
              <a:lnSpc>
                <a:spcPct val="107000"/>
              </a:lnSpc>
              <a:spcAft>
                <a:spcPts val="800"/>
              </a:spcAft>
              <a:buFont typeface="Wingdings" panose="05000000000000000000" pitchFamily="2" charset="2"/>
              <a:buChar char="q"/>
            </a:pPr>
            <a:endParaRPr lang="en-CY" sz="4200" dirty="0">
              <a:effectLst/>
              <a:ea typeface="Calibri" panose="020F0502020204030204" pitchFamily="34" charset="0"/>
              <a:cs typeface="Times New Roman" panose="02020603050405020304" pitchFamily="18" charset="0"/>
            </a:endParaRPr>
          </a:p>
          <a:p>
            <a:pPr marL="571500" indent="-571500">
              <a:buFont typeface="Wingdings" panose="05000000000000000000" pitchFamily="2" charset="2"/>
              <a:buChar char="q"/>
            </a:pPr>
            <a:endParaRPr lang="en-CY" sz="4200" dirty="0"/>
          </a:p>
        </p:txBody>
      </p:sp>
      <p:sp>
        <p:nvSpPr>
          <p:cNvPr id="6" name="Slide Number Placeholder 5">
            <a:extLst>
              <a:ext uri="{FF2B5EF4-FFF2-40B4-BE49-F238E27FC236}">
                <a16:creationId xmlns:a16="http://schemas.microsoft.com/office/drawing/2014/main" id="{C2D44C3F-58A8-CBA3-8C89-E14A15D40955}"/>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14</a:t>
            </a:fld>
            <a:endParaRPr lang="bg-BG">
              <a:solidFill>
                <a:srgbClr val="000000"/>
              </a:solidFill>
            </a:endParaRPr>
          </a:p>
        </p:txBody>
      </p:sp>
    </p:spTree>
    <p:extLst>
      <p:ext uri="{BB962C8B-B14F-4D97-AF65-F5344CB8AC3E}">
        <p14:creationId xmlns:p14="http://schemas.microsoft.com/office/powerpoint/2010/main" val="107873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87095" y="2710813"/>
            <a:ext cx="21590490" cy="1336531"/>
          </a:xfrm>
        </p:spPr>
        <p:txBody>
          <a:bodyPr>
            <a:normAutofit/>
          </a:bodyPr>
          <a:lstStyle/>
          <a:p>
            <a:r>
              <a:rPr lang="en-US" sz="5400" dirty="0"/>
              <a:t>Total Task Investigations: Research Findings</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396755" y="4663739"/>
            <a:ext cx="21590489" cy="7523264"/>
          </a:xfrm>
        </p:spPr>
        <p:txBody>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ea typeface="Times New Roman" panose="02020603050405020304" pitchFamily="18" charset="0"/>
                <a:cs typeface="Times New Roman" panose="02020603050405020304" pitchFamily="18" charset="0"/>
              </a:rPr>
              <a:t>Hypotheses (regarding the solution to the problem) are generated early.</a:t>
            </a:r>
            <a:endParaRPr lang="en-CY" sz="48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ea typeface="Times New Roman" panose="02020603050405020304" pitchFamily="18" charset="0"/>
                <a:cs typeface="Times New Roman" panose="02020603050405020304" pitchFamily="18" charset="0"/>
              </a:rPr>
              <a:t>The number of active hypotheses is very small, rarely exceeding 5 and almost never exceeding 7.</a:t>
            </a:r>
            <a:endParaRPr lang="en-CY" sz="48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ea typeface="Times New Roman" panose="02020603050405020304" pitchFamily="18" charset="0"/>
                <a:cs typeface="Times New Roman" panose="02020603050405020304" pitchFamily="18" charset="0"/>
              </a:rPr>
              <a:t>The most common error is over-interpretation (giving more weight than it should to evidence consistent with the intended hypothesis, while important evidence against the hypothesis may be ignored).</a:t>
            </a:r>
            <a:endParaRPr lang="en-CY" sz="48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ea typeface="Times New Roman" panose="02020603050405020304" pitchFamily="18" charset="0"/>
                <a:cs typeface="Times New Roman" panose="02020603050405020304" pitchFamily="18" charset="0"/>
              </a:rPr>
              <a:t>Ability can be situational, and knowledge and experience are essential to ability.</a:t>
            </a:r>
            <a:endParaRPr lang="en-CY" sz="48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pPr>
            <a:r>
              <a:rPr lang="en-CY" sz="4800" dirty="0">
                <a:effectLst/>
                <a:ea typeface="Calibri" panose="020F0502020204030204" pitchFamily="34" charset="0"/>
                <a:cs typeface="Times New Roman" panose="02020603050405020304" pitchFamily="18" charset="0"/>
              </a:rPr>
              <a:t> </a:t>
            </a:r>
          </a:p>
          <a:p>
            <a:pPr marL="685800" indent="-685800">
              <a:buFont typeface="Wingdings" panose="05000000000000000000" pitchFamily="2" charset="2"/>
              <a:buChar char="q"/>
            </a:pPr>
            <a:endParaRPr lang="en-CY" sz="4800" dirty="0"/>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15</a:t>
            </a:fld>
            <a:endParaRPr lang="bg-BG">
              <a:solidFill>
                <a:srgbClr val="000000"/>
              </a:solidFill>
            </a:endParaRPr>
          </a:p>
        </p:txBody>
      </p:sp>
    </p:spTree>
    <p:extLst>
      <p:ext uri="{BB962C8B-B14F-4D97-AF65-F5344CB8AC3E}">
        <p14:creationId xmlns:p14="http://schemas.microsoft.com/office/powerpoint/2010/main" val="2786732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87095" y="2710813"/>
            <a:ext cx="21590490" cy="1336531"/>
          </a:xfrm>
        </p:spPr>
        <p:txBody>
          <a:bodyPr>
            <a:normAutofit/>
          </a:bodyPr>
          <a:lstStyle/>
          <a:p>
            <a:r>
              <a:rPr lang="en-US" sz="5400" dirty="0"/>
              <a:t>Total Task Investigation Methods</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396755" y="4663739"/>
            <a:ext cx="21590489" cy="7523264"/>
          </a:xfrm>
        </p:spPr>
        <p: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effectLst/>
                <a:ea typeface="Times New Roman" panose="02020603050405020304" pitchFamily="18" charset="0"/>
                <a:cs typeface="Times New Roman" panose="02020603050405020304" pitchFamily="18" charset="0"/>
              </a:rPr>
              <a:t>The application of a total task investigation method implies the simulation of the environment of the task in question. Methods can be categorized based on how the</a:t>
            </a:r>
            <a:r>
              <a:rPr lang="en-US" sz="5400" dirty="0">
                <a:effectLst/>
                <a:ea typeface="Times New Roman" panose="02020603050405020304" pitchFamily="18" charset="0"/>
                <a:cs typeface="Times New Roman" panose="02020603050405020304" pitchFamily="18" charset="0"/>
              </a:rPr>
              <a:t> task environment is</a:t>
            </a:r>
            <a:r>
              <a:rPr lang="en-CY" sz="5400" dirty="0">
                <a:effectLst/>
                <a:ea typeface="Times New Roman" panose="02020603050405020304" pitchFamily="18" charset="0"/>
                <a:cs typeface="Times New Roman" panose="02020603050405020304" pitchFamily="18" charset="0"/>
              </a:rPr>
              <a:t> simulated:</a:t>
            </a:r>
            <a:endParaRPr lang="en-CY" sz="54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b="1" dirty="0">
                <a:solidFill>
                  <a:srgbClr val="FF2D64"/>
                </a:solidFill>
                <a:effectLst/>
                <a:ea typeface="Times New Roman" panose="02020603050405020304" pitchFamily="18" charset="0"/>
                <a:cs typeface="Times New Roman" panose="02020603050405020304" pitchFamily="18" charset="0"/>
              </a:rPr>
              <a:t>high fidelity </a:t>
            </a:r>
            <a:r>
              <a:rPr lang="en-CY" sz="5400" dirty="0">
                <a:effectLst/>
                <a:ea typeface="Times New Roman" panose="02020603050405020304" pitchFamily="18" charset="0"/>
                <a:cs typeface="Times New Roman" panose="02020603050405020304" pitchFamily="18" charset="0"/>
              </a:rPr>
              <a:t>simulation where the participation of actors may be required,</a:t>
            </a:r>
            <a:endParaRPr lang="en-CY" sz="54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b="1" dirty="0">
                <a:solidFill>
                  <a:srgbClr val="FF2D64"/>
                </a:solidFill>
                <a:effectLst/>
                <a:ea typeface="Times New Roman" panose="02020603050405020304" pitchFamily="18" charset="0"/>
                <a:cs typeface="Times New Roman" panose="02020603050405020304" pitchFamily="18" charset="0"/>
              </a:rPr>
              <a:t>moderate fidelity </a:t>
            </a:r>
            <a:r>
              <a:rPr lang="en-CY" sz="5400" dirty="0">
                <a:effectLst/>
                <a:ea typeface="Times New Roman" panose="02020603050405020304" pitchFamily="18" charset="0"/>
                <a:cs typeface="Times New Roman" panose="02020603050405020304" pitchFamily="18" charset="0"/>
              </a:rPr>
              <a:t>simulation, otherwise ‘basket’ methods, and</a:t>
            </a:r>
            <a:endParaRPr lang="en-CY" sz="54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b="1" dirty="0">
                <a:solidFill>
                  <a:srgbClr val="FF2D64"/>
                </a:solidFill>
                <a:effectLst/>
                <a:ea typeface="Times New Roman" panose="02020603050405020304" pitchFamily="18" charset="0"/>
                <a:cs typeface="Times New Roman" panose="02020603050405020304" pitchFamily="18" charset="0"/>
              </a:rPr>
              <a:t>low fidelity </a:t>
            </a:r>
            <a:r>
              <a:rPr lang="en-CY" sz="5400" dirty="0">
                <a:effectLst/>
                <a:ea typeface="Times New Roman" panose="02020603050405020304" pitchFamily="18" charset="0"/>
                <a:cs typeface="Times New Roman" panose="02020603050405020304" pitchFamily="18" charset="0"/>
              </a:rPr>
              <a:t>simulation.</a:t>
            </a:r>
            <a:endParaRPr lang="en-CY" sz="5400" dirty="0">
              <a:effectLst/>
              <a:ea typeface="Calibri" panose="020F0502020204030204" pitchFamily="34" charset="0"/>
              <a:cs typeface="Times New Roman" panose="02020603050405020304" pitchFamily="18" charset="0"/>
            </a:endParaRPr>
          </a:p>
          <a:p>
            <a:pPr>
              <a:lnSpc>
                <a:spcPct val="107000"/>
              </a:lnSpc>
              <a:spcAft>
                <a:spcPts val="800"/>
              </a:spcAft>
            </a:pPr>
            <a:r>
              <a:rPr lang="en-US" sz="5400" dirty="0">
                <a:effectLst/>
                <a:ea typeface="Calibri" panose="020F0502020204030204" pitchFamily="34" charset="0"/>
                <a:cs typeface="Times New Roman" panose="02020603050405020304" pitchFamily="18" charset="0"/>
              </a:rPr>
              <a:t> </a:t>
            </a:r>
            <a:endParaRPr lang="en-CY" sz="5400" dirty="0">
              <a:effectLst/>
              <a:ea typeface="Calibri" panose="020F0502020204030204" pitchFamily="34" charset="0"/>
              <a:cs typeface="Times New Roman" panose="02020603050405020304" pitchFamily="18" charset="0"/>
            </a:endParaRPr>
          </a:p>
          <a:p>
            <a:pPr marL="685800" indent="-685800">
              <a:buFont typeface="Wingdings" panose="05000000000000000000" pitchFamily="2" charset="2"/>
              <a:buChar char="q"/>
            </a:pPr>
            <a:endParaRPr lang="en-CY" sz="5400" dirty="0"/>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16</a:t>
            </a:fld>
            <a:endParaRPr lang="bg-BG">
              <a:solidFill>
                <a:srgbClr val="000000"/>
              </a:solidFill>
            </a:endParaRPr>
          </a:p>
        </p:txBody>
      </p:sp>
    </p:spTree>
    <p:extLst>
      <p:ext uri="{BB962C8B-B14F-4D97-AF65-F5344CB8AC3E}">
        <p14:creationId xmlns:p14="http://schemas.microsoft.com/office/powerpoint/2010/main" val="548078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87095" y="2710813"/>
            <a:ext cx="21590490" cy="1336531"/>
          </a:xfrm>
        </p:spPr>
        <p:txBody>
          <a:bodyPr>
            <a:normAutofit/>
          </a:bodyPr>
          <a:lstStyle/>
          <a:p>
            <a:r>
              <a:rPr lang="en-US" sz="5400" dirty="0"/>
              <a:t>Example of a method of low fidelity simulation </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396755" y="4663739"/>
            <a:ext cx="21590489" cy="7523264"/>
          </a:xfrm>
        </p:spPr>
        <p:txBody>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ea typeface="Times New Roman" panose="02020603050405020304" pitchFamily="18" charset="0"/>
                <a:cs typeface="Times New Roman" panose="02020603050405020304" pitchFamily="18" charset="0"/>
              </a:rPr>
              <a:t>The analyst creates a list of all possible actions and their corresponding results.</a:t>
            </a:r>
            <a:endParaRPr lang="en-CY" sz="48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ea typeface="Times New Roman" panose="02020603050405020304" pitchFamily="18" charset="0"/>
                <a:cs typeface="Times New Roman" panose="02020603050405020304" pitchFamily="18" charset="0"/>
              </a:rPr>
              <a:t>The list of actions, without the results, is presented to the expert. The expert successively chooses actions, until either all actions are exhausted or a solution to the problem is reached.</a:t>
            </a:r>
            <a:endParaRPr lang="en-CY" sz="48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ea typeface="Times New Roman" panose="02020603050405020304" pitchFamily="18" charset="0"/>
                <a:cs typeface="Times New Roman" panose="02020603050405020304" pitchFamily="18" charset="0"/>
              </a:rPr>
              <a:t>During the process the expert does not need to reveal his thought.</a:t>
            </a:r>
            <a:endParaRPr lang="en-CY" sz="48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ea typeface="Times New Roman" panose="02020603050405020304" pitchFamily="18" charset="0"/>
                <a:cs typeface="Times New Roman" panose="02020603050405020304" pitchFamily="18" charset="0"/>
              </a:rPr>
              <a:t>The analyst records the sequence of the expert's choices to analyse it to discover the expert's thinking.</a:t>
            </a:r>
            <a:endParaRPr lang="en-CY" sz="48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pPr>
            <a:r>
              <a:rPr lang="en-CY" sz="4800" dirty="0">
                <a:effectLst/>
                <a:ea typeface="Calibri" panose="020F0502020204030204" pitchFamily="34" charset="0"/>
                <a:cs typeface="Times New Roman" panose="02020603050405020304" pitchFamily="18" charset="0"/>
              </a:rPr>
              <a:t> </a:t>
            </a: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800" dirty="0">
              <a:effectLst/>
              <a:ea typeface="Calibri" panose="020F0502020204030204" pitchFamily="34" charset="0"/>
              <a:cs typeface="Times New Roman" panose="02020603050405020304" pitchFamily="18" charset="0"/>
            </a:endParaRPr>
          </a:p>
          <a:p>
            <a:pPr marL="685800" indent="-685800">
              <a:buFont typeface="Wingdings" panose="05000000000000000000" pitchFamily="2" charset="2"/>
              <a:buChar char="q"/>
            </a:pPr>
            <a:endParaRPr lang="en-CY" sz="4800" dirty="0"/>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17</a:t>
            </a:fld>
            <a:endParaRPr lang="bg-BG">
              <a:solidFill>
                <a:srgbClr val="000000"/>
              </a:solidFill>
            </a:endParaRPr>
          </a:p>
        </p:txBody>
      </p:sp>
    </p:spTree>
    <p:extLst>
      <p:ext uri="{BB962C8B-B14F-4D97-AF65-F5344CB8AC3E}">
        <p14:creationId xmlns:p14="http://schemas.microsoft.com/office/powerpoint/2010/main" val="3699398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1">
            <a:extLst>
              <a:ext uri="{FF2B5EF4-FFF2-40B4-BE49-F238E27FC236}">
                <a16:creationId xmlns:a16="http://schemas.microsoft.com/office/drawing/2014/main" id="{C5A53342-BD35-EC1F-B557-EF8DE3A0A57E}"/>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19459" name="Slide Number Placeholder 3">
            <a:extLst>
              <a:ext uri="{FF2B5EF4-FFF2-40B4-BE49-F238E27FC236}">
                <a16:creationId xmlns:a16="http://schemas.microsoft.com/office/drawing/2014/main" id="{3D6D9188-9934-2862-F7C0-918CEDA70AEC}"/>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82E3432D-9ECD-4CAC-BBF2-2B1BC7E0DD9F}" type="slidenum">
              <a:rPr lang="el-GR" altLang="en-US" smtClean="0"/>
              <a:pPr algn="ctr"/>
              <a:t>18</a:t>
            </a:fld>
            <a:endParaRPr lang="el-GR" altLang="en-US" dirty="0"/>
          </a:p>
        </p:txBody>
      </p:sp>
      <p:sp>
        <p:nvSpPr>
          <p:cNvPr id="19460" name="Rectangle 4">
            <a:extLst>
              <a:ext uri="{FF2B5EF4-FFF2-40B4-BE49-F238E27FC236}">
                <a16:creationId xmlns:a16="http://schemas.microsoft.com/office/drawing/2014/main" id="{BA092B4B-D07C-43C0-B993-4A552395F42C}"/>
              </a:ext>
            </a:extLst>
          </p:cNvPr>
          <p:cNvSpPr>
            <a:spLocks noChangeArrowheads="1"/>
          </p:cNvSpPr>
          <p:nvPr/>
        </p:nvSpPr>
        <p:spPr bwMode="auto">
          <a:xfrm>
            <a:off x="13258799" y="4916774"/>
            <a:ext cx="2166079" cy="6818026"/>
          </a:xfrm>
          <a:prstGeom prst="rect">
            <a:avLst/>
          </a:prstGeom>
          <a:solidFill>
            <a:srgbClr val="C0C0C0"/>
          </a:solidFill>
          <a:ln w="2857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19461" name="Text Box 5">
            <a:extLst>
              <a:ext uri="{FF2B5EF4-FFF2-40B4-BE49-F238E27FC236}">
                <a16:creationId xmlns:a16="http://schemas.microsoft.com/office/drawing/2014/main" id="{1987628B-DE0C-63A7-F2AB-A8A275B53AE0}"/>
              </a:ext>
            </a:extLst>
          </p:cNvPr>
          <p:cNvSpPr txBox="1">
            <a:spLocks noChangeArrowheads="1"/>
          </p:cNvSpPr>
          <p:nvPr/>
        </p:nvSpPr>
        <p:spPr bwMode="auto">
          <a:xfrm>
            <a:off x="7315200" y="2895601"/>
            <a:ext cx="4419600" cy="8956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4800" b="1" dirty="0">
                <a:solidFill>
                  <a:srgbClr val="990000"/>
                </a:solidFill>
              </a:rPr>
              <a:t>Actions</a:t>
            </a:r>
            <a:r>
              <a:rPr lang="el-GR" altLang="en-US" sz="4800" b="1" i="1" dirty="0">
                <a:solidFill>
                  <a:srgbClr val="990000"/>
                </a:solidFill>
              </a:rPr>
              <a:t>	</a:t>
            </a:r>
            <a:r>
              <a:rPr lang="el-GR" altLang="en-US" sz="4800" b="1" i="1" dirty="0"/>
              <a:t>		</a:t>
            </a:r>
            <a:r>
              <a:rPr lang="el-GR" altLang="en-US" sz="4800" b="1" dirty="0"/>
              <a:t>        </a:t>
            </a:r>
          </a:p>
          <a:p>
            <a:pPr algn="l" eaLnBrk="1" hangingPunct="1"/>
            <a:r>
              <a:rPr lang="el-GR" altLang="en-US" sz="4800" b="1" dirty="0"/>
              <a:t>   </a:t>
            </a:r>
          </a:p>
          <a:p>
            <a:pPr algn="l" eaLnBrk="1" hangingPunct="1"/>
            <a:r>
              <a:rPr lang="el-GR" altLang="en-US" sz="4800" b="1" dirty="0"/>
              <a:t>   </a:t>
            </a:r>
            <a:r>
              <a:rPr lang="en-US" altLang="en-US" sz="4800" b="1" dirty="0"/>
              <a:t>A</a:t>
            </a:r>
            <a:r>
              <a:rPr lang="el-GR" altLang="en-US" sz="4800" b="1" baseline="-25000" dirty="0"/>
              <a:t>1</a:t>
            </a:r>
          </a:p>
          <a:p>
            <a:pPr algn="l" eaLnBrk="1" hangingPunct="1"/>
            <a:endParaRPr lang="el-GR" altLang="en-US" sz="4800" b="1" dirty="0"/>
          </a:p>
          <a:p>
            <a:pPr algn="l" eaLnBrk="1" hangingPunct="1"/>
            <a:r>
              <a:rPr lang="el-GR" altLang="en-US" sz="4800" b="1" dirty="0"/>
              <a:t>   </a:t>
            </a:r>
            <a:r>
              <a:rPr lang="en-US" altLang="en-US" sz="4800" b="1" dirty="0"/>
              <a:t>A</a:t>
            </a:r>
            <a:r>
              <a:rPr lang="el-GR" altLang="en-US" sz="4800" b="1" baseline="-25000" dirty="0"/>
              <a:t>2</a:t>
            </a:r>
          </a:p>
          <a:p>
            <a:pPr algn="l" eaLnBrk="1" hangingPunct="1"/>
            <a:r>
              <a:rPr lang="el-GR" altLang="en-US" sz="4800" b="1" dirty="0"/>
              <a:t>   .   </a:t>
            </a:r>
          </a:p>
          <a:p>
            <a:pPr algn="l" eaLnBrk="1" hangingPunct="1"/>
            <a:r>
              <a:rPr lang="el-GR" altLang="en-US" sz="4800" b="1" dirty="0"/>
              <a:t>   .</a:t>
            </a:r>
          </a:p>
          <a:p>
            <a:pPr algn="l" eaLnBrk="1" hangingPunct="1"/>
            <a:r>
              <a:rPr lang="el-GR" altLang="en-US" sz="4800" b="1" dirty="0"/>
              <a:t>   .</a:t>
            </a:r>
          </a:p>
          <a:p>
            <a:pPr algn="l" eaLnBrk="1" hangingPunct="1"/>
            <a:r>
              <a:rPr lang="el-GR" altLang="en-US" sz="4800" b="1" dirty="0"/>
              <a:t>   .</a:t>
            </a:r>
          </a:p>
          <a:p>
            <a:pPr algn="l" eaLnBrk="1" hangingPunct="1"/>
            <a:endParaRPr lang="el-GR" altLang="en-US" sz="4800" b="1" dirty="0"/>
          </a:p>
          <a:p>
            <a:pPr algn="l" eaLnBrk="1" hangingPunct="1"/>
            <a:r>
              <a:rPr lang="el-GR" altLang="en-US" sz="4800" b="1" dirty="0"/>
              <a:t>   </a:t>
            </a:r>
            <a:r>
              <a:rPr lang="en-US" altLang="en-US" sz="4800" b="1" dirty="0"/>
              <a:t>A</a:t>
            </a:r>
            <a:r>
              <a:rPr lang="en-US" altLang="en-US" sz="4800" b="1" baseline="-25000" dirty="0"/>
              <a:t>n</a:t>
            </a:r>
            <a:r>
              <a:rPr lang="el-GR" altLang="en-US" sz="4800" b="1" dirty="0"/>
              <a:t> </a:t>
            </a:r>
            <a:endParaRPr lang="en-US" altLang="en-US" sz="4800" b="1" dirty="0"/>
          </a:p>
        </p:txBody>
      </p:sp>
      <p:sp>
        <p:nvSpPr>
          <p:cNvPr id="19462" name="Text Box 6">
            <a:extLst>
              <a:ext uri="{FF2B5EF4-FFF2-40B4-BE49-F238E27FC236}">
                <a16:creationId xmlns:a16="http://schemas.microsoft.com/office/drawing/2014/main" id="{180BECD6-80F7-E7D1-AD3D-B52AC9242EE0}"/>
              </a:ext>
            </a:extLst>
          </p:cNvPr>
          <p:cNvSpPr txBox="1">
            <a:spLocks noChangeArrowheads="1"/>
          </p:cNvSpPr>
          <p:nvPr/>
        </p:nvSpPr>
        <p:spPr bwMode="auto">
          <a:xfrm>
            <a:off x="11564488" y="2895601"/>
            <a:ext cx="5638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b="1" dirty="0">
                <a:solidFill>
                  <a:srgbClr val="990000"/>
                </a:solidFill>
              </a:rPr>
              <a:t>Results</a:t>
            </a:r>
            <a:endParaRPr lang="en-US" altLang="en-US" sz="40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87095" y="2710813"/>
            <a:ext cx="21590490" cy="1336531"/>
          </a:xfrm>
        </p:spPr>
        <p:txBody>
          <a:bodyPr>
            <a:normAutofit/>
          </a:bodyPr>
          <a:lstStyle/>
          <a:p>
            <a:r>
              <a:rPr lang="en-US" sz="5400" dirty="0"/>
              <a:t>Example of a method of medium fidelity simulation </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396755" y="4663739"/>
            <a:ext cx="21590489" cy="5334700"/>
          </a:xfrm>
        </p:spPr>
        <p:txBody>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effectLst/>
                <a:ea typeface="Times New Roman" panose="02020603050405020304" pitchFamily="18" charset="0"/>
                <a:cs typeface="Times New Roman" panose="02020603050405020304" pitchFamily="18" charset="0"/>
              </a:rPr>
              <a:t>The analyst sequentially reveals information about the problem being solved by placing relevant notes in a basket.</a:t>
            </a:r>
            <a:endParaRPr lang="en-CY" sz="54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effectLst/>
                <a:ea typeface="Times New Roman" panose="02020603050405020304" pitchFamily="18" charset="0"/>
                <a:cs typeface="Times New Roman" panose="02020603050405020304" pitchFamily="18" charset="0"/>
              </a:rPr>
              <a:t>The expert, who does not raise questions, sees this information, withdraws from the basket those he wants to use, and at the same time reveals his thinking to the analyst.</a:t>
            </a:r>
            <a:endParaRPr lang="en-CY" sz="5400" dirty="0">
              <a:effectLst/>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5400" dirty="0">
              <a:effectLst/>
              <a:ea typeface="Calibri" panose="020F0502020204030204" pitchFamily="34" charset="0"/>
              <a:cs typeface="Times New Roman" panose="02020603050405020304" pitchFamily="18" charset="0"/>
            </a:endParaRPr>
          </a:p>
          <a:p>
            <a:endParaRPr lang="en-CY" sz="5400" dirty="0"/>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19</a:t>
            </a:fld>
            <a:endParaRPr lang="bg-BG">
              <a:solidFill>
                <a:srgbClr val="000000"/>
              </a:solidFill>
            </a:endParaRPr>
          </a:p>
        </p:txBody>
      </p:sp>
    </p:spTree>
    <p:extLst>
      <p:ext uri="{BB962C8B-B14F-4D97-AF65-F5344CB8AC3E}">
        <p14:creationId xmlns:p14="http://schemas.microsoft.com/office/powerpoint/2010/main" val="1249766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225311" y="3611509"/>
            <a:ext cx="21590490" cy="3666621"/>
          </a:xfrm>
        </p:spPr>
        <p:txBody>
          <a:bodyPr/>
          <a:lstStyle/>
          <a:p>
            <a:r>
              <a:rPr lang="en-US" sz="8000" dirty="0"/>
              <a:t>Knowledge Engineering</a:t>
            </a:r>
          </a:p>
        </p:txBody>
      </p:sp>
    </p:spTree>
    <p:extLst>
      <p:ext uri="{BB962C8B-B14F-4D97-AF65-F5344CB8AC3E}">
        <p14:creationId xmlns:p14="http://schemas.microsoft.com/office/powerpoint/2010/main" val="79040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1">
            <a:extLst>
              <a:ext uri="{FF2B5EF4-FFF2-40B4-BE49-F238E27FC236}">
                <a16:creationId xmlns:a16="http://schemas.microsoft.com/office/drawing/2014/main" id="{527CAC03-60F9-85C3-A7CE-182DEA581ADB}"/>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1507" name="Slide Number Placeholder 3">
            <a:extLst>
              <a:ext uri="{FF2B5EF4-FFF2-40B4-BE49-F238E27FC236}">
                <a16:creationId xmlns:a16="http://schemas.microsoft.com/office/drawing/2014/main" id="{488FAB2F-54DE-7A49-5BD9-42DAEB11A1D4}"/>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78094B88-14D4-428A-A71F-94BD9FFB0335}" type="slidenum">
              <a:rPr lang="el-GR" altLang="en-US" smtClean="0"/>
              <a:pPr algn="ctr"/>
              <a:t>20</a:t>
            </a:fld>
            <a:endParaRPr lang="el-GR" altLang="en-US" dirty="0"/>
          </a:p>
        </p:txBody>
      </p:sp>
      <p:sp>
        <p:nvSpPr>
          <p:cNvPr id="21508" name="Line 4">
            <a:extLst>
              <a:ext uri="{FF2B5EF4-FFF2-40B4-BE49-F238E27FC236}">
                <a16:creationId xmlns:a16="http://schemas.microsoft.com/office/drawing/2014/main" id="{E6266D14-8174-3464-F628-7BC37E8CAA7A}"/>
              </a:ext>
            </a:extLst>
          </p:cNvPr>
          <p:cNvSpPr>
            <a:spLocks noChangeShapeType="1"/>
          </p:cNvSpPr>
          <p:nvPr/>
        </p:nvSpPr>
        <p:spPr bwMode="auto">
          <a:xfrm>
            <a:off x="10439400" y="4648200"/>
            <a:ext cx="0" cy="1600200"/>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21509" name="Line 5">
            <a:extLst>
              <a:ext uri="{FF2B5EF4-FFF2-40B4-BE49-F238E27FC236}">
                <a16:creationId xmlns:a16="http://schemas.microsoft.com/office/drawing/2014/main" id="{736E8D5B-7A0E-9BBA-8A23-6B71B93EE817}"/>
              </a:ext>
            </a:extLst>
          </p:cNvPr>
          <p:cNvSpPr>
            <a:spLocks noChangeShapeType="1"/>
          </p:cNvSpPr>
          <p:nvPr/>
        </p:nvSpPr>
        <p:spPr bwMode="auto">
          <a:xfrm>
            <a:off x="10439400" y="6248400"/>
            <a:ext cx="2743200" cy="0"/>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21510" name="Line 6">
            <a:extLst>
              <a:ext uri="{FF2B5EF4-FFF2-40B4-BE49-F238E27FC236}">
                <a16:creationId xmlns:a16="http://schemas.microsoft.com/office/drawing/2014/main" id="{6F53BBCB-CE89-F1D2-C294-49BE7A7ED143}"/>
              </a:ext>
            </a:extLst>
          </p:cNvPr>
          <p:cNvSpPr>
            <a:spLocks noChangeShapeType="1"/>
          </p:cNvSpPr>
          <p:nvPr/>
        </p:nvSpPr>
        <p:spPr bwMode="auto">
          <a:xfrm flipV="1">
            <a:off x="13182600" y="4648200"/>
            <a:ext cx="0" cy="1600200"/>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21511" name="Rectangle 7">
            <a:extLst>
              <a:ext uri="{FF2B5EF4-FFF2-40B4-BE49-F238E27FC236}">
                <a16:creationId xmlns:a16="http://schemas.microsoft.com/office/drawing/2014/main" id="{734C2FCC-5DC5-8E0F-9D31-022377654246}"/>
              </a:ext>
            </a:extLst>
          </p:cNvPr>
          <p:cNvSpPr>
            <a:spLocks noChangeArrowheads="1"/>
          </p:cNvSpPr>
          <p:nvPr/>
        </p:nvSpPr>
        <p:spPr bwMode="auto">
          <a:xfrm>
            <a:off x="10668000" y="5562600"/>
            <a:ext cx="457200" cy="457200"/>
          </a:xfrm>
          <a:prstGeom prst="rect">
            <a:avLst/>
          </a:prstGeom>
          <a:solidFill>
            <a:schemeClr val="accent6">
              <a:lumMod val="40000"/>
              <a:lumOff val="6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21512" name="Rectangle 8">
            <a:extLst>
              <a:ext uri="{FF2B5EF4-FFF2-40B4-BE49-F238E27FC236}">
                <a16:creationId xmlns:a16="http://schemas.microsoft.com/office/drawing/2014/main" id="{DE4E878A-7582-9F28-B9E4-F9B5D57220D0}"/>
              </a:ext>
            </a:extLst>
          </p:cNvPr>
          <p:cNvSpPr>
            <a:spLocks noChangeArrowheads="1"/>
          </p:cNvSpPr>
          <p:nvPr/>
        </p:nvSpPr>
        <p:spPr bwMode="auto">
          <a:xfrm>
            <a:off x="12039600" y="5562600"/>
            <a:ext cx="457200" cy="457200"/>
          </a:xfrm>
          <a:prstGeom prst="rect">
            <a:avLst/>
          </a:prstGeom>
          <a:solidFill>
            <a:schemeClr val="accent6">
              <a:lumMod val="40000"/>
              <a:lumOff val="6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21513" name="Rectangle 9">
            <a:extLst>
              <a:ext uri="{FF2B5EF4-FFF2-40B4-BE49-F238E27FC236}">
                <a16:creationId xmlns:a16="http://schemas.microsoft.com/office/drawing/2014/main" id="{594D4800-30BA-238A-A74A-D12144316BE1}"/>
              </a:ext>
            </a:extLst>
          </p:cNvPr>
          <p:cNvSpPr>
            <a:spLocks noChangeArrowheads="1"/>
          </p:cNvSpPr>
          <p:nvPr/>
        </p:nvSpPr>
        <p:spPr bwMode="auto">
          <a:xfrm>
            <a:off x="11353800" y="5562600"/>
            <a:ext cx="457200" cy="457200"/>
          </a:xfrm>
          <a:prstGeom prst="rect">
            <a:avLst/>
          </a:prstGeom>
          <a:solidFill>
            <a:schemeClr val="accent6">
              <a:lumMod val="40000"/>
              <a:lumOff val="6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21514" name="Line 10">
            <a:extLst>
              <a:ext uri="{FF2B5EF4-FFF2-40B4-BE49-F238E27FC236}">
                <a16:creationId xmlns:a16="http://schemas.microsoft.com/office/drawing/2014/main" id="{A573BF24-CB95-223D-9A85-1B7E366AD0F8}"/>
              </a:ext>
            </a:extLst>
          </p:cNvPr>
          <p:cNvSpPr>
            <a:spLocks noChangeShapeType="1"/>
          </p:cNvSpPr>
          <p:nvPr/>
        </p:nvSpPr>
        <p:spPr bwMode="auto">
          <a:xfrm>
            <a:off x="9296400" y="3962400"/>
            <a:ext cx="1600200" cy="0"/>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21515" name="Line 11">
            <a:extLst>
              <a:ext uri="{FF2B5EF4-FFF2-40B4-BE49-F238E27FC236}">
                <a16:creationId xmlns:a16="http://schemas.microsoft.com/office/drawing/2014/main" id="{B0EA696F-570B-90FF-16B9-D4A6AFE6B2FC}"/>
              </a:ext>
            </a:extLst>
          </p:cNvPr>
          <p:cNvSpPr>
            <a:spLocks noChangeShapeType="1"/>
          </p:cNvSpPr>
          <p:nvPr/>
        </p:nvSpPr>
        <p:spPr bwMode="auto">
          <a:xfrm>
            <a:off x="10896600" y="3962400"/>
            <a:ext cx="0" cy="68580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1516" name="Line 12">
            <a:extLst>
              <a:ext uri="{FF2B5EF4-FFF2-40B4-BE49-F238E27FC236}">
                <a16:creationId xmlns:a16="http://schemas.microsoft.com/office/drawing/2014/main" id="{98986858-F24B-668E-0FF1-F53BFEF3BB60}"/>
              </a:ext>
            </a:extLst>
          </p:cNvPr>
          <p:cNvSpPr>
            <a:spLocks noChangeShapeType="1"/>
          </p:cNvSpPr>
          <p:nvPr/>
        </p:nvSpPr>
        <p:spPr bwMode="auto">
          <a:xfrm flipV="1">
            <a:off x="12496800" y="3962400"/>
            <a:ext cx="0" cy="685800"/>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21517" name="Line 13">
            <a:extLst>
              <a:ext uri="{FF2B5EF4-FFF2-40B4-BE49-F238E27FC236}">
                <a16:creationId xmlns:a16="http://schemas.microsoft.com/office/drawing/2014/main" id="{3C783D6A-5EDF-6F85-5F4C-A2E408BD3EFC}"/>
              </a:ext>
            </a:extLst>
          </p:cNvPr>
          <p:cNvSpPr>
            <a:spLocks noChangeShapeType="1"/>
          </p:cNvSpPr>
          <p:nvPr/>
        </p:nvSpPr>
        <p:spPr bwMode="auto">
          <a:xfrm>
            <a:off x="12496800" y="3962400"/>
            <a:ext cx="1600200" cy="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21518" name="Text Box 14">
            <a:extLst>
              <a:ext uri="{FF2B5EF4-FFF2-40B4-BE49-F238E27FC236}">
                <a16:creationId xmlns:a16="http://schemas.microsoft.com/office/drawing/2014/main" id="{E8874034-2FE1-4BB8-6B22-B3C84E114906}"/>
              </a:ext>
            </a:extLst>
          </p:cNvPr>
          <p:cNvSpPr txBox="1">
            <a:spLocks noChangeArrowheads="1"/>
          </p:cNvSpPr>
          <p:nvPr/>
        </p:nvSpPr>
        <p:spPr bwMode="auto">
          <a:xfrm>
            <a:off x="6248400" y="3505200"/>
            <a:ext cx="3048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3200" b="1" dirty="0">
                <a:latin typeface="Helvetica Neue"/>
              </a:rPr>
              <a:t>Information</a:t>
            </a:r>
            <a:r>
              <a:rPr lang="el-GR" altLang="en-US" sz="3200" b="1" dirty="0">
                <a:latin typeface="Helvetica Neue"/>
              </a:rPr>
              <a:t> </a:t>
            </a:r>
            <a:endParaRPr lang="en-US" altLang="en-US" sz="3200" b="1" dirty="0">
              <a:latin typeface="Helvetica Neue"/>
            </a:endParaRPr>
          </a:p>
        </p:txBody>
      </p:sp>
      <p:sp>
        <p:nvSpPr>
          <p:cNvPr id="21519" name="Text Box 15">
            <a:extLst>
              <a:ext uri="{FF2B5EF4-FFF2-40B4-BE49-F238E27FC236}">
                <a16:creationId xmlns:a16="http://schemas.microsoft.com/office/drawing/2014/main" id="{26939ACB-8C9A-29DF-A50E-B59F4AC74C47}"/>
              </a:ext>
            </a:extLst>
          </p:cNvPr>
          <p:cNvSpPr txBox="1">
            <a:spLocks noChangeArrowheads="1"/>
          </p:cNvSpPr>
          <p:nvPr/>
        </p:nvSpPr>
        <p:spPr bwMode="auto">
          <a:xfrm>
            <a:off x="14020800" y="3505200"/>
            <a:ext cx="4876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3200" b="1" dirty="0">
                <a:latin typeface="Helvetica Neue"/>
              </a:rPr>
              <a:t>Problem Solver </a:t>
            </a:r>
            <a:r>
              <a:rPr lang="el-GR" altLang="en-US" sz="3200" b="1" dirty="0">
                <a:latin typeface="Helvetica Neue"/>
              </a:rPr>
              <a:t> </a:t>
            </a:r>
            <a:endParaRPr lang="en-US" altLang="en-US" sz="3200" b="1" dirty="0">
              <a:latin typeface="Helvetica Neue"/>
            </a:endParaRPr>
          </a:p>
        </p:txBody>
      </p:sp>
      <p:sp>
        <p:nvSpPr>
          <p:cNvPr id="21520" name="Text Box 16">
            <a:extLst>
              <a:ext uri="{FF2B5EF4-FFF2-40B4-BE49-F238E27FC236}">
                <a16:creationId xmlns:a16="http://schemas.microsoft.com/office/drawing/2014/main" id="{8C3DE0FE-41CD-BCC0-213C-471F9D1F3563}"/>
              </a:ext>
            </a:extLst>
          </p:cNvPr>
          <p:cNvSpPr txBox="1">
            <a:spLocks noChangeArrowheads="1"/>
          </p:cNvSpPr>
          <p:nvPr/>
        </p:nvSpPr>
        <p:spPr bwMode="auto">
          <a:xfrm>
            <a:off x="5181600" y="1371601"/>
            <a:ext cx="14020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800" b="1" dirty="0">
                <a:solidFill>
                  <a:srgbClr val="990000"/>
                </a:solidFill>
                <a:latin typeface="Helvetica Neue"/>
              </a:rPr>
              <a:t>“Basket” Method</a:t>
            </a:r>
          </a:p>
        </p:txBody>
      </p:sp>
      <p:sp>
        <p:nvSpPr>
          <p:cNvPr id="63505" name="Text Box 17">
            <a:extLst>
              <a:ext uri="{FF2B5EF4-FFF2-40B4-BE49-F238E27FC236}">
                <a16:creationId xmlns:a16="http://schemas.microsoft.com/office/drawing/2014/main" id="{8A8183D9-B95B-3D7C-6D3A-CC228A8E0837}"/>
              </a:ext>
            </a:extLst>
          </p:cNvPr>
          <p:cNvSpPr txBox="1">
            <a:spLocks noChangeArrowheads="1"/>
          </p:cNvSpPr>
          <p:nvPr/>
        </p:nvSpPr>
        <p:spPr bwMode="auto">
          <a:xfrm>
            <a:off x="5029200" y="8229600"/>
            <a:ext cx="14173200" cy="1323439"/>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4000" b="1" dirty="0">
                <a:solidFill>
                  <a:srgbClr val="990000"/>
                </a:solidFill>
                <a:latin typeface="Helvetica Neue"/>
              </a:rPr>
              <a:t>Argument against this method</a:t>
            </a:r>
            <a:r>
              <a:rPr lang="el-GR" altLang="en-US" sz="4000" b="1" dirty="0">
                <a:latin typeface="Helvetica Neue"/>
              </a:rPr>
              <a:t>: </a:t>
            </a:r>
            <a:r>
              <a:rPr lang="en-US" altLang="en-US" sz="4000" b="1" dirty="0">
                <a:latin typeface="Helvetica Neue"/>
              </a:rPr>
              <a:t>The process of thinking loudly modifies the content and the process of thinking.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3505"/>
                                        </p:tgtEl>
                                        <p:attrNameLst>
                                          <p:attrName>style.visibility</p:attrName>
                                        </p:attrNameLst>
                                      </p:cBhvr>
                                      <p:to>
                                        <p:strVal val="visible"/>
                                      </p:to>
                                    </p:set>
                                    <p:anim calcmode="lin" valueType="num">
                                      <p:cBhvr additive="base">
                                        <p:cTn id="7" dur="500" fill="hold"/>
                                        <p:tgtEl>
                                          <p:spTgt spid="63505"/>
                                        </p:tgtEl>
                                        <p:attrNameLst>
                                          <p:attrName>ppt_x</p:attrName>
                                        </p:attrNameLst>
                                      </p:cBhvr>
                                      <p:tavLst>
                                        <p:tav tm="0">
                                          <p:val>
                                            <p:strVal val="#ppt_x"/>
                                          </p:val>
                                        </p:tav>
                                        <p:tav tm="100000">
                                          <p:val>
                                            <p:strVal val="#ppt_x"/>
                                          </p:val>
                                        </p:tav>
                                      </p:tavLst>
                                    </p:anim>
                                    <p:anim calcmode="lin" valueType="num">
                                      <p:cBhvr additive="base">
                                        <p:cTn id="8" dur="500" fill="hold"/>
                                        <p:tgtEl>
                                          <p:spTgt spid="635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0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87095" y="2710813"/>
            <a:ext cx="21590490" cy="1336531"/>
          </a:xfrm>
        </p:spPr>
        <p:txBody>
          <a:bodyPr>
            <a:normAutofit/>
          </a:bodyPr>
          <a:lstStyle/>
          <a:p>
            <a:r>
              <a:rPr lang="en-US" sz="5400" dirty="0"/>
              <a:t>Another example of a method of medium fidelity simulation </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396755" y="4663738"/>
            <a:ext cx="21590489" cy="7373363"/>
          </a:xfrm>
        </p:spPr>
        <p:txBody>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effectLst/>
                <a:ea typeface="Times New Roman" panose="02020603050405020304" pitchFamily="18" charset="0"/>
                <a:cs typeface="Times New Roman" panose="02020603050405020304" pitchFamily="18" charset="0"/>
              </a:rPr>
              <a:t>Some initial information about the problem is presented to the expert, and then the expert is allowed to ask up to twenty questions to find the solution to the problem.</a:t>
            </a:r>
            <a:endParaRPr lang="en-CY" sz="54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effectLst/>
                <a:ea typeface="Times New Roman" panose="02020603050405020304" pitchFamily="18" charset="0"/>
                <a:cs typeface="Times New Roman" panose="02020603050405020304" pitchFamily="18" charset="0"/>
              </a:rPr>
              <a:t>The sequence of questions is recorded and analysed with the aim of discovering the thinking of the expert.</a:t>
            </a:r>
            <a:endParaRPr lang="en-CY" sz="54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effectLst/>
                <a:ea typeface="Times New Roman" panose="02020603050405020304" pitchFamily="18" charset="0"/>
                <a:cs typeface="Times New Roman" panose="02020603050405020304" pitchFamily="18" charset="0"/>
              </a:rPr>
              <a:t>This method, which is a version of the well-known game of twenty questions, leads to binary decision trees.</a:t>
            </a:r>
            <a:endParaRPr lang="en-CY" sz="5400" dirty="0">
              <a:effectLst/>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5400" dirty="0">
              <a:effectLst/>
              <a:ea typeface="Calibri" panose="020F0502020204030204" pitchFamily="34" charset="0"/>
              <a:cs typeface="Times New Roman" panose="02020603050405020304" pitchFamily="18" charset="0"/>
            </a:endParaRPr>
          </a:p>
          <a:p>
            <a:endParaRPr lang="en-CY" sz="5400" dirty="0"/>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21</a:t>
            </a:fld>
            <a:endParaRPr lang="bg-BG">
              <a:solidFill>
                <a:srgbClr val="000000"/>
              </a:solidFill>
            </a:endParaRPr>
          </a:p>
        </p:txBody>
      </p:sp>
    </p:spTree>
    <p:extLst>
      <p:ext uri="{BB962C8B-B14F-4D97-AF65-F5344CB8AC3E}">
        <p14:creationId xmlns:p14="http://schemas.microsoft.com/office/powerpoint/2010/main" val="1285272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76266" y="2111207"/>
            <a:ext cx="21590490" cy="1336531"/>
          </a:xfrm>
        </p:spPr>
        <p:txBody>
          <a:bodyPr>
            <a:normAutofit/>
          </a:bodyPr>
          <a:lstStyle/>
          <a:p>
            <a:r>
              <a:rPr lang="en-US" sz="5400" dirty="0"/>
              <a:t>Example of a method of high-fidelity simulation </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276266" y="3929220"/>
            <a:ext cx="21590489" cy="8515722"/>
          </a:xfrm>
        </p:spPr>
        <p:txBody>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According to one such method, for application to clinical problems, actors are trained to play the roles of patients during physical examination and history taking.</a:t>
            </a:r>
            <a:endParaRPr lang="en-CY" sz="40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Additional information, e.g., laboratory test results, is provided by a nurse acting as an information bank.</a:t>
            </a:r>
            <a:endParaRPr lang="en-CY" sz="40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At certain stages of the process, the expert needs to express his thinking so far. </a:t>
            </a:r>
            <a:r>
              <a:rPr lang="en-CY" sz="4000" b="1" dirty="0">
                <a:solidFill>
                  <a:srgbClr val="FF2D64"/>
                </a:solidFill>
                <a:effectLst/>
                <a:ea typeface="Times New Roman" panose="02020603050405020304" pitchFamily="18" charset="0"/>
                <a:cs typeface="Times New Roman" panose="02020603050405020304" pitchFamily="18" charset="0"/>
              </a:rPr>
              <a:t>Retrospective evaluations </a:t>
            </a:r>
            <a:r>
              <a:rPr lang="en-CY" sz="4000" dirty="0">
                <a:effectLst/>
                <a:ea typeface="Times New Roman" panose="02020603050405020304" pitchFamily="18" charset="0"/>
                <a:cs typeface="Times New Roman" panose="02020603050405020304" pitchFamily="18" charset="0"/>
              </a:rPr>
              <a:t>are considered an important feature of the method because no precise conclusions can be drawn regarding the practitioner's strategy, based only on the practitioner's interaction with the patient.</a:t>
            </a:r>
            <a:endParaRPr lang="en-CY" sz="40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The expert's interaction with the patient is videotaped, which is then presented to the expert as a stimulus for further memory recall. This is an additional way of getting behind the visible behaviour, into associations, strategies, etc.</a:t>
            </a:r>
            <a:endParaRPr lang="en-CY" sz="40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pPr>
            <a:r>
              <a:rPr lang="en-CY" sz="4000" dirty="0">
                <a:effectLst/>
                <a:ea typeface="Calibri" panose="020F0502020204030204" pitchFamily="34" charset="0"/>
                <a:cs typeface="Times New Roman" panose="02020603050405020304" pitchFamily="18" charset="0"/>
              </a:rPr>
              <a:t> </a:t>
            </a: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000" dirty="0"/>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22</a:t>
            </a:fld>
            <a:endParaRPr lang="bg-BG">
              <a:solidFill>
                <a:srgbClr val="000000"/>
              </a:solidFill>
            </a:endParaRPr>
          </a:p>
        </p:txBody>
      </p:sp>
    </p:spTree>
    <p:extLst>
      <p:ext uri="{BB962C8B-B14F-4D97-AF65-F5344CB8AC3E}">
        <p14:creationId xmlns:p14="http://schemas.microsoft.com/office/powerpoint/2010/main" val="2248190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76266" y="2111207"/>
            <a:ext cx="21590490" cy="1336531"/>
          </a:xfrm>
        </p:spPr>
        <p:txBody>
          <a:bodyPr>
            <a:normAutofit fontScale="92500"/>
          </a:bodyPr>
          <a:lstStyle/>
          <a:p>
            <a:r>
              <a:rPr lang="en-US" sz="5400" dirty="0"/>
              <a:t>Additional data solicited from the high-fidelity simulation method </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276266" y="3929220"/>
            <a:ext cx="21590489" cy="7013600"/>
          </a:xfrm>
        </p:spPr>
        <p:txBody>
          <a:bodyPr/>
          <a:lstStyle/>
          <a:p>
            <a:pPr>
              <a:lnSpc>
                <a:spcPct val="107000"/>
              </a:lnSpc>
              <a:spcAft>
                <a:spcPts val="800"/>
              </a:spcAft>
            </a:pPr>
            <a:r>
              <a:rPr lang="en-CY" sz="5000" dirty="0">
                <a:effectLst/>
                <a:ea typeface="Times New Roman" panose="02020603050405020304" pitchFamily="18" charset="0"/>
                <a:cs typeface="Times New Roman" panose="02020603050405020304" pitchFamily="18" charset="0"/>
              </a:rPr>
              <a:t>Overall, this method provides three additional sources of data to complement the analysis of the task:</a:t>
            </a:r>
            <a:endParaRPr lang="en-CY" sz="50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000" dirty="0">
                <a:effectLst/>
                <a:ea typeface="Times New Roman" panose="02020603050405020304" pitchFamily="18" charset="0"/>
                <a:cs typeface="Times New Roman" panose="02020603050405020304" pitchFamily="18" charset="0"/>
              </a:rPr>
              <a:t>material from any simultaneous thinking aloud, which the expert voluntarily provides, e.g., short sentences about what he had learned, or what he is going to do and why</a:t>
            </a:r>
            <a:endParaRPr lang="en-CY" sz="50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000" dirty="0">
                <a:effectLst/>
                <a:ea typeface="Times New Roman" panose="02020603050405020304" pitchFamily="18" charset="0"/>
                <a:cs typeface="Times New Roman" panose="02020603050405020304" pitchFamily="18" charset="0"/>
              </a:rPr>
              <a:t>longer episodic assessments conducted during natural breaks </a:t>
            </a:r>
            <a:r>
              <a:rPr lang="en-US" sz="5000" dirty="0">
                <a:effectLst/>
                <a:ea typeface="Times New Roman" panose="02020603050405020304" pitchFamily="18" charset="0"/>
                <a:cs typeface="Times New Roman" panose="02020603050405020304" pitchFamily="18" charset="0"/>
              </a:rPr>
              <a:t>of </a:t>
            </a:r>
            <a:r>
              <a:rPr lang="en-CY" sz="5000" dirty="0">
                <a:effectLst/>
                <a:ea typeface="Times New Roman" panose="02020603050405020304" pitchFamily="18" charset="0"/>
                <a:cs typeface="Times New Roman" panose="02020603050405020304" pitchFamily="18" charset="0"/>
              </a:rPr>
              <a:t>the task</a:t>
            </a:r>
            <a:endParaRPr lang="en-CY" sz="50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000" dirty="0">
                <a:effectLst/>
                <a:ea typeface="Times New Roman" panose="02020603050405020304" pitchFamily="18" charset="0"/>
                <a:cs typeface="Times New Roman" panose="02020603050405020304" pitchFamily="18" charset="0"/>
              </a:rPr>
              <a:t>material obtained during the presentation of the video film</a:t>
            </a:r>
            <a:endParaRPr lang="en-CY" sz="5000" dirty="0">
              <a:effectLst/>
              <a:ea typeface="Calibri" panose="020F0502020204030204" pitchFamily="34" charset="0"/>
              <a:cs typeface="Times New Roman" panose="02020603050405020304" pitchFamily="18" charset="0"/>
            </a:endParaRPr>
          </a:p>
          <a:p>
            <a:pPr>
              <a:lnSpc>
                <a:spcPct val="107000"/>
              </a:lnSpc>
              <a:spcAft>
                <a:spcPts val="800"/>
              </a:spcAft>
            </a:pPr>
            <a:r>
              <a:rPr lang="en-CY" sz="5000" dirty="0">
                <a:effectLst/>
                <a:ea typeface="Calibri" panose="020F0502020204030204" pitchFamily="34" charset="0"/>
                <a:cs typeface="Times New Roman" panose="02020603050405020304" pitchFamily="18" charset="0"/>
              </a:rPr>
              <a:t> </a:t>
            </a: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5000" dirty="0"/>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23</a:t>
            </a:fld>
            <a:endParaRPr lang="bg-BG">
              <a:solidFill>
                <a:srgbClr val="000000"/>
              </a:solidFill>
            </a:endParaRPr>
          </a:p>
        </p:txBody>
      </p:sp>
    </p:spTree>
    <p:extLst>
      <p:ext uri="{BB962C8B-B14F-4D97-AF65-F5344CB8AC3E}">
        <p14:creationId xmlns:p14="http://schemas.microsoft.com/office/powerpoint/2010/main" val="16477024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200598" y="4834828"/>
            <a:ext cx="21590490" cy="2416757"/>
          </a:xfrm>
        </p:spPr>
        <p:txBody>
          <a:bodyPr/>
          <a:lstStyle/>
          <a:p>
            <a:r>
              <a:rPr lang="en-US" sz="6000" dirty="0"/>
              <a:t>Knowledge Engineering Processes – Interview Techniques</a:t>
            </a:r>
          </a:p>
        </p:txBody>
      </p:sp>
    </p:spTree>
    <p:extLst>
      <p:ext uri="{BB962C8B-B14F-4D97-AF65-F5344CB8AC3E}">
        <p14:creationId xmlns:p14="http://schemas.microsoft.com/office/powerpoint/2010/main" val="37849598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1">
            <a:extLst>
              <a:ext uri="{FF2B5EF4-FFF2-40B4-BE49-F238E27FC236}">
                <a16:creationId xmlns:a16="http://schemas.microsoft.com/office/drawing/2014/main" id="{32211FCA-0FCC-7D65-36EB-C24E285B1395}"/>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latin typeface="Helvetica Neue"/>
            </a:endParaRPr>
          </a:p>
        </p:txBody>
      </p:sp>
      <p:sp>
        <p:nvSpPr>
          <p:cNvPr id="26627" name="Slide Number Placeholder 3">
            <a:extLst>
              <a:ext uri="{FF2B5EF4-FFF2-40B4-BE49-F238E27FC236}">
                <a16:creationId xmlns:a16="http://schemas.microsoft.com/office/drawing/2014/main" id="{BB338E06-8D33-0C83-E582-6650682FFEA0}"/>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0A1F614C-A58D-46F4-9C2C-A764C60FE80E}" type="slidenum">
              <a:rPr lang="el-GR" altLang="en-US" smtClean="0">
                <a:latin typeface="Helvetica Neue"/>
              </a:rPr>
              <a:pPr algn="ctr"/>
              <a:t>25</a:t>
            </a:fld>
            <a:endParaRPr lang="el-GR" altLang="en-US" dirty="0">
              <a:latin typeface="Helvetica Neue"/>
            </a:endParaRPr>
          </a:p>
        </p:txBody>
      </p:sp>
      <p:sp>
        <p:nvSpPr>
          <p:cNvPr id="26628" name="Rectangle 4">
            <a:extLst>
              <a:ext uri="{FF2B5EF4-FFF2-40B4-BE49-F238E27FC236}">
                <a16:creationId xmlns:a16="http://schemas.microsoft.com/office/drawing/2014/main" id="{FA2E6C54-1E08-3418-4750-71037FF9FD3E}"/>
              </a:ext>
            </a:extLst>
          </p:cNvPr>
          <p:cNvSpPr>
            <a:spLocks noChangeArrowheads="1"/>
          </p:cNvSpPr>
          <p:nvPr/>
        </p:nvSpPr>
        <p:spPr bwMode="auto">
          <a:xfrm>
            <a:off x="9296400" y="4724400"/>
            <a:ext cx="5181600" cy="1371600"/>
          </a:xfrm>
          <a:prstGeom prst="rect">
            <a:avLst/>
          </a:prstGeom>
          <a:solidFill>
            <a:schemeClr val="accent6">
              <a:lumMod val="20000"/>
              <a:lumOff val="8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Helvetica Neue"/>
              </a:rPr>
              <a:t>Elicitation of Model of Expertise</a:t>
            </a:r>
            <a:endParaRPr lang="el-GR" altLang="en-US" sz="3200" b="1" dirty="0">
              <a:latin typeface="Helvetica Neue"/>
            </a:endParaRPr>
          </a:p>
          <a:p>
            <a:pPr eaLnBrk="1" hangingPunct="1"/>
            <a:endParaRPr lang="en-US" altLang="en-US" sz="2800" b="1" dirty="0">
              <a:latin typeface="Helvetica Neue"/>
            </a:endParaRPr>
          </a:p>
        </p:txBody>
      </p:sp>
      <p:sp>
        <p:nvSpPr>
          <p:cNvPr id="26629" name="Rectangle 5">
            <a:extLst>
              <a:ext uri="{FF2B5EF4-FFF2-40B4-BE49-F238E27FC236}">
                <a16:creationId xmlns:a16="http://schemas.microsoft.com/office/drawing/2014/main" id="{22A422C4-90F1-BB00-554D-A202D1E735C5}"/>
              </a:ext>
            </a:extLst>
          </p:cNvPr>
          <p:cNvSpPr>
            <a:spLocks noChangeArrowheads="1"/>
          </p:cNvSpPr>
          <p:nvPr/>
        </p:nvSpPr>
        <p:spPr bwMode="auto">
          <a:xfrm>
            <a:off x="9296400" y="7010400"/>
            <a:ext cx="5181600" cy="1828800"/>
          </a:xfrm>
          <a:prstGeom prst="rect">
            <a:avLst/>
          </a:prstGeom>
          <a:solidFill>
            <a:schemeClr val="accent6">
              <a:lumMod val="20000"/>
              <a:lumOff val="8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Helvetica Neue"/>
              </a:rPr>
              <a:t>Representation of Model of Expertise</a:t>
            </a:r>
          </a:p>
        </p:txBody>
      </p:sp>
      <p:sp>
        <p:nvSpPr>
          <p:cNvPr id="26630" name="Rectangle 6">
            <a:extLst>
              <a:ext uri="{FF2B5EF4-FFF2-40B4-BE49-F238E27FC236}">
                <a16:creationId xmlns:a16="http://schemas.microsoft.com/office/drawing/2014/main" id="{6A6DF3AF-0406-A1F8-6C02-837E33DFAA85}"/>
              </a:ext>
            </a:extLst>
          </p:cNvPr>
          <p:cNvSpPr>
            <a:spLocks noChangeArrowheads="1"/>
          </p:cNvSpPr>
          <p:nvPr/>
        </p:nvSpPr>
        <p:spPr bwMode="auto">
          <a:xfrm>
            <a:off x="9296400" y="9753600"/>
            <a:ext cx="5181600" cy="1371600"/>
          </a:xfrm>
          <a:prstGeom prst="rect">
            <a:avLst/>
          </a:prstGeom>
          <a:solidFill>
            <a:schemeClr val="accent6">
              <a:lumMod val="20000"/>
              <a:lumOff val="8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3200" b="1" dirty="0">
              <a:latin typeface="Helvetica Neue"/>
            </a:endParaRPr>
          </a:p>
          <a:p>
            <a:pPr algn="ctr" eaLnBrk="1" hangingPunct="1"/>
            <a:r>
              <a:rPr lang="en-US" altLang="en-US" sz="3200" b="1" dirty="0">
                <a:latin typeface="Helvetica Neue"/>
              </a:rPr>
              <a:t>Model Implementation</a:t>
            </a:r>
            <a:endParaRPr lang="el-GR" altLang="en-US" sz="3200" b="1" dirty="0">
              <a:latin typeface="Helvetica Neue"/>
            </a:endParaRPr>
          </a:p>
          <a:p>
            <a:pPr algn="ctr" eaLnBrk="1" hangingPunct="1"/>
            <a:endParaRPr lang="el-GR" altLang="en-US" sz="3200" b="1" dirty="0">
              <a:latin typeface="Helvetica Neue"/>
            </a:endParaRPr>
          </a:p>
          <a:p>
            <a:pPr eaLnBrk="1" hangingPunct="1"/>
            <a:endParaRPr lang="en-US" altLang="en-US" sz="2800" b="1" dirty="0">
              <a:latin typeface="Helvetica Neue"/>
            </a:endParaRPr>
          </a:p>
        </p:txBody>
      </p:sp>
      <p:sp>
        <p:nvSpPr>
          <p:cNvPr id="26631" name="Oval 9">
            <a:extLst>
              <a:ext uri="{FF2B5EF4-FFF2-40B4-BE49-F238E27FC236}">
                <a16:creationId xmlns:a16="http://schemas.microsoft.com/office/drawing/2014/main" id="{9E6BBA89-6816-B94C-2446-1D285D3BED44}"/>
              </a:ext>
            </a:extLst>
          </p:cNvPr>
          <p:cNvSpPr>
            <a:spLocks noChangeArrowheads="1"/>
          </p:cNvSpPr>
          <p:nvPr/>
        </p:nvSpPr>
        <p:spPr bwMode="auto">
          <a:xfrm>
            <a:off x="10325100" y="2209801"/>
            <a:ext cx="3238500" cy="1762126"/>
          </a:xfrm>
          <a:prstGeom prst="ellipse">
            <a:avLst/>
          </a:prstGeom>
          <a:solidFill>
            <a:schemeClr val="accent3">
              <a:lumMod val="60000"/>
              <a:lumOff val="40000"/>
            </a:schemeClr>
          </a:solidFill>
          <a:ln w="76200">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Helvetica Neue"/>
              </a:rPr>
              <a:t>Skeletal Model</a:t>
            </a:r>
            <a:endParaRPr lang="el-GR" altLang="en-US" sz="3200" b="1" dirty="0">
              <a:latin typeface="Helvetica Neue"/>
            </a:endParaRPr>
          </a:p>
        </p:txBody>
      </p:sp>
      <p:sp>
        <p:nvSpPr>
          <p:cNvPr id="26632" name="Oval 11">
            <a:extLst>
              <a:ext uri="{FF2B5EF4-FFF2-40B4-BE49-F238E27FC236}">
                <a16:creationId xmlns:a16="http://schemas.microsoft.com/office/drawing/2014/main" id="{0BDB71C8-E048-0459-45A4-AC0B2C95B23F}"/>
              </a:ext>
            </a:extLst>
          </p:cNvPr>
          <p:cNvSpPr>
            <a:spLocks noChangeArrowheads="1"/>
          </p:cNvSpPr>
          <p:nvPr/>
        </p:nvSpPr>
        <p:spPr bwMode="auto">
          <a:xfrm>
            <a:off x="3657600" y="6350000"/>
            <a:ext cx="3505200" cy="1651000"/>
          </a:xfrm>
          <a:prstGeom prst="ellipse">
            <a:avLst/>
          </a:prstGeom>
          <a:solidFill>
            <a:schemeClr val="accent3">
              <a:lumMod val="60000"/>
              <a:lumOff val="40000"/>
            </a:schemeClr>
          </a:solidFill>
          <a:ln w="76200">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Helvetica Neue"/>
              </a:rPr>
              <a:t>Expert</a:t>
            </a:r>
          </a:p>
        </p:txBody>
      </p:sp>
      <p:sp>
        <p:nvSpPr>
          <p:cNvPr id="26633" name="Text Box 16">
            <a:extLst>
              <a:ext uri="{FF2B5EF4-FFF2-40B4-BE49-F238E27FC236}">
                <a16:creationId xmlns:a16="http://schemas.microsoft.com/office/drawing/2014/main" id="{3EB58AAD-1FBC-D147-A7D6-1FB19B6366A4}"/>
              </a:ext>
            </a:extLst>
          </p:cNvPr>
          <p:cNvSpPr txBox="1">
            <a:spLocks noChangeArrowheads="1"/>
          </p:cNvSpPr>
          <p:nvPr/>
        </p:nvSpPr>
        <p:spPr bwMode="auto">
          <a:xfrm>
            <a:off x="4572000" y="609601"/>
            <a:ext cx="15392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rgbClr val="990000"/>
                </a:solidFill>
                <a:latin typeface="Helvetica Neue"/>
              </a:rPr>
              <a:t>Knowledge Engineering Processes</a:t>
            </a:r>
          </a:p>
        </p:txBody>
      </p:sp>
      <p:sp>
        <p:nvSpPr>
          <p:cNvPr id="26634" name="Line 17">
            <a:extLst>
              <a:ext uri="{FF2B5EF4-FFF2-40B4-BE49-F238E27FC236}">
                <a16:creationId xmlns:a16="http://schemas.microsoft.com/office/drawing/2014/main" id="{DF1701E5-73BD-82E7-0076-65724EB6B96B}"/>
              </a:ext>
            </a:extLst>
          </p:cNvPr>
          <p:cNvSpPr>
            <a:spLocks noChangeShapeType="1"/>
          </p:cNvSpPr>
          <p:nvPr/>
        </p:nvSpPr>
        <p:spPr bwMode="auto">
          <a:xfrm flipH="1" flipV="1">
            <a:off x="18288000" y="4876800"/>
            <a:ext cx="304800" cy="9144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latin typeface="Helvetica Neue"/>
            </a:endParaRPr>
          </a:p>
        </p:txBody>
      </p:sp>
      <p:sp>
        <p:nvSpPr>
          <p:cNvPr id="26635" name="Line 18">
            <a:extLst>
              <a:ext uri="{FF2B5EF4-FFF2-40B4-BE49-F238E27FC236}">
                <a16:creationId xmlns:a16="http://schemas.microsoft.com/office/drawing/2014/main" id="{8491A282-DC9F-DA23-9632-DEE6CAE7C383}"/>
              </a:ext>
            </a:extLst>
          </p:cNvPr>
          <p:cNvSpPr>
            <a:spLocks noChangeShapeType="1"/>
          </p:cNvSpPr>
          <p:nvPr/>
        </p:nvSpPr>
        <p:spPr bwMode="auto">
          <a:xfrm>
            <a:off x="11887200" y="3971927"/>
            <a:ext cx="0" cy="752473"/>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latin typeface="Helvetica Neue"/>
            </a:endParaRPr>
          </a:p>
        </p:txBody>
      </p:sp>
      <p:sp>
        <p:nvSpPr>
          <p:cNvPr id="26636" name="Line 19">
            <a:extLst>
              <a:ext uri="{FF2B5EF4-FFF2-40B4-BE49-F238E27FC236}">
                <a16:creationId xmlns:a16="http://schemas.microsoft.com/office/drawing/2014/main" id="{1BB4F9DE-C985-F2F3-83C0-DFED07283CA0}"/>
              </a:ext>
            </a:extLst>
          </p:cNvPr>
          <p:cNvSpPr>
            <a:spLocks noChangeShapeType="1"/>
          </p:cNvSpPr>
          <p:nvPr/>
        </p:nvSpPr>
        <p:spPr bwMode="auto">
          <a:xfrm>
            <a:off x="11887200" y="6096000"/>
            <a:ext cx="0" cy="914400"/>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latin typeface="Helvetica Neue"/>
            </a:endParaRPr>
          </a:p>
        </p:txBody>
      </p:sp>
      <p:sp>
        <p:nvSpPr>
          <p:cNvPr id="26637" name="Line 20">
            <a:extLst>
              <a:ext uri="{FF2B5EF4-FFF2-40B4-BE49-F238E27FC236}">
                <a16:creationId xmlns:a16="http://schemas.microsoft.com/office/drawing/2014/main" id="{93AD029D-0A3D-DBFE-B42B-194D1D607945}"/>
              </a:ext>
            </a:extLst>
          </p:cNvPr>
          <p:cNvSpPr>
            <a:spLocks noChangeShapeType="1"/>
          </p:cNvSpPr>
          <p:nvPr/>
        </p:nvSpPr>
        <p:spPr bwMode="auto">
          <a:xfrm>
            <a:off x="12039600" y="8839200"/>
            <a:ext cx="0" cy="914400"/>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latin typeface="Helvetica Neue"/>
            </a:endParaRPr>
          </a:p>
        </p:txBody>
      </p:sp>
      <p:sp>
        <p:nvSpPr>
          <p:cNvPr id="26638" name="Line 21">
            <a:extLst>
              <a:ext uri="{FF2B5EF4-FFF2-40B4-BE49-F238E27FC236}">
                <a16:creationId xmlns:a16="http://schemas.microsoft.com/office/drawing/2014/main" id="{E48CC6B4-33FF-3CC3-0089-4557BCF68B5E}"/>
              </a:ext>
            </a:extLst>
          </p:cNvPr>
          <p:cNvSpPr>
            <a:spLocks noChangeShapeType="1"/>
          </p:cNvSpPr>
          <p:nvPr/>
        </p:nvSpPr>
        <p:spPr bwMode="auto">
          <a:xfrm flipV="1">
            <a:off x="7010400" y="5105400"/>
            <a:ext cx="2133600" cy="1371600"/>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latin typeface="Helvetica Neue"/>
            </a:endParaRPr>
          </a:p>
        </p:txBody>
      </p:sp>
      <p:sp>
        <p:nvSpPr>
          <p:cNvPr id="26639" name="Line 22">
            <a:extLst>
              <a:ext uri="{FF2B5EF4-FFF2-40B4-BE49-F238E27FC236}">
                <a16:creationId xmlns:a16="http://schemas.microsoft.com/office/drawing/2014/main" id="{63A400D2-6B11-152A-9CB6-C260DE5AAF53}"/>
              </a:ext>
            </a:extLst>
          </p:cNvPr>
          <p:cNvSpPr>
            <a:spLocks noChangeShapeType="1"/>
          </p:cNvSpPr>
          <p:nvPr/>
        </p:nvSpPr>
        <p:spPr bwMode="auto">
          <a:xfrm>
            <a:off x="7010400" y="7696200"/>
            <a:ext cx="2133600" cy="2286000"/>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latin typeface="Helvetica Neue"/>
            </a:endParaRPr>
          </a:p>
        </p:txBody>
      </p:sp>
      <p:sp>
        <p:nvSpPr>
          <p:cNvPr id="26640" name="Line 23">
            <a:extLst>
              <a:ext uri="{FF2B5EF4-FFF2-40B4-BE49-F238E27FC236}">
                <a16:creationId xmlns:a16="http://schemas.microsoft.com/office/drawing/2014/main" id="{F0C627FA-722D-8F58-6730-4FEE78EC9DE8}"/>
              </a:ext>
            </a:extLst>
          </p:cNvPr>
          <p:cNvSpPr>
            <a:spLocks noChangeShapeType="1"/>
          </p:cNvSpPr>
          <p:nvPr/>
        </p:nvSpPr>
        <p:spPr bwMode="auto">
          <a:xfrm>
            <a:off x="7315200" y="7239000"/>
            <a:ext cx="1828800" cy="457200"/>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latin typeface="Helvetica Neue"/>
            </a:endParaRPr>
          </a:p>
        </p:txBody>
      </p:sp>
      <p:sp>
        <p:nvSpPr>
          <p:cNvPr id="26641" name="Line 24">
            <a:extLst>
              <a:ext uri="{FF2B5EF4-FFF2-40B4-BE49-F238E27FC236}">
                <a16:creationId xmlns:a16="http://schemas.microsoft.com/office/drawing/2014/main" id="{64675628-3D58-4B4E-EBB8-DCD1A266ABBB}"/>
              </a:ext>
            </a:extLst>
          </p:cNvPr>
          <p:cNvSpPr>
            <a:spLocks noChangeShapeType="1"/>
          </p:cNvSpPr>
          <p:nvPr/>
        </p:nvSpPr>
        <p:spPr bwMode="auto">
          <a:xfrm>
            <a:off x="8077200" y="5943600"/>
            <a:ext cx="0" cy="5029200"/>
          </a:xfrm>
          <a:prstGeom prst="line">
            <a:avLst/>
          </a:prstGeom>
          <a:noFill/>
          <a:ln w="76200">
            <a:solidFill>
              <a:srgbClr val="99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latin typeface="Helvetica Neue"/>
            </a:endParaRPr>
          </a:p>
        </p:txBody>
      </p:sp>
      <p:sp>
        <p:nvSpPr>
          <p:cNvPr id="26642" name="Text Box 25">
            <a:extLst>
              <a:ext uri="{FF2B5EF4-FFF2-40B4-BE49-F238E27FC236}">
                <a16:creationId xmlns:a16="http://schemas.microsoft.com/office/drawing/2014/main" id="{C0C530FF-8D69-FB1B-86F3-9206D7AAB7B3}"/>
              </a:ext>
            </a:extLst>
          </p:cNvPr>
          <p:cNvSpPr txBox="1">
            <a:spLocks noChangeArrowheads="1"/>
          </p:cNvSpPr>
          <p:nvPr/>
        </p:nvSpPr>
        <p:spPr bwMode="auto">
          <a:xfrm>
            <a:off x="14782800" y="4876800"/>
            <a:ext cx="48768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dirty="0">
                <a:solidFill>
                  <a:srgbClr val="990000"/>
                </a:solidFill>
                <a:latin typeface="Helvetica Neue"/>
              </a:rPr>
              <a:t>intermediate</a:t>
            </a:r>
          </a:p>
          <a:p>
            <a:pPr algn="ctr" eaLnBrk="1" hangingPunct="1">
              <a:spcBef>
                <a:spcPct val="50000"/>
              </a:spcBef>
            </a:pPr>
            <a:r>
              <a:rPr lang="en-US" altLang="en-US" sz="3200" b="1" dirty="0">
                <a:solidFill>
                  <a:srgbClr val="990000"/>
                </a:solidFill>
                <a:latin typeface="Helvetica Neue"/>
              </a:rPr>
              <a:t> representation</a:t>
            </a:r>
            <a:r>
              <a:rPr lang="el-GR" altLang="en-US" sz="3200" b="1" dirty="0">
                <a:solidFill>
                  <a:srgbClr val="990000"/>
                </a:solidFill>
                <a:latin typeface="Helvetica Neue"/>
              </a:rPr>
              <a:t> </a:t>
            </a:r>
            <a:endParaRPr lang="en-US" altLang="en-US" sz="3200" b="1" dirty="0">
              <a:solidFill>
                <a:srgbClr val="990000"/>
              </a:solidFill>
              <a:latin typeface="Helvetica Neue"/>
            </a:endParaRPr>
          </a:p>
        </p:txBody>
      </p:sp>
      <p:sp>
        <p:nvSpPr>
          <p:cNvPr id="26643" name="Text Box 26">
            <a:extLst>
              <a:ext uri="{FF2B5EF4-FFF2-40B4-BE49-F238E27FC236}">
                <a16:creationId xmlns:a16="http://schemas.microsoft.com/office/drawing/2014/main" id="{6B3E0A8D-1E00-BB98-E338-13837C6994BC}"/>
              </a:ext>
            </a:extLst>
          </p:cNvPr>
          <p:cNvSpPr txBox="1">
            <a:spLocks noChangeArrowheads="1"/>
          </p:cNvSpPr>
          <p:nvPr/>
        </p:nvSpPr>
        <p:spPr bwMode="auto">
          <a:xfrm>
            <a:off x="14782800" y="7315200"/>
            <a:ext cx="48768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dirty="0">
                <a:solidFill>
                  <a:srgbClr val="990000"/>
                </a:solidFill>
                <a:latin typeface="Helvetica Neue"/>
              </a:rPr>
              <a:t>symbolic</a:t>
            </a:r>
            <a:r>
              <a:rPr lang="el-GR" altLang="en-US" sz="3200" b="1" dirty="0">
                <a:solidFill>
                  <a:srgbClr val="990000"/>
                </a:solidFill>
                <a:latin typeface="Helvetica Neue"/>
              </a:rPr>
              <a:t> </a:t>
            </a:r>
            <a:endParaRPr lang="en-US" altLang="en-US" sz="3200" b="1" dirty="0">
              <a:solidFill>
                <a:srgbClr val="990000"/>
              </a:solidFill>
              <a:latin typeface="Helvetica Neue"/>
            </a:endParaRPr>
          </a:p>
          <a:p>
            <a:pPr algn="ctr" eaLnBrk="1" hangingPunct="1">
              <a:spcBef>
                <a:spcPct val="50000"/>
              </a:spcBef>
            </a:pPr>
            <a:r>
              <a:rPr lang="en-US" altLang="en-US" sz="3200" b="1" dirty="0">
                <a:solidFill>
                  <a:srgbClr val="990000"/>
                </a:solidFill>
                <a:latin typeface="Helvetica Neue"/>
              </a:rPr>
              <a:t>representation</a:t>
            </a:r>
          </a:p>
        </p:txBody>
      </p:sp>
      <p:sp>
        <p:nvSpPr>
          <p:cNvPr id="26644" name="Text Box 27">
            <a:extLst>
              <a:ext uri="{FF2B5EF4-FFF2-40B4-BE49-F238E27FC236}">
                <a16:creationId xmlns:a16="http://schemas.microsoft.com/office/drawing/2014/main" id="{44CF33A7-CDA6-3766-0F84-5B418BEC1D59}"/>
              </a:ext>
            </a:extLst>
          </p:cNvPr>
          <p:cNvSpPr txBox="1">
            <a:spLocks noChangeArrowheads="1"/>
          </p:cNvSpPr>
          <p:nvPr/>
        </p:nvSpPr>
        <p:spPr bwMode="auto">
          <a:xfrm>
            <a:off x="14782800" y="10147301"/>
            <a:ext cx="4876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dirty="0">
                <a:solidFill>
                  <a:srgbClr val="990000"/>
                </a:solidFill>
                <a:latin typeface="Helvetica Neue"/>
              </a:rPr>
              <a:t>AI techniques</a:t>
            </a:r>
            <a:r>
              <a:rPr lang="el-GR" altLang="en-US" sz="3200" b="1" dirty="0">
                <a:solidFill>
                  <a:srgbClr val="990000"/>
                </a:solidFill>
                <a:latin typeface="Helvetica Neue"/>
              </a:rPr>
              <a:t> </a:t>
            </a:r>
            <a:endParaRPr lang="en-US" altLang="en-US" sz="3200" b="1" dirty="0">
              <a:solidFill>
                <a:srgbClr val="990000"/>
              </a:solidFill>
              <a:latin typeface="Helvetica Neue"/>
            </a:endParaRPr>
          </a:p>
        </p:txBody>
      </p:sp>
      <p:sp>
        <p:nvSpPr>
          <p:cNvPr id="26645" name="Text Box 28">
            <a:extLst>
              <a:ext uri="{FF2B5EF4-FFF2-40B4-BE49-F238E27FC236}">
                <a16:creationId xmlns:a16="http://schemas.microsoft.com/office/drawing/2014/main" id="{7A0A4961-E1C9-BF5F-9F20-E55C9DE42AE1}"/>
              </a:ext>
            </a:extLst>
          </p:cNvPr>
          <p:cNvSpPr txBox="1">
            <a:spLocks noChangeArrowheads="1"/>
          </p:cNvSpPr>
          <p:nvPr/>
        </p:nvSpPr>
        <p:spPr bwMode="auto">
          <a:xfrm>
            <a:off x="5114144" y="11196191"/>
            <a:ext cx="48768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3200" b="1" dirty="0">
                <a:solidFill>
                  <a:srgbClr val="990000"/>
                </a:solidFill>
                <a:latin typeface="Helvetica Neue"/>
              </a:rPr>
              <a:t> </a:t>
            </a:r>
            <a:r>
              <a:rPr lang="en-US" altLang="en-US" sz="3200" b="1" dirty="0">
                <a:solidFill>
                  <a:srgbClr val="990000"/>
                </a:solidFill>
                <a:latin typeface="Helvetica Neue"/>
              </a:rPr>
              <a:t>knowledge acquisition</a:t>
            </a:r>
            <a:r>
              <a:rPr lang="el-GR" altLang="en-US" sz="3200" b="1" dirty="0">
                <a:solidFill>
                  <a:srgbClr val="990000"/>
                </a:solidFill>
                <a:latin typeface="Helvetica Neue"/>
              </a:rPr>
              <a:t>/ </a:t>
            </a:r>
            <a:r>
              <a:rPr lang="en-US" altLang="en-US" sz="3200" b="1" dirty="0">
                <a:solidFill>
                  <a:srgbClr val="990000"/>
                </a:solidFill>
                <a:latin typeface="Helvetica Neue"/>
              </a:rPr>
              <a:t>evaluation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76266" y="2111207"/>
            <a:ext cx="21590490" cy="1336531"/>
          </a:xfrm>
        </p:spPr>
        <p:txBody>
          <a:bodyPr>
            <a:normAutofit/>
          </a:bodyPr>
          <a:lstStyle/>
          <a:p>
            <a:r>
              <a:rPr lang="en-US" sz="5400" dirty="0"/>
              <a:t>Elicitation of Model of Expertise</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276266" y="3929220"/>
            <a:ext cx="21590489" cy="4720105"/>
          </a:xfrm>
        </p:spPr>
        <p:txBody>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ea typeface="Times New Roman" panose="02020603050405020304" pitchFamily="18" charset="0"/>
                <a:cs typeface="Times New Roman" panose="02020603050405020304" pitchFamily="18" charset="0"/>
              </a:rPr>
              <a:t>During the </a:t>
            </a:r>
            <a:r>
              <a:rPr lang="en-US" sz="4800" dirty="0">
                <a:effectLst/>
                <a:ea typeface="Times New Roman" panose="02020603050405020304" pitchFamily="18" charset="0"/>
                <a:cs typeface="Times New Roman" panose="02020603050405020304" pitchFamily="18" charset="0"/>
              </a:rPr>
              <a:t>elicitation</a:t>
            </a:r>
            <a:r>
              <a:rPr lang="en-CY" sz="4800" dirty="0">
                <a:effectLst/>
                <a:ea typeface="Times New Roman" panose="02020603050405020304" pitchFamily="18" charset="0"/>
                <a:cs typeface="Times New Roman" panose="02020603050405020304" pitchFamily="18" charset="0"/>
              </a:rPr>
              <a:t> process, the model is expressed at a high level of abstraction through some intermediate or mediating representation.</a:t>
            </a:r>
            <a:endParaRPr lang="en-CY" sz="48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ea typeface="Times New Roman" panose="02020603050405020304" pitchFamily="18" charset="0"/>
                <a:cs typeface="Times New Roman" panose="02020603050405020304" pitchFamily="18" charset="0"/>
              </a:rPr>
              <a:t>An example of an intermediate representation is </a:t>
            </a:r>
            <a:r>
              <a:rPr lang="en-CY" sz="4800" b="1" dirty="0">
                <a:solidFill>
                  <a:srgbClr val="FF2D64"/>
                </a:solidFill>
                <a:effectLst/>
                <a:ea typeface="Times New Roman" panose="02020603050405020304" pitchFamily="18" charset="0"/>
                <a:cs typeface="Times New Roman" panose="02020603050405020304" pitchFamily="18" charset="0"/>
              </a:rPr>
              <a:t>systemic grammar networks</a:t>
            </a:r>
            <a:r>
              <a:rPr lang="en-CY" sz="4800" dirty="0">
                <a:effectLst/>
                <a:ea typeface="Times New Roman" panose="02020603050405020304" pitchFamily="18" charset="0"/>
                <a:cs typeface="Times New Roman" panose="02020603050405020304" pitchFamily="18" charset="0"/>
              </a:rPr>
              <a:t>, which have been used to analyse qualitative data, as well as to define and classify concepts.</a:t>
            </a:r>
            <a:endParaRPr lang="en-CY" sz="4800" dirty="0">
              <a:effectLst/>
              <a:ea typeface="Calibri" panose="020F0502020204030204" pitchFamily="34" charset="0"/>
              <a:cs typeface="Times New Roman" panose="02020603050405020304" pitchFamily="18" charset="0"/>
            </a:endParaRPr>
          </a:p>
          <a:p>
            <a:pPr>
              <a:lnSpc>
                <a:spcPct val="107000"/>
              </a:lnSpc>
              <a:spcAft>
                <a:spcPts val="800"/>
              </a:spcAft>
            </a:pPr>
            <a:endParaRPr lang="en-CY" sz="48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800" dirty="0"/>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26</a:t>
            </a:fld>
            <a:endParaRPr lang="bg-BG">
              <a:solidFill>
                <a:srgbClr val="000000"/>
              </a:solidFill>
            </a:endParaRPr>
          </a:p>
        </p:txBody>
      </p:sp>
    </p:spTree>
    <p:extLst>
      <p:ext uri="{BB962C8B-B14F-4D97-AF65-F5344CB8AC3E}">
        <p14:creationId xmlns:p14="http://schemas.microsoft.com/office/powerpoint/2010/main" val="2082531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1">
            <a:extLst>
              <a:ext uri="{FF2B5EF4-FFF2-40B4-BE49-F238E27FC236}">
                <a16:creationId xmlns:a16="http://schemas.microsoft.com/office/drawing/2014/main" id="{1F1EDD96-0527-58B6-AAC5-EF37A74844CE}"/>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28675" name="Slide Number Placeholder 3">
            <a:extLst>
              <a:ext uri="{FF2B5EF4-FFF2-40B4-BE49-F238E27FC236}">
                <a16:creationId xmlns:a16="http://schemas.microsoft.com/office/drawing/2014/main" id="{1C709293-E791-0166-62F8-6290BBFCBAE7}"/>
              </a:ext>
            </a:extLst>
          </p:cNvPr>
          <p:cNvSpPr>
            <a:spLocks noGrp="1"/>
          </p:cNvSpPr>
          <p:nvPr>
            <p:ph type="sldNum" sz="quarter" idx="12"/>
          </p:nvPr>
        </p:nvSpPr>
        <p:spPr>
          <a:xfrm>
            <a:off x="11662348" y="12321915"/>
            <a:ext cx="916186" cy="853277"/>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0B0BEBB0-9B14-417F-893C-129953188081}" type="slidenum">
              <a:rPr lang="el-GR" altLang="en-US" smtClean="0"/>
              <a:pPr algn="ctr"/>
              <a:t>27</a:t>
            </a:fld>
            <a:endParaRPr lang="el-GR" altLang="en-US" dirty="0"/>
          </a:p>
        </p:txBody>
      </p:sp>
      <p:sp>
        <p:nvSpPr>
          <p:cNvPr id="28676" name="Text Box 8">
            <a:extLst>
              <a:ext uri="{FF2B5EF4-FFF2-40B4-BE49-F238E27FC236}">
                <a16:creationId xmlns:a16="http://schemas.microsoft.com/office/drawing/2014/main" id="{3E2726F6-83CB-0A9B-9D22-116A86B06302}"/>
              </a:ext>
            </a:extLst>
          </p:cNvPr>
          <p:cNvSpPr txBox="1">
            <a:spLocks noChangeArrowheads="1"/>
          </p:cNvSpPr>
          <p:nvPr/>
        </p:nvSpPr>
        <p:spPr bwMode="auto">
          <a:xfrm>
            <a:off x="4724399" y="663715"/>
            <a:ext cx="14935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rgbClr val="990000"/>
                </a:solidFill>
                <a:latin typeface="Helvetica Neue"/>
              </a:rPr>
              <a:t>Notation of Systemic Grammar Networks</a:t>
            </a:r>
          </a:p>
        </p:txBody>
      </p:sp>
      <p:sp>
        <p:nvSpPr>
          <p:cNvPr id="28677" name="Line 9">
            <a:extLst>
              <a:ext uri="{FF2B5EF4-FFF2-40B4-BE49-F238E27FC236}">
                <a16:creationId xmlns:a16="http://schemas.microsoft.com/office/drawing/2014/main" id="{2618ED8A-9109-B7DD-FC1A-2F1544EB9B40}"/>
              </a:ext>
            </a:extLst>
          </p:cNvPr>
          <p:cNvSpPr>
            <a:spLocks noChangeShapeType="1"/>
          </p:cNvSpPr>
          <p:nvPr/>
        </p:nvSpPr>
        <p:spPr bwMode="auto">
          <a:xfrm>
            <a:off x="5943600" y="3946833"/>
            <a:ext cx="2590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8678" name="Line 10">
            <a:extLst>
              <a:ext uri="{FF2B5EF4-FFF2-40B4-BE49-F238E27FC236}">
                <a16:creationId xmlns:a16="http://schemas.microsoft.com/office/drawing/2014/main" id="{02611718-1902-2B15-62DE-35A05B2A4B29}"/>
              </a:ext>
            </a:extLst>
          </p:cNvPr>
          <p:cNvSpPr>
            <a:spLocks noChangeShapeType="1"/>
          </p:cNvSpPr>
          <p:nvPr/>
        </p:nvSpPr>
        <p:spPr bwMode="auto">
          <a:xfrm>
            <a:off x="7315200" y="3032433"/>
            <a:ext cx="0" cy="18288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8679" name="Line 11">
            <a:extLst>
              <a:ext uri="{FF2B5EF4-FFF2-40B4-BE49-F238E27FC236}">
                <a16:creationId xmlns:a16="http://schemas.microsoft.com/office/drawing/2014/main" id="{872FDDF9-BE6D-FDFB-6D28-19B5C0DBCB8E}"/>
              </a:ext>
            </a:extLst>
          </p:cNvPr>
          <p:cNvSpPr>
            <a:spLocks noChangeShapeType="1"/>
          </p:cNvSpPr>
          <p:nvPr/>
        </p:nvSpPr>
        <p:spPr bwMode="auto">
          <a:xfrm>
            <a:off x="7315200" y="3032433"/>
            <a:ext cx="12192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8680" name="Line 13">
            <a:extLst>
              <a:ext uri="{FF2B5EF4-FFF2-40B4-BE49-F238E27FC236}">
                <a16:creationId xmlns:a16="http://schemas.microsoft.com/office/drawing/2014/main" id="{AA66E484-80AF-059A-2F1B-16715A8F835C}"/>
              </a:ext>
            </a:extLst>
          </p:cNvPr>
          <p:cNvSpPr>
            <a:spLocks noChangeShapeType="1"/>
          </p:cNvSpPr>
          <p:nvPr/>
        </p:nvSpPr>
        <p:spPr bwMode="auto">
          <a:xfrm>
            <a:off x="7315200" y="4861233"/>
            <a:ext cx="12192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28681" name="Text Box 14">
            <a:extLst>
              <a:ext uri="{FF2B5EF4-FFF2-40B4-BE49-F238E27FC236}">
                <a16:creationId xmlns:a16="http://schemas.microsoft.com/office/drawing/2014/main" id="{22FDCE9C-97AF-1FA6-1C4B-DD1021DF7956}"/>
              </a:ext>
            </a:extLst>
          </p:cNvPr>
          <p:cNvSpPr txBox="1">
            <a:spLocks noChangeArrowheads="1"/>
          </p:cNvSpPr>
          <p:nvPr/>
        </p:nvSpPr>
        <p:spPr bwMode="auto">
          <a:xfrm>
            <a:off x="8534400" y="2743201"/>
            <a:ext cx="91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3600" b="1"/>
              <a:t>Β</a:t>
            </a:r>
            <a:endParaRPr lang="en-US" altLang="en-US" sz="3600" b="1"/>
          </a:p>
        </p:txBody>
      </p:sp>
      <p:sp>
        <p:nvSpPr>
          <p:cNvPr id="28682" name="Text Box 15">
            <a:extLst>
              <a:ext uri="{FF2B5EF4-FFF2-40B4-BE49-F238E27FC236}">
                <a16:creationId xmlns:a16="http://schemas.microsoft.com/office/drawing/2014/main" id="{B7E8D09F-407B-FF8E-2789-7DA8F8C47578}"/>
              </a:ext>
            </a:extLst>
          </p:cNvPr>
          <p:cNvSpPr txBox="1">
            <a:spLocks noChangeArrowheads="1"/>
          </p:cNvSpPr>
          <p:nvPr/>
        </p:nvSpPr>
        <p:spPr bwMode="auto">
          <a:xfrm>
            <a:off x="8534400" y="3686177"/>
            <a:ext cx="91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t>C</a:t>
            </a:r>
          </a:p>
        </p:txBody>
      </p:sp>
      <p:sp>
        <p:nvSpPr>
          <p:cNvPr id="28683" name="Text Box 16">
            <a:extLst>
              <a:ext uri="{FF2B5EF4-FFF2-40B4-BE49-F238E27FC236}">
                <a16:creationId xmlns:a16="http://schemas.microsoft.com/office/drawing/2014/main" id="{1D00098A-02B6-C8F0-6BD1-9FA614241696}"/>
              </a:ext>
            </a:extLst>
          </p:cNvPr>
          <p:cNvSpPr txBox="1">
            <a:spLocks noChangeArrowheads="1"/>
          </p:cNvSpPr>
          <p:nvPr/>
        </p:nvSpPr>
        <p:spPr bwMode="auto">
          <a:xfrm>
            <a:off x="8534400" y="4600577"/>
            <a:ext cx="91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t>D</a:t>
            </a:r>
          </a:p>
        </p:txBody>
      </p:sp>
      <p:sp>
        <p:nvSpPr>
          <p:cNvPr id="28684" name="Text Box 17">
            <a:extLst>
              <a:ext uri="{FF2B5EF4-FFF2-40B4-BE49-F238E27FC236}">
                <a16:creationId xmlns:a16="http://schemas.microsoft.com/office/drawing/2014/main" id="{864BA371-0091-4A4F-5865-200DF69CF400}"/>
              </a:ext>
            </a:extLst>
          </p:cNvPr>
          <p:cNvSpPr txBox="1">
            <a:spLocks noChangeArrowheads="1"/>
          </p:cNvSpPr>
          <p:nvPr/>
        </p:nvSpPr>
        <p:spPr bwMode="auto">
          <a:xfrm>
            <a:off x="5181600" y="3686177"/>
            <a:ext cx="91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3600" b="1"/>
              <a:t>Α</a:t>
            </a:r>
            <a:endParaRPr lang="en-US" altLang="en-US" sz="3600" b="1"/>
          </a:p>
        </p:txBody>
      </p:sp>
      <p:sp>
        <p:nvSpPr>
          <p:cNvPr id="28685" name="Text Box 18">
            <a:extLst>
              <a:ext uri="{FF2B5EF4-FFF2-40B4-BE49-F238E27FC236}">
                <a16:creationId xmlns:a16="http://schemas.microsoft.com/office/drawing/2014/main" id="{A223BAD9-9498-D164-A971-925EE74439B9}"/>
              </a:ext>
            </a:extLst>
          </p:cNvPr>
          <p:cNvSpPr txBox="1">
            <a:spLocks noChangeArrowheads="1"/>
          </p:cNvSpPr>
          <p:nvPr/>
        </p:nvSpPr>
        <p:spPr bwMode="auto">
          <a:xfrm>
            <a:off x="5181600" y="5638801"/>
            <a:ext cx="5943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3200" b="1" dirty="0">
                <a:latin typeface="Helvetica Neue"/>
              </a:rPr>
              <a:t>If</a:t>
            </a:r>
            <a:r>
              <a:rPr lang="el-GR" altLang="en-US" sz="3200" b="1" dirty="0">
                <a:latin typeface="Helvetica Neue"/>
              </a:rPr>
              <a:t> Α, </a:t>
            </a:r>
            <a:r>
              <a:rPr lang="en-US" altLang="en-US" sz="3200" b="1" dirty="0">
                <a:latin typeface="Helvetica Neue"/>
              </a:rPr>
              <a:t>then select one out of B, C, or D</a:t>
            </a:r>
          </a:p>
        </p:txBody>
      </p:sp>
      <p:sp>
        <p:nvSpPr>
          <p:cNvPr id="70675" name="Line 19">
            <a:extLst>
              <a:ext uri="{FF2B5EF4-FFF2-40B4-BE49-F238E27FC236}">
                <a16:creationId xmlns:a16="http://schemas.microsoft.com/office/drawing/2014/main" id="{89D22088-D475-2DB6-F2FC-7151CAD1EBF6}"/>
              </a:ext>
            </a:extLst>
          </p:cNvPr>
          <p:cNvSpPr>
            <a:spLocks noChangeShapeType="1"/>
          </p:cNvSpPr>
          <p:nvPr/>
        </p:nvSpPr>
        <p:spPr bwMode="auto">
          <a:xfrm>
            <a:off x="13716000" y="3699183"/>
            <a:ext cx="2590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70676" name="Line 20">
            <a:extLst>
              <a:ext uri="{FF2B5EF4-FFF2-40B4-BE49-F238E27FC236}">
                <a16:creationId xmlns:a16="http://schemas.microsoft.com/office/drawing/2014/main" id="{65B39D62-B6F6-4940-46D6-5C307519A957}"/>
              </a:ext>
            </a:extLst>
          </p:cNvPr>
          <p:cNvSpPr>
            <a:spLocks noChangeShapeType="1"/>
          </p:cNvSpPr>
          <p:nvPr/>
        </p:nvSpPr>
        <p:spPr bwMode="auto">
          <a:xfrm>
            <a:off x="15087600" y="2784783"/>
            <a:ext cx="0" cy="18288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70677" name="Line 21">
            <a:extLst>
              <a:ext uri="{FF2B5EF4-FFF2-40B4-BE49-F238E27FC236}">
                <a16:creationId xmlns:a16="http://schemas.microsoft.com/office/drawing/2014/main" id="{B4F05B6A-4C99-0EBD-50B1-A97D4BD78AFA}"/>
              </a:ext>
            </a:extLst>
          </p:cNvPr>
          <p:cNvSpPr>
            <a:spLocks noChangeShapeType="1"/>
          </p:cNvSpPr>
          <p:nvPr/>
        </p:nvSpPr>
        <p:spPr bwMode="auto">
          <a:xfrm>
            <a:off x="13868400" y="2784783"/>
            <a:ext cx="12192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70678" name="Line 22">
            <a:extLst>
              <a:ext uri="{FF2B5EF4-FFF2-40B4-BE49-F238E27FC236}">
                <a16:creationId xmlns:a16="http://schemas.microsoft.com/office/drawing/2014/main" id="{DE7ED616-4A2F-9C6C-6393-FA05A6034357}"/>
              </a:ext>
            </a:extLst>
          </p:cNvPr>
          <p:cNvSpPr>
            <a:spLocks noChangeShapeType="1"/>
          </p:cNvSpPr>
          <p:nvPr/>
        </p:nvSpPr>
        <p:spPr bwMode="auto">
          <a:xfrm>
            <a:off x="13868400" y="4613583"/>
            <a:ext cx="12192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70679" name="Text Box 23">
            <a:extLst>
              <a:ext uri="{FF2B5EF4-FFF2-40B4-BE49-F238E27FC236}">
                <a16:creationId xmlns:a16="http://schemas.microsoft.com/office/drawing/2014/main" id="{4DDAEDBD-D092-6021-0219-50A0DB7EA622}"/>
              </a:ext>
            </a:extLst>
          </p:cNvPr>
          <p:cNvSpPr txBox="1">
            <a:spLocks noChangeArrowheads="1"/>
          </p:cNvSpPr>
          <p:nvPr/>
        </p:nvSpPr>
        <p:spPr bwMode="auto">
          <a:xfrm>
            <a:off x="12954000" y="3505201"/>
            <a:ext cx="91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3600" b="1"/>
              <a:t>Β</a:t>
            </a:r>
            <a:endParaRPr lang="en-US" altLang="en-US" sz="3600" b="1"/>
          </a:p>
        </p:txBody>
      </p:sp>
      <p:sp>
        <p:nvSpPr>
          <p:cNvPr id="70680" name="Text Box 24">
            <a:extLst>
              <a:ext uri="{FF2B5EF4-FFF2-40B4-BE49-F238E27FC236}">
                <a16:creationId xmlns:a16="http://schemas.microsoft.com/office/drawing/2014/main" id="{3A224043-0AF2-B453-B0F3-9ED96B3EF3A6}"/>
              </a:ext>
            </a:extLst>
          </p:cNvPr>
          <p:cNvSpPr txBox="1">
            <a:spLocks noChangeArrowheads="1"/>
          </p:cNvSpPr>
          <p:nvPr/>
        </p:nvSpPr>
        <p:spPr bwMode="auto">
          <a:xfrm>
            <a:off x="12954000" y="4295777"/>
            <a:ext cx="91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t>C</a:t>
            </a:r>
          </a:p>
        </p:txBody>
      </p:sp>
      <p:sp>
        <p:nvSpPr>
          <p:cNvPr id="70681" name="Text Box 25">
            <a:extLst>
              <a:ext uri="{FF2B5EF4-FFF2-40B4-BE49-F238E27FC236}">
                <a16:creationId xmlns:a16="http://schemas.microsoft.com/office/drawing/2014/main" id="{BAC16AAB-AA01-90B1-4129-E60E32EB2E16}"/>
              </a:ext>
            </a:extLst>
          </p:cNvPr>
          <p:cNvSpPr txBox="1">
            <a:spLocks noChangeArrowheads="1"/>
          </p:cNvSpPr>
          <p:nvPr/>
        </p:nvSpPr>
        <p:spPr bwMode="auto">
          <a:xfrm>
            <a:off x="16306800" y="3505201"/>
            <a:ext cx="91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t>D</a:t>
            </a:r>
          </a:p>
        </p:txBody>
      </p:sp>
      <p:sp>
        <p:nvSpPr>
          <p:cNvPr id="70682" name="Text Box 26">
            <a:extLst>
              <a:ext uri="{FF2B5EF4-FFF2-40B4-BE49-F238E27FC236}">
                <a16:creationId xmlns:a16="http://schemas.microsoft.com/office/drawing/2014/main" id="{9B4A72BA-F840-299C-007B-8C36FAAED42C}"/>
              </a:ext>
            </a:extLst>
          </p:cNvPr>
          <p:cNvSpPr txBox="1">
            <a:spLocks noChangeArrowheads="1"/>
          </p:cNvSpPr>
          <p:nvPr/>
        </p:nvSpPr>
        <p:spPr bwMode="auto">
          <a:xfrm>
            <a:off x="12954000" y="2466977"/>
            <a:ext cx="91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3600" b="1"/>
              <a:t>Α</a:t>
            </a:r>
            <a:endParaRPr lang="en-US" altLang="en-US" sz="3600" b="1"/>
          </a:p>
        </p:txBody>
      </p:sp>
      <p:sp>
        <p:nvSpPr>
          <p:cNvPr id="70683" name="Text Box 27">
            <a:extLst>
              <a:ext uri="{FF2B5EF4-FFF2-40B4-BE49-F238E27FC236}">
                <a16:creationId xmlns:a16="http://schemas.microsoft.com/office/drawing/2014/main" id="{3ADB1759-3FDD-B689-2082-B678298A063E}"/>
              </a:ext>
            </a:extLst>
          </p:cNvPr>
          <p:cNvSpPr txBox="1">
            <a:spLocks noChangeArrowheads="1"/>
          </p:cNvSpPr>
          <p:nvPr/>
        </p:nvSpPr>
        <p:spPr bwMode="auto">
          <a:xfrm>
            <a:off x="12954000" y="5391150"/>
            <a:ext cx="5943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3200" b="1" dirty="0">
                <a:latin typeface="Helvetica Neue"/>
              </a:rPr>
              <a:t>Select D</a:t>
            </a:r>
            <a:r>
              <a:rPr lang="el-GR" altLang="en-US" sz="3200" b="1" dirty="0">
                <a:latin typeface="Helvetica Neue"/>
              </a:rPr>
              <a:t>, </a:t>
            </a:r>
            <a:r>
              <a:rPr lang="en-US" altLang="en-US" sz="3200" b="1" dirty="0">
                <a:latin typeface="Helvetica Neue"/>
              </a:rPr>
              <a:t>only if one or more from A, B, or C</a:t>
            </a:r>
          </a:p>
        </p:txBody>
      </p:sp>
      <p:sp>
        <p:nvSpPr>
          <p:cNvPr id="70693" name="AutoShape 37">
            <a:extLst>
              <a:ext uri="{FF2B5EF4-FFF2-40B4-BE49-F238E27FC236}">
                <a16:creationId xmlns:a16="http://schemas.microsoft.com/office/drawing/2014/main" id="{55DE7A06-A8FB-5E42-7092-1101EF290B51}"/>
              </a:ext>
            </a:extLst>
          </p:cNvPr>
          <p:cNvSpPr>
            <a:spLocks/>
          </p:cNvSpPr>
          <p:nvPr/>
        </p:nvSpPr>
        <p:spPr bwMode="auto">
          <a:xfrm>
            <a:off x="7010400" y="8166563"/>
            <a:ext cx="1371600" cy="2133600"/>
          </a:xfrm>
          <a:prstGeom prst="leftBrace">
            <a:avLst>
              <a:gd name="adj1" fmla="val 12963"/>
              <a:gd name="adj2" fmla="val 50000"/>
            </a:avLst>
          </a:prstGeom>
          <a:noFill/>
          <a:ln w="762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70694" name="Line 38">
            <a:extLst>
              <a:ext uri="{FF2B5EF4-FFF2-40B4-BE49-F238E27FC236}">
                <a16:creationId xmlns:a16="http://schemas.microsoft.com/office/drawing/2014/main" id="{E08251A4-06A1-7EA4-0EA2-295687C32DDD}"/>
              </a:ext>
            </a:extLst>
          </p:cNvPr>
          <p:cNvSpPr>
            <a:spLocks noChangeShapeType="1"/>
          </p:cNvSpPr>
          <p:nvPr/>
        </p:nvSpPr>
        <p:spPr bwMode="auto">
          <a:xfrm>
            <a:off x="5638800" y="9238652"/>
            <a:ext cx="27432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70695" name="Text Box 39">
            <a:extLst>
              <a:ext uri="{FF2B5EF4-FFF2-40B4-BE49-F238E27FC236}">
                <a16:creationId xmlns:a16="http://schemas.microsoft.com/office/drawing/2014/main" id="{1FD9B30E-4B24-B85E-FCF4-D83DB7A9BB5A}"/>
              </a:ext>
            </a:extLst>
          </p:cNvPr>
          <p:cNvSpPr txBox="1">
            <a:spLocks noChangeArrowheads="1"/>
          </p:cNvSpPr>
          <p:nvPr/>
        </p:nvSpPr>
        <p:spPr bwMode="auto">
          <a:xfrm>
            <a:off x="8229600" y="7981951"/>
            <a:ext cx="91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3600" b="1"/>
              <a:t>Β</a:t>
            </a:r>
            <a:endParaRPr lang="en-US" altLang="en-US" sz="3600" b="1"/>
          </a:p>
        </p:txBody>
      </p:sp>
      <p:sp>
        <p:nvSpPr>
          <p:cNvPr id="70696" name="Text Box 40">
            <a:extLst>
              <a:ext uri="{FF2B5EF4-FFF2-40B4-BE49-F238E27FC236}">
                <a16:creationId xmlns:a16="http://schemas.microsoft.com/office/drawing/2014/main" id="{23B56EEE-CFF2-B388-B8F8-701EC2298F9A}"/>
              </a:ext>
            </a:extLst>
          </p:cNvPr>
          <p:cNvSpPr txBox="1">
            <a:spLocks noChangeArrowheads="1"/>
          </p:cNvSpPr>
          <p:nvPr/>
        </p:nvSpPr>
        <p:spPr bwMode="auto">
          <a:xfrm>
            <a:off x="8229600" y="8924927"/>
            <a:ext cx="91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t>C</a:t>
            </a:r>
          </a:p>
        </p:txBody>
      </p:sp>
      <p:sp>
        <p:nvSpPr>
          <p:cNvPr id="70697" name="Text Box 41">
            <a:extLst>
              <a:ext uri="{FF2B5EF4-FFF2-40B4-BE49-F238E27FC236}">
                <a16:creationId xmlns:a16="http://schemas.microsoft.com/office/drawing/2014/main" id="{E63054A5-2BE2-B14C-C685-D727DE3B9023}"/>
              </a:ext>
            </a:extLst>
          </p:cNvPr>
          <p:cNvSpPr txBox="1">
            <a:spLocks noChangeArrowheads="1"/>
          </p:cNvSpPr>
          <p:nvPr/>
        </p:nvSpPr>
        <p:spPr bwMode="auto">
          <a:xfrm>
            <a:off x="8229600" y="9839327"/>
            <a:ext cx="91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t>D</a:t>
            </a:r>
          </a:p>
        </p:txBody>
      </p:sp>
      <p:sp>
        <p:nvSpPr>
          <p:cNvPr id="70698" name="Text Box 42">
            <a:extLst>
              <a:ext uri="{FF2B5EF4-FFF2-40B4-BE49-F238E27FC236}">
                <a16:creationId xmlns:a16="http://schemas.microsoft.com/office/drawing/2014/main" id="{C1C873A4-58B2-B860-9E61-962FC605D3FF}"/>
              </a:ext>
            </a:extLst>
          </p:cNvPr>
          <p:cNvSpPr txBox="1">
            <a:spLocks noChangeArrowheads="1"/>
          </p:cNvSpPr>
          <p:nvPr/>
        </p:nvSpPr>
        <p:spPr bwMode="auto">
          <a:xfrm>
            <a:off x="4876800" y="8924927"/>
            <a:ext cx="91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3600" b="1"/>
              <a:t>Α</a:t>
            </a:r>
            <a:endParaRPr lang="en-US" altLang="en-US" sz="3600" b="1"/>
          </a:p>
        </p:txBody>
      </p:sp>
      <p:sp>
        <p:nvSpPr>
          <p:cNvPr id="70699" name="Text Box 43">
            <a:extLst>
              <a:ext uri="{FF2B5EF4-FFF2-40B4-BE49-F238E27FC236}">
                <a16:creationId xmlns:a16="http://schemas.microsoft.com/office/drawing/2014/main" id="{EF872B8A-BEB6-8CCB-B2CC-A2A52F96398A}"/>
              </a:ext>
            </a:extLst>
          </p:cNvPr>
          <p:cNvSpPr txBox="1">
            <a:spLocks noChangeArrowheads="1"/>
          </p:cNvSpPr>
          <p:nvPr/>
        </p:nvSpPr>
        <p:spPr bwMode="auto">
          <a:xfrm>
            <a:off x="4876800" y="10877550"/>
            <a:ext cx="5943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3200" b="1" dirty="0">
                <a:latin typeface="Helvetica Neue"/>
              </a:rPr>
              <a:t>If</a:t>
            </a:r>
            <a:r>
              <a:rPr lang="el-GR" altLang="en-US" sz="3200" b="1" dirty="0">
                <a:latin typeface="Helvetica Neue"/>
              </a:rPr>
              <a:t> Α, </a:t>
            </a:r>
            <a:r>
              <a:rPr lang="en-US" altLang="en-US" sz="3200" b="1" dirty="0">
                <a:latin typeface="Helvetica Neue"/>
              </a:rPr>
              <a:t>then select all of B, C and D</a:t>
            </a:r>
          </a:p>
        </p:txBody>
      </p:sp>
      <p:sp>
        <p:nvSpPr>
          <p:cNvPr id="70704" name="AutoShape 48">
            <a:extLst>
              <a:ext uri="{FF2B5EF4-FFF2-40B4-BE49-F238E27FC236}">
                <a16:creationId xmlns:a16="http://schemas.microsoft.com/office/drawing/2014/main" id="{6F79FFE6-AD23-57FE-348C-19F8B59854BC}"/>
              </a:ext>
            </a:extLst>
          </p:cNvPr>
          <p:cNvSpPr>
            <a:spLocks/>
          </p:cNvSpPr>
          <p:nvPr/>
        </p:nvSpPr>
        <p:spPr bwMode="auto">
          <a:xfrm>
            <a:off x="13563600" y="8049432"/>
            <a:ext cx="1066800" cy="2438400"/>
          </a:xfrm>
          <a:prstGeom prst="rightBrace">
            <a:avLst>
              <a:gd name="adj1" fmla="val 19048"/>
              <a:gd name="adj2" fmla="val 50000"/>
            </a:avLst>
          </a:prstGeom>
          <a:noFill/>
          <a:ln w="762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70705" name="Line 49">
            <a:extLst>
              <a:ext uri="{FF2B5EF4-FFF2-40B4-BE49-F238E27FC236}">
                <a16:creationId xmlns:a16="http://schemas.microsoft.com/office/drawing/2014/main" id="{E81DAD85-DCF3-58A9-4B2A-27CFED0AB126}"/>
              </a:ext>
            </a:extLst>
          </p:cNvPr>
          <p:cNvSpPr>
            <a:spLocks noChangeShapeType="1"/>
          </p:cNvSpPr>
          <p:nvPr/>
        </p:nvSpPr>
        <p:spPr bwMode="auto">
          <a:xfrm>
            <a:off x="13411200" y="9296400"/>
            <a:ext cx="30480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70706" name="Text Box 50">
            <a:extLst>
              <a:ext uri="{FF2B5EF4-FFF2-40B4-BE49-F238E27FC236}">
                <a16:creationId xmlns:a16="http://schemas.microsoft.com/office/drawing/2014/main" id="{CB1544B7-167F-4A34-7F2E-C4286AF0D6BF}"/>
              </a:ext>
            </a:extLst>
          </p:cNvPr>
          <p:cNvSpPr txBox="1">
            <a:spLocks noChangeArrowheads="1"/>
          </p:cNvSpPr>
          <p:nvPr/>
        </p:nvSpPr>
        <p:spPr bwMode="auto">
          <a:xfrm>
            <a:off x="12649200" y="8959851"/>
            <a:ext cx="91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3600" b="1"/>
              <a:t>Β</a:t>
            </a:r>
            <a:endParaRPr lang="en-US" altLang="en-US" sz="3600" b="1"/>
          </a:p>
        </p:txBody>
      </p:sp>
      <p:sp>
        <p:nvSpPr>
          <p:cNvPr id="70707" name="Text Box 51">
            <a:extLst>
              <a:ext uri="{FF2B5EF4-FFF2-40B4-BE49-F238E27FC236}">
                <a16:creationId xmlns:a16="http://schemas.microsoft.com/office/drawing/2014/main" id="{E9AE531C-09F8-0787-3D11-77B1CDCE9CF9}"/>
              </a:ext>
            </a:extLst>
          </p:cNvPr>
          <p:cNvSpPr txBox="1">
            <a:spLocks noChangeArrowheads="1"/>
          </p:cNvSpPr>
          <p:nvPr/>
        </p:nvSpPr>
        <p:spPr bwMode="auto">
          <a:xfrm>
            <a:off x="12649200" y="10086977"/>
            <a:ext cx="91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t>C</a:t>
            </a:r>
          </a:p>
        </p:txBody>
      </p:sp>
      <p:sp>
        <p:nvSpPr>
          <p:cNvPr id="70708" name="Text Box 52">
            <a:extLst>
              <a:ext uri="{FF2B5EF4-FFF2-40B4-BE49-F238E27FC236}">
                <a16:creationId xmlns:a16="http://schemas.microsoft.com/office/drawing/2014/main" id="{A23B627E-AF0D-C5A9-7245-E3DF77656F1B}"/>
              </a:ext>
            </a:extLst>
          </p:cNvPr>
          <p:cNvSpPr txBox="1">
            <a:spLocks noChangeArrowheads="1"/>
          </p:cNvSpPr>
          <p:nvPr/>
        </p:nvSpPr>
        <p:spPr bwMode="auto">
          <a:xfrm>
            <a:off x="16459200" y="8839201"/>
            <a:ext cx="91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t>D</a:t>
            </a:r>
          </a:p>
        </p:txBody>
      </p:sp>
      <p:sp>
        <p:nvSpPr>
          <p:cNvPr id="70709" name="Text Box 53">
            <a:extLst>
              <a:ext uri="{FF2B5EF4-FFF2-40B4-BE49-F238E27FC236}">
                <a16:creationId xmlns:a16="http://schemas.microsoft.com/office/drawing/2014/main" id="{685BD822-DCD2-38AB-3916-E67AD3B96AE7}"/>
              </a:ext>
            </a:extLst>
          </p:cNvPr>
          <p:cNvSpPr txBox="1">
            <a:spLocks noChangeArrowheads="1"/>
          </p:cNvSpPr>
          <p:nvPr/>
        </p:nvSpPr>
        <p:spPr bwMode="auto">
          <a:xfrm>
            <a:off x="12649200" y="7620001"/>
            <a:ext cx="914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l-GR" altLang="en-US" sz="3600" b="1"/>
              <a:t>Α</a:t>
            </a:r>
            <a:endParaRPr lang="en-US" altLang="en-US" sz="3600" b="1"/>
          </a:p>
        </p:txBody>
      </p:sp>
      <p:sp>
        <p:nvSpPr>
          <p:cNvPr id="70710" name="Text Box 54">
            <a:extLst>
              <a:ext uri="{FF2B5EF4-FFF2-40B4-BE49-F238E27FC236}">
                <a16:creationId xmlns:a16="http://schemas.microsoft.com/office/drawing/2014/main" id="{A9FE3816-3867-39EC-282A-DEED12F5009D}"/>
              </a:ext>
            </a:extLst>
          </p:cNvPr>
          <p:cNvSpPr txBox="1">
            <a:spLocks noChangeArrowheads="1"/>
          </p:cNvSpPr>
          <p:nvPr/>
        </p:nvSpPr>
        <p:spPr bwMode="auto">
          <a:xfrm>
            <a:off x="12649200" y="10845800"/>
            <a:ext cx="5943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3200" b="1" dirty="0">
                <a:latin typeface="Helvetica Neue"/>
              </a:rPr>
              <a:t>Select D</a:t>
            </a:r>
            <a:r>
              <a:rPr lang="el-GR" altLang="en-US" sz="3200" b="1" dirty="0">
                <a:latin typeface="Helvetica Neue"/>
              </a:rPr>
              <a:t>, </a:t>
            </a:r>
            <a:r>
              <a:rPr lang="en-US" altLang="en-US" sz="3200" b="1" dirty="0">
                <a:latin typeface="Helvetica Neue"/>
              </a:rPr>
              <a:t>only if all of A, B and C</a:t>
            </a:r>
          </a:p>
        </p:txBody>
      </p:sp>
      <p:sp>
        <p:nvSpPr>
          <p:cNvPr id="70711" name="AutoShape 55">
            <a:extLst>
              <a:ext uri="{FF2B5EF4-FFF2-40B4-BE49-F238E27FC236}">
                <a16:creationId xmlns:a16="http://schemas.microsoft.com/office/drawing/2014/main" id="{AFB4B86A-6C0F-1160-5E30-579509FAE051}"/>
              </a:ext>
            </a:extLst>
          </p:cNvPr>
          <p:cNvSpPr>
            <a:spLocks noChangeArrowheads="1"/>
          </p:cNvSpPr>
          <p:nvPr/>
        </p:nvSpPr>
        <p:spPr bwMode="auto">
          <a:xfrm>
            <a:off x="18745200" y="8382000"/>
            <a:ext cx="1371600" cy="1524000"/>
          </a:xfrm>
          <a:prstGeom prst="curvedLeftArrow">
            <a:avLst>
              <a:gd name="adj1" fmla="val 22222"/>
              <a:gd name="adj2" fmla="val 44444"/>
              <a:gd name="adj3" fmla="val 33333"/>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70712" name="Text Box 56">
            <a:extLst>
              <a:ext uri="{FF2B5EF4-FFF2-40B4-BE49-F238E27FC236}">
                <a16:creationId xmlns:a16="http://schemas.microsoft.com/office/drawing/2014/main" id="{CD0DE350-B630-8289-E409-8D14784F9E67}"/>
              </a:ext>
            </a:extLst>
          </p:cNvPr>
          <p:cNvSpPr txBox="1">
            <a:spLocks noChangeArrowheads="1"/>
          </p:cNvSpPr>
          <p:nvPr/>
        </p:nvSpPr>
        <p:spPr bwMode="auto">
          <a:xfrm>
            <a:off x="17068800" y="7404100"/>
            <a:ext cx="4114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dirty="0">
                <a:latin typeface="Helvetica Neue"/>
              </a:rPr>
              <a:t>recursion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0682"/>
                                        </p:tgtEl>
                                        <p:attrNameLst>
                                          <p:attrName>style.visibility</p:attrName>
                                        </p:attrNameLst>
                                      </p:cBhvr>
                                      <p:to>
                                        <p:strVal val="visible"/>
                                      </p:to>
                                    </p:set>
                                    <p:anim calcmode="lin" valueType="num">
                                      <p:cBhvr additive="base">
                                        <p:cTn id="7" dur="500" fill="hold"/>
                                        <p:tgtEl>
                                          <p:spTgt spid="70682"/>
                                        </p:tgtEl>
                                        <p:attrNameLst>
                                          <p:attrName>ppt_x</p:attrName>
                                        </p:attrNameLst>
                                      </p:cBhvr>
                                      <p:tavLst>
                                        <p:tav tm="0">
                                          <p:val>
                                            <p:strVal val="#ppt_x"/>
                                          </p:val>
                                        </p:tav>
                                        <p:tav tm="100000">
                                          <p:val>
                                            <p:strVal val="#ppt_x"/>
                                          </p:val>
                                        </p:tav>
                                      </p:tavLst>
                                    </p:anim>
                                    <p:anim calcmode="lin" valueType="num">
                                      <p:cBhvr additive="base">
                                        <p:cTn id="8" dur="500" fill="hold"/>
                                        <p:tgtEl>
                                          <p:spTgt spid="7068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0679"/>
                                        </p:tgtEl>
                                        <p:attrNameLst>
                                          <p:attrName>style.visibility</p:attrName>
                                        </p:attrNameLst>
                                      </p:cBhvr>
                                      <p:to>
                                        <p:strVal val="visible"/>
                                      </p:to>
                                    </p:set>
                                    <p:anim calcmode="lin" valueType="num">
                                      <p:cBhvr additive="base">
                                        <p:cTn id="11" dur="500" fill="hold"/>
                                        <p:tgtEl>
                                          <p:spTgt spid="70679"/>
                                        </p:tgtEl>
                                        <p:attrNameLst>
                                          <p:attrName>ppt_x</p:attrName>
                                        </p:attrNameLst>
                                      </p:cBhvr>
                                      <p:tavLst>
                                        <p:tav tm="0">
                                          <p:val>
                                            <p:strVal val="#ppt_x"/>
                                          </p:val>
                                        </p:tav>
                                        <p:tav tm="100000">
                                          <p:val>
                                            <p:strVal val="#ppt_x"/>
                                          </p:val>
                                        </p:tav>
                                      </p:tavLst>
                                    </p:anim>
                                    <p:anim calcmode="lin" valueType="num">
                                      <p:cBhvr additive="base">
                                        <p:cTn id="12" dur="500" fill="hold"/>
                                        <p:tgtEl>
                                          <p:spTgt spid="7067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0680"/>
                                        </p:tgtEl>
                                        <p:attrNameLst>
                                          <p:attrName>style.visibility</p:attrName>
                                        </p:attrNameLst>
                                      </p:cBhvr>
                                      <p:to>
                                        <p:strVal val="visible"/>
                                      </p:to>
                                    </p:set>
                                    <p:anim calcmode="lin" valueType="num">
                                      <p:cBhvr additive="base">
                                        <p:cTn id="15" dur="500" fill="hold"/>
                                        <p:tgtEl>
                                          <p:spTgt spid="70680"/>
                                        </p:tgtEl>
                                        <p:attrNameLst>
                                          <p:attrName>ppt_x</p:attrName>
                                        </p:attrNameLst>
                                      </p:cBhvr>
                                      <p:tavLst>
                                        <p:tav tm="0">
                                          <p:val>
                                            <p:strVal val="#ppt_x"/>
                                          </p:val>
                                        </p:tav>
                                        <p:tav tm="100000">
                                          <p:val>
                                            <p:strVal val="#ppt_x"/>
                                          </p:val>
                                        </p:tav>
                                      </p:tavLst>
                                    </p:anim>
                                    <p:anim calcmode="lin" valueType="num">
                                      <p:cBhvr additive="base">
                                        <p:cTn id="16" dur="500" fill="hold"/>
                                        <p:tgtEl>
                                          <p:spTgt spid="7068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0678"/>
                                        </p:tgtEl>
                                        <p:attrNameLst>
                                          <p:attrName>style.visibility</p:attrName>
                                        </p:attrNameLst>
                                      </p:cBhvr>
                                      <p:to>
                                        <p:strVal val="visible"/>
                                      </p:to>
                                    </p:set>
                                    <p:anim calcmode="lin" valueType="num">
                                      <p:cBhvr additive="base">
                                        <p:cTn id="19" dur="500" fill="hold"/>
                                        <p:tgtEl>
                                          <p:spTgt spid="70678"/>
                                        </p:tgtEl>
                                        <p:attrNameLst>
                                          <p:attrName>ppt_x</p:attrName>
                                        </p:attrNameLst>
                                      </p:cBhvr>
                                      <p:tavLst>
                                        <p:tav tm="0">
                                          <p:val>
                                            <p:strVal val="#ppt_x"/>
                                          </p:val>
                                        </p:tav>
                                        <p:tav tm="100000">
                                          <p:val>
                                            <p:strVal val="#ppt_x"/>
                                          </p:val>
                                        </p:tav>
                                      </p:tavLst>
                                    </p:anim>
                                    <p:anim calcmode="lin" valueType="num">
                                      <p:cBhvr additive="base">
                                        <p:cTn id="20" dur="500" fill="hold"/>
                                        <p:tgtEl>
                                          <p:spTgt spid="70678"/>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0675"/>
                                        </p:tgtEl>
                                        <p:attrNameLst>
                                          <p:attrName>style.visibility</p:attrName>
                                        </p:attrNameLst>
                                      </p:cBhvr>
                                      <p:to>
                                        <p:strVal val="visible"/>
                                      </p:to>
                                    </p:set>
                                    <p:anim calcmode="lin" valueType="num">
                                      <p:cBhvr additive="base">
                                        <p:cTn id="23" dur="500" fill="hold"/>
                                        <p:tgtEl>
                                          <p:spTgt spid="70675"/>
                                        </p:tgtEl>
                                        <p:attrNameLst>
                                          <p:attrName>ppt_x</p:attrName>
                                        </p:attrNameLst>
                                      </p:cBhvr>
                                      <p:tavLst>
                                        <p:tav tm="0">
                                          <p:val>
                                            <p:strVal val="#ppt_x"/>
                                          </p:val>
                                        </p:tav>
                                        <p:tav tm="100000">
                                          <p:val>
                                            <p:strVal val="#ppt_x"/>
                                          </p:val>
                                        </p:tav>
                                      </p:tavLst>
                                    </p:anim>
                                    <p:anim calcmode="lin" valueType="num">
                                      <p:cBhvr additive="base">
                                        <p:cTn id="24" dur="500" fill="hold"/>
                                        <p:tgtEl>
                                          <p:spTgt spid="70675"/>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0677"/>
                                        </p:tgtEl>
                                        <p:attrNameLst>
                                          <p:attrName>style.visibility</p:attrName>
                                        </p:attrNameLst>
                                      </p:cBhvr>
                                      <p:to>
                                        <p:strVal val="visible"/>
                                      </p:to>
                                    </p:set>
                                    <p:anim calcmode="lin" valueType="num">
                                      <p:cBhvr additive="base">
                                        <p:cTn id="27" dur="500" fill="hold"/>
                                        <p:tgtEl>
                                          <p:spTgt spid="70677"/>
                                        </p:tgtEl>
                                        <p:attrNameLst>
                                          <p:attrName>ppt_x</p:attrName>
                                        </p:attrNameLst>
                                      </p:cBhvr>
                                      <p:tavLst>
                                        <p:tav tm="0">
                                          <p:val>
                                            <p:strVal val="#ppt_x"/>
                                          </p:val>
                                        </p:tav>
                                        <p:tav tm="100000">
                                          <p:val>
                                            <p:strVal val="#ppt_x"/>
                                          </p:val>
                                        </p:tav>
                                      </p:tavLst>
                                    </p:anim>
                                    <p:anim calcmode="lin" valueType="num">
                                      <p:cBhvr additive="base">
                                        <p:cTn id="28" dur="500" fill="hold"/>
                                        <p:tgtEl>
                                          <p:spTgt spid="7067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0676"/>
                                        </p:tgtEl>
                                        <p:attrNameLst>
                                          <p:attrName>style.visibility</p:attrName>
                                        </p:attrNameLst>
                                      </p:cBhvr>
                                      <p:to>
                                        <p:strVal val="visible"/>
                                      </p:to>
                                    </p:set>
                                    <p:anim calcmode="lin" valueType="num">
                                      <p:cBhvr additive="base">
                                        <p:cTn id="31" dur="500" fill="hold"/>
                                        <p:tgtEl>
                                          <p:spTgt spid="70676"/>
                                        </p:tgtEl>
                                        <p:attrNameLst>
                                          <p:attrName>ppt_x</p:attrName>
                                        </p:attrNameLst>
                                      </p:cBhvr>
                                      <p:tavLst>
                                        <p:tav tm="0">
                                          <p:val>
                                            <p:strVal val="#ppt_x"/>
                                          </p:val>
                                        </p:tav>
                                        <p:tav tm="100000">
                                          <p:val>
                                            <p:strVal val="#ppt_x"/>
                                          </p:val>
                                        </p:tav>
                                      </p:tavLst>
                                    </p:anim>
                                    <p:anim calcmode="lin" valueType="num">
                                      <p:cBhvr additive="base">
                                        <p:cTn id="32" dur="500" fill="hold"/>
                                        <p:tgtEl>
                                          <p:spTgt spid="7067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70681"/>
                                        </p:tgtEl>
                                        <p:attrNameLst>
                                          <p:attrName>style.visibility</p:attrName>
                                        </p:attrNameLst>
                                      </p:cBhvr>
                                      <p:to>
                                        <p:strVal val="visible"/>
                                      </p:to>
                                    </p:set>
                                    <p:anim calcmode="lin" valueType="num">
                                      <p:cBhvr additive="base">
                                        <p:cTn id="35" dur="500" fill="hold"/>
                                        <p:tgtEl>
                                          <p:spTgt spid="70681"/>
                                        </p:tgtEl>
                                        <p:attrNameLst>
                                          <p:attrName>ppt_x</p:attrName>
                                        </p:attrNameLst>
                                      </p:cBhvr>
                                      <p:tavLst>
                                        <p:tav tm="0">
                                          <p:val>
                                            <p:strVal val="#ppt_x"/>
                                          </p:val>
                                        </p:tav>
                                        <p:tav tm="100000">
                                          <p:val>
                                            <p:strVal val="#ppt_x"/>
                                          </p:val>
                                        </p:tav>
                                      </p:tavLst>
                                    </p:anim>
                                    <p:anim calcmode="lin" valueType="num">
                                      <p:cBhvr additive="base">
                                        <p:cTn id="36" dur="500" fill="hold"/>
                                        <p:tgtEl>
                                          <p:spTgt spid="7068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70683"/>
                                        </p:tgtEl>
                                        <p:attrNameLst>
                                          <p:attrName>style.visibility</p:attrName>
                                        </p:attrNameLst>
                                      </p:cBhvr>
                                      <p:to>
                                        <p:strVal val="visible"/>
                                      </p:to>
                                    </p:set>
                                    <p:anim calcmode="lin" valueType="num">
                                      <p:cBhvr additive="base">
                                        <p:cTn id="39" dur="500" fill="hold"/>
                                        <p:tgtEl>
                                          <p:spTgt spid="70683"/>
                                        </p:tgtEl>
                                        <p:attrNameLst>
                                          <p:attrName>ppt_x</p:attrName>
                                        </p:attrNameLst>
                                      </p:cBhvr>
                                      <p:tavLst>
                                        <p:tav tm="0">
                                          <p:val>
                                            <p:strVal val="#ppt_x"/>
                                          </p:val>
                                        </p:tav>
                                        <p:tav tm="100000">
                                          <p:val>
                                            <p:strVal val="#ppt_x"/>
                                          </p:val>
                                        </p:tav>
                                      </p:tavLst>
                                    </p:anim>
                                    <p:anim calcmode="lin" valueType="num">
                                      <p:cBhvr additive="base">
                                        <p:cTn id="40" dur="500" fill="hold"/>
                                        <p:tgtEl>
                                          <p:spTgt spid="70683"/>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70698"/>
                                        </p:tgtEl>
                                        <p:attrNameLst>
                                          <p:attrName>style.visibility</p:attrName>
                                        </p:attrNameLst>
                                      </p:cBhvr>
                                      <p:to>
                                        <p:strVal val="visible"/>
                                      </p:to>
                                    </p:set>
                                    <p:anim calcmode="lin" valueType="num">
                                      <p:cBhvr additive="base">
                                        <p:cTn id="45" dur="500" fill="hold"/>
                                        <p:tgtEl>
                                          <p:spTgt spid="70698"/>
                                        </p:tgtEl>
                                        <p:attrNameLst>
                                          <p:attrName>ppt_x</p:attrName>
                                        </p:attrNameLst>
                                      </p:cBhvr>
                                      <p:tavLst>
                                        <p:tav tm="0">
                                          <p:val>
                                            <p:strVal val="#ppt_x"/>
                                          </p:val>
                                        </p:tav>
                                        <p:tav tm="100000">
                                          <p:val>
                                            <p:strVal val="#ppt_x"/>
                                          </p:val>
                                        </p:tav>
                                      </p:tavLst>
                                    </p:anim>
                                    <p:anim calcmode="lin" valueType="num">
                                      <p:cBhvr additive="base">
                                        <p:cTn id="46" dur="500" fill="hold"/>
                                        <p:tgtEl>
                                          <p:spTgt spid="70698"/>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70694"/>
                                        </p:tgtEl>
                                        <p:attrNameLst>
                                          <p:attrName>style.visibility</p:attrName>
                                        </p:attrNameLst>
                                      </p:cBhvr>
                                      <p:to>
                                        <p:strVal val="visible"/>
                                      </p:to>
                                    </p:set>
                                    <p:anim calcmode="lin" valueType="num">
                                      <p:cBhvr additive="base">
                                        <p:cTn id="49" dur="500" fill="hold"/>
                                        <p:tgtEl>
                                          <p:spTgt spid="70694"/>
                                        </p:tgtEl>
                                        <p:attrNameLst>
                                          <p:attrName>ppt_x</p:attrName>
                                        </p:attrNameLst>
                                      </p:cBhvr>
                                      <p:tavLst>
                                        <p:tav tm="0">
                                          <p:val>
                                            <p:strVal val="#ppt_x"/>
                                          </p:val>
                                        </p:tav>
                                        <p:tav tm="100000">
                                          <p:val>
                                            <p:strVal val="#ppt_x"/>
                                          </p:val>
                                        </p:tav>
                                      </p:tavLst>
                                    </p:anim>
                                    <p:anim calcmode="lin" valueType="num">
                                      <p:cBhvr additive="base">
                                        <p:cTn id="50" dur="500" fill="hold"/>
                                        <p:tgtEl>
                                          <p:spTgt spid="70694"/>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70695"/>
                                        </p:tgtEl>
                                        <p:attrNameLst>
                                          <p:attrName>style.visibility</p:attrName>
                                        </p:attrNameLst>
                                      </p:cBhvr>
                                      <p:to>
                                        <p:strVal val="visible"/>
                                      </p:to>
                                    </p:set>
                                    <p:anim calcmode="lin" valueType="num">
                                      <p:cBhvr additive="base">
                                        <p:cTn id="53" dur="500" fill="hold"/>
                                        <p:tgtEl>
                                          <p:spTgt spid="70695"/>
                                        </p:tgtEl>
                                        <p:attrNameLst>
                                          <p:attrName>ppt_x</p:attrName>
                                        </p:attrNameLst>
                                      </p:cBhvr>
                                      <p:tavLst>
                                        <p:tav tm="0">
                                          <p:val>
                                            <p:strVal val="#ppt_x"/>
                                          </p:val>
                                        </p:tav>
                                        <p:tav tm="100000">
                                          <p:val>
                                            <p:strVal val="#ppt_x"/>
                                          </p:val>
                                        </p:tav>
                                      </p:tavLst>
                                    </p:anim>
                                    <p:anim calcmode="lin" valueType="num">
                                      <p:cBhvr additive="base">
                                        <p:cTn id="54" dur="500" fill="hold"/>
                                        <p:tgtEl>
                                          <p:spTgt spid="70695"/>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70693"/>
                                        </p:tgtEl>
                                        <p:attrNameLst>
                                          <p:attrName>style.visibility</p:attrName>
                                        </p:attrNameLst>
                                      </p:cBhvr>
                                      <p:to>
                                        <p:strVal val="visible"/>
                                      </p:to>
                                    </p:set>
                                    <p:anim calcmode="lin" valueType="num">
                                      <p:cBhvr additive="base">
                                        <p:cTn id="57" dur="500" fill="hold"/>
                                        <p:tgtEl>
                                          <p:spTgt spid="70693"/>
                                        </p:tgtEl>
                                        <p:attrNameLst>
                                          <p:attrName>ppt_x</p:attrName>
                                        </p:attrNameLst>
                                      </p:cBhvr>
                                      <p:tavLst>
                                        <p:tav tm="0">
                                          <p:val>
                                            <p:strVal val="#ppt_x"/>
                                          </p:val>
                                        </p:tav>
                                        <p:tav tm="100000">
                                          <p:val>
                                            <p:strVal val="#ppt_x"/>
                                          </p:val>
                                        </p:tav>
                                      </p:tavLst>
                                    </p:anim>
                                    <p:anim calcmode="lin" valueType="num">
                                      <p:cBhvr additive="base">
                                        <p:cTn id="58" dur="500" fill="hold"/>
                                        <p:tgtEl>
                                          <p:spTgt spid="70693"/>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70696"/>
                                        </p:tgtEl>
                                        <p:attrNameLst>
                                          <p:attrName>style.visibility</p:attrName>
                                        </p:attrNameLst>
                                      </p:cBhvr>
                                      <p:to>
                                        <p:strVal val="visible"/>
                                      </p:to>
                                    </p:set>
                                    <p:anim calcmode="lin" valueType="num">
                                      <p:cBhvr additive="base">
                                        <p:cTn id="61" dur="500" fill="hold"/>
                                        <p:tgtEl>
                                          <p:spTgt spid="70696"/>
                                        </p:tgtEl>
                                        <p:attrNameLst>
                                          <p:attrName>ppt_x</p:attrName>
                                        </p:attrNameLst>
                                      </p:cBhvr>
                                      <p:tavLst>
                                        <p:tav tm="0">
                                          <p:val>
                                            <p:strVal val="#ppt_x"/>
                                          </p:val>
                                        </p:tav>
                                        <p:tav tm="100000">
                                          <p:val>
                                            <p:strVal val="#ppt_x"/>
                                          </p:val>
                                        </p:tav>
                                      </p:tavLst>
                                    </p:anim>
                                    <p:anim calcmode="lin" valueType="num">
                                      <p:cBhvr additive="base">
                                        <p:cTn id="62" dur="500" fill="hold"/>
                                        <p:tgtEl>
                                          <p:spTgt spid="70696"/>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70697"/>
                                        </p:tgtEl>
                                        <p:attrNameLst>
                                          <p:attrName>style.visibility</p:attrName>
                                        </p:attrNameLst>
                                      </p:cBhvr>
                                      <p:to>
                                        <p:strVal val="visible"/>
                                      </p:to>
                                    </p:set>
                                    <p:anim calcmode="lin" valueType="num">
                                      <p:cBhvr additive="base">
                                        <p:cTn id="65" dur="500" fill="hold"/>
                                        <p:tgtEl>
                                          <p:spTgt spid="70697"/>
                                        </p:tgtEl>
                                        <p:attrNameLst>
                                          <p:attrName>ppt_x</p:attrName>
                                        </p:attrNameLst>
                                      </p:cBhvr>
                                      <p:tavLst>
                                        <p:tav tm="0">
                                          <p:val>
                                            <p:strVal val="#ppt_x"/>
                                          </p:val>
                                        </p:tav>
                                        <p:tav tm="100000">
                                          <p:val>
                                            <p:strVal val="#ppt_x"/>
                                          </p:val>
                                        </p:tav>
                                      </p:tavLst>
                                    </p:anim>
                                    <p:anim calcmode="lin" valueType="num">
                                      <p:cBhvr additive="base">
                                        <p:cTn id="66" dur="500" fill="hold"/>
                                        <p:tgtEl>
                                          <p:spTgt spid="70697"/>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70699"/>
                                        </p:tgtEl>
                                        <p:attrNameLst>
                                          <p:attrName>style.visibility</p:attrName>
                                        </p:attrNameLst>
                                      </p:cBhvr>
                                      <p:to>
                                        <p:strVal val="visible"/>
                                      </p:to>
                                    </p:set>
                                    <p:anim calcmode="lin" valueType="num">
                                      <p:cBhvr additive="base">
                                        <p:cTn id="69" dur="500" fill="hold"/>
                                        <p:tgtEl>
                                          <p:spTgt spid="70699"/>
                                        </p:tgtEl>
                                        <p:attrNameLst>
                                          <p:attrName>ppt_x</p:attrName>
                                        </p:attrNameLst>
                                      </p:cBhvr>
                                      <p:tavLst>
                                        <p:tav tm="0">
                                          <p:val>
                                            <p:strVal val="#ppt_x"/>
                                          </p:val>
                                        </p:tav>
                                        <p:tav tm="100000">
                                          <p:val>
                                            <p:strVal val="#ppt_x"/>
                                          </p:val>
                                        </p:tav>
                                      </p:tavLst>
                                    </p:anim>
                                    <p:anim calcmode="lin" valueType="num">
                                      <p:cBhvr additive="base">
                                        <p:cTn id="70" dur="500" fill="hold"/>
                                        <p:tgtEl>
                                          <p:spTgt spid="70699"/>
                                        </p:tgtEl>
                                        <p:attrNameLst>
                                          <p:attrName>ppt_y</p:attrName>
                                        </p:attrNameLst>
                                      </p:cBhvr>
                                      <p:tavLst>
                                        <p:tav tm="0">
                                          <p:val>
                                            <p:strVal val="1+#ppt_h/2"/>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70709"/>
                                        </p:tgtEl>
                                        <p:attrNameLst>
                                          <p:attrName>style.visibility</p:attrName>
                                        </p:attrNameLst>
                                      </p:cBhvr>
                                      <p:to>
                                        <p:strVal val="visible"/>
                                      </p:to>
                                    </p:set>
                                    <p:anim calcmode="lin" valueType="num">
                                      <p:cBhvr additive="base">
                                        <p:cTn id="75" dur="500" fill="hold"/>
                                        <p:tgtEl>
                                          <p:spTgt spid="70709"/>
                                        </p:tgtEl>
                                        <p:attrNameLst>
                                          <p:attrName>ppt_x</p:attrName>
                                        </p:attrNameLst>
                                      </p:cBhvr>
                                      <p:tavLst>
                                        <p:tav tm="0">
                                          <p:val>
                                            <p:strVal val="#ppt_x"/>
                                          </p:val>
                                        </p:tav>
                                        <p:tav tm="100000">
                                          <p:val>
                                            <p:strVal val="#ppt_x"/>
                                          </p:val>
                                        </p:tav>
                                      </p:tavLst>
                                    </p:anim>
                                    <p:anim calcmode="lin" valueType="num">
                                      <p:cBhvr additive="base">
                                        <p:cTn id="76" dur="500" fill="hold"/>
                                        <p:tgtEl>
                                          <p:spTgt spid="70709"/>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70706"/>
                                        </p:tgtEl>
                                        <p:attrNameLst>
                                          <p:attrName>style.visibility</p:attrName>
                                        </p:attrNameLst>
                                      </p:cBhvr>
                                      <p:to>
                                        <p:strVal val="visible"/>
                                      </p:to>
                                    </p:set>
                                    <p:anim calcmode="lin" valueType="num">
                                      <p:cBhvr additive="base">
                                        <p:cTn id="79" dur="500" fill="hold"/>
                                        <p:tgtEl>
                                          <p:spTgt spid="70706"/>
                                        </p:tgtEl>
                                        <p:attrNameLst>
                                          <p:attrName>ppt_x</p:attrName>
                                        </p:attrNameLst>
                                      </p:cBhvr>
                                      <p:tavLst>
                                        <p:tav tm="0">
                                          <p:val>
                                            <p:strVal val="#ppt_x"/>
                                          </p:val>
                                        </p:tav>
                                        <p:tav tm="100000">
                                          <p:val>
                                            <p:strVal val="#ppt_x"/>
                                          </p:val>
                                        </p:tav>
                                      </p:tavLst>
                                    </p:anim>
                                    <p:anim calcmode="lin" valueType="num">
                                      <p:cBhvr additive="base">
                                        <p:cTn id="80" dur="500" fill="hold"/>
                                        <p:tgtEl>
                                          <p:spTgt spid="70706"/>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70707"/>
                                        </p:tgtEl>
                                        <p:attrNameLst>
                                          <p:attrName>style.visibility</p:attrName>
                                        </p:attrNameLst>
                                      </p:cBhvr>
                                      <p:to>
                                        <p:strVal val="visible"/>
                                      </p:to>
                                    </p:set>
                                    <p:anim calcmode="lin" valueType="num">
                                      <p:cBhvr additive="base">
                                        <p:cTn id="83" dur="500" fill="hold"/>
                                        <p:tgtEl>
                                          <p:spTgt spid="70707"/>
                                        </p:tgtEl>
                                        <p:attrNameLst>
                                          <p:attrName>ppt_x</p:attrName>
                                        </p:attrNameLst>
                                      </p:cBhvr>
                                      <p:tavLst>
                                        <p:tav tm="0">
                                          <p:val>
                                            <p:strVal val="#ppt_x"/>
                                          </p:val>
                                        </p:tav>
                                        <p:tav tm="100000">
                                          <p:val>
                                            <p:strVal val="#ppt_x"/>
                                          </p:val>
                                        </p:tav>
                                      </p:tavLst>
                                    </p:anim>
                                    <p:anim calcmode="lin" valueType="num">
                                      <p:cBhvr additive="base">
                                        <p:cTn id="84" dur="500" fill="hold"/>
                                        <p:tgtEl>
                                          <p:spTgt spid="70707"/>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70705"/>
                                        </p:tgtEl>
                                        <p:attrNameLst>
                                          <p:attrName>style.visibility</p:attrName>
                                        </p:attrNameLst>
                                      </p:cBhvr>
                                      <p:to>
                                        <p:strVal val="visible"/>
                                      </p:to>
                                    </p:set>
                                    <p:anim calcmode="lin" valueType="num">
                                      <p:cBhvr additive="base">
                                        <p:cTn id="87" dur="500" fill="hold"/>
                                        <p:tgtEl>
                                          <p:spTgt spid="70705"/>
                                        </p:tgtEl>
                                        <p:attrNameLst>
                                          <p:attrName>ppt_x</p:attrName>
                                        </p:attrNameLst>
                                      </p:cBhvr>
                                      <p:tavLst>
                                        <p:tav tm="0">
                                          <p:val>
                                            <p:strVal val="#ppt_x"/>
                                          </p:val>
                                        </p:tav>
                                        <p:tav tm="100000">
                                          <p:val>
                                            <p:strVal val="#ppt_x"/>
                                          </p:val>
                                        </p:tav>
                                      </p:tavLst>
                                    </p:anim>
                                    <p:anim calcmode="lin" valueType="num">
                                      <p:cBhvr additive="base">
                                        <p:cTn id="88" dur="500" fill="hold"/>
                                        <p:tgtEl>
                                          <p:spTgt spid="70705"/>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70704"/>
                                        </p:tgtEl>
                                        <p:attrNameLst>
                                          <p:attrName>style.visibility</p:attrName>
                                        </p:attrNameLst>
                                      </p:cBhvr>
                                      <p:to>
                                        <p:strVal val="visible"/>
                                      </p:to>
                                    </p:set>
                                    <p:anim calcmode="lin" valueType="num">
                                      <p:cBhvr additive="base">
                                        <p:cTn id="91" dur="500" fill="hold"/>
                                        <p:tgtEl>
                                          <p:spTgt spid="70704"/>
                                        </p:tgtEl>
                                        <p:attrNameLst>
                                          <p:attrName>ppt_x</p:attrName>
                                        </p:attrNameLst>
                                      </p:cBhvr>
                                      <p:tavLst>
                                        <p:tav tm="0">
                                          <p:val>
                                            <p:strVal val="#ppt_x"/>
                                          </p:val>
                                        </p:tav>
                                        <p:tav tm="100000">
                                          <p:val>
                                            <p:strVal val="#ppt_x"/>
                                          </p:val>
                                        </p:tav>
                                      </p:tavLst>
                                    </p:anim>
                                    <p:anim calcmode="lin" valueType="num">
                                      <p:cBhvr additive="base">
                                        <p:cTn id="92" dur="500" fill="hold"/>
                                        <p:tgtEl>
                                          <p:spTgt spid="70704"/>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70708"/>
                                        </p:tgtEl>
                                        <p:attrNameLst>
                                          <p:attrName>style.visibility</p:attrName>
                                        </p:attrNameLst>
                                      </p:cBhvr>
                                      <p:to>
                                        <p:strVal val="visible"/>
                                      </p:to>
                                    </p:set>
                                    <p:anim calcmode="lin" valueType="num">
                                      <p:cBhvr additive="base">
                                        <p:cTn id="95" dur="500" fill="hold"/>
                                        <p:tgtEl>
                                          <p:spTgt spid="70708"/>
                                        </p:tgtEl>
                                        <p:attrNameLst>
                                          <p:attrName>ppt_x</p:attrName>
                                        </p:attrNameLst>
                                      </p:cBhvr>
                                      <p:tavLst>
                                        <p:tav tm="0">
                                          <p:val>
                                            <p:strVal val="#ppt_x"/>
                                          </p:val>
                                        </p:tav>
                                        <p:tav tm="100000">
                                          <p:val>
                                            <p:strVal val="#ppt_x"/>
                                          </p:val>
                                        </p:tav>
                                      </p:tavLst>
                                    </p:anim>
                                    <p:anim calcmode="lin" valueType="num">
                                      <p:cBhvr additive="base">
                                        <p:cTn id="96" dur="500" fill="hold"/>
                                        <p:tgtEl>
                                          <p:spTgt spid="7070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70710"/>
                                        </p:tgtEl>
                                        <p:attrNameLst>
                                          <p:attrName>style.visibility</p:attrName>
                                        </p:attrNameLst>
                                      </p:cBhvr>
                                      <p:to>
                                        <p:strVal val="visible"/>
                                      </p:to>
                                    </p:set>
                                    <p:anim calcmode="lin" valueType="num">
                                      <p:cBhvr additive="base">
                                        <p:cTn id="99" dur="500" fill="hold"/>
                                        <p:tgtEl>
                                          <p:spTgt spid="70710"/>
                                        </p:tgtEl>
                                        <p:attrNameLst>
                                          <p:attrName>ppt_x</p:attrName>
                                        </p:attrNameLst>
                                      </p:cBhvr>
                                      <p:tavLst>
                                        <p:tav tm="0">
                                          <p:val>
                                            <p:strVal val="#ppt_x"/>
                                          </p:val>
                                        </p:tav>
                                        <p:tav tm="100000">
                                          <p:val>
                                            <p:strVal val="#ppt_x"/>
                                          </p:val>
                                        </p:tav>
                                      </p:tavLst>
                                    </p:anim>
                                    <p:anim calcmode="lin" valueType="num">
                                      <p:cBhvr additive="base">
                                        <p:cTn id="100" dur="500" fill="hold"/>
                                        <p:tgtEl>
                                          <p:spTgt spid="70710"/>
                                        </p:tgtEl>
                                        <p:attrNameLst>
                                          <p:attrName>ppt_y</p:attrName>
                                        </p:attrNameLst>
                                      </p:cBhvr>
                                      <p:tavLst>
                                        <p:tav tm="0">
                                          <p:val>
                                            <p:strVal val="1+#ppt_h/2"/>
                                          </p:val>
                                        </p:tav>
                                        <p:tav tm="100000">
                                          <p:val>
                                            <p:strVal val="#ppt_y"/>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 presetClass="entr" presetSubtype="4" fill="hold" grpId="0" nodeType="clickEffect">
                                  <p:stCondLst>
                                    <p:cond delay="0"/>
                                  </p:stCondLst>
                                  <p:childTnLst>
                                    <p:set>
                                      <p:cBhvr>
                                        <p:cTn id="104" dur="1" fill="hold">
                                          <p:stCondLst>
                                            <p:cond delay="0"/>
                                          </p:stCondLst>
                                        </p:cTn>
                                        <p:tgtEl>
                                          <p:spTgt spid="70712"/>
                                        </p:tgtEl>
                                        <p:attrNameLst>
                                          <p:attrName>style.visibility</p:attrName>
                                        </p:attrNameLst>
                                      </p:cBhvr>
                                      <p:to>
                                        <p:strVal val="visible"/>
                                      </p:to>
                                    </p:set>
                                    <p:anim calcmode="lin" valueType="num">
                                      <p:cBhvr additive="base">
                                        <p:cTn id="105" dur="500" fill="hold"/>
                                        <p:tgtEl>
                                          <p:spTgt spid="70712"/>
                                        </p:tgtEl>
                                        <p:attrNameLst>
                                          <p:attrName>ppt_x</p:attrName>
                                        </p:attrNameLst>
                                      </p:cBhvr>
                                      <p:tavLst>
                                        <p:tav tm="0">
                                          <p:val>
                                            <p:strVal val="#ppt_x"/>
                                          </p:val>
                                        </p:tav>
                                        <p:tav tm="100000">
                                          <p:val>
                                            <p:strVal val="#ppt_x"/>
                                          </p:val>
                                        </p:tav>
                                      </p:tavLst>
                                    </p:anim>
                                    <p:anim calcmode="lin" valueType="num">
                                      <p:cBhvr additive="base">
                                        <p:cTn id="106" dur="500" fill="hold"/>
                                        <p:tgtEl>
                                          <p:spTgt spid="70712"/>
                                        </p:tgtEl>
                                        <p:attrNameLst>
                                          <p:attrName>ppt_y</p:attrName>
                                        </p:attrNameLst>
                                      </p:cBhvr>
                                      <p:tavLst>
                                        <p:tav tm="0">
                                          <p:val>
                                            <p:strVal val="1+#ppt_h/2"/>
                                          </p:val>
                                        </p:tav>
                                        <p:tav tm="100000">
                                          <p:val>
                                            <p:strVal val="#ppt_y"/>
                                          </p:val>
                                        </p:tav>
                                      </p:tavLst>
                                    </p:anim>
                                  </p:childTnLst>
                                </p:cTn>
                              </p:par>
                              <p:par>
                                <p:cTn id="107" presetID="2" presetClass="entr" presetSubtype="4" fill="hold" nodeType="withEffect">
                                  <p:stCondLst>
                                    <p:cond delay="0"/>
                                  </p:stCondLst>
                                  <p:childTnLst>
                                    <p:set>
                                      <p:cBhvr>
                                        <p:cTn id="108" dur="1" fill="hold">
                                          <p:stCondLst>
                                            <p:cond delay="0"/>
                                          </p:stCondLst>
                                        </p:cTn>
                                        <p:tgtEl>
                                          <p:spTgt spid="70711"/>
                                        </p:tgtEl>
                                        <p:attrNameLst>
                                          <p:attrName>style.visibility</p:attrName>
                                        </p:attrNameLst>
                                      </p:cBhvr>
                                      <p:to>
                                        <p:strVal val="visible"/>
                                      </p:to>
                                    </p:set>
                                    <p:anim calcmode="lin" valueType="num">
                                      <p:cBhvr additive="base">
                                        <p:cTn id="109" dur="500" fill="hold"/>
                                        <p:tgtEl>
                                          <p:spTgt spid="70711"/>
                                        </p:tgtEl>
                                        <p:attrNameLst>
                                          <p:attrName>ppt_x</p:attrName>
                                        </p:attrNameLst>
                                      </p:cBhvr>
                                      <p:tavLst>
                                        <p:tav tm="0">
                                          <p:val>
                                            <p:strVal val="#ppt_x"/>
                                          </p:val>
                                        </p:tav>
                                        <p:tav tm="100000">
                                          <p:val>
                                            <p:strVal val="#ppt_x"/>
                                          </p:val>
                                        </p:tav>
                                      </p:tavLst>
                                    </p:anim>
                                    <p:anim calcmode="lin" valueType="num">
                                      <p:cBhvr additive="base">
                                        <p:cTn id="110" dur="500" fill="hold"/>
                                        <p:tgtEl>
                                          <p:spTgt spid="707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79" grpId="0"/>
      <p:bldP spid="70680" grpId="0"/>
      <p:bldP spid="70681" grpId="0"/>
      <p:bldP spid="70682" grpId="0"/>
      <p:bldP spid="70683" grpId="0"/>
      <p:bldP spid="70695" grpId="0"/>
      <p:bldP spid="70696" grpId="0"/>
      <p:bldP spid="70697" grpId="0"/>
      <p:bldP spid="70698" grpId="0"/>
      <p:bldP spid="70699" grpId="0"/>
      <p:bldP spid="70706" grpId="0"/>
      <p:bldP spid="70707" grpId="0"/>
      <p:bldP spid="70708" grpId="0"/>
      <p:bldP spid="70709" grpId="0"/>
      <p:bldP spid="70710" grpId="0"/>
      <p:bldP spid="7071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76266" y="2111207"/>
            <a:ext cx="21590490" cy="1336531"/>
          </a:xfrm>
        </p:spPr>
        <p:txBody>
          <a:bodyPr>
            <a:normAutofit/>
          </a:bodyPr>
          <a:lstStyle/>
          <a:p>
            <a:r>
              <a:rPr lang="en-US" sz="5400" dirty="0"/>
              <a:t>Knowledge Engineering Processes</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276266" y="3929220"/>
            <a:ext cx="21590489" cy="7913010"/>
          </a:xfrm>
        </p:spPr>
        <p:txBody>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ea typeface="Times New Roman" panose="02020603050405020304" pitchFamily="18" charset="0"/>
                <a:cs typeface="Times New Roman" panose="02020603050405020304" pitchFamily="18" charset="0"/>
              </a:rPr>
              <a:t>The processes of elicitation, representation, and implementation of the model of expertise can be considered parallel processes with mutual effects.</a:t>
            </a:r>
            <a:endParaRPr lang="en-CY" sz="48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ea typeface="Times New Roman" panose="02020603050405020304" pitchFamily="18" charset="0"/>
                <a:cs typeface="Times New Roman" panose="02020603050405020304" pitchFamily="18" charset="0"/>
              </a:rPr>
              <a:t>The knowledge engineer must be willing to face even situations that involve a complete re-engineering of the system. Experimentation through rapid prototyping, e.g., using some shell system is indicated, as a means of better understanding the given expertise.</a:t>
            </a:r>
            <a:endParaRPr lang="en-CY" sz="48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ea typeface="Times New Roman" panose="02020603050405020304" pitchFamily="18" charset="0"/>
                <a:cs typeface="Times New Roman" panose="02020603050405020304" pitchFamily="18" charset="0"/>
              </a:rPr>
              <a:t>Also, the use of a knowledge acquisition tool is indicated, especially when the symbolic knowledge structures have reached a satisfactory level of reliability.</a:t>
            </a:r>
            <a:endParaRPr lang="en-CY" sz="48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pPr>
            <a:endParaRPr lang="en-CY" sz="48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800" dirty="0"/>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28</a:t>
            </a:fld>
            <a:endParaRPr lang="bg-BG">
              <a:solidFill>
                <a:srgbClr val="000000"/>
              </a:solidFill>
            </a:endParaRPr>
          </a:p>
        </p:txBody>
      </p:sp>
    </p:spTree>
    <p:extLst>
      <p:ext uri="{BB962C8B-B14F-4D97-AF65-F5344CB8AC3E}">
        <p14:creationId xmlns:p14="http://schemas.microsoft.com/office/powerpoint/2010/main" val="25120177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AED7EE-2874-8E50-4FDD-0D3C5F32BBF4}"/>
              </a:ext>
            </a:extLst>
          </p:cNvPr>
          <p:cNvSpPr>
            <a:spLocks noGrp="1"/>
          </p:cNvSpPr>
          <p:nvPr>
            <p:ph type="body" sz="quarter" idx="24"/>
          </p:nvPr>
        </p:nvSpPr>
        <p:spPr>
          <a:xfrm>
            <a:off x="1287095" y="2396019"/>
            <a:ext cx="21590490" cy="892079"/>
          </a:xfrm>
        </p:spPr>
        <p:txBody>
          <a:bodyPr>
            <a:normAutofit/>
          </a:bodyPr>
          <a:lstStyle/>
          <a:p>
            <a:r>
              <a:rPr lang="en-US" sz="5400" dirty="0"/>
              <a:t>Interview Techniques: </a:t>
            </a:r>
            <a:r>
              <a:rPr lang="en-US" sz="5400" dirty="0">
                <a:solidFill>
                  <a:srgbClr val="FF2D64"/>
                </a:solidFill>
              </a:rPr>
              <a:t>“Teach Back” Technique</a:t>
            </a:r>
            <a:endParaRPr lang="en-CY" sz="5400" dirty="0">
              <a:solidFill>
                <a:srgbClr val="FF2D64"/>
              </a:solidFill>
            </a:endParaRPr>
          </a:p>
        </p:txBody>
      </p:sp>
      <p:sp>
        <p:nvSpPr>
          <p:cNvPr id="3" name="Text Placeholder 2">
            <a:extLst>
              <a:ext uri="{FF2B5EF4-FFF2-40B4-BE49-F238E27FC236}">
                <a16:creationId xmlns:a16="http://schemas.microsoft.com/office/drawing/2014/main" id="{293D6015-D874-D0B1-53A4-569B1F0C0042}"/>
              </a:ext>
            </a:extLst>
          </p:cNvPr>
          <p:cNvSpPr>
            <a:spLocks noGrp="1"/>
          </p:cNvSpPr>
          <p:nvPr>
            <p:ph type="body" sz="quarter" idx="22"/>
          </p:nvPr>
        </p:nvSpPr>
        <p:spPr>
          <a:xfrm>
            <a:off x="1287095" y="3548995"/>
            <a:ext cx="10277393" cy="7822167"/>
          </a:xfrm>
        </p:spPr>
        <p:txBody>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It is based on Pask's conversational theory.</a:t>
            </a:r>
            <a:endParaRPr lang="en-CY" sz="40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It focuses on a program of semi-structured interviews.</a:t>
            </a:r>
            <a:endParaRPr lang="en-CY" sz="40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In each meeting, the subject of the discussion and the means of communication are decided (systemic grammar networks have been used as a means of communication in the context of this technique).</a:t>
            </a:r>
            <a:endParaRPr lang="en-CY" sz="4000" dirty="0">
              <a:effectLst/>
              <a:ea typeface="Calibri" panose="020F0502020204030204" pitchFamily="34" charset="0"/>
              <a:cs typeface="Times New Roman" panose="02020603050405020304" pitchFamily="18" charset="0"/>
            </a:endParaRPr>
          </a:p>
          <a:p>
            <a:pPr marL="571500" indent="-571500">
              <a:buFont typeface="Wingdings" panose="05000000000000000000" pitchFamily="2" charset="2"/>
              <a:buChar char="q"/>
            </a:pPr>
            <a:endParaRPr lang="en-CY" sz="4000" dirty="0"/>
          </a:p>
        </p:txBody>
      </p:sp>
      <p:sp>
        <p:nvSpPr>
          <p:cNvPr id="4" name="Text Placeholder 3">
            <a:extLst>
              <a:ext uri="{FF2B5EF4-FFF2-40B4-BE49-F238E27FC236}">
                <a16:creationId xmlns:a16="http://schemas.microsoft.com/office/drawing/2014/main" id="{D4B478AB-BF6E-E890-61CC-F8EE2526F7E7}"/>
              </a:ext>
            </a:extLst>
          </p:cNvPr>
          <p:cNvSpPr>
            <a:spLocks noGrp="1"/>
          </p:cNvSpPr>
          <p:nvPr>
            <p:ph type="body" sz="quarter" idx="26"/>
          </p:nvPr>
        </p:nvSpPr>
        <p:spPr>
          <a:xfrm>
            <a:off x="12392686" y="3548995"/>
            <a:ext cx="10397882" cy="7333863"/>
          </a:xfrm>
        </p:spPr>
        <p:txBody>
          <a:bodyPr/>
          <a:lstStyle/>
          <a:p>
            <a:pPr marL="571500" indent="-571500">
              <a:buFont typeface="Wingdings" panose="05000000000000000000" pitchFamily="2" charset="2"/>
              <a:buChar char="q"/>
            </a:pPr>
            <a:r>
              <a:rPr lang="en-CY" sz="4000" dirty="0"/>
              <a:t>The dialogue between the expert and the analyst takes place </a:t>
            </a:r>
            <a:r>
              <a:rPr lang="en-US" sz="4000" dirty="0"/>
              <a:t>at</a:t>
            </a:r>
            <a:r>
              <a:rPr lang="en-CY" sz="4000" dirty="0"/>
              <a:t> </a:t>
            </a:r>
            <a:r>
              <a:rPr lang="en-CY" sz="4000" b="1" dirty="0">
                <a:solidFill>
                  <a:srgbClr val="FF2D64"/>
                </a:solidFill>
              </a:rPr>
              <a:t>two levels</a:t>
            </a:r>
            <a:r>
              <a:rPr lang="en-CY" sz="4000" dirty="0"/>
              <a:t>:</a:t>
            </a:r>
          </a:p>
          <a:p>
            <a:pPr marL="571500" indent="-571500">
              <a:buFont typeface="Wingdings" panose="05000000000000000000" pitchFamily="2" charset="2"/>
              <a:buChar char="q"/>
            </a:pPr>
            <a:r>
              <a:rPr lang="en-CY" sz="4000" dirty="0"/>
              <a:t>Level '0' is about explanations of how an algorithm is executed</a:t>
            </a:r>
          </a:p>
          <a:p>
            <a:pPr marL="571500" indent="-571500">
              <a:buFont typeface="Wingdings" panose="05000000000000000000" pitchFamily="2" charset="2"/>
              <a:buChar char="q"/>
            </a:pPr>
            <a:r>
              <a:rPr lang="en-CY" sz="4000" dirty="0"/>
              <a:t>Level '1' is about explanations as to why the algorithms work, i.e., explanations of the explanations (meta-explanations)</a:t>
            </a:r>
          </a:p>
          <a:p>
            <a:pPr marL="571500" indent="-571500">
              <a:buFont typeface="Wingdings" panose="05000000000000000000" pitchFamily="2" charset="2"/>
              <a:buChar char="q"/>
            </a:pPr>
            <a:endParaRPr lang="en-CY" sz="4000" dirty="0"/>
          </a:p>
        </p:txBody>
      </p:sp>
      <p:sp>
        <p:nvSpPr>
          <p:cNvPr id="6" name="Slide Number Placeholder 5">
            <a:extLst>
              <a:ext uri="{FF2B5EF4-FFF2-40B4-BE49-F238E27FC236}">
                <a16:creationId xmlns:a16="http://schemas.microsoft.com/office/drawing/2014/main" id="{C2D44C3F-58A8-CBA3-8C89-E14A15D40955}"/>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29</a:t>
            </a:fld>
            <a:endParaRPr lang="bg-BG">
              <a:solidFill>
                <a:srgbClr val="000000"/>
              </a:solidFill>
            </a:endParaRPr>
          </a:p>
        </p:txBody>
      </p:sp>
    </p:spTree>
    <p:extLst>
      <p:ext uri="{BB962C8B-B14F-4D97-AF65-F5344CB8AC3E}">
        <p14:creationId xmlns:p14="http://schemas.microsoft.com/office/powerpoint/2010/main" val="1712436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34DDC54-56C6-461A-81E9-1B04EBD0DA66}"/>
              </a:ext>
            </a:extLst>
          </p:cNvPr>
          <p:cNvSpPr>
            <a:spLocks noGrp="1"/>
          </p:cNvSpPr>
          <p:nvPr>
            <p:ph type="body" sz="quarter" idx="25"/>
          </p:nvPr>
        </p:nvSpPr>
        <p:spPr>
          <a:xfrm>
            <a:off x="1287095" y="3891139"/>
            <a:ext cx="21590490" cy="2188385"/>
          </a:xfrm>
        </p:spPr>
        <p:txBody>
          <a:bodyPr>
            <a:normAutofit/>
          </a:bodyPr>
          <a:lstStyle/>
          <a:p>
            <a:r>
              <a:rPr lang="en-US" dirty="0"/>
              <a:t>Knowledge Engineering</a:t>
            </a:r>
            <a:endParaRPr lang="en-CY" dirty="0"/>
          </a:p>
        </p:txBody>
      </p:sp>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222697" y="5928196"/>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CONTENTS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222697" y="7491031"/>
            <a:ext cx="21461694" cy="4501100"/>
          </a:xfrm>
        </p:spPr>
        <p:txBody>
          <a:bodyPr/>
          <a:lstStyle/>
          <a:p>
            <a:pPr marL="457200" indent="-457200">
              <a:buFont typeface="+mj-lt"/>
              <a:buAutoNum type="arabicPeriod"/>
            </a:pPr>
            <a:r>
              <a:rPr lang="en-US" sz="3200" dirty="0"/>
              <a:t>Knowledge Engineering versus Software Engineering</a:t>
            </a:r>
          </a:p>
          <a:p>
            <a:pPr marL="457200" indent="-457200">
              <a:buFont typeface="+mj-lt"/>
              <a:buAutoNum type="arabicPeriod"/>
            </a:pPr>
            <a:r>
              <a:rPr lang="en-US" sz="3200" dirty="0"/>
              <a:t>Developing and Modelling Expertise</a:t>
            </a:r>
          </a:p>
          <a:p>
            <a:pPr marL="457200" indent="-457200">
              <a:buFont typeface="+mj-lt"/>
              <a:buAutoNum type="arabicPeriod"/>
            </a:pPr>
            <a:r>
              <a:rPr lang="en-US" sz="3200" dirty="0"/>
              <a:t>Total Task Investigation Methods</a:t>
            </a:r>
          </a:p>
          <a:p>
            <a:pPr marL="457200" indent="-457200">
              <a:buFont typeface="+mj-lt"/>
              <a:buAutoNum type="arabicPeriod"/>
            </a:pPr>
            <a:r>
              <a:rPr lang="en-US" sz="3200" dirty="0"/>
              <a:t>Knowledge Engineering Processes - Interview Techniques</a:t>
            </a:r>
          </a:p>
          <a:p>
            <a:pPr marL="457200" indent="-457200">
              <a:buFont typeface="+mj-lt"/>
              <a:buAutoNum type="arabicPeriod"/>
            </a:pPr>
            <a:r>
              <a:rPr lang="en-US" sz="3200" dirty="0"/>
              <a:t>CommonKADS Methodology: Basic Principles and Models</a:t>
            </a:r>
          </a:p>
          <a:p>
            <a:pPr marL="0" indent="0">
              <a:buNone/>
            </a:pPr>
            <a:endParaRPr lang="en-US" sz="3200" dirty="0"/>
          </a:p>
          <a:p>
            <a:endParaRPr lang="en-US" sz="3200" dirty="0"/>
          </a:p>
        </p:txBody>
      </p:sp>
      <p:sp>
        <p:nvSpPr>
          <p:cNvPr id="4" name="Text Placeholder 3">
            <a:extLst>
              <a:ext uri="{FF2B5EF4-FFF2-40B4-BE49-F238E27FC236}">
                <a16:creationId xmlns:a16="http://schemas.microsoft.com/office/drawing/2014/main" id="{779CFD84-9E58-45AD-B737-D55D0E2F2E24}"/>
              </a:ext>
            </a:extLst>
          </p:cNvPr>
          <p:cNvSpPr>
            <a:spLocks noGrp="1"/>
          </p:cNvSpPr>
          <p:nvPr>
            <p:ph type="body" sz="quarter" idx="24"/>
          </p:nvPr>
        </p:nvSpPr>
        <p:spPr/>
        <p:txBody>
          <a:bodyPr/>
          <a:lstStyle/>
          <a:p>
            <a:r>
              <a:rPr lang="en-US" dirty="0"/>
              <a:t>UNIT 9</a:t>
            </a:r>
            <a:endParaRPr lang="en-CY" dirty="0"/>
          </a:p>
        </p:txBody>
      </p:sp>
    </p:spTree>
    <p:extLst>
      <p:ext uri="{BB962C8B-B14F-4D97-AF65-F5344CB8AC3E}">
        <p14:creationId xmlns:p14="http://schemas.microsoft.com/office/powerpoint/2010/main" val="33132203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AED7EE-2874-8E50-4FDD-0D3C5F32BBF4}"/>
              </a:ext>
            </a:extLst>
          </p:cNvPr>
          <p:cNvSpPr>
            <a:spLocks noGrp="1"/>
          </p:cNvSpPr>
          <p:nvPr>
            <p:ph type="body" sz="quarter" idx="24"/>
          </p:nvPr>
        </p:nvSpPr>
        <p:spPr>
          <a:xfrm>
            <a:off x="1287095" y="2396019"/>
            <a:ext cx="21590490" cy="892079"/>
          </a:xfrm>
        </p:spPr>
        <p:txBody>
          <a:bodyPr>
            <a:normAutofit/>
          </a:bodyPr>
          <a:lstStyle/>
          <a:p>
            <a:r>
              <a:rPr lang="en-US" sz="5400" dirty="0"/>
              <a:t>“Teach Back” Technique: </a:t>
            </a:r>
            <a:r>
              <a:rPr lang="en-US" sz="5400" dirty="0">
                <a:solidFill>
                  <a:srgbClr val="FF2D64"/>
                </a:solidFill>
              </a:rPr>
              <a:t>Dialogue Levels</a:t>
            </a:r>
            <a:endParaRPr lang="en-CY" sz="5400" dirty="0">
              <a:solidFill>
                <a:srgbClr val="FF2D64"/>
              </a:solidFill>
            </a:endParaRPr>
          </a:p>
        </p:txBody>
      </p:sp>
      <p:sp>
        <p:nvSpPr>
          <p:cNvPr id="3" name="Text Placeholder 2">
            <a:extLst>
              <a:ext uri="{FF2B5EF4-FFF2-40B4-BE49-F238E27FC236}">
                <a16:creationId xmlns:a16="http://schemas.microsoft.com/office/drawing/2014/main" id="{293D6015-D874-D0B1-53A4-569B1F0C0042}"/>
              </a:ext>
            </a:extLst>
          </p:cNvPr>
          <p:cNvSpPr>
            <a:spLocks noGrp="1"/>
          </p:cNvSpPr>
          <p:nvPr>
            <p:ph type="body" sz="quarter" idx="22"/>
          </p:nvPr>
        </p:nvSpPr>
        <p:spPr>
          <a:xfrm>
            <a:off x="1287095" y="3590292"/>
            <a:ext cx="10277393" cy="8323215"/>
          </a:xfrm>
        </p:spPr>
        <p:txBody>
          <a:bodyPr/>
          <a:lstStyle/>
          <a:p>
            <a:r>
              <a:rPr lang="en-US" sz="4400" b="1" dirty="0">
                <a:solidFill>
                  <a:srgbClr val="FF2D64"/>
                </a:solidFill>
              </a:rPr>
              <a:t>Level ‘0’ Dialogue</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The expert describes a process to the analyst.</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The analyst then teaches it back to the expert using the expert's terminology and, in a manner, satisfactory to the expert.</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At the end of this stage </a:t>
            </a:r>
            <a:r>
              <a:rPr lang="en-CY" sz="4400" b="1" dirty="0">
                <a:solidFill>
                  <a:srgbClr val="FF2D64"/>
                </a:solidFill>
                <a:effectLst/>
                <a:ea typeface="Times New Roman" panose="02020603050405020304" pitchFamily="18" charset="0"/>
                <a:cs typeface="Times New Roman" panose="02020603050405020304" pitchFamily="18" charset="0"/>
              </a:rPr>
              <a:t>the analyst and the expert can be said to share the same concept.</a:t>
            </a:r>
            <a:endParaRPr lang="en-CY" sz="4400" b="1" dirty="0">
              <a:solidFill>
                <a:srgbClr val="FF2D64"/>
              </a:solidFill>
              <a:effectLst/>
              <a:ea typeface="Calibri" panose="020F0502020204030204" pitchFamily="34" charset="0"/>
              <a:cs typeface="Times New Roman" panose="02020603050405020304" pitchFamily="18" charset="0"/>
            </a:endParaRPr>
          </a:p>
          <a:p>
            <a:endParaRPr lang="en-CY" sz="4400" dirty="0"/>
          </a:p>
        </p:txBody>
      </p:sp>
      <p:sp>
        <p:nvSpPr>
          <p:cNvPr id="4" name="Text Placeholder 3">
            <a:extLst>
              <a:ext uri="{FF2B5EF4-FFF2-40B4-BE49-F238E27FC236}">
                <a16:creationId xmlns:a16="http://schemas.microsoft.com/office/drawing/2014/main" id="{D4B478AB-BF6E-E890-61CC-F8EE2526F7E7}"/>
              </a:ext>
            </a:extLst>
          </p:cNvPr>
          <p:cNvSpPr>
            <a:spLocks noGrp="1"/>
          </p:cNvSpPr>
          <p:nvPr>
            <p:ph type="body" sz="quarter" idx="26"/>
          </p:nvPr>
        </p:nvSpPr>
        <p:spPr>
          <a:xfrm>
            <a:off x="12392686" y="3548995"/>
            <a:ext cx="10397882" cy="7333863"/>
          </a:xfrm>
        </p:spPr>
        <p:txBody>
          <a:bodyPr/>
          <a:lstStyle/>
          <a:p>
            <a:r>
              <a:rPr lang="en-US" sz="4400" b="1" dirty="0">
                <a:solidFill>
                  <a:srgbClr val="FF2D64"/>
                </a:solidFill>
              </a:rPr>
              <a:t>Level ‘1’ Dialogue</a:t>
            </a:r>
          </a:p>
          <a:p>
            <a:pPr marL="571500" indent="-571500">
              <a:buFont typeface="Wingdings" panose="05000000000000000000" pitchFamily="2" charset="2"/>
              <a:buChar char="q"/>
            </a:pPr>
            <a:r>
              <a:rPr lang="en-CY" sz="4400" dirty="0"/>
              <a:t>The analyst asks the expert to give him an explanation as to how the given concept can be reconstructed.</a:t>
            </a:r>
          </a:p>
          <a:p>
            <a:pPr marL="571500" indent="-571500">
              <a:buFont typeface="Wingdings" panose="05000000000000000000" pitchFamily="2" charset="2"/>
              <a:buChar char="q"/>
            </a:pPr>
            <a:r>
              <a:rPr lang="en-CY" sz="4400" dirty="0"/>
              <a:t>The analyst then teaches this back to the expert, until the expert is satisfied with the expert's version, at which point </a:t>
            </a:r>
            <a:r>
              <a:rPr lang="en-US" sz="4400" dirty="0"/>
              <a:t>it can be said </a:t>
            </a:r>
            <a:r>
              <a:rPr lang="en-CY" sz="4400" b="1" dirty="0">
                <a:solidFill>
                  <a:srgbClr val="FF2D64"/>
                </a:solidFill>
              </a:rPr>
              <a:t>the analyst ha</a:t>
            </a:r>
            <a:r>
              <a:rPr lang="en-US" sz="4400" b="1" dirty="0">
                <a:solidFill>
                  <a:srgbClr val="FF2D64"/>
                </a:solidFill>
              </a:rPr>
              <a:t>s</a:t>
            </a:r>
            <a:r>
              <a:rPr lang="en-CY" sz="4400" b="1" dirty="0">
                <a:solidFill>
                  <a:srgbClr val="FF2D64"/>
                </a:solidFill>
              </a:rPr>
              <a:t> understood the expert</a:t>
            </a:r>
            <a:r>
              <a:rPr lang="en-CY" sz="4400" dirty="0"/>
              <a:t>.</a:t>
            </a:r>
          </a:p>
          <a:p>
            <a:r>
              <a:rPr lang="en-CY" sz="4400" dirty="0"/>
              <a:t> </a:t>
            </a:r>
          </a:p>
          <a:p>
            <a:endParaRPr lang="en-CY" sz="4400" dirty="0"/>
          </a:p>
        </p:txBody>
      </p:sp>
      <p:sp>
        <p:nvSpPr>
          <p:cNvPr id="6" name="Slide Number Placeholder 5">
            <a:extLst>
              <a:ext uri="{FF2B5EF4-FFF2-40B4-BE49-F238E27FC236}">
                <a16:creationId xmlns:a16="http://schemas.microsoft.com/office/drawing/2014/main" id="{C2D44C3F-58A8-CBA3-8C89-E14A15D40955}"/>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30</a:t>
            </a:fld>
            <a:endParaRPr lang="bg-BG">
              <a:solidFill>
                <a:srgbClr val="000000"/>
              </a:solidFill>
            </a:endParaRPr>
          </a:p>
        </p:txBody>
      </p:sp>
    </p:spTree>
    <p:extLst>
      <p:ext uri="{BB962C8B-B14F-4D97-AF65-F5344CB8AC3E}">
        <p14:creationId xmlns:p14="http://schemas.microsoft.com/office/powerpoint/2010/main" val="566648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1">
            <a:extLst>
              <a:ext uri="{FF2B5EF4-FFF2-40B4-BE49-F238E27FC236}">
                <a16:creationId xmlns:a16="http://schemas.microsoft.com/office/drawing/2014/main" id="{09DA9B64-2E53-DFD1-5E07-A265BE4BF1F6}"/>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4819" name="Slide Number Placeholder 3">
            <a:extLst>
              <a:ext uri="{FF2B5EF4-FFF2-40B4-BE49-F238E27FC236}">
                <a16:creationId xmlns:a16="http://schemas.microsoft.com/office/drawing/2014/main" id="{EEF97F99-2E73-AA6B-900A-D7721C15FCD7}"/>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7BC16506-EF4F-49D3-8184-DC5CE46B785E}" type="slidenum">
              <a:rPr lang="el-GR" altLang="en-US" smtClean="0"/>
              <a:pPr algn="ctr"/>
              <a:t>31</a:t>
            </a:fld>
            <a:endParaRPr lang="el-GR" altLang="en-US" dirty="0"/>
          </a:p>
        </p:txBody>
      </p:sp>
      <p:sp>
        <p:nvSpPr>
          <p:cNvPr id="34820" name="Text Box 4">
            <a:extLst>
              <a:ext uri="{FF2B5EF4-FFF2-40B4-BE49-F238E27FC236}">
                <a16:creationId xmlns:a16="http://schemas.microsoft.com/office/drawing/2014/main" id="{8CA243C2-DC94-0BE7-41D6-5BAE01343295}"/>
              </a:ext>
            </a:extLst>
          </p:cNvPr>
          <p:cNvSpPr txBox="1">
            <a:spLocks noChangeArrowheads="1"/>
          </p:cNvSpPr>
          <p:nvPr/>
        </p:nvSpPr>
        <p:spPr bwMode="auto">
          <a:xfrm>
            <a:off x="4800600" y="4621234"/>
            <a:ext cx="14782800" cy="4473532"/>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b="1" dirty="0">
                <a:effectLst/>
                <a:latin typeface="Helvetica Neue"/>
                <a:ea typeface="Times New Roman" panose="02020603050405020304" pitchFamily="18" charset="0"/>
                <a:cs typeface="Times New Roman" panose="02020603050405020304" pitchFamily="18" charset="0"/>
              </a:rPr>
              <a:t>Therefore, at level '0' concepts are taught back (to the </a:t>
            </a:r>
            <a:r>
              <a:rPr lang="en-US" sz="5400" b="1" dirty="0">
                <a:effectLst/>
                <a:latin typeface="Helvetica Neue"/>
                <a:ea typeface="Times New Roman" panose="02020603050405020304" pitchFamily="18" charset="0"/>
                <a:cs typeface="Times New Roman" panose="02020603050405020304" pitchFamily="18" charset="0"/>
              </a:rPr>
              <a:t>expert</a:t>
            </a:r>
            <a:r>
              <a:rPr lang="en-CY" sz="5400" b="1" dirty="0">
                <a:effectLst/>
                <a:latin typeface="Helvetica Neue"/>
                <a:ea typeface="Times New Roman" panose="02020603050405020304" pitchFamily="18" charset="0"/>
                <a:cs typeface="Times New Roman" panose="02020603050405020304" pitchFamily="18" charset="0"/>
              </a:rPr>
              <a:t> by the analyst) with the aim of achieving </a:t>
            </a:r>
            <a:r>
              <a:rPr lang="en-CY" sz="5400" b="1" dirty="0">
                <a:solidFill>
                  <a:srgbClr val="C00000"/>
                </a:solidFill>
                <a:effectLst/>
                <a:latin typeface="Helvetica Neue"/>
                <a:ea typeface="Times New Roman" panose="02020603050405020304" pitchFamily="18" charset="0"/>
                <a:cs typeface="Times New Roman" panose="02020603050405020304" pitchFamily="18" charset="0"/>
              </a:rPr>
              <a:t>common concepts</a:t>
            </a:r>
            <a:r>
              <a:rPr lang="en-CY" sz="5400" b="1" dirty="0">
                <a:effectLst/>
                <a:latin typeface="Helvetica Neue"/>
                <a:ea typeface="Times New Roman" panose="02020603050405020304" pitchFamily="18" charset="0"/>
                <a:cs typeface="Times New Roman" panose="02020603050405020304" pitchFamily="18" charset="0"/>
              </a:rPr>
              <a:t>, while at level '1' memories are taught back with the aim of achieving </a:t>
            </a:r>
            <a:r>
              <a:rPr lang="en-CY" sz="5400" b="1" dirty="0">
                <a:solidFill>
                  <a:srgbClr val="C00000"/>
                </a:solidFill>
                <a:effectLst/>
                <a:latin typeface="Helvetica Neue"/>
                <a:ea typeface="Times New Roman" panose="02020603050405020304" pitchFamily="18" charset="0"/>
                <a:cs typeface="Times New Roman" panose="02020603050405020304" pitchFamily="18" charset="0"/>
              </a:rPr>
              <a:t>understanding</a:t>
            </a:r>
            <a:r>
              <a:rPr lang="en-CY" sz="5400" b="1" dirty="0">
                <a:effectLst/>
                <a:latin typeface="Helvetica Neue"/>
                <a:ea typeface="Times New Roman" panose="02020603050405020304" pitchFamily="18" charset="0"/>
                <a:cs typeface="Times New Roman" panose="02020603050405020304" pitchFamily="18" charset="0"/>
              </a:rPr>
              <a:t>.</a:t>
            </a:r>
            <a:endParaRPr lang="en-CY" sz="5400" b="1" dirty="0">
              <a:effectLst/>
              <a:latin typeface="Helvetica Neue"/>
              <a:ea typeface="Calibri" panose="020F0502020204030204" pitchFamily="34" charset="0"/>
              <a:cs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AED7EE-2874-8E50-4FDD-0D3C5F32BBF4}"/>
              </a:ext>
            </a:extLst>
          </p:cNvPr>
          <p:cNvSpPr>
            <a:spLocks noGrp="1"/>
          </p:cNvSpPr>
          <p:nvPr>
            <p:ph type="body" sz="quarter" idx="24"/>
          </p:nvPr>
        </p:nvSpPr>
        <p:spPr>
          <a:xfrm>
            <a:off x="1287095" y="2396019"/>
            <a:ext cx="21590490" cy="892079"/>
          </a:xfrm>
        </p:spPr>
        <p:txBody>
          <a:bodyPr>
            <a:normAutofit/>
          </a:bodyPr>
          <a:lstStyle/>
          <a:p>
            <a:r>
              <a:rPr lang="en-US" sz="5400" dirty="0"/>
              <a:t>“Teach Back” Technique: </a:t>
            </a:r>
            <a:r>
              <a:rPr lang="en-US" sz="5400" dirty="0">
                <a:solidFill>
                  <a:srgbClr val="FF2D64"/>
                </a:solidFill>
              </a:rPr>
              <a:t>Strengths and Weaknesses</a:t>
            </a:r>
            <a:endParaRPr lang="en-CY" sz="5400" dirty="0">
              <a:solidFill>
                <a:srgbClr val="FF2D64"/>
              </a:solidFill>
            </a:endParaRPr>
          </a:p>
        </p:txBody>
      </p:sp>
      <p:sp>
        <p:nvSpPr>
          <p:cNvPr id="3" name="Text Placeholder 2">
            <a:extLst>
              <a:ext uri="{FF2B5EF4-FFF2-40B4-BE49-F238E27FC236}">
                <a16:creationId xmlns:a16="http://schemas.microsoft.com/office/drawing/2014/main" id="{293D6015-D874-D0B1-53A4-569B1F0C0042}"/>
              </a:ext>
            </a:extLst>
          </p:cNvPr>
          <p:cNvSpPr>
            <a:spLocks noGrp="1"/>
          </p:cNvSpPr>
          <p:nvPr>
            <p:ph type="body" sz="quarter" idx="22"/>
          </p:nvPr>
        </p:nvSpPr>
        <p:spPr>
          <a:xfrm>
            <a:off x="1287095" y="3590292"/>
            <a:ext cx="10277393" cy="8323215"/>
          </a:xfrm>
        </p:spPr>
        <p:txBody>
          <a:bodyPr/>
          <a:lstStyle/>
          <a:p>
            <a:r>
              <a:rPr lang="en-US" sz="4400" b="1" dirty="0">
                <a:solidFill>
                  <a:srgbClr val="FF2D64"/>
                </a:solidFill>
              </a:rPr>
              <a:t>Strengths</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Objectivity</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Success in gaining and maintaining (by the analyst) the interest of the expert</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There is no doubt as to the authenticity of the extracted data</a:t>
            </a:r>
            <a:endParaRPr lang="en-CY" sz="4400" dirty="0">
              <a:effectLst/>
              <a:ea typeface="Calibri" panose="020F0502020204030204" pitchFamily="34" charset="0"/>
              <a:cs typeface="Times New Roman" panose="02020603050405020304" pitchFamily="18" charset="0"/>
            </a:endParaRPr>
          </a:p>
          <a:p>
            <a:pPr>
              <a:lnSpc>
                <a:spcPct val="107000"/>
              </a:lnSpc>
              <a:spcAft>
                <a:spcPts val="800"/>
              </a:spcAft>
            </a:pPr>
            <a:r>
              <a:rPr lang="en-CY" sz="4400" dirty="0">
                <a:effectLst/>
                <a:ea typeface="Calibri" panose="020F0502020204030204" pitchFamily="34" charset="0"/>
                <a:cs typeface="Times New Roman" panose="02020603050405020304" pitchFamily="18" charset="0"/>
              </a:rPr>
              <a:t> </a:t>
            </a:r>
          </a:p>
          <a:p>
            <a:endParaRPr lang="en-CY" sz="4400" dirty="0"/>
          </a:p>
        </p:txBody>
      </p:sp>
      <p:sp>
        <p:nvSpPr>
          <p:cNvPr id="4" name="Text Placeholder 3">
            <a:extLst>
              <a:ext uri="{FF2B5EF4-FFF2-40B4-BE49-F238E27FC236}">
                <a16:creationId xmlns:a16="http://schemas.microsoft.com/office/drawing/2014/main" id="{D4B478AB-BF6E-E890-61CC-F8EE2526F7E7}"/>
              </a:ext>
            </a:extLst>
          </p:cNvPr>
          <p:cNvSpPr>
            <a:spLocks noGrp="1"/>
          </p:cNvSpPr>
          <p:nvPr>
            <p:ph type="body" sz="quarter" idx="26"/>
          </p:nvPr>
        </p:nvSpPr>
        <p:spPr>
          <a:xfrm>
            <a:off x="12392686" y="3548995"/>
            <a:ext cx="10397882" cy="7333863"/>
          </a:xfrm>
        </p:spPr>
        <p:txBody>
          <a:bodyPr/>
          <a:lstStyle/>
          <a:p>
            <a:r>
              <a:rPr lang="en-US" sz="4400" b="1" dirty="0">
                <a:solidFill>
                  <a:srgbClr val="FF2D64"/>
                </a:solidFill>
              </a:rPr>
              <a:t>Weaknesses</a:t>
            </a:r>
            <a:endParaRPr lang="en-CY" sz="4400" dirty="0"/>
          </a:p>
          <a:p>
            <a:pPr marL="571500" indent="-571500">
              <a:buFont typeface="Wingdings" panose="05000000000000000000" pitchFamily="2" charset="2"/>
              <a:buChar char="q"/>
            </a:pPr>
            <a:r>
              <a:rPr lang="en-CY" sz="4400" dirty="0"/>
              <a:t>The technique is quite tedious for the analyst, who should be trained in interviewing</a:t>
            </a:r>
          </a:p>
          <a:p>
            <a:pPr marL="571500" indent="-571500">
              <a:buFont typeface="Wingdings" panose="05000000000000000000" pitchFamily="2" charset="2"/>
              <a:buChar char="q"/>
            </a:pPr>
            <a:r>
              <a:rPr lang="en-CY" sz="4400" dirty="0"/>
              <a:t>It also leads to too much material to analyse, and interviews should be short</a:t>
            </a:r>
          </a:p>
        </p:txBody>
      </p:sp>
      <p:sp>
        <p:nvSpPr>
          <p:cNvPr id="6" name="Slide Number Placeholder 5">
            <a:extLst>
              <a:ext uri="{FF2B5EF4-FFF2-40B4-BE49-F238E27FC236}">
                <a16:creationId xmlns:a16="http://schemas.microsoft.com/office/drawing/2014/main" id="{C2D44C3F-58A8-CBA3-8C89-E14A15D40955}"/>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32</a:t>
            </a:fld>
            <a:endParaRPr lang="bg-BG">
              <a:solidFill>
                <a:srgbClr val="000000"/>
              </a:solidFill>
            </a:endParaRPr>
          </a:p>
        </p:txBody>
      </p:sp>
    </p:spTree>
    <p:extLst>
      <p:ext uri="{BB962C8B-B14F-4D97-AF65-F5344CB8AC3E}">
        <p14:creationId xmlns:p14="http://schemas.microsoft.com/office/powerpoint/2010/main" val="2130005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AED7EE-2874-8E50-4FDD-0D3C5F32BBF4}"/>
              </a:ext>
            </a:extLst>
          </p:cNvPr>
          <p:cNvSpPr>
            <a:spLocks noGrp="1"/>
          </p:cNvSpPr>
          <p:nvPr>
            <p:ph type="body" sz="quarter" idx="24"/>
          </p:nvPr>
        </p:nvSpPr>
        <p:spPr>
          <a:xfrm>
            <a:off x="1287095" y="2396019"/>
            <a:ext cx="21590490" cy="892079"/>
          </a:xfrm>
        </p:spPr>
        <p:txBody>
          <a:bodyPr>
            <a:normAutofit/>
          </a:bodyPr>
          <a:lstStyle/>
          <a:p>
            <a:r>
              <a:rPr lang="en-US" sz="5400" dirty="0"/>
              <a:t>Other Interview Techniques</a:t>
            </a:r>
            <a:endParaRPr lang="en-CY" sz="5400" dirty="0">
              <a:solidFill>
                <a:srgbClr val="FF2D64"/>
              </a:solidFill>
            </a:endParaRPr>
          </a:p>
        </p:txBody>
      </p:sp>
      <p:sp>
        <p:nvSpPr>
          <p:cNvPr id="3" name="Text Placeholder 2">
            <a:extLst>
              <a:ext uri="{FF2B5EF4-FFF2-40B4-BE49-F238E27FC236}">
                <a16:creationId xmlns:a16="http://schemas.microsoft.com/office/drawing/2014/main" id="{293D6015-D874-D0B1-53A4-569B1F0C0042}"/>
              </a:ext>
            </a:extLst>
          </p:cNvPr>
          <p:cNvSpPr>
            <a:spLocks noGrp="1"/>
          </p:cNvSpPr>
          <p:nvPr>
            <p:ph type="body" sz="quarter" idx="22"/>
          </p:nvPr>
        </p:nvSpPr>
        <p:spPr>
          <a:xfrm>
            <a:off x="1287095" y="3590292"/>
            <a:ext cx="10277393" cy="8854650"/>
          </a:xfrm>
        </p:spPr>
        <p: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b="1" dirty="0">
                <a:solidFill>
                  <a:srgbClr val="FF2D64"/>
                </a:solidFill>
                <a:effectLst/>
                <a:ea typeface="Times New Roman" panose="02020603050405020304" pitchFamily="18" charset="0"/>
                <a:cs typeface="Times New Roman" panose="02020603050405020304" pitchFamily="18" charset="0"/>
              </a:rPr>
              <a:t>Tutorial interview:</a:t>
            </a:r>
            <a:endParaRPr lang="en-CY" sz="3600" b="1" dirty="0">
              <a:solidFill>
                <a:srgbClr val="FF2D64"/>
              </a:solidFill>
              <a:effectLst/>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effectLst/>
                <a:ea typeface="Times New Roman" panose="02020603050405020304" pitchFamily="18" charset="0"/>
                <a:cs typeface="Times New Roman" panose="02020603050405020304" pitchFamily="18" charset="0"/>
              </a:rPr>
              <a:t>The expert gives a tutorial on the main topics and concepts of the field.</a:t>
            </a:r>
            <a:endParaRPr lang="en-CY" sz="3600" dirty="0">
              <a:effectLst/>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b="1" dirty="0">
                <a:solidFill>
                  <a:srgbClr val="FF2D64"/>
                </a:solidFill>
                <a:effectLst/>
                <a:ea typeface="Times New Roman" panose="02020603050405020304" pitchFamily="18" charset="0"/>
                <a:cs typeface="Times New Roman" panose="02020603050405020304" pitchFamily="18" charset="0"/>
              </a:rPr>
              <a:t>Focused interview:</a:t>
            </a:r>
            <a:endParaRPr lang="en-CY" sz="3600" b="1" dirty="0">
              <a:solidFill>
                <a:srgbClr val="FF2D64"/>
              </a:solidFill>
              <a:effectLst/>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effectLst/>
                <a:ea typeface="Times New Roman" panose="02020603050405020304" pitchFamily="18" charset="0"/>
                <a:cs typeface="Times New Roman" panose="02020603050405020304" pitchFamily="18" charset="0"/>
              </a:rPr>
              <a:t>The analyst prepares the topics for discussion in advance</a:t>
            </a:r>
            <a:r>
              <a:rPr lang="en-US" sz="3600" dirty="0">
                <a:effectLst/>
                <a:ea typeface="Times New Roman" panose="02020603050405020304" pitchFamily="18" charset="0"/>
                <a:cs typeface="Times New Roman" panose="02020603050405020304" pitchFamily="18" charset="0"/>
              </a:rPr>
              <a:t>.</a:t>
            </a:r>
            <a:endParaRPr lang="en-CY" sz="3600" dirty="0">
              <a:effectLst/>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effectLst/>
                <a:ea typeface="Times New Roman" panose="02020603050405020304" pitchFamily="18" charset="0"/>
                <a:cs typeface="Times New Roman" panose="02020603050405020304" pitchFamily="18" charset="0"/>
              </a:rPr>
              <a:t>The goal is to acquire descriptive knowledge, the types of problems that the expert solves and in general the functions he performs as an expert</a:t>
            </a:r>
            <a:r>
              <a:rPr lang="en-US" sz="3600" dirty="0">
                <a:effectLst/>
                <a:ea typeface="Times New Roman" panose="02020603050405020304" pitchFamily="18" charset="0"/>
                <a:cs typeface="Times New Roman" panose="02020603050405020304" pitchFamily="18" charset="0"/>
              </a:rPr>
              <a:t>.</a:t>
            </a:r>
            <a:endParaRPr lang="en-CY" sz="3600" dirty="0">
              <a:effectLst/>
              <a:ea typeface="Calibri" panose="020F0502020204030204" pitchFamily="34" charset="0"/>
              <a:cs typeface="Times New Roman" panose="02020603050405020304" pitchFamily="18" charset="0"/>
            </a:endParaRPr>
          </a:p>
          <a:p>
            <a:endParaRPr lang="en-CY" sz="3600" dirty="0"/>
          </a:p>
        </p:txBody>
      </p:sp>
      <p:sp>
        <p:nvSpPr>
          <p:cNvPr id="4" name="Text Placeholder 3">
            <a:extLst>
              <a:ext uri="{FF2B5EF4-FFF2-40B4-BE49-F238E27FC236}">
                <a16:creationId xmlns:a16="http://schemas.microsoft.com/office/drawing/2014/main" id="{D4B478AB-BF6E-E890-61CC-F8EE2526F7E7}"/>
              </a:ext>
            </a:extLst>
          </p:cNvPr>
          <p:cNvSpPr>
            <a:spLocks noGrp="1"/>
          </p:cNvSpPr>
          <p:nvPr>
            <p:ph type="body" sz="quarter" idx="26"/>
          </p:nvPr>
        </p:nvSpPr>
        <p:spPr>
          <a:xfrm>
            <a:off x="12392686" y="3548995"/>
            <a:ext cx="10397882" cy="8854650"/>
          </a:xfrm>
        </p:spPr>
        <p:txBody>
          <a:bodyPr/>
          <a:lstStyle/>
          <a:p>
            <a:r>
              <a:rPr lang="en-CY" sz="3600" b="1" dirty="0">
                <a:solidFill>
                  <a:srgbClr val="FF2D64"/>
                </a:solidFill>
              </a:rPr>
              <a:t>Distinction of goals:</a:t>
            </a:r>
          </a:p>
          <a:p>
            <a:r>
              <a:rPr lang="en-CY" sz="3600" dirty="0"/>
              <a:t>The analyst presents the expert with a specific goal and asks what evidence is necessary and sufficient for distinguishing that goal from other goals.</a:t>
            </a:r>
          </a:p>
          <a:p>
            <a:r>
              <a:rPr lang="en-CY" sz="3600" dirty="0"/>
              <a:t>This technique is suitable for diagnostic fields.</a:t>
            </a:r>
          </a:p>
          <a:p>
            <a:r>
              <a:rPr lang="en-CY" sz="3600" b="1" dirty="0">
                <a:solidFill>
                  <a:srgbClr val="FF2D64"/>
                </a:solidFill>
              </a:rPr>
              <a:t>Reclassification:</a:t>
            </a:r>
          </a:p>
          <a:p>
            <a:r>
              <a:rPr lang="en-CY" sz="3600" dirty="0"/>
              <a:t>The expert is asked to conduct reasoning in two directions</a:t>
            </a:r>
          </a:p>
          <a:p>
            <a:r>
              <a:rPr lang="en-CY" sz="3600" dirty="0"/>
              <a:t>From visible events, through evidence, to goals (abductive reasoning) and in</a:t>
            </a:r>
          </a:p>
          <a:p>
            <a:r>
              <a:rPr lang="en-CY" sz="3600" dirty="0"/>
              <a:t>Reverse from goals, through subgoals, to visible events (deductive reasoning)</a:t>
            </a:r>
          </a:p>
          <a:p>
            <a:endParaRPr lang="en-CY" sz="3600" dirty="0"/>
          </a:p>
        </p:txBody>
      </p:sp>
      <p:sp>
        <p:nvSpPr>
          <p:cNvPr id="6" name="Slide Number Placeholder 5">
            <a:extLst>
              <a:ext uri="{FF2B5EF4-FFF2-40B4-BE49-F238E27FC236}">
                <a16:creationId xmlns:a16="http://schemas.microsoft.com/office/drawing/2014/main" id="{C2D44C3F-58A8-CBA3-8C89-E14A15D40955}"/>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33</a:t>
            </a:fld>
            <a:endParaRPr lang="bg-BG">
              <a:solidFill>
                <a:srgbClr val="000000"/>
              </a:solidFill>
            </a:endParaRPr>
          </a:p>
        </p:txBody>
      </p:sp>
    </p:spTree>
    <p:extLst>
      <p:ext uri="{BB962C8B-B14F-4D97-AF65-F5344CB8AC3E}">
        <p14:creationId xmlns:p14="http://schemas.microsoft.com/office/powerpoint/2010/main" val="1841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1">
            <a:extLst>
              <a:ext uri="{FF2B5EF4-FFF2-40B4-BE49-F238E27FC236}">
                <a16:creationId xmlns:a16="http://schemas.microsoft.com/office/drawing/2014/main" id="{38BE106B-2D91-6188-7CC9-3648B60456D9}"/>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39939" name="Slide Number Placeholder 3">
            <a:extLst>
              <a:ext uri="{FF2B5EF4-FFF2-40B4-BE49-F238E27FC236}">
                <a16:creationId xmlns:a16="http://schemas.microsoft.com/office/drawing/2014/main" id="{1B51CD41-856A-1CBC-DD13-3FA8AC29FF05}"/>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6EE7BC4E-7156-4733-A470-5F1B35BA7EF8}" type="slidenum">
              <a:rPr lang="el-GR" altLang="en-US" smtClean="0"/>
              <a:pPr algn="ctr"/>
              <a:t>34</a:t>
            </a:fld>
            <a:endParaRPr lang="el-GR" altLang="en-US" dirty="0"/>
          </a:p>
        </p:txBody>
      </p:sp>
      <p:sp>
        <p:nvSpPr>
          <p:cNvPr id="81924" name="Freeform 4">
            <a:extLst>
              <a:ext uri="{FF2B5EF4-FFF2-40B4-BE49-F238E27FC236}">
                <a16:creationId xmlns:a16="http://schemas.microsoft.com/office/drawing/2014/main" id="{5AA7BC96-BA70-FD78-1471-728B788E20C3}"/>
              </a:ext>
            </a:extLst>
          </p:cNvPr>
          <p:cNvSpPr>
            <a:spLocks/>
          </p:cNvSpPr>
          <p:nvPr/>
        </p:nvSpPr>
        <p:spPr bwMode="auto">
          <a:xfrm>
            <a:off x="6553201" y="5041901"/>
            <a:ext cx="2689226" cy="2127250"/>
          </a:xfrm>
          <a:custGeom>
            <a:avLst/>
            <a:gdLst>
              <a:gd name="T0" fmla="*/ 1049903 w 2117"/>
              <a:gd name="T1" fmla="*/ 320423 h 1673"/>
              <a:gd name="T2" fmla="*/ 927319 w 2117"/>
              <a:gd name="T3" fmla="*/ 1907 h 1673"/>
              <a:gd name="T4" fmla="*/ 764086 w 2117"/>
              <a:gd name="T5" fmla="*/ 9536 h 1673"/>
              <a:gd name="T6" fmla="*/ 706922 w 2117"/>
              <a:gd name="T7" fmla="*/ 99814 h 1673"/>
              <a:gd name="T8" fmla="*/ 690408 w 2117"/>
              <a:gd name="T9" fmla="*/ 148768 h 1673"/>
              <a:gd name="T10" fmla="*/ 567824 w 2117"/>
              <a:gd name="T11" fmla="*/ 50861 h 1673"/>
              <a:gd name="T12" fmla="*/ 315035 w 2117"/>
              <a:gd name="T13" fmla="*/ 91549 h 1673"/>
              <a:gd name="T14" fmla="*/ 257871 w 2117"/>
              <a:gd name="T15" fmla="*/ 181191 h 1673"/>
              <a:gd name="T16" fmla="*/ 143544 w 2117"/>
              <a:gd name="T17" fmla="*/ 189456 h 1673"/>
              <a:gd name="T18" fmla="*/ 135287 w 2117"/>
              <a:gd name="T19" fmla="*/ 451389 h 1673"/>
              <a:gd name="T20" fmla="*/ 29217 w 2117"/>
              <a:gd name="T21" fmla="*/ 500342 h 1673"/>
              <a:gd name="T22" fmla="*/ 12703 w 2117"/>
              <a:gd name="T23" fmla="*/ 549296 h 1673"/>
              <a:gd name="T24" fmla="*/ 4446 w 2117"/>
              <a:gd name="T25" fmla="*/ 574090 h 1673"/>
              <a:gd name="T26" fmla="*/ 12703 w 2117"/>
              <a:gd name="T27" fmla="*/ 720951 h 1673"/>
              <a:gd name="T28" fmla="*/ 127030 w 2117"/>
              <a:gd name="T29" fmla="*/ 843652 h 1673"/>
              <a:gd name="T30" fmla="*/ 233100 w 2117"/>
              <a:gd name="T31" fmla="*/ 867811 h 1673"/>
              <a:gd name="T32" fmla="*/ 249614 w 2117"/>
              <a:gd name="T33" fmla="*/ 941559 h 1673"/>
              <a:gd name="T34" fmla="*/ 421105 w 2117"/>
              <a:gd name="T35" fmla="*/ 1055996 h 1673"/>
              <a:gd name="T36" fmla="*/ 551946 w 2117"/>
              <a:gd name="T37" fmla="*/ 1023572 h 1673"/>
              <a:gd name="T38" fmla="*/ 616731 w 2117"/>
              <a:gd name="T39" fmla="*/ 958089 h 1673"/>
              <a:gd name="T40" fmla="*/ 715179 w 2117"/>
              <a:gd name="T41" fmla="*/ 1015307 h 1673"/>
              <a:gd name="T42" fmla="*/ 812992 w 2117"/>
              <a:gd name="T43" fmla="*/ 1039466 h 1673"/>
              <a:gd name="T44" fmla="*/ 1000997 w 2117"/>
              <a:gd name="T45" fmla="*/ 966354 h 1673"/>
              <a:gd name="T46" fmla="*/ 1058160 w 2117"/>
              <a:gd name="T47" fmla="*/ 851917 h 1673"/>
              <a:gd name="T48" fmla="*/ 1147716 w 2117"/>
              <a:gd name="T49" fmla="*/ 843652 h 1673"/>
              <a:gd name="T50" fmla="*/ 1237908 w 2117"/>
              <a:gd name="T51" fmla="*/ 720951 h 1673"/>
              <a:gd name="T52" fmla="*/ 1245530 w 2117"/>
              <a:gd name="T53" fmla="*/ 663733 h 1673"/>
              <a:gd name="T54" fmla="*/ 1270300 w 2117"/>
              <a:gd name="T55" fmla="*/ 655468 h 1673"/>
              <a:gd name="T56" fmla="*/ 1295071 w 2117"/>
              <a:gd name="T57" fmla="*/ 638938 h 1673"/>
              <a:gd name="T58" fmla="*/ 1327464 w 2117"/>
              <a:gd name="T59" fmla="*/ 557561 h 1673"/>
              <a:gd name="T60" fmla="*/ 1229651 w 2117"/>
              <a:gd name="T61" fmla="*/ 352846 h 1673"/>
              <a:gd name="T62" fmla="*/ 1123581 w 2117"/>
              <a:gd name="T63" fmla="*/ 361111 h 167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117" h="1673">
                <a:moveTo>
                  <a:pt x="1653" y="504"/>
                </a:moveTo>
                <a:cubicBezTo>
                  <a:pt x="1680" y="319"/>
                  <a:pt x="1684" y="56"/>
                  <a:pt x="1460" y="3"/>
                </a:cubicBezTo>
                <a:cubicBezTo>
                  <a:pt x="1374" y="7"/>
                  <a:pt x="1288" y="0"/>
                  <a:pt x="1203" y="15"/>
                </a:cubicBezTo>
                <a:cubicBezTo>
                  <a:pt x="1160" y="22"/>
                  <a:pt x="1124" y="128"/>
                  <a:pt x="1113" y="157"/>
                </a:cubicBezTo>
                <a:cubicBezTo>
                  <a:pt x="1104" y="182"/>
                  <a:pt x="1087" y="234"/>
                  <a:pt x="1087" y="234"/>
                </a:cubicBezTo>
                <a:cubicBezTo>
                  <a:pt x="1056" y="114"/>
                  <a:pt x="1004" y="102"/>
                  <a:pt x="894" y="80"/>
                </a:cubicBezTo>
                <a:cubicBezTo>
                  <a:pt x="675" y="89"/>
                  <a:pt x="632" y="51"/>
                  <a:pt x="496" y="144"/>
                </a:cubicBezTo>
                <a:cubicBezTo>
                  <a:pt x="467" y="187"/>
                  <a:pt x="463" y="275"/>
                  <a:pt x="406" y="285"/>
                </a:cubicBezTo>
                <a:cubicBezTo>
                  <a:pt x="347" y="295"/>
                  <a:pt x="286" y="294"/>
                  <a:pt x="226" y="298"/>
                </a:cubicBezTo>
                <a:cubicBezTo>
                  <a:pt x="131" y="416"/>
                  <a:pt x="124" y="577"/>
                  <a:pt x="213" y="710"/>
                </a:cubicBezTo>
                <a:cubicBezTo>
                  <a:pt x="114" y="727"/>
                  <a:pt x="116" y="716"/>
                  <a:pt x="46" y="787"/>
                </a:cubicBezTo>
                <a:cubicBezTo>
                  <a:pt x="37" y="813"/>
                  <a:pt x="29" y="838"/>
                  <a:pt x="20" y="864"/>
                </a:cubicBezTo>
                <a:cubicBezTo>
                  <a:pt x="16" y="877"/>
                  <a:pt x="7" y="903"/>
                  <a:pt x="7" y="903"/>
                </a:cubicBezTo>
                <a:cubicBezTo>
                  <a:pt x="11" y="980"/>
                  <a:pt x="0" y="1060"/>
                  <a:pt x="20" y="1134"/>
                </a:cubicBezTo>
                <a:cubicBezTo>
                  <a:pt x="31" y="1174"/>
                  <a:pt x="156" y="1307"/>
                  <a:pt x="200" y="1327"/>
                </a:cubicBezTo>
                <a:cubicBezTo>
                  <a:pt x="242" y="1346"/>
                  <a:pt x="321" y="1356"/>
                  <a:pt x="367" y="1365"/>
                </a:cubicBezTo>
                <a:cubicBezTo>
                  <a:pt x="376" y="1404"/>
                  <a:pt x="375" y="1446"/>
                  <a:pt x="393" y="1481"/>
                </a:cubicBezTo>
                <a:cubicBezTo>
                  <a:pt x="432" y="1560"/>
                  <a:pt x="574" y="1639"/>
                  <a:pt x="663" y="1661"/>
                </a:cubicBezTo>
                <a:cubicBezTo>
                  <a:pt x="751" y="1650"/>
                  <a:pt x="790" y="1640"/>
                  <a:pt x="869" y="1610"/>
                </a:cubicBezTo>
                <a:cubicBezTo>
                  <a:pt x="903" y="1576"/>
                  <a:pt x="937" y="1541"/>
                  <a:pt x="971" y="1507"/>
                </a:cubicBezTo>
                <a:cubicBezTo>
                  <a:pt x="997" y="1480"/>
                  <a:pt x="1098" y="1584"/>
                  <a:pt x="1126" y="1597"/>
                </a:cubicBezTo>
                <a:cubicBezTo>
                  <a:pt x="1170" y="1617"/>
                  <a:pt x="1233" y="1620"/>
                  <a:pt x="1280" y="1635"/>
                </a:cubicBezTo>
                <a:cubicBezTo>
                  <a:pt x="1455" y="1626"/>
                  <a:pt x="1524" y="1673"/>
                  <a:pt x="1576" y="1520"/>
                </a:cubicBezTo>
                <a:cubicBezTo>
                  <a:pt x="1604" y="1305"/>
                  <a:pt x="1537" y="1314"/>
                  <a:pt x="1666" y="1340"/>
                </a:cubicBezTo>
                <a:cubicBezTo>
                  <a:pt x="1713" y="1336"/>
                  <a:pt x="1761" y="1339"/>
                  <a:pt x="1807" y="1327"/>
                </a:cubicBezTo>
                <a:cubicBezTo>
                  <a:pt x="1877" y="1308"/>
                  <a:pt x="1937" y="1201"/>
                  <a:pt x="1949" y="1134"/>
                </a:cubicBezTo>
                <a:cubicBezTo>
                  <a:pt x="1954" y="1104"/>
                  <a:pt x="1948" y="1071"/>
                  <a:pt x="1961" y="1044"/>
                </a:cubicBezTo>
                <a:cubicBezTo>
                  <a:pt x="1967" y="1032"/>
                  <a:pt x="1988" y="1037"/>
                  <a:pt x="2000" y="1031"/>
                </a:cubicBezTo>
                <a:cubicBezTo>
                  <a:pt x="2014" y="1024"/>
                  <a:pt x="2026" y="1014"/>
                  <a:pt x="2039" y="1005"/>
                </a:cubicBezTo>
                <a:cubicBezTo>
                  <a:pt x="2051" y="956"/>
                  <a:pt x="2074" y="924"/>
                  <a:pt x="2090" y="877"/>
                </a:cubicBezTo>
                <a:cubicBezTo>
                  <a:pt x="2078" y="683"/>
                  <a:pt x="2117" y="617"/>
                  <a:pt x="1936" y="555"/>
                </a:cubicBezTo>
                <a:cubicBezTo>
                  <a:pt x="1786" y="569"/>
                  <a:pt x="1842" y="568"/>
                  <a:pt x="1769" y="568"/>
                </a:cubicBezTo>
              </a:path>
            </a:pathLst>
          </a:custGeom>
          <a:noFill/>
          <a:ln w="762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81925" name="Freeform 5">
            <a:extLst>
              <a:ext uri="{FF2B5EF4-FFF2-40B4-BE49-F238E27FC236}">
                <a16:creationId xmlns:a16="http://schemas.microsoft.com/office/drawing/2014/main" id="{D3939734-F851-28CD-42C9-5EB734B25CBD}"/>
              </a:ext>
            </a:extLst>
          </p:cNvPr>
          <p:cNvSpPr>
            <a:spLocks/>
          </p:cNvSpPr>
          <p:nvPr/>
        </p:nvSpPr>
        <p:spPr bwMode="auto">
          <a:xfrm>
            <a:off x="10756901" y="5029200"/>
            <a:ext cx="2825750" cy="1587500"/>
          </a:xfrm>
          <a:custGeom>
            <a:avLst/>
            <a:gdLst>
              <a:gd name="T0" fmla="*/ 1135629 w 2227"/>
              <a:gd name="T1" fmla="*/ 163195 h 1250"/>
              <a:gd name="T2" fmla="*/ 1078531 w 2227"/>
              <a:gd name="T3" fmla="*/ 65405 h 1250"/>
              <a:gd name="T4" fmla="*/ 1029045 w 2227"/>
              <a:gd name="T5" fmla="*/ 48895 h 1250"/>
              <a:gd name="T6" fmla="*/ 890739 w 2227"/>
              <a:gd name="T7" fmla="*/ 106045 h 1250"/>
              <a:gd name="T8" fmla="*/ 850136 w 2227"/>
              <a:gd name="T9" fmla="*/ 57150 h 1250"/>
              <a:gd name="T10" fmla="*/ 768294 w 2227"/>
              <a:gd name="T11" fmla="*/ 8255 h 1250"/>
              <a:gd name="T12" fmla="*/ 662345 w 2227"/>
              <a:gd name="T13" fmla="*/ 15875 h 1250"/>
              <a:gd name="T14" fmla="*/ 645849 w 2227"/>
              <a:gd name="T15" fmla="*/ 40640 h 1250"/>
              <a:gd name="T16" fmla="*/ 605246 w 2227"/>
              <a:gd name="T17" fmla="*/ 97790 h 1250"/>
              <a:gd name="T18" fmla="*/ 515157 w 2227"/>
              <a:gd name="T19" fmla="*/ 32385 h 1250"/>
              <a:gd name="T20" fmla="*/ 450445 w 2227"/>
              <a:gd name="T21" fmla="*/ 0 h 1250"/>
              <a:gd name="T22" fmla="*/ 368604 w 2227"/>
              <a:gd name="T23" fmla="*/ 48895 h 1250"/>
              <a:gd name="T24" fmla="*/ 336248 w 2227"/>
              <a:gd name="T25" fmla="*/ 122555 h 1250"/>
              <a:gd name="T26" fmla="*/ 254406 w 2227"/>
              <a:gd name="T27" fmla="*/ 73025 h 1250"/>
              <a:gd name="T28" fmla="*/ 156704 w 2227"/>
              <a:gd name="T29" fmla="*/ 32385 h 1250"/>
              <a:gd name="T30" fmla="*/ 83110 w 2227"/>
              <a:gd name="T31" fmla="*/ 138430 h 1250"/>
              <a:gd name="T32" fmla="*/ 58368 w 2227"/>
              <a:gd name="T33" fmla="*/ 309880 h 1250"/>
              <a:gd name="T34" fmla="*/ 9516 w 2227"/>
              <a:gd name="T35" fmla="*/ 415925 h 1250"/>
              <a:gd name="T36" fmla="*/ 1269 w 2227"/>
              <a:gd name="T37" fmla="*/ 440690 h 1250"/>
              <a:gd name="T38" fmla="*/ 9516 w 2227"/>
              <a:gd name="T39" fmla="*/ 530225 h 1250"/>
              <a:gd name="T40" fmla="*/ 140209 w 2227"/>
              <a:gd name="T41" fmla="*/ 595630 h 1250"/>
              <a:gd name="T42" fmla="*/ 164952 w 2227"/>
              <a:gd name="T43" fmla="*/ 587375 h 1250"/>
              <a:gd name="T44" fmla="*/ 156704 w 2227"/>
              <a:gd name="T45" fmla="*/ 628650 h 1250"/>
              <a:gd name="T46" fmla="*/ 164952 w 2227"/>
              <a:gd name="T47" fmla="*/ 677545 h 1250"/>
              <a:gd name="T48" fmla="*/ 328000 w 2227"/>
              <a:gd name="T49" fmla="*/ 791845 h 1250"/>
              <a:gd name="T50" fmla="*/ 499296 w 2227"/>
              <a:gd name="T51" fmla="*/ 742950 h 1250"/>
              <a:gd name="T52" fmla="*/ 515157 w 2227"/>
              <a:gd name="T53" fmla="*/ 694055 h 1250"/>
              <a:gd name="T54" fmla="*/ 539900 w 2227"/>
              <a:gd name="T55" fmla="*/ 726440 h 1250"/>
              <a:gd name="T56" fmla="*/ 572256 w 2227"/>
              <a:gd name="T57" fmla="*/ 742950 h 1250"/>
              <a:gd name="T58" fmla="*/ 678840 w 2227"/>
              <a:gd name="T59" fmla="*/ 791845 h 1250"/>
              <a:gd name="T60" fmla="*/ 751799 w 2227"/>
              <a:gd name="T61" fmla="*/ 718185 h 1250"/>
              <a:gd name="T62" fmla="*/ 793037 w 2227"/>
              <a:gd name="T63" fmla="*/ 628650 h 1250"/>
              <a:gd name="T64" fmla="*/ 882492 w 2227"/>
              <a:gd name="T65" fmla="*/ 701675 h 1250"/>
              <a:gd name="T66" fmla="*/ 923095 w 2227"/>
              <a:gd name="T67" fmla="*/ 718185 h 1250"/>
              <a:gd name="T68" fmla="*/ 971946 w 2227"/>
              <a:gd name="T69" fmla="*/ 734695 h 1250"/>
              <a:gd name="T70" fmla="*/ 1053788 w 2227"/>
              <a:gd name="T71" fmla="*/ 685800 h 1250"/>
              <a:gd name="T72" fmla="*/ 1078531 w 2227"/>
              <a:gd name="T73" fmla="*/ 636905 h 1250"/>
              <a:gd name="T74" fmla="*/ 1102639 w 2227"/>
              <a:gd name="T75" fmla="*/ 652780 h 1250"/>
              <a:gd name="T76" fmla="*/ 1184480 w 2227"/>
              <a:gd name="T77" fmla="*/ 685800 h 1250"/>
              <a:gd name="T78" fmla="*/ 1331034 w 2227"/>
              <a:gd name="T79" fmla="*/ 595630 h 1250"/>
              <a:gd name="T80" fmla="*/ 1290430 w 2227"/>
              <a:gd name="T81" fmla="*/ 440690 h 1250"/>
              <a:gd name="T82" fmla="*/ 1379885 w 2227"/>
              <a:gd name="T83" fmla="*/ 351155 h 1250"/>
              <a:gd name="T84" fmla="*/ 1412875 w 2227"/>
              <a:gd name="T85" fmla="*/ 269240 h 1250"/>
              <a:gd name="T86" fmla="*/ 1404627 w 2227"/>
              <a:gd name="T87" fmla="*/ 179705 h 1250"/>
              <a:gd name="T88" fmla="*/ 1273935 w 2227"/>
              <a:gd name="T89" fmla="*/ 32385 h 1250"/>
              <a:gd name="T90" fmla="*/ 1241579 w 2227"/>
              <a:gd name="T91" fmla="*/ 40640 h 1250"/>
              <a:gd name="T92" fmla="*/ 1176233 w 2227"/>
              <a:gd name="T93" fmla="*/ 122555 h 125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227" h="1250">
                <a:moveTo>
                  <a:pt x="1790" y="257"/>
                </a:moveTo>
                <a:cubicBezTo>
                  <a:pt x="1782" y="241"/>
                  <a:pt x="1719" y="109"/>
                  <a:pt x="1700" y="103"/>
                </a:cubicBezTo>
                <a:cubicBezTo>
                  <a:pt x="1674" y="94"/>
                  <a:pt x="1622" y="77"/>
                  <a:pt x="1622" y="77"/>
                </a:cubicBezTo>
                <a:cubicBezTo>
                  <a:pt x="1477" y="89"/>
                  <a:pt x="1470" y="67"/>
                  <a:pt x="1404" y="167"/>
                </a:cubicBezTo>
                <a:cubicBezTo>
                  <a:pt x="1327" y="115"/>
                  <a:pt x="1399" y="173"/>
                  <a:pt x="1340" y="90"/>
                </a:cubicBezTo>
                <a:cubicBezTo>
                  <a:pt x="1306" y="43"/>
                  <a:pt x="1265" y="26"/>
                  <a:pt x="1211" y="13"/>
                </a:cubicBezTo>
                <a:cubicBezTo>
                  <a:pt x="1155" y="17"/>
                  <a:pt x="1098" y="11"/>
                  <a:pt x="1044" y="25"/>
                </a:cubicBezTo>
                <a:cubicBezTo>
                  <a:pt x="1029" y="29"/>
                  <a:pt x="1027" y="51"/>
                  <a:pt x="1018" y="64"/>
                </a:cubicBezTo>
                <a:cubicBezTo>
                  <a:pt x="938" y="176"/>
                  <a:pt x="1016" y="62"/>
                  <a:pt x="954" y="154"/>
                </a:cubicBezTo>
                <a:cubicBezTo>
                  <a:pt x="897" y="126"/>
                  <a:pt x="866" y="83"/>
                  <a:pt x="812" y="51"/>
                </a:cubicBezTo>
                <a:cubicBezTo>
                  <a:pt x="779" y="32"/>
                  <a:pt x="710" y="0"/>
                  <a:pt x="710" y="0"/>
                </a:cubicBezTo>
                <a:cubicBezTo>
                  <a:pt x="625" y="17"/>
                  <a:pt x="620" y="0"/>
                  <a:pt x="581" y="77"/>
                </a:cubicBezTo>
                <a:cubicBezTo>
                  <a:pt x="579" y="86"/>
                  <a:pt x="566" y="199"/>
                  <a:pt x="530" y="193"/>
                </a:cubicBezTo>
                <a:cubicBezTo>
                  <a:pt x="480" y="185"/>
                  <a:pt x="448" y="133"/>
                  <a:pt x="401" y="115"/>
                </a:cubicBezTo>
                <a:cubicBezTo>
                  <a:pt x="349" y="95"/>
                  <a:pt x="300" y="69"/>
                  <a:pt x="247" y="51"/>
                </a:cubicBezTo>
                <a:cubicBezTo>
                  <a:pt x="181" y="117"/>
                  <a:pt x="160" y="134"/>
                  <a:pt x="131" y="218"/>
                </a:cubicBezTo>
                <a:cubicBezTo>
                  <a:pt x="138" y="322"/>
                  <a:pt x="185" y="428"/>
                  <a:pt x="92" y="488"/>
                </a:cubicBezTo>
                <a:cubicBezTo>
                  <a:pt x="63" y="548"/>
                  <a:pt x="37" y="591"/>
                  <a:pt x="15" y="655"/>
                </a:cubicBezTo>
                <a:cubicBezTo>
                  <a:pt x="11" y="668"/>
                  <a:pt x="2" y="694"/>
                  <a:pt x="2" y="694"/>
                </a:cubicBezTo>
                <a:cubicBezTo>
                  <a:pt x="6" y="741"/>
                  <a:pt x="0" y="790"/>
                  <a:pt x="15" y="835"/>
                </a:cubicBezTo>
                <a:cubicBezTo>
                  <a:pt x="33" y="888"/>
                  <a:pt x="171" y="925"/>
                  <a:pt x="221" y="938"/>
                </a:cubicBezTo>
                <a:cubicBezTo>
                  <a:pt x="234" y="934"/>
                  <a:pt x="254" y="913"/>
                  <a:pt x="260" y="925"/>
                </a:cubicBezTo>
                <a:cubicBezTo>
                  <a:pt x="270" y="945"/>
                  <a:pt x="247" y="968"/>
                  <a:pt x="247" y="990"/>
                </a:cubicBezTo>
                <a:cubicBezTo>
                  <a:pt x="247" y="1016"/>
                  <a:pt x="248" y="1044"/>
                  <a:pt x="260" y="1067"/>
                </a:cubicBezTo>
                <a:cubicBezTo>
                  <a:pt x="299" y="1139"/>
                  <a:pt x="447" y="1200"/>
                  <a:pt x="517" y="1247"/>
                </a:cubicBezTo>
                <a:cubicBezTo>
                  <a:pt x="651" y="1229"/>
                  <a:pt x="705" y="1250"/>
                  <a:pt x="787" y="1170"/>
                </a:cubicBezTo>
                <a:cubicBezTo>
                  <a:pt x="795" y="1144"/>
                  <a:pt x="804" y="1119"/>
                  <a:pt x="812" y="1093"/>
                </a:cubicBezTo>
                <a:cubicBezTo>
                  <a:pt x="819" y="1073"/>
                  <a:pt x="835" y="1130"/>
                  <a:pt x="851" y="1144"/>
                </a:cubicBezTo>
                <a:cubicBezTo>
                  <a:pt x="865" y="1156"/>
                  <a:pt x="885" y="1161"/>
                  <a:pt x="902" y="1170"/>
                </a:cubicBezTo>
                <a:cubicBezTo>
                  <a:pt x="958" y="1201"/>
                  <a:pt x="1009" y="1227"/>
                  <a:pt x="1070" y="1247"/>
                </a:cubicBezTo>
                <a:cubicBezTo>
                  <a:pt x="1161" y="1224"/>
                  <a:pt x="1146" y="1210"/>
                  <a:pt x="1185" y="1131"/>
                </a:cubicBezTo>
                <a:cubicBezTo>
                  <a:pt x="1258" y="985"/>
                  <a:pt x="1195" y="1154"/>
                  <a:pt x="1250" y="990"/>
                </a:cubicBezTo>
                <a:cubicBezTo>
                  <a:pt x="1291" y="1031"/>
                  <a:pt x="1339" y="1076"/>
                  <a:pt x="1391" y="1105"/>
                </a:cubicBezTo>
                <a:cubicBezTo>
                  <a:pt x="1411" y="1116"/>
                  <a:pt x="1433" y="1123"/>
                  <a:pt x="1455" y="1131"/>
                </a:cubicBezTo>
                <a:cubicBezTo>
                  <a:pt x="1480" y="1140"/>
                  <a:pt x="1532" y="1157"/>
                  <a:pt x="1532" y="1157"/>
                </a:cubicBezTo>
                <a:cubicBezTo>
                  <a:pt x="1601" y="1143"/>
                  <a:pt x="1622" y="1137"/>
                  <a:pt x="1661" y="1080"/>
                </a:cubicBezTo>
                <a:cubicBezTo>
                  <a:pt x="1665" y="1067"/>
                  <a:pt x="1681" y="1007"/>
                  <a:pt x="1700" y="1003"/>
                </a:cubicBezTo>
                <a:cubicBezTo>
                  <a:pt x="1715" y="1000"/>
                  <a:pt x="1724" y="1021"/>
                  <a:pt x="1738" y="1028"/>
                </a:cubicBezTo>
                <a:cubicBezTo>
                  <a:pt x="1778" y="1048"/>
                  <a:pt x="1824" y="1066"/>
                  <a:pt x="1867" y="1080"/>
                </a:cubicBezTo>
                <a:cubicBezTo>
                  <a:pt x="2022" y="1066"/>
                  <a:pt x="2050" y="1081"/>
                  <a:pt x="2098" y="938"/>
                </a:cubicBezTo>
                <a:cubicBezTo>
                  <a:pt x="2088" y="825"/>
                  <a:pt x="2097" y="778"/>
                  <a:pt x="2034" y="694"/>
                </a:cubicBezTo>
                <a:cubicBezTo>
                  <a:pt x="2074" y="634"/>
                  <a:pt x="2133" y="616"/>
                  <a:pt x="2175" y="553"/>
                </a:cubicBezTo>
                <a:cubicBezTo>
                  <a:pt x="2204" y="509"/>
                  <a:pt x="2214" y="475"/>
                  <a:pt x="2227" y="424"/>
                </a:cubicBezTo>
                <a:cubicBezTo>
                  <a:pt x="2223" y="377"/>
                  <a:pt x="2227" y="328"/>
                  <a:pt x="2214" y="283"/>
                </a:cubicBezTo>
                <a:cubicBezTo>
                  <a:pt x="2190" y="201"/>
                  <a:pt x="2065" y="108"/>
                  <a:pt x="2008" y="51"/>
                </a:cubicBezTo>
                <a:cubicBezTo>
                  <a:pt x="1991" y="55"/>
                  <a:pt x="1972" y="55"/>
                  <a:pt x="1957" y="64"/>
                </a:cubicBezTo>
                <a:cubicBezTo>
                  <a:pt x="1908" y="92"/>
                  <a:pt x="1893" y="154"/>
                  <a:pt x="1854" y="193"/>
                </a:cubicBezTo>
              </a:path>
            </a:pathLst>
          </a:custGeom>
          <a:noFill/>
          <a:ln w="762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81926" name="Freeform 6">
            <a:extLst>
              <a:ext uri="{FF2B5EF4-FFF2-40B4-BE49-F238E27FC236}">
                <a16:creationId xmlns:a16="http://schemas.microsoft.com/office/drawing/2014/main" id="{83D13B11-8DC6-8273-12B5-2053B4A74A62}"/>
              </a:ext>
            </a:extLst>
          </p:cNvPr>
          <p:cNvSpPr>
            <a:spLocks/>
          </p:cNvSpPr>
          <p:nvPr/>
        </p:nvSpPr>
        <p:spPr bwMode="auto">
          <a:xfrm>
            <a:off x="14757400" y="5137150"/>
            <a:ext cx="1968500" cy="1412876"/>
          </a:xfrm>
          <a:custGeom>
            <a:avLst/>
            <a:gdLst>
              <a:gd name="T0" fmla="*/ 228748 w 1549"/>
              <a:gd name="T1" fmla="*/ 118057 h 1113"/>
              <a:gd name="T2" fmla="*/ 376163 w 1549"/>
              <a:gd name="T3" fmla="*/ 3808 h 1113"/>
              <a:gd name="T4" fmla="*/ 449870 w 1549"/>
              <a:gd name="T5" fmla="*/ 69184 h 1113"/>
              <a:gd name="T6" fmla="*/ 588390 w 1549"/>
              <a:gd name="T7" fmla="*/ 19676 h 1113"/>
              <a:gd name="T8" fmla="*/ 653837 w 1549"/>
              <a:gd name="T9" fmla="*/ 101554 h 1113"/>
              <a:gd name="T10" fmla="*/ 686243 w 1549"/>
              <a:gd name="T11" fmla="*/ 85052 h 1113"/>
              <a:gd name="T12" fmla="*/ 776471 w 1549"/>
              <a:gd name="T13" fmla="*/ 60933 h 1113"/>
              <a:gd name="T14" fmla="*/ 817137 w 1549"/>
              <a:gd name="T15" fmla="*/ 69184 h 1113"/>
              <a:gd name="T16" fmla="*/ 800617 w 1549"/>
              <a:gd name="T17" fmla="*/ 166930 h 1113"/>
              <a:gd name="T18" fmla="*/ 923251 w 1549"/>
              <a:gd name="T19" fmla="*/ 240557 h 1113"/>
              <a:gd name="T20" fmla="*/ 956292 w 1549"/>
              <a:gd name="T21" fmla="*/ 289430 h 1113"/>
              <a:gd name="T22" fmla="*/ 956292 w 1549"/>
              <a:gd name="T23" fmla="*/ 476671 h 1113"/>
              <a:gd name="T24" fmla="*/ 857803 w 1549"/>
              <a:gd name="T25" fmla="*/ 533795 h 1113"/>
              <a:gd name="T26" fmla="*/ 817137 w 1549"/>
              <a:gd name="T27" fmla="*/ 542047 h 1113"/>
              <a:gd name="T28" fmla="*/ 808877 w 1549"/>
              <a:gd name="T29" fmla="*/ 672798 h 1113"/>
              <a:gd name="T30" fmla="*/ 800617 w 1549"/>
              <a:gd name="T31" fmla="*/ 697552 h 1113"/>
              <a:gd name="T32" fmla="*/ 735805 w 1549"/>
              <a:gd name="T33" fmla="*/ 705169 h 1113"/>
              <a:gd name="T34" fmla="*/ 621431 w 1549"/>
              <a:gd name="T35" fmla="*/ 697552 h 1113"/>
              <a:gd name="T36" fmla="*/ 596650 w 1549"/>
              <a:gd name="T37" fmla="*/ 689301 h 1113"/>
              <a:gd name="T38" fmla="*/ 564244 w 1549"/>
              <a:gd name="T39" fmla="*/ 632176 h 1113"/>
              <a:gd name="T40" fmla="*/ 285934 w 1549"/>
              <a:gd name="T41" fmla="*/ 664547 h 1113"/>
              <a:gd name="T42" fmla="*/ 253529 w 1549"/>
              <a:gd name="T43" fmla="*/ 599171 h 1113"/>
              <a:gd name="T44" fmla="*/ 245268 w 1549"/>
              <a:gd name="T45" fmla="*/ 575052 h 1113"/>
              <a:gd name="T46" fmla="*/ 155675 w 1549"/>
              <a:gd name="T47" fmla="*/ 558549 h 1113"/>
              <a:gd name="T48" fmla="*/ 90228 w 1549"/>
              <a:gd name="T49" fmla="*/ 542047 h 1113"/>
              <a:gd name="T50" fmla="*/ 65447 w 1549"/>
              <a:gd name="T51" fmla="*/ 387176 h 1113"/>
              <a:gd name="T52" fmla="*/ 122634 w 1549"/>
              <a:gd name="T53" fmla="*/ 354806 h 1113"/>
              <a:gd name="T54" fmla="*/ 41302 w 1549"/>
              <a:gd name="T55" fmla="*/ 313549 h 1113"/>
              <a:gd name="T56" fmla="*/ 0 w 1549"/>
              <a:gd name="T57" fmla="*/ 207552 h 1113"/>
              <a:gd name="T58" fmla="*/ 122634 w 1549"/>
              <a:gd name="T59" fmla="*/ 150427 h 111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49" h="1113">
                <a:moveTo>
                  <a:pt x="360" y="186"/>
                </a:moveTo>
                <a:cubicBezTo>
                  <a:pt x="434" y="75"/>
                  <a:pt x="474" y="36"/>
                  <a:pt x="592" y="6"/>
                </a:cubicBezTo>
                <a:cubicBezTo>
                  <a:pt x="681" y="35"/>
                  <a:pt x="680" y="25"/>
                  <a:pt x="708" y="109"/>
                </a:cubicBezTo>
                <a:cubicBezTo>
                  <a:pt x="795" y="74"/>
                  <a:pt x="830" y="47"/>
                  <a:pt x="926" y="31"/>
                </a:cubicBezTo>
                <a:cubicBezTo>
                  <a:pt x="1131" y="61"/>
                  <a:pt x="915" y="0"/>
                  <a:pt x="1029" y="160"/>
                </a:cubicBezTo>
                <a:cubicBezTo>
                  <a:pt x="1040" y="176"/>
                  <a:pt x="1062" y="142"/>
                  <a:pt x="1080" y="134"/>
                </a:cubicBezTo>
                <a:cubicBezTo>
                  <a:pt x="1125" y="115"/>
                  <a:pt x="1222" y="96"/>
                  <a:pt x="1222" y="96"/>
                </a:cubicBezTo>
                <a:cubicBezTo>
                  <a:pt x="1243" y="100"/>
                  <a:pt x="1278" y="89"/>
                  <a:pt x="1286" y="109"/>
                </a:cubicBezTo>
                <a:cubicBezTo>
                  <a:pt x="1301" y="148"/>
                  <a:pt x="1275" y="219"/>
                  <a:pt x="1260" y="263"/>
                </a:cubicBezTo>
                <a:cubicBezTo>
                  <a:pt x="1325" y="285"/>
                  <a:pt x="1410" y="324"/>
                  <a:pt x="1453" y="379"/>
                </a:cubicBezTo>
                <a:cubicBezTo>
                  <a:pt x="1472" y="403"/>
                  <a:pt x="1505" y="456"/>
                  <a:pt x="1505" y="456"/>
                </a:cubicBezTo>
                <a:cubicBezTo>
                  <a:pt x="1532" y="561"/>
                  <a:pt x="1549" y="607"/>
                  <a:pt x="1505" y="751"/>
                </a:cubicBezTo>
                <a:cubicBezTo>
                  <a:pt x="1501" y="764"/>
                  <a:pt x="1371" y="833"/>
                  <a:pt x="1350" y="841"/>
                </a:cubicBezTo>
                <a:cubicBezTo>
                  <a:pt x="1330" y="849"/>
                  <a:pt x="1307" y="850"/>
                  <a:pt x="1286" y="854"/>
                </a:cubicBezTo>
                <a:cubicBezTo>
                  <a:pt x="1282" y="923"/>
                  <a:pt x="1280" y="992"/>
                  <a:pt x="1273" y="1060"/>
                </a:cubicBezTo>
                <a:cubicBezTo>
                  <a:pt x="1272" y="1074"/>
                  <a:pt x="1273" y="1093"/>
                  <a:pt x="1260" y="1099"/>
                </a:cubicBezTo>
                <a:cubicBezTo>
                  <a:pt x="1229" y="1113"/>
                  <a:pt x="1192" y="1107"/>
                  <a:pt x="1158" y="1111"/>
                </a:cubicBezTo>
                <a:cubicBezTo>
                  <a:pt x="1098" y="1107"/>
                  <a:pt x="1038" y="1106"/>
                  <a:pt x="978" y="1099"/>
                </a:cubicBezTo>
                <a:cubicBezTo>
                  <a:pt x="964" y="1097"/>
                  <a:pt x="949" y="1096"/>
                  <a:pt x="939" y="1086"/>
                </a:cubicBezTo>
                <a:cubicBezTo>
                  <a:pt x="915" y="1062"/>
                  <a:pt x="907" y="1025"/>
                  <a:pt x="888" y="996"/>
                </a:cubicBezTo>
                <a:cubicBezTo>
                  <a:pt x="737" y="1026"/>
                  <a:pt x="604" y="1038"/>
                  <a:pt x="450" y="1047"/>
                </a:cubicBezTo>
                <a:cubicBezTo>
                  <a:pt x="433" y="1013"/>
                  <a:pt x="416" y="978"/>
                  <a:pt x="399" y="944"/>
                </a:cubicBezTo>
                <a:cubicBezTo>
                  <a:pt x="393" y="932"/>
                  <a:pt x="398" y="913"/>
                  <a:pt x="386" y="906"/>
                </a:cubicBezTo>
                <a:cubicBezTo>
                  <a:pt x="344" y="882"/>
                  <a:pt x="292" y="891"/>
                  <a:pt x="245" y="880"/>
                </a:cubicBezTo>
                <a:cubicBezTo>
                  <a:pt x="211" y="872"/>
                  <a:pt x="142" y="854"/>
                  <a:pt x="142" y="854"/>
                </a:cubicBezTo>
                <a:cubicBezTo>
                  <a:pt x="72" y="786"/>
                  <a:pt x="73" y="713"/>
                  <a:pt x="103" y="610"/>
                </a:cubicBezTo>
                <a:cubicBezTo>
                  <a:pt x="106" y="599"/>
                  <a:pt x="190" y="560"/>
                  <a:pt x="193" y="559"/>
                </a:cubicBezTo>
                <a:cubicBezTo>
                  <a:pt x="149" y="513"/>
                  <a:pt x="126" y="510"/>
                  <a:pt x="65" y="494"/>
                </a:cubicBezTo>
                <a:cubicBezTo>
                  <a:pt x="46" y="436"/>
                  <a:pt x="19" y="384"/>
                  <a:pt x="0" y="327"/>
                </a:cubicBezTo>
                <a:cubicBezTo>
                  <a:pt x="74" y="217"/>
                  <a:pt x="46" y="237"/>
                  <a:pt x="193" y="237"/>
                </a:cubicBezTo>
              </a:path>
            </a:pathLst>
          </a:custGeom>
          <a:noFill/>
          <a:ln w="762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81927" name="Freeform 7">
            <a:extLst>
              <a:ext uri="{FF2B5EF4-FFF2-40B4-BE49-F238E27FC236}">
                <a16:creationId xmlns:a16="http://schemas.microsoft.com/office/drawing/2014/main" id="{47DD4C0D-C5B1-A0AB-0656-8DF8CDC6E606}"/>
              </a:ext>
            </a:extLst>
          </p:cNvPr>
          <p:cNvSpPr>
            <a:spLocks/>
          </p:cNvSpPr>
          <p:nvPr/>
        </p:nvSpPr>
        <p:spPr bwMode="auto">
          <a:xfrm>
            <a:off x="10525126" y="7232650"/>
            <a:ext cx="2676524" cy="1422400"/>
          </a:xfrm>
          <a:custGeom>
            <a:avLst/>
            <a:gdLst>
              <a:gd name="T0" fmla="*/ 1088131 w 2108"/>
              <a:gd name="T1" fmla="*/ 163976 h 1119"/>
              <a:gd name="T2" fmla="*/ 1064007 w 2108"/>
              <a:gd name="T3" fmla="*/ 98513 h 1119"/>
              <a:gd name="T4" fmla="*/ 1055754 w 2108"/>
              <a:gd name="T5" fmla="*/ 73726 h 1119"/>
              <a:gd name="T6" fmla="*/ 990365 w 2108"/>
              <a:gd name="T7" fmla="*/ 49574 h 1119"/>
              <a:gd name="T8" fmla="*/ 916722 w 2108"/>
              <a:gd name="T9" fmla="*/ 33050 h 1119"/>
              <a:gd name="T10" fmla="*/ 867839 w 2108"/>
              <a:gd name="T11" fmla="*/ 16525 h 1119"/>
              <a:gd name="T12" fmla="*/ 827208 w 2108"/>
              <a:gd name="T13" fmla="*/ 41312 h 1119"/>
              <a:gd name="T14" fmla="*/ 786578 w 2108"/>
              <a:gd name="T15" fmla="*/ 73726 h 1119"/>
              <a:gd name="T16" fmla="*/ 639293 w 2108"/>
              <a:gd name="T17" fmla="*/ 0 h 1119"/>
              <a:gd name="T18" fmla="*/ 525020 w 2108"/>
              <a:gd name="T19" fmla="*/ 49574 h 1119"/>
              <a:gd name="T20" fmla="*/ 516767 w 2108"/>
              <a:gd name="T21" fmla="*/ 73726 h 1119"/>
              <a:gd name="T22" fmla="*/ 386623 w 2108"/>
              <a:gd name="T23" fmla="*/ 57201 h 1119"/>
              <a:gd name="T24" fmla="*/ 312981 w 2108"/>
              <a:gd name="T25" fmla="*/ 65463 h 1119"/>
              <a:gd name="T26" fmla="*/ 272350 w 2108"/>
              <a:gd name="T27" fmla="*/ 147452 h 1119"/>
              <a:gd name="T28" fmla="*/ 158077 w 2108"/>
              <a:gd name="T29" fmla="*/ 114402 h 1119"/>
              <a:gd name="T30" fmla="*/ 35552 w 2108"/>
              <a:gd name="T31" fmla="*/ 188128 h 1119"/>
              <a:gd name="T32" fmla="*/ 67929 w 2108"/>
              <a:gd name="T33" fmla="*/ 351469 h 1119"/>
              <a:gd name="T34" fmla="*/ 52058 w 2108"/>
              <a:gd name="T35" fmla="*/ 400408 h 1119"/>
              <a:gd name="T36" fmla="*/ 19045 w 2108"/>
              <a:gd name="T37" fmla="*/ 457609 h 1119"/>
              <a:gd name="T38" fmla="*/ 35552 w 2108"/>
              <a:gd name="T39" fmla="*/ 514810 h 1119"/>
              <a:gd name="T40" fmla="*/ 76182 w 2108"/>
              <a:gd name="T41" fmla="*/ 531334 h 1119"/>
              <a:gd name="T42" fmla="*/ 223467 w 2108"/>
              <a:gd name="T43" fmla="*/ 588535 h 1119"/>
              <a:gd name="T44" fmla="*/ 288222 w 2108"/>
              <a:gd name="T45" fmla="*/ 580273 h 1119"/>
              <a:gd name="T46" fmla="*/ 312981 w 2108"/>
              <a:gd name="T47" fmla="*/ 556122 h 1119"/>
              <a:gd name="T48" fmla="*/ 321234 w 2108"/>
              <a:gd name="T49" fmla="*/ 613323 h 1119"/>
              <a:gd name="T50" fmla="*/ 459631 w 2108"/>
              <a:gd name="T51" fmla="*/ 670524 h 1119"/>
              <a:gd name="T52" fmla="*/ 606916 w 2108"/>
              <a:gd name="T53" fmla="*/ 596798 h 1119"/>
              <a:gd name="T54" fmla="*/ 631040 w 2108"/>
              <a:gd name="T55" fmla="*/ 662261 h 1119"/>
              <a:gd name="T56" fmla="*/ 761819 w 2108"/>
              <a:gd name="T57" fmla="*/ 711200 h 1119"/>
              <a:gd name="T58" fmla="*/ 818955 w 2108"/>
              <a:gd name="T59" fmla="*/ 702938 h 1119"/>
              <a:gd name="T60" fmla="*/ 900851 w 2108"/>
              <a:gd name="T61" fmla="*/ 629212 h 1119"/>
              <a:gd name="T62" fmla="*/ 1080513 w 2108"/>
              <a:gd name="T63" fmla="*/ 637474 h 1119"/>
              <a:gd name="T64" fmla="*/ 1129397 w 2108"/>
              <a:gd name="T65" fmla="*/ 596798 h 1119"/>
              <a:gd name="T66" fmla="*/ 1137650 w 2108"/>
              <a:gd name="T67" fmla="*/ 572011 h 1119"/>
              <a:gd name="T68" fmla="*/ 1178280 w 2108"/>
              <a:gd name="T69" fmla="*/ 564384 h 1119"/>
              <a:gd name="T70" fmla="*/ 1259541 w 2108"/>
              <a:gd name="T71" fmla="*/ 556122 h 1119"/>
              <a:gd name="T72" fmla="*/ 1292553 w 2108"/>
              <a:gd name="T73" fmla="*/ 507183 h 1119"/>
              <a:gd name="T74" fmla="*/ 1210657 w 2108"/>
              <a:gd name="T75" fmla="*/ 359731 h 1119"/>
              <a:gd name="T76" fmla="*/ 1292553 w 2108"/>
              <a:gd name="T77" fmla="*/ 343206 h 1119"/>
              <a:gd name="T78" fmla="*/ 1309059 w 2108"/>
              <a:gd name="T79" fmla="*/ 310792 h 1119"/>
              <a:gd name="T80" fmla="*/ 1137650 w 2108"/>
              <a:gd name="T81" fmla="*/ 114402 h 111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08" h="1119">
                <a:moveTo>
                  <a:pt x="1714" y="258"/>
                </a:moveTo>
                <a:cubicBezTo>
                  <a:pt x="1691" y="133"/>
                  <a:pt x="1720" y="242"/>
                  <a:pt x="1676" y="155"/>
                </a:cubicBezTo>
                <a:cubicBezTo>
                  <a:pt x="1670" y="143"/>
                  <a:pt x="1673" y="125"/>
                  <a:pt x="1663" y="116"/>
                </a:cubicBezTo>
                <a:cubicBezTo>
                  <a:pt x="1653" y="108"/>
                  <a:pt x="1582" y="83"/>
                  <a:pt x="1560" y="78"/>
                </a:cubicBezTo>
                <a:cubicBezTo>
                  <a:pt x="1522" y="69"/>
                  <a:pt x="1482" y="62"/>
                  <a:pt x="1444" y="52"/>
                </a:cubicBezTo>
                <a:cubicBezTo>
                  <a:pt x="1418" y="45"/>
                  <a:pt x="1367" y="26"/>
                  <a:pt x="1367" y="26"/>
                </a:cubicBezTo>
                <a:cubicBezTo>
                  <a:pt x="1346" y="39"/>
                  <a:pt x="1322" y="49"/>
                  <a:pt x="1303" y="65"/>
                </a:cubicBezTo>
                <a:cubicBezTo>
                  <a:pt x="1230" y="128"/>
                  <a:pt x="1326" y="86"/>
                  <a:pt x="1239" y="116"/>
                </a:cubicBezTo>
                <a:cubicBezTo>
                  <a:pt x="1168" y="68"/>
                  <a:pt x="1089" y="27"/>
                  <a:pt x="1007" y="0"/>
                </a:cubicBezTo>
                <a:cubicBezTo>
                  <a:pt x="907" y="14"/>
                  <a:pt x="896" y="9"/>
                  <a:pt x="827" y="78"/>
                </a:cubicBezTo>
                <a:cubicBezTo>
                  <a:pt x="823" y="91"/>
                  <a:pt x="825" y="109"/>
                  <a:pt x="814" y="116"/>
                </a:cubicBezTo>
                <a:cubicBezTo>
                  <a:pt x="759" y="152"/>
                  <a:pt x="668" y="102"/>
                  <a:pt x="609" y="90"/>
                </a:cubicBezTo>
                <a:cubicBezTo>
                  <a:pt x="570" y="94"/>
                  <a:pt x="530" y="91"/>
                  <a:pt x="493" y="103"/>
                </a:cubicBezTo>
                <a:cubicBezTo>
                  <a:pt x="443" y="120"/>
                  <a:pt x="442" y="192"/>
                  <a:pt x="429" y="232"/>
                </a:cubicBezTo>
                <a:cubicBezTo>
                  <a:pt x="347" y="220"/>
                  <a:pt x="321" y="205"/>
                  <a:pt x="249" y="180"/>
                </a:cubicBezTo>
                <a:cubicBezTo>
                  <a:pt x="129" y="197"/>
                  <a:pt x="130" y="203"/>
                  <a:pt x="56" y="296"/>
                </a:cubicBezTo>
                <a:cubicBezTo>
                  <a:pt x="25" y="390"/>
                  <a:pt x="51" y="477"/>
                  <a:pt x="107" y="553"/>
                </a:cubicBezTo>
                <a:cubicBezTo>
                  <a:pt x="99" y="579"/>
                  <a:pt x="94" y="606"/>
                  <a:pt x="82" y="630"/>
                </a:cubicBezTo>
                <a:cubicBezTo>
                  <a:pt x="0" y="796"/>
                  <a:pt x="72" y="598"/>
                  <a:pt x="30" y="720"/>
                </a:cubicBezTo>
                <a:cubicBezTo>
                  <a:pt x="39" y="750"/>
                  <a:pt x="37" y="785"/>
                  <a:pt x="56" y="810"/>
                </a:cubicBezTo>
                <a:cubicBezTo>
                  <a:pt x="70" y="828"/>
                  <a:pt x="99" y="826"/>
                  <a:pt x="120" y="836"/>
                </a:cubicBezTo>
                <a:cubicBezTo>
                  <a:pt x="213" y="880"/>
                  <a:pt x="256" y="910"/>
                  <a:pt x="352" y="926"/>
                </a:cubicBezTo>
                <a:cubicBezTo>
                  <a:pt x="386" y="922"/>
                  <a:pt x="422" y="925"/>
                  <a:pt x="454" y="913"/>
                </a:cubicBezTo>
                <a:cubicBezTo>
                  <a:pt x="471" y="907"/>
                  <a:pt x="480" y="862"/>
                  <a:pt x="493" y="875"/>
                </a:cubicBezTo>
                <a:cubicBezTo>
                  <a:pt x="514" y="896"/>
                  <a:pt x="496" y="936"/>
                  <a:pt x="506" y="965"/>
                </a:cubicBezTo>
                <a:cubicBezTo>
                  <a:pt x="536" y="1047"/>
                  <a:pt x="655" y="1045"/>
                  <a:pt x="724" y="1055"/>
                </a:cubicBezTo>
                <a:cubicBezTo>
                  <a:pt x="863" y="1042"/>
                  <a:pt x="904" y="1067"/>
                  <a:pt x="956" y="939"/>
                </a:cubicBezTo>
                <a:cubicBezTo>
                  <a:pt x="963" y="961"/>
                  <a:pt x="986" y="1030"/>
                  <a:pt x="994" y="1042"/>
                </a:cubicBezTo>
                <a:cubicBezTo>
                  <a:pt x="1034" y="1099"/>
                  <a:pt x="1140" y="1104"/>
                  <a:pt x="1200" y="1119"/>
                </a:cubicBezTo>
                <a:cubicBezTo>
                  <a:pt x="1230" y="1115"/>
                  <a:pt x="1261" y="1114"/>
                  <a:pt x="1290" y="1106"/>
                </a:cubicBezTo>
                <a:cubicBezTo>
                  <a:pt x="1348" y="1090"/>
                  <a:pt x="1379" y="1030"/>
                  <a:pt x="1419" y="990"/>
                </a:cubicBezTo>
                <a:cubicBezTo>
                  <a:pt x="1540" y="1039"/>
                  <a:pt x="1548" y="1027"/>
                  <a:pt x="1702" y="1003"/>
                </a:cubicBezTo>
                <a:cubicBezTo>
                  <a:pt x="1752" y="978"/>
                  <a:pt x="1755" y="988"/>
                  <a:pt x="1779" y="939"/>
                </a:cubicBezTo>
                <a:cubicBezTo>
                  <a:pt x="1785" y="927"/>
                  <a:pt x="1781" y="908"/>
                  <a:pt x="1792" y="900"/>
                </a:cubicBezTo>
                <a:cubicBezTo>
                  <a:pt x="1810" y="888"/>
                  <a:pt x="1834" y="891"/>
                  <a:pt x="1856" y="888"/>
                </a:cubicBezTo>
                <a:cubicBezTo>
                  <a:pt x="1899" y="882"/>
                  <a:pt x="1941" y="879"/>
                  <a:pt x="1984" y="875"/>
                </a:cubicBezTo>
                <a:cubicBezTo>
                  <a:pt x="2001" y="849"/>
                  <a:pt x="2044" y="828"/>
                  <a:pt x="2036" y="798"/>
                </a:cubicBezTo>
                <a:cubicBezTo>
                  <a:pt x="2002" y="663"/>
                  <a:pt x="2010" y="635"/>
                  <a:pt x="1907" y="566"/>
                </a:cubicBezTo>
                <a:cubicBezTo>
                  <a:pt x="1949" y="552"/>
                  <a:pt x="1998" y="561"/>
                  <a:pt x="2036" y="540"/>
                </a:cubicBezTo>
                <a:cubicBezTo>
                  <a:pt x="2053" y="531"/>
                  <a:pt x="2053" y="506"/>
                  <a:pt x="2062" y="489"/>
                </a:cubicBezTo>
                <a:cubicBezTo>
                  <a:pt x="2108" y="293"/>
                  <a:pt x="1970" y="180"/>
                  <a:pt x="1792" y="180"/>
                </a:cubicBezTo>
              </a:path>
            </a:pathLst>
          </a:custGeom>
          <a:noFill/>
          <a:ln w="76200" cmpd="sng">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81928" name="Freeform 8">
            <a:extLst>
              <a:ext uri="{FF2B5EF4-FFF2-40B4-BE49-F238E27FC236}">
                <a16:creationId xmlns:a16="http://schemas.microsoft.com/office/drawing/2014/main" id="{9C739CC4-497B-F92E-BED9-3B46BCE004C3}"/>
              </a:ext>
            </a:extLst>
          </p:cNvPr>
          <p:cNvSpPr>
            <a:spLocks/>
          </p:cNvSpPr>
          <p:nvPr/>
        </p:nvSpPr>
        <p:spPr bwMode="auto">
          <a:xfrm>
            <a:off x="13614400" y="6826251"/>
            <a:ext cx="2057400" cy="1403350"/>
          </a:xfrm>
          <a:custGeom>
            <a:avLst/>
            <a:gdLst>
              <a:gd name="T0" fmla="*/ 1028700 w 1620"/>
              <a:gd name="T1" fmla="*/ 0 h 1106"/>
              <a:gd name="T2" fmla="*/ 1012825 w 1620"/>
              <a:gd name="T3" fmla="*/ 57098 h 1106"/>
              <a:gd name="T4" fmla="*/ 979805 w 1620"/>
              <a:gd name="T5" fmla="*/ 105949 h 1106"/>
              <a:gd name="T6" fmla="*/ 710565 w 1620"/>
              <a:gd name="T7" fmla="*/ 432044 h 1106"/>
              <a:gd name="T8" fmla="*/ 636905 w 1620"/>
              <a:gd name="T9" fmla="*/ 497390 h 1106"/>
              <a:gd name="T10" fmla="*/ 498475 w 1620"/>
              <a:gd name="T11" fmla="*/ 570983 h 1106"/>
              <a:gd name="T12" fmla="*/ 465455 w 1620"/>
              <a:gd name="T13" fmla="*/ 595726 h 1106"/>
              <a:gd name="T14" fmla="*/ 351155 w 1620"/>
              <a:gd name="T15" fmla="*/ 611587 h 1106"/>
              <a:gd name="T16" fmla="*/ 155575 w 1620"/>
              <a:gd name="T17" fmla="*/ 660437 h 1106"/>
              <a:gd name="T18" fmla="*/ 0 w 1620"/>
              <a:gd name="T19" fmla="*/ 701675 h 11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20" h="1106">
                <a:moveTo>
                  <a:pt x="1620" y="0"/>
                </a:moveTo>
                <a:cubicBezTo>
                  <a:pt x="1616" y="15"/>
                  <a:pt x="1604" y="73"/>
                  <a:pt x="1595" y="90"/>
                </a:cubicBezTo>
                <a:cubicBezTo>
                  <a:pt x="1580" y="117"/>
                  <a:pt x="1543" y="167"/>
                  <a:pt x="1543" y="167"/>
                </a:cubicBezTo>
                <a:cubicBezTo>
                  <a:pt x="1497" y="392"/>
                  <a:pt x="1290" y="549"/>
                  <a:pt x="1119" y="681"/>
                </a:cubicBezTo>
                <a:cubicBezTo>
                  <a:pt x="1078" y="713"/>
                  <a:pt x="1044" y="753"/>
                  <a:pt x="1003" y="784"/>
                </a:cubicBezTo>
                <a:cubicBezTo>
                  <a:pt x="936" y="834"/>
                  <a:pt x="857" y="860"/>
                  <a:pt x="785" y="900"/>
                </a:cubicBezTo>
                <a:cubicBezTo>
                  <a:pt x="766" y="911"/>
                  <a:pt x="754" y="932"/>
                  <a:pt x="733" y="939"/>
                </a:cubicBezTo>
                <a:cubicBezTo>
                  <a:pt x="675" y="958"/>
                  <a:pt x="613" y="954"/>
                  <a:pt x="553" y="964"/>
                </a:cubicBezTo>
                <a:cubicBezTo>
                  <a:pt x="453" y="998"/>
                  <a:pt x="349" y="1021"/>
                  <a:pt x="245" y="1041"/>
                </a:cubicBezTo>
                <a:cubicBezTo>
                  <a:pt x="161" y="1058"/>
                  <a:pt x="78" y="1067"/>
                  <a:pt x="0" y="1106"/>
                </a:cubicBezTo>
              </a:path>
            </a:pathLst>
          </a:custGeom>
          <a:noFill/>
          <a:ln w="7620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81929" name="Freeform 9">
            <a:extLst>
              <a:ext uri="{FF2B5EF4-FFF2-40B4-BE49-F238E27FC236}">
                <a16:creationId xmlns:a16="http://schemas.microsoft.com/office/drawing/2014/main" id="{781081D5-930E-A2B1-AADC-BE092D4A15FC}"/>
              </a:ext>
            </a:extLst>
          </p:cNvPr>
          <p:cNvSpPr>
            <a:spLocks/>
          </p:cNvSpPr>
          <p:nvPr/>
        </p:nvSpPr>
        <p:spPr bwMode="auto">
          <a:xfrm>
            <a:off x="8255001" y="7381876"/>
            <a:ext cx="2012950" cy="876300"/>
          </a:xfrm>
          <a:custGeom>
            <a:avLst/>
            <a:gdLst>
              <a:gd name="T0" fmla="*/ 1006475 w 1587"/>
              <a:gd name="T1" fmla="*/ 424815 h 690"/>
              <a:gd name="T2" fmla="*/ 615174 w 1587"/>
              <a:gd name="T3" fmla="*/ 433070 h 690"/>
              <a:gd name="T4" fmla="*/ 459795 w 1587"/>
              <a:gd name="T5" fmla="*/ 383540 h 690"/>
              <a:gd name="T6" fmla="*/ 337394 w 1587"/>
              <a:gd name="T7" fmla="*/ 326390 h 690"/>
              <a:gd name="T8" fmla="*/ 305050 w 1587"/>
              <a:gd name="T9" fmla="*/ 302260 h 690"/>
              <a:gd name="T10" fmla="*/ 280316 w 1587"/>
              <a:gd name="T11" fmla="*/ 294005 h 690"/>
              <a:gd name="T12" fmla="*/ 231483 w 1587"/>
              <a:gd name="T13" fmla="*/ 253365 h 690"/>
              <a:gd name="T14" fmla="*/ 133816 w 1587"/>
              <a:gd name="T15" fmla="*/ 154940 h 690"/>
              <a:gd name="T16" fmla="*/ 68494 w 1587"/>
              <a:gd name="T17" fmla="*/ 90170 h 690"/>
              <a:gd name="T18" fmla="*/ 36149 w 1587"/>
              <a:gd name="T19" fmla="*/ 40640 h 690"/>
              <a:gd name="T20" fmla="*/ 3171 w 1587"/>
              <a:gd name="T21" fmla="*/ 16510 h 690"/>
              <a:gd name="T22" fmla="*/ 3171 w 1587"/>
              <a:gd name="T23" fmla="*/ 0 h 6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7" h="690">
                <a:moveTo>
                  <a:pt x="1587" y="669"/>
                </a:moveTo>
                <a:cubicBezTo>
                  <a:pt x="1349" y="689"/>
                  <a:pt x="1247" y="690"/>
                  <a:pt x="970" y="682"/>
                </a:cubicBezTo>
                <a:cubicBezTo>
                  <a:pt x="888" y="655"/>
                  <a:pt x="805" y="636"/>
                  <a:pt x="725" y="604"/>
                </a:cubicBezTo>
                <a:cubicBezTo>
                  <a:pt x="658" y="578"/>
                  <a:pt x="599" y="536"/>
                  <a:pt x="532" y="514"/>
                </a:cubicBezTo>
                <a:cubicBezTo>
                  <a:pt x="515" y="501"/>
                  <a:pt x="499" y="486"/>
                  <a:pt x="481" y="476"/>
                </a:cubicBezTo>
                <a:cubicBezTo>
                  <a:pt x="469" y="469"/>
                  <a:pt x="453" y="471"/>
                  <a:pt x="442" y="463"/>
                </a:cubicBezTo>
                <a:cubicBezTo>
                  <a:pt x="414" y="444"/>
                  <a:pt x="391" y="420"/>
                  <a:pt x="365" y="399"/>
                </a:cubicBezTo>
                <a:cubicBezTo>
                  <a:pt x="307" y="351"/>
                  <a:pt x="275" y="287"/>
                  <a:pt x="211" y="244"/>
                </a:cubicBezTo>
                <a:cubicBezTo>
                  <a:pt x="181" y="200"/>
                  <a:pt x="153" y="171"/>
                  <a:pt x="108" y="142"/>
                </a:cubicBezTo>
                <a:cubicBezTo>
                  <a:pt x="91" y="116"/>
                  <a:pt x="82" y="82"/>
                  <a:pt x="57" y="64"/>
                </a:cubicBezTo>
                <a:cubicBezTo>
                  <a:pt x="40" y="51"/>
                  <a:pt x="19" y="43"/>
                  <a:pt x="5" y="26"/>
                </a:cubicBezTo>
                <a:cubicBezTo>
                  <a:pt x="0" y="19"/>
                  <a:pt x="5" y="9"/>
                  <a:pt x="5" y="0"/>
                </a:cubicBezTo>
              </a:path>
            </a:pathLst>
          </a:custGeom>
          <a:noFill/>
          <a:ln w="76200" cmpd="sng">
            <a:solidFill>
              <a:srgbClr val="00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81930" name="Line 10">
            <a:extLst>
              <a:ext uri="{FF2B5EF4-FFF2-40B4-BE49-F238E27FC236}">
                <a16:creationId xmlns:a16="http://schemas.microsoft.com/office/drawing/2014/main" id="{712D26A0-1354-8EA3-730F-B115B87A0727}"/>
              </a:ext>
            </a:extLst>
          </p:cNvPr>
          <p:cNvSpPr>
            <a:spLocks noChangeShapeType="1"/>
          </p:cNvSpPr>
          <p:nvPr/>
        </p:nvSpPr>
        <p:spPr bwMode="auto">
          <a:xfrm>
            <a:off x="9537700" y="6032500"/>
            <a:ext cx="1143000" cy="0"/>
          </a:xfrm>
          <a:prstGeom prst="line">
            <a:avLst/>
          </a:prstGeom>
          <a:noFill/>
          <a:ln w="7620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81931" name="Line 11">
            <a:extLst>
              <a:ext uri="{FF2B5EF4-FFF2-40B4-BE49-F238E27FC236}">
                <a16:creationId xmlns:a16="http://schemas.microsoft.com/office/drawing/2014/main" id="{085C933E-B39B-58D2-8F95-111D718422F6}"/>
              </a:ext>
            </a:extLst>
          </p:cNvPr>
          <p:cNvSpPr>
            <a:spLocks noChangeShapeType="1"/>
          </p:cNvSpPr>
          <p:nvPr/>
        </p:nvSpPr>
        <p:spPr bwMode="auto">
          <a:xfrm>
            <a:off x="13423900" y="6032500"/>
            <a:ext cx="1371600" cy="0"/>
          </a:xfrm>
          <a:prstGeom prst="line">
            <a:avLst/>
          </a:prstGeom>
          <a:noFill/>
          <a:ln w="76200">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81932" name="Text Box 12">
            <a:extLst>
              <a:ext uri="{FF2B5EF4-FFF2-40B4-BE49-F238E27FC236}">
                <a16:creationId xmlns:a16="http://schemas.microsoft.com/office/drawing/2014/main" id="{85981D79-12C6-BBB4-3E1C-C41B703699D8}"/>
              </a:ext>
            </a:extLst>
          </p:cNvPr>
          <p:cNvSpPr txBox="1">
            <a:spLocks noChangeArrowheads="1"/>
          </p:cNvSpPr>
          <p:nvPr/>
        </p:nvSpPr>
        <p:spPr bwMode="auto">
          <a:xfrm>
            <a:off x="6248400" y="5299076"/>
            <a:ext cx="3048000" cy="1323439"/>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dirty="0">
                <a:solidFill>
                  <a:srgbClr val="990000"/>
                </a:solidFill>
              </a:rPr>
              <a:t>visible</a:t>
            </a:r>
            <a:r>
              <a:rPr lang="el-GR" altLang="en-US" sz="3200" b="1" dirty="0">
                <a:solidFill>
                  <a:srgbClr val="990000"/>
                </a:solidFill>
              </a:rPr>
              <a:t> </a:t>
            </a:r>
          </a:p>
          <a:p>
            <a:pPr algn="ctr" eaLnBrk="1" hangingPunct="1">
              <a:spcBef>
                <a:spcPct val="50000"/>
              </a:spcBef>
            </a:pPr>
            <a:r>
              <a:rPr lang="en-US" altLang="en-US" sz="3200" b="1" dirty="0">
                <a:solidFill>
                  <a:srgbClr val="990000"/>
                </a:solidFill>
              </a:rPr>
              <a:t>events</a:t>
            </a:r>
          </a:p>
        </p:txBody>
      </p:sp>
      <p:sp>
        <p:nvSpPr>
          <p:cNvPr id="81933" name="Text Box 13">
            <a:extLst>
              <a:ext uri="{FF2B5EF4-FFF2-40B4-BE49-F238E27FC236}">
                <a16:creationId xmlns:a16="http://schemas.microsoft.com/office/drawing/2014/main" id="{503BFD85-5FBD-50E7-519C-530F44E37B94}"/>
              </a:ext>
            </a:extLst>
          </p:cNvPr>
          <p:cNvSpPr txBox="1">
            <a:spLocks noChangeArrowheads="1"/>
          </p:cNvSpPr>
          <p:nvPr/>
        </p:nvSpPr>
        <p:spPr bwMode="auto">
          <a:xfrm>
            <a:off x="10668000" y="5422900"/>
            <a:ext cx="3048000" cy="584775"/>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dirty="0">
                <a:solidFill>
                  <a:srgbClr val="990000"/>
                </a:solidFill>
              </a:rPr>
              <a:t>evidence</a:t>
            </a:r>
          </a:p>
        </p:txBody>
      </p:sp>
      <p:sp>
        <p:nvSpPr>
          <p:cNvPr id="81934" name="Text Box 14">
            <a:extLst>
              <a:ext uri="{FF2B5EF4-FFF2-40B4-BE49-F238E27FC236}">
                <a16:creationId xmlns:a16="http://schemas.microsoft.com/office/drawing/2014/main" id="{7FC7AC43-3130-9652-399A-40444E71081E}"/>
              </a:ext>
            </a:extLst>
          </p:cNvPr>
          <p:cNvSpPr txBox="1">
            <a:spLocks noChangeArrowheads="1"/>
          </p:cNvSpPr>
          <p:nvPr/>
        </p:nvSpPr>
        <p:spPr bwMode="auto">
          <a:xfrm>
            <a:off x="14325600" y="5486401"/>
            <a:ext cx="3048000" cy="584775"/>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dirty="0">
                <a:solidFill>
                  <a:srgbClr val="990000"/>
                </a:solidFill>
              </a:rPr>
              <a:t>goals</a:t>
            </a:r>
          </a:p>
        </p:txBody>
      </p:sp>
      <p:sp>
        <p:nvSpPr>
          <p:cNvPr id="81935" name="Text Box 15">
            <a:extLst>
              <a:ext uri="{FF2B5EF4-FFF2-40B4-BE49-F238E27FC236}">
                <a16:creationId xmlns:a16="http://schemas.microsoft.com/office/drawing/2014/main" id="{42CA6321-66A4-2AB8-C86E-3B5B45CC5B94}"/>
              </a:ext>
            </a:extLst>
          </p:cNvPr>
          <p:cNvSpPr txBox="1">
            <a:spLocks noChangeArrowheads="1"/>
          </p:cNvSpPr>
          <p:nvPr/>
        </p:nvSpPr>
        <p:spPr bwMode="auto">
          <a:xfrm>
            <a:off x="10363200" y="7556500"/>
            <a:ext cx="3048000" cy="584775"/>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dirty="0">
                <a:solidFill>
                  <a:srgbClr val="990000"/>
                </a:solidFill>
              </a:rPr>
              <a:t>subgoals</a:t>
            </a:r>
          </a:p>
        </p:txBody>
      </p:sp>
      <p:sp>
        <p:nvSpPr>
          <p:cNvPr id="81936" name="Text Box 16">
            <a:extLst>
              <a:ext uri="{FF2B5EF4-FFF2-40B4-BE49-F238E27FC236}">
                <a16:creationId xmlns:a16="http://schemas.microsoft.com/office/drawing/2014/main" id="{92BBBC85-79EC-EDBF-3BE2-4A861665521C}"/>
              </a:ext>
            </a:extLst>
          </p:cNvPr>
          <p:cNvSpPr txBox="1">
            <a:spLocks noChangeArrowheads="1"/>
          </p:cNvSpPr>
          <p:nvPr/>
        </p:nvSpPr>
        <p:spPr bwMode="auto">
          <a:xfrm>
            <a:off x="6312316" y="3200401"/>
            <a:ext cx="10058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rgbClr val="990000"/>
                </a:solidFill>
              </a:rPr>
              <a:t>abductive reasoning</a:t>
            </a:r>
          </a:p>
        </p:txBody>
      </p:sp>
      <p:sp>
        <p:nvSpPr>
          <p:cNvPr id="81937" name="Text Box 17">
            <a:extLst>
              <a:ext uri="{FF2B5EF4-FFF2-40B4-BE49-F238E27FC236}">
                <a16:creationId xmlns:a16="http://schemas.microsoft.com/office/drawing/2014/main" id="{482F572F-4406-3D12-3C0A-FD21A959C0BE}"/>
              </a:ext>
            </a:extLst>
          </p:cNvPr>
          <p:cNvSpPr txBox="1">
            <a:spLocks noChangeArrowheads="1"/>
          </p:cNvSpPr>
          <p:nvPr/>
        </p:nvSpPr>
        <p:spPr bwMode="auto">
          <a:xfrm>
            <a:off x="6312316" y="9416661"/>
            <a:ext cx="10058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rgbClr val="990000"/>
                </a:solidFill>
              </a:rPr>
              <a:t>deductive reasoning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24"/>
                                        </p:tgtEl>
                                        <p:attrNameLst>
                                          <p:attrName>style.visibility</p:attrName>
                                        </p:attrNameLst>
                                      </p:cBhvr>
                                      <p:to>
                                        <p:strVal val="visible"/>
                                      </p:to>
                                    </p:set>
                                    <p:anim calcmode="lin" valueType="num">
                                      <p:cBhvr additive="base">
                                        <p:cTn id="7" dur="500" fill="hold"/>
                                        <p:tgtEl>
                                          <p:spTgt spid="81924"/>
                                        </p:tgtEl>
                                        <p:attrNameLst>
                                          <p:attrName>ppt_x</p:attrName>
                                        </p:attrNameLst>
                                      </p:cBhvr>
                                      <p:tavLst>
                                        <p:tav tm="0">
                                          <p:val>
                                            <p:strVal val="#ppt_x"/>
                                          </p:val>
                                        </p:tav>
                                        <p:tav tm="100000">
                                          <p:val>
                                            <p:strVal val="#ppt_x"/>
                                          </p:val>
                                        </p:tav>
                                      </p:tavLst>
                                    </p:anim>
                                    <p:anim calcmode="lin" valueType="num">
                                      <p:cBhvr additive="base">
                                        <p:cTn id="8" dur="500" fill="hold"/>
                                        <p:tgtEl>
                                          <p:spTgt spid="8192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1932"/>
                                        </p:tgtEl>
                                        <p:attrNameLst>
                                          <p:attrName>style.visibility</p:attrName>
                                        </p:attrNameLst>
                                      </p:cBhvr>
                                      <p:to>
                                        <p:strVal val="visible"/>
                                      </p:to>
                                    </p:set>
                                    <p:anim calcmode="lin" valueType="num">
                                      <p:cBhvr additive="base">
                                        <p:cTn id="11" dur="500" fill="hold"/>
                                        <p:tgtEl>
                                          <p:spTgt spid="81932"/>
                                        </p:tgtEl>
                                        <p:attrNameLst>
                                          <p:attrName>ppt_x</p:attrName>
                                        </p:attrNameLst>
                                      </p:cBhvr>
                                      <p:tavLst>
                                        <p:tav tm="0">
                                          <p:val>
                                            <p:strVal val="#ppt_x"/>
                                          </p:val>
                                        </p:tav>
                                        <p:tav tm="100000">
                                          <p:val>
                                            <p:strVal val="#ppt_x"/>
                                          </p:val>
                                        </p:tav>
                                      </p:tavLst>
                                    </p:anim>
                                    <p:anim calcmode="lin" valueType="num">
                                      <p:cBhvr additive="base">
                                        <p:cTn id="12" dur="500" fill="hold"/>
                                        <p:tgtEl>
                                          <p:spTgt spid="8193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1930"/>
                                        </p:tgtEl>
                                        <p:attrNameLst>
                                          <p:attrName>style.visibility</p:attrName>
                                        </p:attrNameLst>
                                      </p:cBhvr>
                                      <p:to>
                                        <p:strVal val="visible"/>
                                      </p:to>
                                    </p:set>
                                    <p:anim calcmode="lin" valueType="num">
                                      <p:cBhvr additive="base">
                                        <p:cTn id="15" dur="500" fill="hold"/>
                                        <p:tgtEl>
                                          <p:spTgt spid="81930"/>
                                        </p:tgtEl>
                                        <p:attrNameLst>
                                          <p:attrName>ppt_x</p:attrName>
                                        </p:attrNameLst>
                                      </p:cBhvr>
                                      <p:tavLst>
                                        <p:tav tm="0">
                                          <p:val>
                                            <p:strVal val="#ppt_x"/>
                                          </p:val>
                                        </p:tav>
                                        <p:tav tm="100000">
                                          <p:val>
                                            <p:strVal val="#ppt_x"/>
                                          </p:val>
                                        </p:tav>
                                      </p:tavLst>
                                    </p:anim>
                                    <p:anim calcmode="lin" valueType="num">
                                      <p:cBhvr additive="base">
                                        <p:cTn id="16" dur="500" fill="hold"/>
                                        <p:tgtEl>
                                          <p:spTgt spid="8193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1933"/>
                                        </p:tgtEl>
                                        <p:attrNameLst>
                                          <p:attrName>style.visibility</p:attrName>
                                        </p:attrNameLst>
                                      </p:cBhvr>
                                      <p:to>
                                        <p:strVal val="visible"/>
                                      </p:to>
                                    </p:set>
                                    <p:anim calcmode="lin" valueType="num">
                                      <p:cBhvr additive="base">
                                        <p:cTn id="19" dur="500" fill="hold"/>
                                        <p:tgtEl>
                                          <p:spTgt spid="81933"/>
                                        </p:tgtEl>
                                        <p:attrNameLst>
                                          <p:attrName>ppt_x</p:attrName>
                                        </p:attrNameLst>
                                      </p:cBhvr>
                                      <p:tavLst>
                                        <p:tav tm="0">
                                          <p:val>
                                            <p:strVal val="#ppt_x"/>
                                          </p:val>
                                        </p:tav>
                                        <p:tav tm="100000">
                                          <p:val>
                                            <p:strVal val="#ppt_x"/>
                                          </p:val>
                                        </p:tav>
                                      </p:tavLst>
                                    </p:anim>
                                    <p:anim calcmode="lin" valueType="num">
                                      <p:cBhvr additive="base">
                                        <p:cTn id="20" dur="500" fill="hold"/>
                                        <p:tgtEl>
                                          <p:spTgt spid="8193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1925"/>
                                        </p:tgtEl>
                                        <p:attrNameLst>
                                          <p:attrName>style.visibility</p:attrName>
                                        </p:attrNameLst>
                                      </p:cBhvr>
                                      <p:to>
                                        <p:strVal val="visible"/>
                                      </p:to>
                                    </p:set>
                                    <p:anim calcmode="lin" valueType="num">
                                      <p:cBhvr additive="base">
                                        <p:cTn id="23" dur="500" fill="hold"/>
                                        <p:tgtEl>
                                          <p:spTgt spid="81925"/>
                                        </p:tgtEl>
                                        <p:attrNameLst>
                                          <p:attrName>ppt_x</p:attrName>
                                        </p:attrNameLst>
                                      </p:cBhvr>
                                      <p:tavLst>
                                        <p:tav tm="0">
                                          <p:val>
                                            <p:strVal val="#ppt_x"/>
                                          </p:val>
                                        </p:tav>
                                        <p:tav tm="100000">
                                          <p:val>
                                            <p:strVal val="#ppt_x"/>
                                          </p:val>
                                        </p:tav>
                                      </p:tavLst>
                                    </p:anim>
                                    <p:anim calcmode="lin" valueType="num">
                                      <p:cBhvr additive="base">
                                        <p:cTn id="24" dur="500" fill="hold"/>
                                        <p:tgtEl>
                                          <p:spTgt spid="81925"/>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81931"/>
                                        </p:tgtEl>
                                        <p:attrNameLst>
                                          <p:attrName>style.visibility</p:attrName>
                                        </p:attrNameLst>
                                      </p:cBhvr>
                                      <p:to>
                                        <p:strVal val="visible"/>
                                      </p:to>
                                    </p:set>
                                    <p:anim calcmode="lin" valueType="num">
                                      <p:cBhvr additive="base">
                                        <p:cTn id="27" dur="500" fill="hold"/>
                                        <p:tgtEl>
                                          <p:spTgt spid="81931"/>
                                        </p:tgtEl>
                                        <p:attrNameLst>
                                          <p:attrName>ppt_x</p:attrName>
                                        </p:attrNameLst>
                                      </p:cBhvr>
                                      <p:tavLst>
                                        <p:tav tm="0">
                                          <p:val>
                                            <p:strVal val="#ppt_x"/>
                                          </p:val>
                                        </p:tav>
                                        <p:tav tm="100000">
                                          <p:val>
                                            <p:strVal val="#ppt_x"/>
                                          </p:val>
                                        </p:tav>
                                      </p:tavLst>
                                    </p:anim>
                                    <p:anim calcmode="lin" valueType="num">
                                      <p:cBhvr additive="base">
                                        <p:cTn id="28" dur="500" fill="hold"/>
                                        <p:tgtEl>
                                          <p:spTgt spid="8193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1934"/>
                                        </p:tgtEl>
                                        <p:attrNameLst>
                                          <p:attrName>style.visibility</p:attrName>
                                        </p:attrNameLst>
                                      </p:cBhvr>
                                      <p:to>
                                        <p:strVal val="visible"/>
                                      </p:to>
                                    </p:set>
                                    <p:anim calcmode="lin" valueType="num">
                                      <p:cBhvr additive="base">
                                        <p:cTn id="31" dur="500" fill="hold"/>
                                        <p:tgtEl>
                                          <p:spTgt spid="81934"/>
                                        </p:tgtEl>
                                        <p:attrNameLst>
                                          <p:attrName>ppt_x</p:attrName>
                                        </p:attrNameLst>
                                      </p:cBhvr>
                                      <p:tavLst>
                                        <p:tav tm="0">
                                          <p:val>
                                            <p:strVal val="#ppt_x"/>
                                          </p:val>
                                        </p:tav>
                                        <p:tav tm="100000">
                                          <p:val>
                                            <p:strVal val="#ppt_x"/>
                                          </p:val>
                                        </p:tav>
                                      </p:tavLst>
                                    </p:anim>
                                    <p:anim calcmode="lin" valueType="num">
                                      <p:cBhvr additive="base">
                                        <p:cTn id="32" dur="500" fill="hold"/>
                                        <p:tgtEl>
                                          <p:spTgt spid="81934"/>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81926"/>
                                        </p:tgtEl>
                                        <p:attrNameLst>
                                          <p:attrName>style.visibility</p:attrName>
                                        </p:attrNameLst>
                                      </p:cBhvr>
                                      <p:to>
                                        <p:strVal val="visible"/>
                                      </p:to>
                                    </p:set>
                                    <p:anim calcmode="lin" valueType="num">
                                      <p:cBhvr additive="base">
                                        <p:cTn id="35" dur="500" fill="hold"/>
                                        <p:tgtEl>
                                          <p:spTgt spid="81926"/>
                                        </p:tgtEl>
                                        <p:attrNameLst>
                                          <p:attrName>ppt_x</p:attrName>
                                        </p:attrNameLst>
                                      </p:cBhvr>
                                      <p:tavLst>
                                        <p:tav tm="0">
                                          <p:val>
                                            <p:strVal val="#ppt_x"/>
                                          </p:val>
                                        </p:tav>
                                        <p:tav tm="100000">
                                          <p:val>
                                            <p:strVal val="#ppt_x"/>
                                          </p:val>
                                        </p:tav>
                                      </p:tavLst>
                                    </p:anim>
                                    <p:anim calcmode="lin" valueType="num">
                                      <p:cBhvr additive="base">
                                        <p:cTn id="36" dur="500" fill="hold"/>
                                        <p:tgtEl>
                                          <p:spTgt spid="81926"/>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81928"/>
                                        </p:tgtEl>
                                        <p:attrNameLst>
                                          <p:attrName>style.visibility</p:attrName>
                                        </p:attrNameLst>
                                      </p:cBhvr>
                                      <p:to>
                                        <p:strVal val="visible"/>
                                      </p:to>
                                    </p:set>
                                    <p:anim calcmode="lin" valueType="num">
                                      <p:cBhvr additive="base">
                                        <p:cTn id="41" dur="500" fill="hold"/>
                                        <p:tgtEl>
                                          <p:spTgt spid="81928"/>
                                        </p:tgtEl>
                                        <p:attrNameLst>
                                          <p:attrName>ppt_x</p:attrName>
                                        </p:attrNameLst>
                                      </p:cBhvr>
                                      <p:tavLst>
                                        <p:tav tm="0">
                                          <p:val>
                                            <p:strVal val="#ppt_x"/>
                                          </p:val>
                                        </p:tav>
                                        <p:tav tm="100000">
                                          <p:val>
                                            <p:strVal val="#ppt_x"/>
                                          </p:val>
                                        </p:tav>
                                      </p:tavLst>
                                    </p:anim>
                                    <p:anim calcmode="lin" valueType="num">
                                      <p:cBhvr additive="base">
                                        <p:cTn id="42" dur="500" fill="hold"/>
                                        <p:tgtEl>
                                          <p:spTgt spid="81928"/>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81927"/>
                                        </p:tgtEl>
                                        <p:attrNameLst>
                                          <p:attrName>style.visibility</p:attrName>
                                        </p:attrNameLst>
                                      </p:cBhvr>
                                      <p:to>
                                        <p:strVal val="visible"/>
                                      </p:to>
                                    </p:set>
                                    <p:anim calcmode="lin" valueType="num">
                                      <p:cBhvr additive="base">
                                        <p:cTn id="45" dur="500" fill="hold"/>
                                        <p:tgtEl>
                                          <p:spTgt spid="81927"/>
                                        </p:tgtEl>
                                        <p:attrNameLst>
                                          <p:attrName>ppt_x</p:attrName>
                                        </p:attrNameLst>
                                      </p:cBhvr>
                                      <p:tavLst>
                                        <p:tav tm="0">
                                          <p:val>
                                            <p:strVal val="#ppt_x"/>
                                          </p:val>
                                        </p:tav>
                                        <p:tav tm="100000">
                                          <p:val>
                                            <p:strVal val="#ppt_x"/>
                                          </p:val>
                                        </p:tav>
                                      </p:tavLst>
                                    </p:anim>
                                    <p:anim calcmode="lin" valueType="num">
                                      <p:cBhvr additive="base">
                                        <p:cTn id="46" dur="500" fill="hold"/>
                                        <p:tgtEl>
                                          <p:spTgt spid="81927"/>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81935"/>
                                        </p:tgtEl>
                                        <p:attrNameLst>
                                          <p:attrName>style.visibility</p:attrName>
                                        </p:attrNameLst>
                                      </p:cBhvr>
                                      <p:to>
                                        <p:strVal val="visible"/>
                                      </p:to>
                                    </p:set>
                                    <p:anim calcmode="lin" valueType="num">
                                      <p:cBhvr additive="base">
                                        <p:cTn id="49" dur="500" fill="hold"/>
                                        <p:tgtEl>
                                          <p:spTgt spid="81935"/>
                                        </p:tgtEl>
                                        <p:attrNameLst>
                                          <p:attrName>ppt_x</p:attrName>
                                        </p:attrNameLst>
                                      </p:cBhvr>
                                      <p:tavLst>
                                        <p:tav tm="0">
                                          <p:val>
                                            <p:strVal val="#ppt_x"/>
                                          </p:val>
                                        </p:tav>
                                        <p:tav tm="100000">
                                          <p:val>
                                            <p:strVal val="#ppt_x"/>
                                          </p:val>
                                        </p:tav>
                                      </p:tavLst>
                                    </p:anim>
                                    <p:anim calcmode="lin" valueType="num">
                                      <p:cBhvr additive="base">
                                        <p:cTn id="50" dur="500" fill="hold"/>
                                        <p:tgtEl>
                                          <p:spTgt spid="81935"/>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81929"/>
                                        </p:tgtEl>
                                        <p:attrNameLst>
                                          <p:attrName>style.visibility</p:attrName>
                                        </p:attrNameLst>
                                      </p:cBhvr>
                                      <p:to>
                                        <p:strVal val="visible"/>
                                      </p:to>
                                    </p:set>
                                    <p:anim calcmode="lin" valueType="num">
                                      <p:cBhvr additive="base">
                                        <p:cTn id="53" dur="500" fill="hold"/>
                                        <p:tgtEl>
                                          <p:spTgt spid="81929"/>
                                        </p:tgtEl>
                                        <p:attrNameLst>
                                          <p:attrName>ppt_x</p:attrName>
                                        </p:attrNameLst>
                                      </p:cBhvr>
                                      <p:tavLst>
                                        <p:tav tm="0">
                                          <p:val>
                                            <p:strVal val="#ppt_x"/>
                                          </p:val>
                                        </p:tav>
                                        <p:tav tm="100000">
                                          <p:val>
                                            <p:strVal val="#ppt_x"/>
                                          </p:val>
                                        </p:tav>
                                      </p:tavLst>
                                    </p:anim>
                                    <p:anim calcmode="lin" valueType="num">
                                      <p:cBhvr additive="base">
                                        <p:cTn id="54" dur="500" fill="hold"/>
                                        <p:tgtEl>
                                          <p:spTgt spid="81929"/>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81936"/>
                                        </p:tgtEl>
                                        <p:attrNameLst>
                                          <p:attrName>style.visibility</p:attrName>
                                        </p:attrNameLst>
                                      </p:cBhvr>
                                      <p:to>
                                        <p:strVal val="visible"/>
                                      </p:to>
                                    </p:set>
                                    <p:anim calcmode="lin" valueType="num">
                                      <p:cBhvr additive="base">
                                        <p:cTn id="59" dur="500" fill="hold"/>
                                        <p:tgtEl>
                                          <p:spTgt spid="81936"/>
                                        </p:tgtEl>
                                        <p:attrNameLst>
                                          <p:attrName>ppt_x</p:attrName>
                                        </p:attrNameLst>
                                      </p:cBhvr>
                                      <p:tavLst>
                                        <p:tav tm="0">
                                          <p:val>
                                            <p:strVal val="#ppt_x"/>
                                          </p:val>
                                        </p:tav>
                                        <p:tav tm="100000">
                                          <p:val>
                                            <p:strVal val="#ppt_x"/>
                                          </p:val>
                                        </p:tav>
                                      </p:tavLst>
                                    </p:anim>
                                    <p:anim calcmode="lin" valueType="num">
                                      <p:cBhvr additive="base">
                                        <p:cTn id="60" dur="500" fill="hold"/>
                                        <p:tgtEl>
                                          <p:spTgt spid="81936"/>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81937"/>
                                        </p:tgtEl>
                                        <p:attrNameLst>
                                          <p:attrName>style.visibility</p:attrName>
                                        </p:attrNameLst>
                                      </p:cBhvr>
                                      <p:to>
                                        <p:strVal val="visible"/>
                                      </p:to>
                                    </p:set>
                                    <p:anim calcmode="lin" valueType="num">
                                      <p:cBhvr additive="base">
                                        <p:cTn id="65" dur="500" fill="hold"/>
                                        <p:tgtEl>
                                          <p:spTgt spid="81937"/>
                                        </p:tgtEl>
                                        <p:attrNameLst>
                                          <p:attrName>ppt_x</p:attrName>
                                        </p:attrNameLst>
                                      </p:cBhvr>
                                      <p:tavLst>
                                        <p:tav tm="0">
                                          <p:val>
                                            <p:strVal val="#ppt_x"/>
                                          </p:val>
                                        </p:tav>
                                        <p:tav tm="100000">
                                          <p:val>
                                            <p:strVal val="#ppt_x"/>
                                          </p:val>
                                        </p:tav>
                                      </p:tavLst>
                                    </p:anim>
                                    <p:anim calcmode="lin" valueType="num">
                                      <p:cBhvr additive="base">
                                        <p:cTn id="66" dur="500" fill="hold"/>
                                        <p:tgtEl>
                                          <p:spTgt spid="819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2" grpId="0"/>
      <p:bldP spid="81933" grpId="0"/>
      <p:bldP spid="81934" grpId="0"/>
      <p:bldP spid="81935" grpId="0"/>
      <p:bldP spid="81936" grpId="0"/>
      <p:bldP spid="8193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AED7EE-2874-8E50-4FDD-0D3C5F32BBF4}"/>
              </a:ext>
            </a:extLst>
          </p:cNvPr>
          <p:cNvSpPr>
            <a:spLocks noGrp="1"/>
          </p:cNvSpPr>
          <p:nvPr>
            <p:ph type="body" sz="quarter" idx="24"/>
          </p:nvPr>
        </p:nvSpPr>
        <p:spPr>
          <a:xfrm>
            <a:off x="1287095" y="2396019"/>
            <a:ext cx="21590490" cy="892079"/>
          </a:xfrm>
        </p:spPr>
        <p:txBody>
          <a:bodyPr>
            <a:normAutofit/>
          </a:bodyPr>
          <a:lstStyle/>
          <a:p>
            <a:r>
              <a:rPr lang="en-US" sz="5400" dirty="0"/>
              <a:t>Other Interview Techniques</a:t>
            </a:r>
            <a:endParaRPr lang="en-CY" sz="5400" dirty="0">
              <a:solidFill>
                <a:srgbClr val="FF2D64"/>
              </a:solidFill>
            </a:endParaRPr>
          </a:p>
        </p:txBody>
      </p:sp>
      <p:sp>
        <p:nvSpPr>
          <p:cNvPr id="3" name="Text Placeholder 2">
            <a:extLst>
              <a:ext uri="{FF2B5EF4-FFF2-40B4-BE49-F238E27FC236}">
                <a16:creationId xmlns:a16="http://schemas.microsoft.com/office/drawing/2014/main" id="{293D6015-D874-D0B1-53A4-569B1F0C0042}"/>
              </a:ext>
            </a:extLst>
          </p:cNvPr>
          <p:cNvSpPr>
            <a:spLocks noGrp="1"/>
          </p:cNvSpPr>
          <p:nvPr>
            <p:ph type="body" sz="quarter" idx="22"/>
          </p:nvPr>
        </p:nvSpPr>
        <p:spPr>
          <a:xfrm>
            <a:off x="1287095" y="3590292"/>
            <a:ext cx="10277393" cy="8854650"/>
          </a:xfrm>
          <a:ln w="57150">
            <a:noFill/>
          </a:ln>
        </p:spPr>
        <p: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b="1" dirty="0">
                <a:solidFill>
                  <a:srgbClr val="FF2D64"/>
                </a:solidFill>
                <a:effectLst/>
                <a:ea typeface="Times New Roman" panose="02020603050405020304" pitchFamily="18" charset="0"/>
                <a:cs typeface="Times New Roman" panose="02020603050405020304" pitchFamily="18" charset="0"/>
              </a:rPr>
              <a:t>Systematic symptom-to-fault links:</a:t>
            </a:r>
            <a:endParaRPr lang="en-CY" sz="3600" b="1" dirty="0">
              <a:solidFill>
                <a:srgbClr val="FF2D64"/>
              </a:solidFill>
              <a:effectLst/>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effectLst/>
                <a:ea typeface="Times New Roman" panose="02020603050405020304" pitchFamily="18" charset="0"/>
                <a:cs typeface="Times New Roman" panose="02020603050405020304" pitchFamily="18" charset="0"/>
              </a:rPr>
              <a:t>The expert is presented with a set of symptoms and a set of dysfunctions and asked to associate symptoms with dysfunctions.</a:t>
            </a:r>
            <a:endParaRPr lang="en-CY" sz="3600" dirty="0">
              <a:effectLst/>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effectLst/>
                <a:ea typeface="Times New Roman" panose="02020603050405020304" pitchFamily="18" charset="0"/>
                <a:cs typeface="Times New Roman" panose="02020603050405020304" pitchFamily="18" charset="0"/>
              </a:rPr>
              <a:t>This technique, which again requires the expert to conduct abductive reasoning, is applicable only in very simple and limited areas.</a:t>
            </a:r>
            <a:endParaRPr lang="en-CY" sz="3600" dirty="0">
              <a:effectLst/>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effectLst/>
                <a:ea typeface="Times New Roman" panose="02020603050405020304" pitchFamily="18" charset="0"/>
                <a:cs typeface="Times New Roman" panose="02020603050405020304" pitchFamily="18" charset="0"/>
              </a:rPr>
              <a:t>The order in which symptoms occur in a real situation is completely ignored.</a:t>
            </a:r>
            <a:endParaRPr lang="en-CY" sz="3600" dirty="0">
              <a:effectLst/>
              <a:ea typeface="Calibri" panose="020F0502020204030204" pitchFamily="34" charset="0"/>
              <a:cs typeface="Times New Roman" panose="02020603050405020304" pitchFamily="18" charset="0"/>
            </a:endParaRPr>
          </a:p>
          <a:p>
            <a:endParaRPr lang="en-CY" sz="3600" dirty="0"/>
          </a:p>
        </p:txBody>
      </p:sp>
      <p:sp>
        <p:nvSpPr>
          <p:cNvPr id="4" name="Text Placeholder 3">
            <a:extLst>
              <a:ext uri="{FF2B5EF4-FFF2-40B4-BE49-F238E27FC236}">
                <a16:creationId xmlns:a16="http://schemas.microsoft.com/office/drawing/2014/main" id="{D4B478AB-BF6E-E890-61CC-F8EE2526F7E7}"/>
              </a:ext>
            </a:extLst>
          </p:cNvPr>
          <p:cNvSpPr>
            <a:spLocks noGrp="1"/>
          </p:cNvSpPr>
          <p:nvPr>
            <p:ph type="body" sz="quarter" idx="26"/>
          </p:nvPr>
        </p:nvSpPr>
        <p:spPr>
          <a:xfrm>
            <a:off x="12392686" y="3548995"/>
            <a:ext cx="10397882" cy="8854650"/>
          </a:xfrm>
        </p:spPr>
        <p:txBody>
          <a:bodyPr/>
          <a:lstStyle/>
          <a:p>
            <a:r>
              <a:rPr lang="en-CY" sz="3600" b="1" dirty="0">
                <a:solidFill>
                  <a:srgbClr val="FF2D64"/>
                </a:solidFill>
              </a:rPr>
              <a:t>Intermediate reasoning steps:</a:t>
            </a:r>
          </a:p>
          <a:p>
            <a:r>
              <a:rPr lang="en-CY" sz="3600" dirty="0"/>
              <a:t>It aims at obtaining information to complement the links extracted by the previous technique.</a:t>
            </a:r>
            <a:endParaRPr lang="en-US" sz="3600" dirty="0"/>
          </a:p>
          <a:p>
            <a:endParaRPr lang="en-CY" sz="3600" dirty="0"/>
          </a:p>
          <a:p>
            <a:r>
              <a:rPr lang="en-CY" sz="3600" b="1" dirty="0">
                <a:solidFill>
                  <a:srgbClr val="FF2D64"/>
                </a:solidFill>
              </a:rPr>
              <a:t>Structured interview:</a:t>
            </a:r>
          </a:p>
          <a:p>
            <a:r>
              <a:rPr lang="en-CY" sz="3600" dirty="0"/>
              <a:t>The goal here is to acquire all the knowledge that pertains to a particular concept.</a:t>
            </a:r>
          </a:p>
          <a:p>
            <a:r>
              <a:rPr lang="en-CY" sz="3600" dirty="0"/>
              <a:t>The technique involves the detailed and in-depth analysis of a sequence of topics related to the concept.</a:t>
            </a:r>
          </a:p>
          <a:p>
            <a:r>
              <a:rPr lang="en-CY" sz="3600" dirty="0"/>
              <a:t> </a:t>
            </a:r>
          </a:p>
          <a:p>
            <a:endParaRPr lang="en-CY" sz="3600" dirty="0"/>
          </a:p>
        </p:txBody>
      </p:sp>
      <p:sp>
        <p:nvSpPr>
          <p:cNvPr id="6" name="Slide Number Placeholder 5">
            <a:extLst>
              <a:ext uri="{FF2B5EF4-FFF2-40B4-BE49-F238E27FC236}">
                <a16:creationId xmlns:a16="http://schemas.microsoft.com/office/drawing/2014/main" id="{C2D44C3F-58A8-CBA3-8C89-E14A15D40955}"/>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35</a:t>
            </a:fld>
            <a:endParaRPr lang="bg-BG">
              <a:solidFill>
                <a:srgbClr val="000000"/>
              </a:solidFill>
            </a:endParaRPr>
          </a:p>
        </p:txBody>
      </p:sp>
      <p:sp>
        <p:nvSpPr>
          <p:cNvPr id="5" name="Oval 4">
            <a:extLst>
              <a:ext uri="{FF2B5EF4-FFF2-40B4-BE49-F238E27FC236}">
                <a16:creationId xmlns:a16="http://schemas.microsoft.com/office/drawing/2014/main" id="{D8396099-4D2C-58F1-5641-BB1428883B9B}"/>
              </a:ext>
            </a:extLst>
          </p:cNvPr>
          <p:cNvSpPr>
            <a:spLocks noChangeArrowheads="1"/>
          </p:cNvSpPr>
          <p:nvPr/>
        </p:nvSpPr>
        <p:spPr bwMode="auto">
          <a:xfrm>
            <a:off x="2370165" y="10797741"/>
            <a:ext cx="2924914" cy="1027815"/>
          </a:xfrm>
          <a:prstGeom prst="ellipse">
            <a:avLst/>
          </a:prstGeom>
          <a:solidFill>
            <a:schemeClr val="accent6">
              <a:lumMod val="60000"/>
              <a:lumOff val="40000"/>
            </a:schemeClr>
          </a:solidFill>
          <a:ln>
            <a:noFill/>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Helvetica Neue"/>
              </a:rPr>
              <a:t>symptoms</a:t>
            </a:r>
          </a:p>
        </p:txBody>
      </p:sp>
      <p:sp>
        <p:nvSpPr>
          <p:cNvPr id="7" name="Oval 5">
            <a:extLst>
              <a:ext uri="{FF2B5EF4-FFF2-40B4-BE49-F238E27FC236}">
                <a16:creationId xmlns:a16="http://schemas.microsoft.com/office/drawing/2014/main" id="{118612A6-31B2-019C-13CD-0665376A1AED}"/>
              </a:ext>
            </a:extLst>
          </p:cNvPr>
          <p:cNvSpPr>
            <a:spLocks noChangeArrowheads="1"/>
          </p:cNvSpPr>
          <p:nvPr/>
        </p:nvSpPr>
        <p:spPr bwMode="auto">
          <a:xfrm>
            <a:off x="6736821" y="10806073"/>
            <a:ext cx="3630928" cy="1027815"/>
          </a:xfrm>
          <a:prstGeom prst="ellipse">
            <a:avLst/>
          </a:prstGeom>
          <a:solidFill>
            <a:srgbClr val="C0C0C0"/>
          </a:solidFill>
          <a:ln>
            <a:noFill/>
          </a:ln>
          <a:extLst>
            <a:ext uri="{91240B29-F687-4F45-9708-019B960494DF}">
              <a14:hiddenLine xmlns:a14="http://schemas.microsoft.com/office/drawing/2010/main" w="28575">
                <a:solidFill>
                  <a:srgbClr val="000000"/>
                </a:solidFill>
                <a:round/>
                <a:headEnd/>
                <a:tailEnd/>
              </a14:hiddenLine>
            </a:ext>
          </a:extLst>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Helvetica Neue"/>
              </a:rPr>
              <a:t>dysfunctions</a:t>
            </a:r>
          </a:p>
        </p:txBody>
      </p:sp>
      <p:sp>
        <p:nvSpPr>
          <p:cNvPr id="8" name="Line 6">
            <a:extLst>
              <a:ext uri="{FF2B5EF4-FFF2-40B4-BE49-F238E27FC236}">
                <a16:creationId xmlns:a16="http://schemas.microsoft.com/office/drawing/2014/main" id="{1AF67E8B-F974-21D8-CBEB-DE45FF73BAFA}"/>
              </a:ext>
            </a:extLst>
          </p:cNvPr>
          <p:cNvSpPr>
            <a:spLocks noChangeShapeType="1"/>
          </p:cNvSpPr>
          <p:nvPr/>
        </p:nvSpPr>
        <p:spPr bwMode="auto">
          <a:xfrm>
            <a:off x="5365221" y="11325640"/>
            <a:ext cx="1371600" cy="0"/>
          </a:xfrm>
          <a:prstGeom prst="line">
            <a:avLst/>
          </a:prstGeom>
          <a:noFill/>
          <a:ln w="57150">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CY"/>
          </a:p>
        </p:txBody>
      </p:sp>
      <p:sp>
        <p:nvSpPr>
          <p:cNvPr id="9" name="Freeform 7">
            <a:extLst>
              <a:ext uri="{FF2B5EF4-FFF2-40B4-BE49-F238E27FC236}">
                <a16:creationId xmlns:a16="http://schemas.microsoft.com/office/drawing/2014/main" id="{A6E4D518-24EA-E6FD-B251-0E9AEC12E3FB}"/>
              </a:ext>
            </a:extLst>
          </p:cNvPr>
          <p:cNvSpPr>
            <a:spLocks/>
          </p:cNvSpPr>
          <p:nvPr/>
        </p:nvSpPr>
        <p:spPr bwMode="auto">
          <a:xfrm>
            <a:off x="5293043" y="10425228"/>
            <a:ext cx="1641475" cy="511827"/>
          </a:xfrm>
          <a:custGeom>
            <a:avLst/>
            <a:gdLst>
              <a:gd name="T0" fmla="*/ 0 w 2586"/>
              <a:gd name="T1" fmla="*/ 318135 h 615"/>
              <a:gd name="T2" fmla="*/ 81249 w 2586"/>
              <a:gd name="T3" fmla="*/ 260985 h 615"/>
              <a:gd name="T4" fmla="*/ 195504 w 2586"/>
              <a:gd name="T5" fmla="*/ 203835 h 615"/>
              <a:gd name="T6" fmla="*/ 252632 w 2586"/>
              <a:gd name="T7" fmla="*/ 163195 h 615"/>
              <a:gd name="T8" fmla="*/ 318012 w 2586"/>
              <a:gd name="T9" fmla="*/ 130810 h 615"/>
              <a:gd name="T10" fmla="*/ 448771 w 2586"/>
              <a:gd name="T11" fmla="*/ 57150 h 615"/>
              <a:gd name="T12" fmla="*/ 660779 w 2586"/>
              <a:gd name="T13" fmla="*/ 0 h 615"/>
              <a:gd name="T14" fmla="*/ 946419 w 2586"/>
              <a:gd name="T15" fmla="*/ 8255 h 615"/>
              <a:gd name="T16" fmla="*/ 1109551 w 2586"/>
              <a:gd name="T17" fmla="*/ 40640 h 615"/>
              <a:gd name="T18" fmla="*/ 1142558 w 2586"/>
              <a:gd name="T19" fmla="*/ 57150 h 615"/>
              <a:gd name="T20" fmla="*/ 1183182 w 2586"/>
              <a:gd name="T21" fmla="*/ 65405 h 615"/>
              <a:gd name="T22" fmla="*/ 1272683 w 2586"/>
              <a:gd name="T23" fmla="*/ 122555 h 615"/>
              <a:gd name="T24" fmla="*/ 1501194 w 2586"/>
              <a:gd name="T25" fmla="*/ 285750 h 615"/>
              <a:gd name="T26" fmla="*/ 1566574 w 2586"/>
              <a:gd name="T27" fmla="*/ 334645 h 615"/>
              <a:gd name="T28" fmla="*/ 1599581 w 2586"/>
              <a:gd name="T29" fmla="*/ 351155 h 6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586" h="615">
                <a:moveTo>
                  <a:pt x="0" y="501"/>
                </a:moveTo>
                <a:cubicBezTo>
                  <a:pt x="43" y="472"/>
                  <a:pt x="84" y="439"/>
                  <a:pt x="128" y="411"/>
                </a:cubicBezTo>
                <a:cubicBezTo>
                  <a:pt x="185" y="375"/>
                  <a:pt x="248" y="351"/>
                  <a:pt x="308" y="321"/>
                </a:cubicBezTo>
                <a:cubicBezTo>
                  <a:pt x="363" y="294"/>
                  <a:pt x="337" y="292"/>
                  <a:pt x="398" y="257"/>
                </a:cubicBezTo>
                <a:cubicBezTo>
                  <a:pt x="431" y="238"/>
                  <a:pt x="469" y="227"/>
                  <a:pt x="501" y="206"/>
                </a:cubicBezTo>
                <a:cubicBezTo>
                  <a:pt x="569" y="160"/>
                  <a:pt x="629" y="116"/>
                  <a:pt x="707" y="90"/>
                </a:cubicBezTo>
                <a:cubicBezTo>
                  <a:pt x="804" y="23"/>
                  <a:pt x="927" y="11"/>
                  <a:pt x="1041" y="0"/>
                </a:cubicBezTo>
                <a:cubicBezTo>
                  <a:pt x="1191" y="4"/>
                  <a:pt x="1341" y="5"/>
                  <a:pt x="1491" y="13"/>
                </a:cubicBezTo>
                <a:cubicBezTo>
                  <a:pt x="1572" y="17"/>
                  <a:pt x="1666" y="52"/>
                  <a:pt x="1748" y="64"/>
                </a:cubicBezTo>
                <a:cubicBezTo>
                  <a:pt x="1765" y="73"/>
                  <a:pt x="1782" y="84"/>
                  <a:pt x="1800" y="90"/>
                </a:cubicBezTo>
                <a:cubicBezTo>
                  <a:pt x="1821" y="97"/>
                  <a:pt x="1844" y="94"/>
                  <a:pt x="1864" y="103"/>
                </a:cubicBezTo>
                <a:cubicBezTo>
                  <a:pt x="1870" y="106"/>
                  <a:pt x="1995" y="186"/>
                  <a:pt x="2005" y="193"/>
                </a:cubicBezTo>
                <a:cubicBezTo>
                  <a:pt x="2119" y="274"/>
                  <a:pt x="2230" y="404"/>
                  <a:pt x="2365" y="450"/>
                </a:cubicBezTo>
                <a:cubicBezTo>
                  <a:pt x="2399" y="476"/>
                  <a:pt x="2434" y="501"/>
                  <a:pt x="2468" y="527"/>
                </a:cubicBezTo>
                <a:cubicBezTo>
                  <a:pt x="2586" y="615"/>
                  <a:pt x="2464" y="497"/>
                  <a:pt x="2520" y="553"/>
                </a:cubicBezTo>
              </a:path>
            </a:pathLst>
          </a:custGeom>
          <a:noFill/>
          <a:ln w="57150" cap="flat" cmpd="sng">
            <a:solidFill>
              <a:srgbClr val="000000"/>
            </a:solidFill>
            <a:prstDash val="dash"/>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a:p>
        </p:txBody>
      </p:sp>
      <p:sp>
        <p:nvSpPr>
          <p:cNvPr id="10" name="Freeform 8">
            <a:extLst>
              <a:ext uri="{FF2B5EF4-FFF2-40B4-BE49-F238E27FC236}">
                <a16:creationId xmlns:a16="http://schemas.microsoft.com/office/drawing/2014/main" id="{721E32C2-F177-0809-82DB-AD698FE14358}"/>
              </a:ext>
            </a:extLst>
          </p:cNvPr>
          <p:cNvSpPr>
            <a:spLocks/>
          </p:cNvSpPr>
          <p:nvPr/>
        </p:nvSpPr>
        <p:spPr bwMode="auto">
          <a:xfrm>
            <a:off x="5289166" y="11642148"/>
            <a:ext cx="1616075" cy="472295"/>
          </a:xfrm>
          <a:custGeom>
            <a:avLst/>
            <a:gdLst>
              <a:gd name="T0" fmla="*/ 0 w 2545"/>
              <a:gd name="T1" fmla="*/ 49025 h 566"/>
              <a:gd name="T2" fmla="*/ 187325 w 2545"/>
              <a:gd name="T3" fmla="*/ 237482 h 566"/>
              <a:gd name="T4" fmla="*/ 244475 w 2545"/>
              <a:gd name="T5" fmla="*/ 254036 h 566"/>
              <a:gd name="T6" fmla="*/ 358775 w 2545"/>
              <a:gd name="T7" fmla="*/ 303061 h 566"/>
              <a:gd name="T8" fmla="*/ 424180 w 2545"/>
              <a:gd name="T9" fmla="*/ 319614 h 566"/>
              <a:gd name="T10" fmla="*/ 464820 w 2545"/>
              <a:gd name="T11" fmla="*/ 335531 h 566"/>
              <a:gd name="T12" fmla="*/ 644525 w 2545"/>
              <a:gd name="T13" fmla="*/ 360362 h 566"/>
              <a:gd name="T14" fmla="*/ 1134745 w 2545"/>
              <a:gd name="T15" fmla="*/ 335531 h 566"/>
              <a:gd name="T16" fmla="*/ 1526540 w 2545"/>
              <a:gd name="T17" fmla="*/ 114603 h 566"/>
              <a:gd name="T18" fmla="*/ 1616075 w 2545"/>
              <a:gd name="T19" fmla="*/ 0 h 5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45" h="566">
                <a:moveTo>
                  <a:pt x="0" y="77"/>
                </a:moveTo>
                <a:cubicBezTo>
                  <a:pt x="42" y="215"/>
                  <a:pt x="172" y="311"/>
                  <a:pt x="295" y="373"/>
                </a:cubicBezTo>
                <a:cubicBezTo>
                  <a:pt x="320" y="386"/>
                  <a:pt x="360" y="390"/>
                  <a:pt x="385" y="399"/>
                </a:cubicBezTo>
                <a:cubicBezTo>
                  <a:pt x="446" y="421"/>
                  <a:pt x="503" y="455"/>
                  <a:pt x="565" y="476"/>
                </a:cubicBezTo>
                <a:cubicBezTo>
                  <a:pt x="599" y="487"/>
                  <a:pt x="635" y="489"/>
                  <a:pt x="668" y="502"/>
                </a:cubicBezTo>
                <a:cubicBezTo>
                  <a:pt x="689" y="510"/>
                  <a:pt x="710" y="522"/>
                  <a:pt x="732" y="527"/>
                </a:cubicBezTo>
                <a:cubicBezTo>
                  <a:pt x="779" y="537"/>
                  <a:pt x="947" y="557"/>
                  <a:pt x="1015" y="566"/>
                </a:cubicBezTo>
                <a:cubicBezTo>
                  <a:pt x="1283" y="560"/>
                  <a:pt x="1528" y="564"/>
                  <a:pt x="1787" y="527"/>
                </a:cubicBezTo>
                <a:cubicBezTo>
                  <a:pt x="2011" y="456"/>
                  <a:pt x="2235" y="349"/>
                  <a:pt x="2404" y="180"/>
                </a:cubicBezTo>
                <a:cubicBezTo>
                  <a:pt x="2440" y="144"/>
                  <a:pt x="2545" y="45"/>
                  <a:pt x="2545" y="0"/>
                </a:cubicBezTo>
              </a:path>
            </a:pathLst>
          </a:custGeom>
          <a:noFill/>
          <a:ln w="57150" cap="flat" cmpd="sng">
            <a:solidFill>
              <a:srgbClr val="000000"/>
            </a:solidFill>
            <a:prstDash val="dash"/>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a:p>
        </p:txBody>
      </p:sp>
      <p:sp>
        <p:nvSpPr>
          <p:cNvPr id="11" name="Text Box 9">
            <a:extLst>
              <a:ext uri="{FF2B5EF4-FFF2-40B4-BE49-F238E27FC236}">
                <a16:creationId xmlns:a16="http://schemas.microsoft.com/office/drawing/2014/main" id="{FCD95A94-1EE6-9662-A3E9-7482586B0293}"/>
              </a:ext>
            </a:extLst>
          </p:cNvPr>
          <p:cNvSpPr txBox="1">
            <a:spLocks noChangeArrowheads="1"/>
          </p:cNvSpPr>
          <p:nvPr/>
        </p:nvSpPr>
        <p:spPr bwMode="auto">
          <a:xfrm>
            <a:off x="5822421" y="10735205"/>
            <a:ext cx="457200" cy="584775"/>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dirty="0"/>
              <a:t>?</a:t>
            </a:r>
          </a:p>
        </p:txBody>
      </p:sp>
    </p:spTree>
    <p:extLst>
      <p:ext uri="{BB962C8B-B14F-4D97-AF65-F5344CB8AC3E}">
        <p14:creationId xmlns:p14="http://schemas.microsoft.com/office/powerpoint/2010/main" val="341328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1000"/>
                                        <p:tgtEl>
                                          <p:spTgt spid="4">
                                            <p:txEl>
                                              <p:pRg st="5" end="5"/>
                                            </p:txEl>
                                          </p:spTgt>
                                        </p:tgtEl>
                                      </p:cBhvr>
                                    </p:animEffect>
                                    <p:anim calcmode="lin" valueType="num">
                                      <p:cBhvr>
                                        <p:cTn id="3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1000"/>
                                        <p:tgtEl>
                                          <p:spTgt spid="4">
                                            <p:txEl>
                                              <p:pRg st="6" end="6"/>
                                            </p:txEl>
                                          </p:spTgt>
                                        </p:tgtEl>
                                      </p:cBhvr>
                                    </p:animEffect>
                                    <p:anim calcmode="lin" valueType="num">
                                      <p:cBhvr>
                                        <p:cTn id="4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AED7EE-2874-8E50-4FDD-0D3C5F32BBF4}"/>
              </a:ext>
            </a:extLst>
          </p:cNvPr>
          <p:cNvSpPr>
            <a:spLocks noGrp="1"/>
          </p:cNvSpPr>
          <p:nvPr>
            <p:ph type="body" sz="quarter" idx="24"/>
          </p:nvPr>
        </p:nvSpPr>
        <p:spPr>
          <a:xfrm>
            <a:off x="1287095" y="2396019"/>
            <a:ext cx="21590490" cy="892079"/>
          </a:xfrm>
        </p:spPr>
        <p:txBody>
          <a:bodyPr>
            <a:normAutofit/>
          </a:bodyPr>
          <a:lstStyle/>
          <a:p>
            <a:r>
              <a:rPr lang="en-US" sz="5400" dirty="0"/>
              <a:t>Other Interview Techniques</a:t>
            </a:r>
            <a:endParaRPr lang="en-CY" sz="5400" dirty="0">
              <a:solidFill>
                <a:srgbClr val="FF2D64"/>
              </a:solidFill>
            </a:endParaRPr>
          </a:p>
        </p:txBody>
      </p:sp>
      <p:sp>
        <p:nvSpPr>
          <p:cNvPr id="3" name="Text Placeholder 2">
            <a:extLst>
              <a:ext uri="{FF2B5EF4-FFF2-40B4-BE49-F238E27FC236}">
                <a16:creationId xmlns:a16="http://schemas.microsoft.com/office/drawing/2014/main" id="{293D6015-D874-D0B1-53A4-569B1F0C0042}"/>
              </a:ext>
            </a:extLst>
          </p:cNvPr>
          <p:cNvSpPr>
            <a:spLocks noGrp="1"/>
          </p:cNvSpPr>
          <p:nvPr>
            <p:ph type="body" sz="quarter" idx="22"/>
          </p:nvPr>
        </p:nvSpPr>
        <p:spPr>
          <a:xfrm>
            <a:off x="1287095" y="3590292"/>
            <a:ext cx="10277393" cy="8854650"/>
          </a:xfrm>
        </p:spPr>
        <p: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b="1" dirty="0">
                <a:solidFill>
                  <a:srgbClr val="FF2D64"/>
                </a:solidFill>
                <a:effectLst/>
                <a:ea typeface="Times New Roman" panose="02020603050405020304" pitchFamily="18" charset="0"/>
                <a:cs typeface="Times New Roman" panose="02020603050405020304" pitchFamily="18" charset="0"/>
              </a:rPr>
              <a:t>Twenty questions:</a:t>
            </a:r>
            <a:endParaRPr lang="en-CY" sz="3600" b="1" dirty="0">
              <a:solidFill>
                <a:srgbClr val="FF2D64"/>
              </a:solidFill>
              <a:effectLst/>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effectLst/>
                <a:ea typeface="Times New Roman" panose="02020603050405020304" pitchFamily="18" charset="0"/>
                <a:cs typeface="Times New Roman" panose="02020603050405020304" pitchFamily="18" charset="0"/>
              </a:rPr>
              <a:t>The same technique mentioned earlier with the extension that the expert can be asked by the analyst why he is asking the specific questions.</a:t>
            </a:r>
            <a:endParaRPr lang="en-CY" sz="3600" dirty="0">
              <a:effectLst/>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b="1" dirty="0">
                <a:solidFill>
                  <a:srgbClr val="FF2D64"/>
                </a:solidFill>
                <a:effectLst/>
                <a:ea typeface="Times New Roman" panose="02020603050405020304" pitchFamily="18" charset="0"/>
                <a:cs typeface="Times New Roman" panose="02020603050405020304" pitchFamily="18" charset="0"/>
              </a:rPr>
              <a:t>Laddered grid:</a:t>
            </a:r>
            <a:endParaRPr lang="en-CY" sz="3600" b="1" dirty="0">
              <a:solidFill>
                <a:srgbClr val="FF2D64"/>
              </a:solidFill>
              <a:effectLst/>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effectLst/>
                <a:ea typeface="Times New Roman" panose="02020603050405020304" pitchFamily="18" charset="0"/>
                <a:cs typeface="Times New Roman" panose="02020603050405020304" pitchFamily="18" charset="0"/>
              </a:rPr>
              <a:t>The analyst presents the expert with a set of concepts and asks him to classify them in several alternative ways and each time to explain the classification.</a:t>
            </a:r>
            <a:endParaRPr lang="en-CY" sz="3600" dirty="0">
              <a:effectLst/>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effectLst/>
                <a:ea typeface="Times New Roman" panose="02020603050405020304" pitchFamily="18" charset="0"/>
                <a:cs typeface="Times New Roman" panose="02020603050405020304" pitchFamily="18" charset="0"/>
              </a:rPr>
              <a:t>This technique is suitable for areas where the analyst suspects the existence of hierarchical structures.</a:t>
            </a:r>
            <a:endParaRPr lang="en-CY" sz="3600" dirty="0">
              <a:effectLst/>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effectLst/>
                <a:ea typeface="Times New Roman" panose="02020603050405020304" pitchFamily="18" charset="0"/>
                <a:cs typeface="Times New Roman" panose="02020603050405020304" pitchFamily="18" charset="0"/>
              </a:rPr>
              <a:t> </a:t>
            </a:r>
            <a:endParaRPr lang="en-CY" sz="3600" dirty="0">
              <a:effectLst/>
              <a:ea typeface="Calibri" panose="020F0502020204030204" pitchFamily="34" charset="0"/>
              <a:cs typeface="Times New Roman" panose="02020603050405020304" pitchFamily="18" charset="0"/>
            </a:endParaRPr>
          </a:p>
          <a:p>
            <a:endParaRPr lang="en-CY" sz="3600" dirty="0"/>
          </a:p>
        </p:txBody>
      </p:sp>
      <p:sp>
        <p:nvSpPr>
          <p:cNvPr id="4" name="Text Placeholder 3">
            <a:extLst>
              <a:ext uri="{FF2B5EF4-FFF2-40B4-BE49-F238E27FC236}">
                <a16:creationId xmlns:a16="http://schemas.microsoft.com/office/drawing/2014/main" id="{D4B478AB-BF6E-E890-61CC-F8EE2526F7E7}"/>
              </a:ext>
            </a:extLst>
          </p:cNvPr>
          <p:cNvSpPr>
            <a:spLocks noGrp="1"/>
          </p:cNvSpPr>
          <p:nvPr>
            <p:ph type="body" sz="quarter" idx="26"/>
          </p:nvPr>
        </p:nvSpPr>
        <p:spPr>
          <a:xfrm>
            <a:off x="12392686" y="3548995"/>
            <a:ext cx="10397882" cy="8854650"/>
          </a:xfrm>
        </p:spPr>
        <p:txBody>
          <a:bodyPr/>
          <a:lstStyle/>
          <a:p>
            <a:r>
              <a:rPr lang="en-CY" sz="3600" b="1" dirty="0">
                <a:solidFill>
                  <a:srgbClr val="FF2D64"/>
                </a:solidFill>
              </a:rPr>
              <a:t>Introspection:</a:t>
            </a:r>
          </a:p>
          <a:p>
            <a:r>
              <a:rPr lang="en-CY" sz="3600" dirty="0"/>
              <a:t>The analyst asks the expert to imagine how he would solve (or has solved) a problem or class of problems.</a:t>
            </a:r>
          </a:p>
          <a:p>
            <a:r>
              <a:rPr lang="en-CY" sz="3600" dirty="0"/>
              <a:t>This technique, like the basket method, requires the expert to reveal his thinking.</a:t>
            </a:r>
          </a:p>
          <a:p>
            <a:r>
              <a:rPr lang="en-CY" sz="3600" dirty="0"/>
              <a:t>At the same time, the analyst can ask the expert questions of the type 'How' and 'What', but not of the type 'Why', because such questions may result in the attention being diverted somewhere else.</a:t>
            </a:r>
          </a:p>
          <a:p>
            <a:r>
              <a:rPr lang="en-CY" sz="3600" dirty="0"/>
              <a:t> </a:t>
            </a:r>
          </a:p>
          <a:p>
            <a:endParaRPr lang="en-CY" sz="3600" dirty="0"/>
          </a:p>
        </p:txBody>
      </p:sp>
      <p:sp>
        <p:nvSpPr>
          <p:cNvPr id="6" name="Slide Number Placeholder 5">
            <a:extLst>
              <a:ext uri="{FF2B5EF4-FFF2-40B4-BE49-F238E27FC236}">
                <a16:creationId xmlns:a16="http://schemas.microsoft.com/office/drawing/2014/main" id="{C2D44C3F-58A8-CBA3-8C89-E14A15D40955}"/>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36</a:t>
            </a:fld>
            <a:endParaRPr lang="bg-BG">
              <a:solidFill>
                <a:srgbClr val="000000"/>
              </a:solidFill>
            </a:endParaRPr>
          </a:p>
        </p:txBody>
      </p:sp>
    </p:spTree>
    <p:extLst>
      <p:ext uri="{BB962C8B-B14F-4D97-AF65-F5344CB8AC3E}">
        <p14:creationId xmlns:p14="http://schemas.microsoft.com/office/powerpoint/2010/main" val="3546653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AED7EE-2874-8E50-4FDD-0D3C5F32BBF4}"/>
              </a:ext>
            </a:extLst>
          </p:cNvPr>
          <p:cNvSpPr>
            <a:spLocks noGrp="1"/>
          </p:cNvSpPr>
          <p:nvPr>
            <p:ph type="body" sz="quarter" idx="24"/>
          </p:nvPr>
        </p:nvSpPr>
        <p:spPr>
          <a:xfrm>
            <a:off x="1287095" y="2396019"/>
            <a:ext cx="21590490" cy="892079"/>
          </a:xfrm>
        </p:spPr>
        <p:txBody>
          <a:bodyPr>
            <a:normAutofit/>
          </a:bodyPr>
          <a:lstStyle/>
          <a:p>
            <a:r>
              <a:rPr lang="en-US" sz="5400" dirty="0"/>
              <a:t>Other Interview Techniques</a:t>
            </a:r>
            <a:endParaRPr lang="en-CY" sz="5400" dirty="0">
              <a:solidFill>
                <a:srgbClr val="FF2D64"/>
              </a:solidFill>
            </a:endParaRPr>
          </a:p>
        </p:txBody>
      </p:sp>
      <p:sp>
        <p:nvSpPr>
          <p:cNvPr id="3" name="Text Placeholder 2">
            <a:extLst>
              <a:ext uri="{FF2B5EF4-FFF2-40B4-BE49-F238E27FC236}">
                <a16:creationId xmlns:a16="http://schemas.microsoft.com/office/drawing/2014/main" id="{293D6015-D874-D0B1-53A4-569B1F0C0042}"/>
              </a:ext>
            </a:extLst>
          </p:cNvPr>
          <p:cNvSpPr>
            <a:spLocks noGrp="1"/>
          </p:cNvSpPr>
          <p:nvPr>
            <p:ph type="body" sz="quarter" idx="22"/>
          </p:nvPr>
        </p:nvSpPr>
        <p:spPr>
          <a:xfrm>
            <a:off x="1287095" y="3590292"/>
            <a:ext cx="10277393" cy="8854650"/>
          </a:xfrm>
        </p:spPr>
        <p: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effectLst/>
                <a:ea typeface="Times New Roman" panose="02020603050405020304" pitchFamily="18" charset="0"/>
                <a:cs typeface="Times New Roman" panose="02020603050405020304" pitchFamily="18" charset="0"/>
              </a:rPr>
              <a:t> </a:t>
            </a:r>
            <a:r>
              <a:rPr lang="en-CY" sz="3600" b="1" dirty="0">
                <a:solidFill>
                  <a:srgbClr val="FF2D64"/>
                </a:solidFill>
                <a:effectLst/>
                <a:ea typeface="Times New Roman" panose="02020603050405020304" pitchFamily="18" charset="0"/>
                <a:cs typeface="Times New Roman" panose="02020603050405020304" pitchFamily="18" charset="0"/>
              </a:rPr>
              <a:t>Retrospective case description:</a:t>
            </a:r>
            <a:endParaRPr lang="en-CY" sz="3600" b="1" dirty="0">
              <a:solidFill>
                <a:srgbClr val="FF2D64"/>
              </a:solidFill>
              <a:effectLst/>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effectLst/>
                <a:ea typeface="Times New Roman" panose="02020603050405020304" pitchFamily="18" charset="0"/>
                <a:cs typeface="Times New Roman" panose="02020603050405020304" pitchFamily="18" charset="0"/>
              </a:rPr>
              <a:t>The expert is asked to describe how one or more typical incidents, preferably from the recent past, were processed.</a:t>
            </a:r>
            <a:endParaRPr lang="en-CY" sz="3600" dirty="0">
              <a:effectLst/>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effectLst/>
                <a:ea typeface="Times New Roman" panose="02020603050405020304" pitchFamily="18" charset="0"/>
                <a:cs typeface="Times New Roman" panose="02020603050405020304" pitchFamily="18" charset="0"/>
              </a:rPr>
              <a:t>The analyst needs to assess how representative each case is.</a:t>
            </a:r>
            <a:endParaRPr lang="en-CY" sz="3600" dirty="0">
              <a:effectLst/>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effectLst/>
                <a:ea typeface="Times New Roman" panose="02020603050405020304" pitchFamily="18" charset="0"/>
                <a:cs typeface="Times New Roman" panose="02020603050405020304" pitchFamily="18" charset="0"/>
              </a:rPr>
              <a:t>It is a fact that rarer and therefore remarkable incidents are better recorded in one's memory.</a:t>
            </a:r>
            <a:endParaRPr lang="en-CY" sz="3600" dirty="0">
              <a:effectLst/>
              <a:ea typeface="Calibri" panose="020F0502020204030204" pitchFamily="34" charset="0"/>
              <a:cs typeface="Times New Roman" panose="02020603050405020304" pitchFamily="18" charset="0"/>
            </a:endParaRPr>
          </a:p>
          <a:p>
            <a:pPr>
              <a:lnSpc>
                <a:spcPct val="107000"/>
              </a:lnSpc>
              <a:spcAft>
                <a:spcPts val="800"/>
              </a:spcAft>
            </a:pPr>
            <a:r>
              <a:rPr lang="en-CY" sz="3600" dirty="0">
                <a:effectLst/>
                <a:ea typeface="Calibri" panose="020F0502020204030204" pitchFamily="34" charset="0"/>
                <a:cs typeface="Times New Roman" panose="02020603050405020304" pitchFamily="18" charset="0"/>
              </a:rPr>
              <a:t> </a:t>
            </a: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600" dirty="0">
              <a:effectLst/>
              <a:ea typeface="Calibri" panose="020F0502020204030204" pitchFamily="34" charset="0"/>
              <a:cs typeface="Times New Roman" panose="02020603050405020304" pitchFamily="18" charset="0"/>
            </a:endParaRPr>
          </a:p>
          <a:p>
            <a:endParaRPr lang="en-CY" sz="3600" dirty="0"/>
          </a:p>
        </p:txBody>
      </p:sp>
      <p:sp>
        <p:nvSpPr>
          <p:cNvPr id="4" name="Text Placeholder 3">
            <a:extLst>
              <a:ext uri="{FF2B5EF4-FFF2-40B4-BE49-F238E27FC236}">
                <a16:creationId xmlns:a16="http://schemas.microsoft.com/office/drawing/2014/main" id="{D4B478AB-BF6E-E890-61CC-F8EE2526F7E7}"/>
              </a:ext>
            </a:extLst>
          </p:cNvPr>
          <p:cNvSpPr>
            <a:spLocks noGrp="1"/>
          </p:cNvSpPr>
          <p:nvPr>
            <p:ph type="body" sz="quarter" idx="26"/>
          </p:nvPr>
        </p:nvSpPr>
        <p:spPr>
          <a:xfrm>
            <a:off x="12392686" y="3548995"/>
            <a:ext cx="10397882" cy="8854650"/>
          </a:xfrm>
        </p:spPr>
        <p:txBody>
          <a:bodyPr/>
          <a:lstStyle/>
          <a:p>
            <a:r>
              <a:rPr lang="en-CY" sz="3600" b="1" dirty="0">
                <a:solidFill>
                  <a:srgbClr val="FF2D64"/>
                </a:solidFill>
              </a:rPr>
              <a:t>Critical incident:</a:t>
            </a:r>
          </a:p>
          <a:p>
            <a:r>
              <a:rPr lang="en-CY" sz="3600" dirty="0"/>
              <a:t>In contrast to the previous technique, here the expert is asked to describe his experiences regarding remarkable or difficult incidents.</a:t>
            </a:r>
          </a:p>
          <a:p>
            <a:r>
              <a:rPr lang="en-CY" sz="3600" dirty="0"/>
              <a:t>The use of this technique can create a stimulating beginning in the knowledge acquisition process, since such critical incidents are of greater interest to the expert than typical incidents, while at the same time it aims to reveal any 'bottlenecks' in the expert's work.</a:t>
            </a:r>
            <a:endParaRPr lang="en-US" sz="3600" dirty="0"/>
          </a:p>
          <a:p>
            <a:r>
              <a:rPr lang="en-CY" sz="3600" b="1" dirty="0">
                <a:solidFill>
                  <a:srgbClr val="FF2D64"/>
                </a:solidFill>
              </a:rPr>
              <a:t>Forward scenario simulation:</a:t>
            </a:r>
          </a:p>
          <a:p>
            <a:r>
              <a:rPr lang="en-CY" sz="3600" dirty="0"/>
              <a:t>The expert describes in detail how he would process a hypothetical incident, chosen either by himself or by the analyst.</a:t>
            </a:r>
          </a:p>
          <a:p>
            <a:endParaRPr lang="en-CY" sz="3600" dirty="0"/>
          </a:p>
          <a:p>
            <a:endParaRPr lang="en-CY" sz="3600" dirty="0"/>
          </a:p>
        </p:txBody>
      </p:sp>
      <p:sp>
        <p:nvSpPr>
          <p:cNvPr id="6" name="Slide Number Placeholder 5">
            <a:extLst>
              <a:ext uri="{FF2B5EF4-FFF2-40B4-BE49-F238E27FC236}">
                <a16:creationId xmlns:a16="http://schemas.microsoft.com/office/drawing/2014/main" id="{C2D44C3F-58A8-CBA3-8C89-E14A15D40955}"/>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37</a:t>
            </a:fld>
            <a:endParaRPr lang="bg-BG">
              <a:solidFill>
                <a:srgbClr val="000000"/>
              </a:solidFill>
            </a:endParaRPr>
          </a:p>
        </p:txBody>
      </p:sp>
    </p:spTree>
    <p:extLst>
      <p:ext uri="{BB962C8B-B14F-4D97-AF65-F5344CB8AC3E}">
        <p14:creationId xmlns:p14="http://schemas.microsoft.com/office/powerpoint/2010/main" val="281867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1">
            <a:extLst>
              <a:ext uri="{FF2B5EF4-FFF2-40B4-BE49-F238E27FC236}">
                <a16:creationId xmlns:a16="http://schemas.microsoft.com/office/drawing/2014/main" id="{9F0F7A39-7AB9-2C80-48DC-2474744974E5}"/>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49155" name="Slide Number Placeholder 3">
            <a:extLst>
              <a:ext uri="{FF2B5EF4-FFF2-40B4-BE49-F238E27FC236}">
                <a16:creationId xmlns:a16="http://schemas.microsoft.com/office/drawing/2014/main" id="{E5FAB848-352F-2563-86FA-9885AC3BA075}"/>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7DECC384-A085-4C88-97A7-F4FECCB97A33}" type="slidenum">
              <a:rPr lang="el-GR" altLang="en-US" smtClean="0"/>
              <a:pPr algn="ctr"/>
              <a:t>38</a:t>
            </a:fld>
            <a:endParaRPr lang="el-GR" altLang="en-US" dirty="0"/>
          </a:p>
        </p:txBody>
      </p:sp>
      <p:sp>
        <p:nvSpPr>
          <p:cNvPr id="49156" name="Text Box 4">
            <a:extLst>
              <a:ext uri="{FF2B5EF4-FFF2-40B4-BE49-F238E27FC236}">
                <a16:creationId xmlns:a16="http://schemas.microsoft.com/office/drawing/2014/main" id="{C1AADA6C-41CB-555F-C76F-8A7C05BDF736}"/>
              </a:ext>
            </a:extLst>
          </p:cNvPr>
          <p:cNvSpPr txBox="1">
            <a:spLocks noChangeArrowheads="1"/>
          </p:cNvSpPr>
          <p:nvPr/>
        </p:nvSpPr>
        <p:spPr bwMode="auto">
          <a:xfrm>
            <a:off x="4136717" y="4125360"/>
            <a:ext cx="15869587" cy="5465279"/>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b="1" dirty="0">
                <a:effectLst/>
                <a:latin typeface="Helvetica Neue"/>
                <a:ea typeface="Times New Roman" panose="02020603050405020304" pitchFamily="18" charset="0"/>
                <a:cs typeface="Times New Roman" panose="02020603050405020304" pitchFamily="18" charset="0"/>
              </a:rPr>
              <a:t>The use of interview techniques aims to achieve understanding between the expert and the analyst and to express this understanding in a form that allows public scrutiny.</a:t>
            </a:r>
            <a:endParaRPr lang="en-CY" sz="5400" b="1" dirty="0">
              <a:effectLst/>
              <a:latin typeface="Helvetica Neue"/>
              <a:ea typeface="Calibri" panose="020F0502020204030204" pitchFamily="34" charset="0"/>
              <a:cs typeface="Times New Roman" panose="02020603050405020304" pitchFamily="18" charset="0"/>
            </a:endParaRPr>
          </a:p>
          <a:p>
            <a:pPr algn="l">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b="1" dirty="0">
                <a:effectLst/>
                <a:latin typeface="Helvetica Neue"/>
                <a:ea typeface="Times New Roman" panose="02020603050405020304" pitchFamily="18" charset="0"/>
                <a:cs typeface="Times New Roman" panose="02020603050405020304" pitchFamily="18" charset="0"/>
              </a:rPr>
              <a:t>This is considered the central function of the knowledge acquisition process.</a:t>
            </a:r>
            <a:endParaRPr lang="en-CY" sz="5400" b="1" dirty="0">
              <a:effectLst/>
              <a:latin typeface="Helvetica Neue"/>
              <a:ea typeface="Calibri" panose="020F0502020204030204" pitchFamily="34" charset="0"/>
              <a:cs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155628" y="3485714"/>
            <a:ext cx="21590490" cy="4084319"/>
          </a:xfrm>
        </p:spPr>
        <p:txBody>
          <a:bodyPr/>
          <a:lstStyle/>
          <a:p>
            <a:r>
              <a:rPr lang="en-US" sz="6000" dirty="0"/>
              <a:t>CommonKADS Methodology: Basic Principles and Models</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effectLst/>
                <a:ea typeface="Times New Roman" panose="02020603050405020304" pitchFamily="18" charset="0"/>
                <a:cs typeface="Times New Roman" panose="02020603050405020304" pitchFamily="18" charset="0"/>
              </a:rPr>
              <a:t>The CommonKADS methodology is the most widespread knowledge engineering methodology, at least in the European area</a:t>
            </a:r>
            <a:endParaRPr lang="en-CY" sz="36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effectLst/>
                <a:ea typeface="Times New Roman" panose="02020603050405020304" pitchFamily="18" charset="0"/>
                <a:cs typeface="Times New Roman" panose="02020603050405020304" pitchFamily="18" charset="0"/>
              </a:rPr>
              <a:t>The original name of the methodology was simply KADS (Knowledge Acquisition and Document Structuring)</a:t>
            </a:r>
            <a:endParaRPr lang="en-CY" sz="3600" dirty="0">
              <a:effectLst/>
              <a:ea typeface="Calibri" panose="020F0502020204030204" pitchFamily="34" charset="0"/>
              <a:cs typeface="Times New Roman" panose="02020603050405020304" pitchFamily="18" charset="0"/>
            </a:endParaRPr>
          </a:p>
          <a:p>
            <a:pPr>
              <a:lnSpc>
                <a:spcPct val="107000"/>
              </a:lnSpc>
              <a:spcAft>
                <a:spcPts val="800"/>
              </a:spcAft>
            </a:pPr>
            <a:r>
              <a:rPr lang="en-CY" sz="3600" dirty="0">
                <a:effectLst/>
                <a:ea typeface="Calibri" panose="020F0502020204030204" pitchFamily="34" charset="0"/>
                <a:cs typeface="Times New Roman" panose="02020603050405020304" pitchFamily="18" charset="0"/>
              </a:rPr>
              <a:t> </a:t>
            </a:r>
          </a:p>
          <a:p>
            <a:endParaRPr lang="en-US" sz="6000" dirty="0"/>
          </a:p>
        </p:txBody>
      </p:sp>
    </p:spTree>
    <p:extLst>
      <p:ext uri="{BB962C8B-B14F-4D97-AF65-F5344CB8AC3E}">
        <p14:creationId xmlns:p14="http://schemas.microsoft.com/office/powerpoint/2010/main" val="3802281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FD1A9C-30AF-4DCC-AA2E-70B5CC92D6A0}"/>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a:t>
            </a:fld>
            <a:endParaRPr lang="bg-BG">
              <a:solidFill>
                <a:srgbClr val="000000"/>
              </a:solidFill>
            </a:endParaRPr>
          </a:p>
        </p:txBody>
      </p:sp>
      <p:sp>
        <p:nvSpPr>
          <p:cNvPr id="7" name="Text Placeholder 1">
            <a:extLst>
              <a:ext uri="{FF2B5EF4-FFF2-40B4-BE49-F238E27FC236}">
                <a16:creationId xmlns:a16="http://schemas.microsoft.com/office/drawing/2014/main" id="{C883158E-29B5-4A65-8641-5E2BFE2980E3}"/>
              </a:ext>
            </a:extLst>
          </p:cNvPr>
          <p:cNvSpPr txBox="1">
            <a:spLocks/>
          </p:cNvSpPr>
          <p:nvPr/>
        </p:nvSpPr>
        <p:spPr>
          <a:xfrm>
            <a:off x="1158299" y="3224633"/>
            <a:ext cx="21590490" cy="892079"/>
          </a:xfrm>
          <a:prstGeom prst="rect">
            <a:avLst/>
          </a:prstGeom>
          <a:solidFill>
            <a:srgbClr val="0000B0"/>
          </a:solidFill>
        </p:spPr>
        <p:txBody>
          <a:bodyPr lIns="365760" anchor="ctr">
            <a:normAutofit/>
          </a:bodyPr>
          <a:lstStyle>
            <a:lvl1pPr marL="0" indent="0" algn="l" defTabSz="1828800" rtl="0" eaLnBrk="1" latinLnBrk="0" hangingPunct="1">
              <a:lnSpc>
                <a:spcPct val="90000"/>
              </a:lnSpc>
              <a:spcBef>
                <a:spcPts val="2000"/>
              </a:spcBef>
              <a:buFont typeface="Arial" panose="020B0604020202020204" pitchFamily="34" charset="0"/>
              <a:buNone/>
              <a:defRPr sz="3000" b="1" kern="1200" baseline="0">
                <a:solidFill>
                  <a:schemeClr val="bg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120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a:t>INTENDED LEARNING OUTCOMES</a:t>
            </a:r>
            <a:endParaRPr lang="en-CY"/>
          </a:p>
        </p:txBody>
      </p:sp>
      <p:sp>
        <p:nvSpPr>
          <p:cNvPr id="8" name="Text Placeholder 1">
            <a:extLst>
              <a:ext uri="{FF2B5EF4-FFF2-40B4-BE49-F238E27FC236}">
                <a16:creationId xmlns:a16="http://schemas.microsoft.com/office/drawing/2014/main" id="{AD173A3F-E783-45B3-BF86-49F7ED5235EC}"/>
              </a:ext>
            </a:extLst>
          </p:cNvPr>
          <p:cNvSpPr>
            <a:spLocks noGrp="1"/>
          </p:cNvSpPr>
          <p:nvPr>
            <p:ph type="body" sz="quarter" idx="22"/>
          </p:nvPr>
        </p:nvSpPr>
        <p:spPr>
          <a:xfrm>
            <a:off x="1158299" y="4683211"/>
            <a:ext cx="21461694" cy="7241059"/>
          </a:xfrm>
        </p:spPr>
        <p:txBody>
          <a:bodyPr/>
          <a:lstStyle/>
          <a:p>
            <a:pPr marL="0" indent="0">
              <a:buNone/>
            </a:pPr>
            <a:r>
              <a:rPr lang="en-US" sz="3200" dirty="0"/>
              <a:t>Upon completion of this unit on knowledge engineering, students will be able:</a:t>
            </a:r>
          </a:p>
          <a:p>
            <a:pPr marL="514350" indent="-514350">
              <a:buFont typeface="+mj-lt"/>
              <a:buAutoNum type="arabicPeriod"/>
            </a:pPr>
            <a:r>
              <a:rPr lang="en-US" sz="3200" dirty="0"/>
              <a:t>To point out the key differences between knowledge engineering and software engineering.</a:t>
            </a:r>
          </a:p>
          <a:p>
            <a:pPr marL="514350" indent="-514350">
              <a:buFont typeface="+mj-lt"/>
              <a:buAutoNum type="arabicPeriod"/>
            </a:pPr>
            <a:r>
              <a:rPr lang="en-US" sz="3200" dirty="0"/>
              <a:t>To explain how expertise is developed and what the modelling of expertise entails.</a:t>
            </a:r>
          </a:p>
          <a:p>
            <a:pPr marL="514350" indent="-514350">
              <a:buFont typeface="+mj-lt"/>
              <a:buAutoNum type="arabicPeriod"/>
            </a:pPr>
            <a:r>
              <a:rPr lang="en-US" sz="3200" dirty="0"/>
              <a:t>To present example total task investigation methods of low, medium and high fidelity.</a:t>
            </a:r>
          </a:p>
          <a:p>
            <a:pPr marL="514350" indent="-514350">
              <a:buFont typeface="+mj-lt"/>
              <a:buAutoNum type="arabicPeriod"/>
            </a:pPr>
            <a:r>
              <a:rPr lang="en-US" sz="3200" dirty="0"/>
              <a:t>To discuss the Knowledge Engineering processes, particularly the development of a model of expertise.</a:t>
            </a:r>
          </a:p>
          <a:p>
            <a:pPr marL="514350" indent="-514350">
              <a:buFont typeface="+mj-lt"/>
              <a:buAutoNum type="arabicPeriod"/>
            </a:pPr>
            <a:r>
              <a:rPr lang="en-US" sz="3200" dirty="0"/>
              <a:t>To present and compare various interview techniques.</a:t>
            </a:r>
          </a:p>
          <a:p>
            <a:pPr marL="514350" indent="-514350">
              <a:buFont typeface="+mj-lt"/>
              <a:buAutoNum type="arabicPeriod"/>
            </a:pPr>
            <a:r>
              <a:rPr lang="en-US" sz="3200" dirty="0"/>
              <a:t>To discuss the principles, the various models and the layers of knowledge advocated by the CommonKADS Knowledge Engineering methodology.</a:t>
            </a:r>
          </a:p>
          <a:p>
            <a:pPr>
              <a:lnSpc>
                <a:spcPct val="107000"/>
              </a:lnSpc>
              <a:spcAft>
                <a:spcPts val="800"/>
              </a:spcAft>
            </a:pPr>
            <a:r>
              <a:rPr lang="en-US" sz="1800" dirty="0">
                <a:effectLst/>
                <a:ea typeface="Calibri" panose="020F0502020204030204" pitchFamily="34" charset="0"/>
                <a:cs typeface="Times New Roman" panose="02020603050405020304" pitchFamily="18" charset="0"/>
              </a:rPr>
              <a:t> </a:t>
            </a:r>
            <a:endParaRPr lang="en-CY" sz="1800" dirty="0">
              <a:effectLst/>
              <a:ea typeface="Calibri" panose="020F0502020204030204" pitchFamily="34" charset="0"/>
              <a:cs typeface="Times New Roman" panose="02020603050405020304" pitchFamily="18" charset="0"/>
            </a:endParaRPr>
          </a:p>
          <a:p>
            <a:endParaRPr lang="en-US" sz="3200" dirty="0"/>
          </a:p>
        </p:txBody>
      </p:sp>
    </p:spTree>
    <p:extLst>
      <p:ext uri="{BB962C8B-B14F-4D97-AF65-F5344CB8AC3E}">
        <p14:creationId xmlns:p14="http://schemas.microsoft.com/office/powerpoint/2010/main" val="30651204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AED7EE-2874-8E50-4FDD-0D3C5F32BBF4}"/>
              </a:ext>
            </a:extLst>
          </p:cNvPr>
          <p:cNvSpPr>
            <a:spLocks noGrp="1"/>
          </p:cNvSpPr>
          <p:nvPr>
            <p:ph type="body" sz="quarter" idx="24"/>
          </p:nvPr>
        </p:nvSpPr>
        <p:spPr>
          <a:xfrm>
            <a:off x="1287095" y="2396019"/>
            <a:ext cx="21590490" cy="892079"/>
          </a:xfrm>
        </p:spPr>
        <p:txBody>
          <a:bodyPr>
            <a:normAutofit/>
          </a:bodyPr>
          <a:lstStyle/>
          <a:p>
            <a:r>
              <a:rPr lang="en-US" sz="5400" dirty="0"/>
              <a:t>CommonKADS Library</a:t>
            </a:r>
            <a:endParaRPr lang="en-CY" sz="5400" dirty="0"/>
          </a:p>
        </p:txBody>
      </p:sp>
      <p:sp>
        <p:nvSpPr>
          <p:cNvPr id="3" name="Text Placeholder 2">
            <a:extLst>
              <a:ext uri="{FF2B5EF4-FFF2-40B4-BE49-F238E27FC236}">
                <a16:creationId xmlns:a16="http://schemas.microsoft.com/office/drawing/2014/main" id="{293D6015-D874-D0B1-53A4-569B1F0C0042}"/>
              </a:ext>
            </a:extLst>
          </p:cNvPr>
          <p:cNvSpPr>
            <a:spLocks noGrp="1"/>
          </p:cNvSpPr>
          <p:nvPr>
            <p:ph type="body" sz="quarter" idx="22"/>
          </p:nvPr>
        </p:nvSpPr>
        <p:spPr>
          <a:xfrm>
            <a:off x="1287095" y="3590292"/>
            <a:ext cx="10277393" cy="8854650"/>
          </a:xfrm>
        </p:spPr>
        <p:txBody>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 It facilitates the application of the methodology</a:t>
            </a:r>
            <a:endParaRPr lang="en-CY" sz="40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The library is organized based on a categorization of problems and inferences </a:t>
            </a:r>
            <a:r>
              <a:rPr lang="en-CY" sz="4000" dirty="0">
                <a:effectLst/>
                <a:ea typeface="Times New Roman" panose="02020603050405020304" pitchFamily="18" charset="0"/>
                <a:cs typeface="Courier New" panose="02070309020205020404" pitchFamily="49" charset="0"/>
                <a:sym typeface="Symbol" panose="05050102010706020507" pitchFamily="18" charset="2"/>
              </a:rPr>
              <a:t></a:t>
            </a:r>
            <a:r>
              <a:rPr lang="en-CY" sz="4000" dirty="0">
                <a:effectLst/>
                <a:ea typeface="Times New Roman" panose="02020603050405020304" pitchFamily="18" charset="0"/>
                <a:cs typeface="Times New Roman" panose="02020603050405020304" pitchFamily="18" charset="0"/>
              </a:rPr>
              <a:t> more abstract elements</a:t>
            </a:r>
            <a:endParaRPr lang="en-CY" sz="40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Categories or types of problems, e.g., diagnosis, prognosis, planning, design, etc.</a:t>
            </a:r>
            <a:endParaRPr lang="en-CY" sz="40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Reusable, canonical inferences </a:t>
            </a:r>
            <a:r>
              <a:rPr lang="en-CY" sz="4000" dirty="0">
                <a:effectLst/>
                <a:ea typeface="Times New Roman" panose="02020603050405020304" pitchFamily="18" charset="0"/>
                <a:cs typeface="Courier New" panose="02070309020205020404" pitchFamily="49" charset="0"/>
                <a:sym typeface="Symbol" panose="05050102010706020507" pitchFamily="18" charset="2"/>
              </a:rPr>
              <a:t></a:t>
            </a:r>
            <a:r>
              <a:rPr lang="en-CY" sz="4000" dirty="0">
                <a:effectLst/>
                <a:ea typeface="Times New Roman" panose="02020603050405020304" pitchFamily="18" charset="0"/>
                <a:cs typeface="Times New Roman" panose="02020603050405020304" pitchFamily="18" charset="0"/>
              </a:rPr>
              <a:t> primary elements</a:t>
            </a:r>
            <a:endParaRPr lang="en-CY" sz="4000" dirty="0">
              <a:effectLst/>
              <a:ea typeface="Calibri" panose="020F0502020204030204" pitchFamily="34" charset="0"/>
              <a:cs typeface="Times New Roman" panose="02020603050405020304" pitchFamily="18" charset="0"/>
            </a:endParaRPr>
          </a:p>
          <a:p>
            <a:pPr>
              <a:lnSpc>
                <a:spcPct val="107000"/>
              </a:lnSpc>
              <a:spcAft>
                <a:spcPts val="800"/>
              </a:spcAft>
            </a:pPr>
            <a:r>
              <a:rPr lang="en-US" sz="4000" dirty="0">
                <a:effectLst/>
                <a:ea typeface="Calibri" panose="020F0502020204030204" pitchFamily="34" charset="0"/>
                <a:cs typeface="Times New Roman" panose="02020603050405020304" pitchFamily="18" charset="0"/>
              </a:rPr>
              <a:t> </a:t>
            </a:r>
            <a:endParaRPr lang="en-CY" sz="4000" dirty="0">
              <a:effectLst/>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000" dirty="0">
              <a:effectLst/>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000" dirty="0">
              <a:effectLst/>
              <a:ea typeface="Calibri" panose="020F0502020204030204" pitchFamily="34" charset="0"/>
              <a:cs typeface="Times New Roman" panose="02020603050405020304" pitchFamily="18" charset="0"/>
            </a:endParaRPr>
          </a:p>
          <a:p>
            <a:endParaRPr lang="en-CY" sz="4000" dirty="0"/>
          </a:p>
        </p:txBody>
      </p:sp>
      <p:sp>
        <p:nvSpPr>
          <p:cNvPr id="4" name="Text Placeholder 3">
            <a:extLst>
              <a:ext uri="{FF2B5EF4-FFF2-40B4-BE49-F238E27FC236}">
                <a16:creationId xmlns:a16="http://schemas.microsoft.com/office/drawing/2014/main" id="{D4B478AB-BF6E-E890-61CC-F8EE2526F7E7}"/>
              </a:ext>
            </a:extLst>
          </p:cNvPr>
          <p:cNvSpPr>
            <a:spLocks noGrp="1"/>
          </p:cNvSpPr>
          <p:nvPr>
            <p:ph type="body" sz="quarter" idx="26"/>
          </p:nvPr>
        </p:nvSpPr>
        <p:spPr>
          <a:xfrm>
            <a:off x="12392686" y="3548995"/>
            <a:ext cx="10397882" cy="8854650"/>
          </a:xfrm>
        </p:spPr>
        <p:txBody>
          <a:bodyPr/>
          <a:lstStyle/>
          <a:p>
            <a:r>
              <a:rPr lang="en-US" sz="4000" b="1" dirty="0">
                <a:solidFill>
                  <a:srgbClr val="FF2D64"/>
                </a:solidFill>
              </a:rPr>
              <a:t>Other elements of the library:</a:t>
            </a:r>
            <a:endParaRPr lang="en-CY" sz="4000" b="1" dirty="0">
              <a:solidFill>
                <a:srgbClr val="FF2D64"/>
              </a:solidFill>
            </a:endParaRPr>
          </a:p>
          <a:p>
            <a:pPr marL="571500" indent="-571500">
              <a:buFont typeface="Wingdings" panose="05000000000000000000" pitchFamily="2" charset="2"/>
              <a:buChar char="q"/>
            </a:pPr>
            <a:r>
              <a:rPr lang="en-CY" sz="4000" b="1" dirty="0">
                <a:solidFill>
                  <a:srgbClr val="FF2D64"/>
                </a:solidFill>
              </a:rPr>
              <a:t>Modelling Units </a:t>
            </a:r>
            <a:r>
              <a:rPr lang="en-CY" sz="4000" dirty="0"/>
              <a:t>(Building Blocks)</a:t>
            </a:r>
          </a:p>
          <a:p>
            <a:pPr marL="571500" indent="-571500">
              <a:buFont typeface="Wingdings" panose="05000000000000000000" pitchFamily="2" charset="2"/>
              <a:buChar char="q"/>
            </a:pPr>
            <a:r>
              <a:rPr lang="en-CY" sz="4000" b="1" dirty="0">
                <a:solidFill>
                  <a:srgbClr val="FF2D64"/>
                </a:solidFill>
              </a:rPr>
              <a:t>Generalized models </a:t>
            </a:r>
            <a:r>
              <a:rPr lang="en-CY" sz="4000" dirty="0"/>
              <a:t>(skeleton plans with constraints on how they can be 'filled')</a:t>
            </a:r>
          </a:p>
          <a:p>
            <a:pPr marL="571500" indent="-571500">
              <a:buFont typeface="Wingdings" panose="05000000000000000000" pitchFamily="2" charset="2"/>
              <a:buChar char="q"/>
            </a:pPr>
            <a:r>
              <a:rPr lang="en-CY" sz="4000" b="1" dirty="0">
                <a:solidFill>
                  <a:srgbClr val="FF2D64"/>
                </a:solidFill>
              </a:rPr>
              <a:t>Modelling procedures </a:t>
            </a:r>
            <a:r>
              <a:rPr lang="en-CY" sz="4000" dirty="0"/>
              <a:t>(the steps that should be followed to create the models)</a:t>
            </a:r>
          </a:p>
          <a:p>
            <a:endParaRPr lang="en-CY" sz="4000" dirty="0"/>
          </a:p>
        </p:txBody>
      </p:sp>
      <p:sp>
        <p:nvSpPr>
          <p:cNvPr id="6" name="Slide Number Placeholder 5">
            <a:extLst>
              <a:ext uri="{FF2B5EF4-FFF2-40B4-BE49-F238E27FC236}">
                <a16:creationId xmlns:a16="http://schemas.microsoft.com/office/drawing/2014/main" id="{C2D44C3F-58A8-CBA3-8C89-E14A15D40955}"/>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40</a:t>
            </a:fld>
            <a:endParaRPr lang="bg-BG">
              <a:solidFill>
                <a:srgbClr val="000000"/>
              </a:solidFill>
            </a:endParaRPr>
          </a:p>
        </p:txBody>
      </p:sp>
    </p:spTree>
    <p:extLst>
      <p:ext uri="{BB962C8B-B14F-4D97-AF65-F5344CB8AC3E}">
        <p14:creationId xmlns:p14="http://schemas.microsoft.com/office/powerpoint/2010/main" val="2412698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76266" y="2515939"/>
            <a:ext cx="21590490" cy="1336531"/>
          </a:xfrm>
        </p:spPr>
        <p:txBody>
          <a:bodyPr>
            <a:normAutofit/>
          </a:bodyPr>
          <a:lstStyle/>
          <a:p>
            <a:r>
              <a:rPr lang="en-US" sz="5400" dirty="0"/>
              <a:t>Need for a Methodological Approach</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276266" y="4333952"/>
            <a:ext cx="21590489" cy="4375331"/>
          </a:xfrm>
        </p:spPr>
        <p:txBody>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effectLst/>
                <a:ea typeface="Times New Roman" panose="02020603050405020304" pitchFamily="18" charset="0"/>
                <a:cs typeface="Times New Roman" panose="02020603050405020304" pitchFamily="18" charset="0"/>
              </a:rPr>
              <a:t>As a means of overcoming the so-called 'knowledge acquisition bottleneck'</a:t>
            </a:r>
            <a:endParaRPr lang="en-CY" sz="54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5400" dirty="0">
                <a:effectLst/>
                <a:ea typeface="Times New Roman" panose="02020603050405020304" pitchFamily="18" charset="0"/>
                <a:cs typeface="Times New Roman" panose="02020603050405020304" pitchFamily="18" charset="0"/>
              </a:rPr>
              <a:t>Also, because the reasoning methods used in </a:t>
            </a:r>
            <a:r>
              <a:rPr lang="en-US" sz="5400" dirty="0">
                <a:effectLst/>
                <a:ea typeface="Times New Roman" panose="02020603050405020304" pitchFamily="18" charset="0"/>
                <a:cs typeface="Times New Roman" panose="02020603050405020304" pitchFamily="18" charset="0"/>
              </a:rPr>
              <a:t>knowledge-based</a:t>
            </a:r>
            <a:r>
              <a:rPr lang="en-CY" sz="5400" dirty="0">
                <a:effectLst/>
                <a:ea typeface="Times New Roman" panose="02020603050405020304" pitchFamily="18" charset="0"/>
                <a:cs typeface="Times New Roman" panose="02020603050405020304" pitchFamily="18" charset="0"/>
              </a:rPr>
              <a:t> systems were not always fully understood</a:t>
            </a:r>
            <a:endParaRPr lang="en-CY" sz="5400" dirty="0">
              <a:effectLst/>
              <a:ea typeface="Calibri" panose="020F0502020204030204" pitchFamily="34" charset="0"/>
              <a:cs typeface="Times New Roman" panose="02020603050405020304" pitchFamily="18" charset="0"/>
            </a:endParaRPr>
          </a:p>
          <a:p>
            <a:pPr>
              <a:lnSpc>
                <a:spcPct val="107000"/>
              </a:lnSpc>
              <a:spcAft>
                <a:spcPts val="800"/>
              </a:spcAft>
            </a:pPr>
            <a:r>
              <a:rPr lang="en-CY" sz="5400" dirty="0">
                <a:effectLst/>
                <a:ea typeface="Calibri" panose="020F0502020204030204" pitchFamily="34" charset="0"/>
                <a:cs typeface="Times New Roman" panose="02020603050405020304" pitchFamily="18" charset="0"/>
              </a:rPr>
              <a:t> </a:t>
            </a:r>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41</a:t>
            </a:fld>
            <a:endParaRPr lang="bg-BG">
              <a:solidFill>
                <a:srgbClr val="000000"/>
              </a:solidFill>
            </a:endParaRPr>
          </a:p>
        </p:txBody>
      </p:sp>
    </p:spTree>
    <p:extLst>
      <p:ext uri="{BB962C8B-B14F-4D97-AF65-F5344CB8AC3E}">
        <p14:creationId xmlns:p14="http://schemas.microsoft.com/office/powerpoint/2010/main" val="15251971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ate Placeholder 1">
            <a:extLst>
              <a:ext uri="{FF2B5EF4-FFF2-40B4-BE49-F238E27FC236}">
                <a16:creationId xmlns:a16="http://schemas.microsoft.com/office/drawing/2014/main" id="{6C8A7658-F490-3FF1-7AB4-1EDA844545FE}"/>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54275" name="Slide Number Placeholder 3">
            <a:extLst>
              <a:ext uri="{FF2B5EF4-FFF2-40B4-BE49-F238E27FC236}">
                <a16:creationId xmlns:a16="http://schemas.microsoft.com/office/drawing/2014/main" id="{45BE576D-7F10-1D7D-3CDD-0E832E3E4ABE}"/>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AEA9E0B0-43C8-4006-ABF0-353F5DA80CAC}" type="slidenum">
              <a:rPr lang="el-GR" altLang="en-US" smtClean="0"/>
              <a:pPr algn="ctr"/>
              <a:t>42</a:t>
            </a:fld>
            <a:endParaRPr lang="el-GR" altLang="en-US" dirty="0"/>
          </a:p>
        </p:txBody>
      </p:sp>
      <p:sp>
        <p:nvSpPr>
          <p:cNvPr id="54276" name="Text Box 4">
            <a:extLst>
              <a:ext uri="{FF2B5EF4-FFF2-40B4-BE49-F238E27FC236}">
                <a16:creationId xmlns:a16="http://schemas.microsoft.com/office/drawing/2014/main" id="{8AC2900F-A963-D06F-44D8-A79291DD82DF}"/>
              </a:ext>
            </a:extLst>
          </p:cNvPr>
          <p:cNvSpPr txBox="1">
            <a:spLocks noChangeArrowheads="1"/>
          </p:cNvSpPr>
          <p:nvPr/>
        </p:nvSpPr>
        <p:spPr bwMode="auto">
          <a:xfrm>
            <a:off x="3487288" y="2309214"/>
            <a:ext cx="16154400" cy="8129405"/>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6000" b="1" dirty="0">
                <a:effectLst/>
                <a:latin typeface="Helvetica Neue"/>
                <a:ea typeface="Times New Roman" panose="02020603050405020304" pitchFamily="18" charset="0"/>
                <a:cs typeface="Times New Roman" panose="02020603050405020304" pitchFamily="18" charset="0"/>
              </a:rPr>
              <a:t>The CommonKADS methodology is based on treating the knowledge acquisition process as a modelling activity.</a:t>
            </a:r>
            <a:endParaRPr lang="en-CY" sz="6000" b="1" dirty="0">
              <a:effectLst/>
              <a:latin typeface="Helvetica Neue"/>
              <a:ea typeface="Calibri" panose="020F0502020204030204" pitchFamily="34" charset="0"/>
              <a:cs typeface="Times New Roman" panose="02020603050405020304" pitchFamily="18" charset="0"/>
            </a:endParaRPr>
          </a:p>
          <a:p>
            <a:pPr algn="l">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6000" b="1" dirty="0">
                <a:effectLst/>
                <a:latin typeface="Helvetica Neue"/>
                <a:ea typeface="Times New Roman" panose="02020603050405020304" pitchFamily="18" charset="0"/>
                <a:cs typeface="Times New Roman" panose="02020603050405020304" pitchFamily="18" charset="0"/>
              </a:rPr>
              <a:t> </a:t>
            </a:r>
            <a:endParaRPr lang="en-CY" sz="6000" b="1" dirty="0">
              <a:effectLst/>
              <a:latin typeface="Helvetica Neue"/>
              <a:ea typeface="Calibri" panose="020F0502020204030204" pitchFamily="34" charset="0"/>
              <a:cs typeface="Times New Roman" panose="02020603050405020304" pitchFamily="18" charset="0"/>
            </a:endParaRPr>
          </a:p>
          <a:p>
            <a:pPr algn="l">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6000" b="1" dirty="0">
                <a:effectLst/>
                <a:latin typeface="Helvetica Neue"/>
                <a:ea typeface="Times New Roman" panose="02020603050405020304" pitchFamily="18" charset="0"/>
                <a:cs typeface="Times New Roman" panose="02020603050405020304" pitchFamily="18" charset="0"/>
              </a:rPr>
              <a:t>A knowledge-based system is considered as a functional model that manifests some desired behaviour, which is visible or prescribed through realistic phenomena.</a:t>
            </a:r>
            <a:endParaRPr lang="en-CY" sz="6000" b="1" dirty="0">
              <a:effectLst/>
              <a:latin typeface="Helvetica Neue"/>
              <a:ea typeface="Calibri" panose="020F0502020204030204" pitchFamily="34" charset="0"/>
              <a:cs typeface="Times New Roman" panose="02020603050405020304"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Date Placeholder 1">
            <a:extLst>
              <a:ext uri="{FF2B5EF4-FFF2-40B4-BE49-F238E27FC236}">
                <a16:creationId xmlns:a16="http://schemas.microsoft.com/office/drawing/2014/main" id="{C1656125-E92E-91CE-9946-152E7E6050A9}"/>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55299" name="Slide Number Placeholder 3">
            <a:extLst>
              <a:ext uri="{FF2B5EF4-FFF2-40B4-BE49-F238E27FC236}">
                <a16:creationId xmlns:a16="http://schemas.microsoft.com/office/drawing/2014/main" id="{DB873262-8E3E-A6A7-B954-8C02B23B272B}"/>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99048BC4-E3CD-496D-85D0-C91431637AEA}" type="slidenum">
              <a:rPr lang="el-GR" altLang="en-US" smtClean="0"/>
              <a:pPr algn="ctr"/>
              <a:t>43</a:t>
            </a:fld>
            <a:endParaRPr lang="el-GR" altLang="en-US" dirty="0"/>
          </a:p>
        </p:txBody>
      </p:sp>
      <p:sp>
        <p:nvSpPr>
          <p:cNvPr id="55300" name="Text Box 4">
            <a:extLst>
              <a:ext uri="{FF2B5EF4-FFF2-40B4-BE49-F238E27FC236}">
                <a16:creationId xmlns:a16="http://schemas.microsoft.com/office/drawing/2014/main" id="{D9835EEC-3B6A-9C68-02CC-BBDC24471044}"/>
              </a:ext>
            </a:extLst>
          </p:cNvPr>
          <p:cNvSpPr txBox="1">
            <a:spLocks noChangeArrowheads="1"/>
          </p:cNvSpPr>
          <p:nvPr/>
        </p:nvSpPr>
        <p:spPr bwMode="auto">
          <a:xfrm>
            <a:off x="2358452" y="3468038"/>
            <a:ext cx="19667095" cy="7540526"/>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6400" b="1" dirty="0">
                <a:solidFill>
                  <a:srgbClr val="990000"/>
                </a:solidFill>
                <a:latin typeface="Helvetica Neue"/>
              </a:rPr>
              <a:t>Principles of</a:t>
            </a:r>
            <a:r>
              <a:rPr lang="el-GR" altLang="en-US" sz="6400" b="1" dirty="0">
                <a:solidFill>
                  <a:srgbClr val="990000"/>
                </a:solidFill>
                <a:latin typeface="Helvetica Neue"/>
              </a:rPr>
              <a:t> </a:t>
            </a:r>
            <a:r>
              <a:rPr lang="en-US" altLang="en-US" sz="6400" b="1" dirty="0">
                <a:solidFill>
                  <a:srgbClr val="990000"/>
                </a:solidFill>
                <a:latin typeface="Helvetica Neue"/>
              </a:rPr>
              <a:t>CommonKADS Methodology</a:t>
            </a:r>
            <a:endParaRPr lang="el-GR" altLang="en-US" sz="6400" b="1" dirty="0">
              <a:solidFill>
                <a:srgbClr val="990000"/>
              </a:solidFill>
              <a:latin typeface="Helvetica Neue"/>
            </a:endParaRPr>
          </a:p>
          <a:p>
            <a:pPr algn="ctr" eaLnBrk="1" hangingPunct="1"/>
            <a:endParaRPr lang="el-GR" altLang="en-US" sz="2000" b="1" dirty="0">
              <a:solidFill>
                <a:srgbClr val="990000"/>
              </a:solidFill>
              <a:latin typeface="Helvetica Neue"/>
            </a:endParaRPr>
          </a:p>
          <a:p>
            <a:pPr algn="ctr" eaLnBrk="1" hangingPunct="1"/>
            <a:r>
              <a:rPr lang="en-US" altLang="en-US" sz="6400" b="1" dirty="0">
                <a:latin typeface="Helvetica Neue"/>
              </a:rPr>
              <a:t>Multiple Models</a:t>
            </a:r>
            <a:endParaRPr lang="el-GR" altLang="en-US" sz="6400" b="1" dirty="0">
              <a:latin typeface="Helvetica Neue"/>
            </a:endParaRPr>
          </a:p>
          <a:p>
            <a:pPr algn="ctr" eaLnBrk="1" hangingPunct="1"/>
            <a:endParaRPr lang="el-GR" altLang="en-US" sz="2000" b="1" dirty="0">
              <a:latin typeface="Helvetica Neue"/>
            </a:endParaRPr>
          </a:p>
          <a:p>
            <a:pPr algn="ctr" eaLnBrk="1" hangingPunct="1"/>
            <a:r>
              <a:rPr lang="en-US" altLang="en-US" sz="6400" b="1" dirty="0">
                <a:latin typeface="Helvetica Neue"/>
              </a:rPr>
              <a:t>Modelling expertise</a:t>
            </a:r>
            <a:endParaRPr lang="el-GR" altLang="en-US" sz="6400" b="1" dirty="0">
              <a:latin typeface="Helvetica Neue"/>
            </a:endParaRPr>
          </a:p>
          <a:p>
            <a:pPr algn="ctr" eaLnBrk="1" hangingPunct="1"/>
            <a:endParaRPr lang="el-GR" altLang="en-US" sz="2000" b="1" dirty="0">
              <a:latin typeface="Helvetica Neue"/>
            </a:endParaRPr>
          </a:p>
          <a:p>
            <a:pPr algn="ctr" eaLnBrk="1" hangingPunct="1"/>
            <a:r>
              <a:rPr lang="en-US" altLang="en-US" sz="6400" b="1" dirty="0">
                <a:latin typeface="Helvetica Neue"/>
              </a:rPr>
              <a:t>Reusability</a:t>
            </a:r>
            <a:endParaRPr lang="el-GR" altLang="en-US" sz="6400" b="1" dirty="0">
              <a:latin typeface="Helvetica Neue"/>
            </a:endParaRPr>
          </a:p>
          <a:p>
            <a:pPr algn="ctr" eaLnBrk="1" hangingPunct="1"/>
            <a:endParaRPr lang="el-GR" altLang="en-US" sz="2000" b="1" dirty="0">
              <a:latin typeface="Helvetica Neue"/>
            </a:endParaRPr>
          </a:p>
          <a:p>
            <a:pPr algn="ctr" eaLnBrk="1" hangingPunct="1"/>
            <a:r>
              <a:rPr lang="en-US" altLang="en-US" sz="6400" b="1" dirty="0">
                <a:latin typeface="Helvetica Neue"/>
              </a:rPr>
              <a:t>Separation of knowledge</a:t>
            </a:r>
            <a:endParaRPr lang="el-GR" altLang="en-US" sz="6400" b="1" dirty="0">
              <a:latin typeface="Helvetica Neue"/>
            </a:endParaRPr>
          </a:p>
          <a:p>
            <a:pPr algn="ctr" eaLnBrk="1" hangingPunct="1"/>
            <a:endParaRPr lang="el-GR" altLang="en-US" sz="2000" b="1" dirty="0">
              <a:latin typeface="Helvetica Neue"/>
            </a:endParaRPr>
          </a:p>
          <a:p>
            <a:pPr algn="ctr" eaLnBrk="1" hangingPunct="1"/>
            <a:r>
              <a:rPr lang="en-US" altLang="en-US" sz="6400" b="1" dirty="0">
                <a:latin typeface="Helvetica Neue"/>
              </a:rPr>
              <a:t>Design that preserves the structure of knowledge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AED7EE-2874-8E50-4FDD-0D3C5F32BBF4}"/>
              </a:ext>
            </a:extLst>
          </p:cNvPr>
          <p:cNvSpPr>
            <a:spLocks noGrp="1"/>
          </p:cNvSpPr>
          <p:nvPr>
            <p:ph type="body" sz="quarter" idx="24"/>
          </p:nvPr>
        </p:nvSpPr>
        <p:spPr>
          <a:xfrm>
            <a:off x="1287095" y="2396019"/>
            <a:ext cx="21590490" cy="892079"/>
          </a:xfrm>
        </p:spPr>
        <p:txBody>
          <a:bodyPr>
            <a:normAutofit/>
          </a:bodyPr>
          <a:lstStyle/>
          <a:p>
            <a:r>
              <a:rPr lang="en-US" sz="5400" dirty="0"/>
              <a:t>Multiple Models</a:t>
            </a:r>
            <a:endParaRPr lang="en-CY" sz="5400" dirty="0"/>
          </a:p>
        </p:txBody>
      </p:sp>
      <p:sp>
        <p:nvSpPr>
          <p:cNvPr id="3" name="Text Placeholder 2">
            <a:extLst>
              <a:ext uri="{FF2B5EF4-FFF2-40B4-BE49-F238E27FC236}">
                <a16:creationId xmlns:a16="http://schemas.microsoft.com/office/drawing/2014/main" id="{293D6015-D874-D0B1-53A4-569B1F0C0042}"/>
              </a:ext>
            </a:extLst>
          </p:cNvPr>
          <p:cNvSpPr>
            <a:spLocks noGrp="1"/>
          </p:cNvSpPr>
          <p:nvPr>
            <p:ph type="body" sz="quarter" idx="22"/>
          </p:nvPr>
        </p:nvSpPr>
        <p:spPr>
          <a:xfrm>
            <a:off x="1287095" y="3590292"/>
            <a:ext cx="10277393" cy="7952134"/>
          </a:xfrm>
        </p:spPr>
        <p:txBody>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Building a knowledge-based system is a complex process, which can be seen as a search process in a large space consisting of knowledge engineering methods, techniques, and tools.</a:t>
            </a:r>
            <a:endParaRPr lang="en-CY" sz="40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This complexity can be controlled to some extent by the use of </a:t>
            </a:r>
            <a:r>
              <a:rPr lang="en-CY" sz="4000" b="1" dirty="0">
                <a:solidFill>
                  <a:srgbClr val="FF2D64"/>
                </a:solidFill>
                <a:effectLst/>
                <a:ea typeface="Times New Roman" panose="02020603050405020304" pitchFamily="18" charset="0"/>
                <a:cs typeface="Times New Roman" panose="02020603050405020304" pitchFamily="18" charset="0"/>
              </a:rPr>
              <a:t>multiple models</a:t>
            </a:r>
            <a:r>
              <a:rPr lang="en-CY" sz="4000" dirty="0">
                <a:effectLst/>
                <a:ea typeface="Times New Roman" panose="02020603050405020304" pitchFamily="18" charset="0"/>
                <a:cs typeface="Times New Roman" panose="02020603050405020304" pitchFamily="18" charset="0"/>
              </a:rPr>
              <a:t>, each of which presents the system from a different point of view, thus emphasizing certain features of the system while abstracting away the other features.</a:t>
            </a:r>
            <a:endParaRPr lang="en-CY" sz="4000" dirty="0">
              <a:effectLst/>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D4B478AB-BF6E-E890-61CC-F8EE2526F7E7}"/>
              </a:ext>
            </a:extLst>
          </p:cNvPr>
          <p:cNvSpPr>
            <a:spLocks noGrp="1"/>
          </p:cNvSpPr>
          <p:nvPr>
            <p:ph type="body" sz="quarter" idx="26"/>
          </p:nvPr>
        </p:nvSpPr>
        <p:spPr>
          <a:xfrm>
            <a:off x="12392686" y="3548995"/>
            <a:ext cx="10397882" cy="8854650"/>
          </a:xfrm>
        </p:spPr>
        <p:txBody>
          <a:bodyPr/>
          <a:lstStyle/>
          <a:p>
            <a:r>
              <a:rPr lang="en-US" sz="4000" b="1" dirty="0">
                <a:solidFill>
                  <a:srgbClr val="FF2D64"/>
                </a:solidFill>
              </a:rPr>
              <a:t>Multiple models (views) of a knowledge-based system</a:t>
            </a:r>
            <a:endParaRPr lang="en-CY" sz="4000" b="1" dirty="0">
              <a:solidFill>
                <a:srgbClr val="FF2D64"/>
              </a:solidFill>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Organizational Model</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 Application Model</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 Task Model</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 Cooperation Model</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 Expertise Model</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 Conceptual Model</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 Design Model</a:t>
            </a:r>
            <a:endParaRPr lang="en-CY" sz="4400" dirty="0">
              <a:effectLst/>
              <a:ea typeface="Calibri" panose="020F0502020204030204" pitchFamily="34" charset="0"/>
              <a:cs typeface="Times New Roman" panose="02020603050405020304" pitchFamily="18" charset="0"/>
            </a:endParaRPr>
          </a:p>
          <a:p>
            <a:pPr>
              <a:lnSpc>
                <a:spcPct val="107000"/>
              </a:lnSpc>
              <a:spcAft>
                <a:spcPts val="800"/>
              </a:spcAft>
            </a:pPr>
            <a:r>
              <a:rPr lang="en-US" sz="4400" dirty="0">
                <a:effectLst/>
                <a:ea typeface="Calibri" panose="020F0502020204030204" pitchFamily="34" charset="0"/>
                <a:cs typeface="Times New Roman" panose="02020603050405020304" pitchFamily="18" charset="0"/>
              </a:rPr>
              <a:t> </a:t>
            </a:r>
            <a:endParaRPr lang="en-CY" sz="4400" dirty="0">
              <a:effectLst/>
              <a:ea typeface="Calibri" panose="020F0502020204030204" pitchFamily="34" charset="0"/>
              <a:cs typeface="Times New Roman" panose="02020603050405020304" pitchFamily="18" charset="0"/>
            </a:endParaRPr>
          </a:p>
          <a:p>
            <a:endParaRPr lang="en-CY" sz="4000" dirty="0"/>
          </a:p>
        </p:txBody>
      </p:sp>
      <p:sp>
        <p:nvSpPr>
          <p:cNvPr id="6" name="Slide Number Placeholder 5">
            <a:extLst>
              <a:ext uri="{FF2B5EF4-FFF2-40B4-BE49-F238E27FC236}">
                <a16:creationId xmlns:a16="http://schemas.microsoft.com/office/drawing/2014/main" id="{C2D44C3F-58A8-CBA3-8C89-E14A15D40955}"/>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44</a:t>
            </a:fld>
            <a:endParaRPr lang="bg-BG">
              <a:solidFill>
                <a:srgbClr val="000000"/>
              </a:solidFill>
            </a:endParaRPr>
          </a:p>
        </p:txBody>
      </p:sp>
    </p:spTree>
    <p:extLst>
      <p:ext uri="{BB962C8B-B14F-4D97-AF65-F5344CB8AC3E}">
        <p14:creationId xmlns:p14="http://schemas.microsoft.com/office/powerpoint/2010/main" val="2416182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1000"/>
                                        <p:tgtEl>
                                          <p:spTgt spid="4">
                                            <p:txEl>
                                              <p:pRg st="7" end="7"/>
                                            </p:txEl>
                                          </p:spTgt>
                                        </p:tgtEl>
                                      </p:cBhvr>
                                    </p:animEffect>
                                    <p:anim calcmode="lin" valueType="num">
                                      <p:cBhvr>
                                        <p:cTn id="5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Effect transition="in" filter="fade">
                                      <p:cBhvr>
                                        <p:cTn id="63" dur="1000"/>
                                        <p:tgtEl>
                                          <p:spTgt spid="4">
                                            <p:txEl>
                                              <p:pRg st="8" end="8"/>
                                            </p:txEl>
                                          </p:spTgt>
                                        </p:tgtEl>
                                      </p:cBhvr>
                                    </p:animEffect>
                                    <p:anim calcmode="lin" valueType="num">
                                      <p:cBhvr>
                                        <p:cTn id="6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76266" y="2515939"/>
            <a:ext cx="21590490" cy="1336531"/>
          </a:xfrm>
        </p:spPr>
        <p:txBody>
          <a:bodyPr>
            <a:normAutofit/>
          </a:bodyPr>
          <a:lstStyle/>
          <a:p>
            <a:r>
              <a:rPr lang="en-US" sz="5400" dirty="0"/>
              <a:t>Organizational Model</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276266" y="4169060"/>
            <a:ext cx="21590489" cy="7178494"/>
          </a:xfrm>
        </p:spPr>
        <p:txBody>
          <a:bodyPr/>
          <a:lstStyle/>
          <a:p>
            <a:pPr>
              <a:lnSpc>
                <a:spcPct val="107000"/>
              </a:lnSpc>
              <a:spcAft>
                <a:spcPts val="800"/>
              </a:spcAft>
            </a:pPr>
            <a:r>
              <a:rPr lang="en-US" sz="4400" dirty="0">
                <a:ea typeface="Calibri" panose="020F0502020204030204" pitchFamily="34" charset="0"/>
                <a:cs typeface="Times New Roman" panose="02020603050405020304" pitchFamily="18" charset="0"/>
              </a:rPr>
              <a:t>Entails the following:</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Definition of the problem that the system aims to solve within the Organization.</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Analysis of the socio-organizational structure of the environment in which the system will operate.</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Description of the functions, tasks, and 'bottlenecks' of the Organization.</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Anticipation of how the introduction of the system will affect the Organization and the people working within it.</a:t>
            </a:r>
            <a:endParaRPr lang="en-CY" sz="4400" dirty="0">
              <a:effectLst/>
              <a:ea typeface="Calibri" panose="020F0502020204030204" pitchFamily="34" charset="0"/>
              <a:cs typeface="Times New Roman" panose="02020603050405020304" pitchFamily="18" charset="0"/>
            </a:endParaRPr>
          </a:p>
          <a:p>
            <a:pPr>
              <a:lnSpc>
                <a:spcPct val="107000"/>
              </a:lnSpc>
              <a:spcAft>
                <a:spcPts val="800"/>
              </a:spcAft>
            </a:pPr>
            <a:endParaRPr lang="en-CY" sz="4400" dirty="0">
              <a:effectLst/>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45</a:t>
            </a:fld>
            <a:endParaRPr lang="bg-BG">
              <a:solidFill>
                <a:srgbClr val="000000"/>
              </a:solidFill>
            </a:endParaRPr>
          </a:p>
        </p:txBody>
      </p:sp>
    </p:spTree>
    <p:extLst>
      <p:ext uri="{BB962C8B-B14F-4D97-AF65-F5344CB8AC3E}">
        <p14:creationId xmlns:p14="http://schemas.microsoft.com/office/powerpoint/2010/main" val="19347345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76266" y="2515939"/>
            <a:ext cx="21590490" cy="1336531"/>
          </a:xfrm>
        </p:spPr>
        <p:txBody>
          <a:bodyPr>
            <a:normAutofit/>
          </a:bodyPr>
          <a:lstStyle/>
          <a:p>
            <a:r>
              <a:rPr lang="en-US" sz="5400" dirty="0"/>
              <a:t>Application Model</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276266" y="4214031"/>
            <a:ext cx="21590489" cy="3790717"/>
          </a:xfrm>
        </p:spPr>
        <p:txBody>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It defines the operation of the system in relation to its future users, who are either humans or other systems.</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It identifies external constraints related to the development of the application, e.g., constraints regarding speed, efficiency, use of special software or computer, etc.</a:t>
            </a:r>
            <a:endParaRPr lang="en-CY" sz="4400" dirty="0">
              <a:effectLst/>
              <a:ea typeface="Calibri" panose="020F0502020204030204" pitchFamily="34" charset="0"/>
              <a:cs typeface="Times New Roman" panose="02020603050405020304" pitchFamily="18" charset="0"/>
            </a:endParaRPr>
          </a:p>
          <a:p>
            <a:pPr>
              <a:lnSpc>
                <a:spcPct val="107000"/>
              </a:lnSpc>
              <a:spcAft>
                <a:spcPts val="800"/>
              </a:spcAft>
            </a:pPr>
            <a:endParaRPr lang="en-CY" sz="4400" dirty="0">
              <a:effectLst/>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46</a:t>
            </a:fld>
            <a:endParaRPr lang="bg-BG">
              <a:solidFill>
                <a:srgbClr val="000000"/>
              </a:solidFill>
            </a:endParaRPr>
          </a:p>
        </p:txBody>
      </p:sp>
    </p:spTree>
    <p:extLst>
      <p:ext uri="{BB962C8B-B14F-4D97-AF65-F5344CB8AC3E}">
        <p14:creationId xmlns:p14="http://schemas.microsoft.com/office/powerpoint/2010/main" val="20049440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76266" y="2515939"/>
            <a:ext cx="21590490" cy="1336531"/>
          </a:xfrm>
        </p:spPr>
        <p:txBody>
          <a:bodyPr>
            <a:normAutofit/>
          </a:bodyPr>
          <a:lstStyle/>
          <a:p>
            <a:r>
              <a:rPr lang="en-US" sz="5400" dirty="0"/>
              <a:t>Task Model</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276266" y="4214031"/>
            <a:ext cx="21590489" cy="5814389"/>
          </a:xfrm>
        </p:spPr>
        <p:txBody>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It defines the specific tasks that the system will perform in relation to its defined function, i.e., to achieve its goals.</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Achieving a goal can be done in alternative ways.</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Therefore, the appropriate method needs to be chosen for the specific application, considering the characteristics of the application, existing knowledge and data, user requirements, as well as external factors.</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pPr>
            <a:endParaRPr lang="en-CY" sz="4400" dirty="0">
              <a:effectLst/>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47</a:t>
            </a:fld>
            <a:endParaRPr lang="bg-BG">
              <a:solidFill>
                <a:srgbClr val="000000"/>
              </a:solidFill>
            </a:endParaRPr>
          </a:p>
        </p:txBody>
      </p:sp>
    </p:spTree>
    <p:extLst>
      <p:ext uri="{BB962C8B-B14F-4D97-AF65-F5344CB8AC3E}">
        <p14:creationId xmlns:p14="http://schemas.microsoft.com/office/powerpoint/2010/main" val="157929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AED7EE-2874-8E50-4FDD-0D3C5F32BBF4}"/>
              </a:ext>
            </a:extLst>
          </p:cNvPr>
          <p:cNvSpPr>
            <a:spLocks noGrp="1"/>
          </p:cNvSpPr>
          <p:nvPr>
            <p:ph type="body" sz="quarter" idx="24"/>
          </p:nvPr>
        </p:nvSpPr>
        <p:spPr>
          <a:xfrm>
            <a:off x="1287095" y="3355388"/>
            <a:ext cx="21590490" cy="892079"/>
          </a:xfrm>
        </p:spPr>
        <p:txBody>
          <a:bodyPr>
            <a:normAutofit/>
          </a:bodyPr>
          <a:lstStyle/>
          <a:p>
            <a:r>
              <a:rPr lang="en-US" sz="5400" dirty="0"/>
              <a:t>Task Model</a:t>
            </a:r>
            <a:endParaRPr lang="en-CY" sz="5400" dirty="0"/>
          </a:p>
        </p:txBody>
      </p:sp>
      <p:sp>
        <p:nvSpPr>
          <p:cNvPr id="3" name="Text Placeholder 2">
            <a:extLst>
              <a:ext uri="{FF2B5EF4-FFF2-40B4-BE49-F238E27FC236}">
                <a16:creationId xmlns:a16="http://schemas.microsoft.com/office/drawing/2014/main" id="{293D6015-D874-D0B1-53A4-569B1F0C0042}"/>
              </a:ext>
            </a:extLst>
          </p:cNvPr>
          <p:cNvSpPr>
            <a:spLocks noGrp="1"/>
          </p:cNvSpPr>
          <p:nvPr>
            <p:ph type="body" sz="quarter" idx="22"/>
          </p:nvPr>
        </p:nvSpPr>
        <p:spPr>
          <a:xfrm>
            <a:off x="1407017" y="4549662"/>
            <a:ext cx="8186689" cy="4578954"/>
          </a:xfrm>
        </p:spPr>
        <p: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b="1" dirty="0">
                <a:solidFill>
                  <a:srgbClr val="FF2D64"/>
                </a:solidFill>
                <a:ea typeface="Calibri" panose="020F0502020204030204" pitchFamily="34" charset="0"/>
                <a:cs typeface="Times New Roman" panose="02020603050405020304" pitchFamily="18" charset="0"/>
              </a:rPr>
              <a:t>Views of Task Model:</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effectLst/>
                <a:ea typeface="Calibri" panose="020F0502020204030204" pitchFamily="34" charset="0"/>
                <a:cs typeface="Times New Roman" panose="02020603050405020304" pitchFamily="18" charset="0"/>
              </a:rPr>
              <a:t>Task Decomposition</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ea typeface="Calibri" panose="020F0502020204030204" pitchFamily="34" charset="0"/>
                <a:cs typeface="Times New Roman" panose="02020603050405020304" pitchFamily="18" charset="0"/>
              </a:rPr>
              <a:t>Task Allocation</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000" dirty="0">
                <a:effectLst/>
                <a:ea typeface="Calibri" panose="020F0502020204030204" pitchFamily="34" charset="0"/>
                <a:cs typeface="Times New Roman" panose="02020603050405020304" pitchFamily="18" charset="0"/>
              </a:rPr>
              <a:t>Task Environment</a:t>
            </a:r>
            <a:endParaRPr lang="en-CY" sz="4000" dirty="0">
              <a:effectLst/>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D4B478AB-BF6E-E890-61CC-F8EE2526F7E7}"/>
              </a:ext>
            </a:extLst>
          </p:cNvPr>
          <p:cNvSpPr>
            <a:spLocks noGrp="1"/>
          </p:cNvSpPr>
          <p:nvPr>
            <p:ph type="body" sz="quarter" idx="26"/>
          </p:nvPr>
        </p:nvSpPr>
        <p:spPr>
          <a:xfrm>
            <a:off x="10583056" y="4549663"/>
            <a:ext cx="11994725" cy="4578954"/>
          </a:xfrm>
        </p:spPr>
        <p:txBody>
          <a:bodyPr/>
          <a:lstStyle/>
          <a:p>
            <a:pPr>
              <a:lnSpc>
                <a:spcPct val="107000"/>
              </a:lnSpc>
              <a:spcAft>
                <a:spcPts val="800"/>
              </a:spcAft>
            </a:pPr>
            <a:r>
              <a:rPr lang="en-US" sz="4400" b="1" dirty="0">
                <a:solidFill>
                  <a:srgbClr val="FF2D64"/>
                </a:solidFill>
                <a:effectLst/>
                <a:ea typeface="Calibri" panose="020F0502020204030204" pitchFamily="34" charset="0"/>
                <a:cs typeface="Times New Roman" panose="02020603050405020304" pitchFamily="18" charset="0"/>
              </a:rPr>
              <a:t>Task Decomposition </a:t>
            </a:r>
            <a:endParaRPr lang="en-CY" sz="4400" b="1" dirty="0">
              <a:solidFill>
                <a:srgbClr val="FF2D64"/>
              </a:solidFill>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The task is broken down into subtasks, etc.</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For each subtask, its interface is defined, i.e., what its goal is and what information it needs to achieve this goal.</a:t>
            </a:r>
            <a:endParaRPr lang="en-CY" sz="4400" dirty="0">
              <a:effectLst/>
              <a:ea typeface="Calibri" panose="020F0502020204030204" pitchFamily="34" charset="0"/>
              <a:cs typeface="Times New Roman" panose="02020603050405020304" pitchFamily="18" charset="0"/>
            </a:endParaRPr>
          </a:p>
          <a:p>
            <a:endParaRPr lang="en-CY" sz="4400" dirty="0"/>
          </a:p>
        </p:txBody>
      </p:sp>
      <p:sp>
        <p:nvSpPr>
          <p:cNvPr id="6" name="Slide Number Placeholder 5">
            <a:extLst>
              <a:ext uri="{FF2B5EF4-FFF2-40B4-BE49-F238E27FC236}">
                <a16:creationId xmlns:a16="http://schemas.microsoft.com/office/drawing/2014/main" id="{C2D44C3F-58A8-CBA3-8C89-E14A15D40955}"/>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48</a:t>
            </a:fld>
            <a:endParaRPr lang="bg-BG">
              <a:solidFill>
                <a:srgbClr val="000000"/>
              </a:solidFill>
            </a:endParaRPr>
          </a:p>
        </p:txBody>
      </p:sp>
    </p:spTree>
    <p:extLst>
      <p:ext uri="{BB962C8B-B14F-4D97-AF65-F5344CB8AC3E}">
        <p14:creationId xmlns:p14="http://schemas.microsoft.com/office/powerpoint/2010/main" val="906567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Date Placeholder 1">
            <a:extLst>
              <a:ext uri="{FF2B5EF4-FFF2-40B4-BE49-F238E27FC236}">
                <a16:creationId xmlns:a16="http://schemas.microsoft.com/office/drawing/2014/main" id="{33E194A9-04E1-F9AC-A9E0-52F027433307}"/>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63491" name="Slide Number Placeholder 3">
            <a:extLst>
              <a:ext uri="{FF2B5EF4-FFF2-40B4-BE49-F238E27FC236}">
                <a16:creationId xmlns:a16="http://schemas.microsoft.com/office/drawing/2014/main" id="{0CAEB090-9E9E-DD8E-26CC-A4D3F8AA1648}"/>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DDB0685B-723A-4082-B1AD-0EBA010C16A3}" type="slidenum">
              <a:rPr lang="el-GR" altLang="en-US" smtClean="0"/>
              <a:pPr algn="ctr"/>
              <a:t>49</a:t>
            </a:fld>
            <a:endParaRPr lang="el-GR" altLang="en-US" dirty="0"/>
          </a:p>
        </p:txBody>
      </p:sp>
      <p:sp>
        <p:nvSpPr>
          <p:cNvPr id="63492" name="Line 12">
            <a:extLst>
              <a:ext uri="{FF2B5EF4-FFF2-40B4-BE49-F238E27FC236}">
                <a16:creationId xmlns:a16="http://schemas.microsoft.com/office/drawing/2014/main" id="{1F048CF3-E905-CD91-619F-29786F1C9810}"/>
              </a:ext>
            </a:extLst>
          </p:cNvPr>
          <p:cNvSpPr>
            <a:spLocks noChangeShapeType="1"/>
          </p:cNvSpPr>
          <p:nvPr/>
        </p:nvSpPr>
        <p:spPr bwMode="auto">
          <a:xfrm>
            <a:off x="13887450" y="2495550"/>
            <a:ext cx="1600200" cy="2514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63493" name="Line 13">
            <a:extLst>
              <a:ext uri="{FF2B5EF4-FFF2-40B4-BE49-F238E27FC236}">
                <a16:creationId xmlns:a16="http://schemas.microsoft.com/office/drawing/2014/main" id="{CB10A683-9CFF-6879-DB97-564FD3088462}"/>
              </a:ext>
            </a:extLst>
          </p:cNvPr>
          <p:cNvSpPr>
            <a:spLocks noChangeShapeType="1"/>
          </p:cNvSpPr>
          <p:nvPr/>
        </p:nvSpPr>
        <p:spPr bwMode="auto">
          <a:xfrm flipH="1">
            <a:off x="10915650" y="2495550"/>
            <a:ext cx="2971800" cy="2514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63494" name="Line 10">
            <a:extLst>
              <a:ext uri="{FF2B5EF4-FFF2-40B4-BE49-F238E27FC236}">
                <a16:creationId xmlns:a16="http://schemas.microsoft.com/office/drawing/2014/main" id="{1C9803E0-F06F-D4B7-7475-98A9FF6EE23A}"/>
              </a:ext>
            </a:extLst>
          </p:cNvPr>
          <p:cNvSpPr>
            <a:spLocks noChangeShapeType="1"/>
          </p:cNvSpPr>
          <p:nvPr/>
        </p:nvSpPr>
        <p:spPr bwMode="auto">
          <a:xfrm flipH="1">
            <a:off x="13868400" y="5867400"/>
            <a:ext cx="1600200" cy="1600200"/>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63495" name="Line 11">
            <a:extLst>
              <a:ext uri="{FF2B5EF4-FFF2-40B4-BE49-F238E27FC236}">
                <a16:creationId xmlns:a16="http://schemas.microsoft.com/office/drawing/2014/main" id="{EE70C5FB-CD66-B214-6B0D-2826B6BA563E}"/>
              </a:ext>
            </a:extLst>
          </p:cNvPr>
          <p:cNvSpPr>
            <a:spLocks noChangeShapeType="1"/>
          </p:cNvSpPr>
          <p:nvPr/>
        </p:nvSpPr>
        <p:spPr bwMode="auto">
          <a:xfrm>
            <a:off x="15468600" y="5867400"/>
            <a:ext cx="2514600" cy="1828800"/>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63496" name="Line 9">
            <a:extLst>
              <a:ext uri="{FF2B5EF4-FFF2-40B4-BE49-F238E27FC236}">
                <a16:creationId xmlns:a16="http://schemas.microsoft.com/office/drawing/2014/main" id="{2D8D3D4D-A7E1-A133-3405-BC1219E1DFD0}"/>
              </a:ext>
            </a:extLst>
          </p:cNvPr>
          <p:cNvSpPr>
            <a:spLocks noChangeShapeType="1"/>
          </p:cNvSpPr>
          <p:nvPr/>
        </p:nvSpPr>
        <p:spPr bwMode="auto">
          <a:xfrm>
            <a:off x="10591800" y="6019800"/>
            <a:ext cx="0" cy="1828800"/>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63497" name="Line 8">
            <a:extLst>
              <a:ext uri="{FF2B5EF4-FFF2-40B4-BE49-F238E27FC236}">
                <a16:creationId xmlns:a16="http://schemas.microsoft.com/office/drawing/2014/main" id="{313271AC-4A3A-1CCF-6A0B-8DEC4D874676}"/>
              </a:ext>
            </a:extLst>
          </p:cNvPr>
          <p:cNvSpPr>
            <a:spLocks noChangeShapeType="1"/>
          </p:cNvSpPr>
          <p:nvPr/>
        </p:nvSpPr>
        <p:spPr bwMode="auto">
          <a:xfrm flipH="1">
            <a:off x="8991600" y="6019800"/>
            <a:ext cx="1600200" cy="1600200"/>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63498" name="Line 7">
            <a:extLst>
              <a:ext uri="{FF2B5EF4-FFF2-40B4-BE49-F238E27FC236}">
                <a16:creationId xmlns:a16="http://schemas.microsoft.com/office/drawing/2014/main" id="{91A3E4DE-B325-BE15-6D3F-A3B207E0C1D6}"/>
              </a:ext>
            </a:extLst>
          </p:cNvPr>
          <p:cNvSpPr>
            <a:spLocks noChangeShapeType="1"/>
          </p:cNvSpPr>
          <p:nvPr/>
        </p:nvSpPr>
        <p:spPr bwMode="auto">
          <a:xfrm>
            <a:off x="10591800" y="6019800"/>
            <a:ext cx="1143000" cy="1600200"/>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63499" name="Line 4">
            <a:extLst>
              <a:ext uri="{FF2B5EF4-FFF2-40B4-BE49-F238E27FC236}">
                <a16:creationId xmlns:a16="http://schemas.microsoft.com/office/drawing/2014/main" id="{9862A63A-0F15-B2A1-D330-135C69965E77}"/>
              </a:ext>
            </a:extLst>
          </p:cNvPr>
          <p:cNvSpPr>
            <a:spLocks noChangeShapeType="1"/>
          </p:cNvSpPr>
          <p:nvPr/>
        </p:nvSpPr>
        <p:spPr bwMode="auto">
          <a:xfrm>
            <a:off x="13716000" y="8305800"/>
            <a:ext cx="0" cy="1371600"/>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63500" name="Line 5">
            <a:extLst>
              <a:ext uri="{FF2B5EF4-FFF2-40B4-BE49-F238E27FC236}">
                <a16:creationId xmlns:a16="http://schemas.microsoft.com/office/drawing/2014/main" id="{A1607D08-F923-76CD-395A-7526634A921D}"/>
              </a:ext>
            </a:extLst>
          </p:cNvPr>
          <p:cNvSpPr>
            <a:spLocks noChangeShapeType="1"/>
          </p:cNvSpPr>
          <p:nvPr/>
        </p:nvSpPr>
        <p:spPr bwMode="auto">
          <a:xfrm flipH="1">
            <a:off x="17373600" y="8305800"/>
            <a:ext cx="685800" cy="1066800"/>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63501" name="Line 6">
            <a:extLst>
              <a:ext uri="{FF2B5EF4-FFF2-40B4-BE49-F238E27FC236}">
                <a16:creationId xmlns:a16="http://schemas.microsoft.com/office/drawing/2014/main" id="{7F835622-AC6C-8E54-97FE-C147BCB3D54C}"/>
              </a:ext>
            </a:extLst>
          </p:cNvPr>
          <p:cNvSpPr>
            <a:spLocks noChangeShapeType="1"/>
          </p:cNvSpPr>
          <p:nvPr/>
        </p:nvSpPr>
        <p:spPr bwMode="auto">
          <a:xfrm>
            <a:off x="18135600" y="8305800"/>
            <a:ext cx="914400" cy="1143000"/>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63502" name="Rectangle 14">
            <a:extLst>
              <a:ext uri="{FF2B5EF4-FFF2-40B4-BE49-F238E27FC236}">
                <a16:creationId xmlns:a16="http://schemas.microsoft.com/office/drawing/2014/main" id="{3BB0DA34-85A4-35B7-C786-D64CE4793CF7}"/>
              </a:ext>
            </a:extLst>
          </p:cNvPr>
          <p:cNvSpPr>
            <a:spLocks noChangeArrowheads="1"/>
          </p:cNvSpPr>
          <p:nvPr/>
        </p:nvSpPr>
        <p:spPr bwMode="auto">
          <a:xfrm>
            <a:off x="7772400" y="1215124"/>
            <a:ext cx="680186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600" b="1">
                <a:cs typeface="Times New Roman" panose="02020603050405020304" pitchFamily="18" charset="0"/>
              </a:rPr>
              <a:t>                                          audio</a:t>
            </a:r>
            <a:endParaRPr lang="en-US" altLang="en-US" sz="3600" b="1"/>
          </a:p>
        </p:txBody>
      </p:sp>
      <p:sp>
        <p:nvSpPr>
          <p:cNvPr id="63503" name="Rectangle 15">
            <a:extLst>
              <a:ext uri="{FF2B5EF4-FFF2-40B4-BE49-F238E27FC236}">
                <a16:creationId xmlns:a16="http://schemas.microsoft.com/office/drawing/2014/main" id="{1F67DCC5-634A-52BB-70F4-12FE36FEADF0}"/>
              </a:ext>
            </a:extLst>
          </p:cNvPr>
          <p:cNvSpPr>
            <a:spLocks noChangeArrowheads="1"/>
          </p:cNvSpPr>
          <p:nvPr/>
        </p:nvSpPr>
        <p:spPr bwMode="auto">
          <a:xfrm>
            <a:off x="7010400" y="1793787"/>
            <a:ext cx="882805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600" b="1">
                <a:cs typeface="Times New Roman" panose="02020603050405020304" pitchFamily="18" charset="0"/>
              </a:rPr>
              <a:t>                                        troubleshooting</a:t>
            </a:r>
            <a:endParaRPr lang="en-US" altLang="en-US" sz="2200" b="1"/>
          </a:p>
          <a:p>
            <a:pPr algn="l"/>
            <a:endParaRPr lang="en-US" altLang="en-US" sz="3600" b="1"/>
          </a:p>
        </p:txBody>
      </p:sp>
      <p:sp>
        <p:nvSpPr>
          <p:cNvPr id="63504" name="Rectangle 16">
            <a:extLst>
              <a:ext uri="{FF2B5EF4-FFF2-40B4-BE49-F238E27FC236}">
                <a16:creationId xmlns:a16="http://schemas.microsoft.com/office/drawing/2014/main" id="{AB2A5F8B-AB84-1B60-7D86-1F66B0994280}"/>
              </a:ext>
            </a:extLst>
          </p:cNvPr>
          <p:cNvSpPr>
            <a:spLocks noChangeArrowheads="1"/>
          </p:cNvSpPr>
          <p:nvPr/>
        </p:nvSpPr>
        <p:spPr bwMode="auto">
          <a:xfrm>
            <a:off x="8229600" y="5083087"/>
            <a:ext cx="775084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600" b="1">
                <a:cs typeface="Times New Roman" panose="02020603050405020304" pitchFamily="18" charset="0"/>
              </a:rPr>
              <a:t>            diagnose                          act</a:t>
            </a:r>
            <a:endParaRPr lang="en-US" altLang="en-US" sz="2200" b="1"/>
          </a:p>
          <a:p>
            <a:pPr algn="l"/>
            <a:endParaRPr lang="en-US" altLang="en-US" sz="3600" b="1"/>
          </a:p>
        </p:txBody>
      </p:sp>
      <p:sp>
        <p:nvSpPr>
          <p:cNvPr id="63505" name="Rectangle 17">
            <a:extLst>
              <a:ext uri="{FF2B5EF4-FFF2-40B4-BE49-F238E27FC236}">
                <a16:creationId xmlns:a16="http://schemas.microsoft.com/office/drawing/2014/main" id="{9CF26365-2911-FD7D-9AA1-DEABDF67DD79}"/>
              </a:ext>
            </a:extLst>
          </p:cNvPr>
          <p:cNvSpPr>
            <a:spLocks noChangeArrowheads="1"/>
          </p:cNvSpPr>
          <p:nvPr/>
        </p:nvSpPr>
        <p:spPr bwMode="auto">
          <a:xfrm>
            <a:off x="8264527" y="4512401"/>
            <a:ext cx="184731"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br>
              <a:rPr lang="en-US" altLang="en-US" sz="3600" b="1"/>
            </a:br>
            <a:endParaRPr lang="en-US" altLang="en-US" sz="3600" b="1"/>
          </a:p>
          <a:p>
            <a:pPr algn="l"/>
            <a:endParaRPr lang="en-US" altLang="en-US" sz="3600" b="1"/>
          </a:p>
        </p:txBody>
      </p:sp>
      <p:sp>
        <p:nvSpPr>
          <p:cNvPr id="63506" name="Rectangle 18">
            <a:extLst>
              <a:ext uri="{FF2B5EF4-FFF2-40B4-BE49-F238E27FC236}">
                <a16:creationId xmlns:a16="http://schemas.microsoft.com/office/drawing/2014/main" id="{C608DDC2-7B6B-514E-89AF-E294C72F47BE}"/>
              </a:ext>
            </a:extLst>
          </p:cNvPr>
          <p:cNvSpPr>
            <a:spLocks noChangeArrowheads="1"/>
          </p:cNvSpPr>
          <p:nvPr/>
        </p:nvSpPr>
        <p:spPr bwMode="auto">
          <a:xfrm>
            <a:off x="8077201" y="7582625"/>
            <a:ext cx="10777309"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l-GR" altLang="en-US" sz="3600" b="1" dirty="0">
                <a:cs typeface="Times New Roman" panose="02020603050405020304" pitchFamily="18" charset="0"/>
              </a:rPr>
              <a:t>                                 </a:t>
            </a:r>
            <a:r>
              <a:rPr lang="en-US" altLang="en-US" sz="3600" b="1" dirty="0">
                <a:cs typeface="Times New Roman" panose="02020603050405020304" pitchFamily="18" charset="0"/>
              </a:rPr>
              <a:t>reconfigure</a:t>
            </a:r>
            <a:r>
              <a:rPr lang="el-GR" altLang="en-US" sz="3600" b="1" dirty="0">
                <a:cs typeface="Times New Roman" panose="02020603050405020304" pitchFamily="18" charset="0"/>
              </a:rPr>
              <a:t>                 </a:t>
            </a:r>
            <a:r>
              <a:rPr lang="en-US" altLang="en-US" sz="3600" b="1" dirty="0">
                <a:cs typeface="Times New Roman" panose="02020603050405020304" pitchFamily="18" charset="0"/>
              </a:rPr>
              <a:t>remedy</a:t>
            </a:r>
            <a:endParaRPr lang="en-US" altLang="en-US" sz="2200" b="1" dirty="0"/>
          </a:p>
          <a:p>
            <a:pPr algn="l"/>
            <a:r>
              <a:rPr lang="el-GR" altLang="en-US" sz="3600" b="1" dirty="0">
                <a:cs typeface="Times New Roman" panose="02020603050405020304" pitchFamily="18" charset="0"/>
              </a:rPr>
              <a:t>                                                    </a:t>
            </a:r>
            <a:endParaRPr lang="en-US" altLang="en-US" sz="2200" b="1" dirty="0"/>
          </a:p>
          <a:p>
            <a:pPr algn="l"/>
            <a:endParaRPr lang="en-US" altLang="en-US" sz="3600" b="1" dirty="0"/>
          </a:p>
        </p:txBody>
      </p:sp>
      <p:sp>
        <p:nvSpPr>
          <p:cNvPr id="63507" name="Text Box 19">
            <a:extLst>
              <a:ext uri="{FF2B5EF4-FFF2-40B4-BE49-F238E27FC236}">
                <a16:creationId xmlns:a16="http://schemas.microsoft.com/office/drawing/2014/main" id="{4964C83C-5DE1-CA4B-079F-834D454C2DD3}"/>
              </a:ext>
            </a:extLst>
          </p:cNvPr>
          <p:cNvSpPr txBox="1">
            <a:spLocks noChangeArrowheads="1"/>
          </p:cNvSpPr>
          <p:nvPr/>
        </p:nvSpPr>
        <p:spPr bwMode="auto">
          <a:xfrm>
            <a:off x="3765004" y="384127"/>
            <a:ext cx="5486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4800" b="1" dirty="0">
                <a:solidFill>
                  <a:srgbClr val="990000"/>
                </a:solidFill>
              </a:rPr>
              <a:t>Example</a:t>
            </a:r>
          </a:p>
        </p:txBody>
      </p:sp>
      <p:sp>
        <p:nvSpPr>
          <p:cNvPr id="105492" name="Rectangle 20">
            <a:extLst>
              <a:ext uri="{FF2B5EF4-FFF2-40B4-BE49-F238E27FC236}">
                <a16:creationId xmlns:a16="http://schemas.microsoft.com/office/drawing/2014/main" id="{F40364AA-7C41-98D5-93A7-B7A246E9A134}"/>
              </a:ext>
            </a:extLst>
          </p:cNvPr>
          <p:cNvSpPr>
            <a:spLocks noChangeArrowheads="1"/>
          </p:cNvSpPr>
          <p:nvPr/>
        </p:nvSpPr>
        <p:spPr bwMode="auto">
          <a:xfrm>
            <a:off x="11979955" y="10433459"/>
            <a:ext cx="2971800" cy="1143000"/>
          </a:xfrm>
          <a:prstGeom prst="rect">
            <a:avLst/>
          </a:prstGeom>
          <a:solidFill>
            <a:schemeClr val="accent6">
              <a:lumMod val="20000"/>
              <a:lumOff val="80000"/>
            </a:schemeClr>
          </a:solidFill>
          <a:ln w="2857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Helvetica Neue"/>
              </a:rPr>
              <a:t>task</a:t>
            </a:r>
            <a:endParaRPr lang="en-US" altLang="en-US" sz="2800" b="1" dirty="0">
              <a:latin typeface="Helvetica Neue"/>
            </a:endParaRPr>
          </a:p>
        </p:txBody>
      </p:sp>
      <p:sp>
        <p:nvSpPr>
          <p:cNvPr id="105493" name="Line 21">
            <a:extLst>
              <a:ext uri="{FF2B5EF4-FFF2-40B4-BE49-F238E27FC236}">
                <a16:creationId xmlns:a16="http://schemas.microsoft.com/office/drawing/2014/main" id="{6C12B63B-5DB2-57C1-57AE-DAE56DA313EE}"/>
              </a:ext>
            </a:extLst>
          </p:cNvPr>
          <p:cNvSpPr>
            <a:spLocks noChangeShapeType="1"/>
          </p:cNvSpPr>
          <p:nvPr/>
        </p:nvSpPr>
        <p:spPr bwMode="auto">
          <a:xfrm>
            <a:off x="10836955" y="11103020"/>
            <a:ext cx="1143000" cy="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05494" name="Line 22">
            <a:extLst>
              <a:ext uri="{FF2B5EF4-FFF2-40B4-BE49-F238E27FC236}">
                <a16:creationId xmlns:a16="http://schemas.microsoft.com/office/drawing/2014/main" id="{10A3FE8D-39F3-2218-36F9-096CCAD46A14}"/>
              </a:ext>
            </a:extLst>
          </p:cNvPr>
          <p:cNvSpPr>
            <a:spLocks noChangeShapeType="1"/>
          </p:cNvSpPr>
          <p:nvPr/>
        </p:nvSpPr>
        <p:spPr bwMode="auto">
          <a:xfrm>
            <a:off x="14951755" y="11004959"/>
            <a:ext cx="1143000" cy="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105495" name="Text Box 23">
            <a:extLst>
              <a:ext uri="{FF2B5EF4-FFF2-40B4-BE49-F238E27FC236}">
                <a16:creationId xmlns:a16="http://schemas.microsoft.com/office/drawing/2014/main" id="{F1FE8F8E-4E9D-9C6C-F16C-63E0DF56F210}"/>
              </a:ext>
            </a:extLst>
          </p:cNvPr>
          <p:cNvSpPr txBox="1">
            <a:spLocks noChangeArrowheads="1"/>
          </p:cNvSpPr>
          <p:nvPr/>
        </p:nvSpPr>
        <p:spPr bwMode="auto">
          <a:xfrm>
            <a:off x="7058531" y="10622352"/>
            <a:ext cx="41148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t>Information for achieving the goal</a:t>
            </a:r>
            <a:r>
              <a:rPr lang="el-GR" altLang="en-US" sz="2800" dirty="0"/>
              <a:t> </a:t>
            </a:r>
            <a:endParaRPr lang="en-US" altLang="en-US" sz="2800" b="1" dirty="0"/>
          </a:p>
        </p:txBody>
      </p:sp>
      <p:sp>
        <p:nvSpPr>
          <p:cNvPr id="105496" name="Text Box 24">
            <a:extLst>
              <a:ext uri="{FF2B5EF4-FFF2-40B4-BE49-F238E27FC236}">
                <a16:creationId xmlns:a16="http://schemas.microsoft.com/office/drawing/2014/main" id="{A676BD9C-0403-6C2E-6D5A-7623C445B78E}"/>
              </a:ext>
            </a:extLst>
          </p:cNvPr>
          <p:cNvSpPr txBox="1">
            <a:spLocks noChangeArrowheads="1"/>
          </p:cNvSpPr>
          <p:nvPr/>
        </p:nvSpPr>
        <p:spPr bwMode="auto">
          <a:xfrm>
            <a:off x="15073241" y="10743349"/>
            <a:ext cx="4114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t>task goal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5492"/>
                                        </p:tgtEl>
                                        <p:attrNameLst>
                                          <p:attrName>style.visibility</p:attrName>
                                        </p:attrNameLst>
                                      </p:cBhvr>
                                      <p:to>
                                        <p:strVal val="visible"/>
                                      </p:to>
                                    </p:set>
                                    <p:anim calcmode="lin" valueType="num">
                                      <p:cBhvr additive="base">
                                        <p:cTn id="7" dur="500" fill="hold"/>
                                        <p:tgtEl>
                                          <p:spTgt spid="105492"/>
                                        </p:tgtEl>
                                        <p:attrNameLst>
                                          <p:attrName>ppt_x</p:attrName>
                                        </p:attrNameLst>
                                      </p:cBhvr>
                                      <p:tavLst>
                                        <p:tav tm="0">
                                          <p:val>
                                            <p:strVal val="#ppt_x"/>
                                          </p:val>
                                        </p:tav>
                                        <p:tav tm="100000">
                                          <p:val>
                                            <p:strVal val="#ppt_x"/>
                                          </p:val>
                                        </p:tav>
                                      </p:tavLst>
                                    </p:anim>
                                    <p:anim calcmode="lin" valueType="num">
                                      <p:cBhvr additive="base">
                                        <p:cTn id="8" dur="500" fill="hold"/>
                                        <p:tgtEl>
                                          <p:spTgt spid="10549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5494"/>
                                        </p:tgtEl>
                                        <p:attrNameLst>
                                          <p:attrName>style.visibility</p:attrName>
                                        </p:attrNameLst>
                                      </p:cBhvr>
                                      <p:to>
                                        <p:strVal val="visible"/>
                                      </p:to>
                                    </p:set>
                                    <p:anim calcmode="lin" valueType="num">
                                      <p:cBhvr additive="base">
                                        <p:cTn id="11" dur="500" fill="hold"/>
                                        <p:tgtEl>
                                          <p:spTgt spid="105494"/>
                                        </p:tgtEl>
                                        <p:attrNameLst>
                                          <p:attrName>ppt_x</p:attrName>
                                        </p:attrNameLst>
                                      </p:cBhvr>
                                      <p:tavLst>
                                        <p:tav tm="0">
                                          <p:val>
                                            <p:strVal val="#ppt_x"/>
                                          </p:val>
                                        </p:tav>
                                        <p:tav tm="100000">
                                          <p:val>
                                            <p:strVal val="#ppt_x"/>
                                          </p:val>
                                        </p:tav>
                                      </p:tavLst>
                                    </p:anim>
                                    <p:anim calcmode="lin" valueType="num">
                                      <p:cBhvr additive="base">
                                        <p:cTn id="12" dur="500" fill="hold"/>
                                        <p:tgtEl>
                                          <p:spTgt spid="10549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5495"/>
                                        </p:tgtEl>
                                        <p:attrNameLst>
                                          <p:attrName>style.visibility</p:attrName>
                                        </p:attrNameLst>
                                      </p:cBhvr>
                                      <p:to>
                                        <p:strVal val="visible"/>
                                      </p:to>
                                    </p:set>
                                    <p:anim calcmode="lin" valueType="num">
                                      <p:cBhvr additive="base">
                                        <p:cTn id="15" dur="500" fill="hold"/>
                                        <p:tgtEl>
                                          <p:spTgt spid="105495"/>
                                        </p:tgtEl>
                                        <p:attrNameLst>
                                          <p:attrName>ppt_x</p:attrName>
                                        </p:attrNameLst>
                                      </p:cBhvr>
                                      <p:tavLst>
                                        <p:tav tm="0">
                                          <p:val>
                                            <p:strVal val="#ppt_x"/>
                                          </p:val>
                                        </p:tav>
                                        <p:tav tm="100000">
                                          <p:val>
                                            <p:strVal val="#ppt_x"/>
                                          </p:val>
                                        </p:tav>
                                      </p:tavLst>
                                    </p:anim>
                                    <p:anim calcmode="lin" valueType="num">
                                      <p:cBhvr additive="base">
                                        <p:cTn id="16" dur="500" fill="hold"/>
                                        <p:tgtEl>
                                          <p:spTgt spid="10549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5493"/>
                                        </p:tgtEl>
                                        <p:attrNameLst>
                                          <p:attrName>style.visibility</p:attrName>
                                        </p:attrNameLst>
                                      </p:cBhvr>
                                      <p:to>
                                        <p:strVal val="visible"/>
                                      </p:to>
                                    </p:set>
                                    <p:anim calcmode="lin" valueType="num">
                                      <p:cBhvr additive="base">
                                        <p:cTn id="19" dur="500" fill="hold"/>
                                        <p:tgtEl>
                                          <p:spTgt spid="105493"/>
                                        </p:tgtEl>
                                        <p:attrNameLst>
                                          <p:attrName>ppt_x</p:attrName>
                                        </p:attrNameLst>
                                      </p:cBhvr>
                                      <p:tavLst>
                                        <p:tav tm="0">
                                          <p:val>
                                            <p:strVal val="#ppt_x"/>
                                          </p:val>
                                        </p:tav>
                                        <p:tav tm="100000">
                                          <p:val>
                                            <p:strVal val="#ppt_x"/>
                                          </p:val>
                                        </p:tav>
                                      </p:tavLst>
                                    </p:anim>
                                    <p:anim calcmode="lin" valueType="num">
                                      <p:cBhvr additive="base">
                                        <p:cTn id="20" dur="500" fill="hold"/>
                                        <p:tgtEl>
                                          <p:spTgt spid="10549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5496"/>
                                        </p:tgtEl>
                                        <p:attrNameLst>
                                          <p:attrName>style.visibility</p:attrName>
                                        </p:attrNameLst>
                                      </p:cBhvr>
                                      <p:to>
                                        <p:strVal val="visible"/>
                                      </p:to>
                                    </p:set>
                                    <p:anim calcmode="lin" valueType="num">
                                      <p:cBhvr additive="base">
                                        <p:cTn id="23" dur="500" fill="hold"/>
                                        <p:tgtEl>
                                          <p:spTgt spid="105496"/>
                                        </p:tgtEl>
                                        <p:attrNameLst>
                                          <p:attrName>ppt_x</p:attrName>
                                        </p:attrNameLst>
                                      </p:cBhvr>
                                      <p:tavLst>
                                        <p:tav tm="0">
                                          <p:val>
                                            <p:strVal val="#ppt_x"/>
                                          </p:val>
                                        </p:tav>
                                        <p:tav tm="100000">
                                          <p:val>
                                            <p:strVal val="#ppt_x"/>
                                          </p:val>
                                        </p:tav>
                                      </p:tavLst>
                                    </p:anim>
                                    <p:anim calcmode="lin" valueType="num">
                                      <p:cBhvr additive="base">
                                        <p:cTn id="24" dur="500" fill="hold"/>
                                        <p:tgtEl>
                                          <p:spTgt spid="1054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92" grpId="0" animBg="1"/>
      <p:bldP spid="105495" grpId="0"/>
      <p:bldP spid="10549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200598" y="4834828"/>
            <a:ext cx="21590490" cy="2416757"/>
          </a:xfrm>
        </p:spPr>
        <p:txBody>
          <a:bodyPr/>
          <a:lstStyle/>
          <a:p>
            <a:r>
              <a:rPr lang="en-US" sz="6000" dirty="0"/>
              <a:t>Knowledge Engineering versus Software Engineering</a:t>
            </a:r>
          </a:p>
        </p:txBody>
      </p:sp>
    </p:spTree>
    <p:extLst>
      <p:ext uri="{BB962C8B-B14F-4D97-AF65-F5344CB8AC3E}">
        <p14:creationId xmlns:p14="http://schemas.microsoft.com/office/powerpoint/2010/main" val="2356986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AED7EE-2874-8E50-4FDD-0D3C5F32BBF4}"/>
              </a:ext>
            </a:extLst>
          </p:cNvPr>
          <p:cNvSpPr>
            <a:spLocks noGrp="1"/>
          </p:cNvSpPr>
          <p:nvPr>
            <p:ph type="body" sz="quarter" idx="24"/>
          </p:nvPr>
        </p:nvSpPr>
        <p:spPr>
          <a:xfrm>
            <a:off x="1287095" y="2396019"/>
            <a:ext cx="21590490" cy="892079"/>
          </a:xfrm>
        </p:spPr>
        <p:txBody>
          <a:bodyPr>
            <a:normAutofit/>
          </a:bodyPr>
          <a:lstStyle/>
          <a:p>
            <a:r>
              <a:rPr lang="en-US" sz="5400" dirty="0"/>
              <a:t>Task Model</a:t>
            </a:r>
            <a:endParaRPr lang="en-CY" sz="5400" dirty="0"/>
          </a:p>
        </p:txBody>
      </p:sp>
      <p:sp>
        <p:nvSpPr>
          <p:cNvPr id="3" name="Text Placeholder 2">
            <a:extLst>
              <a:ext uri="{FF2B5EF4-FFF2-40B4-BE49-F238E27FC236}">
                <a16:creationId xmlns:a16="http://schemas.microsoft.com/office/drawing/2014/main" id="{293D6015-D874-D0B1-53A4-569B1F0C0042}"/>
              </a:ext>
            </a:extLst>
          </p:cNvPr>
          <p:cNvSpPr>
            <a:spLocks noGrp="1"/>
          </p:cNvSpPr>
          <p:nvPr>
            <p:ph type="body" sz="quarter" idx="22"/>
          </p:nvPr>
        </p:nvSpPr>
        <p:spPr>
          <a:xfrm>
            <a:off x="1392027" y="3590292"/>
            <a:ext cx="8186689" cy="7495082"/>
          </a:xfrm>
        </p:spPr>
        <p: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b="1" dirty="0">
                <a:solidFill>
                  <a:srgbClr val="FF2D64"/>
                </a:solidFill>
                <a:ea typeface="Calibri" panose="020F0502020204030204" pitchFamily="34" charset="0"/>
                <a:cs typeface="Times New Roman" panose="02020603050405020304" pitchFamily="18" charset="0"/>
              </a:rPr>
              <a:t>Task Allocation</a:t>
            </a: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Subtasks are allocated to </a:t>
            </a:r>
            <a:r>
              <a:rPr lang="en-CY" sz="4400" b="1" dirty="0">
                <a:solidFill>
                  <a:srgbClr val="FF2D64"/>
                </a:solidFill>
                <a:effectLst/>
                <a:ea typeface="Times New Roman" panose="02020603050405020304" pitchFamily="18" charset="0"/>
                <a:cs typeface="Times New Roman" panose="02020603050405020304" pitchFamily="18" charset="0"/>
              </a:rPr>
              <a:t>agents</a:t>
            </a:r>
            <a:r>
              <a:rPr lang="en-CY" sz="4400" dirty="0">
                <a:effectLst/>
                <a:ea typeface="Times New Roman" panose="02020603050405020304" pitchFamily="18" charset="0"/>
                <a:cs typeface="Times New Roman" panose="02020603050405020304" pitchFamily="18" charset="0"/>
              </a:rPr>
              <a:t>.</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At this level, agents are the under-construction system itself, the user, or some other system.</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The user or other systems are external agents.</a:t>
            </a:r>
            <a:endParaRPr lang="en-CY" sz="4400" dirty="0">
              <a:effectLst/>
              <a:ea typeface="Calibri" panose="020F0502020204030204" pitchFamily="34" charset="0"/>
              <a:cs typeface="Times New Roman" panose="02020603050405020304" pitchFamily="18" charset="0"/>
            </a:endParaRPr>
          </a:p>
          <a:p>
            <a:pPr>
              <a:lnSpc>
                <a:spcPct val="107000"/>
              </a:lnSpc>
              <a:spcAft>
                <a:spcPts val="800"/>
              </a:spcAft>
            </a:pPr>
            <a:r>
              <a:rPr lang="en-CY" sz="4400" dirty="0">
                <a:effectLst/>
                <a:ea typeface="Calibri" panose="020F0502020204030204" pitchFamily="34" charset="0"/>
                <a:cs typeface="Times New Roman" panose="02020603050405020304" pitchFamily="18" charset="0"/>
              </a:rPr>
              <a:t> </a:t>
            </a: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4400" b="1" dirty="0">
              <a:solidFill>
                <a:srgbClr val="FF2D64"/>
              </a:solidFill>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D4B478AB-BF6E-E890-61CC-F8EE2526F7E7}"/>
              </a:ext>
            </a:extLst>
          </p:cNvPr>
          <p:cNvSpPr>
            <a:spLocks noGrp="1"/>
          </p:cNvSpPr>
          <p:nvPr>
            <p:ph type="body" sz="quarter" idx="26"/>
          </p:nvPr>
        </p:nvSpPr>
        <p:spPr>
          <a:xfrm>
            <a:off x="11175559" y="3590292"/>
            <a:ext cx="10397882" cy="8854650"/>
          </a:xfrm>
        </p:spPr>
        <p:txBody>
          <a:bodyPr/>
          <a:lstStyle/>
          <a:p>
            <a:pPr>
              <a:lnSpc>
                <a:spcPct val="107000"/>
              </a:lnSpc>
              <a:spcAft>
                <a:spcPts val="800"/>
              </a:spcAft>
            </a:pPr>
            <a:r>
              <a:rPr lang="en-US" sz="4400" b="1" dirty="0">
                <a:solidFill>
                  <a:srgbClr val="FF2D64"/>
                </a:solidFill>
                <a:effectLst/>
                <a:ea typeface="Calibri" panose="020F0502020204030204" pitchFamily="34" charset="0"/>
                <a:cs typeface="Times New Roman" panose="02020603050405020304" pitchFamily="18" charset="0"/>
              </a:rPr>
              <a:t>Task Environment</a:t>
            </a:r>
            <a:endParaRPr lang="en-CY" sz="4400" b="1" dirty="0">
              <a:solidFill>
                <a:srgbClr val="FF2D64"/>
              </a:solidFill>
              <a:effectLst/>
              <a:ea typeface="Calibri" panose="020F0502020204030204" pitchFamily="34" charset="0"/>
              <a:cs typeface="Times New Roman" panose="02020603050405020304" pitchFamily="18" charset="0"/>
            </a:endParaRPr>
          </a:p>
          <a:p>
            <a:pPr marL="571500" indent="-571500">
              <a:buFont typeface="Wingdings" panose="05000000000000000000" pitchFamily="2" charset="2"/>
              <a:buChar char="q"/>
            </a:pPr>
            <a:r>
              <a:rPr lang="en-CY" sz="4400" dirty="0"/>
              <a:t>The constraints imposed by the task environment.</a:t>
            </a:r>
          </a:p>
          <a:p>
            <a:pPr marL="571500" indent="-571500">
              <a:buFont typeface="Wingdings" panose="05000000000000000000" pitchFamily="2" charset="2"/>
              <a:buChar char="q"/>
            </a:pPr>
            <a:r>
              <a:rPr lang="en-CY" sz="4400" dirty="0"/>
              <a:t>These constraints influence the scope and overall nature of the expertise and cooperation models.</a:t>
            </a:r>
          </a:p>
          <a:p>
            <a:endParaRPr lang="en-CY" sz="4400" dirty="0"/>
          </a:p>
          <a:p>
            <a:endParaRPr lang="en-CY" sz="4400" dirty="0"/>
          </a:p>
        </p:txBody>
      </p:sp>
      <p:sp>
        <p:nvSpPr>
          <p:cNvPr id="6" name="Slide Number Placeholder 5">
            <a:extLst>
              <a:ext uri="{FF2B5EF4-FFF2-40B4-BE49-F238E27FC236}">
                <a16:creationId xmlns:a16="http://schemas.microsoft.com/office/drawing/2014/main" id="{C2D44C3F-58A8-CBA3-8C89-E14A15D40955}"/>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50</a:t>
            </a:fld>
            <a:endParaRPr lang="bg-BG">
              <a:solidFill>
                <a:srgbClr val="000000"/>
              </a:solidFill>
            </a:endParaRPr>
          </a:p>
        </p:txBody>
      </p:sp>
    </p:spTree>
    <p:extLst>
      <p:ext uri="{BB962C8B-B14F-4D97-AF65-F5344CB8AC3E}">
        <p14:creationId xmlns:p14="http://schemas.microsoft.com/office/powerpoint/2010/main" val="889954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76266" y="2515939"/>
            <a:ext cx="21590490" cy="1336531"/>
          </a:xfrm>
        </p:spPr>
        <p:txBody>
          <a:bodyPr>
            <a:normAutofit/>
          </a:bodyPr>
          <a:lstStyle/>
          <a:p>
            <a:r>
              <a:rPr lang="en-US" sz="5400" dirty="0"/>
              <a:t>Cooperation Model</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276266" y="4214031"/>
            <a:ext cx="21590489" cy="6986030"/>
          </a:xfrm>
        </p:spPr>
        <p:txBody>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It specifies the functionality of the sub-tasks, in the task model, which need collaborative effort, such as for example sub-tasks concerning the acquisition of data, or the provision of explanations, etc.</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These subtasks are called </a:t>
            </a:r>
            <a:r>
              <a:rPr lang="en-CY" sz="4400" b="1" dirty="0">
                <a:solidFill>
                  <a:srgbClr val="FF2D64"/>
                </a:solidFill>
                <a:effectLst/>
                <a:ea typeface="Times New Roman" panose="02020603050405020304" pitchFamily="18" charset="0"/>
                <a:cs typeface="Times New Roman" panose="02020603050405020304" pitchFamily="18" charset="0"/>
              </a:rPr>
              <a:t>transfer tasks </a:t>
            </a:r>
            <a:r>
              <a:rPr lang="en-CY" sz="4400" dirty="0">
                <a:effectLst/>
                <a:ea typeface="Times New Roman" panose="02020603050405020304" pitchFamily="18" charset="0"/>
                <a:cs typeface="Times New Roman" panose="02020603050405020304" pitchFamily="18" charset="0"/>
              </a:rPr>
              <a:t>because their processing involves the transfer of some information from the system to an external agent or vice versa.</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Therefore, what is specified is a </a:t>
            </a:r>
            <a:r>
              <a:rPr lang="en-CY" sz="4400" b="1" dirty="0">
                <a:solidFill>
                  <a:srgbClr val="FF2D64"/>
                </a:solidFill>
                <a:effectLst/>
                <a:ea typeface="Times New Roman" panose="02020603050405020304" pitchFamily="18" charset="0"/>
                <a:cs typeface="Times New Roman" panose="02020603050405020304" pitchFamily="18" charset="0"/>
              </a:rPr>
              <a:t>cooperative problem-solving model</a:t>
            </a:r>
            <a:r>
              <a:rPr lang="en-CY" sz="4400" dirty="0">
                <a:effectLst/>
                <a:ea typeface="Times New Roman" panose="02020603050405020304" pitchFamily="18" charset="0"/>
                <a:cs typeface="Times New Roman" panose="02020603050405020304" pitchFamily="18" charset="0"/>
              </a:rPr>
              <a:t>, in which the system together with the user accomplishes some goal in a way that satisfies the constraints of the task environment.</a:t>
            </a:r>
            <a:endParaRPr lang="en-CY" sz="4400" dirty="0">
              <a:effectLst/>
              <a:ea typeface="Calibri" panose="020F0502020204030204" pitchFamily="34" charset="0"/>
              <a:cs typeface="Times New Roman" panose="02020603050405020304" pitchFamily="18" charset="0"/>
            </a:endParaRPr>
          </a:p>
          <a:p>
            <a:pPr>
              <a:lnSpc>
                <a:spcPct val="107000"/>
              </a:lnSpc>
              <a:spcAft>
                <a:spcPts val="800"/>
              </a:spcAft>
            </a:pPr>
            <a:endParaRPr lang="en-CY" sz="4400" dirty="0">
              <a:effectLst/>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51</a:t>
            </a:fld>
            <a:endParaRPr lang="bg-BG">
              <a:solidFill>
                <a:srgbClr val="000000"/>
              </a:solidFill>
            </a:endParaRPr>
          </a:p>
        </p:txBody>
      </p:sp>
    </p:spTree>
    <p:extLst>
      <p:ext uri="{BB962C8B-B14F-4D97-AF65-F5344CB8AC3E}">
        <p14:creationId xmlns:p14="http://schemas.microsoft.com/office/powerpoint/2010/main" val="27510217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76265" y="2111204"/>
            <a:ext cx="21590490" cy="1336531"/>
          </a:xfrm>
        </p:spPr>
        <p:txBody>
          <a:bodyPr>
            <a:normAutofit/>
          </a:bodyPr>
          <a:lstStyle/>
          <a:p>
            <a:r>
              <a:rPr lang="en-US" sz="5400" dirty="0"/>
              <a:t>Expertise Model</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276266" y="3644404"/>
            <a:ext cx="21590489" cy="8287765"/>
          </a:xfrm>
        </p:spPr>
        <p:txBody>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It is the crux of the matter.</a:t>
            </a:r>
            <a:endParaRPr lang="en-CY" sz="40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It is this element that distinguishes knowledge engineering from traditional software engineering.</a:t>
            </a:r>
            <a:endParaRPr lang="en-CY" sz="40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The goal is to specify, at a knowledge level rather than a symbol level, the expertise required to perform the (problem solving) tasks assigned to the system.</a:t>
            </a:r>
            <a:endParaRPr lang="en-US" sz="4000" dirty="0">
              <a:ea typeface="Times New Roman" panose="02020603050405020304" pitchFamily="18"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The creation of the expertise model focuses on the </a:t>
            </a:r>
            <a:r>
              <a:rPr lang="en-CY" sz="4000" b="1" dirty="0">
                <a:solidFill>
                  <a:srgbClr val="FF2D64"/>
                </a:solidFill>
                <a:effectLst/>
                <a:ea typeface="Times New Roman" panose="02020603050405020304" pitchFamily="18" charset="0"/>
                <a:cs typeface="Times New Roman" panose="02020603050405020304" pitchFamily="18" charset="0"/>
              </a:rPr>
              <a:t>behaviour</a:t>
            </a:r>
            <a:r>
              <a:rPr lang="en-CY" sz="4000" dirty="0">
                <a:effectLst/>
                <a:ea typeface="Times New Roman" panose="02020603050405020304" pitchFamily="18" charset="0"/>
                <a:cs typeface="Times New Roman" panose="02020603050405020304" pitchFamily="18" charset="0"/>
              </a:rPr>
              <a:t> that the system needs to exhibit and the kinds of knowledge that lead to that behaviour, without considering how that reasoning is implemented.</a:t>
            </a:r>
            <a:endParaRPr lang="en-CY" sz="40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000" dirty="0">
                <a:effectLst/>
                <a:ea typeface="Times New Roman" panose="02020603050405020304" pitchFamily="18" charset="0"/>
                <a:cs typeface="Times New Roman" panose="02020603050405020304" pitchFamily="18" charset="0"/>
              </a:rPr>
              <a:t>The creation of the model is guided by the analysis of the expert's behaviour, but also by the bias as to what the intended system should and can do.</a:t>
            </a:r>
            <a:endParaRPr lang="en-CY" sz="40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40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pPr>
            <a:endParaRPr lang="en-CY" sz="4000" dirty="0">
              <a:effectLst/>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52</a:t>
            </a:fld>
            <a:endParaRPr lang="bg-BG">
              <a:solidFill>
                <a:srgbClr val="000000"/>
              </a:solidFill>
            </a:endParaRPr>
          </a:p>
        </p:txBody>
      </p:sp>
    </p:spTree>
    <p:extLst>
      <p:ext uri="{BB962C8B-B14F-4D97-AF65-F5344CB8AC3E}">
        <p14:creationId xmlns:p14="http://schemas.microsoft.com/office/powerpoint/2010/main" val="39805510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76266" y="2515939"/>
            <a:ext cx="21590490" cy="1336531"/>
          </a:xfrm>
        </p:spPr>
        <p:txBody>
          <a:bodyPr>
            <a:normAutofit/>
          </a:bodyPr>
          <a:lstStyle/>
          <a:p>
            <a:r>
              <a:rPr lang="en-US" sz="5400" dirty="0"/>
              <a:t>Conceptual Model</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276266" y="4214031"/>
            <a:ext cx="21590489" cy="4315372"/>
          </a:xfrm>
        </p:spPr>
        <p:txBody>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It is the integration of the expertise and cooperation models and therefore provides a comprehensive picture of what the functionality of the system is expected to be and what its interfaces with external agents are.</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The conceptual model, as well as the models that make it up, </a:t>
            </a:r>
            <a:r>
              <a:rPr lang="en-US" sz="4400" dirty="0">
                <a:effectLst/>
                <a:ea typeface="Times New Roman" panose="02020603050405020304" pitchFamily="18" charset="0"/>
                <a:cs typeface="Times New Roman" panose="02020603050405020304" pitchFamily="18" charset="0"/>
              </a:rPr>
              <a:t>is </a:t>
            </a:r>
            <a:r>
              <a:rPr lang="en-US" sz="4400" dirty="0">
                <a:ea typeface="Times New Roman" panose="02020603050405020304" pitchFamily="18" charset="0"/>
                <a:cs typeface="Times New Roman" panose="02020603050405020304" pitchFamily="18" charset="0"/>
              </a:rPr>
              <a:t>implementation </a:t>
            </a:r>
            <a:r>
              <a:rPr lang="en-CY" sz="4400" dirty="0">
                <a:effectLst/>
                <a:ea typeface="Times New Roman" panose="02020603050405020304" pitchFamily="18" charset="0"/>
                <a:cs typeface="Times New Roman" panose="02020603050405020304" pitchFamily="18" charset="0"/>
              </a:rPr>
              <a:t>independent.</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pPr>
            <a:endParaRPr lang="en-CY" sz="4400" dirty="0">
              <a:effectLst/>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53</a:t>
            </a:fld>
            <a:endParaRPr lang="bg-BG">
              <a:solidFill>
                <a:srgbClr val="000000"/>
              </a:solidFill>
            </a:endParaRPr>
          </a:p>
        </p:txBody>
      </p:sp>
    </p:spTree>
    <p:extLst>
      <p:ext uri="{BB962C8B-B14F-4D97-AF65-F5344CB8AC3E}">
        <p14:creationId xmlns:p14="http://schemas.microsoft.com/office/powerpoint/2010/main" val="12840324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76266" y="2515939"/>
            <a:ext cx="21590490" cy="1336531"/>
          </a:xfrm>
        </p:spPr>
        <p:txBody>
          <a:bodyPr>
            <a:normAutofit/>
          </a:bodyPr>
          <a:lstStyle/>
          <a:p>
            <a:r>
              <a:rPr lang="en-US" sz="5400" dirty="0"/>
              <a:t>Design Model</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276266" y="4214031"/>
            <a:ext cx="21590489" cy="4315372"/>
          </a:xfrm>
        </p:spPr>
        <p:txBody>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The design model is the translation of the conceptual model into symbols, based on knowledge representation formalisms, reasoning mechanisms and other computational techniques, which should be used to implement the system.</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External requirements such as speed, hardware, software, etc. must be considered in the design model.</a:t>
            </a:r>
            <a:endParaRPr lang="en-CY" sz="4400" dirty="0">
              <a:effectLst/>
              <a:ea typeface="Calibri" panose="020F0502020204030204" pitchFamily="34" charset="0"/>
              <a:cs typeface="Times New Roman" panose="02020603050405020304" pitchFamily="18" charset="0"/>
            </a:endParaRPr>
          </a:p>
          <a:p>
            <a:pPr>
              <a:lnSpc>
                <a:spcPct val="107000"/>
              </a:lnSpc>
              <a:spcAft>
                <a:spcPts val="800"/>
              </a:spcAft>
            </a:pPr>
            <a:endParaRPr lang="en-CY" sz="4400" dirty="0">
              <a:effectLst/>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54</a:t>
            </a:fld>
            <a:endParaRPr lang="bg-BG">
              <a:solidFill>
                <a:srgbClr val="000000"/>
              </a:solidFill>
            </a:endParaRPr>
          </a:p>
        </p:txBody>
      </p:sp>
    </p:spTree>
    <p:extLst>
      <p:ext uri="{BB962C8B-B14F-4D97-AF65-F5344CB8AC3E}">
        <p14:creationId xmlns:p14="http://schemas.microsoft.com/office/powerpoint/2010/main" val="40330362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Date Placeholder 1">
            <a:extLst>
              <a:ext uri="{FF2B5EF4-FFF2-40B4-BE49-F238E27FC236}">
                <a16:creationId xmlns:a16="http://schemas.microsoft.com/office/drawing/2014/main" id="{52E7F384-8548-8564-9DDD-65E42F53927C}"/>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71683" name="Slide Number Placeholder 3">
            <a:extLst>
              <a:ext uri="{FF2B5EF4-FFF2-40B4-BE49-F238E27FC236}">
                <a16:creationId xmlns:a16="http://schemas.microsoft.com/office/drawing/2014/main" id="{79A6237C-2B9B-63B9-F393-428D5943C462}"/>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C22D4162-1720-4CDC-8850-DC4BB5EC193E}" type="slidenum">
              <a:rPr lang="el-GR" altLang="en-US" smtClean="0"/>
              <a:pPr algn="ctr"/>
              <a:t>55</a:t>
            </a:fld>
            <a:endParaRPr lang="el-GR" altLang="en-US" dirty="0"/>
          </a:p>
        </p:txBody>
      </p:sp>
      <p:sp>
        <p:nvSpPr>
          <p:cNvPr id="71684" name="Text Box 4">
            <a:extLst>
              <a:ext uri="{FF2B5EF4-FFF2-40B4-BE49-F238E27FC236}">
                <a16:creationId xmlns:a16="http://schemas.microsoft.com/office/drawing/2014/main" id="{30EFCDE2-B523-184B-956D-C08C51D5168D}"/>
              </a:ext>
            </a:extLst>
          </p:cNvPr>
          <p:cNvSpPr txBox="1">
            <a:spLocks noChangeArrowheads="1"/>
          </p:cNvSpPr>
          <p:nvPr/>
        </p:nvSpPr>
        <p:spPr bwMode="auto">
          <a:xfrm>
            <a:off x="4419600" y="609600"/>
            <a:ext cx="15544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800" b="1" dirty="0">
                <a:solidFill>
                  <a:srgbClr val="990000"/>
                </a:solidFill>
              </a:rPr>
              <a:t>Roles of Conceptual Model and Design Model</a:t>
            </a:r>
            <a:r>
              <a:rPr lang="el-GR" altLang="en-US" sz="4800" b="1" dirty="0">
                <a:solidFill>
                  <a:srgbClr val="990000"/>
                </a:solidFill>
              </a:rPr>
              <a:t> </a:t>
            </a:r>
            <a:endParaRPr lang="en-US" altLang="en-US" sz="4800" b="1" dirty="0">
              <a:solidFill>
                <a:srgbClr val="990000"/>
              </a:solidFill>
            </a:endParaRPr>
          </a:p>
        </p:txBody>
      </p:sp>
      <p:sp>
        <p:nvSpPr>
          <p:cNvPr id="71685" name="Oval 5">
            <a:extLst>
              <a:ext uri="{FF2B5EF4-FFF2-40B4-BE49-F238E27FC236}">
                <a16:creationId xmlns:a16="http://schemas.microsoft.com/office/drawing/2014/main" id="{19653F5A-1D68-E659-A251-E93FBC610BAE}"/>
              </a:ext>
            </a:extLst>
          </p:cNvPr>
          <p:cNvSpPr>
            <a:spLocks noChangeArrowheads="1"/>
          </p:cNvSpPr>
          <p:nvPr/>
        </p:nvSpPr>
        <p:spPr bwMode="auto">
          <a:xfrm>
            <a:off x="4876801" y="4210050"/>
            <a:ext cx="4603750" cy="2552700"/>
          </a:xfrm>
          <a:prstGeom prst="ellipse">
            <a:avLst/>
          </a:prstGeom>
          <a:solidFill>
            <a:schemeClr val="accent6">
              <a:lumMod val="20000"/>
              <a:lumOff val="80000"/>
            </a:schemeClr>
          </a:solidFill>
          <a:ln w="19050">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Helvetica Neue"/>
              </a:rPr>
              <a:t>Problem Solving Behavior</a:t>
            </a:r>
          </a:p>
        </p:txBody>
      </p:sp>
      <p:sp>
        <p:nvSpPr>
          <p:cNvPr id="71686" name="Rectangle 6">
            <a:extLst>
              <a:ext uri="{FF2B5EF4-FFF2-40B4-BE49-F238E27FC236}">
                <a16:creationId xmlns:a16="http://schemas.microsoft.com/office/drawing/2014/main" id="{BE3E61A8-2220-7BF5-8FCF-98066FD86888}"/>
              </a:ext>
            </a:extLst>
          </p:cNvPr>
          <p:cNvSpPr>
            <a:spLocks noChangeArrowheads="1"/>
          </p:cNvSpPr>
          <p:nvPr/>
        </p:nvSpPr>
        <p:spPr bwMode="auto">
          <a:xfrm>
            <a:off x="13989051" y="4419601"/>
            <a:ext cx="3841750" cy="1939926"/>
          </a:xfrm>
          <a:prstGeom prst="rect">
            <a:avLst/>
          </a:prstGeom>
          <a:solidFill>
            <a:srgbClr val="C0C0C0"/>
          </a:solidFill>
          <a:ln w="1905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l-GR" altLang="en-US" sz="1600" b="1" dirty="0">
              <a:latin typeface="Helvetica Neue"/>
            </a:endParaRPr>
          </a:p>
          <a:p>
            <a:pPr algn="ctr" eaLnBrk="1" hangingPunct="1"/>
            <a:r>
              <a:rPr lang="en-US" altLang="en-US" sz="3200" b="1" dirty="0">
                <a:latin typeface="Helvetica Neue"/>
              </a:rPr>
              <a:t>Conceptual</a:t>
            </a:r>
            <a:endParaRPr lang="el-GR" altLang="en-US" sz="3200" b="1" dirty="0">
              <a:latin typeface="Helvetica Neue"/>
            </a:endParaRPr>
          </a:p>
          <a:p>
            <a:pPr algn="ctr" eaLnBrk="1" hangingPunct="1"/>
            <a:r>
              <a:rPr lang="en-US" altLang="en-US" sz="3200" b="1" dirty="0">
                <a:latin typeface="Helvetica Neue"/>
              </a:rPr>
              <a:t>Model</a:t>
            </a:r>
          </a:p>
        </p:txBody>
      </p:sp>
      <p:sp>
        <p:nvSpPr>
          <p:cNvPr id="71687" name="Oval 7">
            <a:extLst>
              <a:ext uri="{FF2B5EF4-FFF2-40B4-BE49-F238E27FC236}">
                <a16:creationId xmlns:a16="http://schemas.microsoft.com/office/drawing/2014/main" id="{65342CE9-7027-2615-1187-23077604A208}"/>
              </a:ext>
            </a:extLst>
          </p:cNvPr>
          <p:cNvSpPr>
            <a:spLocks noChangeArrowheads="1"/>
          </p:cNvSpPr>
          <p:nvPr/>
        </p:nvSpPr>
        <p:spPr bwMode="auto">
          <a:xfrm>
            <a:off x="13989051" y="7061200"/>
            <a:ext cx="3689350" cy="1016000"/>
          </a:xfrm>
          <a:prstGeom prst="ellipse">
            <a:avLst/>
          </a:prstGeom>
          <a:solidFill>
            <a:schemeClr val="accent6">
              <a:lumMod val="20000"/>
              <a:lumOff val="80000"/>
            </a:schemeClr>
          </a:solidFill>
          <a:ln w="19050">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Helvetica Neue"/>
              </a:rPr>
              <a:t>translation</a:t>
            </a:r>
          </a:p>
        </p:txBody>
      </p:sp>
      <p:sp>
        <p:nvSpPr>
          <p:cNvPr id="71688" name="Rectangle 8">
            <a:extLst>
              <a:ext uri="{FF2B5EF4-FFF2-40B4-BE49-F238E27FC236}">
                <a16:creationId xmlns:a16="http://schemas.microsoft.com/office/drawing/2014/main" id="{E5B1B4FC-7D47-CCA8-0371-CED4A786553F}"/>
              </a:ext>
            </a:extLst>
          </p:cNvPr>
          <p:cNvSpPr>
            <a:spLocks noChangeArrowheads="1"/>
          </p:cNvSpPr>
          <p:nvPr/>
        </p:nvSpPr>
        <p:spPr bwMode="auto">
          <a:xfrm>
            <a:off x="14173200" y="8655843"/>
            <a:ext cx="3657600" cy="1676400"/>
          </a:xfrm>
          <a:prstGeom prst="rect">
            <a:avLst/>
          </a:prstGeom>
          <a:solidFill>
            <a:srgbClr val="C0C0C0"/>
          </a:solidFill>
          <a:ln w="1905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l-GR" altLang="en-US" sz="1600" b="1" dirty="0">
              <a:latin typeface="Helvetica Neue"/>
            </a:endParaRPr>
          </a:p>
          <a:p>
            <a:pPr algn="ctr" eaLnBrk="1" hangingPunct="1"/>
            <a:r>
              <a:rPr lang="en-US" altLang="en-US" sz="3200" b="1" dirty="0">
                <a:latin typeface="Helvetica Neue"/>
              </a:rPr>
              <a:t>Design</a:t>
            </a:r>
            <a:endParaRPr lang="el-GR" altLang="en-US" sz="3200" b="1" dirty="0">
              <a:latin typeface="Helvetica Neue"/>
            </a:endParaRPr>
          </a:p>
          <a:p>
            <a:pPr algn="ctr" eaLnBrk="1" hangingPunct="1"/>
            <a:r>
              <a:rPr lang="en-US" altLang="en-US" sz="3200" b="1" dirty="0">
                <a:latin typeface="Helvetica Neue"/>
              </a:rPr>
              <a:t>Model</a:t>
            </a:r>
          </a:p>
        </p:txBody>
      </p:sp>
      <p:sp>
        <p:nvSpPr>
          <p:cNvPr id="71689" name="Rectangle 9">
            <a:extLst>
              <a:ext uri="{FF2B5EF4-FFF2-40B4-BE49-F238E27FC236}">
                <a16:creationId xmlns:a16="http://schemas.microsoft.com/office/drawing/2014/main" id="{6C0F7699-B876-64F4-DF6E-A032967FC458}"/>
              </a:ext>
            </a:extLst>
          </p:cNvPr>
          <p:cNvSpPr>
            <a:spLocks noChangeArrowheads="1"/>
          </p:cNvSpPr>
          <p:nvPr/>
        </p:nvSpPr>
        <p:spPr bwMode="auto">
          <a:xfrm>
            <a:off x="5635627" y="8503443"/>
            <a:ext cx="3813174" cy="1828800"/>
          </a:xfrm>
          <a:prstGeom prst="rect">
            <a:avLst/>
          </a:prstGeom>
          <a:solidFill>
            <a:srgbClr val="C0C0C0"/>
          </a:solidFill>
          <a:ln w="1905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l-GR" altLang="en-US" sz="3200" b="1" dirty="0">
              <a:latin typeface="Helvetica Neue"/>
            </a:endParaRPr>
          </a:p>
          <a:p>
            <a:pPr algn="ctr" eaLnBrk="1" hangingPunct="1"/>
            <a:r>
              <a:rPr lang="en-US" altLang="en-US" sz="3200" b="1" dirty="0">
                <a:latin typeface="Helvetica Neue"/>
              </a:rPr>
              <a:t>System</a:t>
            </a:r>
          </a:p>
        </p:txBody>
      </p:sp>
      <p:sp>
        <p:nvSpPr>
          <p:cNvPr id="71690" name="Line 10">
            <a:extLst>
              <a:ext uri="{FF2B5EF4-FFF2-40B4-BE49-F238E27FC236}">
                <a16:creationId xmlns:a16="http://schemas.microsoft.com/office/drawing/2014/main" id="{C515CACF-29F3-EB2A-E982-E4583EFFBA01}"/>
              </a:ext>
            </a:extLst>
          </p:cNvPr>
          <p:cNvSpPr>
            <a:spLocks noChangeShapeType="1"/>
          </p:cNvSpPr>
          <p:nvPr/>
        </p:nvSpPr>
        <p:spPr bwMode="auto">
          <a:xfrm>
            <a:off x="11645900" y="3048001"/>
            <a:ext cx="0" cy="36195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71691" name="Line 11">
            <a:extLst>
              <a:ext uri="{FF2B5EF4-FFF2-40B4-BE49-F238E27FC236}">
                <a16:creationId xmlns:a16="http://schemas.microsoft.com/office/drawing/2014/main" id="{36A3FBDD-AAD9-CBE0-9BFA-34D4D3B2EFC6}"/>
              </a:ext>
            </a:extLst>
          </p:cNvPr>
          <p:cNvSpPr>
            <a:spLocks noChangeShapeType="1"/>
          </p:cNvSpPr>
          <p:nvPr/>
        </p:nvSpPr>
        <p:spPr bwMode="auto">
          <a:xfrm>
            <a:off x="9480550" y="5486400"/>
            <a:ext cx="4508500" cy="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71692" name="Line 12">
            <a:extLst>
              <a:ext uri="{FF2B5EF4-FFF2-40B4-BE49-F238E27FC236}">
                <a16:creationId xmlns:a16="http://schemas.microsoft.com/office/drawing/2014/main" id="{DC1DBB68-2B10-59C7-A8B1-72023B0F180A}"/>
              </a:ext>
            </a:extLst>
          </p:cNvPr>
          <p:cNvSpPr>
            <a:spLocks noChangeShapeType="1"/>
          </p:cNvSpPr>
          <p:nvPr/>
        </p:nvSpPr>
        <p:spPr bwMode="auto">
          <a:xfrm flipH="1">
            <a:off x="9483727" y="9448800"/>
            <a:ext cx="4689474" cy="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71693" name="Line 13">
            <a:extLst>
              <a:ext uri="{FF2B5EF4-FFF2-40B4-BE49-F238E27FC236}">
                <a16:creationId xmlns:a16="http://schemas.microsoft.com/office/drawing/2014/main" id="{5778D4EB-90EF-2CB0-853F-0A8C73978C98}"/>
              </a:ext>
            </a:extLst>
          </p:cNvPr>
          <p:cNvSpPr>
            <a:spLocks noChangeShapeType="1"/>
          </p:cNvSpPr>
          <p:nvPr/>
        </p:nvSpPr>
        <p:spPr bwMode="auto">
          <a:xfrm>
            <a:off x="10458451" y="7620000"/>
            <a:ext cx="361950" cy="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71694" name="Line 14">
            <a:extLst>
              <a:ext uri="{FF2B5EF4-FFF2-40B4-BE49-F238E27FC236}">
                <a16:creationId xmlns:a16="http://schemas.microsoft.com/office/drawing/2014/main" id="{34E6A3B9-B738-8997-94BE-69F6A61C0F72}"/>
              </a:ext>
            </a:extLst>
          </p:cNvPr>
          <p:cNvSpPr>
            <a:spLocks noChangeShapeType="1"/>
          </p:cNvSpPr>
          <p:nvPr/>
        </p:nvSpPr>
        <p:spPr bwMode="auto">
          <a:xfrm>
            <a:off x="11645900" y="4403727"/>
            <a:ext cx="0" cy="1082674"/>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1695" name="Line 16">
            <a:extLst>
              <a:ext uri="{FF2B5EF4-FFF2-40B4-BE49-F238E27FC236}">
                <a16:creationId xmlns:a16="http://schemas.microsoft.com/office/drawing/2014/main" id="{3DEA7BF7-99C6-5DF8-E98F-9678B678A018}"/>
              </a:ext>
            </a:extLst>
          </p:cNvPr>
          <p:cNvSpPr>
            <a:spLocks noChangeShapeType="1"/>
          </p:cNvSpPr>
          <p:nvPr/>
        </p:nvSpPr>
        <p:spPr bwMode="auto">
          <a:xfrm>
            <a:off x="16002000" y="6457951"/>
            <a:ext cx="0" cy="542926"/>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71696" name="Line 18">
            <a:extLst>
              <a:ext uri="{FF2B5EF4-FFF2-40B4-BE49-F238E27FC236}">
                <a16:creationId xmlns:a16="http://schemas.microsoft.com/office/drawing/2014/main" id="{D36FDECF-F4B1-CA64-D37F-56721DF0B6DB}"/>
              </a:ext>
            </a:extLst>
          </p:cNvPr>
          <p:cNvSpPr>
            <a:spLocks noChangeShapeType="1"/>
          </p:cNvSpPr>
          <p:nvPr/>
        </p:nvSpPr>
        <p:spPr bwMode="auto">
          <a:xfrm>
            <a:off x="13411201" y="7620000"/>
            <a:ext cx="539750" cy="0"/>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1697" name="Text Box 20">
            <a:extLst>
              <a:ext uri="{FF2B5EF4-FFF2-40B4-BE49-F238E27FC236}">
                <a16:creationId xmlns:a16="http://schemas.microsoft.com/office/drawing/2014/main" id="{04C38D35-A93B-4B54-6CDB-6AD89D1D582E}"/>
              </a:ext>
            </a:extLst>
          </p:cNvPr>
          <p:cNvSpPr txBox="1">
            <a:spLocks noChangeArrowheads="1"/>
          </p:cNvSpPr>
          <p:nvPr/>
        </p:nvSpPr>
        <p:spPr bwMode="auto">
          <a:xfrm>
            <a:off x="8839200" y="11269882"/>
            <a:ext cx="5486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dirty="0"/>
              <a:t>System Implementation</a:t>
            </a:r>
          </a:p>
        </p:txBody>
      </p:sp>
      <p:sp>
        <p:nvSpPr>
          <p:cNvPr id="71698" name="Line 21">
            <a:extLst>
              <a:ext uri="{FF2B5EF4-FFF2-40B4-BE49-F238E27FC236}">
                <a16:creationId xmlns:a16="http://schemas.microsoft.com/office/drawing/2014/main" id="{60B560EF-6785-E5A2-1438-81F61E7F846C}"/>
              </a:ext>
            </a:extLst>
          </p:cNvPr>
          <p:cNvSpPr>
            <a:spLocks noChangeShapeType="1"/>
          </p:cNvSpPr>
          <p:nvPr/>
        </p:nvSpPr>
        <p:spPr bwMode="auto">
          <a:xfrm>
            <a:off x="11734800" y="9448800"/>
            <a:ext cx="0" cy="16764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71699" name="Text Box 22">
            <a:extLst>
              <a:ext uri="{FF2B5EF4-FFF2-40B4-BE49-F238E27FC236}">
                <a16:creationId xmlns:a16="http://schemas.microsoft.com/office/drawing/2014/main" id="{B25B0391-E9F2-46C0-30D3-234A7E9EEE69}"/>
              </a:ext>
            </a:extLst>
          </p:cNvPr>
          <p:cNvSpPr txBox="1">
            <a:spLocks noChangeArrowheads="1"/>
          </p:cNvSpPr>
          <p:nvPr/>
        </p:nvSpPr>
        <p:spPr bwMode="auto">
          <a:xfrm>
            <a:off x="9144000" y="2286000"/>
            <a:ext cx="5486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dirty="0"/>
              <a:t>Interpretation Context</a:t>
            </a:r>
          </a:p>
        </p:txBody>
      </p:sp>
      <p:sp>
        <p:nvSpPr>
          <p:cNvPr id="71700" name="Text Box 23">
            <a:extLst>
              <a:ext uri="{FF2B5EF4-FFF2-40B4-BE49-F238E27FC236}">
                <a16:creationId xmlns:a16="http://schemas.microsoft.com/office/drawing/2014/main" id="{C9CA9375-F3BE-C9A9-8E3C-C93B998A58B1}"/>
              </a:ext>
            </a:extLst>
          </p:cNvPr>
          <p:cNvSpPr txBox="1">
            <a:spLocks noChangeArrowheads="1"/>
          </p:cNvSpPr>
          <p:nvPr/>
        </p:nvSpPr>
        <p:spPr bwMode="auto">
          <a:xfrm>
            <a:off x="8839200" y="3505200"/>
            <a:ext cx="5486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dirty="0"/>
              <a:t>Observer</a:t>
            </a:r>
          </a:p>
        </p:txBody>
      </p:sp>
      <p:sp>
        <p:nvSpPr>
          <p:cNvPr id="71701" name="Text Box 24">
            <a:extLst>
              <a:ext uri="{FF2B5EF4-FFF2-40B4-BE49-F238E27FC236}">
                <a16:creationId xmlns:a16="http://schemas.microsoft.com/office/drawing/2014/main" id="{8DC449AC-A28C-B649-F8E1-409E00F7607E}"/>
              </a:ext>
            </a:extLst>
          </p:cNvPr>
          <p:cNvSpPr txBox="1">
            <a:spLocks noChangeArrowheads="1"/>
          </p:cNvSpPr>
          <p:nvPr/>
        </p:nvSpPr>
        <p:spPr bwMode="auto">
          <a:xfrm>
            <a:off x="9448800" y="7341611"/>
            <a:ext cx="5486400" cy="584775"/>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dirty="0"/>
              <a:t>Designer</a:t>
            </a:r>
          </a:p>
        </p:txBody>
      </p:sp>
      <p:sp>
        <p:nvSpPr>
          <p:cNvPr id="71702" name="Text Box 25">
            <a:extLst>
              <a:ext uri="{FF2B5EF4-FFF2-40B4-BE49-F238E27FC236}">
                <a16:creationId xmlns:a16="http://schemas.microsoft.com/office/drawing/2014/main" id="{05D0BF68-F97A-4034-15A1-CD89722BE659}"/>
              </a:ext>
            </a:extLst>
          </p:cNvPr>
          <p:cNvSpPr txBox="1">
            <a:spLocks noChangeArrowheads="1"/>
          </p:cNvSpPr>
          <p:nvPr/>
        </p:nvSpPr>
        <p:spPr bwMode="auto">
          <a:xfrm>
            <a:off x="6159500" y="7341611"/>
            <a:ext cx="5486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dirty="0"/>
              <a:t>AI Techniques</a:t>
            </a:r>
          </a:p>
        </p:txBody>
      </p:sp>
      <p:sp>
        <p:nvSpPr>
          <p:cNvPr id="71703" name="Line 26">
            <a:extLst>
              <a:ext uri="{FF2B5EF4-FFF2-40B4-BE49-F238E27FC236}">
                <a16:creationId xmlns:a16="http://schemas.microsoft.com/office/drawing/2014/main" id="{F5B892E6-DC17-F5B1-3CE1-87C235EA00BC}"/>
              </a:ext>
            </a:extLst>
          </p:cNvPr>
          <p:cNvSpPr>
            <a:spLocks noChangeShapeType="1"/>
          </p:cNvSpPr>
          <p:nvPr/>
        </p:nvSpPr>
        <p:spPr bwMode="auto">
          <a:xfrm>
            <a:off x="16002000" y="8143876"/>
            <a:ext cx="0" cy="542924"/>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76266" y="2515939"/>
            <a:ext cx="21590490" cy="1336531"/>
          </a:xfrm>
        </p:spPr>
        <p:txBody>
          <a:bodyPr>
            <a:normAutofit/>
          </a:bodyPr>
          <a:lstStyle/>
          <a:p>
            <a:r>
              <a:rPr lang="en-US" sz="5400" dirty="0"/>
              <a:t>Separation between conceptual modelling and design</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276266" y="4214031"/>
            <a:ext cx="21590489" cy="5649500"/>
          </a:xfrm>
        </p:spPr>
        <p:txBody>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It is considered the strong and at the same time the weak point of the methodology.</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Strong point because when modelling the knowledge engineer is not biased </a:t>
            </a:r>
            <a:r>
              <a:rPr lang="en-US" sz="4400" dirty="0">
                <a:ea typeface="Times New Roman" panose="02020603050405020304" pitchFamily="18" charset="0"/>
                <a:cs typeface="Times New Roman" panose="02020603050405020304" pitchFamily="18" charset="0"/>
              </a:rPr>
              <a:t>based on</a:t>
            </a:r>
            <a:r>
              <a:rPr lang="en-CY" sz="4400" dirty="0">
                <a:effectLst/>
                <a:ea typeface="Times New Roman" panose="02020603050405020304" pitchFamily="18" charset="0"/>
                <a:cs typeface="Times New Roman" panose="02020603050405020304" pitchFamily="18" charset="0"/>
              </a:rPr>
              <a:t> the limitations of the computational framework.</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ea typeface="Times New Roman" panose="02020603050405020304" pitchFamily="18" charset="0"/>
                <a:cs typeface="Times New Roman" panose="02020603050405020304" pitchFamily="18" charset="0"/>
              </a:rPr>
              <a:t>W</a:t>
            </a:r>
            <a:r>
              <a:rPr lang="en-CY" sz="4400" dirty="0" err="1">
                <a:effectLst/>
                <a:ea typeface="Times New Roman" panose="02020603050405020304" pitchFamily="18" charset="0"/>
                <a:cs typeface="Times New Roman" panose="02020603050405020304" pitchFamily="18" charset="0"/>
              </a:rPr>
              <a:t>eak</a:t>
            </a:r>
            <a:r>
              <a:rPr lang="en-CY" sz="4400" dirty="0">
                <a:effectLst/>
                <a:ea typeface="Times New Roman" panose="02020603050405020304" pitchFamily="18" charset="0"/>
                <a:cs typeface="Times New Roman" panose="02020603050405020304" pitchFamily="18" charset="0"/>
              </a:rPr>
              <a:t> point because after modelling the problem of implementation remains and possibly elements of the model may not be implementable based on the existing technology.</a:t>
            </a:r>
            <a:endParaRPr lang="en-CY" sz="4400" dirty="0">
              <a:effectLst/>
              <a:ea typeface="Calibri" panose="020F0502020204030204" pitchFamily="34" charset="0"/>
              <a:cs typeface="Times New Roman" panose="02020603050405020304" pitchFamily="18" charset="0"/>
            </a:endParaRPr>
          </a:p>
          <a:p>
            <a:pPr>
              <a:lnSpc>
                <a:spcPct val="107000"/>
              </a:lnSpc>
              <a:spcAft>
                <a:spcPts val="800"/>
              </a:spcAft>
            </a:pP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pPr>
            <a:endParaRPr lang="en-CY" sz="4400" dirty="0">
              <a:effectLst/>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56</a:t>
            </a:fld>
            <a:endParaRPr lang="bg-BG">
              <a:solidFill>
                <a:srgbClr val="000000"/>
              </a:solidFill>
            </a:endParaRPr>
          </a:p>
        </p:txBody>
      </p:sp>
    </p:spTree>
    <p:extLst>
      <p:ext uri="{BB962C8B-B14F-4D97-AF65-F5344CB8AC3E}">
        <p14:creationId xmlns:p14="http://schemas.microsoft.com/office/powerpoint/2010/main" val="6005527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e Placeholder 1">
            <a:extLst>
              <a:ext uri="{FF2B5EF4-FFF2-40B4-BE49-F238E27FC236}">
                <a16:creationId xmlns:a16="http://schemas.microsoft.com/office/drawing/2014/main" id="{C5C4307A-91D7-EE74-D1BD-1B71791B6EFF}"/>
              </a:ext>
            </a:extLst>
          </p:cNvPr>
          <p:cNvSpPr>
            <a:spLocks noGrp="1"/>
          </p:cNvSpPr>
          <p:nvPr>
            <p:ph type="dt" sz="quarter" idx="10"/>
          </p:nvPr>
        </p:nvSpPr>
        <p:spPr>
          <a:noFill/>
          <a:ln w="76200">
            <a:solidFill>
              <a:schemeClr val="tx1"/>
            </a:solidFill>
          </a:ln>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73731" name="Slide Number Placeholder 3">
            <a:extLst>
              <a:ext uri="{FF2B5EF4-FFF2-40B4-BE49-F238E27FC236}">
                <a16:creationId xmlns:a16="http://schemas.microsoft.com/office/drawing/2014/main" id="{EFC161D6-E1A8-A4F4-010C-AA3B71404EA4}"/>
              </a:ext>
            </a:extLst>
          </p:cNvPr>
          <p:cNvSpPr>
            <a:spLocks noGrp="1"/>
          </p:cNvSpPr>
          <p:nvPr>
            <p:ph type="sldNum" sz="quarter" idx="12"/>
          </p:nvPr>
        </p:nvSpPr>
        <p:spPr>
          <a:xfrm>
            <a:off x="11553374" y="12444942"/>
            <a:ext cx="1014046" cy="730250"/>
          </a:xfrm>
          <a:solidFill>
            <a:schemeClr val="bg1"/>
          </a:solidFill>
          <a:ln w="76200">
            <a:noFill/>
          </a:ln>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B5872B7D-7235-486C-9B72-550D446A4819}" type="slidenum">
              <a:rPr lang="el-GR" altLang="en-US" smtClean="0"/>
              <a:pPr algn="ctr"/>
              <a:t>57</a:t>
            </a:fld>
            <a:endParaRPr lang="el-GR" altLang="en-US" dirty="0"/>
          </a:p>
        </p:txBody>
      </p:sp>
      <p:sp>
        <p:nvSpPr>
          <p:cNvPr id="73732" name="Rectangle 4">
            <a:extLst>
              <a:ext uri="{FF2B5EF4-FFF2-40B4-BE49-F238E27FC236}">
                <a16:creationId xmlns:a16="http://schemas.microsoft.com/office/drawing/2014/main" id="{60E235B0-A7E3-265C-5E04-91E3FF98352A}"/>
              </a:ext>
            </a:extLst>
          </p:cNvPr>
          <p:cNvSpPr>
            <a:spLocks noChangeArrowheads="1"/>
          </p:cNvSpPr>
          <p:nvPr/>
        </p:nvSpPr>
        <p:spPr bwMode="auto">
          <a:xfrm>
            <a:off x="6542087" y="3914776"/>
            <a:ext cx="2346326" cy="901700"/>
          </a:xfrm>
          <a:prstGeom prst="rect">
            <a:avLst/>
          </a:prstGeom>
          <a:solidFill>
            <a:schemeClr val="accent6">
              <a:lumMod val="20000"/>
              <a:lumOff val="8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Organizational</a:t>
            </a:r>
            <a:endParaRPr lang="el-GR" altLang="en-US" sz="2400" b="1" dirty="0">
              <a:latin typeface="Times New Roman" panose="02020603050405020304" pitchFamily="18" charset="0"/>
            </a:endParaRPr>
          </a:p>
          <a:p>
            <a:pPr algn="ctr" eaLnBrk="1" hangingPunct="1"/>
            <a:r>
              <a:rPr lang="en-US" altLang="en-US" sz="2400" b="1" dirty="0">
                <a:latin typeface="Times New Roman" panose="02020603050405020304" pitchFamily="18" charset="0"/>
              </a:rPr>
              <a:t>Model</a:t>
            </a:r>
            <a:endParaRPr lang="en-US" altLang="en-US" sz="2800" b="1" dirty="0"/>
          </a:p>
        </p:txBody>
      </p:sp>
      <p:sp>
        <p:nvSpPr>
          <p:cNvPr id="73733" name="Rectangle 5">
            <a:extLst>
              <a:ext uri="{FF2B5EF4-FFF2-40B4-BE49-F238E27FC236}">
                <a16:creationId xmlns:a16="http://schemas.microsoft.com/office/drawing/2014/main" id="{A7C7F53C-8BE4-3D05-54FD-F7DD7350E6F6}"/>
              </a:ext>
            </a:extLst>
          </p:cNvPr>
          <p:cNvSpPr>
            <a:spLocks noChangeArrowheads="1"/>
          </p:cNvSpPr>
          <p:nvPr/>
        </p:nvSpPr>
        <p:spPr bwMode="auto">
          <a:xfrm>
            <a:off x="9971087" y="3914776"/>
            <a:ext cx="2343150" cy="901700"/>
          </a:xfrm>
          <a:prstGeom prst="rect">
            <a:avLst/>
          </a:prstGeom>
          <a:solidFill>
            <a:schemeClr val="accent6">
              <a:lumMod val="20000"/>
              <a:lumOff val="8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Application</a:t>
            </a:r>
            <a:endParaRPr lang="el-GR" altLang="en-US" sz="2400" b="1" dirty="0">
              <a:latin typeface="Times New Roman" panose="02020603050405020304" pitchFamily="18" charset="0"/>
            </a:endParaRPr>
          </a:p>
          <a:p>
            <a:pPr algn="ctr" eaLnBrk="1" hangingPunct="1"/>
            <a:r>
              <a:rPr lang="en-US" altLang="en-US" sz="2400" b="1" dirty="0">
                <a:latin typeface="Times New Roman" panose="02020603050405020304" pitchFamily="18" charset="0"/>
              </a:rPr>
              <a:t>Model</a:t>
            </a:r>
            <a:endParaRPr lang="en-US" altLang="en-US" sz="2800" b="1" dirty="0"/>
          </a:p>
        </p:txBody>
      </p:sp>
      <p:sp>
        <p:nvSpPr>
          <p:cNvPr id="73734" name="Rectangle 6">
            <a:extLst>
              <a:ext uri="{FF2B5EF4-FFF2-40B4-BE49-F238E27FC236}">
                <a16:creationId xmlns:a16="http://schemas.microsoft.com/office/drawing/2014/main" id="{429A1F64-2F67-B797-3DD8-53F5D685F5FA}"/>
              </a:ext>
            </a:extLst>
          </p:cNvPr>
          <p:cNvSpPr>
            <a:spLocks noChangeArrowheads="1"/>
          </p:cNvSpPr>
          <p:nvPr/>
        </p:nvSpPr>
        <p:spPr bwMode="auto">
          <a:xfrm>
            <a:off x="15030451" y="5537200"/>
            <a:ext cx="2343150" cy="901700"/>
          </a:xfrm>
          <a:prstGeom prst="rect">
            <a:avLst/>
          </a:prstGeom>
          <a:solidFill>
            <a:schemeClr val="accent6">
              <a:lumMod val="20000"/>
              <a:lumOff val="8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Cooperation</a:t>
            </a:r>
            <a:endParaRPr lang="el-GR" altLang="en-US" sz="2400" b="1" dirty="0">
              <a:latin typeface="Times New Roman" panose="02020603050405020304" pitchFamily="18" charset="0"/>
            </a:endParaRPr>
          </a:p>
          <a:p>
            <a:pPr algn="ctr" eaLnBrk="1" hangingPunct="1"/>
            <a:r>
              <a:rPr lang="en-US" altLang="en-US" sz="2400" b="1" dirty="0">
                <a:latin typeface="Times New Roman" panose="02020603050405020304" pitchFamily="18" charset="0"/>
              </a:rPr>
              <a:t>Model</a:t>
            </a:r>
            <a:endParaRPr lang="en-US" altLang="en-US" sz="2800" b="1" dirty="0"/>
          </a:p>
        </p:txBody>
      </p:sp>
      <p:sp>
        <p:nvSpPr>
          <p:cNvPr id="73735" name="Rectangle 7">
            <a:extLst>
              <a:ext uri="{FF2B5EF4-FFF2-40B4-BE49-F238E27FC236}">
                <a16:creationId xmlns:a16="http://schemas.microsoft.com/office/drawing/2014/main" id="{2376D67C-14E3-1991-BEFF-A822E5E90F5F}"/>
              </a:ext>
            </a:extLst>
          </p:cNvPr>
          <p:cNvSpPr>
            <a:spLocks noChangeArrowheads="1"/>
          </p:cNvSpPr>
          <p:nvPr/>
        </p:nvSpPr>
        <p:spPr bwMode="auto">
          <a:xfrm>
            <a:off x="10352087" y="5486400"/>
            <a:ext cx="3946526" cy="952500"/>
          </a:xfrm>
          <a:prstGeom prst="rect">
            <a:avLst/>
          </a:prstGeom>
          <a:solidFill>
            <a:schemeClr val="accent6">
              <a:lumMod val="20000"/>
              <a:lumOff val="8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Expertise</a:t>
            </a:r>
            <a:endParaRPr lang="el-GR" altLang="en-US" sz="2400" b="1" dirty="0">
              <a:latin typeface="Times New Roman" panose="02020603050405020304" pitchFamily="18" charset="0"/>
            </a:endParaRPr>
          </a:p>
          <a:p>
            <a:pPr algn="ctr" eaLnBrk="1" hangingPunct="1"/>
            <a:r>
              <a:rPr lang="en-US" altLang="en-US" sz="2400" b="1" dirty="0">
                <a:latin typeface="Times New Roman" panose="02020603050405020304" pitchFamily="18" charset="0"/>
              </a:rPr>
              <a:t>Model</a:t>
            </a:r>
            <a:endParaRPr lang="en-US" altLang="en-US" sz="2800" b="1" dirty="0"/>
          </a:p>
        </p:txBody>
      </p:sp>
      <p:sp>
        <p:nvSpPr>
          <p:cNvPr id="73736" name="Rectangle 8">
            <a:extLst>
              <a:ext uri="{FF2B5EF4-FFF2-40B4-BE49-F238E27FC236}">
                <a16:creationId xmlns:a16="http://schemas.microsoft.com/office/drawing/2014/main" id="{BA13D4A7-469B-354C-4F00-3C9DB18A1A61}"/>
              </a:ext>
            </a:extLst>
          </p:cNvPr>
          <p:cNvSpPr>
            <a:spLocks noChangeArrowheads="1"/>
          </p:cNvSpPr>
          <p:nvPr/>
        </p:nvSpPr>
        <p:spPr bwMode="auto">
          <a:xfrm>
            <a:off x="13396913" y="3914776"/>
            <a:ext cx="2343150" cy="901700"/>
          </a:xfrm>
          <a:prstGeom prst="rect">
            <a:avLst/>
          </a:prstGeom>
          <a:solidFill>
            <a:schemeClr val="accent6">
              <a:lumMod val="20000"/>
              <a:lumOff val="8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Task</a:t>
            </a:r>
            <a:endParaRPr lang="el-GR" altLang="en-US" sz="2400" b="1" dirty="0">
              <a:latin typeface="Times New Roman" panose="02020603050405020304" pitchFamily="18" charset="0"/>
            </a:endParaRPr>
          </a:p>
          <a:p>
            <a:pPr algn="ctr" eaLnBrk="1" hangingPunct="1"/>
            <a:r>
              <a:rPr lang="en-US" altLang="en-US" sz="2400" b="1" dirty="0">
                <a:latin typeface="Times New Roman" panose="02020603050405020304" pitchFamily="18" charset="0"/>
              </a:rPr>
              <a:t>Model</a:t>
            </a:r>
            <a:endParaRPr lang="en-US" altLang="en-US" sz="2800" b="1" dirty="0"/>
          </a:p>
        </p:txBody>
      </p:sp>
      <p:sp>
        <p:nvSpPr>
          <p:cNvPr id="73737" name="Rectangle 9">
            <a:extLst>
              <a:ext uri="{FF2B5EF4-FFF2-40B4-BE49-F238E27FC236}">
                <a16:creationId xmlns:a16="http://schemas.microsoft.com/office/drawing/2014/main" id="{4CEDF60F-49B0-87BC-D783-433103C1B9F8}"/>
              </a:ext>
            </a:extLst>
          </p:cNvPr>
          <p:cNvSpPr>
            <a:spLocks noChangeArrowheads="1"/>
          </p:cNvSpPr>
          <p:nvPr/>
        </p:nvSpPr>
        <p:spPr bwMode="auto">
          <a:xfrm>
            <a:off x="13589001" y="7159626"/>
            <a:ext cx="2343150" cy="901700"/>
          </a:xfrm>
          <a:prstGeom prst="rect">
            <a:avLst/>
          </a:prstGeom>
          <a:solidFill>
            <a:schemeClr val="accent6">
              <a:lumMod val="20000"/>
              <a:lumOff val="8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Conceptual</a:t>
            </a:r>
            <a:endParaRPr lang="el-GR" altLang="en-US" sz="2400" b="1" dirty="0">
              <a:latin typeface="Times New Roman" panose="02020603050405020304" pitchFamily="18" charset="0"/>
            </a:endParaRPr>
          </a:p>
          <a:p>
            <a:pPr algn="ctr" eaLnBrk="1" hangingPunct="1"/>
            <a:r>
              <a:rPr lang="en-US" altLang="en-US" sz="2400" b="1" dirty="0">
                <a:latin typeface="Times New Roman" panose="02020603050405020304" pitchFamily="18" charset="0"/>
              </a:rPr>
              <a:t>Model</a:t>
            </a:r>
            <a:endParaRPr lang="en-US" altLang="en-US" sz="2800" b="1" dirty="0"/>
          </a:p>
        </p:txBody>
      </p:sp>
      <p:sp>
        <p:nvSpPr>
          <p:cNvPr id="73738" name="Rectangle 10">
            <a:extLst>
              <a:ext uri="{FF2B5EF4-FFF2-40B4-BE49-F238E27FC236}">
                <a16:creationId xmlns:a16="http://schemas.microsoft.com/office/drawing/2014/main" id="{33523E22-09C0-5B61-5433-63B8592383D4}"/>
              </a:ext>
            </a:extLst>
          </p:cNvPr>
          <p:cNvSpPr>
            <a:spLocks noChangeArrowheads="1"/>
          </p:cNvSpPr>
          <p:nvPr/>
        </p:nvSpPr>
        <p:spPr bwMode="auto">
          <a:xfrm>
            <a:off x="13600115" y="8782049"/>
            <a:ext cx="2343150" cy="901700"/>
          </a:xfrm>
          <a:prstGeom prst="rect">
            <a:avLst/>
          </a:prstGeom>
          <a:solidFill>
            <a:schemeClr val="accent6">
              <a:lumMod val="20000"/>
              <a:lumOff val="8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Design</a:t>
            </a:r>
          </a:p>
          <a:p>
            <a:pPr algn="ctr" eaLnBrk="1" hangingPunct="1"/>
            <a:r>
              <a:rPr lang="en-US" altLang="en-US" sz="2400" b="1" dirty="0">
                <a:latin typeface="Times New Roman" panose="02020603050405020304" pitchFamily="18" charset="0"/>
              </a:rPr>
              <a:t>Model</a:t>
            </a:r>
            <a:endParaRPr lang="el-GR" altLang="en-US" sz="2400" b="1" dirty="0">
              <a:latin typeface="Times New Roman" panose="02020603050405020304" pitchFamily="18" charset="0"/>
            </a:endParaRPr>
          </a:p>
        </p:txBody>
      </p:sp>
      <p:sp>
        <p:nvSpPr>
          <p:cNvPr id="73739" name="Oval 11">
            <a:extLst>
              <a:ext uri="{FF2B5EF4-FFF2-40B4-BE49-F238E27FC236}">
                <a16:creationId xmlns:a16="http://schemas.microsoft.com/office/drawing/2014/main" id="{8DD1BA73-8C91-83ED-8CF6-A545A256E2DD}"/>
              </a:ext>
            </a:extLst>
          </p:cNvPr>
          <p:cNvSpPr>
            <a:spLocks noChangeArrowheads="1"/>
          </p:cNvSpPr>
          <p:nvPr/>
        </p:nvSpPr>
        <p:spPr bwMode="auto">
          <a:xfrm>
            <a:off x="13589001" y="10223500"/>
            <a:ext cx="2343150" cy="901700"/>
          </a:xfrm>
          <a:prstGeom prst="ellipse">
            <a:avLst/>
          </a:prstGeom>
          <a:solidFill>
            <a:srgbClr val="C0C0C0"/>
          </a:solidFill>
          <a:ln w="76200">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rPr>
              <a:t>System</a:t>
            </a:r>
            <a:endParaRPr lang="en-US" altLang="en-US" sz="2800" b="1" dirty="0"/>
          </a:p>
        </p:txBody>
      </p:sp>
      <p:sp>
        <p:nvSpPr>
          <p:cNvPr id="73740" name="Line 12">
            <a:extLst>
              <a:ext uri="{FF2B5EF4-FFF2-40B4-BE49-F238E27FC236}">
                <a16:creationId xmlns:a16="http://schemas.microsoft.com/office/drawing/2014/main" id="{ACD2A098-3FB5-5BC7-4E2A-4DFA2C92EB28}"/>
              </a:ext>
            </a:extLst>
          </p:cNvPr>
          <p:cNvSpPr>
            <a:spLocks noChangeShapeType="1"/>
          </p:cNvSpPr>
          <p:nvPr/>
        </p:nvSpPr>
        <p:spPr bwMode="auto">
          <a:xfrm>
            <a:off x="8899527" y="4273550"/>
            <a:ext cx="1082674" cy="0"/>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3741" name="Line 13">
            <a:extLst>
              <a:ext uri="{FF2B5EF4-FFF2-40B4-BE49-F238E27FC236}">
                <a16:creationId xmlns:a16="http://schemas.microsoft.com/office/drawing/2014/main" id="{E8A2F122-7FDB-14F7-F706-E7EE652F33F3}"/>
              </a:ext>
            </a:extLst>
          </p:cNvPr>
          <p:cNvSpPr>
            <a:spLocks noChangeShapeType="1"/>
          </p:cNvSpPr>
          <p:nvPr/>
        </p:nvSpPr>
        <p:spPr bwMode="auto">
          <a:xfrm>
            <a:off x="12325350" y="4273550"/>
            <a:ext cx="1082676" cy="0"/>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3742" name="Line 14">
            <a:extLst>
              <a:ext uri="{FF2B5EF4-FFF2-40B4-BE49-F238E27FC236}">
                <a16:creationId xmlns:a16="http://schemas.microsoft.com/office/drawing/2014/main" id="{5876B41A-2A8F-58E7-E7AF-8677E073890F}"/>
              </a:ext>
            </a:extLst>
          </p:cNvPr>
          <p:cNvSpPr>
            <a:spLocks noChangeShapeType="1"/>
          </p:cNvSpPr>
          <p:nvPr/>
        </p:nvSpPr>
        <p:spPr bwMode="auto">
          <a:xfrm flipH="1">
            <a:off x="13408027" y="4816476"/>
            <a:ext cx="1082674" cy="720724"/>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3743" name="Line 15">
            <a:extLst>
              <a:ext uri="{FF2B5EF4-FFF2-40B4-BE49-F238E27FC236}">
                <a16:creationId xmlns:a16="http://schemas.microsoft.com/office/drawing/2014/main" id="{F640909F-FEEE-5911-1457-2C78C38C875D}"/>
              </a:ext>
            </a:extLst>
          </p:cNvPr>
          <p:cNvSpPr>
            <a:spLocks noChangeShapeType="1"/>
          </p:cNvSpPr>
          <p:nvPr/>
        </p:nvSpPr>
        <p:spPr bwMode="auto">
          <a:xfrm>
            <a:off x="14501815" y="4853380"/>
            <a:ext cx="1441450" cy="720724"/>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3744" name="Line 16">
            <a:extLst>
              <a:ext uri="{FF2B5EF4-FFF2-40B4-BE49-F238E27FC236}">
                <a16:creationId xmlns:a16="http://schemas.microsoft.com/office/drawing/2014/main" id="{8677743D-2A89-1B99-24B9-83FFC38DA708}"/>
              </a:ext>
            </a:extLst>
          </p:cNvPr>
          <p:cNvSpPr>
            <a:spLocks noChangeShapeType="1"/>
          </p:cNvSpPr>
          <p:nvPr/>
        </p:nvSpPr>
        <p:spPr bwMode="auto">
          <a:xfrm>
            <a:off x="13408027" y="6438901"/>
            <a:ext cx="1260474" cy="720726"/>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3745" name="Line 17">
            <a:extLst>
              <a:ext uri="{FF2B5EF4-FFF2-40B4-BE49-F238E27FC236}">
                <a16:creationId xmlns:a16="http://schemas.microsoft.com/office/drawing/2014/main" id="{F9032C1F-536B-A1CB-19E7-EFC0FCCE645B}"/>
              </a:ext>
            </a:extLst>
          </p:cNvPr>
          <p:cNvSpPr>
            <a:spLocks noChangeShapeType="1"/>
          </p:cNvSpPr>
          <p:nvPr/>
        </p:nvSpPr>
        <p:spPr bwMode="auto">
          <a:xfrm flipH="1">
            <a:off x="14668501" y="6438901"/>
            <a:ext cx="1444626" cy="720726"/>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3746" name="Line 18">
            <a:extLst>
              <a:ext uri="{FF2B5EF4-FFF2-40B4-BE49-F238E27FC236}">
                <a16:creationId xmlns:a16="http://schemas.microsoft.com/office/drawing/2014/main" id="{E50D0DA3-204E-351C-A40D-E80098B0959C}"/>
              </a:ext>
            </a:extLst>
          </p:cNvPr>
          <p:cNvSpPr>
            <a:spLocks noChangeShapeType="1"/>
          </p:cNvSpPr>
          <p:nvPr/>
        </p:nvSpPr>
        <p:spPr bwMode="auto">
          <a:xfrm>
            <a:off x="14668500" y="8061326"/>
            <a:ext cx="0" cy="720724"/>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3747" name="Line 19">
            <a:extLst>
              <a:ext uri="{FF2B5EF4-FFF2-40B4-BE49-F238E27FC236}">
                <a16:creationId xmlns:a16="http://schemas.microsoft.com/office/drawing/2014/main" id="{DA05220B-C52D-AE43-D9D7-8673D218EF90}"/>
              </a:ext>
            </a:extLst>
          </p:cNvPr>
          <p:cNvSpPr>
            <a:spLocks noChangeShapeType="1"/>
          </p:cNvSpPr>
          <p:nvPr/>
        </p:nvSpPr>
        <p:spPr bwMode="auto">
          <a:xfrm>
            <a:off x="14668500" y="9683751"/>
            <a:ext cx="0" cy="542926"/>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3748" name="Text Box 20">
            <a:extLst>
              <a:ext uri="{FF2B5EF4-FFF2-40B4-BE49-F238E27FC236}">
                <a16:creationId xmlns:a16="http://schemas.microsoft.com/office/drawing/2014/main" id="{AD470AF1-9B44-D55F-A362-F2A5AD257AC8}"/>
              </a:ext>
            </a:extLst>
          </p:cNvPr>
          <p:cNvSpPr txBox="1">
            <a:spLocks noChangeArrowheads="1"/>
          </p:cNvSpPr>
          <p:nvPr/>
        </p:nvSpPr>
        <p:spPr bwMode="auto">
          <a:xfrm>
            <a:off x="7162800" y="1676401"/>
            <a:ext cx="9296400" cy="707886"/>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rgbClr val="990000"/>
                </a:solidFill>
              </a:rPr>
              <a:t>Model Dependencies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ate Placeholder 1">
            <a:extLst>
              <a:ext uri="{FF2B5EF4-FFF2-40B4-BE49-F238E27FC236}">
                <a16:creationId xmlns:a16="http://schemas.microsoft.com/office/drawing/2014/main" id="{6C8A7658-F490-3FF1-7AB4-1EDA844545FE}"/>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54275" name="Slide Number Placeholder 3">
            <a:extLst>
              <a:ext uri="{FF2B5EF4-FFF2-40B4-BE49-F238E27FC236}">
                <a16:creationId xmlns:a16="http://schemas.microsoft.com/office/drawing/2014/main" id="{45BE576D-7F10-1D7D-3CDD-0E832E3E4ABE}"/>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AEA9E0B0-43C8-4006-ABF0-353F5DA80CAC}" type="slidenum">
              <a:rPr lang="el-GR" altLang="en-US" smtClean="0"/>
              <a:pPr algn="ctr"/>
              <a:t>58</a:t>
            </a:fld>
            <a:endParaRPr lang="el-GR" altLang="en-US" dirty="0"/>
          </a:p>
        </p:txBody>
      </p:sp>
      <p:sp>
        <p:nvSpPr>
          <p:cNvPr id="54276" name="Text Box 4">
            <a:extLst>
              <a:ext uri="{FF2B5EF4-FFF2-40B4-BE49-F238E27FC236}">
                <a16:creationId xmlns:a16="http://schemas.microsoft.com/office/drawing/2014/main" id="{8AC2900F-A963-D06F-44D8-A79291DD82DF}"/>
              </a:ext>
            </a:extLst>
          </p:cNvPr>
          <p:cNvSpPr txBox="1">
            <a:spLocks noChangeArrowheads="1"/>
          </p:cNvSpPr>
          <p:nvPr/>
        </p:nvSpPr>
        <p:spPr bwMode="auto">
          <a:xfrm>
            <a:off x="3097755" y="2949523"/>
            <a:ext cx="18188489" cy="6816290"/>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6000" b="1" dirty="0">
                <a:solidFill>
                  <a:srgbClr val="C00000"/>
                </a:solidFill>
                <a:effectLst/>
                <a:latin typeface="Helvetica Neue"/>
                <a:ea typeface="Times New Roman" panose="02020603050405020304" pitchFamily="18" charset="0"/>
                <a:cs typeface="Times New Roman" panose="02020603050405020304" pitchFamily="18" charset="0"/>
              </a:rPr>
              <a:t>Modelling Expertise</a:t>
            </a:r>
          </a:p>
          <a:p>
            <a:pPr algn="ct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6000" dirty="0">
              <a:effectLst/>
              <a:latin typeface="Helvetica Neue"/>
              <a:ea typeface="Times New Roman" panose="02020603050405020304" pitchFamily="18" charset="0"/>
              <a:cs typeface="Times New Roman" panose="02020603050405020304" pitchFamily="18" charset="0"/>
            </a:endParaRPr>
          </a:p>
          <a:p>
            <a:pPr algn="ct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6000" dirty="0">
                <a:effectLst/>
                <a:latin typeface="Helvetica Neue"/>
                <a:ea typeface="Times New Roman" panose="02020603050405020304" pitchFamily="18" charset="0"/>
                <a:cs typeface="Times New Roman" panose="02020603050405020304" pitchFamily="18" charset="0"/>
              </a:rPr>
              <a:t>The biggest challenge of knowledge engineering is answering satisfactorily the question </a:t>
            </a:r>
            <a:endParaRPr lang="en-CY" sz="6000" dirty="0">
              <a:effectLst/>
              <a:latin typeface="Helvetica Neue"/>
              <a:ea typeface="Calibri" panose="020F0502020204030204" pitchFamily="34" charset="0"/>
              <a:cs typeface="Times New Roman" panose="02020603050405020304" pitchFamily="18" charset="0"/>
            </a:endParaRPr>
          </a:p>
          <a:p>
            <a:pPr algn="ct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6000" dirty="0">
                <a:effectLst/>
                <a:latin typeface="Helvetica Neue"/>
                <a:ea typeface="Times New Roman" panose="02020603050405020304" pitchFamily="18" charset="0"/>
                <a:cs typeface="Times New Roman" panose="02020603050405020304" pitchFamily="18" charset="0"/>
              </a:rPr>
              <a:t> </a:t>
            </a:r>
            <a:endParaRPr lang="en-CY" sz="6000" dirty="0">
              <a:effectLst/>
              <a:latin typeface="Helvetica Neue"/>
              <a:ea typeface="Calibri" panose="020F0502020204030204" pitchFamily="34" charset="0"/>
              <a:cs typeface="Times New Roman" panose="02020603050405020304" pitchFamily="18" charset="0"/>
            </a:endParaRPr>
          </a:p>
          <a:p>
            <a:pPr algn="ct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6000" dirty="0">
                <a:effectLst/>
                <a:latin typeface="Helvetica Neue"/>
                <a:ea typeface="Times New Roman" panose="02020603050405020304" pitchFamily="18" charset="0"/>
                <a:cs typeface="Times New Roman" panose="02020603050405020304" pitchFamily="18" charset="0"/>
              </a:rPr>
              <a:t>"</a:t>
            </a:r>
            <a:r>
              <a:rPr lang="en-CY" sz="6000" b="1" dirty="0">
                <a:effectLst/>
                <a:latin typeface="Helvetica Neue"/>
                <a:ea typeface="Times New Roman" panose="02020603050405020304" pitchFamily="18" charset="0"/>
                <a:cs typeface="Times New Roman" panose="02020603050405020304" pitchFamily="18" charset="0"/>
              </a:rPr>
              <a:t>How is expertise modelled?"</a:t>
            </a:r>
            <a:endParaRPr lang="en-CY" sz="6000" b="1" dirty="0">
              <a:effectLst/>
              <a:latin typeface="Helvetica Neue"/>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CY"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36374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76266" y="2515939"/>
            <a:ext cx="21590490" cy="1336531"/>
          </a:xfrm>
        </p:spPr>
        <p:txBody>
          <a:bodyPr>
            <a:normAutofit/>
          </a:bodyPr>
          <a:lstStyle/>
          <a:p>
            <a:r>
              <a:rPr lang="en-US" sz="5400" dirty="0"/>
              <a:t>Modelling Expertise: CommonKADS Methodology approach</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276266" y="4214031"/>
            <a:ext cx="21590489" cy="5649500"/>
          </a:xfrm>
        </p:spPr>
        <p: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The CommonKADS methodology proposes the following basic conditions regarding the modelling of expertise:</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It is possible and useful to separate different generic types of knowledge according to the different roles that knowledge plays in reasoning processes.</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These types of knowledge can be organized into several layers which have limited interconnections.</a:t>
            </a:r>
            <a:endParaRPr lang="en-CY" sz="4400" dirty="0">
              <a:effectLst/>
              <a:ea typeface="Calibri" panose="020F0502020204030204" pitchFamily="34" charset="0"/>
              <a:cs typeface="Times New Roman" panose="02020603050405020304" pitchFamily="18" charset="0"/>
            </a:endParaRPr>
          </a:p>
          <a:p>
            <a:pPr>
              <a:lnSpc>
                <a:spcPct val="107000"/>
              </a:lnSpc>
              <a:spcAft>
                <a:spcPts val="800"/>
              </a:spcAft>
            </a:pP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pPr>
            <a:endParaRPr lang="en-CY" sz="4400" dirty="0">
              <a:effectLst/>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59</a:t>
            </a:fld>
            <a:endParaRPr lang="bg-BG">
              <a:solidFill>
                <a:srgbClr val="000000"/>
              </a:solidFill>
            </a:endParaRPr>
          </a:p>
        </p:txBody>
      </p:sp>
    </p:spTree>
    <p:extLst>
      <p:ext uri="{BB962C8B-B14F-4D97-AF65-F5344CB8AC3E}">
        <p14:creationId xmlns:p14="http://schemas.microsoft.com/office/powerpoint/2010/main" val="2750505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a:extLst>
              <a:ext uri="{FF2B5EF4-FFF2-40B4-BE49-F238E27FC236}">
                <a16:creationId xmlns:a16="http://schemas.microsoft.com/office/drawing/2014/main" id="{4B3D566C-3354-2C23-02F0-F5631344F18E}"/>
              </a:ext>
            </a:extLst>
          </p:cNvPr>
          <p:cNvSpPr>
            <a:spLocks noGrp="1"/>
          </p:cNvSpPr>
          <p:nvPr>
            <p:ph type="dt" sz="quarter" idx="10"/>
          </p:nvPr>
        </p:nvSpPr>
        <p:spPr>
          <a:noFill/>
          <a:ln w="76200">
            <a:solidFill>
              <a:schemeClr val="tx1"/>
            </a:solidFill>
          </a:ln>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9219" name="Slide Number Placeholder 3">
            <a:extLst>
              <a:ext uri="{FF2B5EF4-FFF2-40B4-BE49-F238E27FC236}">
                <a16:creationId xmlns:a16="http://schemas.microsoft.com/office/drawing/2014/main" id="{A480945B-812A-51C6-CE07-83EB749E4F6C}"/>
              </a:ext>
            </a:extLst>
          </p:cNvPr>
          <p:cNvSpPr>
            <a:spLocks noGrp="1"/>
          </p:cNvSpPr>
          <p:nvPr>
            <p:ph type="sldNum" sz="quarter" idx="12"/>
          </p:nvPr>
        </p:nvSpPr>
        <p:spPr>
          <a:noFill/>
          <a:ln w="76200">
            <a:noFill/>
          </a:ln>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B76A080A-A1F8-4BAC-892A-B9260CB5DD51}" type="slidenum">
              <a:rPr lang="el-GR" altLang="en-US" smtClean="0"/>
              <a:pPr/>
              <a:t>6</a:t>
            </a:fld>
            <a:endParaRPr lang="el-GR" altLang="en-US" dirty="0"/>
          </a:p>
        </p:txBody>
      </p:sp>
      <p:sp>
        <p:nvSpPr>
          <p:cNvPr id="9220" name="AutoShape 4">
            <a:extLst>
              <a:ext uri="{FF2B5EF4-FFF2-40B4-BE49-F238E27FC236}">
                <a16:creationId xmlns:a16="http://schemas.microsoft.com/office/drawing/2014/main" id="{4FC7ADDD-2F85-8CD8-B42B-64E88C2099A0}"/>
              </a:ext>
            </a:extLst>
          </p:cNvPr>
          <p:cNvSpPr>
            <a:spLocks noChangeArrowheads="1"/>
          </p:cNvSpPr>
          <p:nvPr/>
        </p:nvSpPr>
        <p:spPr bwMode="auto">
          <a:xfrm>
            <a:off x="5375273" y="6115051"/>
            <a:ext cx="3200400" cy="1200150"/>
          </a:xfrm>
          <a:prstGeom prst="flowChartProcess">
            <a:avLst/>
          </a:prstGeom>
          <a:solidFill>
            <a:schemeClr val="accent6">
              <a:lumMod val="20000"/>
              <a:lumOff val="8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Helvetica Neue"/>
              </a:rPr>
              <a:t>System </a:t>
            </a:r>
          </a:p>
          <a:p>
            <a:pPr algn="ctr" eaLnBrk="1" hangingPunct="1"/>
            <a:r>
              <a:rPr lang="en-US" altLang="en-US" sz="2400" b="1" dirty="0">
                <a:latin typeface="Helvetica Neue"/>
              </a:rPr>
              <a:t>Design</a:t>
            </a:r>
            <a:endParaRPr lang="el-GR" altLang="en-US" sz="2400" b="1" dirty="0">
              <a:latin typeface="Helvetica Neue"/>
            </a:endParaRPr>
          </a:p>
        </p:txBody>
      </p:sp>
      <p:sp>
        <p:nvSpPr>
          <p:cNvPr id="9221" name="AutoShape 5">
            <a:extLst>
              <a:ext uri="{FF2B5EF4-FFF2-40B4-BE49-F238E27FC236}">
                <a16:creationId xmlns:a16="http://schemas.microsoft.com/office/drawing/2014/main" id="{DE958BC2-C9FD-5309-A5A8-8A62D4A72071}"/>
              </a:ext>
            </a:extLst>
          </p:cNvPr>
          <p:cNvSpPr>
            <a:spLocks noChangeArrowheads="1"/>
          </p:cNvSpPr>
          <p:nvPr/>
        </p:nvSpPr>
        <p:spPr bwMode="auto">
          <a:xfrm>
            <a:off x="5375273" y="7619150"/>
            <a:ext cx="3200400" cy="762000"/>
          </a:xfrm>
          <a:prstGeom prst="flowChartProcess">
            <a:avLst/>
          </a:prstGeom>
          <a:solidFill>
            <a:schemeClr val="accent6">
              <a:lumMod val="20000"/>
              <a:lumOff val="8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Helvetica Neue"/>
              </a:rPr>
              <a:t>Implementation</a:t>
            </a:r>
            <a:endParaRPr lang="el-GR" altLang="en-US" sz="2400" b="1" dirty="0">
              <a:latin typeface="Helvetica Neue"/>
            </a:endParaRPr>
          </a:p>
          <a:p>
            <a:pPr eaLnBrk="1" hangingPunct="1"/>
            <a:endParaRPr lang="en-US" altLang="en-US" sz="2800" b="1" dirty="0">
              <a:latin typeface="Helvetica Neue"/>
            </a:endParaRPr>
          </a:p>
        </p:txBody>
      </p:sp>
      <p:sp>
        <p:nvSpPr>
          <p:cNvPr id="9222" name="AutoShape 6">
            <a:extLst>
              <a:ext uri="{FF2B5EF4-FFF2-40B4-BE49-F238E27FC236}">
                <a16:creationId xmlns:a16="http://schemas.microsoft.com/office/drawing/2014/main" id="{416E7897-4055-B6B1-BD40-3CA303047B00}"/>
              </a:ext>
            </a:extLst>
          </p:cNvPr>
          <p:cNvSpPr>
            <a:spLocks noChangeArrowheads="1"/>
          </p:cNvSpPr>
          <p:nvPr/>
        </p:nvSpPr>
        <p:spPr bwMode="auto">
          <a:xfrm>
            <a:off x="5375274" y="8819508"/>
            <a:ext cx="3209926" cy="762000"/>
          </a:xfrm>
          <a:prstGeom prst="flowChartProcess">
            <a:avLst/>
          </a:prstGeom>
          <a:solidFill>
            <a:schemeClr val="accent6">
              <a:lumMod val="20000"/>
              <a:lumOff val="8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Helvetica Neue"/>
              </a:rPr>
              <a:t>Testing</a:t>
            </a:r>
            <a:r>
              <a:rPr lang="el-GR" altLang="en-US" sz="2400" b="1" dirty="0">
                <a:latin typeface="Helvetica Neue"/>
              </a:rPr>
              <a:t> </a:t>
            </a:r>
          </a:p>
          <a:p>
            <a:pPr eaLnBrk="1" hangingPunct="1"/>
            <a:endParaRPr lang="en-US" altLang="en-US" sz="2800" b="1" dirty="0">
              <a:latin typeface="Helvetica Neue"/>
            </a:endParaRPr>
          </a:p>
        </p:txBody>
      </p:sp>
      <p:sp>
        <p:nvSpPr>
          <p:cNvPr id="9223" name="Line 7">
            <a:extLst>
              <a:ext uri="{FF2B5EF4-FFF2-40B4-BE49-F238E27FC236}">
                <a16:creationId xmlns:a16="http://schemas.microsoft.com/office/drawing/2014/main" id="{6441D677-F48B-9F2D-F9F2-3A0C45EB932E}"/>
              </a:ext>
            </a:extLst>
          </p:cNvPr>
          <p:cNvSpPr>
            <a:spLocks noChangeShapeType="1"/>
          </p:cNvSpPr>
          <p:nvPr/>
        </p:nvSpPr>
        <p:spPr bwMode="auto">
          <a:xfrm>
            <a:off x="7016750" y="4286251"/>
            <a:ext cx="0" cy="53975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24" name="Line 8">
            <a:extLst>
              <a:ext uri="{FF2B5EF4-FFF2-40B4-BE49-F238E27FC236}">
                <a16:creationId xmlns:a16="http://schemas.microsoft.com/office/drawing/2014/main" id="{D6C1BDB6-67D4-B43D-E0A9-11E1EF0BCDDA}"/>
              </a:ext>
            </a:extLst>
          </p:cNvPr>
          <p:cNvSpPr>
            <a:spLocks noChangeShapeType="1"/>
          </p:cNvSpPr>
          <p:nvPr/>
        </p:nvSpPr>
        <p:spPr bwMode="auto">
          <a:xfrm>
            <a:off x="7016750" y="5727701"/>
            <a:ext cx="0" cy="36195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25" name="Line 9">
            <a:extLst>
              <a:ext uri="{FF2B5EF4-FFF2-40B4-BE49-F238E27FC236}">
                <a16:creationId xmlns:a16="http://schemas.microsoft.com/office/drawing/2014/main" id="{EDFB2951-0572-3256-D0A4-DA8D237A07F1}"/>
              </a:ext>
            </a:extLst>
          </p:cNvPr>
          <p:cNvSpPr>
            <a:spLocks noChangeShapeType="1"/>
          </p:cNvSpPr>
          <p:nvPr/>
        </p:nvSpPr>
        <p:spPr bwMode="auto">
          <a:xfrm>
            <a:off x="7016750" y="7315201"/>
            <a:ext cx="0" cy="36195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26" name="Line 10">
            <a:extLst>
              <a:ext uri="{FF2B5EF4-FFF2-40B4-BE49-F238E27FC236}">
                <a16:creationId xmlns:a16="http://schemas.microsoft.com/office/drawing/2014/main" id="{38837A4B-605D-7EF6-DE33-BFDDD997BEE3}"/>
              </a:ext>
            </a:extLst>
          </p:cNvPr>
          <p:cNvSpPr>
            <a:spLocks noChangeShapeType="1"/>
          </p:cNvSpPr>
          <p:nvPr/>
        </p:nvSpPr>
        <p:spPr bwMode="auto">
          <a:xfrm>
            <a:off x="7016750" y="8426970"/>
            <a:ext cx="0" cy="33020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27" name="Line 11">
            <a:extLst>
              <a:ext uri="{FF2B5EF4-FFF2-40B4-BE49-F238E27FC236}">
                <a16:creationId xmlns:a16="http://schemas.microsoft.com/office/drawing/2014/main" id="{A4790FDA-B295-61C5-0E91-F1B7DDB915E7}"/>
              </a:ext>
            </a:extLst>
          </p:cNvPr>
          <p:cNvSpPr>
            <a:spLocks noChangeShapeType="1"/>
          </p:cNvSpPr>
          <p:nvPr/>
        </p:nvSpPr>
        <p:spPr bwMode="auto">
          <a:xfrm>
            <a:off x="7016750" y="9592750"/>
            <a:ext cx="0" cy="53975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28" name="Line 12">
            <a:extLst>
              <a:ext uri="{FF2B5EF4-FFF2-40B4-BE49-F238E27FC236}">
                <a16:creationId xmlns:a16="http://schemas.microsoft.com/office/drawing/2014/main" id="{D62916C9-8759-96A9-23E9-20759468E55B}"/>
              </a:ext>
            </a:extLst>
          </p:cNvPr>
          <p:cNvSpPr>
            <a:spLocks noChangeShapeType="1"/>
          </p:cNvSpPr>
          <p:nvPr/>
        </p:nvSpPr>
        <p:spPr bwMode="auto">
          <a:xfrm>
            <a:off x="8534400" y="8950326"/>
            <a:ext cx="723900" cy="0"/>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229" name="Line 13">
            <a:extLst>
              <a:ext uri="{FF2B5EF4-FFF2-40B4-BE49-F238E27FC236}">
                <a16:creationId xmlns:a16="http://schemas.microsoft.com/office/drawing/2014/main" id="{9EE19301-D3F9-FA0B-DBC2-2A8BB15C88F2}"/>
              </a:ext>
            </a:extLst>
          </p:cNvPr>
          <p:cNvSpPr>
            <a:spLocks noChangeShapeType="1"/>
          </p:cNvSpPr>
          <p:nvPr/>
        </p:nvSpPr>
        <p:spPr bwMode="auto">
          <a:xfrm flipV="1">
            <a:off x="9258300" y="8229601"/>
            <a:ext cx="0" cy="720726"/>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230" name="Line 14">
            <a:extLst>
              <a:ext uri="{FF2B5EF4-FFF2-40B4-BE49-F238E27FC236}">
                <a16:creationId xmlns:a16="http://schemas.microsoft.com/office/drawing/2014/main" id="{7B317200-5BF1-53B1-B528-7DBB7C81315A}"/>
              </a:ext>
            </a:extLst>
          </p:cNvPr>
          <p:cNvSpPr>
            <a:spLocks noChangeShapeType="1"/>
          </p:cNvSpPr>
          <p:nvPr/>
        </p:nvSpPr>
        <p:spPr bwMode="auto">
          <a:xfrm flipH="1">
            <a:off x="8534400" y="8229600"/>
            <a:ext cx="723900" cy="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31" name="Line 15">
            <a:extLst>
              <a:ext uri="{FF2B5EF4-FFF2-40B4-BE49-F238E27FC236}">
                <a16:creationId xmlns:a16="http://schemas.microsoft.com/office/drawing/2014/main" id="{CEAA81CA-2F9D-1CF4-436D-A4D6698E7DF0}"/>
              </a:ext>
            </a:extLst>
          </p:cNvPr>
          <p:cNvSpPr>
            <a:spLocks noChangeShapeType="1"/>
          </p:cNvSpPr>
          <p:nvPr/>
        </p:nvSpPr>
        <p:spPr bwMode="auto">
          <a:xfrm>
            <a:off x="8534400" y="7772400"/>
            <a:ext cx="723900" cy="0"/>
          </a:xfrm>
          <a:prstGeom prst="line">
            <a:avLst/>
          </a:prstGeom>
          <a:noFill/>
          <a:ln w="7620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232" name="Line 16">
            <a:extLst>
              <a:ext uri="{FF2B5EF4-FFF2-40B4-BE49-F238E27FC236}">
                <a16:creationId xmlns:a16="http://schemas.microsoft.com/office/drawing/2014/main" id="{62204892-EBBA-5512-1543-3C7E8A25BC11}"/>
              </a:ext>
            </a:extLst>
          </p:cNvPr>
          <p:cNvSpPr>
            <a:spLocks noChangeShapeType="1"/>
          </p:cNvSpPr>
          <p:nvPr/>
        </p:nvSpPr>
        <p:spPr bwMode="auto">
          <a:xfrm flipH="1">
            <a:off x="8534400" y="7051676"/>
            <a:ext cx="723900" cy="0"/>
          </a:xfrm>
          <a:prstGeom prst="line">
            <a:avLst/>
          </a:prstGeom>
          <a:noFill/>
          <a:ln w="76200">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33" name="Line 17">
            <a:extLst>
              <a:ext uri="{FF2B5EF4-FFF2-40B4-BE49-F238E27FC236}">
                <a16:creationId xmlns:a16="http://schemas.microsoft.com/office/drawing/2014/main" id="{F50C6E91-19AA-4FDA-263C-975412CC4DCA}"/>
              </a:ext>
            </a:extLst>
          </p:cNvPr>
          <p:cNvSpPr>
            <a:spLocks noChangeShapeType="1"/>
          </p:cNvSpPr>
          <p:nvPr/>
        </p:nvSpPr>
        <p:spPr bwMode="auto">
          <a:xfrm>
            <a:off x="9258300" y="7051676"/>
            <a:ext cx="0" cy="720724"/>
          </a:xfrm>
          <a:prstGeom prst="line">
            <a:avLst/>
          </a:prstGeom>
          <a:noFill/>
          <a:ln w="7620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234" name="AutoShape 18">
            <a:extLst>
              <a:ext uri="{FF2B5EF4-FFF2-40B4-BE49-F238E27FC236}">
                <a16:creationId xmlns:a16="http://schemas.microsoft.com/office/drawing/2014/main" id="{7EB51893-2CC6-BE86-748C-F5564B98BB4D}"/>
              </a:ext>
            </a:extLst>
          </p:cNvPr>
          <p:cNvSpPr>
            <a:spLocks noChangeArrowheads="1"/>
          </p:cNvSpPr>
          <p:nvPr/>
        </p:nvSpPr>
        <p:spPr bwMode="auto">
          <a:xfrm>
            <a:off x="5699124" y="3505201"/>
            <a:ext cx="2419350" cy="781050"/>
          </a:xfrm>
          <a:prstGeom prst="flowChartAlternateProcess">
            <a:avLst/>
          </a:prstGeom>
          <a:solidFill>
            <a:schemeClr val="accent6">
              <a:lumMod val="20000"/>
              <a:lumOff val="8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Helvetica Neue"/>
              </a:rPr>
              <a:t>Start</a:t>
            </a:r>
            <a:endParaRPr lang="en-US" altLang="en-US" sz="2800" b="1" dirty="0">
              <a:latin typeface="Helvetica Neue"/>
            </a:endParaRPr>
          </a:p>
        </p:txBody>
      </p:sp>
      <p:sp>
        <p:nvSpPr>
          <p:cNvPr id="9235" name="AutoShape 19">
            <a:extLst>
              <a:ext uri="{FF2B5EF4-FFF2-40B4-BE49-F238E27FC236}">
                <a16:creationId xmlns:a16="http://schemas.microsoft.com/office/drawing/2014/main" id="{5B3252C8-7025-F558-60CC-92C2F7FB5420}"/>
              </a:ext>
            </a:extLst>
          </p:cNvPr>
          <p:cNvSpPr>
            <a:spLocks noChangeArrowheads="1"/>
          </p:cNvSpPr>
          <p:nvPr/>
        </p:nvSpPr>
        <p:spPr bwMode="auto">
          <a:xfrm>
            <a:off x="5375274" y="4876800"/>
            <a:ext cx="3209926" cy="850900"/>
          </a:xfrm>
          <a:prstGeom prst="flowChartProcess">
            <a:avLst/>
          </a:prstGeom>
          <a:solidFill>
            <a:schemeClr val="accent6">
              <a:lumMod val="20000"/>
              <a:lumOff val="8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Helvetica Neue"/>
              </a:rPr>
              <a:t>Requirements Specification</a:t>
            </a:r>
            <a:endParaRPr lang="el-GR" altLang="en-US" sz="2400" b="1" dirty="0">
              <a:latin typeface="Helvetica Neue"/>
            </a:endParaRPr>
          </a:p>
        </p:txBody>
      </p:sp>
      <p:sp>
        <p:nvSpPr>
          <p:cNvPr id="9236" name="AutoShape 20">
            <a:extLst>
              <a:ext uri="{FF2B5EF4-FFF2-40B4-BE49-F238E27FC236}">
                <a16:creationId xmlns:a16="http://schemas.microsoft.com/office/drawing/2014/main" id="{55529D3D-2D22-67CF-FB11-34D49E4CEFCC}"/>
              </a:ext>
            </a:extLst>
          </p:cNvPr>
          <p:cNvSpPr>
            <a:spLocks noChangeArrowheads="1"/>
          </p:cNvSpPr>
          <p:nvPr/>
        </p:nvSpPr>
        <p:spPr bwMode="auto">
          <a:xfrm>
            <a:off x="5527673" y="10132500"/>
            <a:ext cx="2743200" cy="723900"/>
          </a:xfrm>
          <a:prstGeom prst="flowChartAlternateProcess">
            <a:avLst/>
          </a:prstGeom>
          <a:solidFill>
            <a:schemeClr val="accent6">
              <a:lumMod val="20000"/>
              <a:lumOff val="8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Helvetica Neue"/>
              </a:rPr>
              <a:t>Completion</a:t>
            </a:r>
            <a:endParaRPr lang="en-US" altLang="en-US" sz="2800" b="1" dirty="0">
              <a:latin typeface="Helvetica Neue"/>
            </a:endParaRPr>
          </a:p>
        </p:txBody>
      </p:sp>
      <p:sp>
        <p:nvSpPr>
          <p:cNvPr id="9237" name="Text Box 21">
            <a:extLst>
              <a:ext uri="{FF2B5EF4-FFF2-40B4-BE49-F238E27FC236}">
                <a16:creationId xmlns:a16="http://schemas.microsoft.com/office/drawing/2014/main" id="{3147968F-D241-270B-E056-BF94931B73EF}"/>
              </a:ext>
            </a:extLst>
          </p:cNvPr>
          <p:cNvSpPr txBox="1">
            <a:spLocks noChangeArrowheads="1"/>
          </p:cNvSpPr>
          <p:nvPr/>
        </p:nvSpPr>
        <p:spPr bwMode="auto">
          <a:xfrm>
            <a:off x="5029200" y="1524001"/>
            <a:ext cx="14935200" cy="646331"/>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600" b="1" dirty="0">
                <a:solidFill>
                  <a:srgbClr val="990000"/>
                </a:solidFill>
              </a:rPr>
              <a:t>Software Engineering versus Knowledge Engineering</a:t>
            </a:r>
          </a:p>
        </p:txBody>
      </p:sp>
      <p:sp>
        <p:nvSpPr>
          <p:cNvPr id="9238" name="Text Box 22">
            <a:extLst>
              <a:ext uri="{FF2B5EF4-FFF2-40B4-BE49-F238E27FC236}">
                <a16:creationId xmlns:a16="http://schemas.microsoft.com/office/drawing/2014/main" id="{FCD4395D-04FC-FD28-FD23-87872F559396}"/>
              </a:ext>
            </a:extLst>
          </p:cNvPr>
          <p:cNvSpPr txBox="1">
            <a:spLocks noChangeArrowheads="1"/>
          </p:cNvSpPr>
          <p:nvPr/>
        </p:nvSpPr>
        <p:spPr bwMode="auto">
          <a:xfrm>
            <a:off x="4572000" y="11277600"/>
            <a:ext cx="5029200" cy="584775"/>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dirty="0">
                <a:solidFill>
                  <a:srgbClr val="990000"/>
                </a:solidFill>
              </a:rPr>
              <a:t>Software Engineering</a:t>
            </a:r>
          </a:p>
        </p:txBody>
      </p:sp>
      <p:sp>
        <p:nvSpPr>
          <p:cNvPr id="9239" name="AutoShape 23">
            <a:extLst>
              <a:ext uri="{FF2B5EF4-FFF2-40B4-BE49-F238E27FC236}">
                <a16:creationId xmlns:a16="http://schemas.microsoft.com/office/drawing/2014/main" id="{B6D764D8-B035-9668-153F-7EE51EBB9C71}"/>
              </a:ext>
            </a:extLst>
          </p:cNvPr>
          <p:cNvSpPr>
            <a:spLocks noChangeArrowheads="1"/>
          </p:cNvSpPr>
          <p:nvPr/>
        </p:nvSpPr>
        <p:spPr bwMode="auto">
          <a:xfrm>
            <a:off x="11582400" y="4813303"/>
            <a:ext cx="3505200" cy="942974"/>
          </a:xfrm>
          <a:prstGeom prst="flowChartProcess">
            <a:avLst/>
          </a:prstGeom>
          <a:solidFill>
            <a:schemeClr val="accent6">
              <a:lumMod val="60000"/>
              <a:lumOff val="4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Helvetica Neue"/>
              </a:rPr>
              <a:t>Interviews with Expert/s</a:t>
            </a:r>
            <a:endParaRPr lang="el-GR" altLang="en-US" sz="2400" b="1" dirty="0">
              <a:latin typeface="Helvetica Neue"/>
            </a:endParaRPr>
          </a:p>
        </p:txBody>
      </p:sp>
      <p:sp>
        <p:nvSpPr>
          <p:cNvPr id="9240" name="AutoShape 24">
            <a:extLst>
              <a:ext uri="{FF2B5EF4-FFF2-40B4-BE49-F238E27FC236}">
                <a16:creationId xmlns:a16="http://schemas.microsoft.com/office/drawing/2014/main" id="{A6D134B6-88A5-8580-2368-3E08668C01C6}"/>
              </a:ext>
            </a:extLst>
          </p:cNvPr>
          <p:cNvSpPr>
            <a:spLocks noChangeArrowheads="1"/>
          </p:cNvSpPr>
          <p:nvPr/>
        </p:nvSpPr>
        <p:spPr bwMode="auto">
          <a:xfrm>
            <a:off x="11699872" y="8336180"/>
            <a:ext cx="3657600" cy="1828800"/>
          </a:xfrm>
          <a:prstGeom prst="flowChartProcess">
            <a:avLst/>
          </a:prstGeom>
          <a:solidFill>
            <a:schemeClr val="accent6">
              <a:lumMod val="60000"/>
              <a:lumOff val="4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400" b="1" dirty="0">
              <a:latin typeface="Helvetica Neue"/>
            </a:endParaRPr>
          </a:p>
          <a:p>
            <a:pPr algn="ctr" eaLnBrk="1" hangingPunct="1"/>
            <a:r>
              <a:rPr lang="en-US" altLang="en-US" sz="2400" b="1" dirty="0">
                <a:latin typeface="Helvetica Neue"/>
              </a:rPr>
              <a:t>Develop or Update Prototype System</a:t>
            </a:r>
            <a:endParaRPr lang="el-GR" altLang="en-US" sz="2400" b="1" dirty="0">
              <a:latin typeface="Helvetica Neue"/>
            </a:endParaRPr>
          </a:p>
          <a:p>
            <a:pPr algn="ctr" eaLnBrk="1" hangingPunct="1"/>
            <a:endParaRPr lang="en-US" altLang="en-US" sz="2800" b="1" dirty="0">
              <a:latin typeface="Helvetica Neue"/>
            </a:endParaRPr>
          </a:p>
        </p:txBody>
      </p:sp>
      <p:sp>
        <p:nvSpPr>
          <p:cNvPr id="9241" name="AutoShape 25">
            <a:extLst>
              <a:ext uri="{FF2B5EF4-FFF2-40B4-BE49-F238E27FC236}">
                <a16:creationId xmlns:a16="http://schemas.microsoft.com/office/drawing/2014/main" id="{12C690AA-DAE4-3B8E-D398-3F62BE58DAB0}"/>
              </a:ext>
            </a:extLst>
          </p:cNvPr>
          <p:cNvSpPr>
            <a:spLocks noChangeArrowheads="1"/>
          </p:cNvSpPr>
          <p:nvPr/>
        </p:nvSpPr>
        <p:spPr bwMode="auto">
          <a:xfrm>
            <a:off x="11582400" y="6365876"/>
            <a:ext cx="3657600" cy="1371600"/>
          </a:xfrm>
          <a:prstGeom prst="flowChartProcess">
            <a:avLst/>
          </a:prstGeom>
          <a:solidFill>
            <a:schemeClr val="accent2">
              <a:lumMod val="60000"/>
              <a:lumOff val="4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400" b="1" dirty="0">
              <a:latin typeface="Helvetica Neue"/>
            </a:endParaRPr>
          </a:p>
          <a:p>
            <a:pPr algn="ctr" eaLnBrk="1" hangingPunct="1"/>
            <a:r>
              <a:rPr lang="en-US" altLang="en-US" sz="2400" b="1" dirty="0">
                <a:latin typeface="Helvetica Neue"/>
              </a:rPr>
              <a:t>Design Model of</a:t>
            </a:r>
          </a:p>
          <a:p>
            <a:pPr algn="ctr" eaLnBrk="1" hangingPunct="1"/>
            <a:r>
              <a:rPr lang="en-US" altLang="en-US" sz="2400" b="1" dirty="0">
                <a:latin typeface="Helvetica Neue"/>
              </a:rPr>
              <a:t>Expertise</a:t>
            </a:r>
            <a:endParaRPr lang="en-US" altLang="en-US" sz="2800" b="1" dirty="0">
              <a:latin typeface="Helvetica Neue"/>
            </a:endParaRPr>
          </a:p>
        </p:txBody>
      </p:sp>
      <p:sp>
        <p:nvSpPr>
          <p:cNvPr id="9242" name="AutoShape 26">
            <a:extLst>
              <a:ext uri="{FF2B5EF4-FFF2-40B4-BE49-F238E27FC236}">
                <a16:creationId xmlns:a16="http://schemas.microsoft.com/office/drawing/2014/main" id="{4F1CD096-FC25-79E6-6AE9-8131EFBABEC2}"/>
              </a:ext>
            </a:extLst>
          </p:cNvPr>
          <p:cNvSpPr>
            <a:spLocks noChangeArrowheads="1"/>
          </p:cNvSpPr>
          <p:nvPr/>
        </p:nvSpPr>
        <p:spPr bwMode="auto">
          <a:xfrm>
            <a:off x="15401927" y="4816476"/>
            <a:ext cx="2886074" cy="974724"/>
          </a:xfrm>
          <a:prstGeom prst="flowChartProcess">
            <a:avLst/>
          </a:prstGeom>
          <a:solidFill>
            <a:schemeClr val="accent6">
              <a:lumMod val="60000"/>
              <a:lumOff val="4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Helvetica Neue"/>
              </a:rPr>
              <a:t>System Evaluation</a:t>
            </a:r>
            <a:endParaRPr lang="el-GR" altLang="en-US" sz="2400" b="1" dirty="0">
              <a:latin typeface="Helvetica Neue"/>
            </a:endParaRPr>
          </a:p>
        </p:txBody>
      </p:sp>
      <p:sp>
        <p:nvSpPr>
          <p:cNvPr id="9243" name="AutoShape 27">
            <a:extLst>
              <a:ext uri="{FF2B5EF4-FFF2-40B4-BE49-F238E27FC236}">
                <a16:creationId xmlns:a16="http://schemas.microsoft.com/office/drawing/2014/main" id="{16293AA8-822C-C705-0302-58D9ADE3C20E}"/>
              </a:ext>
            </a:extLst>
          </p:cNvPr>
          <p:cNvSpPr>
            <a:spLocks noChangeArrowheads="1"/>
          </p:cNvSpPr>
          <p:nvPr/>
        </p:nvSpPr>
        <p:spPr bwMode="auto">
          <a:xfrm>
            <a:off x="15544801" y="8534401"/>
            <a:ext cx="2828926" cy="771526"/>
          </a:xfrm>
          <a:prstGeom prst="flowChartAlternateProcess">
            <a:avLst/>
          </a:prstGeom>
          <a:solidFill>
            <a:schemeClr val="accent6">
              <a:lumMod val="60000"/>
              <a:lumOff val="4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l-GR" altLang="en-US" sz="2400" b="1" dirty="0">
                <a:latin typeface="Helvetica Neue"/>
              </a:rPr>
              <a:t>‘</a:t>
            </a:r>
            <a:r>
              <a:rPr lang="en-US" altLang="en-US" sz="2400" b="1" dirty="0">
                <a:latin typeface="Helvetica Neue"/>
              </a:rPr>
              <a:t>Completion</a:t>
            </a:r>
            <a:r>
              <a:rPr lang="el-GR" altLang="en-US" sz="2400" b="1" dirty="0">
                <a:latin typeface="Helvetica Neue"/>
              </a:rPr>
              <a:t>’</a:t>
            </a:r>
            <a:endParaRPr lang="en-US" altLang="en-US" sz="2800" b="1" dirty="0">
              <a:latin typeface="Helvetica Neue"/>
            </a:endParaRPr>
          </a:p>
        </p:txBody>
      </p:sp>
      <p:sp>
        <p:nvSpPr>
          <p:cNvPr id="9244" name="AutoShape 28">
            <a:extLst>
              <a:ext uri="{FF2B5EF4-FFF2-40B4-BE49-F238E27FC236}">
                <a16:creationId xmlns:a16="http://schemas.microsoft.com/office/drawing/2014/main" id="{F3B84284-20F1-583F-677D-454E98277CCC}"/>
              </a:ext>
            </a:extLst>
          </p:cNvPr>
          <p:cNvSpPr>
            <a:spLocks noChangeArrowheads="1"/>
          </p:cNvSpPr>
          <p:nvPr/>
        </p:nvSpPr>
        <p:spPr bwMode="auto">
          <a:xfrm>
            <a:off x="12192001" y="3165477"/>
            <a:ext cx="2257426" cy="860426"/>
          </a:xfrm>
          <a:prstGeom prst="flowChartAlternateProcess">
            <a:avLst/>
          </a:prstGeom>
          <a:solidFill>
            <a:schemeClr val="accent6">
              <a:lumMod val="60000"/>
              <a:lumOff val="4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Helvetica Neue"/>
              </a:rPr>
              <a:t>Start</a:t>
            </a:r>
            <a:endParaRPr lang="en-US" altLang="en-US" sz="2800" b="1" dirty="0">
              <a:latin typeface="Helvetica Neue"/>
            </a:endParaRPr>
          </a:p>
        </p:txBody>
      </p:sp>
      <p:sp>
        <p:nvSpPr>
          <p:cNvPr id="9245" name="AutoShape 29">
            <a:extLst>
              <a:ext uri="{FF2B5EF4-FFF2-40B4-BE49-F238E27FC236}">
                <a16:creationId xmlns:a16="http://schemas.microsoft.com/office/drawing/2014/main" id="{FB1AC571-D79D-363A-E3C4-5228DF881B48}"/>
              </a:ext>
            </a:extLst>
          </p:cNvPr>
          <p:cNvSpPr>
            <a:spLocks noChangeArrowheads="1"/>
          </p:cNvSpPr>
          <p:nvPr/>
        </p:nvSpPr>
        <p:spPr bwMode="auto">
          <a:xfrm>
            <a:off x="15224127" y="3200401"/>
            <a:ext cx="2911474" cy="819150"/>
          </a:xfrm>
          <a:prstGeom prst="flowChartAlternateProcess">
            <a:avLst/>
          </a:prstGeom>
          <a:solidFill>
            <a:schemeClr val="accent6">
              <a:lumMod val="60000"/>
              <a:lumOff val="40000"/>
            </a:schemeClr>
          </a:solidFill>
          <a:ln w="76200">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Helvetica Neue"/>
              </a:rPr>
              <a:t>Satisfactory?</a:t>
            </a:r>
            <a:endParaRPr lang="en-US" altLang="en-US" sz="2800" b="1" dirty="0">
              <a:latin typeface="Helvetica Neue"/>
            </a:endParaRPr>
          </a:p>
        </p:txBody>
      </p:sp>
      <p:sp>
        <p:nvSpPr>
          <p:cNvPr id="9246" name="Line 30">
            <a:extLst>
              <a:ext uri="{FF2B5EF4-FFF2-40B4-BE49-F238E27FC236}">
                <a16:creationId xmlns:a16="http://schemas.microsoft.com/office/drawing/2014/main" id="{1434ADED-7C1F-30F7-512A-55265E7682D5}"/>
              </a:ext>
            </a:extLst>
          </p:cNvPr>
          <p:cNvSpPr>
            <a:spLocks noChangeShapeType="1"/>
          </p:cNvSpPr>
          <p:nvPr/>
        </p:nvSpPr>
        <p:spPr bwMode="auto">
          <a:xfrm>
            <a:off x="13598526" y="4076701"/>
            <a:ext cx="0" cy="720726"/>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47" name="Line 31">
            <a:extLst>
              <a:ext uri="{FF2B5EF4-FFF2-40B4-BE49-F238E27FC236}">
                <a16:creationId xmlns:a16="http://schemas.microsoft.com/office/drawing/2014/main" id="{F1A91EAD-18D4-FAD6-6259-8ACD8182A2CA}"/>
              </a:ext>
            </a:extLst>
          </p:cNvPr>
          <p:cNvSpPr>
            <a:spLocks noChangeShapeType="1"/>
          </p:cNvSpPr>
          <p:nvPr/>
        </p:nvSpPr>
        <p:spPr bwMode="auto">
          <a:xfrm>
            <a:off x="13598526" y="5791201"/>
            <a:ext cx="0" cy="542926"/>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48" name="Line 32">
            <a:extLst>
              <a:ext uri="{FF2B5EF4-FFF2-40B4-BE49-F238E27FC236}">
                <a16:creationId xmlns:a16="http://schemas.microsoft.com/office/drawing/2014/main" id="{548F7314-636C-7387-E313-45069E623D44}"/>
              </a:ext>
            </a:extLst>
          </p:cNvPr>
          <p:cNvSpPr>
            <a:spLocks noChangeShapeType="1"/>
          </p:cNvSpPr>
          <p:nvPr/>
        </p:nvSpPr>
        <p:spPr bwMode="auto">
          <a:xfrm>
            <a:off x="13598526" y="7772401"/>
            <a:ext cx="0" cy="542926"/>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49" name="Line 34">
            <a:extLst>
              <a:ext uri="{FF2B5EF4-FFF2-40B4-BE49-F238E27FC236}">
                <a16:creationId xmlns:a16="http://schemas.microsoft.com/office/drawing/2014/main" id="{785E0A69-755C-2188-608D-1E9845E366D6}"/>
              </a:ext>
            </a:extLst>
          </p:cNvPr>
          <p:cNvSpPr>
            <a:spLocks noChangeShapeType="1"/>
          </p:cNvSpPr>
          <p:nvPr/>
        </p:nvSpPr>
        <p:spPr bwMode="auto">
          <a:xfrm flipV="1">
            <a:off x="16764000" y="4003676"/>
            <a:ext cx="0" cy="720724"/>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50" name="Line 35">
            <a:extLst>
              <a:ext uri="{FF2B5EF4-FFF2-40B4-BE49-F238E27FC236}">
                <a16:creationId xmlns:a16="http://schemas.microsoft.com/office/drawing/2014/main" id="{14E22807-4FFA-E9AD-EEF6-F56178CD9B28}"/>
              </a:ext>
            </a:extLst>
          </p:cNvPr>
          <p:cNvSpPr>
            <a:spLocks noChangeShapeType="1"/>
          </p:cNvSpPr>
          <p:nvPr/>
        </p:nvSpPr>
        <p:spPr bwMode="auto">
          <a:xfrm flipH="1">
            <a:off x="14500226" y="3714750"/>
            <a:ext cx="723900" cy="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51" name="Line 36">
            <a:extLst>
              <a:ext uri="{FF2B5EF4-FFF2-40B4-BE49-F238E27FC236}">
                <a16:creationId xmlns:a16="http://schemas.microsoft.com/office/drawing/2014/main" id="{88CD5AAF-D0CC-7973-065E-AC711AC2D7B7}"/>
              </a:ext>
            </a:extLst>
          </p:cNvPr>
          <p:cNvSpPr>
            <a:spLocks noChangeShapeType="1"/>
          </p:cNvSpPr>
          <p:nvPr/>
        </p:nvSpPr>
        <p:spPr bwMode="auto">
          <a:xfrm>
            <a:off x="18135601" y="3657600"/>
            <a:ext cx="720726" cy="0"/>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252" name="Line 37">
            <a:extLst>
              <a:ext uri="{FF2B5EF4-FFF2-40B4-BE49-F238E27FC236}">
                <a16:creationId xmlns:a16="http://schemas.microsoft.com/office/drawing/2014/main" id="{A6AD8346-8D28-B60B-8B85-DEFD9A398EB8}"/>
              </a:ext>
            </a:extLst>
          </p:cNvPr>
          <p:cNvSpPr>
            <a:spLocks noChangeShapeType="1"/>
          </p:cNvSpPr>
          <p:nvPr/>
        </p:nvSpPr>
        <p:spPr bwMode="auto">
          <a:xfrm>
            <a:off x="18856326" y="3657601"/>
            <a:ext cx="0" cy="5229226"/>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9253" name="Line 38">
            <a:extLst>
              <a:ext uri="{FF2B5EF4-FFF2-40B4-BE49-F238E27FC236}">
                <a16:creationId xmlns:a16="http://schemas.microsoft.com/office/drawing/2014/main" id="{D2DB400B-D4C9-FBF7-CAE8-7A49DEC86BE0}"/>
              </a:ext>
            </a:extLst>
          </p:cNvPr>
          <p:cNvSpPr>
            <a:spLocks noChangeShapeType="1"/>
          </p:cNvSpPr>
          <p:nvPr/>
        </p:nvSpPr>
        <p:spPr bwMode="auto">
          <a:xfrm flipH="1">
            <a:off x="18316577" y="8890000"/>
            <a:ext cx="539750" cy="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254" name="Line 39">
            <a:extLst>
              <a:ext uri="{FF2B5EF4-FFF2-40B4-BE49-F238E27FC236}">
                <a16:creationId xmlns:a16="http://schemas.microsoft.com/office/drawing/2014/main" id="{291D9C4E-C687-6AC8-1385-543B65D0C4F3}"/>
              </a:ext>
            </a:extLst>
          </p:cNvPr>
          <p:cNvSpPr>
            <a:spLocks noChangeShapeType="1"/>
          </p:cNvSpPr>
          <p:nvPr/>
        </p:nvSpPr>
        <p:spPr bwMode="auto">
          <a:xfrm flipV="1">
            <a:off x="15240000" y="5883275"/>
            <a:ext cx="1524000" cy="24384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9255" name="Text Box 40">
            <a:extLst>
              <a:ext uri="{FF2B5EF4-FFF2-40B4-BE49-F238E27FC236}">
                <a16:creationId xmlns:a16="http://schemas.microsoft.com/office/drawing/2014/main" id="{D6679090-33EB-E04B-B1A4-60BFFFDE00A9}"/>
              </a:ext>
            </a:extLst>
          </p:cNvPr>
          <p:cNvSpPr txBox="1">
            <a:spLocks noChangeArrowheads="1"/>
          </p:cNvSpPr>
          <p:nvPr/>
        </p:nvSpPr>
        <p:spPr bwMode="auto">
          <a:xfrm>
            <a:off x="18135600" y="3048001"/>
            <a:ext cx="914400" cy="523220"/>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dirty="0">
                <a:solidFill>
                  <a:srgbClr val="990000"/>
                </a:solidFill>
              </a:rPr>
              <a:t>yes</a:t>
            </a:r>
          </a:p>
        </p:txBody>
      </p:sp>
      <p:sp>
        <p:nvSpPr>
          <p:cNvPr id="9256" name="Text Box 41">
            <a:extLst>
              <a:ext uri="{FF2B5EF4-FFF2-40B4-BE49-F238E27FC236}">
                <a16:creationId xmlns:a16="http://schemas.microsoft.com/office/drawing/2014/main" id="{EE959886-17B6-3E1C-9BEB-4DE1BDD9EB2B}"/>
              </a:ext>
            </a:extLst>
          </p:cNvPr>
          <p:cNvSpPr txBox="1">
            <a:spLocks noChangeArrowheads="1"/>
          </p:cNvSpPr>
          <p:nvPr/>
        </p:nvSpPr>
        <p:spPr bwMode="auto">
          <a:xfrm>
            <a:off x="14325600" y="3048001"/>
            <a:ext cx="914400" cy="523220"/>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dirty="0">
                <a:solidFill>
                  <a:srgbClr val="990000"/>
                </a:solidFill>
              </a:rPr>
              <a:t>no</a:t>
            </a:r>
          </a:p>
        </p:txBody>
      </p:sp>
      <p:sp>
        <p:nvSpPr>
          <p:cNvPr id="9257" name="Text Box 42">
            <a:extLst>
              <a:ext uri="{FF2B5EF4-FFF2-40B4-BE49-F238E27FC236}">
                <a16:creationId xmlns:a16="http://schemas.microsoft.com/office/drawing/2014/main" id="{C0041FCF-C4D8-66CF-520A-59C9EED3E5B8}"/>
              </a:ext>
            </a:extLst>
          </p:cNvPr>
          <p:cNvSpPr txBox="1">
            <a:spLocks noChangeArrowheads="1"/>
          </p:cNvSpPr>
          <p:nvPr/>
        </p:nvSpPr>
        <p:spPr bwMode="auto">
          <a:xfrm>
            <a:off x="12192000" y="11277600"/>
            <a:ext cx="5029200" cy="584775"/>
          </a:xfrm>
          <a:prstGeom prst="rect">
            <a:avLst/>
          </a:prstGeom>
          <a:noFill/>
          <a:ln w="9525" algn="ctr">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3200" b="1" dirty="0">
                <a:solidFill>
                  <a:srgbClr val="990000"/>
                </a:solidFill>
              </a:rPr>
              <a:t>Knowledge Engineering</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Date Placeholder 1">
            <a:extLst>
              <a:ext uri="{FF2B5EF4-FFF2-40B4-BE49-F238E27FC236}">
                <a16:creationId xmlns:a16="http://schemas.microsoft.com/office/drawing/2014/main" id="{06C1B12B-64C4-138A-8F71-C55686CDB7ED}"/>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76803" name="Slide Number Placeholder 3">
            <a:extLst>
              <a:ext uri="{FF2B5EF4-FFF2-40B4-BE49-F238E27FC236}">
                <a16:creationId xmlns:a16="http://schemas.microsoft.com/office/drawing/2014/main" id="{1B3B04D8-0B90-C61D-8B99-F041EB1439A0}"/>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fld id="{FB7C2A2B-3320-4226-8EC6-28D6E7084B8F}" type="slidenum">
              <a:rPr lang="el-GR" altLang="en-US" smtClean="0"/>
              <a:pPr/>
              <a:t>60</a:t>
            </a:fld>
            <a:endParaRPr lang="el-GR" altLang="en-US" dirty="0"/>
          </a:p>
        </p:txBody>
      </p:sp>
      <p:sp>
        <p:nvSpPr>
          <p:cNvPr id="76804" name="Line 8">
            <a:extLst>
              <a:ext uri="{FF2B5EF4-FFF2-40B4-BE49-F238E27FC236}">
                <a16:creationId xmlns:a16="http://schemas.microsoft.com/office/drawing/2014/main" id="{BB038E2D-0BB1-19C2-FE26-86541470D892}"/>
              </a:ext>
            </a:extLst>
          </p:cNvPr>
          <p:cNvSpPr>
            <a:spLocks noChangeShapeType="1"/>
          </p:cNvSpPr>
          <p:nvPr/>
        </p:nvSpPr>
        <p:spPr bwMode="auto">
          <a:xfrm>
            <a:off x="8153400" y="4968876"/>
            <a:ext cx="2286000" cy="6629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6805" name="Line 7">
            <a:extLst>
              <a:ext uri="{FF2B5EF4-FFF2-40B4-BE49-F238E27FC236}">
                <a16:creationId xmlns:a16="http://schemas.microsoft.com/office/drawing/2014/main" id="{EC8B082C-7D20-B116-6126-8DBDD5A53B8A}"/>
              </a:ext>
            </a:extLst>
          </p:cNvPr>
          <p:cNvSpPr>
            <a:spLocks noChangeShapeType="1"/>
          </p:cNvSpPr>
          <p:nvPr/>
        </p:nvSpPr>
        <p:spPr bwMode="auto">
          <a:xfrm>
            <a:off x="8839200" y="6273800"/>
            <a:ext cx="20574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6806" name="Line 5">
            <a:extLst>
              <a:ext uri="{FF2B5EF4-FFF2-40B4-BE49-F238E27FC236}">
                <a16:creationId xmlns:a16="http://schemas.microsoft.com/office/drawing/2014/main" id="{24D1AFC6-F6D5-BB97-2B30-7E8CEA29952B}"/>
              </a:ext>
            </a:extLst>
          </p:cNvPr>
          <p:cNvSpPr>
            <a:spLocks noChangeShapeType="1"/>
          </p:cNvSpPr>
          <p:nvPr/>
        </p:nvSpPr>
        <p:spPr bwMode="auto">
          <a:xfrm>
            <a:off x="9439276" y="8077200"/>
            <a:ext cx="18288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6807" name="Line 4">
            <a:extLst>
              <a:ext uri="{FF2B5EF4-FFF2-40B4-BE49-F238E27FC236}">
                <a16:creationId xmlns:a16="http://schemas.microsoft.com/office/drawing/2014/main" id="{2F156630-2C9A-52B1-43FA-8E12D9D3875A}"/>
              </a:ext>
            </a:extLst>
          </p:cNvPr>
          <p:cNvSpPr>
            <a:spLocks noChangeShapeType="1"/>
          </p:cNvSpPr>
          <p:nvPr/>
        </p:nvSpPr>
        <p:spPr bwMode="auto">
          <a:xfrm>
            <a:off x="9982200" y="10045700"/>
            <a:ext cx="22860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6808" name="Freeform 9">
            <a:extLst>
              <a:ext uri="{FF2B5EF4-FFF2-40B4-BE49-F238E27FC236}">
                <a16:creationId xmlns:a16="http://schemas.microsoft.com/office/drawing/2014/main" id="{A0675FC3-B6D4-5A32-1BBA-4310E80388CE}"/>
              </a:ext>
            </a:extLst>
          </p:cNvPr>
          <p:cNvSpPr>
            <a:spLocks/>
          </p:cNvSpPr>
          <p:nvPr/>
        </p:nvSpPr>
        <p:spPr bwMode="auto">
          <a:xfrm>
            <a:off x="13763627" y="4292657"/>
            <a:ext cx="701674" cy="1568450"/>
          </a:xfrm>
          <a:custGeom>
            <a:avLst/>
            <a:gdLst>
              <a:gd name="T0" fmla="*/ 334948 w 552"/>
              <a:gd name="T1" fmla="*/ 0 h 1234"/>
              <a:gd name="T2" fmla="*/ 326685 w 552"/>
              <a:gd name="T3" fmla="*/ 57196 h 1234"/>
              <a:gd name="T4" fmla="*/ 302533 w 552"/>
              <a:gd name="T5" fmla="*/ 89608 h 1234"/>
              <a:gd name="T6" fmla="*/ 277746 w 552"/>
              <a:gd name="T7" fmla="*/ 138542 h 1234"/>
              <a:gd name="T8" fmla="*/ 228807 w 552"/>
              <a:gd name="T9" fmla="*/ 310131 h 1234"/>
              <a:gd name="T10" fmla="*/ 196392 w 552"/>
              <a:gd name="T11" fmla="*/ 375589 h 1234"/>
              <a:gd name="T12" fmla="*/ 179868 w 552"/>
              <a:gd name="T13" fmla="*/ 400374 h 1234"/>
              <a:gd name="T14" fmla="*/ 146818 w 552"/>
              <a:gd name="T15" fmla="*/ 473458 h 1234"/>
              <a:gd name="T16" fmla="*/ 57202 w 552"/>
              <a:gd name="T17" fmla="*/ 661571 h 1234"/>
              <a:gd name="T18" fmla="*/ 40677 w 552"/>
              <a:gd name="T19" fmla="*/ 710505 h 1234"/>
              <a:gd name="T20" fmla="*/ 8262 w 552"/>
              <a:gd name="T21" fmla="*/ 759440 h 1234"/>
              <a:gd name="T22" fmla="*/ 0 w 552"/>
              <a:gd name="T23" fmla="*/ 784225 h 12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52" h="1234">
                <a:moveTo>
                  <a:pt x="527" y="0"/>
                </a:moveTo>
                <a:cubicBezTo>
                  <a:pt x="523" y="30"/>
                  <a:pt x="524" y="61"/>
                  <a:pt x="514" y="90"/>
                </a:cubicBezTo>
                <a:cubicBezTo>
                  <a:pt x="507" y="110"/>
                  <a:pt x="486" y="123"/>
                  <a:pt x="476" y="141"/>
                </a:cubicBezTo>
                <a:cubicBezTo>
                  <a:pt x="385" y="301"/>
                  <a:pt x="552" y="50"/>
                  <a:pt x="437" y="218"/>
                </a:cubicBezTo>
                <a:cubicBezTo>
                  <a:pt x="407" y="307"/>
                  <a:pt x="390" y="398"/>
                  <a:pt x="360" y="488"/>
                </a:cubicBezTo>
                <a:cubicBezTo>
                  <a:pt x="348" y="524"/>
                  <a:pt x="330" y="559"/>
                  <a:pt x="309" y="591"/>
                </a:cubicBezTo>
                <a:cubicBezTo>
                  <a:pt x="300" y="604"/>
                  <a:pt x="289" y="616"/>
                  <a:pt x="283" y="630"/>
                </a:cubicBezTo>
                <a:cubicBezTo>
                  <a:pt x="223" y="764"/>
                  <a:pt x="289" y="660"/>
                  <a:pt x="231" y="745"/>
                </a:cubicBezTo>
                <a:cubicBezTo>
                  <a:pt x="204" y="861"/>
                  <a:pt x="137" y="936"/>
                  <a:pt x="90" y="1041"/>
                </a:cubicBezTo>
                <a:cubicBezTo>
                  <a:pt x="79" y="1066"/>
                  <a:pt x="79" y="1095"/>
                  <a:pt x="64" y="1118"/>
                </a:cubicBezTo>
                <a:cubicBezTo>
                  <a:pt x="47" y="1144"/>
                  <a:pt x="13" y="1195"/>
                  <a:pt x="13" y="1195"/>
                </a:cubicBezTo>
                <a:cubicBezTo>
                  <a:pt x="9" y="1208"/>
                  <a:pt x="0" y="1234"/>
                  <a:pt x="0" y="1234"/>
                </a:cubicBezTo>
              </a:path>
            </a:pathLst>
          </a:custGeom>
          <a:noFill/>
          <a:ln w="7620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76809" name="Freeform 10">
            <a:extLst>
              <a:ext uri="{FF2B5EF4-FFF2-40B4-BE49-F238E27FC236}">
                <a16:creationId xmlns:a16="http://schemas.microsoft.com/office/drawing/2014/main" id="{C913240D-1549-8017-CE26-7EF7EE4BEE71}"/>
              </a:ext>
            </a:extLst>
          </p:cNvPr>
          <p:cNvSpPr>
            <a:spLocks/>
          </p:cNvSpPr>
          <p:nvPr/>
        </p:nvSpPr>
        <p:spPr bwMode="auto">
          <a:xfrm>
            <a:off x="14516100" y="4292656"/>
            <a:ext cx="622300" cy="3022600"/>
          </a:xfrm>
          <a:custGeom>
            <a:avLst/>
            <a:gdLst>
              <a:gd name="T0" fmla="*/ 0 w 489"/>
              <a:gd name="T1" fmla="*/ 0 h 2379"/>
              <a:gd name="T2" fmla="*/ 41359 w 489"/>
              <a:gd name="T3" fmla="*/ 32399 h 2379"/>
              <a:gd name="T4" fmla="*/ 65539 w 489"/>
              <a:gd name="T5" fmla="*/ 48916 h 2379"/>
              <a:gd name="T6" fmla="*/ 73811 w 489"/>
              <a:gd name="T7" fmla="*/ 81314 h 2379"/>
              <a:gd name="T8" fmla="*/ 131078 w 489"/>
              <a:gd name="T9" fmla="*/ 146747 h 2379"/>
              <a:gd name="T10" fmla="*/ 180072 w 489"/>
              <a:gd name="T11" fmla="*/ 228696 h 2379"/>
              <a:gd name="T12" fmla="*/ 221432 w 489"/>
              <a:gd name="T13" fmla="*/ 301752 h 2379"/>
              <a:gd name="T14" fmla="*/ 253883 w 489"/>
              <a:gd name="T15" fmla="*/ 367184 h 2379"/>
              <a:gd name="T16" fmla="*/ 294606 w 489"/>
              <a:gd name="T17" fmla="*/ 489791 h 2379"/>
              <a:gd name="T18" fmla="*/ 311150 w 489"/>
              <a:gd name="T19" fmla="*/ 661313 h 2379"/>
              <a:gd name="T20" fmla="*/ 302878 w 489"/>
              <a:gd name="T21" fmla="*/ 1093930 h 2379"/>
              <a:gd name="T22" fmla="*/ 221432 w 489"/>
              <a:gd name="T23" fmla="*/ 1265452 h 2379"/>
              <a:gd name="T24" fmla="*/ 106898 w 489"/>
              <a:gd name="T25" fmla="*/ 1445232 h 2379"/>
              <a:gd name="T26" fmla="*/ 65539 w 489"/>
              <a:gd name="T27" fmla="*/ 1478266 h 237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89" h="2379">
                <a:moveTo>
                  <a:pt x="0" y="0"/>
                </a:moveTo>
                <a:cubicBezTo>
                  <a:pt x="22" y="17"/>
                  <a:pt x="43" y="35"/>
                  <a:pt x="65" y="51"/>
                </a:cubicBezTo>
                <a:cubicBezTo>
                  <a:pt x="77" y="60"/>
                  <a:pt x="95" y="64"/>
                  <a:pt x="103" y="77"/>
                </a:cubicBezTo>
                <a:cubicBezTo>
                  <a:pt x="113" y="92"/>
                  <a:pt x="107" y="113"/>
                  <a:pt x="116" y="128"/>
                </a:cubicBezTo>
                <a:cubicBezTo>
                  <a:pt x="148" y="184"/>
                  <a:pt x="170" y="187"/>
                  <a:pt x="206" y="231"/>
                </a:cubicBezTo>
                <a:cubicBezTo>
                  <a:pt x="239" y="271"/>
                  <a:pt x="252" y="318"/>
                  <a:pt x="283" y="360"/>
                </a:cubicBezTo>
                <a:cubicBezTo>
                  <a:pt x="306" y="427"/>
                  <a:pt x="289" y="387"/>
                  <a:pt x="348" y="475"/>
                </a:cubicBezTo>
                <a:cubicBezTo>
                  <a:pt x="369" y="507"/>
                  <a:pt x="399" y="578"/>
                  <a:pt x="399" y="578"/>
                </a:cubicBezTo>
                <a:cubicBezTo>
                  <a:pt x="416" y="645"/>
                  <a:pt x="438" y="707"/>
                  <a:pt x="463" y="771"/>
                </a:cubicBezTo>
                <a:cubicBezTo>
                  <a:pt x="477" y="868"/>
                  <a:pt x="489" y="936"/>
                  <a:pt x="489" y="1041"/>
                </a:cubicBezTo>
                <a:cubicBezTo>
                  <a:pt x="489" y="1268"/>
                  <a:pt x="488" y="1495"/>
                  <a:pt x="476" y="1722"/>
                </a:cubicBezTo>
                <a:cubicBezTo>
                  <a:pt x="471" y="1815"/>
                  <a:pt x="390" y="1915"/>
                  <a:pt x="348" y="1992"/>
                </a:cubicBezTo>
                <a:cubicBezTo>
                  <a:pt x="296" y="2089"/>
                  <a:pt x="264" y="2212"/>
                  <a:pt x="168" y="2275"/>
                </a:cubicBezTo>
                <a:cubicBezTo>
                  <a:pt x="111" y="2360"/>
                  <a:pt x="130" y="2379"/>
                  <a:pt x="103" y="2327"/>
                </a:cubicBezTo>
              </a:path>
            </a:pathLst>
          </a:custGeom>
          <a:noFill/>
          <a:ln w="7620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76810" name="Freeform 11">
            <a:extLst>
              <a:ext uri="{FF2B5EF4-FFF2-40B4-BE49-F238E27FC236}">
                <a16:creationId xmlns:a16="http://schemas.microsoft.com/office/drawing/2014/main" id="{4475EBC9-E750-8299-7B60-9F911AE19ED5}"/>
              </a:ext>
            </a:extLst>
          </p:cNvPr>
          <p:cNvSpPr>
            <a:spLocks/>
          </p:cNvSpPr>
          <p:nvPr/>
        </p:nvSpPr>
        <p:spPr bwMode="auto">
          <a:xfrm>
            <a:off x="14531977" y="4292656"/>
            <a:ext cx="2139950" cy="4953000"/>
          </a:xfrm>
          <a:custGeom>
            <a:avLst/>
            <a:gdLst>
              <a:gd name="T0" fmla="*/ 0 w 1685"/>
              <a:gd name="T1" fmla="*/ 0 h 3899"/>
              <a:gd name="T2" fmla="*/ 73660 w 1685"/>
              <a:gd name="T3" fmla="*/ 15879 h 3899"/>
              <a:gd name="T4" fmla="*/ 212725 w 1685"/>
              <a:gd name="T5" fmla="*/ 89558 h 3899"/>
              <a:gd name="T6" fmla="*/ 359410 w 1685"/>
              <a:gd name="T7" fmla="*/ 179116 h 3899"/>
              <a:gd name="T8" fmla="*/ 448945 w 1685"/>
              <a:gd name="T9" fmla="*/ 252795 h 3899"/>
              <a:gd name="T10" fmla="*/ 481965 w 1685"/>
              <a:gd name="T11" fmla="*/ 269309 h 3899"/>
              <a:gd name="T12" fmla="*/ 653415 w 1685"/>
              <a:gd name="T13" fmla="*/ 407775 h 3899"/>
              <a:gd name="T14" fmla="*/ 800100 w 1685"/>
              <a:gd name="T15" fmla="*/ 555132 h 3899"/>
              <a:gd name="T16" fmla="*/ 873760 w 1685"/>
              <a:gd name="T17" fmla="*/ 685976 h 3899"/>
              <a:gd name="T18" fmla="*/ 898525 w 1685"/>
              <a:gd name="T19" fmla="*/ 775534 h 3899"/>
              <a:gd name="T20" fmla="*/ 955675 w 1685"/>
              <a:gd name="T21" fmla="*/ 963542 h 3899"/>
              <a:gd name="T22" fmla="*/ 971550 w 1685"/>
              <a:gd name="T23" fmla="*/ 995935 h 3899"/>
              <a:gd name="T24" fmla="*/ 1012825 w 1685"/>
              <a:gd name="T25" fmla="*/ 1159172 h 3899"/>
              <a:gd name="T26" fmla="*/ 1045210 w 1685"/>
              <a:gd name="T27" fmla="*/ 1265244 h 3899"/>
              <a:gd name="T28" fmla="*/ 1045210 w 1685"/>
              <a:gd name="T29" fmla="*/ 1894056 h 3899"/>
              <a:gd name="T30" fmla="*/ 1028700 w 1685"/>
              <a:gd name="T31" fmla="*/ 1959477 h 3899"/>
              <a:gd name="T32" fmla="*/ 963295 w 1685"/>
              <a:gd name="T33" fmla="*/ 2204650 h 3899"/>
              <a:gd name="T34" fmla="*/ 939165 w 1685"/>
              <a:gd name="T35" fmla="*/ 2237044 h 3899"/>
              <a:gd name="T36" fmla="*/ 906145 w 1685"/>
              <a:gd name="T37" fmla="*/ 2286586 h 3899"/>
              <a:gd name="T38" fmla="*/ 857250 w 1685"/>
              <a:gd name="T39" fmla="*/ 2367887 h 3899"/>
              <a:gd name="T40" fmla="*/ 841375 w 1685"/>
              <a:gd name="T41" fmla="*/ 2400916 h 3899"/>
              <a:gd name="T42" fmla="*/ 824865 w 1685"/>
              <a:gd name="T43" fmla="*/ 2425052 h 3899"/>
              <a:gd name="T44" fmla="*/ 800100 w 1685"/>
              <a:gd name="T45" fmla="*/ 2473959 h 389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685" h="3899">
                <a:moveTo>
                  <a:pt x="0" y="0"/>
                </a:moveTo>
                <a:cubicBezTo>
                  <a:pt x="41" y="6"/>
                  <a:pt x="79" y="8"/>
                  <a:pt x="116" y="25"/>
                </a:cubicBezTo>
                <a:cubicBezTo>
                  <a:pt x="191" y="60"/>
                  <a:pt x="257" y="115"/>
                  <a:pt x="335" y="141"/>
                </a:cubicBezTo>
                <a:cubicBezTo>
                  <a:pt x="407" y="196"/>
                  <a:pt x="497" y="225"/>
                  <a:pt x="566" y="282"/>
                </a:cubicBezTo>
                <a:cubicBezTo>
                  <a:pt x="613" y="320"/>
                  <a:pt x="658" y="363"/>
                  <a:pt x="707" y="398"/>
                </a:cubicBezTo>
                <a:cubicBezTo>
                  <a:pt x="723" y="409"/>
                  <a:pt x="743" y="413"/>
                  <a:pt x="759" y="424"/>
                </a:cubicBezTo>
                <a:cubicBezTo>
                  <a:pt x="853" y="491"/>
                  <a:pt x="932" y="578"/>
                  <a:pt x="1029" y="642"/>
                </a:cubicBezTo>
                <a:cubicBezTo>
                  <a:pt x="1096" y="687"/>
                  <a:pt x="1195" y="809"/>
                  <a:pt x="1260" y="874"/>
                </a:cubicBezTo>
                <a:cubicBezTo>
                  <a:pt x="1312" y="926"/>
                  <a:pt x="1354" y="1008"/>
                  <a:pt x="1376" y="1080"/>
                </a:cubicBezTo>
                <a:cubicBezTo>
                  <a:pt x="1390" y="1127"/>
                  <a:pt x="1394" y="1177"/>
                  <a:pt x="1415" y="1221"/>
                </a:cubicBezTo>
                <a:cubicBezTo>
                  <a:pt x="1463" y="1320"/>
                  <a:pt x="1472" y="1416"/>
                  <a:pt x="1505" y="1517"/>
                </a:cubicBezTo>
                <a:cubicBezTo>
                  <a:pt x="1511" y="1535"/>
                  <a:pt x="1524" y="1550"/>
                  <a:pt x="1530" y="1568"/>
                </a:cubicBezTo>
                <a:cubicBezTo>
                  <a:pt x="1558" y="1652"/>
                  <a:pt x="1568" y="1741"/>
                  <a:pt x="1595" y="1825"/>
                </a:cubicBezTo>
                <a:cubicBezTo>
                  <a:pt x="1638" y="1958"/>
                  <a:pt x="1623" y="1902"/>
                  <a:pt x="1646" y="1992"/>
                </a:cubicBezTo>
                <a:cubicBezTo>
                  <a:pt x="1685" y="2382"/>
                  <a:pt x="1676" y="2240"/>
                  <a:pt x="1646" y="2982"/>
                </a:cubicBezTo>
                <a:cubicBezTo>
                  <a:pt x="1645" y="3017"/>
                  <a:pt x="1620" y="3085"/>
                  <a:pt x="1620" y="3085"/>
                </a:cubicBezTo>
                <a:cubicBezTo>
                  <a:pt x="1606" y="3209"/>
                  <a:pt x="1581" y="3359"/>
                  <a:pt x="1517" y="3471"/>
                </a:cubicBezTo>
                <a:cubicBezTo>
                  <a:pt x="1507" y="3489"/>
                  <a:pt x="1491" y="3505"/>
                  <a:pt x="1479" y="3522"/>
                </a:cubicBezTo>
                <a:cubicBezTo>
                  <a:pt x="1461" y="3548"/>
                  <a:pt x="1427" y="3600"/>
                  <a:pt x="1427" y="3600"/>
                </a:cubicBezTo>
                <a:cubicBezTo>
                  <a:pt x="1410" y="3654"/>
                  <a:pt x="1379" y="3681"/>
                  <a:pt x="1350" y="3728"/>
                </a:cubicBezTo>
                <a:cubicBezTo>
                  <a:pt x="1340" y="3744"/>
                  <a:pt x="1334" y="3763"/>
                  <a:pt x="1325" y="3780"/>
                </a:cubicBezTo>
                <a:cubicBezTo>
                  <a:pt x="1317" y="3793"/>
                  <a:pt x="1308" y="3805"/>
                  <a:pt x="1299" y="3818"/>
                </a:cubicBezTo>
                <a:cubicBezTo>
                  <a:pt x="1272" y="3899"/>
                  <a:pt x="1300" y="3895"/>
                  <a:pt x="1260" y="3895"/>
                </a:cubicBezTo>
              </a:path>
            </a:pathLst>
          </a:custGeom>
          <a:noFill/>
          <a:ln w="7620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76811" name="Line 12">
            <a:extLst>
              <a:ext uri="{FF2B5EF4-FFF2-40B4-BE49-F238E27FC236}">
                <a16:creationId xmlns:a16="http://schemas.microsoft.com/office/drawing/2014/main" id="{B5B0E63B-8E75-B9F3-9C3F-3280FD3E3DF9}"/>
              </a:ext>
            </a:extLst>
          </p:cNvPr>
          <p:cNvSpPr>
            <a:spLocks noChangeShapeType="1"/>
          </p:cNvSpPr>
          <p:nvPr/>
        </p:nvSpPr>
        <p:spPr bwMode="auto">
          <a:xfrm flipH="1">
            <a:off x="10439400" y="2590800"/>
            <a:ext cx="685800" cy="914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6812" name="Line 13">
            <a:extLst>
              <a:ext uri="{FF2B5EF4-FFF2-40B4-BE49-F238E27FC236}">
                <a16:creationId xmlns:a16="http://schemas.microsoft.com/office/drawing/2014/main" id="{D53B28D9-1E54-08FD-4A72-F3CB0AA75FCF}"/>
              </a:ext>
            </a:extLst>
          </p:cNvPr>
          <p:cNvSpPr>
            <a:spLocks noChangeShapeType="1"/>
          </p:cNvSpPr>
          <p:nvPr/>
        </p:nvSpPr>
        <p:spPr bwMode="auto">
          <a:xfrm>
            <a:off x="11125200" y="2590800"/>
            <a:ext cx="1600200" cy="914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6813" name="Line 6">
            <a:extLst>
              <a:ext uri="{FF2B5EF4-FFF2-40B4-BE49-F238E27FC236}">
                <a16:creationId xmlns:a16="http://schemas.microsoft.com/office/drawing/2014/main" id="{8E4B5984-9386-8A00-CF6E-DE5811571786}"/>
              </a:ext>
            </a:extLst>
          </p:cNvPr>
          <p:cNvSpPr>
            <a:spLocks noChangeShapeType="1"/>
          </p:cNvSpPr>
          <p:nvPr/>
        </p:nvSpPr>
        <p:spPr bwMode="auto">
          <a:xfrm>
            <a:off x="8153400" y="7223126"/>
            <a:ext cx="914400" cy="2514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76814" name="Rectangle 14">
            <a:extLst>
              <a:ext uri="{FF2B5EF4-FFF2-40B4-BE49-F238E27FC236}">
                <a16:creationId xmlns:a16="http://schemas.microsoft.com/office/drawing/2014/main" id="{06877CC0-BC84-4587-B7D3-975AE95C96B5}"/>
              </a:ext>
            </a:extLst>
          </p:cNvPr>
          <p:cNvSpPr>
            <a:spLocks noChangeArrowheads="1"/>
          </p:cNvSpPr>
          <p:nvPr/>
        </p:nvSpPr>
        <p:spPr bwMode="auto">
          <a:xfrm>
            <a:off x="6673850" y="908159"/>
            <a:ext cx="8901796"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4000" b="1" dirty="0">
                <a:solidFill>
                  <a:srgbClr val="990000"/>
                </a:solidFill>
                <a:cs typeface="Times New Roman" panose="02020603050405020304" pitchFamily="18" charset="0"/>
              </a:rPr>
              <a:t>Basic Decomposition of Knowledge</a:t>
            </a:r>
            <a:endParaRPr lang="en-US" altLang="en-US" sz="4000" b="1" dirty="0">
              <a:solidFill>
                <a:srgbClr val="990000"/>
              </a:solidFill>
            </a:endParaRPr>
          </a:p>
          <a:p>
            <a:pPr algn="l"/>
            <a:r>
              <a:rPr lang="el-GR" altLang="en-US" sz="3600" b="1" dirty="0">
                <a:cs typeface="Times New Roman" panose="02020603050405020304" pitchFamily="18" charset="0"/>
              </a:rPr>
              <a:t>                                 </a:t>
            </a:r>
            <a:endParaRPr lang="en-US" altLang="en-US" sz="2200" b="1" dirty="0"/>
          </a:p>
          <a:p>
            <a:pPr algn="l"/>
            <a:endParaRPr lang="en-US" altLang="en-US" sz="3600" b="1" dirty="0"/>
          </a:p>
        </p:txBody>
      </p:sp>
      <p:sp>
        <p:nvSpPr>
          <p:cNvPr id="76815" name="Rectangle 15">
            <a:extLst>
              <a:ext uri="{FF2B5EF4-FFF2-40B4-BE49-F238E27FC236}">
                <a16:creationId xmlns:a16="http://schemas.microsoft.com/office/drawing/2014/main" id="{86EF2366-637F-CD7B-B770-18C5823C3FC9}"/>
              </a:ext>
            </a:extLst>
          </p:cNvPr>
          <p:cNvSpPr>
            <a:spLocks noChangeArrowheads="1"/>
          </p:cNvSpPr>
          <p:nvPr/>
        </p:nvSpPr>
        <p:spPr bwMode="auto">
          <a:xfrm>
            <a:off x="6391276" y="2016661"/>
            <a:ext cx="10649069" cy="264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l-GR" altLang="en-US" sz="3600" b="1" dirty="0">
                <a:cs typeface="Times New Roman" panose="02020603050405020304" pitchFamily="18" charset="0"/>
              </a:rPr>
              <a:t>                                </a:t>
            </a:r>
            <a:r>
              <a:rPr lang="en-US" altLang="en-US" sz="3600" b="1" dirty="0">
                <a:cs typeface="Times New Roman" panose="02020603050405020304" pitchFamily="18" charset="0"/>
              </a:rPr>
              <a:t>Knowledge</a:t>
            </a:r>
            <a:endParaRPr lang="el-GR" altLang="en-US" sz="3600" b="1" dirty="0"/>
          </a:p>
          <a:p>
            <a:pPr algn="l" eaLnBrk="1" hangingPunct="1"/>
            <a:endParaRPr lang="el-GR" altLang="en-US" sz="3600" b="1" dirty="0"/>
          </a:p>
          <a:p>
            <a:pPr algn="l" eaLnBrk="1" hangingPunct="1"/>
            <a:endParaRPr lang="en-US" altLang="en-US" sz="2200" b="1" dirty="0"/>
          </a:p>
          <a:p>
            <a:pPr algn="l"/>
            <a:r>
              <a:rPr lang="en-US" altLang="en-US" sz="3600" b="1" i="1" dirty="0">
                <a:cs typeface="Times New Roman" panose="02020603050405020304" pitchFamily="18" charset="0"/>
              </a:rPr>
              <a:t>Descriptive Domain</a:t>
            </a:r>
            <a:r>
              <a:rPr lang="el-GR" altLang="en-US" sz="3600" b="1" i="1" dirty="0">
                <a:cs typeface="Times New Roman" panose="02020603050405020304" pitchFamily="18" charset="0"/>
              </a:rPr>
              <a:t>             </a:t>
            </a:r>
            <a:r>
              <a:rPr lang="en-US" altLang="en-US" sz="3600" b="1" i="1" dirty="0">
                <a:cs typeface="Times New Roman" panose="02020603050405020304" pitchFamily="18" charset="0"/>
              </a:rPr>
              <a:t>Control Knowledge</a:t>
            </a:r>
            <a:endParaRPr lang="en-US" altLang="en-US" sz="2200" b="1" dirty="0"/>
          </a:p>
          <a:p>
            <a:pPr algn="l"/>
            <a:endParaRPr lang="en-US" altLang="en-US" sz="3600" b="1" dirty="0"/>
          </a:p>
        </p:txBody>
      </p:sp>
      <p:sp>
        <p:nvSpPr>
          <p:cNvPr id="76816" name="Rectangle 16">
            <a:extLst>
              <a:ext uri="{FF2B5EF4-FFF2-40B4-BE49-F238E27FC236}">
                <a16:creationId xmlns:a16="http://schemas.microsoft.com/office/drawing/2014/main" id="{35BA49F5-450B-6C10-29E4-92509896854C}"/>
              </a:ext>
            </a:extLst>
          </p:cNvPr>
          <p:cNvSpPr>
            <a:spLocks noChangeArrowheads="1"/>
          </p:cNvSpPr>
          <p:nvPr/>
        </p:nvSpPr>
        <p:spPr bwMode="auto">
          <a:xfrm>
            <a:off x="7429500" y="4155987"/>
            <a:ext cx="315983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600" b="1" i="1" dirty="0">
                <a:cs typeface="Times New Roman" panose="02020603050405020304" pitchFamily="18" charset="0"/>
              </a:rPr>
              <a:t>Knowledge</a:t>
            </a:r>
            <a:r>
              <a:rPr lang="el-GR" altLang="en-US" sz="3600" b="1" i="1" dirty="0">
                <a:cs typeface="Times New Roman" panose="02020603050405020304" pitchFamily="18" charset="0"/>
              </a:rPr>
              <a:t>    </a:t>
            </a:r>
            <a:endParaRPr lang="en-US" altLang="en-US" sz="2200" b="1" dirty="0"/>
          </a:p>
          <a:p>
            <a:pPr algn="l"/>
            <a:endParaRPr lang="en-US" altLang="en-US" sz="3600" b="1" dirty="0"/>
          </a:p>
        </p:txBody>
      </p:sp>
      <p:sp>
        <p:nvSpPr>
          <p:cNvPr id="76817" name="Rectangle 17">
            <a:extLst>
              <a:ext uri="{FF2B5EF4-FFF2-40B4-BE49-F238E27FC236}">
                <a16:creationId xmlns:a16="http://schemas.microsoft.com/office/drawing/2014/main" id="{A0213585-9B07-DF46-AB5E-75518D5BB2E3}"/>
              </a:ext>
            </a:extLst>
          </p:cNvPr>
          <p:cNvSpPr>
            <a:spLocks noChangeArrowheads="1"/>
          </p:cNvSpPr>
          <p:nvPr/>
        </p:nvSpPr>
        <p:spPr bwMode="auto">
          <a:xfrm>
            <a:off x="6673850" y="5886363"/>
            <a:ext cx="793037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l-GR" altLang="en-US" sz="3600" b="1" dirty="0">
                <a:cs typeface="Times New Roman" panose="02020603050405020304" pitchFamily="18" charset="0"/>
              </a:rPr>
              <a:t>                                  </a:t>
            </a:r>
            <a:r>
              <a:rPr lang="en-US" altLang="en-US" sz="3600" b="1" dirty="0">
                <a:cs typeface="Times New Roman" panose="02020603050405020304" pitchFamily="18" charset="0"/>
              </a:rPr>
              <a:t>Inference types</a:t>
            </a:r>
            <a:endParaRPr lang="en-US" altLang="en-US" sz="2200" b="1" dirty="0"/>
          </a:p>
          <a:p>
            <a:pPr algn="l"/>
            <a:endParaRPr lang="en-US" altLang="en-US" sz="3600" b="1" dirty="0"/>
          </a:p>
        </p:txBody>
      </p:sp>
      <p:sp>
        <p:nvSpPr>
          <p:cNvPr id="76818" name="Rectangle 18">
            <a:extLst>
              <a:ext uri="{FF2B5EF4-FFF2-40B4-BE49-F238E27FC236}">
                <a16:creationId xmlns:a16="http://schemas.microsoft.com/office/drawing/2014/main" id="{C88C4F8A-19DA-3D4B-BC53-4214B3E32D13}"/>
              </a:ext>
            </a:extLst>
          </p:cNvPr>
          <p:cNvSpPr>
            <a:spLocks noChangeArrowheads="1"/>
          </p:cNvSpPr>
          <p:nvPr/>
        </p:nvSpPr>
        <p:spPr bwMode="auto">
          <a:xfrm>
            <a:off x="6673851" y="7168705"/>
            <a:ext cx="216277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2800" b="1" dirty="0">
                <a:cs typeface="Times New Roman" panose="02020603050405020304" pitchFamily="18" charset="0"/>
              </a:rPr>
              <a:t>ascending</a:t>
            </a:r>
            <a:r>
              <a:rPr lang="el-GR" altLang="en-US" sz="2800" b="1" dirty="0">
                <a:cs typeface="Times New Roman" panose="02020603050405020304" pitchFamily="18" charset="0"/>
              </a:rPr>
              <a:t>  </a:t>
            </a:r>
            <a:endParaRPr lang="en-US" altLang="en-US" sz="2200" b="1" dirty="0"/>
          </a:p>
          <a:p>
            <a:pPr algn="l"/>
            <a:endParaRPr lang="en-US" altLang="en-US" sz="3600" b="1" dirty="0"/>
          </a:p>
        </p:txBody>
      </p:sp>
      <p:sp>
        <p:nvSpPr>
          <p:cNvPr id="76819" name="Rectangle 19">
            <a:extLst>
              <a:ext uri="{FF2B5EF4-FFF2-40B4-BE49-F238E27FC236}">
                <a16:creationId xmlns:a16="http://schemas.microsoft.com/office/drawing/2014/main" id="{302241FB-D014-E56F-3666-0B7203DF4394}"/>
              </a:ext>
            </a:extLst>
          </p:cNvPr>
          <p:cNvSpPr>
            <a:spLocks noChangeArrowheads="1"/>
          </p:cNvSpPr>
          <p:nvPr/>
        </p:nvSpPr>
        <p:spPr bwMode="auto">
          <a:xfrm>
            <a:off x="6238876" y="7597687"/>
            <a:ext cx="925926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l-GR" altLang="en-US" sz="3600" b="1" dirty="0">
                <a:cs typeface="Times New Roman" panose="02020603050405020304" pitchFamily="18" charset="0"/>
              </a:rPr>
              <a:t>  </a:t>
            </a:r>
            <a:r>
              <a:rPr lang="el-GR" altLang="en-US" sz="3600" b="1" dirty="0"/>
              <a:t>    </a:t>
            </a:r>
            <a:r>
              <a:rPr lang="en-US" altLang="en-US" sz="2800" b="1" dirty="0">
                <a:cs typeface="Times New Roman" panose="02020603050405020304" pitchFamily="18" charset="0"/>
              </a:rPr>
              <a:t>order</a:t>
            </a:r>
            <a:r>
              <a:rPr lang="el-GR" altLang="en-US" sz="3600" b="1" dirty="0">
                <a:cs typeface="Times New Roman" panose="02020603050405020304" pitchFamily="18" charset="0"/>
              </a:rPr>
              <a:t>                        </a:t>
            </a:r>
            <a:r>
              <a:rPr lang="el-GR" altLang="en-US" sz="3600" b="1" dirty="0"/>
              <a:t>    </a:t>
            </a:r>
            <a:r>
              <a:rPr lang="en-US" altLang="en-US" sz="3600" b="1" dirty="0">
                <a:cs typeface="Times New Roman" panose="02020603050405020304" pitchFamily="18" charset="0"/>
              </a:rPr>
              <a:t>Elementary tasks</a:t>
            </a:r>
            <a:endParaRPr lang="en-US" altLang="en-US" sz="2200" b="1" dirty="0"/>
          </a:p>
          <a:p>
            <a:pPr algn="l"/>
            <a:endParaRPr lang="en-US" altLang="en-US" sz="3600" b="1" dirty="0"/>
          </a:p>
        </p:txBody>
      </p:sp>
      <p:sp>
        <p:nvSpPr>
          <p:cNvPr id="76820" name="Rectangle 20">
            <a:extLst>
              <a:ext uri="{FF2B5EF4-FFF2-40B4-BE49-F238E27FC236}">
                <a16:creationId xmlns:a16="http://schemas.microsoft.com/office/drawing/2014/main" id="{157C2144-65F6-371D-CD31-DC4D982BB0E1}"/>
              </a:ext>
            </a:extLst>
          </p:cNvPr>
          <p:cNvSpPr>
            <a:spLocks noChangeArrowheads="1"/>
          </p:cNvSpPr>
          <p:nvPr/>
        </p:nvSpPr>
        <p:spPr bwMode="auto">
          <a:xfrm>
            <a:off x="5476877" y="8556656"/>
            <a:ext cx="14432156"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2667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n-US" sz="3600" b="1" dirty="0">
                <a:cs typeface="Times New Roman" panose="02020603050405020304" pitchFamily="18" charset="0"/>
              </a:rPr>
              <a:t>                                                   </a:t>
            </a:r>
            <a:endParaRPr lang="el-GR" altLang="en-US" sz="3600" b="1" dirty="0"/>
          </a:p>
          <a:p>
            <a:pPr eaLnBrk="1" hangingPunct="1">
              <a:spcBef>
                <a:spcPct val="0"/>
              </a:spcBef>
              <a:buFontTx/>
              <a:buNone/>
            </a:pPr>
            <a:endParaRPr lang="el-GR" altLang="en-US" sz="3600" b="1" dirty="0"/>
          </a:p>
          <a:p>
            <a:pPr eaLnBrk="1" hangingPunct="1">
              <a:spcBef>
                <a:spcPct val="0"/>
              </a:spcBef>
              <a:buFontTx/>
              <a:buNone/>
            </a:pPr>
            <a:r>
              <a:rPr lang="el-GR" altLang="en-US" sz="3600" b="1" dirty="0"/>
              <a:t>                                                   </a:t>
            </a:r>
            <a:r>
              <a:rPr lang="en-US" altLang="en-US" sz="3600" b="1" dirty="0">
                <a:cs typeface="Times New Roman" panose="02020603050405020304" pitchFamily="18" charset="0"/>
              </a:rPr>
              <a:t>Strategic knowledge</a:t>
            </a:r>
            <a:r>
              <a:rPr lang="el-GR" altLang="en-US" sz="3600" b="1" dirty="0">
                <a:cs typeface="Times New Roman" panose="02020603050405020304" pitchFamily="18" charset="0"/>
              </a:rPr>
              <a:t>                       </a:t>
            </a:r>
            <a:endParaRPr lang="en-US" altLang="en-US" sz="2200" b="1" dirty="0"/>
          </a:p>
          <a:p>
            <a:pPr>
              <a:spcBef>
                <a:spcPct val="0"/>
              </a:spcBef>
              <a:buFontTx/>
              <a:buNone/>
            </a:pPr>
            <a:r>
              <a:rPr lang="el-GR" altLang="en-US" sz="2400" b="1" dirty="0">
                <a:cs typeface="Times New Roman" panose="02020603050405020304" pitchFamily="18" charset="0"/>
              </a:rPr>
              <a:t>                        </a:t>
            </a:r>
            <a:endParaRPr lang="el-GR" altLang="en-US" sz="2400" b="1" dirty="0"/>
          </a:p>
          <a:p>
            <a:pPr>
              <a:spcBef>
                <a:spcPct val="0"/>
              </a:spcBef>
              <a:buFontTx/>
              <a:buNone/>
            </a:pPr>
            <a:endParaRPr lang="el-GR" altLang="en-US" sz="2400" b="1" dirty="0"/>
          </a:p>
          <a:p>
            <a:pPr>
              <a:spcBef>
                <a:spcPct val="0"/>
              </a:spcBef>
              <a:buFontTx/>
              <a:buNone/>
            </a:pPr>
            <a:endParaRPr lang="el-GR" altLang="en-US" sz="2400" b="1" dirty="0"/>
          </a:p>
          <a:p>
            <a:pPr>
              <a:spcBef>
                <a:spcPct val="0"/>
              </a:spcBef>
              <a:buFontTx/>
              <a:buNone/>
            </a:pPr>
            <a:r>
              <a:rPr lang="el-GR" altLang="en-US" sz="3600" b="1" dirty="0"/>
              <a:t>                                                   </a:t>
            </a:r>
          </a:p>
          <a:p>
            <a:pPr>
              <a:spcBef>
                <a:spcPct val="0"/>
              </a:spcBef>
              <a:buFontTx/>
              <a:buNone/>
            </a:pPr>
            <a:r>
              <a:rPr lang="el-GR" altLang="en-US" sz="3600" b="1" dirty="0"/>
              <a:t>                                 </a:t>
            </a:r>
            <a:r>
              <a:rPr lang="en-US" altLang="en-US" sz="3600" b="1" dirty="0">
                <a:cs typeface="Times New Roman" panose="02020603050405020304" pitchFamily="18" charset="0"/>
              </a:rPr>
              <a:t>Expertise knowledge</a:t>
            </a:r>
            <a:endParaRPr lang="en-US" altLang="en-US" sz="2200" b="1" dirty="0"/>
          </a:p>
          <a:p>
            <a:pPr>
              <a:spcBef>
                <a:spcPct val="0"/>
              </a:spcBef>
              <a:buFontTx/>
              <a:buNone/>
            </a:pPr>
            <a:endParaRPr lang="en-US" altLang="en-US" sz="3600" b="1"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Date Placeholder 1">
            <a:extLst>
              <a:ext uri="{FF2B5EF4-FFF2-40B4-BE49-F238E27FC236}">
                <a16:creationId xmlns:a16="http://schemas.microsoft.com/office/drawing/2014/main" id="{CCEFA6B9-4B52-E106-4FC7-3EE41941DEA0}"/>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77827" name="Slide Number Placeholder 3">
            <a:extLst>
              <a:ext uri="{FF2B5EF4-FFF2-40B4-BE49-F238E27FC236}">
                <a16:creationId xmlns:a16="http://schemas.microsoft.com/office/drawing/2014/main" id="{C3790E0E-16DE-5859-9915-5C30DB9F5701}"/>
              </a:ext>
            </a:extLst>
          </p:cNvPr>
          <p:cNvSpPr>
            <a:spLocks noGrp="1"/>
          </p:cNvSpPr>
          <p:nvPr>
            <p:ph type="sldNum" sz="quarter" idx="12"/>
          </p:nvPr>
        </p:nvSpPr>
        <p:spPr>
          <a:xfrm>
            <a:off x="11564488" y="12396866"/>
            <a:ext cx="1014046" cy="778326"/>
          </a:xfrm>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2015B9C0-2C79-4B1F-A617-165988C3FB93}" type="slidenum">
              <a:rPr lang="el-GR" altLang="en-US" smtClean="0"/>
              <a:pPr algn="ctr"/>
              <a:t>61</a:t>
            </a:fld>
            <a:endParaRPr lang="el-GR" altLang="en-US" dirty="0"/>
          </a:p>
        </p:txBody>
      </p:sp>
      <p:sp>
        <p:nvSpPr>
          <p:cNvPr id="77828" name="Text Box 4">
            <a:extLst>
              <a:ext uri="{FF2B5EF4-FFF2-40B4-BE49-F238E27FC236}">
                <a16:creationId xmlns:a16="http://schemas.microsoft.com/office/drawing/2014/main" id="{319D65E3-4EEB-1370-C230-DE7624C3CEB4}"/>
              </a:ext>
            </a:extLst>
          </p:cNvPr>
          <p:cNvSpPr txBox="1">
            <a:spLocks noChangeArrowheads="1"/>
          </p:cNvSpPr>
          <p:nvPr/>
        </p:nvSpPr>
        <p:spPr bwMode="auto">
          <a:xfrm>
            <a:off x="8077200" y="4572000"/>
            <a:ext cx="8153400" cy="3810000"/>
          </a:xfrm>
          <a:prstGeom prst="rect">
            <a:avLst/>
          </a:prstGeom>
          <a:solidFill>
            <a:schemeClr val="accent5">
              <a:lumMod val="20000"/>
              <a:lumOff val="80000"/>
            </a:schemeClr>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dirty="0">
                <a:latin typeface="Helvetica Neue"/>
              </a:rPr>
              <a:t>Strategic Knowledge</a:t>
            </a:r>
            <a:endParaRPr lang="el-GR" altLang="en-US" sz="3200" b="1" dirty="0">
              <a:latin typeface="Helvetica Neue"/>
            </a:endParaRPr>
          </a:p>
          <a:p>
            <a:pPr algn="ctr" eaLnBrk="1" hangingPunct="1"/>
            <a:endParaRPr lang="el-GR" altLang="en-US" sz="3200" b="1" dirty="0">
              <a:latin typeface="Helvetica Neue"/>
            </a:endParaRPr>
          </a:p>
          <a:p>
            <a:pPr algn="ctr" eaLnBrk="1" hangingPunct="1"/>
            <a:r>
              <a:rPr lang="en-US" altLang="en-US" sz="3200" b="1" dirty="0">
                <a:latin typeface="Helvetica Neue"/>
              </a:rPr>
              <a:t>Elementary Tasks Knowledge</a:t>
            </a:r>
            <a:endParaRPr lang="el-GR" altLang="en-US" sz="3200" b="1" dirty="0">
              <a:latin typeface="Helvetica Neue"/>
            </a:endParaRPr>
          </a:p>
          <a:p>
            <a:pPr algn="ctr" eaLnBrk="1" hangingPunct="1"/>
            <a:endParaRPr lang="el-GR" altLang="en-US" sz="3200" b="1" dirty="0">
              <a:latin typeface="Helvetica Neue"/>
            </a:endParaRPr>
          </a:p>
          <a:p>
            <a:pPr algn="ctr" eaLnBrk="1" hangingPunct="1"/>
            <a:r>
              <a:rPr lang="en-US" altLang="en-US" sz="3200" b="1" dirty="0">
                <a:latin typeface="Helvetica Neue"/>
              </a:rPr>
              <a:t>Inference Types Knowledge</a:t>
            </a:r>
            <a:endParaRPr lang="el-GR" altLang="en-US" sz="3200" b="1" dirty="0">
              <a:latin typeface="Helvetica Neue"/>
            </a:endParaRPr>
          </a:p>
          <a:p>
            <a:pPr algn="ctr" eaLnBrk="1" hangingPunct="1"/>
            <a:endParaRPr lang="el-GR" altLang="en-US" sz="3200" b="1" dirty="0">
              <a:latin typeface="Helvetica Neue"/>
            </a:endParaRPr>
          </a:p>
          <a:p>
            <a:pPr algn="ctr" eaLnBrk="1" hangingPunct="1"/>
            <a:r>
              <a:rPr lang="en-US" altLang="en-US" sz="3200" b="1" dirty="0">
                <a:latin typeface="Helvetica Neue"/>
              </a:rPr>
              <a:t>Descriptive Knowledge</a:t>
            </a:r>
          </a:p>
        </p:txBody>
      </p:sp>
      <p:sp>
        <p:nvSpPr>
          <p:cNvPr id="77829" name="AutoShape 5">
            <a:extLst>
              <a:ext uri="{FF2B5EF4-FFF2-40B4-BE49-F238E27FC236}">
                <a16:creationId xmlns:a16="http://schemas.microsoft.com/office/drawing/2014/main" id="{C6213F71-1F7D-349B-5119-EFC680353F00}"/>
              </a:ext>
            </a:extLst>
          </p:cNvPr>
          <p:cNvSpPr>
            <a:spLocks/>
          </p:cNvSpPr>
          <p:nvPr/>
        </p:nvSpPr>
        <p:spPr bwMode="auto">
          <a:xfrm>
            <a:off x="16459200" y="4572000"/>
            <a:ext cx="282576" cy="2784476"/>
          </a:xfrm>
          <a:prstGeom prst="rightBrace">
            <a:avLst>
              <a:gd name="adj1" fmla="val 82116"/>
              <a:gd name="adj2" fmla="val 50000"/>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77830" name="Freeform 6">
            <a:extLst>
              <a:ext uri="{FF2B5EF4-FFF2-40B4-BE49-F238E27FC236}">
                <a16:creationId xmlns:a16="http://schemas.microsoft.com/office/drawing/2014/main" id="{2A0072AE-959E-962B-7B5E-94CC83CE9A89}"/>
              </a:ext>
            </a:extLst>
          </p:cNvPr>
          <p:cNvSpPr>
            <a:spLocks/>
          </p:cNvSpPr>
          <p:nvPr/>
        </p:nvSpPr>
        <p:spPr bwMode="auto">
          <a:xfrm>
            <a:off x="15544800" y="5280027"/>
            <a:ext cx="228600" cy="663574"/>
          </a:xfrm>
          <a:custGeom>
            <a:avLst/>
            <a:gdLst>
              <a:gd name="T0" fmla="*/ 0 w 146"/>
              <a:gd name="T1" fmla="*/ 0 h 439"/>
              <a:gd name="T2" fmla="*/ 114300 w 146"/>
              <a:gd name="T3" fmla="*/ 79357 h 439"/>
              <a:gd name="T4" fmla="*/ 49321 w 146"/>
              <a:gd name="T5" fmla="*/ 331787 h 439"/>
              <a:gd name="T6" fmla="*/ 0 60000 65536"/>
              <a:gd name="T7" fmla="*/ 0 60000 65536"/>
              <a:gd name="T8" fmla="*/ 0 60000 65536"/>
            </a:gdLst>
            <a:ahLst/>
            <a:cxnLst>
              <a:cxn ang="T6">
                <a:pos x="T0" y="T1"/>
              </a:cxn>
              <a:cxn ang="T7">
                <a:pos x="T2" y="T3"/>
              </a:cxn>
              <a:cxn ang="T8">
                <a:pos x="T4" y="T5"/>
              </a:cxn>
            </a:cxnLst>
            <a:rect l="0" t="0" r="r" b="b"/>
            <a:pathLst>
              <a:path w="146" h="439">
                <a:moveTo>
                  <a:pt x="0" y="0"/>
                </a:moveTo>
                <a:cubicBezTo>
                  <a:pt x="146" y="49"/>
                  <a:pt x="111" y="0"/>
                  <a:pt x="146" y="105"/>
                </a:cubicBezTo>
                <a:cubicBezTo>
                  <a:pt x="135" y="191"/>
                  <a:pt x="135" y="367"/>
                  <a:pt x="63" y="439"/>
                </a:cubicBezTo>
              </a:path>
            </a:pathLst>
          </a:custGeom>
          <a:noFill/>
          <a:ln w="76200">
            <a:solidFill>
              <a:srgbClr val="000000"/>
            </a:solidFill>
            <a:round/>
            <a:headEnd type="oval"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77831" name="Freeform 7">
            <a:extLst>
              <a:ext uri="{FF2B5EF4-FFF2-40B4-BE49-F238E27FC236}">
                <a16:creationId xmlns:a16="http://schemas.microsoft.com/office/drawing/2014/main" id="{7EBABA22-27DB-8A70-4FB9-DB1609CFDAB6}"/>
              </a:ext>
            </a:extLst>
          </p:cNvPr>
          <p:cNvSpPr>
            <a:spLocks/>
          </p:cNvSpPr>
          <p:nvPr/>
        </p:nvSpPr>
        <p:spPr bwMode="auto">
          <a:xfrm>
            <a:off x="15274926" y="6194427"/>
            <a:ext cx="228600" cy="663574"/>
          </a:xfrm>
          <a:custGeom>
            <a:avLst/>
            <a:gdLst>
              <a:gd name="T0" fmla="*/ 0 w 146"/>
              <a:gd name="T1" fmla="*/ 0 h 439"/>
              <a:gd name="T2" fmla="*/ 114300 w 146"/>
              <a:gd name="T3" fmla="*/ 79357 h 439"/>
              <a:gd name="T4" fmla="*/ 49321 w 146"/>
              <a:gd name="T5" fmla="*/ 331787 h 439"/>
              <a:gd name="T6" fmla="*/ 0 60000 65536"/>
              <a:gd name="T7" fmla="*/ 0 60000 65536"/>
              <a:gd name="T8" fmla="*/ 0 60000 65536"/>
            </a:gdLst>
            <a:ahLst/>
            <a:cxnLst>
              <a:cxn ang="T6">
                <a:pos x="T0" y="T1"/>
              </a:cxn>
              <a:cxn ang="T7">
                <a:pos x="T2" y="T3"/>
              </a:cxn>
              <a:cxn ang="T8">
                <a:pos x="T4" y="T5"/>
              </a:cxn>
            </a:cxnLst>
            <a:rect l="0" t="0" r="r" b="b"/>
            <a:pathLst>
              <a:path w="146" h="439">
                <a:moveTo>
                  <a:pt x="0" y="0"/>
                </a:moveTo>
                <a:cubicBezTo>
                  <a:pt x="146" y="49"/>
                  <a:pt x="111" y="0"/>
                  <a:pt x="146" y="105"/>
                </a:cubicBezTo>
                <a:cubicBezTo>
                  <a:pt x="135" y="191"/>
                  <a:pt x="135" y="367"/>
                  <a:pt x="63" y="439"/>
                </a:cubicBezTo>
              </a:path>
            </a:pathLst>
          </a:custGeom>
          <a:noFill/>
          <a:ln w="57150">
            <a:solidFill>
              <a:srgbClr val="000000"/>
            </a:solidFill>
            <a:round/>
            <a:headEnd type="oval"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77832" name="Freeform 8">
            <a:extLst>
              <a:ext uri="{FF2B5EF4-FFF2-40B4-BE49-F238E27FC236}">
                <a16:creationId xmlns:a16="http://schemas.microsoft.com/office/drawing/2014/main" id="{DAB3E280-1158-2F55-3D05-9EE9A826EDCE}"/>
              </a:ext>
            </a:extLst>
          </p:cNvPr>
          <p:cNvSpPr>
            <a:spLocks/>
          </p:cNvSpPr>
          <p:nvPr/>
        </p:nvSpPr>
        <p:spPr bwMode="auto">
          <a:xfrm>
            <a:off x="15046326" y="7162801"/>
            <a:ext cx="228600" cy="666750"/>
          </a:xfrm>
          <a:custGeom>
            <a:avLst/>
            <a:gdLst>
              <a:gd name="T0" fmla="*/ 0 w 146"/>
              <a:gd name="T1" fmla="*/ 0 h 439"/>
              <a:gd name="T2" fmla="*/ 114300 w 146"/>
              <a:gd name="T3" fmla="*/ 79737 h 439"/>
              <a:gd name="T4" fmla="*/ 49321 w 146"/>
              <a:gd name="T5" fmla="*/ 333375 h 439"/>
              <a:gd name="T6" fmla="*/ 0 60000 65536"/>
              <a:gd name="T7" fmla="*/ 0 60000 65536"/>
              <a:gd name="T8" fmla="*/ 0 60000 65536"/>
            </a:gdLst>
            <a:ahLst/>
            <a:cxnLst>
              <a:cxn ang="T6">
                <a:pos x="T0" y="T1"/>
              </a:cxn>
              <a:cxn ang="T7">
                <a:pos x="T2" y="T3"/>
              </a:cxn>
              <a:cxn ang="T8">
                <a:pos x="T4" y="T5"/>
              </a:cxn>
            </a:cxnLst>
            <a:rect l="0" t="0" r="r" b="b"/>
            <a:pathLst>
              <a:path w="146" h="439">
                <a:moveTo>
                  <a:pt x="0" y="0"/>
                </a:moveTo>
                <a:cubicBezTo>
                  <a:pt x="146" y="49"/>
                  <a:pt x="111" y="0"/>
                  <a:pt x="146" y="105"/>
                </a:cubicBezTo>
                <a:cubicBezTo>
                  <a:pt x="135" y="191"/>
                  <a:pt x="135" y="367"/>
                  <a:pt x="63" y="439"/>
                </a:cubicBezTo>
              </a:path>
            </a:pathLst>
          </a:custGeom>
          <a:noFill/>
          <a:ln w="76200">
            <a:solidFill>
              <a:srgbClr val="000000"/>
            </a:solidFill>
            <a:round/>
            <a:headEnd type="oval"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77833" name="Line 9">
            <a:extLst>
              <a:ext uri="{FF2B5EF4-FFF2-40B4-BE49-F238E27FC236}">
                <a16:creationId xmlns:a16="http://schemas.microsoft.com/office/drawing/2014/main" id="{BA3845FB-2B58-47E8-DF28-66493CD2280A}"/>
              </a:ext>
            </a:extLst>
          </p:cNvPr>
          <p:cNvSpPr>
            <a:spLocks noChangeShapeType="1"/>
          </p:cNvSpPr>
          <p:nvPr/>
        </p:nvSpPr>
        <p:spPr bwMode="auto">
          <a:xfrm>
            <a:off x="8077200" y="5562600"/>
            <a:ext cx="8153400" cy="31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7834" name="Line 10">
            <a:extLst>
              <a:ext uri="{FF2B5EF4-FFF2-40B4-BE49-F238E27FC236}">
                <a16:creationId xmlns:a16="http://schemas.microsoft.com/office/drawing/2014/main" id="{B41D276B-04B9-36DA-38AA-6F7B03BCB76E}"/>
              </a:ext>
            </a:extLst>
          </p:cNvPr>
          <p:cNvSpPr>
            <a:spLocks noChangeShapeType="1"/>
          </p:cNvSpPr>
          <p:nvPr/>
        </p:nvSpPr>
        <p:spPr bwMode="auto">
          <a:xfrm>
            <a:off x="8077200" y="6477000"/>
            <a:ext cx="8153400" cy="31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7835" name="Line 11">
            <a:extLst>
              <a:ext uri="{FF2B5EF4-FFF2-40B4-BE49-F238E27FC236}">
                <a16:creationId xmlns:a16="http://schemas.microsoft.com/office/drawing/2014/main" id="{FF0C9A1E-385E-577C-5B25-5E3DEDE51133}"/>
              </a:ext>
            </a:extLst>
          </p:cNvPr>
          <p:cNvSpPr>
            <a:spLocks noChangeShapeType="1"/>
          </p:cNvSpPr>
          <p:nvPr/>
        </p:nvSpPr>
        <p:spPr bwMode="auto">
          <a:xfrm>
            <a:off x="8077200" y="7391400"/>
            <a:ext cx="8153400" cy="31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77836" name="Text Box 12">
            <a:extLst>
              <a:ext uri="{FF2B5EF4-FFF2-40B4-BE49-F238E27FC236}">
                <a16:creationId xmlns:a16="http://schemas.microsoft.com/office/drawing/2014/main" id="{4A78E045-6340-8868-8270-3551F9E34F9F}"/>
              </a:ext>
            </a:extLst>
          </p:cNvPr>
          <p:cNvSpPr txBox="1">
            <a:spLocks noChangeArrowheads="1"/>
          </p:cNvSpPr>
          <p:nvPr/>
        </p:nvSpPr>
        <p:spPr bwMode="auto">
          <a:xfrm>
            <a:off x="16459200" y="5677621"/>
            <a:ext cx="42447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3200" b="1" dirty="0"/>
              <a:t>Control Knowledge</a:t>
            </a:r>
          </a:p>
        </p:txBody>
      </p:sp>
      <p:sp>
        <p:nvSpPr>
          <p:cNvPr id="77837" name="Text Box 13">
            <a:extLst>
              <a:ext uri="{FF2B5EF4-FFF2-40B4-BE49-F238E27FC236}">
                <a16:creationId xmlns:a16="http://schemas.microsoft.com/office/drawing/2014/main" id="{E50220F4-5519-D742-181A-49C9E7F08F0F}"/>
              </a:ext>
            </a:extLst>
          </p:cNvPr>
          <p:cNvSpPr txBox="1">
            <a:spLocks noChangeArrowheads="1"/>
          </p:cNvSpPr>
          <p:nvPr/>
        </p:nvSpPr>
        <p:spPr bwMode="auto">
          <a:xfrm>
            <a:off x="5943600" y="2406650"/>
            <a:ext cx="12192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4000" b="1" dirty="0">
                <a:solidFill>
                  <a:srgbClr val="990000"/>
                </a:solidFill>
              </a:rPr>
              <a:t>Knowledge Layers</a:t>
            </a:r>
            <a:r>
              <a:rPr lang="el-GR" altLang="en-US" sz="2800" dirty="0"/>
              <a:t> </a:t>
            </a:r>
            <a:endParaRPr lang="en-US" altLang="en-US" sz="28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76266" y="2515939"/>
            <a:ext cx="21590490" cy="1336531"/>
          </a:xfrm>
        </p:spPr>
        <p:txBody>
          <a:bodyPr>
            <a:normAutofit/>
          </a:bodyPr>
          <a:lstStyle/>
          <a:p>
            <a:r>
              <a:rPr lang="en-US" sz="5400" dirty="0"/>
              <a:t>Descriptive Domain Knowledge</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276266" y="4498844"/>
            <a:ext cx="21590489" cy="5649500"/>
          </a:xfrm>
        </p:spPr>
        <p:txBody>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Static knowledge, which constitutes the </a:t>
            </a:r>
            <a:r>
              <a:rPr lang="en-CY" sz="4400" b="1" dirty="0">
                <a:solidFill>
                  <a:srgbClr val="FF2D64"/>
                </a:solidFill>
                <a:effectLst/>
                <a:ea typeface="Times New Roman" panose="02020603050405020304" pitchFamily="18" charset="0"/>
                <a:cs typeface="Times New Roman" panose="02020603050405020304" pitchFamily="18" charset="0"/>
              </a:rPr>
              <a:t>theory </a:t>
            </a:r>
            <a:r>
              <a:rPr lang="en-CY" sz="4400" dirty="0">
                <a:effectLst/>
                <a:ea typeface="Times New Roman" panose="02020603050405020304" pitchFamily="18" charset="0"/>
                <a:cs typeface="Times New Roman" panose="02020603050405020304" pitchFamily="18" charset="0"/>
              </a:rPr>
              <a:t>of the field of application.</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It is expressed in a declarative manner and consists of the following primary elements:</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solidFill>
                  <a:srgbClr val="FF2D64"/>
                </a:solidFill>
                <a:effectLst/>
                <a:ea typeface="Times New Roman" panose="02020603050405020304" pitchFamily="18" charset="0"/>
                <a:cs typeface="Times New Roman" panose="02020603050405020304" pitchFamily="18" charset="0"/>
              </a:rPr>
              <a:t>Concepts</a:t>
            </a:r>
            <a:r>
              <a:rPr lang="en-CY" sz="4400" dirty="0">
                <a:effectLst/>
                <a:ea typeface="Times New Roman" panose="02020603050405020304" pitchFamily="18" charset="0"/>
                <a:cs typeface="Times New Roman" panose="02020603050405020304" pitchFamily="18" charset="0"/>
              </a:rPr>
              <a:t>, which represent the relevant objects. Each concept has its name.</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solidFill>
                  <a:srgbClr val="FF2D64"/>
                </a:solidFill>
                <a:effectLst/>
                <a:ea typeface="Times New Roman" panose="02020603050405020304" pitchFamily="18" charset="0"/>
                <a:cs typeface="Times New Roman" panose="02020603050405020304" pitchFamily="18" charset="0"/>
              </a:rPr>
              <a:t>Properties</a:t>
            </a:r>
            <a:r>
              <a:rPr lang="en-CY" sz="4400" dirty="0">
                <a:effectLst/>
                <a:ea typeface="Times New Roman" panose="02020603050405020304" pitchFamily="18" charset="0"/>
                <a:cs typeface="Times New Roman" panose="02020603050405020304" pitchFamily="18" charset="0"/>
              </a:rPr>
              <a:t> and </a:t>
            </a:r>
            <a:r>
              <a:rPr lang="en-CY" sz="4400" b="1" dirty="0">
                <a:solidFill>
                  <a:srgbClr val="FF2D64"/>
                </a:solidFill>
                <a:effectLst/>
                <a:ea typeface="Times New Roman" panose="02020603050405020304" pitchFamily="18" charset="0"/>
                <a:cs typeface="Times New Roman" panose="02020603050405020304" pitchFamily="18" charset="0"/>
              </a:rPr>
              <a:t>values</a:t>
            </a:r>
            <a:r>
              <a:rPr lang="en-CY" sz="4400" dirty="0">
                <a:effectLst/>
                <a:ea typeface="Times New Roman" panose="02020603050405020304" pitchFamily="18" charset="0"/>
                <a:cs typeface="Times New Roman" panose="02020603050405020304" pitchFamily="18" charset="0"/>
              </a:rPr>
              <a:t>. Each concept has a set of characteristics, its properties. Each property has a name and a set of values.</a:t>
            </a:r>
            <a:endParaRPr lang="en-CY" sz="4400" dirty="0">
              <a:effectLst/>
              <a:ea typeface="Calibri" panose="020F0502020204030204" pitchFamily="34" charset="0"/>
              <a:cs typeface="Times New Roman" panose="02020603050405020304" pitchFamily="18" charset="0"/>
            </a:endParaRPr>
          </a:p>
          <a:p>
            <a:pPr>
              <a:lnSpc>
                <a:spcPct val="107000"/>
              </a:lnSpc>
              <a:spcAft>
                <a:spcPts val="800"/>
              </a:spcAft>
            </a:pPr>
            <a:r>
              <a:rPr lang="en-CY" sz="4400" dirty="0">
                <a:effectLst/>
                <a:ea typeface="Calibri" panose="020F0502020204030204" pitchFamily="34" charset="0"/>
                <a:cs typeface="Times New Roman" panose="02020603050405020304" pitchFamily="18" charset="0"/>
              </a:rPr>
              <a:t> </a:t>
            </a:r>
          </a:p>
          <a:p>
            <a:pPr>
              <a:lnSpc>
                <a:spcPct val="107000"/>
              </a:lnSpc>
              <a:spcAft>
                <a:spcPts val="800"/>
              </a:spcAft>
            </a:pP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pPr>
            <a:endParaRPr lang="en-CY" sz="4400" dirty="0">
              <a:effectLst/>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62</a:t>
            </a:fld>
            <a:endParaRPr lang="bg-BG">
              <a:solidFill>
                <a:srgbClr val="000000"/>
              </a:solidFill>
            </a:endParaRPr>
          </a:p>
        </p:txBody>
      </p:sp>
    </p:spTree>
    <p:extLst>
      <p:ext uri="{BB962C8B-B14F-4D97-AF65-F5344CB8AC3E}">
        <p14:creationId xmlns:p14="http://schemas.microsoft.com/office/powerpoint/2010/main" val="16756629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76266" y="2515939"/>
            <a:ext cx="21590490" cy="1336531"/>
          </a:xfrm>
        </p:spPr>
        <p:txBody>
          <a:bodyPr>
            <a:normAutofit/>
          </a:bodyPr>
          <a:lstStyle/>
          <a:p>
            <a:r>
              <a:rPr lang="en-US" sz="5400" dirty="0"/>
              <a:t>Other Primitive Elements</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276266" y="4498843"/>
            <a:ext cx="21590489" cy="6189143"/>
          </a:xfrm>
        </p:spPr>
        <p:txBody>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solidFill>
                  <a:srgbClr val="FF2D64"/>
                </a:solidFill>
                <a:effectLst/>
                <a:ea typeface="Times New Roman" panose="02020603050405020304" pitchFamily="18" charset="0"/>
                <a:cs typeface="Times New Roman" panose="02020603050405020304" pitchFamily="18" charset="0"/>
              </a:rPr>
              <a:t>Relationships between concepts</a:t>
            </a:r>
            <a:r>
              <a:rPr lang="en-CY" sz="4400" dirty="0">
                <a:effectLst/>
                <a:ea typeface="Times New Roman" panose="02020603050405020304" pitchFamily="18" charset="0"/>
                <a:cs typeface="Times New Roman" panose="02020603050405020304" pitchFamily="18" charset="0"/>
              </a:rPr>
              <a:t>: The most common relationships are hierarchical relationships, 'isa' and 'is_part'</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solidFill>
                  <a:srgbClr val="FF2D64"/>
                </a:solidFill>
                <a:effectLst/>
                <a:ea typeface="Times New Roman" panose="02020603050405020304" pitchFamily="18" charset="0"/>
                <a:cs typeface="Times New Roman" panose="02020603050405020304" pitchFamily="18" charset="0"/>
              </a:rPr>
              <a:t>Relationships between property expressions</a:t>
            </a:r>
            <a:r>
              <a:rPr lang="en-CY" sz="4400" dirty="0">
                <a:effectLst/>
                <a:ea typeface="Times New Roman" panose="02020603050405020304" pitchFamily="18" charset="0"/>
                <a:cs typeface="Times New Roman" panose="02020603050405020304" pitchFamily="18" charset="0"/>
              </a:rPr>
              <a:t>: For example,</a:t>
            </a:r>
            <a:endParaRPr lang="en-CY" sz="4400" dirty="0">
              <a:effectLst/>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effectLst/>
                <a:ea typeface="Times New Roman" panose="02020603050405020304" pitchFamily="18" charset="0"/>
                <a:cs typeface="Times New Roman" panose="02020603050405020304" pitchFamily="18" charset="0"/>
              </a:rPr>
              <a:t>                   </a:t>
            </a:r>
            <a:r>
              <a:rPr lang="en-CY" sz="4400" dirty="0">
                <a:effectLst/>
                <a:ea typeface="Times New Roman" panose="02020603050405020304" pitchFamily="18" charset="0"/>
                <a:cs typeface="Times New Roman" panose="02020603050405020304" pitchFamily="18" charset="0"/>
              </a:rPr>
              <a:t>Amplifier: power-button = pressed CAUSES</a:t>
            </a:r>
            <a:endParaRPr lang="en-CY" sz="4400" dirty="0">
              <a:effectLst/>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effectLst/>
                <a:ea typeface="Times New Roman" panose="02020603050405020304" pitchFamily="18" charset="0"/>
                <a:cs typeface="Times New Roman" panose="02020603050405020304" pitchFamily="18" charset="0"/>
              </a:rPr>
              <a:t>                   </a:t>
            </a:r>
            <a:r>
              <a:rPr lang="en-CY" sz="4400" dirty="0">
                <a:effectLst/>
                <a:ea typeface="Times New Roman" panose="02020603050405020304" pitchFamily="18" charset="0"/>
                <a:cs typeface="Times New Roman" panose="02020603050405020304" pitchFamily="18" charset="0"/>
              </a:rPr>
              <a:t>Amplifier: volume = up</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solidFill>
                  <a:srgbClr val="FF2D64"/>
                </a:solidFill>
                <a:effectLst/>
                <a:ea typeface="Times New Roman" panose="02020603050405020304" pitchFamily="18" charset="0"/>
                <a:cs typeface="Times New Roman" panose="02020603050405020304" pitchFamily="18" charset="0"/>
              </a:rPr>
              <a:t>Structure</a:t>
            </a:r>
            <a:r>
              <a:rPr lang="en-CY" sz="4400" dirty="0">
                <a:effectLst/>
                <a:ea typeface="Times New Roman" panose="02020603050405020304" pitchFamily="18" charset="0"/>
                <a:cs typeface="Times New Roman" panose="02020603050405020304" pitchFamily="18" charset="0"/>
              </a:rPr>
              <a:t>, for representing complex objects</a:t>
            </a:r>
            <a:endParaRPr lang="en-CY" sz="4400" dirty="0">
              <a:effectLst/>
              <a:ea typeface="Calibri" panose="020F0502020204030204" pitchFamily="34" charset="0"/>
              <a:cs typeface="Times New Roman" panose="02020603050405020304" pitchFamily="18" charset="0"/>
            </a:endParaRPr>
          </a:p>
          <a:p>
            <a:pPr>
              <a:lnSpc>
                <a:spcPct val="107000"/>
              </a:lnSpc>
              <a:spcAft>
                <a:spcPts val="800"/>
              </a:spcAft>
            </a:pP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pPr>
            <a:endParaRPr lang="en-CY" sz="4400" dirty="0">
              <a:effectLst/>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63</a:t>
            </a:fld>
            <a:endParaRPr lang="bg-BG">
              <a:solidFill>
                <a:srgbClr val="000000"/>
              </a:solidFill>
            </a:endParaRPr>
          </a:p>
        </p:txBody>
      </p:sp>
    </p:spTree>
    <p:extLst>
      <p:ext uri="{BB962C8B-B14F-4D97-AF65-F5344CB8AC3E}">
        <p14:creationId xmlns:p14="http://schemas.microsoft.com/office/powerpoint/2010/main" val="325284080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76266" y="2515939"/>
            <a:ext cx="21590490" cy="1336531"/>
          </a:xfrm>
        </p:spPr>
        <p:txBody>
          <a:bodyPr>
            <a:normAutofit/>
          </a:bodyPr>
          <a:lstStyle/>
          <a:p>
            <a:r>
              <a:rPr lang="en-US" sz="5400" dirty="0"/>
              <a:t>Domain Schema</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276266" y="4498843"/>
            <a:ext cx="21590489" cy="6189143"/>
          </a:xfrm>
        </p:spPr>
        <p:txBody>
          <a:bodyPr/>
          <a:lstStyle/>
          <a:p>
            <a:pPr>
              <a:lnSpc>
                <a:spcPct val="107000"/>
              </a:lnSpc>
              <a:spcAft>
                <a:spcPts val="800"/>
              </a:spcAft>
            </a:pP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pPr>
            <a:endParaRPr lang="en-CY" sz="4400" dirty="0">
              <a:effectLst/>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64</a:t>
            </a:fld>
            <a:endParaRPr lang="bg-BG">
              <a:solidFill>
                <a:srgbClr val="000000"/>
              </a:solidFill>
            </a:endParaRPr>
          </a:p>
        </p:txBody>
      </p:sp>
      <p:sp>
        <p:nvSpPr>
          <p:cNvPr id="5" name="TextBox 4">
            <a:extLst>
              <a:ext uri="{FF2B5EF4-FFF2-40B4-BE49-F238E27FC236}">
                <a16:creationId xmlns:a16="http://schemas.microsoft.com/office/drawing/2014/main" id="{94900647-ABBA-D745-315F-B3B711195520}"/>
              </a:ext>
            </a:extLst>
          </p:cNvPr>
          <p:cNvSpPr txBox="1"/>
          <p:nvPr/>
        </p:nvSpPr>
        <p:spPr>
          <a:xfrm>
            <a:off x="1276265" y="4303225"/>
            <a:ext cx="21590490" cy="4591834"/>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For a given model</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 of expertise</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the subset of primitives is selected which provides the knowledge engineer with the required expressivity.</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Primary elements are used to define the </a:t>
            </a: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domain schema</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schema provides the reference points regarding the processing of descriptive knowledge (theory of the domain) from the layer of knowledge above it, i.e., the types of inference.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027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Date Placeholder 1">
            <a:extLst>
              <a:ext uri="{FF2B5EF4-FFF2-40B4-BE49-F238E27FC236}">
                <a16:creationId xmlns:a16="http://schemas.microsoft.com/office/drawing/2014/main" id="{B6C0A365-CB9B-F824-55BD-237B03C2543E}"/>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81923" name="Slide Number Placeholder 3">
            <a:extLst>
              <a:ext uri="{FF2B5EF4-FFF2-40B4-BE49-F238E27FC236}">
                <a16:creationId xmlns:a16="http://schemas.microsoft.com/office/drawing/2014/main" id="{29F189EE-E632-9BFB-1C41-2CA571E9681A}"/>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594D5E52-A329-4EA4-90E6-A06756E66C7A}" type="slidenum">
              <a:rPr lang="el-GR" altLang="en-US" smtClean="0"/>
              <a:pPr algn="ctr"/>
              <a:t>65</a:t>
            </a:fld>
            <a:endParaRPr lang="el-GR" altLang="en-US" dirty="0"/>
          </a:p>
        </p:txBody>
      </p:sp>
      <p:sp>
        <p:nvSpPr>
          <p:cNvPr id="81924" name="Text Box 4">
            <a:extLst>
              <a:ext uri="{FF2B5EF4-FFF2-40B4-BE49-F238E27FC236}">
                <a16:creationId xmlns:a16="http://schemas.microsoft.com/office/drawing/2014/main" id="{21037CF4-B4E1-498E-F628-7ABBD4A17838}"/>
              </a:ext>
            </a:extLst>
          </p:cNvPr>
          <p:cNvSpPr txBox="1">
            <a:spLocks noChangeArrowheads="1"/>
          </p:cNvSpPr>
          <p:nvPr/>
        </p:nvSpPr>
        <p:spPr bwMode="auto">
          <a:xfrm>
            <a:off x="3657600" y="3213100"/>
            <a:ext cx="16916400" cy="6124754"/>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solidFill>
                  <a:srgbClr val="990000"/>
                </a:solidFill>
              </a:rPr>
              <a:t>Domain Schema Example</a:t>
            </a:r>
            <a:endParaRPr lang="el-GR" altLang="en-US" sz="3600" b="1" dirty="0">
              <a:solidFill>
                <a:srgbClr val="990000"/>
              </a:solidFill>
            </a:endParaRPr>
          </a:p>
          <a:p>
            <a:pPr algn="l" eaLnBrk="1" hangingPunct="1"/>
            <a:endParaRPr lang="el-GR" altLang="en-US" sz="3600" b="1" dirty="0">
              <a:solidFill>
                <a:srgbClr val="990000"/>
              </a:solidFill>
            </a:endParaRPr>
          </a:p>
          <a:p>
            <a:pPr algn="l" eaLnBrk="1" hangingPunct="1"/>
            <a:r>
              <a:rPr lang="en-US" altLang="en-US" sz="3200" b="1" dirty="0">
                <a:solidFill>
                  <a:srgbClr val="990000"/>
                </a:solidFill>
              </a:rPr>
              <a:t>Primitive Element</a:t>
            </a:r>
            <a:r>
              <a:rPr lang="el-GR" altLang="en-US" sz="3200" b="1" dirty="0">
                <a:solidFill>
                  <a:srgbClr val="990000"/>
                </a:solidFill>
              </a:rPr>
              <a:t>			</a:t>
            </a:r>
            <a:r>
              <a:rPr lang="en-US" altLang="en-US" sz="3200" b="1" dirty="0">
                <a:solidFill>
                  <a:srgbClr val="990000"/>
                </a:solidFill>
              </a:rPr>
              <a:t>	Name</a:t>
            </a:r>
            <a:endParaRPr lang="el-GR" altLang="en-US" sz="3200" b="1" dirty="0">
              <a:solidFill>
                <a:srgbClr val="990000"/>
              </a:solidFill>
            </a:endParaRPr>
          </a:p>
          <a:p>
            <a:pPr algn="l" eaLnBrk="1" hangingPunct="1"/>
            <a:endParaRPr lang="el-GR" altLang="en-US" sz="3200" b="1" dirty="0"/>
          </a:p>
          <a:p>
            <a:pPr algn="l" eaLnBrk="1" hangingPunct="1"/>
            <a:r>
              <a:rPr lang="en-US" altLang="en-US" sz="3200" b="1" dirty="0"/>
              <a:t>Concept</a:t>
            </a:r>
            <a:r>
              <a:rPr lang="el-GR" altLang="en-US" sz="3200" b="1" dirty="0"/>
              <a:t>					</a:t>
            </a:r>
            <a:r>
              <a:rPr lang="en-US" altLang="en-US" sz="3200" b="1" dirty="0"/>
              <a:t>unit</a:t>
            </a:r>
            <a:endParaRPr lang="el-GR" altLang="en-US" sz="3200" b="1" dirty="0"/>
          </a:p>
          <a:p>
            <a:pPr algn="l" eaLnBrk="1" hangingPunct="1"/>
            <a:r>
              <a:rPr lang="en-US" altLang="en-US" sz="3200" b="1" dirty="0"/>
              <a:t>Relationship amongst concepts</a:t>
            </a:r>
            <a:r>
              <a:rPr lang="el-GR" altLang="en-US" sz="3200" b="1" dirty="0"/>
              <a:t>		</a:t>
            </a:r>
            <a:r>
              <a:rPr lang="en-US" altLang="en-US" sz="3200" b="1" dirty="0"/>
              <a:t>unit ISA unit</a:t>
            </a:r>
            <a:r>
              <a:rPr lang="el-GR" altLang="en-US" sz="3200" b="1" dirty="0"/>
              <a:t> </a:t>
            </a:r>
          </a:p>
          <a:p>
            <a:pPr algn="l" eaLnBrk="1" hangingPunct="1"/>
            <a:r>
              <a:rPr lang="en-US" altLang="en-US" sz="3200" b="1" dirty="0"/>
              <a:t>Relationship amongst concepts</a:t>
            </a:r>
            <a:r>
              <a:rPr lang="el-GR" altLang="en-US" sz="3200" b="1" dirty="0"/>
              <a:t>		</a:t>
            </a:r>
            <a:r>
              <a:rPr lang="en-US" altLang="en-US" sz="3200" b="1" dirty="0"/>
              <a:t>unit</a:t>
            </a:r>
            <a:r>
              <a:rPr lang="el-GR" altLang="en-US" sz="3200" b="1" dirty="0"/>
              <a:t> </a:t>
            </a:r>
            <a:r>
              <a:rPr lang="en-US" altLang="en-US" sz="3200" b="1" dirty="0"/>
              <a:t>SUB_UNIT</a:t>
            </a:r>
            <a:r>
              <a:rPr lang="el-GR" altLang="en-US" sz="3200" b="1" dirty="0"/>
              <a:t> </a:t>
            </a:r>
            <a:r>
              <a:rPr lang="en-US" altLang="en-US" sz="3200" b="1" dirty="0"/>
              <a:t>unit</a:t>
            </a:r>
            <a:endParaRPr lang="el-GR" altLang="en-US" sz="3200" b="1" dirty="0"/>
          </a:p>
          <a:p>
            <a:pPr algn="l" eaLnBrk="1" hangingPunct="1"/>
            <a:r>
              <a:rPr lang="en-US" altLang="en-US" sz="3200" b="1" dirty="0"/>
              <a:t>Property</a:t>
            </a:r>
            <a:r>
              <a:rPr lang="el-GR" altLang="en-US" sz="3200" b="1" dirty="0"/>
              <a:t>					</a:t>
            </a:r>
            <a:r>
              <a:rPr lang="en-US" altLang="en-US" sz="3200" b="1" dirty="0"/>
              <a:t>unit</a:t>
            </a:r>
            <a:r>
              <a:rPr lang="el-GR" altLang="en-US" sz="3200" b="1" dirty="0"/>
              <a:t>: </a:t>
            </a:r>
            <a:r>
              <a:rPr lang="en-US" altLang="en-US" sz="3200" b="1" dirty="0"/>
              <a:t>state</a:t>
            </a:r>
            <a:endParaRPr lang="el-GR" altLang="en-US" sz="3200" b="1" dirty="0"/>
          </a:p>
          <a:p>
            <a:pPr algn="l" eaLnBrk="1" hangingPunct="1"/>
            <a:r>
              <a:rPr lang="en-US" altLang="en-US" sz="3200" b="1" dirty="0"/>
              <a:t>Relationship amongst property expressions	unit</a:t>
            </a:r>
            <a:r>
              <a:rPr lang="el-GR" altLang="en-US" sz="3200" b="1" dirty="0"/>
              <a:t>: </a:t>
            </a:r>
            <a:r>
              <a:rPr lang="en-US" altLang="en-US" sz="3200" b="1" dirty="0"/>
              <a:t>state CAUSES</a:t>
            </a:r>
            <a:r>
              <a:rPr lang="el-GR" altLang="en-US" sz="3200" b="1" dirty="0"/>
              <a:t> </a:t>
            </a:r>
            <a:r>
              <a:rPr lang="en-US" altLang="en-US" sz="3200" b="1" dirty="0"/>
              <a:t>unit: state</a:t>
            </a:r>
            <a:endParaRPr lang="el-GR" altLang="en-US" sz="3200" b="1" dirty="0"/>
          </a:p>
          <a:p>
            <a:pPr algn="l" eaLnBrk="1" hangingPunct="1"/>
            <a:r>
              <a:rPr lang="en-US" altLang="en-US" sz="3200" b="1" dirty="0"/>
              <a:t>Concept</a:t>
            </a:r>
            <a:r>
              <a:rPr lang="el-GR" altLang="en-US" sz="3200" b="1" dirty="0"/>
              <a:t>					</a:t>
            </a:r>
            <a:r>
              <a:rPr lang="en-US" altLang="en-US" sz="3200" b="1" dirty="0"/>
              <a:t>test</a:t>
            </a:r>
            <a:endParaRPr lang="el-GR" altLang="en-US" sz="3200" b="1" dirty="0"/>
          </a:p>
          <a:p>
            <a:pPr algn="l" eaLnBrk="1" hangingPunct="1"/>
            <a:r>
              <a:rPr lang="en-US" altLang="en-US" sz="3200" b="1" dirty="0"/>
              <a:t>Property</a:t>
            </a:r>
            <a:r>
              <a:rPr lang="el-GR" altLang="en-US" sz="3200" b="1" dirty="0"/>
              <a:t>					</a:t>
            </a:r>
            <a:r>
              <a:rPr lang="en-US" altLang="en-US" sz="3200" b="1" dirty="0"/>
              <a:t>test</a:t>
            </a:r>
            <a:r>
              <a:rPr lang="el-GR" altLang="en-US" sz="3200" b="1" dirty="0"/>
              <a:t>: </a:t>
            </a:r>
            <a:r>
              <a:rPr lang="en-US" altLang="en-US" sz="3200" b="1" dirty="0"/>
              <a:t>value</a:t>
            </a:r>
            <a:endParaRPr lang="el-GR" altLang="en-US" sz="3200" b="1" dirty="0"/>
          </a:p>
          <a:p>
            <a:pPr algn="l" eaLnBrk="1" hangingPunct="1"/>
            <a:r>
              <a:rPr lang="en-US" altLang="en-US" sz="3200" b="1" dirty="0"/>
              <a:t>Relationship amongst property expressions</a:t>
            </a:r>
            <a:r>
              <a:rPr lang="el-GR" altLang="en-US" sz="3200" b="1" dirty="0"/>
              <a:t>	</a:t>
            </a:r>
            <a:r>
              <a:rPr lang="en-US" altLang="en-US" sz="3200" b="1" dirty="0"/>
              <a:t>test</a:t>
            </a:r>
            <a:r>
              <a:rPr lang="el-GR" altLang="en-US" sz="3200" b="1" dirty="0"/>
              <a:t>: </a:t>
            </a:r>
            <a:r>
              <a:rPr lang="en-US" altLang="en-US" sz="3200" b="1" dirty="0"/>
              <a:t>value</a:t>
            </a:r>
            <a:r>
              <a:rPr lang="el-GR" altLang="en-US" sz="3200" b="1" dirty="0"/>
              <a:t> </a:t>
            </a:r>
            <a:r>
              <a:rPr lang="en-US" altLang="en-US" sz="3200" b="1" dirty="0"/>
              <a:t>INDICATES unit: state</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76266" y="2515939"/>
            <a:ext cx="21590490" cy="1336531"/>
          </a:xfrm>
        </p:spPr>
        <p:txBody>
          <a:bodyPr>
            <a:normAutofit/>
          </a:bodyPr>
          <a:lstStyle/>
          <a:p>
            <a:r>
              <a:rPr lang="en-US" sz="5400" dirty="0"/>
              <a:t>Descriptive knowledge independent of task</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276266" y="4498843"/>
            <a:ext cx="21590489" cy="6189143"/>
          </a:xfrm>
        </p:spPr>
        <p:txBody>
          <a:bodyPr/>
          <a:lstStyle/>
          <a:p>
            <a:pPr>
              <a:lnSpc>
                <a:spcPct val="107000"/>
              </a:lnSpc>
              <a:spcAft>
                <a:spcPts val="800"/>
              </a:spcAft>
            </a:pP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pPr>
            <a:endParaRPr lang="en-CY" sz="4400" dirty="0">
              <a:effectLst/>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66</a:t>
            </a:fld>
            <a:endParaRPr lang="bg-BG">
              <a:solidFill>
                <a:srgbClr val="000000"/>
              </a:solidFill>
            </a:endParaRPr>
          </a:p>
        </p:txBody>
      </p:sp>
      <p:sp>
        <p:nvSpPr>
          <p:cNvPr id="5" name="TextBox 4">
            <a:extLst>
              <a:ext uri="{FF2B5EF4-FFF2-40B4-BE49-F238E27FC236}">
                <a16:creationId xmlns:a16="http://schemas.microsoft.com/office/drawing/2014/main" id="{94900647-ABBA-D745-315F-B3B711195520}"/>
              </a:ext>
            </a:extLst>
          </p:cNvPr>
          <p:cNvSpPr txBox="1"/>
          <p:nvPr/>
        </p:nvSpPr>
        <p:spPr>
          <a:xfrm>
            <a:off x="1276265" y="4303225"/>
            <a:ext cx="21590490" cy="6143413"/>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Descriptive knowledge is considered relatively </a:t>
            </a: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independent of task</a:t>
            </a:r>
            <a:r>
              <a:rPr lang="en-US" sz="4400" b="1" dirty="0">
                <a:solidFill>
                  <a:srgbClr val="0100C8"/>
                </a:solidFill>
                <a:latin typeface="Helvetica Neue"/>
                <a:ea typeface="Times New Roman" panose="02020603050405020304" pitchFamily="18" charset="0"/>
                <a:cs typeface="Times New Roman" panose="02020603050405020304" pitchFamily="18" charset="0"/>
              </a:rPr>
              <a:t>.</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names given to the (categories of) concepts, their properties, and relationships, etc., should not imply any specific use of this knowledge in the domain schema.</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same body of descriptive knowledge can be used in the context of different problem-solving tasks.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separation of descriptive knowledge from the specific way of using it in the context of a given task is considered the first step towards the flexible use and reuse of descriptive knowledge.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74391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76266" y="2515939"/>
            <a:ext cx="21590490" cy="1336531"/>
          </a:xfrm>
        </p:spPr>
        <p:txBody>
          <a:bodyPr>
            <a:normAutofit/>
          </a:bodyPr>
          <a:lstStyle/>
          <a:p>
            <a:r>
              <a:rPr lang="en-US" sz="5400" dirty="0"/>
              <a:t>Inference Types Knowledge</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276266" y="4498843"/>
            <a:ext cx="21590489" cy="6189143"/>
          </a:xfrm>
        </p:spPr>
        <p:txBody>
          <a:bodyPr/>
          <a:lstStyle/>
          <a:p>
            <a:pPr>
              <a:lnSpc>
                <a:spcPct val="107000"/>
              </a:lnSpc>
              <a:spcAft>
                <a:spcPts val="800"/>
              </a:spcAft>
            </a:pP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pPr>
            <a:endParaRPr lang="en-CY" sz="4400" dirty="0">
              <a:effectLst/>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67</a:t>
            </a:fld>
            <a:endParaRPr lang="bg-BG">
              <a:solidFill>
                <a:srgbClr val="000000"/>
              </a:solidFill>
            </a:endParaRPr>
          </a:p>
        </p:txBody>
      </p:sp>
      <p:sp>
        <p:nvSpPr>
          <p:cNvPr id="5" name="TextBox 4">
            <a:extLst>
              <a:ext uri="{FF2B5EF4-FFF2-40B4-BE49-F238E27FC236}">
                <a16:creationId xmlns:a16="http://schemas.microsoft.com/office/drawing/2014/main" id="{94900647-ABBA-D745-315F-B3B711195520}"/>
              </a:ext>
            </a:extLst>
          </p:cNvPr>
          <p:cNvSpPr txBox="1"/>
          <p:nvPr/>
        </p:nvSpPr>
        <p:spPr>
          <a:xfrm>
            <a:off x="1276265" y="4303225"/>
            <a:ext cx="21590490" cy="6040821"/>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Inferences</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are considered basic in the sense that they can be fully described through their name, their interface (what information is their input and output), and the elements of descriptive knowledge (domain schema) they process.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For modelling purposes, how some inference is implemented does not matter. Only the functionality it provides matters.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Descriptive knowledge is expressed independently of its uses. Reasoning knowledge assigns </a:t>
            </a: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roles</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to descriptive knowledge according to the various uses of the latter in the context of basic inferences.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69441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AED7EE-2874-8E50-4FDD-0D3C5F32BBF4}"/>
              </a:ext>
            </a:extLst>
          </p:cNvPr>
          <p:cNvSpPr>
            <a:spLocks noGrp="1"/>
          </p:cNvSpPr>
          <p:nvPr>
            <p:ph type="body" sz="quarter" idx="24"/>
          </p:nvPr>
        </p:nvSpPr>
        <p:spPr>
          <a:xfrm>
            <a:off x="1287095" y="2396019"/>
            <a:ext cx="21590490" cy="892079"/>
          </a:xfrm>
        </p:spPr>
        <p:txBody>
          <a:bodyPr>
            <a:normAutofit/>
          </a:bodyPr>
          <a:lstStyle/>
          <a:p>
            <a:r>
              <a:rPr lang="en-US" sz="5400" dirty="0"/>
              <a:t>Elements of Inference Knowledge</a:t>
            </a:r>
            <a:endParaRPr lang="en-CY" sz="5400" dirty="0"/>
          </a:p>
        </p:txBody>
      </p:sp>
      <p:sp>
        <p:nvSpPr>
          <p:cNvPr id="3" name="Text Placeholder 2">
            <a:extLst>
              <a:ext uri="{FF2B5EF4-FFF2-40B4-BE49-F238E27FC236}">
                <a16:creationId xmlns:a16="http://schemas.microsoft.com/office/drawing/2014/main" id="{293D6015-D874-D0B1-53A4-569B1F0C0042}"/>
              </a:ext>
            </a:extLst>
          </p:cNvPr>
          <p:cNvSpPr>
            <a:spLocks noGrp="1"/>
          </p:cNvSpPr>
          <p:nvPr>
            <p:ph type="body" sz="quarter" idx="22"/>
          </p:nvPr>
        </p:nvSpPr>
        <p:spPr>
          <a:xfrm>
            <a:off x="1392027" y="3590292"/>
            <a:ext cx="8186689" cy="8072056"/>
          </a:xfrm>
        </p:spPr>
        <p:txBody>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effectLst/>
                <a:ea typeface="Calibri" panose="020F0502020204030204" pitchFamily="34" charset="0"/>
                <a:cs typeface="Times New Roman" panose="02020603050405020304" pitchFamily="18" charset="0"/>
              </a:rPr>
              <a:t> </a:t>
            </a:r>
            <a:r>
              <a:rPr lang="en-CY" sz="3600" b="1" dirty="0">
                <a:solidFill>
                  <a:srgbClr val="FF2D64"/>
                </a:solidFill>
                <a:effectLst/>
                <a:ea typeface="Times New Roman" panose="02020603050405020304" pitchFamily="18" charset="0"/>
                <a:cs typeface="Times New Roman" panose="02020603050405020304" pitchFamily="18" charset="0"/>
              </a:rPr>
              <a:t>Meta-classes:</a:t>
            </a:r>
            <a:endParaRPr lang="en-CY" sz="3600" b="1" dirty="0">
              <a:solidFill>
                <a:srgbClr val="FF2D64"/>
              </a:solidFill>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effectLst/>
                <a:ea typeface="Times New Roman" panose="02020603050405020304" pitchFamily="18" charset="0"/>
                <a:cs typeface="Times New Roman" panose="02020603050405020304" pitchFamily="18" charset="0"/>
              </a:rPr>
              <a:t>A meta-class describes some </a:t>
            </a:r>
            <a:r>
              <a:rPr lang="en-CY" sz="3600" b="1" dirty="0">
                <a:solidFill>
                  <a:srgbClr val="FF2D64"/>
                </a:solidFill>
                <a:effectLst/>
                <a:ea typeface="Times New Roman" panose="02020603050405020304" pitchFamily="18" charset="0"/>
                <a:cs typeface="Times New Roman" panose="02020603050405020304" pitchFamily="18" charset="0"/>
              </a:rPr>
              <a:t>role</a:t>
            </a:r>
            <a:r>
              <a:rPr lang="en-CY" sz="3600" dirty="0">
                <a:effectLst/>
                <a:ea typeface="Times New Roman" panose="02020603050405020304" pitchFamily="18" charset="0"/>
                <a:cs typeface="Times New Roman" panose="02020603050405020304" pitchFamily="18" charset="0"/>
              </a:rPr>
              <a:t> that can be assigned to objects (concepts) when solving problems and gives the classes of objects (from the domain schema) to which this role can be assigned.</a:t>
            </a:r>
            <a:endParaRPr lang="en-CY" sz="36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effectLst/>
                <a:ea typeface="Times New Roman" panose="02020603050405020304" pitchFamily="18" charset="0"/>
                <a:cs typeface="Times New Roman" panose="02020603050405020304" pitchFamily="18" charset="0"/>
              </a:rPr>
              <a:t>For example, the concept unit can have the role of </a:t>
            </a:r>
            <a:r>
              <a:rPr lang="en-CY" sz="3600" b="1" dirty="0">
                <a:solidFill>
                  <a:srgbClr val="FF2D64"/>
                </a:solidFill>
                <a:effectLst/>
                <a:ea typeface="Times New Roman" panose="02020603050405020304" pitchFamily="18" charset="0"/>
                <a:cs typeface="Times New Roman" panose="02020603050405020304" pitchFamily="18" charset="0"/>
              </a:rPr>
              <a:t>hypothesis</a:t>
            </a:r>
            <a:r>
              <a:rPr lang="en-CY" sz="3600" dirty="0">
                <a:effectLst/>
                <a:ea typeface="Times New Roman" panose="02020603050405020304" pitchFamily="18" charset="0"/>
                <a:cs typeface="Times New Roman" panose="02020603050405020304" pitchFamily="18" charset="0"/>
              </a:rPr>
              <a:t> in the context of some inference, and the role of </a:t>
            </a:r>
            <a:r>
              <a:rPr lang="en-CY" sz="3600" b="1" dirty="0">
                <a:solidFill>
                  <a:srgbClr val="FF2D64"/>
                </a:solidFill>
                <a:effectLst/>
                <a:ea typeface="Times New Roman" panose="02020603050405020304" pitchFamily="18" charset="0"/>
                <a:cs typeface="Times New Roman" panose="02020603050405020304" pitchFamily="18" charset="0"/>
              </a:rPr>
              <a:t>solution</a:t>
            </a:r>
            <a:r>
              <a:rPr lang="en-CY" sz="3600" dirty="0">
                <a:effectLst/>
                <a:ea typeface="Times New Roman" panose="02020603050405020304" pitchFamily="18" charset="0"/>
                <a:cs typeface="Times New Roman" panose="02020603050405020304" pitchFamily="18" charset="0"/>
              </a:rPr>
              <a:t> in the context of another inference.</a:t>
            </a:r>
            <a:endParaRPr lang="en-CY" sz="3600" dirty="0">
              <a:effectLst/>
              <a:ea typeface="Calibri" panose="020F0502020204030204" pitchFamily="34" charset="0"/>
              <a:cs typeface="Times New Roman" panose="02020603050405020304" pitchFamily="18" charset="0"/>
            </a:endParaRPr>
          </a:p>
          <a:p>
            <a:pPr>
              <a:lnSpc>
                <a:spcPct val="107000"/>
              </a:lnSpc>
              <a:spcAft>
                <a:spcPts val="800"/>
              </a:spcAft>
            </a:pPr>
            <a:endParaRPr lang="en-CY" sz="3600" dirty="0">
              <a:effectLst/>
              <a:ea typeface="Calibri" panose="020F0502020204030204" pitchFamily="34" charset="0"/>
              <a:cs typeface="Times New Roman" panose="02020603050405020304" pitchFamily="18"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3600" b="1" dirty="0">
              <a:solidFill>
                <a:srgbClr val="FF2D64"/>
              </a:solidFill>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D4B478AB-BF6E-E890-61CC-F8EE2526F7E7}"/>
              </a:ext>
            </a:extLst>
          </p:cNvPr>
          <p:cNvSpPr>
            <a:spLocks noGrp="1"/>
          </p:cNvSpPr>
          <p:nvPr>
            <p:ph type="body" sz="quarter" idx="26"/>
          </p:nvPr>
        </p:nvSpPr>
        <p:spPr>
          <a:xfrm>
            <a:off x="11175559" y="3590292"/>
            <a:ext cx="10397882" cy="8854650"/>
          </a:xfrm>
        </p:spPr>
        <p:txBody>
          <a:bodyPr/>
          <a:lstStyle/>
          <a:p>
            <a:r>
              <a:rPr lang="en-CY" sz="3600" b="1" dirty="0">
                <a:solidFill>
                  <a:srgbClr val="FF2D64"/>
                </a:solidFill>
              </a:rPr>
              <a:t>Knowledge sources</a:t>
            </a:r>
            <a:r>
              <a:rPr lang="en-CY" sz="3600" dirty="0"/>
              <a:t>, where the term has different semantics than the homonymous term in the blackboard model:</a:t>
            </a:r>
          </a:p>
          <a:p>
            <a:pPr marL="571500" indent="-571500">
              <a:buFont typeface="Wingdings" panose="05000000000000000000" pitchFamily="2" charset="2"/>
              <a:buChar char="q"/>
            </a:pPr>
            <a:r>
              <a:rPr lang="en-CY" sz="3600" dirty="0"/>
              <a:t>Knowledge sources represent the processing performed by the basic inferences.</a:t>
            </a:r>
          </a:p>
          <a:p>
            <a:pPr marL="571500" indent="-571500">
              <a:buFont typeface="Wingdings" panose="05000000000000000000" pitchFamily="2" charset="2"/>
              <a:buChar char="q"/>
            </a:pPr>
            <a:r>
              <a:rPr lang="en-CY" sz="3600" dirty="0"/>
              <a:t>At this level</a:t>
            </a:r>
            <a:r>
              <a:rPr lang="en-US" sz="3600" dirty="0"/>
              <a:t>,</a:t>
            </a:r>
            <a:r>
              <a:rPr lang="en-CY" sz="3600" dirty="0"/>
              <a:t> the knowledge sources are simple names since the 'how</a:t>
            </a:r>
            <a:r>
              <a:rPr lang="en-US" sz="3600" dirty="0"/>
              <a:t>’</a:t>
            </a:r>
            <a:r>
              <a:rPr lang="en-CY" sz="3600" dirty="0"/>
              <a:t>s' of the inferences are considered as 'black boxes'.</a:t>
            </a:r>
          </a:p>
          <a:p>
            <a:r>
              <a:rPr lang="en-CY" sz="3600" b="1" dirty="0">
                <a:solidFill>
                  <a:srgbClr val="FF2D64"/>
                </a:solidFill>
              </a:rPr>
              <a:t>Domain views</a:t>
            </a:r>
            <a:r>
              <a:rPr lang="en-CY" sz="3600" dirty="0"/>
              <a:t>, from the point of view of the various knowledge sources:</a:t>
            </a:r>
          </a:p>
          <a:p>
            <a:pPr marL="571500" indent="-571500">
              <a:buFont typeface="Wingdings" panose="05000000000000000000" pitchFamily="2" charset="2"/>
              <a:buChar char="q"/>
            </a:pPr>
            <a:r>
              <a:rPr lang="en-CY" sz="3600" dirty="0"/>
              <a:t>A domain view therefore identifies the descriptive knowledge elements that constitute the 'body of knowledge' processed by the given knowledge source.</a:t>
            </a:r>
          </a:p>
          <a:p>
            <a:r>
              <a:rPr lang="en-CY" sz="3600" dirty="0"/>
              <a:t> </a:t>
            </a:r>
          </a:p>
          <a:p>
            <a:pPr>
              <a:lnSpc>
                <a:spcPct val="107000"/>
              </a:lnSpc>
              <a:spcAft>
                <a:spcPts val="800"/>
              </a:spcAft>
            </a:pPr>
            <a:endParaRPr lang="en-CY" sz="3600" dirty="0"/>
          </a:p>
          <a:p>
            <a:endParaRPr lang="en-CY" sz="3600" dirty="0"/>
          </a:p>
          <a:p>
            <a:endParaRPr lang="en-CY" sz="3600" dirty="0"/>
          </a:p>
        </p:txBody>
      </p:sp>
      <p:sp>
        <p:nvSpPr>
          <p:cNvPr id="6" name="Slide Number Placeholder 5">
            <a:extLst>
              <a:ext uri="{FF2B5EF4-FFF2-40B4-BE49-F238E27FC236}">
                <a16:creationId xmlns:a16="http://schemas.microsoft.com/office/drawing/2014/main" id="{C2D44C3F-58A8-CBA3-8C89-E14A15D40955}"/>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68</a:t>
            </a:fld>
            <a:endParaRPr lang="bg-BG">
              <a:solidFill>
                <a:srgbClr val="000000"/>
              </a:solidFill>
            </a:endParaRPr>
          </a:p>
        </p:txBody>
      </p:sp>
    </p:spTree>
    <p:extLst>
      <p:ext uri="{BB962C8B-B14F-4D97-AF65-F5344CB8AC3E}">
        <p14:creationId xmlns:p14="http://schemas.microsoft.com/office/powerpoint/2010/main" val="419934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Date Placeholder 1">
            <a:extLst>
              <a:ext uri="{FF2B5EF4-FFF2-40B4-BE49-F238E27FC236}">
                <a16:creationId xmlns:a16="http://schemas.microsoft.com/office/drawing/2014/main" id="{EDA19739-0A2C-358D-7641-47C19D7E4A71}"/>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87043" name="Slide Number Placeholder 3">
            <a:extLst>
              <a:ext uri="{FF2B5EF4-FFF2-40B4-BE49-F238E27FC236}">
                <a16:creationId xmlns:a16="http://schemas.microsoft.com/office/drawing/2014/main" id="{22C4D25A-1805-7A98-D42F-27330E29D1DF}"/>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DC9604DE-2375-4761-A5A3-6977B28A6F08}" type="slidenum">
              <a:rPr lang="el-GR" altLang="en-US" smtClean="0"/>
              <a:pPr algn="ctr"/>
              <a:t>69</a:t>
            </a:fld>
            <a:endParaRPr lang="el-GR" altLang="en-US" dirty="0"/>
          </a:p>
        </p:txBody>
      </p:sp>
      <p:sp>
        <p:nvSpPr>
          <p:cNvPr id="87044" name="Text Box 4">
            <a:extLst>
              <a:ext uri="{FF2B5EF4-FFF2-40B4-BE49-F238E27FC236}">
                <a16:creationId xmlns:a16="http://schemas.microsoft.com/office/drawing/2014/main" id="{EC102713-26C0-B541-3BA6-E5DB3C9F4728}"/>
              </a:ext>
            </a:extLst>
          </p:cNvPr>
          <p:cNvSpPr txBox="1">
            <a:spLocks noChangeArrowheads="1"/>
          </p:cNvSpPr>
          <p:nvPr/>
        </p:nvSpPr>
        <p:spPr bwMode="auto">
          <a:xfrm>
            <a:off x="3917429" y="2329983"/>
            <a:ext cx="16549141" cy="7848302"/>
          </a:xfrm>
          <a:prstGeom prst="rect">
            <a:avLst/>
          </a:prstGeom>
          <a:solidFill>
            <a:schemeClr val="accent6">
              <a:lumMod val="20000"/>
              <a:lumOff val="80000"/>
            </a:schemeClr>
          </a:solidFill>
          <a:ln>
            <a:noFill/>
          </a:ln>
          <a:effectLst/>
        </p:spPr>
        <p:txBody>
          <a:bodyPr wrap="square">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cs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cs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cs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5600" b="1" dirty="0">
                <a:solidFill>
                  <a:srgbClr val="990000"/>
                </a:solidFill>
              </a:rPr>
              <a:t>Basic Inference Composition</a:t>
            </a:r>
            <a:endParaRPr lang="el-GR" altLang="en-US" sz="5600" b="1" dirty="0">
              <a:solidFill>
                <a:srgbClr val="990000"/>
              </a:solidFill>
            </a:endParaRPr>
          </a:p>
          <a:p>
            <a:pPr algn="ctr" eaLnBrk="1" hangingPunct="1">
              <a:spcBef>
                <a:spcPct val="0"/>
              </a:spcBef>
              <a:buFontTx/>
              <a:buNone/>
            </a:pPr>
            <a:endParaRPr lang="el-GR" altLang="en-US" sz="5600" b="1" dirty="0"/>
          </a:p>
          <a:p>
            <a:pPr eaLnBrk="1" hangingPunct="1">
              <a:spcBef>
                <a:spcPct val="0"/>
              </a:spcBef>
              <a:buFont typeface="Wingdings" panose="05000000000000000000" pitchFamily="2" charset="2"/>
              <a:buChar char="q"/>
            </a:pPr>
            <a:r>
              <a:rPr lang="en-US" altLang="en-US" sz="5600" b="1" dirty="0"/>
              <a:t>The meta-class that constitutes its input</a:t>
            </a:r>
            <a:endParaRPr lang="el-GR" altLang="en-US" sz="5600" b="1" dirty="0"/>
          </a:p>
          <a:p>
            <a:pPr eaLnBrk="1" hangingPunct="1">
              <a:spcBef>
                <a:spcPct val="0"/>
              </a:spcBef>
              <a:buFont typeface="Wingdings" panose="05000000000000000000" pitchFamily="2" charset="2"/>
              <a:buChar char="q"/>
            </a:pPr>
            <a:endParaRPr lang="el-GR" altLang="en-US" sz="5600" b="1" dirty="0"/>
          </a:p>
          <a:p>
            <a:pPr eaLnBrk="1" hangingPunct="1">
              <a:spcBef>
                <a:spcPct val="0"/>
              </a:spcBef>
              <a:buFont typeface="Wingdings" panose="05000000000000000000" pitchFamily="2" charset="2"/>
              <a:buChar char="q"/>
            </a:pPr>
            <a:r>
              <a:rPr lang="en-US" altLang="en-US" sz="5600" b="1" dirty="0"/>
              <a:t>The knowledge source and its corresponding view </a:t>
            </a:r>
            <a:r>
              <a:rPr lang="el-GR" altLang="en-US" sz="5600" b="1" dirty="0"/>
              <a:t>(</a:t>
            </a:r>
            <a:r>
              <a:rPr lang="en-US" altLang="en-US" sz="5600" b="1" dirty="0"/>
              <a:t>at the descriptive knowledge layer</a:t>
            </a:r>
            <a:r>
              <a:rPr lang="el-GR" altLang="en-US" sz="5600" b="1" dirty="0"/>
              <a:t>), </a:t>
            </a:r>
            <a:r>
              <a:rPr lang="en-US" altLang="en-US" sz="5600" b="1" dirty="0"/>
              <a:t>that constitutes its processing</a:t>
            </a:r>
            <a:endParaRPr lang="el-GR" altLang="en-US" sz="5600" b="1" dirty="0"/>
          </a:p>
          <a:p>
            <a:pPr eaLnBrk="1" hangingPunct="1">
              <a:spcBef>
                <a:spcPct val="0"/>
              </a:spcBef>
              <a:buFont typeface="Wingdings" panose="05000000000000000000" pitchFamily="2" charset="2"/>
              <a:buChar char="q"/>
            </a:pPr>
            <a:endParaRPr lang="el-GR" altLang="en-US" sz="5600" b="1" dirty="0">
              <a:latin typeface="Helvetica Neue"/>
            </a:endParaRPr>
          </a:p>
          <a:p>
            <a:pPr eaLnBrk="1" hangingPunct="1">
              <a:spcBef>
                <a:spcPct val="0"/>
              </a:spcBef>
              <a:buFont typeface="Wingdings" panose="05000000000000000000" pitchFamily="2" charset="2"/>
              <a:buChar char="q"/>
            </a:pPr>
            <a:r>
              <a:rPr lang="en-US" altLang="en-US" sz="5600" b="1" dirty="0"/>
              <a:t>The meta-class that constitutes its output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200598" y="4834828"/>
            <a:ext cx="21590490" cy="2416757"/>
          </a:xfrm>
        </p:spPr>
        <p:txBody>
          <a:bodyPr/>
          <a:lstStyle/>
          <a:p>
            <a:r>
              <a:rPr lang="en-US" sz="6000" dirty="0"/>
              <a:t>Developing and Modelling Expertise</a:t>
            </a:r>
          </a:p>
        </p:txBody>
      </p:sp>
    </p:spTree>
    <p:extLst>
      <p:ext uri="{BB962C8B-B14F-4D97-AF65-F5344CB8AC3E}">
        <p14:creationId xmlns:p14="http://schemas.microsoft.com/office/powerpoint/2010/main" val="38458727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Date Placeholder 1">
            <a:extLst>
              <a:ext uri="{FF2B5EF4-FFF2-40B4-BE49-F238E27FC236}">
                <a16:creationId xmlns:a16="http://schemas.microsoft.com/office/drawing/2014/main" id="{2EF560B0-03CB-F762-EDC0-49836A5ED527}"/>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88067" name="Slide Number Placeholder 3">
            <a:extLst>
              <a:ext uri="{FF2B5EF4-FFF2-40B4-BE49-F238E27FC236}">
                <a16:creationId xmlns:a16="http://schemas.microsoft.com/office/drawing/2014/main" id="{377AB857-DECB-C27C-526D-EDA0F49BF1CA}"/>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B5114AA1-DC63-4318-918E-415D84285054}" type="slidenum">
              <a:rPr lang="el-GR" altLang="en-US" smtClean="0"/>
              <a:pPr algn="ctr"/>
              <a:t>70</a:t>
            </a:fld>
            <a:endParaRPr lang="el-GR" altLang="en-US" dirty="0"/>
          </a:p>
        </p:txBody>
      </p:sp>
      <p:sp>
        <p:nvSpPr>
          <p:cNvPr id="88068" name="AutoShape 4">
            <a:extLst>
              <a:ext uri="{FF2B5EF4-FFF2-40B4-BE49-F238E27FC236}">
                <a16:creationId xmlns:a16="http://schemas.microsoft.com/office/drawing/2014/main" id="{A9AB00E1-E874-1B09-0198-5E68B2C9D99E}"/>
              </a:ext>
            </a:extLst>
          </p:cNvPr>
          <p:cNvSpPr>
            <a:spLocks noChangeArrowheads="1"/>
          </p:cNvSpPr>
          <p:nvPr/>
        </p:nvSpPr>
        <p:spPr bwMode="auto">
          <a:xfrm>
            <a:off x="7623176" y="1311276"/>
            <a:ext cx="8836024" cy="1622424"/>
          </a:xfrm>
          <a:prstGeom prst="parallelogram">
            <a:avLst>
              <a:gd name="adj" fmla="val 136155"/>
            </a:avLst>
          </a:prstGeom>
          <a:solidFill>
            <a:srgbClr val="C0C0C0"/>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l-GR" altLang="en-US" sz="1600">
                <a:latin typeface="Times New Roman" panose="02020603050405020304" pitchFamily="18" charset="0"/>
              </a:rPr>
              <a:t>Μετα ταξη        </a:t>
            </a:r>
          </a:p>
          <a:p>
            <a:pPr algn="l" eaLnBrk="1" hangingPunct="1"/>
            <a:endParaRPr lang="el-GR" altLang="en-US" sz="1600">
              <a:latin typeface="Times New Roman" panose="02020603050405020304" pitchFamily="18" charset="0"/>
            </a:endParaRPr>
          </a:p>
          <a:p>
            <a:pPr algn="l" eaLnBrk="1" hangingPunct="1"/>
            <a:endParaRPr lang="el-GR" altLang="en-US" sz="1600">
              <a:latin typeface="Times New Roman" panose="02020603050405020304" pitchFamily="18" charset="0"/>
            </a:endParaRPr>
          </a:p>
          <a:p>
            <a:pPr algn="l" eaLnBrk="1" hangingPunct="1"/>
            <a:r>
              <a:rPr lang="el-GR" altLang="en-US" sz="1600">
                <a:latin typeface="Times New Roman" panose="02020603050405020304" pitchFamily="18" charset="0"/>
              </a:rPr>
              <a:t>                       </a:t>
            </a:r>
            <a:endParaRPr lang="en-US" altLang="en-US" sz="2800"/>
          </a:p>
        </p:txBody>
      </p:sp>
      <p:sp>
        <p:nvSpPr>
          <p:cNvPr id="88069" name="AutoShape 5">
            <a:extLst>
              <a:ext uri="{FF2B5EF4-FFF2-40B4-BE49-F238E27FC236}">
                <a16:creationId xmlns:a16="http://schemas.microsoft.com/office/drawing/2014/main" id="{95ABC0DC-D86F-E047-3F30-0F382A48D5E5}"/>
              </a:ext>
            </a:extLst>
          </p:cNvPr>
          <p:cNvSpPr>
            <a:spLocks noChangeArrowheads="1"/>
          </p:cNvSpPr>
          <p:nvPr/>
        </p:nvSpPr>
        <p:spPr bwMode="auto">
          <a:xfrm>
            <a:off x="7623176" y="4806951"/>
            <a:ext cx="8836024" cy="1622426"/>
          </a:xfrm>
          <a:prstGeom prst="parallelogram">
            <a:avLst>
              <a:gd name="adj" fmla="val 136154"/>
            </a:avLst>
          </a:prstGeom>
          <a:solidFill>
            <a:srgbClr val="C0C0C0"/>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endParaRPr lang="en-US" altLang="en-CY" sz="2800"/>
          </a:p>
        </p:txBody>
      </p:sp>
      <p:sp>
        <p:nvSpPr>
          <p:cNvPr id="88070" name="Line 6">
            <a:extLst>
              <a:ext uri="{FF2B5EF4-FFF2-40B4-BE49-F238E27FC236}">
                <a16:creationId xmlns:a16="http://schemas.microsoft.com/office/drawing/2014/main" id="{E09BE9F3-CC9C-3AFD-F521-53C7F190258B}"/>
              </a:ext>
            </a:extLst>
          </p:cNvPr>
          <p:cNvSpPr>
            <a:spLocks noChangeShapeType="1"/>
          </p:cNvSpPr>
          <p:nvPr/>
        </p:nvSpPr>
        <p:spPr bwMode="auto">
          <a:xfrm>
            <a:off x="14293850" y="6477001"/>
            <a:ext cx="0" cy="72072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88071" name="Line 7">
            <a:extLst>
              <a:ext uri="{FF2B5EF4-FFF2-40B4-BE49-F238E27FC236}">
                <a16:creationId xmlns:a16="http://schemas.microsoft.com/office/drawing/2014/main" id="{B0BBB082-53C8-9E7E-69FD-0913BA8BB5ED}"/>
              </a:ext>
            </a:extLst>
          </p:cNvPr>
          <p:cNvSpPr>
            <a:spLocks noChangeShapeType="1"/>
          </p:cNvSpPr>
          <p:nvPr/>
        </p:nvSpPr>
        <p:spPr bwMode="auto">
          <a:xfrm flipV="1">
            <a:off x="14293851" y="5597526"/>
            <a:ext cx="2165350" cy="16224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88072" name="Line 8">
            <a:extLst>
              <a:ext uri="{FF2B5EF4-FFF2-40B4-BE49-F238E27FC236}">
                <a16:creationId xmlns:a16="http://schemas.microsoft.com/office/drawing/2014/main" id="{7C6D8E0C-CCBB-C7B0-A771-1B378085E502}"/>
              </a:ext>
            </a:extLst>
          </p:cNvPr>
          <p:cNvSpPr>
            <a:spLocks noChangeShapeType="1"/>
          </p:cNvSpPr>
          <p:nvPr/>
        </p:nvSpPr>
        <p:spPr bwMode="auto">
          <a:xfrm flipH="1">
            <a:off x="7623177" y="5597526"/>
            <a:ext cx="2162174" cy="16224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88073" name="Line 9">
            <a:extLst>
              <a:ext uri="{FF2B5EF4-FFF2-40B4-BE49-F238E27FC236}">
                <a16:creationId xmlns:a16="http://schemas.microsoft.com/office/drawing/2014/main" id="{4C806078-84E3-31F3-AC22-7FA2EC2EE8CB}"/>
              </a:ext>
            </a:extLst>
          </p:cNvPr>
          <p:cNvSpPr>
            <a:spLocks noChangeShapeType="1"/>
          </p:cNvSpPr>
          <p:nvPr/>
        </p:nvSpPr>
        <p:spPr bwMode="auto">
          <a:xfrm>
            <a:off x="9785351" y="5597526"/>
            <a:ext cx="667385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88074" name="Line 10">
            <a:extLst>
              <a:ext uri="{FF2B5EF4-FFF2-40B4-BE49-F238E27FC236}">
                <a16:creationId xmlns:a16="http://schemas.microsoft.com/office/drawing/2014/main" id="{B47F54C5-B569-57AD-125E-50D4D8713C70}"/>
              </a:ext>
            </a:extLst>
          </p:cNvPr>
          <p:cNvSpPr>
            <a:spLocks noChangeShapeType="1"/>
          </p:cNvSpPr>
          <p:nvPr/>
        </p:nvSpPr>
        <p:spPr bwMode="auto">
          <a:xfrm flipV="1">
            <a:off x="15557501" y="4375151"/>
            <a:ext cx="539750" cy="54292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88075" name="Oval 11">
            <a:extLst>
              <a:ext uri="{FF2B5EF4-FFF2-40B4-BE49-F238E27FC236}">
                <a16:creationId xmlns:a16="http://schemas.microsoft.com/office/drawing/2014/main" id="{B43A310F-5A0E-7E34-548E-69FCAC53FE9F}"/>
              </a:ext>
            </a:extLst>
          </p:cNvPr>
          <p:cNvSpPr>
            <a:spLocks noChangeArrowheads="1"/>
          </p:cNvSpPr>
          <p:nvPr/>
        </p:nvSpPr>
        <p:spPr bwMode="auto">
          <a:xfrm>
            <a:off x="11407776" y="1828801"/>
            <a:ext cx="1698624" cy="504826"/>
          </a:xfrm>
          <a:prstGeom prst="ellipse">
            <a:avLst/>
          </a:prstGeom>
          <a:solidFill>
            <a:srgbClr val="FFFFFF"/>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dirty="0">
                <a:latin typeface="Times New Roman" panose="02020603050405020304" pitchFamily="18" charset="0"/>
              </a:rPr>
              <a:t>Decompose</a:t>
            </a:r>
            <a:endParaRPr lang="en-US" altLang="en-US" sz="2800" dirty="0"/>
          </a:p>
        </p:txBody>
      </p:sp>
      <p:sp>
        <p:nvSpPr>
          <p:cNvPr id="88076" name="Rectangle 12">
            <a:extLst>
              <a:ext uri="{FF2B5EF4-FFF2-40B4-BE49-F238E27FC236}">
                <a16:creationId xmlns:a16="http://schemas.microsoft.com/office/drawing/2014/main" id="{D427D8A1-B90D-FEB7-061A-7D39EF7637A8}"/>
              </a:ext>
            </a:extLst>
          </p:cNvPr>
          <p:cNvSpPr>
            <a:spLocks noChangeArrowheads="1"/>
          </p:cNvSpPr>
          <p:nvPr/>
        </p:nvSpPr>
        <p:spPr bwMode="auto">
          <a:xfrm>
            <a:off x="9296401" y="1670051"/>
            <a:ext cx="1571626" cy="768350"/>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dirty="0">
                <a:latin typeface="Times New Roman" panose="02020603050405020304" pitchFamily="18" charset="0"/>
              </a:rPr>
              <a:t>System</a:t>
            </a:r>
            <a:endParaRPr lang="el-GR" altLang="en-US" sz="1600" dirty="0">
              <a:latin typeface="Times New Roman" panose="02020603050405020304" pitchFamily="18" charset="0"/>
            </a:endParaRPr>
          </a:p>
          <a:p>
            <a:pPr algn="ctr" eaLnBrk="1" hangingPunct="1"/>
            <a:r>
              <a:rPr lang="en-US" altLang="en-US" sz="1600" dirty="0">
                <a:latin typeface="Times New Roman" panose="02020603050405020304" pitchFamily="18" charset="0"/>
              </a:rPr>
              <a:t>Model</a:t>
            </a:r>
            <a:endParaRPr lang="en-US" altLang="en-US" sz="2800" dirty="0"/>
          </a:p>
        </p:txBody>
      </p:sp>
      <p:sp>
        <p:nvSpPr>
          <p:cNvPr id="88077" name="Rectangle 13">
            <a:extLst>
              <a:ext uri="{FF2B5EF4-FFF2-40B4-BE49-F238E27FC236}">
                <a16:creationId xmlns:a16="http://schemas.microsoft.com/office/drawing/2014/main" id="{61FD6709-7208-5C9C-D135-420645D06355}"/>
              </a:ext>
            </a:extLst>
          </p:cNvPr>
          <p:cNvSpPr>
            <a:spLocks noChangeArrowheads="1"/>
          </p:cNvSpPr>
          <p:nvPr/>
        </p:nvSpPr>
        <p:spPr bwMode="auto">
          <a:xfrm>
            <a:off x="13573127" y="1670051"/>
            <a:ext cx="1263650" cy="720726"/>
          </a:xfrm>
          <a:prstGeom prst="rect">
            <a:avLst/>
          </a:prstGeom>
          <a:solidFill>
            <a:srgbClr val="FFFFFF"/>
          </a:solidFill>
          <a:ln w="9525">
            <a:solidFill>
              <a:srgbClr val="000000"/>
            </a:solidFill>
            <a:miter lim="800000"/>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dirty="0">
                <a:latin typeface="Times New Roman" panose="02020603050405020304" pitchFamily="18" charset="0"/>
              </a:rPr>
              <a:t>Hypothesis</a:t>
            </a:r>
            <a:endParaRPr lang="en-US" altLang="en-US" sz="2800" dirty="0"/>
          </a:p>
        </p:txBody>
      </p:sp>
      <p:sp>
        <p:nvSpPr>
          <p:cNvPr id="88078" name="Line 14">
            <a:extLst>
              <a:ext uri="{FF2B5EF4-FFF2-40B4-BE49-F238E27FC236}">
                <a16:creationId xmlns:a16="http://schemas.microsoft.com/office/drawing/2014/main" id="{D1A979D6-F7CC-7685-A2D7-EED3A2599D21}"/>
              </a:ext>
            </a:extLst>
          </p:cNvPr>
          <p:cNvSpPr>
            <a:spLocks noChangeShapeType="1"/>
          </p:cNvSpPr>
          <p:nvPr/>
        </p:nvSpPr>
        <p:spPr bwMode="auto">
          <a:xfrm>
            <a:off x="10868027" y="1971676"/>
            <a:ext cx="53975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88079" name="Line 15">
            <a:extLst>
              <a:ext uri="{FF2B5EF4-FFF2-40B4-BE49-F238E27FC236}">
                <a16:creationId xmlns:a16="http://schemas.microsoft.com/office/drawing/2014/main" id="{5B1B2D67-A45A-7BCD-D809-E614A6BBD090}"/>
              </a:ext>
            </a:extLst>
          </p:cNvPr>
          <p:cNvSpPr>
            <a:spLocks noChangeShapeType="1"/>
          </p:cNvSpPr>
          <p:nvPr/>
        </p:nvSpPr>
        <p:spPr bwMode="auto">
          <a:xfrm>
            <a:off x="13033377" y="1971676"/>
            <a:ext cx="53975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88080" name="Oval 16">
            <a:extLst>
              <a:ext uri="{FF2B5EF4-FFF2-40B4-BE49-F238E27FC236}">
                <a16:creationId xmlns:a16="http://schemas.microsoft.com/office/drawing/2014/main" id="{EBF329B9-17A4-B7AB-9F7B-4D671E764A8E}"/>
              </a:ext>
            </a:extLst>
          </p:cNvPr>
          <p:cNvSpPr>
            <a:spLocks noChangeArrowheads="1"/>
          </p:cNvSpPr>
          <p:nvPr/>
        </p:nvSpPr>
        <p:spPr bwMode="auto">
          <a:xfrm>
            <a:off x="9426577" y="5394326"/>
            <a:ext cx="1441450" cy="542924"/>
          </a:xfrm>
          <a:prstGeom prst="ellipse">
            <a:avLst/>
          </a:prstGeom>
          <a:solidFill>
            <a:srgbClr val="FFFFFF"/>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dirty="0">
                <a:latin typeface="Times New Roman" panose="02020603050405020304" pitchFamily="18" charset="0"/>
              </a:rPr>
              <a:t>unit</a:t>
            </a:r>
            <a:endParaRPr lang="en-US" altLang="en-US" sz="2800" dirty="0"/>
          </a:p>
        </p:txBody>
      </p:sp>
      <p:sp>
        <p:nvSpPr>
          <p:cNvPr id="88081" name="Oval 17">
            <a:extLst>
              <a:ext uri="{FF2B5EF4-FFF2-40B4-BE49-F238E27FC236}">
                <a16:creationId xmlns:a16="http://schemas.microsoft.com/office/drawing/2014/main" id="{D3C8B3D4-3050-431B-934A-D424C902BDB9}"/>
              </a:ext>
            </a:extLst>
          </p:cNvPr>
          <p:cNvSpPr>
            <a:spLocks noChangeArrowheads="1"/>
          </p:cNvSpPr>
          <p:nvPr/>
        </p:nvSpPr>
        <p:spPr bwMode="auto">
          <a:xfrm>
            <a:off x="13392151" y="5276851"/>
            <a:ext cx="1444626" cy="542926"/>
          </a:xfrm>
          <a:prstGeom prst="ellipse">
            <a:avLst/>
          </a:prstGeom>
          <a:solidFill>
            <a:srgbClr val="FFFFFF"/>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dirty="0">
                <a:latin typeface="Times New Roman" panose="02020603050405020304" pitchFamily="18" charset="0"/>
              </a:rPr>
              <a:t>unit</a:t>
            </a:r>
            <a:endParaRPr lang="en-US" altLang="en-US" sz="2800" dirty="0"/>
          </a:p>
        </p:txBody>
      </p:sp>
      <p:sp>
        <p:nvSpPr>
          <p:cNvPr id="88082" name="Oval 18">
            <a:extLst>
              <a:ext uri="{FF2B5EF4-FFF2-40B4-BE49-F238E27FC236}">
                <a16:creationId xmlns:a16="http://schemas.microsoft.com/office/drawing/2014/main" id="{A7078AF7-27CA-E47D-A2A7-240E7ABDBE2F}"/>
              </a:ext>
            </a:extLst>
          </p:cNvPr>
          <p:cNvSpPr>
            <a:spLocks noChangeArrowheads="1"/>
          </p:cNvSpPr>
          <p:nvPr/>
        </p:nvSpPr>
        <p:spPr bwMode="auto">
          <a:xfrm>
            <a:off x="11229976" y="4918076"/>
            <a:ext cx="1803400" cy="901700"/>
          </a:xfrm>
          <a:prstGeom prst="ellipse">
            <a:avLst/>
          </a:prstGeom>
          <a:solidFill>
            <a:srgbClr val="FFFFFF"/>
          </a:solidFill>
          <a:ln w="9525">
            <a:solidFill>
              <a:srgbClr val="000000"/>
            </a:solidFill>
            <a:round/>
            <a:headEnd/>
            <a:tailEnd/>
          </a:ln>
        </p:spPr>
        <p:txBody>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dirty="0">
                <a:latin typeface="Times New Roman" panose="02020603050405020304" pitchFamily="18" charset="0"/>
              </a:rPr>
              <a:t>SUB</a:t>
            </a:r>
            <a:r>
              <a:rPr lang="el-GR" altLang="en-US" sz="1600" dirty="0">
                <a:latin typeface="Times New Roman" panose="02020603050405020304" pitchFamily="18" charset="0"/>
              </a:rPr>
              <a:t>_</a:t>
            </a:r>
          </a:p>
          <a:p>
            <a:pPr algn="ctr" eaLnBrk="1" hangingPunct="1"/>
            <a:r>
              <a:rPr lang="en-US" altLang="en-US" sz="1600" dirty="0">
                <a:latin typeface="Times New Roman" panose="02020603050405020304" pitchFamily="18" charset="0"/>
              </a:rPr>
              <a:t>UNIT</a:t>
            </a:r>
            <a:endParaRPr lang="en-US" altLang="en-US" sz="2800" dirty="0"/>
          </a:p>
        </p:txBody>
      </p:sp>
      <p:sp>
        <p:nvSpPr>
          <p:cNvPr id="88083" name="Line 19">
            <a:extLst>
              <a:ext uri="{FF2B5EF4-FFF2-40B4-BE49-F238E27FC236}">
                <a16:creationId xmlns:a16="http://schemas.microsoft.com/office/drawing/2014/main" id="{A6ED235B-1F59-0621-DF28-4E9E33AD6D54}"/>
              </a:ext>
            </a:extLst>
          </p:cNvPr>
          <p:cNvSpPr>
            <a:spLocks noChangeShapeType="1"/>
          </p:cNvSpPr>
          <p:nvPr/>
        </p:nvSpPr>
        <p:spPr bwMode="auto">
          <a:xfrm>
            <a:off x="12131676" y="2390777"/>
            <a:ext cx="0" cy="108267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88084" name="Line 20">
            <a:extLst>
              <a:ext uri="{FF2B5EF4-FFF2-40B4-BE49-F238E27FC236}">
                <a16:creationId xmlns:a16="http://schemas.microsoft.com/office/drawing/2014/main" id="{7EC220B8-E067-1FF5-FB94-63394FB8CB42}"/>
              </a:ext>
            </a:extLst>
          </p:cNvPr>
          <p:cNvSpPr>
            <a:spLocks noChangeShapeType="1"/>
          </p:cNvSpPr>
          <p:nvPr/>
        </p:nvSpPr>
        <p:spPr bwMode="auto">
          <a:xfrm>
            <a:off x="12131676" y="3835400"/>
            <a:ext cx="0" cy="1809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88085" name="Line 21">
            <a:extLst>
              <a:ext uri="{FF2B5EF4-FFF2-40B4-BE49-F238E27FC236}">
                <a16:creationId xmlns:a16="http://schemas.microsoft.com/office/drawing/2014/main" id="{389BE618-C881-2D5A-CCCC-67166839E7BA}"/>
              </a:ext>
            </a:extLst>
          </p:cNvPr>
          <p:cNvSpPr>
            <a:spLocks noChangeShapeType="1"/>
          </p:cNvSpPr>
          <p:nvPr/>
        </p:nvSpPr>
        <p:spPr bwMode="auto">
          <a:xfrm>
            <a:off x="12131676" y="4375151"/>
            <a:ext cx="0" cy="542926"/>
          </a:xfrm>
          <a:prstGeom prst="line">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88086" name="Freeform 22">
            <a:extLst>
              <a:ext uri="{FF2B5EF4-FFF2-40B4-BE49-F238E27FC236}">
                <a16:creationId xmlns:a16="http://schemas.microsoft.com/office/drawing/2014/main" id="{47A61FF8-3EEC-2F74-B8A5-42A792C4602E}"/>
              </a:ext>
            </a:extLst>
          </p:cNvPr>
          <p:cNvSpPr>
            <a:spLocks/>
          </p:cNvSpPr>
          <p:nvPr/>
        </p:nvSpPr>
        <p:spPr bwMode="auto">
          <a:xfrm>
            <a:off x="10077450" y="2400300"/>
            <a:ext cx="231776" cy="3063876"/>
          </a:xfrm>
          <a:custGeom>
            <a:avLst/>
            <a:gdLst>
              <a:gd name="T0" fmla="*/ 22923 w 182"/>
              <a:gd name="T1" fmla="*/ 0 h 2414"/>
              <a:gd name="T2" fmla="*/ 22923 w 182"/>
              <a:gd name="T3" fmla="*/ 873852 h 2414"/>
              <a:gd name="T4" fmla="*/ 89145 w 182"/>
              <a:gd name="T5" fmla="*/ 1085810 h 2414"/>
              <a:gd name="T6" fmla="*/ 115888 w 182"/>
              <a:gd name="T7" fmla="*/ 1257788 h 2414"/>
              <a:gd name="T8" fmla="*/ 102516 w 182"/>
              <a:gd name="T9" fmla="*/ 1417074 h 2414"/>
              <a:gd name="T10" fmla="*/ 89145 w 182"/>
              <a:gd name="T11" fmla="*/ 1483073 h 241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82" h="2414">
                <a:moveTo>
                  <a:pt x="36" y="0"/>
                </a:moveTo>
                <a:cubicBezTo>
                  <a:pt x="15" y="661"/>
                  <a:pt x="0" y="703"/>
                  <a:pt x="36" y="1377"/>
                </a:cubicBezTo>
                <a:cubicBezTo>
                  <a:pt x="42" y="1485"/>
                  <a:pt x="106" y="1609"/>
                  <a:pt x="140" y="1711"/>
                </a:cubicBezTo>
                <a:cubicBezTo>
                  <a:pt x="147" y="1733"/>
                  <a:pt x="180" y="1970"/>
                  <a:pt x="182" y="1982"/>
                </a:cubicBezTo>
                <a:cubicBezTo>
                  <a:pt x="175" y="2066"/>
                  <a:pt x="171" y="2150"/>
                  <a:pt x="161" y="2233"/>
                </a:cubicBezTo>
                <a:cubicBezTo>
                  <a:pt x="138" y="2414"/>
                  <a:pt x="140" y="2265"/>
                  <a:pt x="140" y="2337"/>
                </a:cubicBezTo>
              </a:path>
            </a:pathLst>
          </a:custGeom>
          <a:noFill/>
          <a:ln w="9525" cap="flat">
            <a:solidFill>
              <a:srgbClr val="000000"/>
            </a:solidFill>
            <a:prstDash val="dash"/>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88087" name="Freeform 23">
            <a:extLst>
              <a:ext uri="{FF2B5EF4-FFF2-40B4-BE49-F238E27FC236}">
                <a16:creationId xmlns:a16="http://schemas.microsoft.com/office/drawing/2014/main" id="{F4AED772-37CC-AEE3-1D90-7A224485DD61}"/>
              </a:ext>
            </a:extLst>
          </p:cNvPr>
          <p:cNvSpPr>
            <a:spLocks/>
          </p:cNvSpPr>
          <p:nvPr/>
        </p:nvSpPr>
        <p:spPr bwMode="auto">
          <a:xfrm>
            <a:off x="14071601" y="2400300"/>
            <a:ext cx="238126" cy="2860676"/>
          </a:xfrm>
          <a:custGeom>
            <a:avLst/>
            <a:gdLst>
              <a:gd name="T0" fmla="*/ 66498 w 188"/>
              <a:gd name="T1" fmla="*/ 0 h 2253"/>
              <a:gd name="T2" fmla="*/ 79164 w 188"/>
              <a:gd name="T3" fmla="*/ 39361 h 2253"/>
              <a:gd name="T4" fmla="*/ 92464 w 188"/>
              <a:gd name="T5" fmla="*/ 106022 h 2253"/>
              <a:gd name="T6" fmla="*/ 119063 w 188"/>
              <a:gd name="T7" fmla="*/ 185379 h 2253"/>
              <a:gd name="T8" fmla="*/ 105763 w 188"/>
              <a:gd name="T9" fmla="*/ 887533 h 2253"/>
              <a:gd name="T10" fmla="*/ 39899 w 188"/>
              <a:gd name="T11" fmla="*/ 1125606 h 2253"/>
              <a:gd name="T12" fmla="*/ 13300 w 188"/>
              <a:gd name="T13" fmla="*/ 1205598 h 2253"/>
              <a:gd name="T14" fmla="*/ 0 w 188"/>
              <a:gd name="T15" fmla="*/ 1244959 h 2253"/>
              <a:gd name="T16" fmla="*/ 13300 w 188"/>
              <a:gd name="T17" fmla="*/ 1430338 h 22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8" h="2253">
                <a:moveTo>
                  <a:pt x="105" y="0"/>
                </a:moveTo>
                <a:cubicBezTo>
                  <a:pt x="112" y="21"/>
                  <a:pt x="120" y="41"/>
                  <a:pt x="125" y="62"/>
                </a:cubicBezTo>
                <a:cubicBezTo>
                  <a:pt x="134" y="97"/>
                  <a:pt x="137" y="133"/>
                  <a:pt x="146" y="167"/>
                </a:cubicBezTo>
                <a:cubicBezTo>
                  <a:pt x="158" y="209"/>
                  <a:pt x="188" y="292"/>
                  <a:pt x="188" y="292"/>
                </a:cubicBezTo>
                <a:cubicBezTo>
                  <a:pt x="181" y="661"/>
                  <a:pt x="180" y="1029"/>
                  <a:pt x="167" y="1398"/>
                </a:cubicBezTo>
                <a:cubicBezTo>
                  <a:pt x="163" y="1523"/>
                  <a:pt x="102" y="1657"/>
                  <a:pt x="63" y="1773"/>
                </a:cubicBezTo>
                <a:cubicBezTo>
                  <a:pt x="49" y="1815"/>
                  <a:pt x="35" y="1857"/>
                  <a:pt x="21" y="1899"/>
                </a:cubicBezTo>
                <a:cubicBezTo>
                  <a:pt x="14" y="1920"/>
                  <a:pt x="0" y="1961"/>
                  <a:pt x="0" y="1961"/>
                </a:cubicBezTo>
                <a:cubicBezTo>
                  <a:pt x="23" y="2212"/>
                  <a:pt x="21" y="2114"/>
                  <a:pt x="21" y="2253"/>
                </a:cubicBezTo>
              </a:path>
            </a:pathLst>
          </a:custGeom>
          <a:noFill/>
          <a:ln w="9525" cap="flat">
            <a:solidFill>
              <a:srgbClr val="000000"/>
            </a:solidFill>
            <a:prstDash val="dash"/>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Y" sz="7200"/>
          </a:p>
        </p:txBody>
      </p:sp>
      <p:sp>
        <p:nvSpPr>
          <p:cNvPr id="88088" name="Line 24">
            <a:extLst>
              <a:ext uri="{FF2B5EF4-FFF2-40B4-BE49-F238E27FC236}">
                <a16:creationId xmlns:a16="http://schemas.microsoft.com/office/drawing/2014/main" id="{47D83B19-DF4B-67EF-A567-F708E943FCB1}"/>
              </a:ext>
            </a:extLst>
          </p:cNvPr>
          <p:cNvSpPr>
            <a:spLocks noChangeShapeType="1"/>
          </p:cNvSpPr>
          <p:nvPr/>
        </p:nvSpPr>
        <p:spPr bwMode="auto">
          <a:xfrm flipV="1">
            <a:off x="13935076" y="2330451"/>
            <a:ext cx="0" cy="72072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88089" name="Line 25">
            <a:extLst>
              <a:ext uri="{FF2B5EF4-FFF2-40B4-BE49-F238E27FC236}">
                <a16:creationId xmlns:a16="http://schemas.microsoft.com/office/drawing/2014/main" id="{4E9AC674-33D3-A866-A9B5-C80C328CE3A3}"/>
              </a:ext>
            </a:extLst>
          </p:cNvPr>
          <p:cNvSpPr>
            <a:spLocks noChangeShapeType="1"/>
          </p:cNvSpPr>
          <p:nvPr/>
        </p:nvSpPr>
        <p:spPr bwMode="auto">
          <a:xfrm>
            <a:off x="12309476" y="1066801"/>
            <a:ext cx="0" cy="72072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88090" name="Line 26">
            <a:extLst>
              <a:ext uri="{FF2B5EF4-FFF2-40B4-BE49-F238E27FC236}">
                <a16:creationId xmlns:a16="http://schemas.microsoft.com/office/drawing/2014/main" id="{CE525CF0-F713-9D3B-0C91-3C20208DE164}"/>
              </a:ext>
            </a:extLst>
          </p:cNvPr>
          <p:cNvSpPr>
            <a:spLocks noChangeShapeType="1"/>
          </p:cNvSpPr>
          <p:nvPr/>
        </p:nvSpPr>
        <p:spPr bwMode="auto">
          <a:xfrm flipH="1">
            <a:off x="8883650" y="5937251"/>
            <a:ext cx="901700" cy="720726"/>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88091" name="Line 27">
            <a:extLst>
              <a:ext uri="{FF2B5EF4-FFF2-40B4-BE49-F238E27FC236}">
                <a16:creationId xmlns:a16="http://schemas.microsoft.com/office/drawing/2014/main" id="{BF9C589F-0D72-4702-FABE-ADF02B0E03D2}"/>
              </a:ext>
            </a:extLst>
          </p:cNvPr>
          <p:cNvSpPr>
            <a:spLocks noChangeShapeType="1"/>
          </p:cNvSpPr>
          <p:nvPr/>
        </p:nvSpPr>
        <p:spPr bwMode="auto">
          <a:xfrm>
            <a:off x="16456026" y="4864101"/>
            <a:ext cx="0" cy="72072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88092" name="Line 28">
            <a:extLst>
              <a:ext uri="{FF2B5EF4-FFF2-40B4-BE49-F238E27FC236}">
                <a16:creationId xmlns:a16="http://schemas.microsoft.com/office/drawing/2014/main" id="{CEB08F02-DCFF-F8AB-53A3-8E17ABFE7E67}"/>
              </a:ext>
            </a:extLst>
          </p:cNvPr>
          <p:cNvSpPr>
            <a:spLocks noChangeShapeType="1"/>
          </p:cNvSpPr>
          <p:nvPr/>
        </p:nvSpPr>
        <p:spPr bwMode="auto">
          <a:xfrm>
            <a:off x="14290676" y="6486526"/>
            <a:ext cx="0" cy="7207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88093" name="Line 29">
            <a:extLst>
              <a:ext uri="{FF2B5EF4-FFF2-40B4-BE49-F238E27FC236}">
                <a16:creationId xmlns:a16="http://schemas.microsoft.com/office/drawing/2014/main" id="{15AEE123-1D8E-0CD0-28D5-7A3F283FD67B}"/>
              </a:ext>
            </a:extLst>
          </p:cNvPr>
          <p:cNvSpPr>
            <a:spLocks noChangeShapeType="1"/>
          </p:cNvSpPr>
          <p:nvPr/>
        </p:nvSpPr>
        <p:spPr bwMode="auto">
          <a:xfrm>
            <a:off x="7620000" y="7207250"/>
            <a:ext cx="66706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88094" name="Line 30">
            <a:extLst>
              <a:ext uri="{FF2B5EF4-FFF2-40B4-BE49-F238E27FC236}">
                <a16:creationId xmlns:a16="http://schemas.microsoft.com/office/drawing/2014/main" id="{E0EA4080-BB42-8C28-85C8-BF8F6A704443}"/>
              </a:ext>
            </a:extLst>
          </p:cNvPr>
          <p:cNvSpPr>
            <a:spLocks noChangeShapeType="1"/>
          </p:cNvSpPr>
          <p:nvPr/>
        </p:nvSpPr>
        <p:spPr bwMode="auto">
          <a:xfrm flipV="1">
            <a:off x="14290677" y="5607051"/>
            <a:ext cx="2165350" cy="162242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88095" name="Line 31">
            <a:extLst>
              <a:ext uri="{FF2B5EF4-FFF2-40B4-BE49-F238E27FC236}">
                <a16:creationId xmlns:a16="http://schemas.microsoft.com/office/drawing/2014/main" id="{D27866B0-DA22-DBAB-FA6C-038167A51E1C}"/>
              </a:ext>
            </a:extLst>
          </p:cNvPr>
          <p:cNvSpPr>
            <a:spLocks noChangeShapeType="1"/>
          </p:cNvSpPr>
          <p:nvPr/>
        </p:nvSpPr>
        <p:spPr bwMode="auto">
          <a:xfrm>
            <a:off x="7620000" y="6486526"/>
            <a:ext cx="0" cy="7207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88096" name="Text Box 32">
            <a:extLst>
              <a:ext uri="{FF2B5EF4-FFF2-40B4-BE49-F238E27FC236}">
                <a16:creationId xmlns:a16="http://schemas.microsoft.com/office/drawing/2014/main" id="{9DF55F93-EF20-DDE4-505B-61A4789D0756}"/>
              </a:ext>
            </a:extLst>
          </p:cNvPr>
          <p:cNvSpPr txBox="1">
            <a:spLocks noChangeArrowheads="1"/>
          </p:cNvSpPr>
          <p:nvPr/>
        </p:nvSpPr>
        <p:spPr bwMode="auto">
          <a:xfrm>
            <a:off x="3200400" y="304800"/>
            <a:ext cx="5638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spcBef>
                <a:spcPct val="50000"/>
              </a:spcBef>
            </a:pPr>
            <a:r>
              <a:rPr lang="en-US" altLang="en-US" sz="3200" b="1" dirty="0">
                <a:solidFill>
                  <a:srgbClr val="990000"/>
                </a:solidFill>
              </a:rPr>
              <a:t>Basic Inference Example</a:t>
            </a:r>
            <a:r>
              <a:rPr lang="el-GR" altLang="en-US" sz="3200" b="1" dirty="0">
                <a:solidFill>
                  <a:srgbClr val="990000"/>
                </a:solidFill>
              </a:rPr>
              <a:t> </a:t>
            </a:r>
            <a:endParaRPr lang="en-US" altLang="en-US" sz="3200" b="1" dirty="0">
              <a:solidFill>
                <a:srgbClr val="990000"/>
              </a:solidFill>
            </a:endParaRPr>
          </a:p>
        </p:txBody>
      </p:sp>
      <p:sp>
        <p:nvSpPr>
          <p:cNvPr id="88097" name="Line 33">
            <a:extLst>
              <a:ext uri="{FF2B5EF4-FFF2-40B4-BE49-F238E27FC236}">
                <a16:creationId xmlns:a16="http://schemas.microsoft.com/office/drawing/2014/main" id="{0719DCF5-2F43-2A91-5792-A8FE58D35B5B}"/>
              </a:ext>
            </a:extLst>
          </p:cNvPr>
          <p:cNvSpPr>
            <a:spLocks noChangeShapeType="1"/>
          </p:cNvSpPr>
          <p:nvPr/>
        </p:nvSpPr>
        <p:spPr bwMode="auto">
          <a:xfrm>
            <a:off x="9906000" y="4765676"/>
            <a:ext cx="0" cy="7207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88098" name="Text Box 34">
            <a:extLst>
              <a:ext uri="{FF2B5EF4-FFF2-40B4-BE49-F238E27FC236}">
                <a16:creationId xmlns:a16="http://schemas.microsoft.com/office/drawing/2014/main" id="{179354C6-2BE4-9078-D866-C5051FC74AD6}"/>
              </a:ext>
            </a:extLst>
          </p:cNvPr>
          <p:cNvSpPr txBox="1">
            <a:spLocks noChangeArrowheads="1"/>
          </p:cNvSpPr>
          <p:nvPr/>
        </p:nvSpPr>
        <p:spPr bwMode="auto">
          <a:xfrm>
            <a:off x="11125200" y="304801"/>
            <a:ext cx="331032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i="1" dirty="0"/>
              <a:t>knowledge source</a:t>
            </a:r>
          </a:p>
        </p:txBody>
      </p:sp>
      <p:sp>
        <p:nvSpPr>
          <p:cNvPr id="88099" name="Text Box 35">
            <a:extLst>
              <a:ext uri="{FF2B5EF4-FFF2-40B4-BE49-F238E27FC236}">
                <a16:creationId xmlns:a16="http://schemas.microsoft.com/office/drawing/2014/main" id="{51C1C347-780A-6FC5-2900-1FC77CB09793}"/>
              </a:ext>
            </a:extLst>
          </p:cNvPr>
          <p:cNvSpPr txBox="1">
            <a:spLocks noChangeArrowheads="1"/>
          </p:cNvSpPr>
          <p:nvPr/>
        </p:nvSpPr>
        <p:spPr bwMode="auto">
          <a:xfrm>
            <a:off x="6553200" y="3048001"/>
            <a:ext cx="3505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i="1" dirty="0"/>
              <a:t>input meta-class</a:t>
            </a:r>
            <a:r>
              <a:rPr lang="en-US" altLang="en-US" sz="2800" dirty="0"/>
              <a:t> </a:t>
            </a:r>
          </a:p>
        </p:txBody>
      </p:sp>
      <p:sp>
        <p:nvSpPr>
          <p:cNvPr id="88100" name="Line 36">
            <a:extLst>
              <a:ext uri="{FF2B5EF4-FFF2-40B4-BE49-F238E27FC236}">
                <a16:creationId xmlns:a16="http://schemas.microsoft.com/office/drawing/2014/main" id="{414F6B88-0DA0-04C4-AA90-AFB71A6C1655}"/>
              </a:ext>
            </a:extLst>
          </p:cNvPr>
          <p:cNvSpPr>
            <a:spLocks noChangeShapeType="1"/>
          </p:cNvSpPr>
          <p:nvPr/>
        </p:nvSpPr>
        <p:spPr bwMode="auto">
          <a:xfrm flipV="1">
            <a:off x="9601200" y="2438401"/>
            <a:ext cx="0" cy="72072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88101" name="Text Box 37">
            <a:extLst>
              <a:ext uri="{FF2B5EF4-FFF2-40B4-BE49-F238E27FC236}">
                <a16:creationId xmlns:a16="http://schemas.microsoft.com/office/drawing/2014/main" id="{2DE8CC71-CFA9-274A-FD03-5BC5F540733C}"/>
              </a:ext>
            </a:extLst>
          </p:cNvPr>
          <p:cNvSpPr txBox="1">
            <a:spLocks noChangeArrowheads="1"/>
          </p:cNvSpPr>
          <p:nvPr/>
        </p:nvSpPr>
        <p:spPr bwMode="auto">
          <a:xfrm>
            <a:off x="12496800" y="2895601"/>
            <a:ext cx="3505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i="1" dirty="0"/>
              <a:t>output meta-class</a:t>
            </a:r>
            <a:r>
              <a:rPr lang="en-US" altLang="en-US" sz="2800" dirty="0"/>
              <a:t> </a:t>
            </a:r>
          </a:p>
        </p:txBody>
      </p:sp>
      <p:sp>
        <p:nvSpPr>
          <p:cNvPr id="88102" name="Text Box 38">
            <a:extLst>
              <a:ext uri="{FF2B5EF4-FFF2-40B4-BE49-F238E27FC236}">
                <a16:creationId xmlns:a16="http://schemas.microsoft.com/office/drawing/2014/main" id="{7BA39EC6-ED6C-C3FD-1988-EDF3D5FAEA34}"/>
              </a:ext>
            </a:extLst>
          </p:cNvPr>
          <p:cNvSpPr txBox="1">
            <a:spLocks noChangeArrowheads="1"/>
          </p:cNvSpPr>
          <p:nvPr/>
        </p:nvSpPr>
        <p:spPr bwMode="auto">
          <a:xfrm>
            <a:off x="10058399" y="3352801"/>
            <a:ext cx="437712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dirty="0"/>
              <a:t>decomposition knowledge</a:t>
            </a:r>
          </a:p>
        </p:txBody>
      </p:sp>
      <p:sp>
        <p:nvSpPr>
          <p:cNvPr id="88103" name="Text Box 39">
            <a:extLst>
              <a:ext uri="{FF2B5EF4-FFF2-40B4-BE49-F238E27FC236}">
                <a16:creationId xmlns:a16="http://schemas.microsoft.com/office/drawing/2014/main" id="{C77D0284-DB0D-C124-62B4-3E93584FE44B}"/>
              </a:ext>
            </a:extLst>
          </p:cNvPr>
          <p:cNvSpPr txBox="1">
            <a:spLocks noChangeArrowheads="1"/>
          </p:cNvSpPr>
          <p:nvPr/>
        </p:nvSpPr>
        <p:spPr bwMode="auto">
          <a:xfrm>
            <a:off x="10363200" y="3962401"/>
            <a:ext cx="3505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i="1" dirty="0"/>
              <a:t>domain view</a:t>
            </a:r>
            <a:r>
              <a:rPr lang="en-US" altLang="en-US" sz="2800" dirty="0"/>
              <a:t> </a:t>
            </a:r>
          </a:p>
        </p:txBody>
      </p:sp>
      <p:sp>
        <p:nvSpPr>
          <p:cNvPr id="88104" name="Text Box 40">
            <a:extLst>
              <a:ext uri="{FF2B5EF4-FFF2-40B4-BE49-F238E27FC236}">
                <a16:creationId xmlns:a16="http://schemas.microsoft.com/office/drawing/2014/main" id="{42A374D0-BDF4-B8B0-BE2B-8203952233DE}"/>
              </a:ext>
            </a:extLst>
          </p:cNvPr>
          <p:cNvSpPr txBox="1">
            <a:spLocks noChangeArrowheads="1"/>
          </p:cNvSpPr>
          <p:nvPr/>
        </p:nvSpPr>
        <p:spPr bwMode="auto">
          <a:xfrm>
            <a:off x="4572000" y="1676401"/>
            <a:ext cx="3505200"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dirty="0"/>
              <a:t>Inference Knowledge Layer</a:t>
            </a:r>
            <a:endParaRPr lang="el-GR" altLang="en-US" sz="2800" b="1" dirty="0"/>
          </a:p>
          <a:p>
            <a:pPr eaLnBrk="1" hangingPunct="1">
              <a:spcBef>
                <a:spcPct val="50000"/>
              </a:spcBef>
            </a:pPr>
            <a:r>
              <a:rPr lang="en-US" altLang="en-US" sz="2800" dirty="0"/>
              <a:t> </a:t>
            </a:r>
          </a:p>
        </p:txBody>
      </p:sp>
      <p:sp>
        <p:nvSpPr>
          <p:cNvPr id="88105" name="Text Box 41">
            <a:extLst>
              <a:ext uri="{FF2B5EF4-FFF2-40B4-BE49-F238E27FC236}">
                <a16:creationId xmlns:a16="http://schemas.microsoft.com/office/drawing/2014/main" id="{DC23D823-C5DF-9E18-329F-CF9F1AD9D818}"/>
              </a:ext>
            </a:extLst>
          </p:cNvPr>
          <p:cNvSpPr txBox="1">
            <a:spLocks noChangeArrowheads="1"/>
          </p:cNvSpPr>
          <p:nvPr/>
        </p:nvSpPr>
        <p:spPr bwMode="auto">
          <a:xfrm>
            <a:off x="14630400" y="3657601"/>
            <a:ext cx="3505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t>Domain Schema </a:t>
            </a:r>
          </a:p>
        </p:txBody>
      </p:sp>
      <p:sp>
        <p:nvSpPr>
          <p:cNvPr id="88106" name="Text Box 42">
            <a:extLst>
              <a:ext uri="{FF2B5EF4-FFF2-40B4-BE49-F238E27FC236}">
                <a16:creationId xmlns:a16="http://schemas.microsoft.com/office/drawing/2014/main" id="{3D453934-701F-AD9F-CEC5-A2B489617A71}"/>
              </a:ext>
            </a:extLst>
          </p:cNvPr>
          <p:cNvSpPr txBox="1">
            <a:spLocks noChangeArrowheads="1"/>
          </p:cNvSpPr>
          <p:nvPr/>
        </p:nvSpPr>
        <p:spPr bwMode="auto">
          <a:xfrm>
            <a:off x="4572000" y="4635500"/>
            <a:ext cx="3505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b="1" dirty="0"/>
              <a:t>Descriptive Knowledge Layer</a:t>
            </a:r>
            <a:endParaRPr lang="en-US" altLang="en-US" sz="2800" dirty="0"/>
          </a:p>
        </p:txBody>
      </p:sp>
      <p:sp>
        <p:nvSpPr>
          <p:cNvPr id="88107" name="Text Box 43">
            <a:extLst>
              <a:ext uri="{FF2B5EF4-FFF2-40B4-BE49-F238E27FC236}">
                <a16:creationId xmlns:a16="http://schemas.microsoft.com/office/drawing/2014/main" id="{5B7FCD66-9261-B014-1332-E100AD65DFA7}"/>
              </a:ext>
            </a:extLst>
          </p:cNvPr>
          <p:cNvSpPr txBox="1">
            <a:spLocks noChangeArrowheads="1"/>
          </p:cNvSpPr>
          <p:nvPr/>
        </p:nvSpPr>
        <p:spPr bwMode="auto">
          <a:xfrm>
            <a:off x="15203488" y="6277759"/>
            <a:ext cx="3505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US" altLang="en-US" sz="2800" b="1" dirty="0"/>
              <a:t>Actual Knowledge</a:t>
            </a:r>
          </a:p>
        </p:txBody>
      </p:sp>
      <p:sp>
        <p:nvSpPr>
          <p:cNvPr id="88108" name="Line 44">
            <a:extLst>
              <a:ext uri="{FF2B5EF4-FFF2-40B4-BE49-F238E27FC236}">
                <a16:creationId xmlns:a16="http://schemas.microsoft.com/office/drawing/2014/main" id="{66DCA60A-FE1D-5AC7-5695-DFD019C0BC9A}"/>
              </a:ext>
            </a:extLst>
          </p:cNvPr>
          <p:cNvSpPr>
            <a:spLocks noChangeShapeType="1"/>
          </p:cNvSpPr>
          <p:nvPr/>
        </p:nvSpPr>
        <p:spPr bwMode="auto">
          <a:xfrm flipH="1">
            <a:off x="11137900" y="5791201"/>
            <a:ext cx="901700" cy="720726"/>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88109" name="Line 45">
            <a:extLst>
              <a:ext uri="{FF2B5EF4-FFF2-40B4-BE49-F238E27FC236}">
                <a16:creationId xmlns:a16="http://schemas.microsoft.com/office/drawing/2014/main" id="{98BE10DD-A0D2-0877-72BF-90FF09C1D0B4}"/>
              </a:ext>
            </a:extLst>
          </p:cNvPr>
          <p:cNvSpPr>
            <a:spLocks noChangeShapeType="1"/>
          </p:cNvSpPr>
          <p:nvPr/>
        </p:nvSpPr>
        <p:spPr bwMode="auto">
          <a:xfrm flipH="1">
            <a:off x="13423900" y="5791201"/>
            <a:ext cx="901700" cy="720726"/>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CY" sz="7200"/>
          </a:p>
        </p:txBody>
      </p:sp>
      <p:sp>
        <p:nvSpPr>
          <p:cNvPr id="88110" name="Text Box 46">
            <a:extLst>
              <a:ext uri="{FF2B5EF4-FFF2-40B4-BE49-F238E27FC236}">
                <a16:creationId xmlns:a16="http://schemas.microsoft.com/office/drawing/2014/main" id="{2BC3A88B-7F1F-2159-AF77-B43496284843}"/>
              </a:ext>
            </a:extLst>
          </p:cNvPr>
          <p:cNvSpPr txBox="1">
            <a:spLocks noChangeArrowheads="1"/>
          </p:cNvSpPr>
          <p:nvPr/>
        </p:nvSpPr>
        <p:spPr bwMode="auto">
          <a:xfrm>
            <a:off x="8229600" y="6553200"/>
            <a:ext cx="6858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1600" dirty="0"/>
              <a:t>Audio</a:t>
            </a:r>
            <a:r>
              <a:rPr lang="el-GR" altLang="en-US" sz="1600" dirty="0"/>
              <a:t>_              </a:t>
            </a:r>
            <a:r>
              <a:rPr lang="en-US" altLang="en-US" sz="1600" dirty="0"/>
              <a:t>Amplifier</a:t>
            </a:r>
            <a:r>
              <a:rPr lang="el-GR" altLang="en-US" sz="1600" dirty="0"/>
              <a:t> </a:t>
            </a:r>
            <a:r>
              <a:rPr lang="en-US" altLang="en-US" sz="1600" dirty="0"/>
              <a:t>SUB</a:t>
            </a:r>
            <a:r>
              <a:rPr lang="el-GR" altLang="en-US" sz="1600" dirty="0"/>
              <a:t>_</a:t>
            </a:r>
            <a:r>
              <a:rPr lang="en-US" altLang="en-US" sz="1600" dirty="0"/>
              <a:t>UNIT</a:t>
            </a:r>
            <a:r>
              <a:rPr lang="el-GR" altLang="en-US" sz="1600" dirty="0"/>
              <a:t>           </a:t>
            </a:r>
            <a:r>
              <a:rPr lang="en-US" altLang="en-US" sz="1600" dirty="0"/>
              <a:t>          Amplifier</a:t>
            </a:r>
            <a:endParaRPr lang="el-GR" altLang="en-US" sz="1600" dirty="0"/>
          </a:p>
          <a:p>
            <a:pPr algn="l" eaLnBrk="1" hangingPunct="1"/>
            <a:r>
              <a:rPr lang="en-US" altLang="en-US" sz="1600" dirty="0"/>
              <a:t>System</a:t>
            </a:r>
            <a:r>
              <a:rPr lang="el-GR" altLang="en-US" sz="1600" dirty="0"/>
              <a:t>                   </a:t>
            </a:r>
            <a:r>
              <a:rPr lang="en-US" altLang="en-US" sz="1600" dirty="0"/>
              <a:t>Audio_System</a:t>
            </a:r>
          </a:p>
        </p:txBody>
      </p:sp>
      <p:sp>
        <p:nvSpPr>
          <p:cNvPr id="130095" name="Text Box 47">
            <a:extLst>
              <a:ext uri="{FF2B5EF4-FFF2-40B4-BE49-F238E27FC236}">
                <a16:creationId xmlns:a16="http://schemas.microsoft.com/office/drawing/2014/main" id="{CBC30043-8A4C-D424-D53D-CCC3D7A2B789}"/>
              </a:ext>
            </a:extLst>
          </p:cNvPr>
          <p:cNvSpPr txBox="1">
            <a:spLocks noChangeArrowheads="1"/>
          </p:cNvSpPr>
          <p:nvPr/>
        </p:nvSpPr>
        <p:spPr bwMode="auto">
          <a:xfrm>
            <a:off x="5029200" y="8839200"/>
            <a:ext cx="14020800" cy="2554545"/>
          </a:xfrm>
          <a:prstGeom prst="rect">
            <a:avLst/>
          </a:prstGeom>
          <a:solidFill>
            <a:schemeClr val="accent6">
              <a:lumMod val="20000"/>
              <a:lumOff val="80000"/>
            </a:schemeClr>
          </a:solidFill>
          <a:ln>
            <a:noFill/>
          </a:ln>
          <a:effectLst/>
        </p:spPr>
        <p:txBody>
          <a:bodyP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n-US" altLang="en-US" sz="3200" b="1" dirty="0"/>
              <a:t>Knowledge-Source</a:t>
            </a:r>
            <a:r>
              <a:rPr lang="el-GR" altLang="en-US" sz="3200" b="1" dirty="0"/>
              <a:t>  </a:t>
            </a:r>
            <a:r>
              <a:rPr lang="en-US" altLang="en-US" sz="3200" b="1" dirty="0"/>
              <a:t>Decompose</a:t>
            </a:r>
            <a:endParaRPr lang="el-GR" altLang="en-US" sz="3200" b="1" dirty="0"/>
          </a:p>
          <a:p>
            <a:pPr algn="l" eaLnBrk="1" hangingPunct="1"/>
            <a:r>
              <a:rPr lang="el-GR" altLang="en-US" sz="3200" b="1" dirty="0"/>
              <a:t>	</a:t>
            </a:r>
            <a:r>
              <a:rPr lang="en-US" altLang="en-US" sz="3200" b="1" dirty="0"/>
              <a:t>Input-Meta-Class</a:t>
            </a:r>
            <a:r>
              <a:rPr lang="el-GR" altLang="en-US" sz="3200" b="1" dirty="0"/>
              <a:t>:  </a:t>
            </a:r>
            <a:r>
              <a:rPr lang="en-US" altLang="en-US" sz="3200" b="1" dirty="0"/>
              <a:t>System_Model</a:t>
            </a:r>
            <a:r>
              <a:rPr lang="el-GR" altLang="en-US" sz="3200" b="1" dirty="0"/>
              <a:t> </a:t>
            </a:r>
            <a:r>
              <a:rPr lang="el-GR" altLang="en-US" sz="3200" b="1" dirty="0">
                <a:sym typeface="Symbol" panose="05050102010706020507" pitchFamily="18" charset="2"/>
              </a:rPr>
              <a:t></a:t>
            </a:r>
            <a:r>
              <a:rPr lang="el-GR" altLang="en-US" sz="3200" b="1" dirty="0"/>
              <a:t> </a:t>
            </a:r>
            <a:r>
              <a:rPr lang="en-US" altLang="en-US" sz="3200" b="1" dirty="0"/>
              <a:t>unit</a:t>
            </a:r>
            <a:r>
              <a:rPr lang="el-GR" altLang="en-US" sz="3200" b="1" dirty="0"/>
              <a:t>	</a:t>
            </a:r>
          </a:p>
          <a:p>
            <a:pPr algn="l" eaLnBrk="1" hangingPunct="1"/>
            <a:r>
              <a:rPr lang="el-GR" altLang="en-US" sz="3200" b="1" dirty="0"/>
              <a:t>	</a:t>
            </a:r>
            <a:r>
              <a:rPr lang="en-US" altLang="en-US" sz="3200" b="1" dirty="0"/>
              <a:t>Output-Meta-Class</a:t>
            </a:r>
            <a:r>
              <a:rPr lang="el-GR" altLang="en-US" sz="3200" b="1" dirty="0"/>
              <a:t>:   </a:t>
            </a:r>
            <a:r>
              <a:rPr lang="en-US" altLang="en-US" sz="3200" b="1" dirty="0"/>
              <a:t>Hypothesis</a:t>
            </a:r>
            <a:r>
              <a:rPr lang="el-GR" altLang="en-US" sz="3200" b="1" dirty="0"/>
              <a:t> </a:t>
            </a:r>
            <a:r>
              <a:rPr lang="el-GR" altLang="en-US" sz="3200" b="1" dirty="0">
                <a:sym typeface="Symbol" panose="05050102010706020507" pitchFamily="18" charset="2"/>
              </a:rPr>
              <a:t></a:t>
            </a:r>
            <a:r>
              <a:rPr lang="el-GR" altLang="en-US" sz="3200" b="1" dirty="0"/>
              <a:t> </a:t>
            </a:r>
            <a:r>
              <a:rPr lang="en-US" altLang="en-US" sz="3200" b="1" dirty="0"/>
              <a:t>unit</a:t>
            </a:r>
            <a:endParaRPr lang="el-GR" altLang="en-US" sz="3200" b="1" dirty="0"/>
          </a:p>
          <a:p>
            <a:pPr algn="l" eaLnBrk="1" hangingPunct="1"/>
            <a:r>
              <a:rPr lang="el-GR" altLang="en-US" sz="3200" b="1" dirty="0"/>
              <a:t>	</a:t>
            </a:r>
            <a:r>
              <a:rPr lang="en-US" altLang="en-US" sz="3200" b="1" dirty="0"/>
              <a:t>Domain-View</a:t>
            </a:r>
            <a:r>
              <a:rPr lang="el-GR" altLang="en-US" sz="3200" b="1" dirty="0"/>
              <a:t>: </a:t>
            </a:r>
            <a:r>
              <a:rPr lang="en-US" altLang="en-US" sz="3200" b="1" dirty="0"/>
              <a:t>Decompose</a:t>
            </a:r>
            <a:r>
              <a:rPr lang="el-GR" altLang="en-US" sz="3200" b="1" dirty="0"/>
              <a:t>(</a:t>
            </a:r>
            <a:r>
              <a:rPr lang="en-US" altLang="en-US" sz="3200" b="1" dirty="0"/>
              <a:t>System_Model</a:t>
            </a:r>
            <a:r>
              <a:rPr lang="el-GR" altLang="en-US" sz="3200" b="1" dirty="0"/>
              <a:t>, </a:t>
            </a:r>
            <a:r>
              <a:rPr lang="en-US" altLang="en-US" sz="3200" b="1" dirty="0"/>
              <a:t>Hypothesis</a:t>
            </a:r>
            <a:r>
              <a:rPr lang="el-GR" altLang="en-US" sz="3200" b="1" dirty="0"/>
              <a:t>) </a:t>
            </a:r>
            <a:endParaRPr lang="el-GR" altLang="en-US" sz="3200" b="1" dirty="0">
              <a:sym typeface="Symbol" panose="05050102010706020507" pitchFamily="18" charset="2"/>
            </a:endParaRPr>
          </a:p>
          <a:p>
            <a:pPr algn="l" eaLnBrk="1" hangingPunct="1"/>
            <a:r>
              <a:rPr lang="el-GR" altLang="en-US" sz="3200" b="1" dirty="0">
                <a:sym typeface="Symbol" panose="05050102010706020507" pitchFamily="18" charset="2"/>
              </a:rPr>
              <a:t>			</a:t>
            </a:r>
            <a:r>
              <a:rPr lang="el-GR" altLang="en-US" sz="3200" b="1" dirty="0"/>
              <a:t> </a:t>
            </a:r>
            <a:r>
              <a:rPr lang="en-US" altLang="en-US" sz="3200" b="1" dirty="0"/>
              <a:t>SUB</a:t>
            </a:r>
            <a:r>
              <a:rPr lang="el-GR" altLang="en-US" sz="3200" b="1" dirty="0"/>
              <a:t>_</a:t>
            </a:r>
            <a:r>
              <a:rPr lang="en-US" altLang="en-US" sz="3200" b="1" dirty="0"/>
              <a:t>UNIT</a:t>
            </a:r>
            <a:r>
              <a:rPr lang="el-GR" altLang="en-US" sz="3200" b="1" dirty="0"/>
              <a:t>(</a:t>
            </a:r>
            <a:r>
              <a:rPr lang="en-US" altLang="en-US" sz="3200" b="1" dirty="0"/>
              <a:t>unit</a:t>
            </a:r>
            <a:r>
              <a:rPr lang="el-GR" altLang="en-US" sz="3200" b="1" dirty="0"/>
              <a:t>, </a:t>
            </a:r>
            <a:r>
              <a:rPr lang="en-US" altLang="en-US" sz="3200" b="1" dirty="0"/>
              <a:t>unit</a:t>
            </a:r>
            <a:r>
              <a:rPr lang="el-GR" altLang="en-US" sz="3200" b="1" dirty="0"/>
              <a:t>)</a:t>
            </a:r>
            <a:endParaRPr lang="en-US" alt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0095"/>
                                        </p:tgtEl>
                                        <p:attrNameLst>
                                          <p:attrName>style.visibility</p:attrName>
                                        </p:attrNameLst>
                                      </p:cBhvr>
                                      <p:to>
                                        <p:strVal val="visible"/>
                                      </p:to>
                                    </p:set>
                                    <p:anim calcmode="lin" valueType="num">
                                      <p:cBhvr additive="base">
                                        <p:cTn id="7" dur="500" fill="hold"/>
                                        <p:tgtEl>
                                          <p:spTgt spid="130095"/>
                                        </p:tgtEl>
                                        <p:attrNameLst>
                                          <p:attrName>ppt_x</p:attrName>
                                        </p:attrNameLst>
                                      </p:cBhvr>
                                      <p:tavLst>
                                        <p:tav tm="0">
                                          <p:val>
                                            <p:strVal val="#ppt_x"/>
                                          </p:val>
                                        </p:tav>
                                        <p:tav tm="100000">
                                          <p:val>
                                            <p:strVal val="#ppt_x"/>
                                          </p:val>
                                        </p:tav>
                                      </p:tavLst>
                                    </p:anim>
                                    <p:anim calcmode="lin" valueType="num">
                                      <p:cBhvr additive="base">
                                        <p:cTn id="8" dur="500" fill="hold"/>
                                        <p:tgtEl>
                                          <p:spTgt spid="1300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95"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76266" y="2515939"/>
            <a:ext cx="21590490" cy="1336531"/>
          </a:xfrm>
        </p:spPr>
        <p:txBody>
          <a:bodyPr>
            <a:normAutofit/>
          </a:bodyPr>
          <a:lstStyle/>
          <a:p>
            <a:r>
              <a:rPr lang="en-CY" sz="4400" dirty="0">
                <a:effectLst/>
                <a:ea typeface="Times New Roman" panose="02020603050405020304" pitchFamily="18" charset="0"/>
              </a:rPr>
              <a:t>Advantages of separating descriptive knowledge from how it is viewed in the context of inferences </a:t>
            </a:r>
            <a:endParaRPr lang="en-CY" sz="4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276266" y="4498843"/>
            <a:ext cx="21590489" cy="6189143"/>
          </a:xfrm>
        </p:spPr>
        <p:txBody>
          <a:bodyPr/>
          <a:lstStyle/>
          <a:p>
            <a:pPr>
              <a:lnSpc>
                <a:spcPct val="107000"/>
              </a:lnSpc>
              <a:spcAft>
                <a:spcPts val="800"/>
              </a:spcAft>
            </a:pP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pPr>
            <a:endParaRPr lang="en-CY" sz="4400" dirty="0">
              <a:effectLst/>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71</a:t>
            </a:fld>
            <a:endParaRPr lang="bg-BG">
              <a:solidFill>
                <a:srgbClr val="000000"/>
              </a:solidFill>
            </a:endParaRPr>
          </a:p>
        </p:txBody>
      </p:sp>
      <p:sp>
        <p:nvSpPr>
          <p:cNvPr id="5" name="TextBox 4">
            <a:extLst>
              <a:ext uri="{FF2B5EF4-FFF2-40B4-BE49-F238E27FC236}">
                <a16:creationId xmlns:a16="http://schemas.microsoft.com/office/drawing/2014/main" id="{94900647-ABBA-D745-315F-B3B711195520}"/>
              </a:ext>
            </a:extLst>
          </p:cNvPr>
          <p:cNvSpPr txBox="1"/>
          <p:nvPr/>
        </p:nvSpPr>
        <p:spPr>
          <a:xfrm>
            <a:off x="1276265" y="4303225"/>
            <a:ext cx="21590490" cy="5418919"/>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Multiple uses of the same knowledge are allowed.</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Redundancy is avoided.</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A </a:t>
            </a:r>
            <a:r>
              <a:rPr lang="en-US" sz="4400" dirty="0">
                <a:solidFill>
                  <a:srgbClr val="0100C8"/>
                </a:solidFill>
                <a:latin typeface="Helvetica Neue"/>
                <a:ea typeface="Times New Roman" panose="02020603050405020304" pitchFamily="18" charset="0"/>
                <a:cs typeface="Times New Roman" panose="02020603050405020304" pitchFamily="18" charset="0"/>
              </a:rPr>
              <a:t>dual</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 way of naming knowledge is provided, independent and dependent on its use.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scope of knowledge is usually wider than what is required by the given problem-solving task, i.e., by the requirements of the involved set of basic inferences.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02261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76266" y="2515939"/>
            <a:ext cx="21590490" cy="1336531"/>
          </a:xfrm>
        </p:spPr>
        <p:txBody>
          <a:bodyPr>
            <a:normAutofit/>
          </a:bodyPr>
          <a:lstStyle/>
          <a:p>
            <a:r>
              <a:rPr lang="en-US" sz="4800" dirty="0"/>
              <a:t>Basic Inferences</a:t>
            </a:r>
            <a:endParaRPr lang="en-CY" sz="48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276266" y="4498844"/>
            <a:ext cx="21590489" cy="3893578"/>
          </a:xfrm>
        </p:spPr>
        <p:txBody>
          <a:bodyPr/>
          <a:lstStyle/>
          <a:p>
            <a:pPr>
              <a:lnSpc>
                <a:spcPct val="107000"/>
              </a:lnSpc>
              <a:spcAft>
                <a:spcPts val="800"/>
              </a:spcAft>
            </a:pP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pPr>
            <a:endParaRPr lang="en-CY" sz="4400" dirty="0">
              <a:effectLst/>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72</a:t>
            </a:fld>
            <a:endParaRPr lang="bg-BG">
              <a:solidFill>
                <a:srgbClr val="000000"/>
              </a:solidFill>
            </a:endParaRPr>
          </a:p>
        </p:txBody>
      </p:sp>
      <p:sp>
        <p:nvSpPr>
          <p:cNvPr id="5" name="TextBox 4">
            <a:extLst>
              <a:ext uri="{FF2B5EF4-FFF2-40B4-BE49-F238E27FC236}">
                <a16:creationId xmlns:a16="http://schemas.microsoft.com/office/drawing/2014/main" id="{94900647-ABBA-D745-315F-B3B711195520}"/>
              </a:ext>
            </a:extLst>
          </p:cNvPr>
          <p:cNvSpPr txBox="1"/>
          <p:nvPr/>
        </p:nvSpPr>
        <p:spPr>
          <a:xfrm>
            <a:off x="1276265" y="4303225"/>
            <a:ext cx="21590490" cy="4089196"/>
          </a:xfrm>
          <a:prstGeom prst="rect">
            <a:avLst/>
          </a:prstGeom>
          <a:noFill/>
        </p:spPr>
        <p:txBody>
          <a:bodyPr wrap="square">
            <a:spAutoFit/>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solidFill>
                  <a:srgbClr val="0100C8"/>
                </a:solidFill>
                <a:effectLst/>
                <a:latin typeface="Helvetica Neue"/>
                <a:ea typeface="Times New Roman" panose="02020603050405020304" pitchFamily="18" charset="0"/>
                <a:cs typeface="Times New Roman" panose="02020603050405020304" pitchFamily="18" charset="0"/>
              </a:rPr>
              <a:t>Basic inferences are the basic building blocks of the knowledge</a:t>
            </a:r>
            <a:r>
              <a:rPr lang="en-US" sz="4800" dirty="0">
                <a:solidFill>
                  <a:srgbClr val="0100C8"/>
                </a:solidFill>
                <a:effectLst/>
                <a:latin typeface="Helvetica Neue"/>
                <a:ea typeface="Times New Roman" panose="02020603050405020304" pitchFamily="18" charset="0"/>
                <a:cs typeface="Times New Roman" panose="02020603050405020304" pitchFamily="18" charset="0"/>
              </a:rPr>
              <a:t>-</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base</a:t>
            </a:r>
            <a:r>
              <a:rPr lang="en-US" sz="4800" dirty="0">
                <a:solidFill>
                  <a:srgbClr val="0100C8"/>
                </a:solidFill>
                <a:effectLst/>
                <a:latin typeface="Helvetica Neue"/>
                <a:ea typeface="Times New Roman" panose="02020603050405020304" pitchFamily="18" charset="0"/>
                <a:cs typeface="Times New Roman" panose="02020603050405020304" pitchFamily="18" charset="0"/>
              </a:rPr>
              <a:t>d</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 system.</a:t>
            </a:r>
            <a:endParaRPr lang="en-CY" sz="4800" dirty="0">
              <a:solidFill>
                <a:srgbClr val="0100C8"/>
              </a:solidFill>
              <a:effectLst/>
              <a:latin typeface="Helvetica Neue"/>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solidFill>
                  <a:srgbClr val="0100C8"/>
                </a:solidFill>
                <a:effectLst/>
                <a:latin typeface="Helvetica Neue"/>
                <a:ea typeface="Times New Roman" panose="02020603050405020304" pitchFamily="18" charset="0"/>
                <a:cs typeface="Times New Roman" panose="02020603050405020304" pitchFamily="18" charset="0"/>
              </a:rPr>
              <a:t>Basic inferences are </a:t>
            </a:r>
            <a:r>
              <a:rPr lang="en-US" sz="4800" dirty="0">
                <a:solidFill>
                  <a:srgbClr val="0100C8"/>
                </a:solidFill>
                <a:effectLst/>
                <a:latin typeface="Helvetica Neue"/>
                <a:ea typeface="Times New Roman" panose="02020603050405020304" pitchFamily="18" charset="0"/>
                <a:cs typeface="Times New Roman" panose="02020603050405020304" pitchFamily="18" charset="0"/>
              </a:rPr>
              <a:t>inter</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connected </a:t>
            </a:r>
            <a:r>
              <a:rPr lang="en-US" sz="4800" dirty="0">
                <a:solidFill>
                  <a:srgbClr val="0100C8"/>
                </a:solidFill>
                <a:effectLst/>
                <a:latin typeface="Helvetica Neue"/>
                <a:ea typeface="Times New Roman" panose="02020603050405020304" pitchFamily="18" charset="0"/>
                <a:cs typeface="Times New Roman" panose="02020603050405020304" pitchFamily="18" charset="0"/>
              </a:rPr>
              <a:t>to form</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 </a:t>
            </a:r>
            <a:r>
              <a:rPr lang="en-CY" sz="4800" b="1" dirty="0">
                <a:solidFill>
                  <a:srgbClr val="FF2D64"/>
                </a:solidFill>
                <a:effectLst/>
                <a:latin typeface="Helvetica Neue"/>
                <a:ea typeface="Times New Roman" panose="02020603050405020304" pitchFamily="18" charset="0"/>
                <a:cs typeface="Times New Roman" panose="02020603050405020304" pitchFamily="18" charset="0"/>
              </a:rPr>
              <a:t>inference networks</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 </a:t>
            </a:r>
            <a:r>
              <a:rPr lang="en-US" sz="4800" dirty="0">
                <a:solidFill>
                  <a:srgbClr val="0100C8"/>
                </a:solidFill>
                <a:latin typeface="Helvetica Neue"/>
                <a:ea typeface="Times New Roman" panose="02020603050405020304" pitchFamily="18" charset="0"/>
                <a:cs typeface="Times New Roman" panose="02020603050405020304" pitchFamily="18" charset="0"/>
              </a:rPr>
              <a:t>At</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 this knowledge layer, no control is defined in relation to such an inference network.</a:t>
            </a:r>
            <a:endParaRPr lang="en-CY" sz="48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640818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AED7EE-2874-8E50-4FDD-0D3C5F32BBF4}"/>
              </a:ext>
            </a:extLst>
          </p:cNvPr>
          <p:cNvSpPr>
            <a:spLocks noGrp="1"/>
          </p:cNvSpPr>
          <p:nvPr>
            <p:ph type="body" sz="quarter" idx="24"/>
          </p:nvPr>
        </p:nvSpPr>
        <p:spPr>
          <a:xfrm>
            <a:off x="1392027" y="2063155"/>
            <a:ext cx="21590490" cy="892079"/>
          </a:xfrm>
        </p:spPr>
        <p:txBody>
          <a:bodyPr>
            <a:normAutofit/>
          </a:bodyPr>
          <a:lstStyle/>
          <a:p>
            <a:r>
              <a:rPr lang="en-US" sz="5400" dirty="0"/>
              <a:t>Elementary Tasks Knowledge</a:t>
            </a:r>
            <a:endParaRPr lang="en-CY" sz="5400" dirty="0"/>
          </a:p>
        </p:txBody>
      </p:sp>
      <p:sp>
        <p:nvSpPr>
          <p:cNvPr id="3" name="Text Placeholder 2">
            <a:extLst>
              <a:ext uri="{FF2B5EF4-FFF2-40B4-BE49-F238E27FC236}">
                <a16:creationId xmlns:a16="http://schemas.microsoft.com/office/drawing/2014/main" id="{293D6015-D874-D0B1-53A4-569B1F0C0042}"/>
              </a:ext>
            </a:extLst>
          </p:cNvPr>
          <p:cNvSpPr>
            <a:spLocks noGrp="1"/>
          </p:cNvSpPr>
          <p:nvPr>
            <p:ph type="body" sz="quarter" idx="22"/>
          </p:nvPr>
        </p:nvSpPr>
        <p:spPr>
          <a:xfrm>
            <a:off x="1392027" y="3272763"/>
            <a:ext cx="10609531" cy="8566731"/>
          </a:xfrm>
        </p:spPr>
        <p:txBody>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600" dirty="0">
                <a:effectLst/>
                <a:ea typeface="Times New Roman" panose="02020603050405020304" pitchFamily="18" charset="0"/>
                <a:cs typeface="Times New Roman" panose="02020603050405020304" pitchFamily="18" charset="0"/>
              </a:rPr>
              <a:t>This knowledge layer</a:t>
            </a:r>
            <a:r>
              <a:rPr lang="en-CY" sz="3600" dirty="0">
                <a:effectLst/>
                <a:ea typeface="Times New Roman" panose="02020603050405020304" pitchFamily="18" charset="0"/>
                <a:cs typeface="Times New Roman" panose="02020603050405020304" pitchFamily="18" charset="0"/>
              </a:rPr>
              <a:t> provides the knowledge of how basic inferences can be put together to achieve a goal.</a:t>
            </a:r>
            <a:endParaRPr lang="en-CY" sz="36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effectLst/>
                <a:ea typeface="Times New Roman" panose="02020603050405020304" pitchFamily="18" charset="0"/>
                <a:cs typeface="Times New Roman" panose="02020603050405020304" pitchFamily="18" charset="0"/>
              </a:rPr>
              <a:t>The same reasoning task can be associated with multiple goals and the same goal with multiple tasks.</a:t>
            </a:r>
            <a:endParaRPr lang="en-CY" sz="36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600" dirty="0">
                <a:effectLst/>
                <a:ea typeface="Times New Roman" panose="02020603050405020304" pitchFamily="18" charset="0"/>
                <a:cs typeface="Times New Roman" panose="02020603050405020304" pitchFamily="18" charset="0"/>
              </a:rPr>
              <a:t>Therefore, assigning goals to tasks is not necessarily something simple since the relationship between tasks and goals is many-to-many (multi-faceted). However</a:t>
            </a:r>
            <a:r>
              <a:rPr lang="en-US" sz="3600" dirty="0">
                <a:effectLst/>
                <a:ea typeface="Times New Roman" panose="02020603050405020304" pitchFamily="18" charset="0"/>
                <a:cs typeface="Times New Roman" panose="02020603050405020304" pitchFamily="18" charset="0"/>
              </a:rPr>
              <a:t>,</a:t>
            </a:r>
            <a:r>
              <a:rPr lang="en-CY" sz="3600" dirty="0">
                <a:effectLst/>
                <a:ea typeface="Times New Roman" panose="02020603050405020304" pitchFamily="18" charset="0"/>
                <a:cs typeface="Times New Roman" panose="02020603050405020304" pitchFamily="18" charset="0"/>
              </a:rPr>
              <a:t> the function of assigning goals to tasks belongs to the highest layer of knowledge, that of strategic knowledge.</a:t>
            </a:r>
            <a:endParaRPr lang="en-CY" sz="36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CY" sz="36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3600" b="1" dirty="0">
              <a:solidFill>
                <a:srgbClr val="FF2D64"/>
              </a:solidFill>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D4B478AB-BF6E-E890-61CC-F8EE2526F7E7}"/>
              </a:ext>
            </a:extLst>
          </p:cNvPr>
          <p:cNvSpPr>
            <a:spLocks noGrp="1"/>
          </p:cNvSpPr>
          <p:nvPr>
            <p:ph type="body" sz="quarter" idx="26"/>
          </p:nvPr>
        </p:nvSpPr>
        <p:spPr>
          <a:xfrm>
            <a:off x="12366884" y="3272763"/>
            <a:ext cx="10609531" cy="8566731"/>
          </a:xfrm>
        </p:spPr>
        <p:txBody>
          <a:bodyPr/>
          <a:lstStyle/>
          <a:p>
            <a:pPr marL="571500" indent="-571500">
              <a:buFont typeface="Wingdings" panose="05000000000000000000" pitchFamily="2" charset="2"/>
              <a:buChar char="q"/>
            </a:pPr>
            <a:r>
              <a:rPr lang="en-CY" sz="3600" dirty="0"/>
              <a:t>Elementary tasks represent (lower level) strategies for achieving problem-solving goals.</a:t>
            </a:r>
          </a:p>
          <a:p>
            <a:pPr marL="571500" indent="-571500">
              <a:buFont typeface="Wingdings" panose="05000000000000000000" pitchFamily="2" charset="2"/>
              <a:buChar char="q"/>
            </a:pPr>
            <a:r>
              <a:rPr lang="en-CY" sz="3600" dirty="0"/>
              <a:t>The basic inferences are individual, non-decomposable, tasks.</a:t>
            </a:r>
          </a:p>
          <a:p>
            <a:pPr marL="571500" indent="-571500">
              <a:buFont typeface="Wingdings" panose="05000000000000000000" pitchFamily="2" charset="2"/>
              <a:buChar char="q"/>
            </a:pPr>
            <a:r>
              <a:rPr lang="en-CY" sz="3600" dirty="0"/>
              <a:t>Therefore, this layer concerns tasks that involve a set of basic inferences whose </a:t>
            </a:r>
            <a:r>
              <a:rPr lang="en-US" sz="3600" dirty="0"/>
              <a:t>application</a:t>
            </a:r>
            <a:r>
              <a:rPr lang="en-CY" sz="3600" dirty="0"/>
              <a:t> is </a:t>
            </a:r>
            <a:r>
              <a:rPr lang="en-US" sz="3600" dirty="0"/>
              <a:t>governed </a:t>
            </a:r>
            <a:r>
              <a:rPr lang="en-CY" sz="3600" dirty="0"/>
              <a:t>by a specific control structure.</a:t>
            </a:r>
          </a:p>
          <a:p>
            <a:endParaRPr lang="en-CY" sz="3600" dirty="0"/>
          </a:p>
          <a:p>
            <a:pPr marL="571500" indent="-571500">
              <a:buFont typeface="Wingdings" panose="05000000000000000000" pitchFamily="2" charset="2"/>
              <a:buChar char="q"/>
            </a:pPr>
            <a:endParaRPr lang="en-CY" sz="3600" dirty="0"/>
          </a:p>
          <a:p>
            <a:pPr marL="571500" indent="-571500">
              <a:buFont typeface="Wingdings" panose="05000000000000000000" pitchFamily="2" charset="2"/>
              <a:buChar char="q"/>
            </a:pPr>
            <a:endParaRPr lang="en-CY" sz="3600" dirty="0"/>
          </a:p>
        </p:txBody>
      </p:sp>
      <p:sp>
        <p:nvSpPr>
          <p:cNvPr id="6" name="Slide Number Placeholder 5">
            <a:extLst>
              <a:ext uri="{FF2B5EF4-FFF2-40B4-BE49-F238E27FC236}">
                <a16:creationId xmlns:a16="http://schemas.microsoft.com/office/drawing/2014/main" id="{C2D44C3F-58A8-CBA3-8C89-E14A15D40955}"/>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73</a:t>
            </a:fld>
            <a:endParaRPr lang="bg-BG">
              <a:solidFill>
                <a:srgbClr val="000000"/>
              </a:solidFill>
            </a:endParaRPr>
          </a:p>
        </p:txBody>
      </p:sp>
    </p:spTree>
    <p:extLst>
      <p:ext uri="{BB962C8B-B14F-4D97-AF65-F5344CB8AC3E}">
        <p14:creationId xmlns:p14="http://schemas.microsoft.com/office/powerpoint/2010/main" val="712015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Date Placeholder 1">
            <a:extLst>
              <a:ext uri="{FF2B5EF4-FFF2-40B4-BE49-F238E27FC236}">
                <a16:creationId xmlns:a16="http://schemas.microsoft.com/office/drawing/2014/main" id="{67ABB094-8B33-1095-66D2-BF1A33E1D8DB}"/>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93187" name="Slide Number Placeholder 3">
            <a:extLst>
              <a:ext uri="{FF2B5EF4-FFF2-40B4-BE49-F238E27FC236}">
                <a16:creationId xmlns:a16="http://schemas.microsoft.com/office/drawing/2014/main" id="{3EDA7623-E6B5-57FE-2E8B-B4EAF08FEC6A}"/>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65150537-93D7-4988-BADF-13E7CFB83A3F}" type="slidenum">
              <a:rPr lang="el-GR" altLang="en-US" smtClean="0"/>
              <a:pPr algn="ctr"/>
              <a:t>74</a:t>
            </a:fld>
            <a:endParaRPr lang="el-GR" altLang="en-US" dirty="0"/>
          </a:p>
        </p:txBody>
      </p:sp>
      <p:sp>
        <p:nvSpPr>
          <p:cNvPr id="93188" name="Line 4">
            <a:extLst>
              <a:ext uri="{FF2B5EF4-FFF2-40B4-BE49-F238E27FC236}">
                <a16:creationId xmlns:a16="http://schemas.microsoft.com/office/drawing/2014/main" id="{6FEE218A-DAA2-3257-EF93-80983BBFE90E}"/>
              </a:ext>
            </a:extLst>
          </p:cNvPr>
          <p:cNvSpPr>
            <a:spLocks noChangeShapeType="1"/>
          </p:cNvSpPr>
          <p:nvPr/>
        </p:nvSpPr>
        <p:spPr bwMode="auto">
          <a:xfrm>
            <a:off x="8140700" y="5863652"/>
            <a:ext cx="7086600" cy="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3189" name="Line 5">
            <a:extLst>
              <a:ext uri="{FF2B5EF4-FFF2-40B4-BE49-F238E27FC236}">
                <a16:creationId xmlns:a16="http://schemas.microsoft.com/office/drawing/2014/main" id="{69A1A2C2-5317-7D3C-C37B-8C70CE27BA91}"/>
              </a:ext>
            </a:extLst>
          </p:cNvPr>
          <p:cNvSpPr>
            <a:spLocks noChangeShapeType="1"/>
          </p:cNvSpPr>
          <p:nvPr/>
        </p:nvSpPr>
        <p:spPr bwMode="auto">
          <a:xfrm>
            <a:off x="7454900" y="6537326"/>
            <a:ext cx="0" cy="2514600"/>
          </a:xfrm>
          <a:prstGeom prst="line">
            <a:avLst/>
          </a:prstGeom>
          <a:noFill/>
          <a:ln w="762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CY" sz="7200"/>
          </a:p>
        </p:txBody>
      </p:sp>
      <p:sp>
        <p:nvSpPr>
          <p:cNvPr id="93190" name="Rectangle 6">
            <a:extLst>
              <a:ext uri="{FF2B5EF4-FFF2-40B4-BE49-F238E27FC236}">
                <a16:creationId xmlns:a16="http://schemas.microsoft.com/office/drawing/2014/main" id="{78C328BD-D19B-398E-E818-16793191F278}"/>
              </a:ext>
            </a:extLst>
          </p:cNvPr>
          <p:cNvSpPr>
            <a:spLocks noChangeArrowheads="1"/>
          </p:cNvSpPr>
          <p:nvPr/>
        </p:nvSpPr>
        <p:spPr bwMode="auto">
          <a:xfrm>
            <a:off x="6432551" y="4708437"/>
            <a:ext cx="741741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l" eaLnBrk="1" hangingPunct="1"/>
            <a:r>
              <a:rPr lang="el-GR" altLang="en-US" sz="3600" b="1" dirty="0">
                <a:cs typeface="Times New Roman" panose="02020603050405020304" pitchFamily="18" charset="0"/>
              </a:rPr>
              <a:t>          </a:t>
            </a:r>
            <a:r>
              <a:rPr lang="el-GR" altLang="en-US" sz="3600" b="1" i="1" dirty="0">
                <a:cs typeface="Times New Roman" panose="02020603050405020304" pitchFamily="18" charset="0"/>
              </a:rPr>
              <a:t>                       </a:t>
            </a:r>
            <a:r>
              <a:rPr lang="en-US" altLang="en-US" sz="3600" b="1" i="1" dirty="0">
                <a:solidFill>
                  <a:srgbClr val="990000"/>
                </a:solidFill>
                <a:cs typeface="Times New Roman" panose="02020603050405020304" pitchFamily="18" charset="0"/>
              </a:rPr>
              <a:t>For achieving</a:t>
            </a:r>
            <a:endParaRPr lang="en-US" altLang="en-US" sz="2200" b="1" dirty="0">
              <a:solidFill>
                <a:srgbClr val="990000"/>
              </a:solidFill>
            </a:endParaRPr>
          </a:p>
          <a:p>
            <a:pPr algn="l"/>
            <a:endParaRPr lang="en-US" altLang="en-US" sz="3600" b="1" dirty="0"/>
          </a:p>
        </p:txBody>
      </p:sp>
      <p:sp>
        <p:nvSpPr>
          <p:cNvPr id="93191" name="Rectangle 7">
            <a:extLst>
              <a:ext uri="{FF2B5EF4-FFF2-40B4-BE49-F238E27FC236}">
                <a16:creationId xmlns:a16="http://schemas.microsoft.com/office/drawing/2014/main" id="{9B4CC71A-ACAB-81D2-D548-836989DD5BFC}"/>
              </a:ext>
            </a:extLst>
          </p:cNvPr>
          <p:cNvSpPr>
            <a:spLocks noChangeArrowheads="1"/>
          </p:cNvSpPr>
          <p:nvPr/>
        </p:nvSpPr>
        <p:spPr bwMode="auto">
          <a:xfrm>
            <a:off x="6680205" y="5777075"/>
            <a:ext cx="10563533"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just" eaLnBrk="1" hangingPunct="1"/>
            <a:r>
              <a:rPr lang="en-US" altLang="en-US" sz="3600" b="1" dirty="0">
                <a:cs typeface="Times New Roman" panose="02020603050405020304" pitchFamily="18" charset="0"/>
              </a:rPr>
              <a:t>Task</a:t>
            </a:r>
            <a:r>
              <a:rPr lang="el-GR" altLang="en-US" sz="3600" b="1" dirty="0">
                <a:cs typeface="Times New Roman" panose="02020603050405020304" pitchFamily="18" charset="0"/>
              </a:rPr>
              <a:t>                                                                 </a:t>
            </a:r>
            <a:r>
              <a:rPr lang="en-US" altLang="en-US" sz="3600" b="1" dirty="0">
                <a:cs typeface="Times New Roman" panose="02020603050405020304" pitchFamily="18" charset="0"/>
              </a:rPr>
              <a:t>Goal</a:t>
            </a:r>
            <a:endParaRPr lang="el-GR" altLang="en-US" sz="3600" b="1" i="1" dirty="0"/>
          </a:p>
          <a:p>
            <a:pPr algn="just"/>
            <a:endParaRPr lang="el-GR" altLang="en-US" sz="3600" b="1" i="1" dirty="0"/>
          </a:p>
          <a:p>
            <a:pPr algn="just"/>
            <a:endParaRPr lang="el-GR" altLang="en-US" sz="3600" b="1" i="1" dirty="0"/>
          </a:p>
          <a:p>
            <a:pPr algn="just"/>
            <a:endParaRPr lang="el-GR" altLang="en-US" sz="3600" b="1" i="1" dirty="0"/>
          </a:p>
          <a:p>
            <a:pPr algn="just"/>
            <a:r>
              <a:rPr lang="en-US" altLang="en-US" sz="3600" b="1" i="1" dirty="0">
                <a:solidFill>
                  <a:srgbClr val="990000"/>
                </a:solidFill>
                <a:cs typeface="Times New Roman" panose="02020603050405020304" pitchFamily="18" charset="0"/>
              </a:rPr>
              <a:t>Decomposes into</a:t>
            </a:r>
            <a:endParaRPr lang="el-GR" altLang="en-US" sz="3600" b="1" dirty="0">
              <a:solidFill>
                <a:srgbClr val="990000"/>
              </a:solidFill>
            </a:endParaRPr>
          </a:p>
          <a:p>
            <a:pPr algn="just"/>
            <a:endParaRPr lang="el-GR" altLang="en-US" sz="3600" b="1" dirty="0">
              <a:solidFill>
                <a:srgbClr val="990000"/>
              </a:solidFill>
            </a:endParaRPr>
          </a:p>
          <a:p>
            <a:pPr algn="just"/>
            <a:endParaRPr lang="el-GR" altLang="en-US" sz="3600" b="1" dirty="0"/>
          </a:p>
          <a:p>
            <a:pPr algn="just"/>
            <a:r>
              <a:rPr lang="en-US" altLang="en-US" sz="3600" b="1" dirty="0">
                <a:cs typeface="Times New Roman" panose="02020603050405020304" pitchFamily="18" charset="0"/>
              </a:rPr>
              <a:t>Subtasks</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76266" y="2515939"/>
            <a:ext cx="21590490" cy="1336531"/>
          </a:xfrm>
        </p:spPr>
        <p:txBody>
          <a:bodyPr>
            <a:normAutofit/>
          </a:bodyPr>
          <a:lstStyle/>
          <a:p>
            <a:r>
              <a:rPr lang="en-US" sz="4800" dirty="0"/>
              <a:t>Difference with NEOMYCIN</a:t>
            </a:r>
            <a:endParaRPr lang="en-CY" sz="48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276266" y="4498844"/>
            <a:ext cx="21590489" cy="3893578"/>
          </a:xfrm>
        </p:spPr>
        <p:txBody>
          <a:bodyPr/>
          <a:lstStyle/>
          <a:p>
            <a:pPr>
              <a:lnSpc>
                <a:spcPct val="107000"/>
              </a:lnSpc>
              <a:spcAft>
                <a:spcPts val="800"/>
              </a:spcAft>
            </a:pP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pPr>
            <a:endParaRPr lang="en-CY" sz="4400" dirty="0">
              <a:effectLst/>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75</a:t>
            </a:fld>
            <a:endParaRPr lang="bg-BG">
              <a:solidFill>
                <a:srgbClr val="000000"/>
              </a:solidFill>
            </a:endParaRPr>
          </a:p>
        </p:txBody>
      </p:sp>
      <p:sp>
        <p:nvSpPr>
          <p:cNvPr id="5" name="TextBox 4">
            <a:extLst>
              <a:ext uri="{FF2B5EF4-FFF2-40B4-BE49-F238E27FC236}">
                <a16:creationId xmlns:a16="http://schemas.microsoft.com/office/drawing/2014/main" id="{94900647-ABBA-D745-315F-B3B711195520}"/>
              </a:ext>
            </a:extLst>
          </p:cNvPr>
          <p:cNvSpPr txBox="1"/>
          <p:nvPr/>
        </p:nvSpPr>
        <p:spPr>
          <a:xfrm>
            <a:off x="1276265" y="4303225"/>
            <a:ext cx="21590490" cy="5772478"/>
          </a:xfrm>
          <a:prstGeom prst="rect">
            <a:avLst/>
          </a:prstGeom>
          <a:noFill/>
        </p:spPr>
        <p:txBody>
          <a:bodyPr wrap="square">
            <a:spAutoFit/>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solidFill>
                  <a:srgbClr val="0100C8"/>
                </a:solidFill>
                <a:effectLst/>
                <a:latin typeface="Helvetica Neue"/>
                <a:ea typeface="Times New Roman" panose="02020603050405020304" pitchFamily="18" charset="0"/>
                <a:cs typeface="Times New Roman" panose="02020603050405020304" pitchFamily="18" charset="0"/>
              </a:rPr>
              <a:t>A task in the CommonKADS methodology has one important difference with a task in the NEOMYCIN system:</a:t>
            </a:r>
            <a:endParaRPr lang="en-CY" sz="4800" dirty="0">
              <a:solidFill>
                <a:srgbClr val="0100C8"/>
              </a:solidFill>
              <a:effectLst/>
              <a:latin typeface="Helvetica Neue"/>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solidFill>
                  <a:srgbClr val="0100C8"/>
                </a:solidFill>
                <a:effectLst/>
                <a:latin typeface="Helvetica Neue"/>
                <a:ea typeface="Times New Roman" panose="02020603050405020304" pitchFamily="18" charset="0"/>
                <a:cs typeface="Times New Roman" panose="02020603050405020304" pitchFamily="18" charset="0"/>
              </a:rPr>
              <a:t>In NEOMYCIN the meta-rules that constitute the implementation strategies of the various non-terminal tasks can refer directly to the descriptive knowledge.</a:t>
            </a:r>
            <a:endParaRPr lang="en-CY" sz="4800" dirty="0">
              <a:solidFill>
                <a:srgbClr val="0100C8"/>
              </a:solidFill>
              <a:effectLst/>
              <a:latin typeface="Helvetica Neue"/>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solidFill>
                  <a:srgbClr val="0100C8"/>
                </a:solidFill>
                <a:effectLst/>
                <a:latin typeface="Helvetica Neue"/>
                <a:ea typeface="Times New Roman" panose="02020603050405020304" pitchFamily="18" charset="0"/>
                <a:cs typeface="Times New Roman" panose="02020603050405020304" pitchFamily="18" charset="0"/>
              </a:rPr>
              <a:t>Here tasks refer to basic inferences (terminal tasks) and not directly to descriptive knowledge.</a:t>
            </a:r>
            <a:endParaRPr lang="en-CY" sz="48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776580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76266" y="2515939"/>
            <a:ext cx="21590490" cy="1336531"/>
          </a:xfrm>
        </p:spPr>
        <p:txBody>
          <a:bodyPr>
            <a:normAutofit/>
          </a:bodyPr>
          <a:lstStyle/>
          <a:p>
            <a:r>
              <a:rPr lang="en-US" sz="4800" dirty="0"/>
              <a:t>Task Categories</a:t>
            </a:r>
            <a:endParaRPr lang="en-CY" sz="48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276266" y="4498844"/>
            <a:ext cx="21590489" cy="3893578"/>
          </a:xfrm>
        </p:spPr>
        <p:txBody>
          <a:bodyPr/>
          <a:lstStyle/>
          <a:p>
            <a:pPr>
              <a:lnSpc>
                <a:spcPct val="107000"/>
              </a:lnSpc>
              <a:spcAft>
                <a:spcPts val="800"/>
              </a:spcAft>
            </a:pP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pPr>
            <a:endParaRPr lang="en-CY" sz="4400" dirty="0">
              <a:effectLst/>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76</a:t>
            </a:fld>
            <a:endParaRPr lang="bg-BG">
              <a:solidFill>
                <a:srgbClr val="000000"/>
              </a:solidFill>
            </a:endParaRPr>
          </a:p>
        </p:txBody>
      </p:sp>
      <p:sp>
        <p:nvSpPr>
          <p:cNvPr id="7" name="TextBox 6">
            <a:extLst>
              <a:ext uri="{FF2B5EF4-FFF2-40B4-BE49-F238E27FC236}">
                <a16:creationId xmlns:a16="http://schemas.microsoft.com/office/drawing/2014/main" id="{0237EE9D-2DB0-FC20-F88D-6D538A018566}"/>
              </a:ext>
            </a:extLst>
          </p:cNvPr>
          <p:cNvSpPr txBox="1"/>
          <p:nvPr/>
        </p:nvSpPr>
        <p:spPr>
          <a:xfrm>
            <a:off x="1276266" y="4363932"/>
            <a:ext cx="21703655" cy="4191789"/>
          </a:xfrm>
          <a:prstGeom prst="rect">
            <a:avLst/>
          </a:prstGeom>
          <a:noFill/>
        </p:spPr>
        <p:txBody>
          <a:bodyPr wrap="square">
            <a:spAutoFit/>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b="1" dirty="0">
                <a:solidFill>
                  <a:srgbClr val="FF2D64"/>
                </a:solidFill>
                <a:effectLst/>
                <a:latin typeface="Helvetica Neue"/>
                <a:ea typeface="Times New Roman" panose="02020603050405020304" pitchFamily="18" charset="0"/>
                <a:cs typeface="Times New Roman" panose="02020603050405020304" pitchFamily="18" charset="0"/>
              </a:rPr>
              <a:t>Basic tasks </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(primitive tasks), i.e., basic inferences.</a:t>
            </a:r>
            <a:endParaRPr lang="en-CY" sz="4800" dirty="0">
              <a:solidFill>
                <a:srgbClr val="0100C8"/>
              </a:solidFill>
              <a:effectLst/>
              <a:latin typeface="Helvetica Neue"/>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b="1" dirty="0">
                <a:solidFill>
                  <a:srgbClr val="FF2D64"/>
                </a:solidFill>
                <a:effectLst/>
                <a:latin typeface="Helvetica Neue"/>
                <a:ea typeface="Times New Roman" panose="02020603050405020304" pitchFamily="18" charset="0"/>
                <a:cs typeface="Times New Roman" panose="02020603050405020304" pitchFamily="18" charset="0"/>
              </a:rPr>
              <a:t>Composite tasks</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 where a composite task can be the recursive call of the same task.</a:t>
            </a:r>
            <a:endParaRPr lang="en-CY" sz="4800" dirty="0">
              <a:solidFill>
                <a:srgbClr val="0100C8"/>
              </a:solidFill>
              <a:effectLst/>
              <a:latin typeface="Helvetica Neue"/>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b="1" dirty="0">
                <a:solidFill>
                  <a:srgbClr val="FF2D64"/>
                </a:solidFill>
                <a:effectLst/>
                <a:latin typeface="Helvetica Neue"/>
                <a:ea typeface="Times New Roman" panose="02020603050405020304" pitchFamily="18" charset="0"/>
                <a:cs typeface="Times New Roman" panose="02020603050405020304" pitchFamily="18" charset="0"/>
              </a:rPr>
              <a:t>Transfer tasks </a:t>
            </a:r>
            <a:r>
              <a:rPr lang="en-CY" sz="4800" dirty="0">
                <a:solidFill>
                  <a:srgbClr val="0100C8"/>
                </a:solidFill>
                <a:effectLst/>
                <a:latin typeface="Helvetica Neue"/>
                <a:ea typeface="Times New Roman" panose="02020603050405020304" pitchFamily="18" charset="0"/>
                <a:cs typeface="Times New Roman" panose="02020603050405020304" pitchFamily="18" charset="0"/>
              </a:rPr>
              <a:t>which require an interface with an external agent, usually the user. At this level they are simply seen as black boxes.</a:t>
            </a:r>
            <a:endParaRPr lang="en-CY" sz="48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32568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76266" y="2515939"/>
            <a:ext cx="21590490" cy="1336531"/>
          </a:xfrm>
        </p:spPr>
        <p:txBody>
          <a:bodyPr>
            <a:normAutofit/>
          </a:bodyPr>
          <a:lstStyle/>
          <a:p>
            <a:r>
              <a:rPr lang="en-US" sz="4800" dirty="0"/>
              <a:t>Types of Transfer Tasks</a:t>
            </a:r>
            <a:endParaRPr lang="en-CY" sz="48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276266" y="4498844"/>
            <a:ext cx="21590489" cy="3893578"/>
          </a:xfrm>
        </p:spPr>
        <p:txBody>
          <a:bodyPr/>
          <a:lstStyle/>
          <a:p>
            <a:pPr>
              <a:lnSpc>
                <a:spcPct val="107000"/>
              </a:lnSpc>
              <a:spcAft>
                <a:spcPts val="800"/>
              </a:spcAft>
            </a:pP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pPr>
            <a:endParaRPr lang="en-CY" sz="4400" dirty="0">
              <a:effectLst/>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77</a:t>
            </a:fld>
            <a:endParaRPr lang="bg-BG">
              <a:solidFill>
                <a:srgbClr val="000000"/>
              </a:solidFill>
            </a:endParaRPr>
          </a:p>
        </p:txBody>
      </p:sp>
      <p:sp>
        <p:nvSpPr>
          <p:cNvPr id="7" name="TextBox 6">
            <a:extLst>
              <a:ext uri="{FF2B5EF4-FFF2-40B4-BE49-F238E27FC236}">
                <a16:creationId xmlns:a16="http://schemas.microsoft.com/office/drawing/2014/main" id="{0237EE9D-2DB0-FC20-F88D-6D538A018566}"/>
              </a:ext>
            </a:extLst>
          </p:cNvPr>
          <p:cNvSpPr txBox="1"/>
          <p:nvPr/>
        </p:nvSpPr>
        <p:spPr>
          <a:xfrm>
            <a:off x="1276266" y="4363932"/>
            <a:ext cx="21590489" cy="6143413"/>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Obtain</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a:t>
            </a:r>
            <a:r>
              <a:rPr lang="en-US" sz="4400" dirty="0">
                <a:solidFill>
                  <a:srgbClr val="0100C8"/>
                </a:solidFill>
                <a:latin typeface="Helvetica Neue"/>
                <a:ea typeface="Times New Roman" panose="02020603050405020304" pitchFamily="18" charset="0"/>
                <a:cs typeface="Times New Roman" panose="02020603050405020304" pitchFamily="18" charset="0"/>
              </a:rPr>
              <a:t> </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system requests some information from the external agent, having the initiative itself.</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Present</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a:t>
            </a:r>
            <a:r>
              <a:rPr lang="en-US" sz="4400" dirty="0">
                <a:solidFill>
                  <a:srgbClr val="0100C8"/>
                </a:solidFill>
                <a:latin typeface="Helvetica Neue"/>
                <a:ea typeface="Times New Roman" panose="02020603050405020304" pitchFamily="18" charset="0"/>
                <a:cs typeface="Times New Roman" panose="02020603050405020304" pitchFamily="18" charset="0"/>
              </a:rPr>
              <a:t> </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system presents some information to the external agent, again having the initiative.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Receive</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a:t>
            </a:r>
            <a:r>
              <a:rPr lang="en-US" sz="4400" dirty="0">
                <a:solidFill>
                  <a:srgbClr val="0100C8"/>
                </a:solidFill>
                <a:latin typeface="Helvetica Neue"/>
                <a:ea typeface="Times New Roman" panose="02020603050405020304" pitchFamily="18" charset="0"/>
                <a:cs typeface="Times New Roman" panose="02020603050405020304" pitchFamily="18" charset="0"/>
              </a:rPr>
              <a:t> </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system accepts some information from the external agent, based on the latter's initiative.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Provide</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a:t>
            </a:r>
            <a:r>
              <a:rPr lang="en-US" sz="4400" dirty="0">
                <a:solidFill>
                  <a:srgbClr val="0100C8"/>
                </a:solidFill>
                <a:latin typeface="Helvetica Neue"/>
                <a:ea typeface="Times New Roman" panose="02020603050405020304" pitchFamily="18" charset="0"/>
                <a:cs typeface="Times New Roman" panose="02020603050405020304" pitchFamily="18" charset="0"/>
              </a:rPr>
              <a:t> </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system provides some information to the external agent, again based on the latter's initiative.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340004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AED7EE-2874-8E50-4FDD-0D3C5F32BBF4}"/>
              </a:ext>
            </a:extLst>
          </p:cNvPr>
          <p:cNvSpPr>
            <a:spLocks noGrp="1"/>
          </p:cNvSpPr>
          <p:nvPr>
            <p:ph type="body" sz="quarter" idx="24"/>
          </p:nvPr>
        </p:nvSpPr>
        <p:spPr>
          <a:xfrm>
            <a:off x="1392027" y="2063155"/>
            <a:ext cx="21590490" cy="892079"/>
          </a:xfrm>
        </p:spPr>
        <p:txBody>
          <a:bodyPr>
            <a:normAutofit/>
          </a:bodyPr>
          <a:lstStyle/>
          <a:p>
            <a:r>
              <a:rPr lang="en-US" sz="5400" dirty="0"/>
              <a:t>Composite Task</a:t>
            </a:r>
            <a:endParaRPr lang="en-CY" sz="5400" dirty="0"/>
          </a:p>
        </p:txBody>
      </p:sp>
      <p:sp>
        <p:nvSpPr>
          <p:cNvPr id="3" name="Text Placeholder 2">
            <a:extLst>
              <a:ext uri="{FF2B5EF4-FFF2-40B4-BE49-F238E27FC236}">
                <a16:creationId xmlns:a16="http://schemas.microsoft.com/office/drawing/2014/main" id="{293D6015-D874-D0B1-53A4-569B1F0C0042}"/>
              </a:ext>
            </a:extLst>
          </p:cNvPr>
          <p:cNvSpPr>
            <a:spLocks noGrp="1"/>
          </p:cNvSpPr>
          <p:nvPr>
            <p:ph type="body" sz="quarter" idx="22"/>
          </p:nvPr>
        </p:nvSpPr>
        <p:spPr>
          <a:xfrm>
            <a:off x="1392027" y="3272763"/>
            <a:ext cx="10609531" cy="7879919"/>
          </a:xfrm>
        </p:spPr>
        <p:txBody>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800" dirty="0">
                <a:effectLst/>
                <a:ea typeface="Times New Roman" panose="02020603050405020304" pitchFamily="18" charset="0"/>
                <a:cs typeface="Times New Roman" panose="02020603050405020304" pitchFamily="18" charset="0"/>
              </a:rPr>
              <a:t>It consists of the relevant goal or goals, the subtasks that make it up, and the control that governs the application of the subtasks.</a:t>
            </a:r>
            <a:endParaRPr lang="en-CY" sz="38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800" dirty="0">
                <a:effectLst/>
                <a:ea typeface="Times New Roman" panose="02020603050405020304" pitchFamily="18" charset="0"/>
                <a:cs typeface="Times New Roman" panose="02020603050405020304" pitchFamily="18" charset="0"/>
              </a:rPr>
              <a:t>For the specification of the control structure, the so-called </a:t>
            </a:r>
            <a:r>
              <a:rPr lang="en-CY" sz="3800" b="1" dirty="0">
                <a:solidFill>
                  <a:srgbClr val="FF2D64"/>
                </a:solidFill>
                <a:effectLst/>
                <a:ea typeface="Times New Roman" panose="02020603050405020304" pitchFamily="18" charset="0"/>
                <a:cs typeface="Times New Roman" panose="02020603050405020304" pitchFamily="18" charset="0"/>
              </a:rPr>
              <a:t>control terms </a:t>
            </a:r>
            <a:r>
              <a:rPr lang="en-CY" sz="3800" dirty="0">
                <a:effectLst/>
                <a:ea typeface="Times New Roman" panose="02020603050405020304" pitchFamily="18" charset="0"/>
                <a:cs typeface="Times New Roman" panose="02020603050405020304" pitchFamily="18" charset="0"/>
              </a:rPr>
              <a:t>are defined:</a:t>
            </a:r>
            <a:endParaRPr lang="en-CY" sz="38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3800" dirty="0">
                <a:effectLst/>
                <a:ea typeface="Times New Roman" panose="02020603050405020304" pitchFamily="18" charset="0"/>
                <a:cs typeface="Times New Roman" panose="02020603050405020304" pitchFamily="18" charset="0"/>
              </a:rPr>
              <a:t>These are names for relevant sets of elements from the meta-classes involved,</a:t>
            </a:r>
            <a:r>
              <a:rPr lang="en-US" sz="3800" dirty="0">
                <a:ea typeface="Times New Roman" panose="02020603050405020304" pitchFamily="18" charset="0"/>
                <a:cs typeface="Times New Roman" panose="02020603050405020304" pitchFamily="18" charset="0"/>
              </a:rPr>
              <a:t> </a:t>
            </a:r>
            <a:r>
              <a:rPr lang="en-CY" sz="3800" dirty="0">
                <a:effectLst/>
                <a:ea typeface="Times New Roman" panose="02020603050405020304" pitchFamily="18" charset="0"/>
                <a:cs typeface="Times New Roman" panose="02020603050405020304" pitchFamily="18" charset="0"/>
              </a:rPr>
              <a:t>e.g., the terms </a:t>
            </a:r>
            <a:r>
              <a:rPr lang="en-CY" sz="3800" b="1" dirty="0">
                <a:solidFill>
                  <a:srgbClr val="FF2D64"/>
                </a:solidFill>
                <a:effectLst/>
                <a:ea typeface="Times New Roman" panose="02020603050405020304" pitchFamily="18" charset="0"/>
                <a:cs typeface="Times New Roman" panose="02020603050405020304" pitchFamily="18" charset="0"/>
              </a:rPr>
              <a:t>focus</a:t>
            </a:r>
            <a:r>
              <a:rPr lang="en-CY" sz="3800" dirty="0">
                <a:effectLst/>
                <a:ea typeface="Times New Roman" panose="02020603050405020304" pitchFamily="18" charset="0"/>
                <a:cs typeface="Times New Roman" panose="02020603050405020304" pitchFamily="18" charset="0"/>
              </a:rPr>
              <a:t> and </a:t>
            </a:r>
            <a:r>
              <a:rPr lang="en-CY" sz="3800" b="1" dirty="0">
                <a:solidFill>
                  <a:srgbClr val="FF2D64"/>
                </a:solidFill>
                <a:effectLst/>
                <a:ea typeface="Times New Roman" panose="02020603050405020304" pitchFamily="18" charset="0"/>
                <a:cs typeface="Times New Roman" panose="02020603050405020304" pitchFamily="18" charset="0"/>
              </a:rPr>
              <a:t>conflict-set</a:t>
            </a:r>
            <a:r>
              <a:rPr lang="en-CY" sz="3800" dirty="0">
                <a:effectLst/>
                <a:ea typeface="Times New Roman" panose="02020603050405020304" pitchFamily="18" charset="0"/>
                <a:cs typeface="Times New Roman" panose="02020603050405020304" pitchFamily="18" charset="0"/>
              </a:rPr>
              <a:t> which, in the context of a diagnostic system, name sets of elements from the meta-class hypothesis.</a:t>
            </a:r>
            <a:endParaRPr lang="en-CY" sz="3800" dirty="0">
              <a:effectLst/>
              <a:ea typeface="Calibri" panose="020F0502020204030204" pitchFamily="34" charset="0"/>
              <a:cs typeface="Times New Roman" panose="02020603050405020304" pitchFamily="18" charset="0"/>
            </a:endParaRPr>
          </a:p>
        </p:txBody>
      </p:sp>
      <p:sp>
        <p:nvSpPr>
          <p:cNvPr id="4" name="Text Placeholder 3">
            <a:extLst>
              <a:ext uri="{FF2B5EF4-FFF2-40B4-BE49-F238E27FC236}">
                <a16:creationId xmlns:a16="http://schemas.microsoft.com/office/drawing/2014/main" id="{D4B478AB-BF6E-E890-61CC-F8EE2526F7E7}"/>
              </a:ext>
            </a:extLst>
          </p:cNvPr>
          <p:cNvSpPr>
            <a:spLocks noGrp="1"/>
          </p:cNvSpPr>
          <p:nvPr>
            <p:ph type="body" sz="quarter" idx="26"/>
          </p:nvPr>
        </p:nvSpPr>
        <p:spPr>
          <a:xfrm>
            <a:off x="12366884" y="3272763"/>
            <a:ext cx="10609531" cy="8566731"/>
          </a:xfrm>
        </p:spPr>
        <p:txBody>
          <a:bodyPr/>
          <a:lstStyle/>
          <a:p>
            <a:pPr marL="571500" indent="-571500">
              <a:buFont typeface="Wingdings" panose="05000000000000000000" pitchFamily="2" charset="2"/>
              <a:buChar char="q"/>
            </a:pPr>
            <a:r>
              <a:rPr lang="en-CY" sz="3600" dirty="0"/>
              <a:t>Also, the specification of the control structure makes use of well-known procedural programming algorithmic structures, e.g., repeat-until, for-do, etc.</a:t>
            </a:r>
          </a:p>
          <a:p>
            <a:pPr marL="571500" indent="-571500">
              <a:buFont typeface="Wingdings" panose="05000000000000000000" pitchFamily="2" charset="2"/>
              <a:buChar char="q"/>
            </a:pPr>
            <a:r>
              <a:rPr lang="en-CY" sz="3600" dirty="0"/>
              <a:t>Any subtask that is also </a:t>
            </a:r>
            <a:r>
              <a:rPr lang="en-US" sz="3600" dirty="0"/>
              <a:t>complex</a:t>
            </a:r>
            <a:r>
              <a:rPr lang="en-CY" sz="3600" dirty="0"/>
              <a:t> is analysed in the same way.</a:t>
            </a:r>
          </a:p>
          <a:p>
            <a:pPr marL="571500" indent="-571500">
              <a:buFont typeface="Wingdings" panose="05000000000000000000" pitchFamily="2" charset="2"/>
              <a:buChar char="q"/>
            </a:pPr>
            <a:r>
              <a:rPr lang="en-CY" sz="3600" dirty="0"/>
              <a:t>Therefore, a complex task is broken down into sub-tasks, sub-sub-tasks, etc. where the terminal tasks are either knowledge sources (basic inferences), or transfer tasks.</a:t>
            </a:r>
          </a:p>
          <a:p>
            <a:pPr marL="571500" indent="-571500">
              <a:buFont typeface="Wingdings" panose="05000000000000000000" pitchFamily="2" charset="2"/>
              <a:buChar char="q"/>
            </a:pPr>
            <a:r>
              <a:rPr lang="en-CY" sz="3600" dirty="0"/>
              <a:t>The execution of transfer tasks is specified in the cooperation model.</a:t>
            </a:r>
          </a:p>
          <a:p>
            <a:pPr marL="571500" indent="-571500">
              <a:buFont typeface="Wingdings" panose="05000000000000000000" pitchFamily="2" charset="2"/>
              <a:buChar char="q"/>
            </a:pPr>
            <a:endParaRPr lang="en-CY" sz="3600" dirty="0"/>
          </a:p>
        </p:txBody>
      </p:sp>
      <p:sp>
        <p:nvSpPr>
          <p:cNvPr id="6" name="Slide Number Placeholder 5">
            <a:extLst>
              <a:ext uri="{FF2B5EF4-FFF2-40B4-BE49-F238E27FC236}">
                <a16:creationId xmlns:a16="http://schemas.microsoft.com/office/drawing/2014/main" id="{C2D44C3F-58A8-CBA3-8C89-E14A15D40955}"/>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78</a:t>
            </a:fld>
            <a:endParaRPr lang="bg-BG">
              <a:solidFill>
                <a:srgbClr val="000000"/>
              </a:solidFill>
            </a:endParaRPr>
          </a:p>
        </p:txBody>
      </p:sp>
    </p:spTree>
    <p:extLst>
      <p:ext uri="{BB962C8B-B14F-4D97-AF65-F5344CB8AC3E}">
        <p14:creationId xmlns:p14="http://schemas.microsoft.com/office/powerpoint/2010/main" val="821190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76266" y="2515939"/>
            <a:ext cx="21590490" cy="1336531"/>
          </a:xfrm>
        </p:spPr>
        <p:txBody>
          <a:bodyPr>
            <a:normAutofit/>
          </a:bodyPr>
          <a:lstStyle/>
          <a:p>
            <a:r>
              <a:rPr lang="en-US" sz="5400" dirty="0"/>
              <a:t>Strategic Knowledge</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276266" y="4498844"/>
            <a:ext cx="21590489" cy="3893578"/>
          </a:xfrm>
        </p:spPr>
        <p:txBody>
          <a:bodyPr/>
          <a:lstStyle/>
          <a:p>
            <a:pPr>
              <a:lnSpc>
                <a:spcPct val="107000"/>
              </a:lnSpc>
              <a:spcAft>
                <a:spcPts val="800"/>
              </a:spcAft>
            </a:pP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pPr>
            <a:endParaRPr lang="en-CY" sz="4400" dirty="0">
              <a:effectLst/>
              <a:ea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79</a:t>
            </a:fld>
            <a:endParaRPr lang="bg-BG">
              <a:solidFill>
                <a:srgbClr val="000000"/>
              </a:solidFill>
            </a:endParaRPr>
          </a:p>
        </p:txBody>
      </p:sp>
      <p:sp>
        <p:nvSpPr>
          <p:cNvPr id="5" name="TextBox 4">
            <a:extLst>
              <a:ext uri="{FF2B5EF4-FFF2-40B4-BE49-F238E27FC236}">
                <a16:creationId xmlns:a16="http://schemas.microsoft.com/office/drawing/2014/main" id="{E158E277-EDF5-CD93-94E4-4638B274873A}"/>
              </a:ext>
            </a:extLst>
          </p:cNvPr>
          <p:cNvSpPr txBox="1"/>
          <p:nvPr/>
        </p:nvSpPr>
        <p:spPr>
          <a:xfrm>
            <a:off x="1276265" y="4220901"/>
            <a:ext cx="21590490" cy="6867906"/>
          </a:xfrm>
          <a:prstGeom prst="rect">
            <a:avLst/>
          </a:prstGeom>
          <a:noFill/>
        </p:spPr>
        <p:txBody>
          <a:bodyPr wrap="square">
            <a:spAutoFit/>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highest knowledge layer is the one least explored by the developers of the methodology.</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 knowledge of this layer provides </a:t>
            </a:r>
            <a:r>
              <a:rPr lang="en-CY" sz="4400" b="1" dirty="0">
                <a:solidFill>
                  <a:srgbClr val="FF2D64"/>
                </a:solidFill>
                <a:effectLst/>
                <a:latin typeface="Helvetica Neue"/>
                <a:ea typeface="Times New Roman" panose="02020603050405020304" pitchFamily="18" charset="0"/>
                <a:cs typeface="Times New Roman" panose="02020603050405020304" pitchFamily="18" charset="0"/>
              </a:rPr>
              <a:t>higher-level strategies </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than those concerning ways of accomplishing tasks.</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Strategic knowledge is related to problem analysis and the formulation of relevant goals, as well as the assignment of these goals to tasks. Once a given (sub)goal is assigned to a given task, how to achieve it is decided by </a:t>
            </a:r>
            <a:r>
              <a:rPr lang="en-US" sz="4400" dirty="0">
                <a:solidFill>
                  <a:srgbClr val="0100C8"/>
                </a:solidFill>
                <a:effectLst/>
                <a:latin typeface="Helvetica Neue"/>
                <a:ea typeface="Times New Roman" panose="02020603050405020304" pitchFamily="18" charset="0"/>
                <a:cs typeface="Times New Roman" panose="02020603050405020304" pitchFamily="18" charset="0"/>
              </a:rPr>
              <a:t>that task’s knowledge</a:t>
            </a:r>
            <a:r>
              <a:rPr lang="en-CY" sz="4400" dirty="0">
                <a:solidFill>
                  <a:srgbClr val="0100C8"/>
                </a:solidFill>
                <a:effectLst/>
                <a:latin typeface="Helvetica Neue"/>
                <a:ea typeface="Times New Roman" panose="02020603050405020304" pitchFamily="18" charset="0"/>
                <a:cs typeface="Times New Roman" panose="02020603050405020304" pitchFamily="18" charset="0"/>
              </a:rPr>
              <a:t>.</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solidFill>
                  <a:srgbClr val="0100C8"/>
                </a:solidFill>
                <a:effectLst/>
                <a:latin typeface="Helvetica Neue"/>
                <a:ea typeface="Times New Roman" panose="02020603050405020304" pitchFamily="18" charset="0"/>
                <a:cs typeface="Times New Roman" panose="02020603050405020304" pitchFamily="18" charset="0"/>
              </a:rPr>
              <a:t>Therefore, strategies control tasks that apply inferences, which use descriptive domain knowledge.</a:t>
            </a:r>
            <a:endParaRPr lang="en-CY" sz="4400" dirty="0">
              <a:solidFill>
                <a:srgbClr val="0100C8"/>
              </a:solidFill>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3405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AED7EE-2874-8E50-4FDD-0D3C5F32BBF4}"/>
              </a:ext>
            </a:extLst>
          </p:cNvPr>
          <p:cNvSpPr>
            <a:spLocks noGrp="1"/>
          </p:cNvSpPr>
          <p:nvPr>
            <p:ph type="body" sz="quarter" idx="24"/>
          </p:nvPr>
        </p:nvSpPr>
        <p:spPr>
          <a:xfrm>
            <a:off x="1287095" y="2396019"/>
            <a:ext cx="21590490" cy="892079"/>
          </a:xfrm>
        </p:spPr>
        <p:txBody>
          <a:bodyPr>
            <a:normAutofit/>
          </a:bodyPr>
          <a:lstStyle/>
          <a:p>
            <a:r>
              <a:rPr lang="en-US" sz="5400" dirty="0"/>
              <a:t>Model of Expertise</a:t>
            </a:r>
            <a:endParaRPr lang="en-CY" sz="5400" dirty="0"/>
          </a:p>
        </p:txBody>
      </p:sp>
      <p:sp>
        <p:nvSpPr>
          <p:cNvPr id="3" name="Text Placeholder 2">
            <a:extLst>
              <a:ext uri="{FF2B5EF4-FFF2-40B4-BE49-F238E27FC236}">
                <a16:creationId xmlns:a16="http://schemas.microsoft.com/office/drawing/2014/main" id="{293D6015-D874-D0B1-53A4-569B1F0C0042}"/>
              </a:ext>
            </a:extLst>
          </p:cNvPr>
          <p:cNvSpPr>
            <a:spLocks noGrp="1"/>
          </p:cNvSpPr>
          <p:nvPr>
            <p:ph type="body" sz="quarter" idx="22"/>
          </p:nvPr>
        </p:nvSpPr>
        <p:spPr>
          <a:xfrm>
            <a:off x="1287095" y="3542784"/>
            <a:ext cx="10277393" cy="7822167"/>
          </a:xfrm>
        </p:spPr>
        <p:txBody>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An expert system is a </a:t>
            </a:r>
            <a:r>
              <a:rPr lang="en-CY" sz="4400" b="1" dirty="0">
                <a:solidFill>
                  <a:srgbClr val="FF2D64"/>
                </a:solidFill>
                <a:effectLst/>
                <a:ea typeface="Times New Roman" panose="02020603050405020304" pitchFamily="18" charset="0"/>
                <a:cs typeface="Times New Roman" panose="02020603050405020304" pitchFamily="18" charset="0"/>
              </a:rPr>
              <a:t>model of expertise.</a:t>
            </a:r>
            <a:endParaRPr lang="en-CY" sz="4400" b="1" dirty="0">
              <a:solidFill>
                <a:srgbClr val="FF2D64"/>
              </a:solidFill>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Like all modelling tasks, the creation of an expert system involves the analysis of mainly qualitative data and the design of an abstract structure, the model.</a:t>
            </a:r>
            <a:endParaRPr lang="en-CY" sz="4400" dirty="0">
              <a:effectLst/>
              <a:ea typeface="Calibri" panose="020F0502020204030204" pitchFamily="34" charset="0"/>
              <a:cs typeface="Times New Roman" panose="02020603050405020304" pitchFamily="18" charset="0"/>
            </a:endParaRPr>
          </a:p>
          <a:p>
            <a:endParaRPr lang="en-CY" sz="4400" dirty="0"/>
          </a:p>
        </p:txBody>
      </p:sp>
      <p:sp>
        <p:nvSpPr>
          <p:cNvPr id="4" name="Text Placeholder 3">
            <a:extLst>
              <a:ext uri="{FF2B5EF4-FFF2-40B4-BE49-F238E27FC236}">
                <a16:creationId xmlns:a16="http://schemas.microsoft.com/office/drawing/2014/main" id="{D4B478AB-BF6E-E890-61CC-F8EE2526F7E7}"/>
              </a:ext>
            </a:extLst>
          </p:cNvPr>
          <p:cNvSpPr>
            <a:spLocks noGrp="1"/>
          </p:cNvSpPr>
          <p:nvPr>
            <p:ph type="body" sz="quarter" idx="26"/>
          </p:nvPr>
        </p:nvSpPr>
        <p:spPr>
          <a:xfrm>
            <a:off x="12392686" y="3542784"/>
            <a:ext cx="10397882" cy="9093924"/>
          </a:xfrm>
        </p:spPr>
        <p:txBody>
          <a:bodyPr/>
          <a:lstStyle/>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The model externalizes the implied structure of the data and can therefore be considered the interpretation or explanation of the data:</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effectLst/>
                <a:ea typeface="Times New Roman" panose="02020603050405020304" pitchFamily="18" charset="0"/>
                <a:cs typeface="Times New Roman" panose="02020603050405020304" pitchFamily="18" charset="0"/>
              </a:rPr>
              <a:t>    </a:t>
            </a:r>
            <a:r>
              <a:rPr lang="en-CY" sz="4400" dirty="0">
                <a:effectLst/>
                <a:ea typeface="Times New Roman" panose="02020603050405020304" pitchFamily="18" charset="0"/>
                <a:cs typeface="Times New Roman" panose="02020603050405020304" pitchFamily="18" charset="0"/>
              </a:rPr>
              <a:t>Model </a:t>
            </a:r>
            <a:r>
              <a:rPr lang="en-US" sz="4400" dirty="0">
                <a:effectLst/>
                <a:ea typeface="Times New Roman" panose="02020603050405020304" pitchFamily="18" charset="0"/>
                <a:cs typeface="Times New Roman" panose="02020603050405020304" pitchFamily="18" charset="0"/>
              </a:rPr>
              <a:t>elicitation</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4400" dirty="0">
                <a:effectLst/>
                <a:ea typeface="Times New Roman" panose="02020603050405020304" pitchFamily="18" charset="0"/>
                <a:cs typeface="Times New Roman" panose="02020603050405020304" pitchFamily="18" charset="0"/>
              </a:rPr>
              <a:t>    </a:t>
            </a:r>
            <a:r>
              <a:rPr lang="en-CY" sz="4400" dirty="0">
                <a:effectLst/>
                <a:ea typeface="Times New Roman" panose="02020603050405020304" pitchFamily="18" charset="0"/>
                <a:cs typeface="Times New Roman" panose="02020603050405020304" pitchFamily="18" charset="0"/>
              </a:rPr>
              <a:t>Model representation</a:t>
            </a:r>
            <a:endParaRPr lang="en-CY" sz="4400" dirty="0">
              <a:effectLst/>
              <a:ea typeface="Calibri" panose="020F0502020204030204" pitchFamily="34" charset="0"/>
              <a:cs typeface="Times New Roman" panose="02020603050405020304" pitchFamily="18" charset="0"/>
            </a:endParaRPr>
          </a:p>
          <a:p>
            <a:pPr marL="571500" indent="-5715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400" dirty="0">
                <a:effectLst/>
                <a:ea typeface="Times New Roman" panose="02020603050405020304" pitchFamily="18" charset="0"/>
                <a:cs typeface="Times New Roman" panose="02020603050405020304" pitchFamily="18" charset="0"/>
              </a:rPr>
              <a:t>The conceptual distance between the qualitative data, expressed in natural language, and the symbolic implementation constructs provided by AI, is large</a:t>
            </a:r>
            <a:r>
              <a:rPr lang="en-US" sz="4400" dirty="0">
                <a:effectLst/>
                <a:ea typeface="Times New Roman" panose="02020603050405020304" pitchFamily="18" charset="0"/>
                <a:cs typeface="Times New Roman" panose="02020603050405020304" pitchFamily="18" charset="0"/>
              </a:rPr>
              <a:t>.</a:t>
            </a:r>
            <a:endParaRPr lang="en-CY" sz="4400" dirty="0">
              <a:effectLst/>
              <a:ea typeface="Calibri" panose="020F0502020204030204" pitchFamily="34" charset="0"/>
              <a:cs typeface="Times New Roman" panose="02020603050405020304" pitchFamily="18" charset="0"/>
            </a:endParaRPr>
          </a:p>
          <a:p>
            <a:pPr>
              <a:lnSpc>
                <a:spcPct val="107000"/>
              </a:lnSpc>
              <a:spcAft>
                <a:spcPts val="800"/>
              </a:spcAft>
            </a:pPr>
            <a:r>
              <a:rPr lang="en-CY" sz="4400" dirty="0">
                <a:effectLst/>
                <a:ea typeface="Calibri" panose="020F0502020204030204" pitchFamily="34" charset="0"/>
                <a:cs typeface="Times New Roman" panose="02020603050405020304" pitchFamily="18" charset="0"/>
              </a:rPr>
              <a:t> </a:t>
            </a:r>
          </a:p>
          <a:p>
            <a:endParaRPr lang="en-CY" sz="4400" dirty="0"/>
          </a:p>
        </p:txBody>
      </p:sp>
      <p:sp>
        <p:nvSpPr>
          <p:cNvPr id="6" name="Slide Number Placeholder 5">
            <a:extLst>
              <a:ext uri="{FF2B5EF4-FFF2-40B4-BE49-F238E27FC236}">
                <a16:creationId xmlns:a16="http://schemas.microsoft.com/office/drawing/2014/main" id="{C2D44C3F-58A8-CBA3-8C89-E14A15D40955}"/>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8</a:t>
            </a:fld>
            <a:endParaRPr lang="bg-BG">
              <a:solidFill>
                <a:srgbClr val="000000"/>
              </a:solidFill>
            </a:endParaRPr>
          </a:p>
        </p:txBody>
      </p:sp>
    </p:spTree>
    <p:extLst>
      <p:ext uri="{BB962C8B-B14F-4D97-AF65-F5344CB8AC3E}">
        <p14:creationId xmlns:p14="http://schemas.microsoft.com/office/powerpoint/2010/main" val="1370125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Date Placeholder 1">
            <a:extLst>
              <a:ext uri="{FF2B5EF4-FFF2-40B4-BE49-F238E27FC236}">
                <a16:creationId xmlns:a16="http://schemas.microsoft.com/office/drawing/2014/main" id="{295C5618-09C8-02ED-2857-C497218521D5}"/>
              </a:ext>
            </a:extLst>
          </p:cNvPr>
          <p:cNvSpPr>
            <a:spLocks noGrp="1"/>
          </p:cNvSpPr>
          <p:nvPr>
            <p:ph type="dt" sz="quarter" idx="10"/>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endParaRPr lang="el-GR" altLang="en-US" dirty="0"/>
          </a:p>
          <a:p>
            <a:pPr algn="l"/>
            <a:endParaRPr lang="el-GR" altLang="en-US" dirty="0"/>
          </a:p>
        </p:txBody>
      </p:sp>
      <p:sp>
        <p:nvSpPr>
          <p:cNvPr id="100355" name="Slide Number Placeholder 3">
            <a:extLst>
              <a:ext uri="{FF2B5EF4-FFF2-40B4-BE49-F238E27FC236}">
                <a16:creationId xmlns:a16="http://schemas.microsoft.com/office/drawing/2014/main" id="{D94F1422-A99F-DC74-4C0C-0DBE52A5D3C6}"/>
              </a:ext>
            </a:extLst>
          </p:cNvPr>
          <p:cNvSpPr>
            <a:spLocks noGrp="1"/>
          </p:cNvSpPr>
          <p:nvPr>
            <p:ph type="sldNum" sz="quarter" idx="12"/>
          </p:nvPr>
        </p:nvSpPr>
        <p:spPr>
          <a:noFill/>
        </p:spPr>
        <p:txBody>
          <a:bodyPr/>
          <a:lstStyle>
            <a:lvl1pPr algn="r">
              <a:defRPr sz="2800">
                <a:solidFill>
                  <a:schemeClr val="tx1"/>
                </a:solidFill>
                <a:latin typeface="Arial" panose="020B0604020202020204" pitchFamily="34" charset="0"/>
                <a:cs typeface="Arial" panose="020B0604020202020204" pitchFamily="34" charset="0"/>
              </a:defRPr>
            </a:lvl1pPr>
            <a:lvl2pPr marL="1485900" indent="-571500" algn="r">
              <a:defRPr sz="2800">
                <a:solidFill>
                  <a:schemeClr val="tx1"/>
                </a:solidFill>
                <a:latin typeface="Arial" panose="020B0604020202020204" pitchFamily="34" charset="0"/>
                <a:cs typeface="Arial" panose="020B0604020202020204" pitchFamily="34" charset="0"/>
              </a:defRPr>
            </a:lvl2pPr>
            <a:lvl3pPr marL="2286000" indent="-457200" algn="r">
              <a:defRPr sz="2800">
                <a:solidFill>
                  <a:schemeClr val="tx1"/>
                </a:solidFill>
                <a:latin typeface="Arial" panose="020B0604020202020204" pitchFamily="34" charset="0"/>
                <a:cs typeface="Arial" panose="020B0604020202020204" pitchFamily="34" charset="0"/>
              </a:defRPr>
            </a:lvl3pPr>
            <a:lvl4pPr marL="3200400" indent="-457200" algn="r">
              <a:defRPr sz="2800">
                <a:solidFill>
                  <a:schemeClr val="tx1"/>
                </a:solidFill>
                <a:latin typeface="Arial" panose="020B0604020202020204" pitchFamily="34" charset="0"/>
                <a:cs typeface="Arial" panose="020B0604020202020204" pitchFamily="34" charset="0"/>
              </a:defRPr>
            </a:lvl4pPr>
            <a:lvl5pPr marL="4114800" indent="-457200" algn="r">
              <a:defRPr sz="2800">
                <a:solidFill>
                  <a:schemeClr val="tx1"/>
                </a:solidFill>
                <a:latin typeface="Arial" panose="020B0604020202020204" pitchFamily="34" charset="0"/>
                <a:cs typeface="Arial" panose="020B0604020202020204" pitchFamily="34" charset="0"/>
              </a:defRPr>
            </a:lvl5pPr>
            <a:lvl6pPr marL="50292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6pPr>
            <a:lvl7pPr marL="59436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7pPr>
            <a:lvl8pPr marL="68580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8pPr>
            <a:lvl9pPr marL="7772400" indent="-457200" algn="r" eaLnBrk="0" fontAlgn="base" hangingPunct="0">
              <a:spcBef>
                <a:spcPct val="0"/>
              </a:spcBef>
              <a:spcAft>
                <a:spcPct val="0"/>
              </a:spcAft>
              <a:defRPr sz="2800">
                <a:solidFill>
                  <a:schemeClr val="tx1"/>
                </a:solidFill>
                <a:latin typeface="Arial" panose="020B0604020202020204" pitchFamily="34" charset="0"/>
                <a:cs typeface="Arial" panose="020B0604020202020204" pitchFamily="34" charset="0"/>
              </a:defRPr>
            </a:lvl9pPr>
          </a:lstStyle>
          <a:p>
            <a:pPr algn="ctr"/>
            <a:fld id="{22E3A193-5BB0-4731-AB59-C1B4D59A987B}" type="slidenum">
              <a:rPr lang="el-GR" altLang="en-US" smtClean="0"/>
              <a:pPr algn="ctr"/>
              <a:t>80</a:t>
            </a:fld>
            <a:endParaRPr lang="el-GR" altLang="en-US" dirty="0"/>
          </a:p>
        </p:txBody>
      </p:sp>
      <p:sp>
        <p:nvSpPr>
          <p:cNvPr id="100356" name="Text Box 4">
            <a:extLst>
              <a:ext uri="{FF2B5EF4-FFF2-40B4-BE49-F238E27FC236}">
                <a16:creationId xmlns:a16="http://schemas.microsoft.com/office/drawing/2014/main" id="{80491F83-A83B-1208-F628-79E3C1A4FF6F}"/>
              </a:ext>
            </a:extLst>
          </p:cNvPr>
          <p:cNvSpPr txBox="1">
            <a:spLocks noChangeArrowheads="1"/>
          </p:cNvSpPr>
          <p:nvPr/>
        </p:nvSpPr>
        <p:spPr bwMode="auto">
          <a:xfrm>
            <a:off x="4267201" y="1885950"/>
            <a:ext cx="15087600" cy="9818072"/>
          </a:xfrm>
          <a:prstGeom prst="rect">
            <a:avLst/>
          </a:prstGeom>
          <a:solidFill>
            <a:schemeClr val="accent6">
              <a:lumMod val="20000"/>
              <a:lumOff val="80000"/>
            </a:schemeClr>
          </a:solidFill>
          <a:ln>
            <a:noFill/>
          </a:ln>
          <a:effectLst/>
        </p:spPr>
        <p:txBody>
          <a:bodyPr wrap="square">
            <a:spAutoFit/>
          </a:bodyPr>
          <a:lstStyle>
            <a:lvl1pPr algn="r">
              <a:defRPr sz="1400">
                <a:solidFill>
                  <a:schemeClr val="tx1"/>
                </a:solidFill>
                <a:latin typeface="Arial" panose="020B0604020202020204" pitchFamily="34" charset="0"/>
                <a:cs typeface="Arial" panose="020B0604020202020204" pitchFamily="34" charset="0"/>
              </a:defRPr>
            </a:lvl1pPr>
            <a:lvl2pPr marL="742950" indent="-285750" algn="r">
              <a:defRPr sz="1400">
                <a:solidFill>
                  <a:schemeClr val="tx1"/>
                </a:solidFill>
                <a:latin typeface="Arial" panose="020B0604020202020204" pitchFamily="34" charset="0"/>
                <a:cs typeface="Arial" panose="020B0604020202020204" pitchFamily="34" charset="0"/>
              </a:defRPr>
            </a:lvl2pPr>
            <a:lvl3pPr marL="1143000" indent="-228600" algn="r">
              <a:defRPr sz="1400">
                <a:solidFill>
                  <a:schemeClr val="tx1"/>
                </a:solidFill>
                <a:latin typeface="Arial" panose="020B0604020202020204" pitchFamily="34" charset="0"/>
                <a:cs typeface="Arial" panose="020B0604020202020204" pitchFamily="34" charset="0"/>
              </a:defRPr>
            </a:lvl3pPr>
            <a:lvl4pPr marL="1600200" indent="-228600" algn="r">
              <a:defRPr sz="1400">
                <a:solidFill>
                  <a:schemeClr val="tx1"/>
                </a:solidFill>
                <a:latin typeface="Arial" panose="020B0604020202020204" pitchFamily="34" charset="0"/>
                <a:cs typeface="Arial" panose="020B0604020202020204" pitchFamily="34" charset="0"/>
              </a:defRPr>
            </a:lvl4pPr>
            <a:lvl5pPr marL="2057400" indent="-228600" algn="r">
              <a:defRPr sz="1400">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dirty="0">
                <a:solidFill>
                  <a:srgbClr val="990000"/>
                </a:solidFill>
              </a:rPr>
              <a:t>Knowledge Chain</a:t>
            </a:r>
            <a:endParaRPr lang="el-GR" altLang="en-US" sz="3600" b="1" dirty="0">
              <a:solidFill>
                <a:srgbClr val="990000"/>
              </a:solidFill>
            </a:endParaRPr>
          </a:p>
          <a:p>
            <a:pPr algn="l" eaLnBrk="1" hangingPunct="1"/>
            <a:endParaRPr lang="el-GR" altLang="en-US" sz="3600" b="1" dirty="0">
              <a:solidFill>
                <a:srgbClr val="990000"/>
              </a:solidFill>
            </a:endParaRPr>
          </a:p>
          <a:p>
            <a:pPr algn="l" eaLnBrk="1" hangingPunct="1"/>
            <a:r>
              <a:rPr lang="en-US" altLang="en-US" sz="2800" b="1" dirty="0">
                <a:solidFill>
                  <a:srgbClr val="990000"/>
                </a:solidFill>
              </a:rPr>
              <a:t>Knowledge Category</a:t>
            </a:r>
            <a:r>
              <a:rPr lang="el-GR" altLang="en-US" sz="2800" b="1" dirty="0">
                <a:solidFill>
                  <a:srgbClr val="990000"/>
                </a:solidFill>
              </a:rPr>
              <a:t>		</a:t>
            </a:r>
            <a:r>
              <a:rPr lang="en-US" altLang="en-US" sz="2800" b="1" dirty="0">
                <a:solidFill>
                  <a:srgbClr val="990000"/>
                </a:solidFill>
              </a:rPr>
              <a:t>Organization</a:t>
            </a:r>
            <a:r>
              <a:rPr lang="el-GR" altLang="en-US" sz="2800" b="1" dirty="0">
                <a:solidFill>
                  <a:srgbClr val="990000"/>
                </a:solidFill>
              </a:rPr>
              <a:t>		</a:t>
            </a:r>
            <a:r>
              <a:rPr lang="en-US" altLang="en-US" sz="2800" b="1" dirty="0">
                <a:solidFill>
                  <a:srgbClr val="990000"/>
                </a:solidFill>
              </a:rPr>
              <a:t>Knowledge Types</a:t>
            </a:r>
            <a:endParaRPr lang="el-GR" altLang="en-US" sz="2800" b="1" dirty="0">
              <a:solidFill>
                <a:srgbClr val="990000"/>
              </a:solidFill>
            </a:endParaRPr>
          </a:p>
          <a:p>
            <a:pPr algn="l" eaLnBrk="1" hangingPunct="1"/>
            <a:endParaRPr lang="el-GR" altLang="en-US" sz="2800" b="1" dirty="0">
              <a:solidFill>
                <a:srgbClr val="990000"/>
              </a:solidFill>
            </a:endParaRPr>
          </a:p>
          <a:p>
            <a:pPr algn="l" eaLnBrk="1" hangingPunct="1"/>
            <a:r>
              <a:rPr lang="en-US" altLang="en-US" sz="2800" b="1" dirty="0"/>
              <a:t>strategy</a:t>
            </a:r>
            <a:r>
              <a:rPr lang="el-GR" altLang="en-US" sz="2800" b="1" dirty="0"/>
              <a:t>		</a:t>
            </a:r>
            <a:r>
              <a:rPr lang="en-US" altLang="en-US" sz="2800" b="1" dirty="0"/>
              <a:t>	strategies	</a:t>
            </a:r>
            <a:r>
              <a:rPr lang="el-GR" altLang="en-US" sz="2800" b="1" dirty="0"/>
              <a:t>		</a:t>
            </a:r>
            <a:r>
              <a:rPr lang="en-US" altLang="en-US" sz="2800" b="1" dirty="0"/>
              <a:t>plans</a:t>
            </a:r>
            <a:endParaRPr lang="el-GR" altLang="en-US" sz="2800" b="1" dirty="0"/>
          </a:p>
          <a:p>
            <a:pPr algn="l" eaLnBrk="1" hangingPunct="1"/>
            <a:r>
              <a:rPr lang="el-GR" altLang="en-US" sz="2800" b="1" dirty="0"/>
              <a:t>						</a:t>
            </a:r>
            <a:r>
              <a:rPr lang="en-US" altLang="en-US" sz="2800" b="1" dirty="0"/>
              <a:t>meta-classes</a:t>
            </a:r>
            <a:endParaRPr lang="el-GR" altLang="en-US" sz="2800" b="1" dirty="0"/>
          </a:p>
          <a:p>
            <a:pPr algn="l" eaLnBrk="1" hangingPunct="1"/>
            <a:r>
              <a:rPr lang="el-GR" altLang="en-US" sz="2800" b="1" i="1" dirty="0">
                <a:solidFill>
                  <a:srgbClr val="990000"/>
                </a:solidFill>
              </a:rPr>
              <a:t>        </a:t>
            </a:r>
            <a:r>
              <a:rPr lang="en-US" altLang="en-US" sz="2800" b="1" i="1" dirty="0">
                <a:solidFill>
                  <a:srgbClr val="990000"/>
                </a:solidFill>
              </a:rPr>
              <a:t>controls</a:t>
            </a:r>
            <a:endParaRPr lang="en-US" altLang="en-US" sz="2800" b="1" dirty="0">
              <a:solidFill>
                <a:srgbClr val="990000"/>
              </a:solidFill>
            </a:endParaRPr>
          </a:p>
          <a:p>
            <a:pPr algn="l" eaLnBrk="1" hangingPunct="1"/>
            <a:br>
              <a:rPr lang="en-US" altLang="en-US" sz="2800" b="1" dirty="0"/>
            </a:br>
            <a:r>
              <a:rPr lang="en-US" altLang="en-US" sz="2800" b="1" dirty="0"/>
              <a:t>   task</a:t>
            </a:r>
            <a:r>
              <a:rPr lang="el-GR" altLang="en-US" sz="2800" b="1" dirty="0"/>
              <a:t>			</a:t>
            </a:r>
            <a:r>
              <a:rPr lang="en-US" altLang="en-US" sz="2800" b="1" dirty="0"/>
              <a:t>tasks</a:t>
            </a:r>
            <a:r>
              <a:rPr lang="el-GR" altLang="en-US" sz="2800" b="1" dirty="0"/>
              <a:t>			</a:t>
            </a:r>
            <a:r>
              <a:rPr lang="en-US" altLang="en-US" sz="2800" b="1" dirty="0"/>
              <a:t>goals</a:t>
            </a:r>
          </a:p>
          <a:p>
            <a:pPr algn="l" eaLnBrk="1" hangingPunct="1"/>
            <a:r>
              <a:rPr lang="el-GR" altLang="en-US" sz="2800" b="1" dirty="0"/>
              <a:t>						</a:t>
            </a:r>
            <a:r>
              <a:rPr lang="en-US" altLang="en-US" sz="2800" b="1" dirty="0"/>
              <a:t>control terms</a:t>
            </a:r>
            <a:endParaRPr lang="el-GR" altLang="en-US" sz="2800" b="1" dirty="0"/>
          </a:p>
          <a:p>
            <a:pPr algn="l" eaLnBrk="1" hangingPunct="1"/>
            <a:r>
              <a:rPr lang="el-GR" altLang="en-US" sz="2800" b="1" dirty="0"/>
              <a:t>						</a:t>
            </a:r>
            <a:r>
              <a:rPr lang="en-US" altLang="en-US" sz="2800" b="1" dirty="0"/>
              <a:t>control structures</a:t>
            </a:r>
            <a:endParaRPr lang="el-GR" altLang="en-US" sz="2800" b="1" dirty="0"/>
          </a:p>
          <a:p>
            <a:pPr algn="l" eaLnBrk="1" hangingPunct="1"/>
            <a:r>
              <a:rPr lang="el-GR" altLang="en-US" sz="2800" b="1" i="1" dirty="0">
                <a:solidFill>
                  <a:srgbClr val="990000"/>
                </a:solidFill>
              </a:rPr>
              <a:t>        </a:t>
            </a:r>
            <a:r>
              <a:rPr lang="en-US" altLang="en-US" sz="2800" b="1" i="1" dirty="0">
                <a:solidFill>
                  <a:srgbClr val="990000"/>
                </a:solidFill>
              </a:rPr>
              <a:t>applies</a:t>
            </a:r>
            <a:endParaRPr lang="en-US" altLang="en-US" sz="2800" b="1" dirty="0">
              <a:solidFill>
                <a:srgbClr val="990000"/>
              </a:solidFill>
            </a:endParaRPr>
          </a:p>
          <a:p>
            <a:pPr algn="l" eaLnBrk="1" hangingPunct="1"/>
            <a:endParaRPr lang="el-GR" altLang="en-US" sz="2800" b="1" dirty="0">
              <a:solidFill>
                <a:srgbClr val="990000"/>
              </a:solidFill>
            </a:endParaRPr>
          </a:p>
          <a:p>
            <a:pPr algn="l" eaLnBrk="1" hangingPunct="1"/>
            <a:r>
              <a:rPr lang="el-GR" altLang="en-US" sz="2800" b="1" i="1" dirty="0"/>
              <a:t> </a:t>
            </a:r>
            <a:r>
              <a:rPr lang="en-US" altLang="en-US" sz="2800" b="1" i="1" dirty="0"/>
              <a:t>inference	</a:t>
            </a:r>
            <a:r>
              <a:rPr lang="el-GR" altLang="en-US" sz="2800" b="1" dirty="0"/>
              <a:t>		</a:t>
            </a:r>
            <a:r>
              <a:rPr lang="en-US" altLang="en-US" sz="2800" b="1" dirty="0"/>
              <a:t>inference structure</a:t>
            </a:r>
            <a:r>
              <a:rPr lang="el-GR" altLang="en-US" sz="2800" b="1" dirty="0"/>
              <a:t>		</a:t>
            </a:r>
            <a:r>
              <a:rPr lang="en-US" altLang="en-US" sz="2800" b="1" dirty="0"/>
              <a:t>knowledge source</a:t>
            </a:r>
          </a:p>
          <a:p>
            <a:pPr algn="l" eaLnBrk="1" hangingPunct="1"/>
            <a:r>
              <a:rPr lang="el-GR" altLang="en-US" sz="2800" b="1" dirty="0"/>
              <a:t>						</a:t>
            </a:r>
            <a:r>
              <a:rPr lang="en-US" altLang="en-US" sz="2800" b="1" dirty="0"/>
              <a:t>meta-class</a:t>
            </a:r>
            <a:endParaRPr lang="el-GR" altLang="en-US" sz="2800" b="1" dirty="0"/>
          </a:p>
          <a:p>
            <a:pPr algn="l" eaLnBrk="1" hangingPunct="1"/>
            <a:r>
              <a:rPr lang="el-GR" altLang="en-US" sz="2800" b="1" dirty="0"/>
              <a:t>						</a:t>
            </a:r>
            <a:r>
              <a:rPr lang="en-US" altLang="en-US" sz="2800" b="1" dirty="0"/>
              <a:t>domain view</a:t>
            </a:r>
            <a:endParaRPr lang="el-GR" altLang="en-US" sz="2800" b="1" dirty="0"/>
          </a:p>
          <a:p>
            <a:pPr algn="l" eaLnBrk="1" hangingPunct="1"/>
            <a:r>
              <a:rPr lang="el-GR" altLang="en-US" sz="2800" b="1" dirty="0"/>
              <a:t>         </a:t>
            </a:r>
            <a:r>
              <a:rPr lang="en-US" altLang="en-US" sz="2800" b="1" dirty="0">
                <a:solidFill>
                  <a:srgbClr val="990000"/>
                </a:solidFill>
              </a:rPr>
              <a:t>uses</a:t>
            </a:r>
          </a:p>
          <a:p>
            <a:pPr algn="l" eaLnBrk="1" hangingPunct="1"/>
            <a:br>
              <a:rPr lang="en-US" altLang="en-US" sz="2800" b="1" dirty="0"/>
            </a:br>
            <a:r>
              <a:rPr lang="en-US" altLang="en-US" sz="2800" b="1" dirty="0"/>
              <a:t>descriptive knowledge</a:t>
            </a:r>
            <a:r>
              <a:rPr lang="el-GR" altLang="en-US" sz="2800" b="1" dirty="0"/>
              <a:t>	</a:t>
            </a:r>
            <a:r>
              <a:rPr lang="en-US" altLang="en-US" sz="2800" b="1" dirty="0"/>
              <a:t>domain theory</a:t>
            </a:r>
            <a:r>
              <a:rPr lang="el-GR" altLang="en-US" sz="2800" b="1" dirty="0"/>
              <a:t>		</a:t>
            </a:r>
            <a:r>
              <a:rPr lang="en-US" altLang="en-US" sz="2800" b="1" dirty="0"/>
              <a:t>concept</a:t>
            </a:r>
          </a:p>
          <a:p>
            <a:pPr algn="l" eaLnBrk="1" hangingPunct="1"/>
            <a:r>
              <a:rPr lang="el-GR" altLang="en-US" sz="2800" b="1" dirty="0"/>
              <a:t>(</a:t>
            </a:r>
            <a:r>
              <a:rPr lang="en-US" altLang="en-US" sz="2800" b="1" dirty="0"/>
              <a:t>domain schema</a:t>
            </a:r>
            <a:r>
              <a:rPr lang="el-GR" altLang="en-US" sz="2800" b="1" dirty="0"/>
              <a:t>)					</a:t>
            </a:r>
            <a:r>
              <a:rPr lang="en-US" altLang="en-US" sz="2800" b="1" dirty="0"/>
              <a:t>property</a:t>
            </a:r>
            <a:endParaRPr lang="el-GR" altLang="en-US" sz="2800" b="1" dirty="0"/>
          </a:p>
          <a:p>
            <a:pPr algn="l" eaLnBrk="1" hangingPunct="1"/>
            <a:r>
              <a:rPr lang="el-GR" altLang="en-US" sz="2800" b="1" dirty="0"/>
              <a:t>						</a:t>
            </a:r>
            <a:r>
              <a:rPr lang="en-US" altLang="en-US" sz="2800" b="1" dirty="0"/>
              <a:t>relations</a:t>
            </a:r>
            <a:endParaRPr lang="el-GR" altLang="en-US" sz="2800" b="1" dirty="0"/>
          </a:p>
          <a:p>
            <a:pPr eaLnBrk="1" hangingPunct="1"/>
            <a:r>
              <a:rPr lang="el-GR" altLang="en-US" sz="2800" b="1" dirty="0"/>
              <a:t>		</a:t>
            </a:r>
            <a:endParaRPr lang="en-US" altLang="en-US" sz="2800" b="1" dirty="0"/>
          </a:p>
        </p:txBody>
      </p:sp>
      <p:sp>
        <p:nvSpPr>
          <p:cNvPr id="100357" name="Line 5">
            <a:extLst>
              <a:ext uri="{FF2B5EF4-FFF2-40B4-BE49-F238E27FC236}">
                <a16:creationId xmlns:a16="http://schemas.microsoft.com/office/drawing/2014/main" id="{0F55ACC2-C434-BBF4-2BF8-9DA25237C10D}"/>
              </a:ext>
            </a:extLst>
          </p:cNvPr>
          <p:cNvSpPr>
            <a:spLocks noChangeShapeType="1"/>
          </p:cNvSpPr>
          <p:nvPr/>
        </p:nvSpPr>
        <p:spPr bwMode="auto">
          <a:xfrm>
            <a:off x="5029200" y="4419600"/>
            <a:ext cx="0" cy="10668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100358" name="Line 6">
            <a:extLst>
              <a:ext uri="{FF2B5EF4-FFF2-40B4-BE49-F238E27FC236}">
                <a16:creationId xmlns:a16="http://schemas.microsoft.com/office/drawing/2014/main" id="{62B716DA-AAFE-A081-CA97-42DE4D7AF906}"/>
              </a:ext>
            </a:extLst>
          </p:cNvPr>
          <p:cNvSpPr>
            <a:spLocks noChangeShapeType="1"/>
          </p:cNvSpPr>
          <p:nvPr/>
        </p:nvSpPr>
        <p:spPr bwMode="auto">
          <a:xfrm>
            <a:off x="5029200" y="6248400"/>
            <a:ext cx="0" cy="13716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a:p>
        </p:txBody>
      </p:sp>
      <p:sp>
        <p:nvSpPr>
          <p:cNvPr id="100359" name="Line 7">
            <a:extLst>
              <a:ext uri="{FF2B5EF4-FFF2-40B4-BE49-F238E27FC236}">
                <a16:creationId xmlns:a16="http://schemas.microsoft.com/office/drawing/2014/main" id="{6E573895-1534-80C6-CD11-35A8D84F7A69}"/>
              </a:ext>
            </a:extLst>
          </p:cNvPr>
          <p:cNvSpPr>
            <a:spLocks noChangeShapeType="1"/>
          </p:cNvSpPr>
          <p:nvPr/>
        </p:nvSpPr>
        <p:spPr bwMode="auto">
          <a:xfrm>
            <a:off x="5029200" y="8382000"/>
            <a:ext cx="0" cy="137160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Y" sz="7200"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002890" y="2833033"/>
            <a:ext cx="22969218" cy="6715701"/>
          </a:xfrm>
        </p:spPr>
        <p:txBody>
          <a:bodyPr/>
          <a:lstStyle/>
          <a:p>
            <a:r>
              <a:rPr lang="en-US" sz="6000" dirty="0"/>
              <a:t>Summary</a:t>
            </a:r>
          </a:p>
          <a:p>
            <a:pPr marL="685800" indent="-685800">
              <a:buFont typeface="Wingdings" panose="05000000000000000000" pitchFamily="2" charset="2"/>
              <a:buChar char="q"/>
            </a:pPr>
            <a:r>
              <a:rPr lang="en-US" sz="5400" dirty="0"/>
              <a:t>Knowledge Engineering versus Software Engineering</a:t>
            </a:r>
          </a:p>
          <a:p>
            <a:pPr marL="685800" indent="-685800">
              <a:buFont typeface="Wingdings" panose="05000000000000000000" pitchFamily="2" charset="2"/>
              <a:buChar char="q"/>
            </a:pPr>
            <a:r>
              <a:rPr lang="en-US" sz="5400" dirty="0"/>
              <a:t>Developing and Modelling Expertise</a:t>
            </a:r>
          </a:p>
          <a:p>
            <a:pPr marL="685800" indent="-685800">
              <a:buFont typeface="Wingdings" panose="05000000000000000000" pitchFamily="2" charset="2"/>
              <a:buChar char="q"/>
            </a:pPr>
            <a:r>
              <a:rPr lang="en-US" sz="5400" dirty="0"/>
              <a:t>Total Task Investigation Methods</a:t>
            </a:r>
          </a:p>
          <a:p>
            <a:pPr marL="685800" indent="-685800">
              <a:buFont typeface="Wingdings" panose="05000000000000000000" pitchFamily="2" charset="2"/>
              <a:buChar char="q"/>
            </a:pPr>
            <a:r>
              <a:rPr lang="en-US" sz="5400" dirty="0"/>
              <a:t>Knowledge Engineering Processes - Interview Techniques</a:t>
            </a:r>
          </a:p>
          <a:p>
            <a:pPr marL="685800" indent="-685800">
              <a:buFont typeface="Wingdings" panose="05000000000000000000" pitchFamily="2" charset="2"/>
              <a:buChar char="q"/>
            </a:pPr>
            <a:r>
              <a:rPr lang="en-US" sz="5400" dirty="0"/>
              <a:t>CommonKADS Methodology – Multiple Models</a:t>
            </a:r>
          </a:p>
          <a:p>
            <a:endParaRPr lang="en-US" sz="5400" dirty="0"/>
          </a:p>
        </p:txBody>
      </p:sp>
    </p:spTree>
    <p:extLst>
      <p:ext uri="{BB962C8B-B14F-4D97-AF65-F5344CB8AC3E}">
        <p14:creationId xmlns:p14="http://schemas.microsoft.com/office/powerpoint/2010/main" val="1681197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073385-2828-4512-8A45-43B773543368}"/>
              </a:ext>
            </a:extLst>
          </p:cNvPr>
          <p:cNvSpPr>
            <a:spLocks noGrp="1"/>
          </p:cNvSpPr>
          <p:nvPr>
            <p:ph type="body" sz="quarter" idx="24"/>
          </p:nvPr>
        </p:nvSpPr>
        <p:spPr>
          <a:xfrm>
            <a:off x="1287095" y="2710813"/>
            <a:ext cx="21590490" cy="1336531"/>
          </a:xfrm>
        </p:spPr>
        <p:txBody>
          <a:bodyPr>
            <a:normAutofit/>
          </a:bodyPr>
          <a:lstStyle/>
          <a:p>
            <a:r>
              <a:rPr lang="en-US" sz="5400" dirty="0"/>
              <a:t>Conceptual Models of Expertise</a:t>
            </a:r>
            <a:endParaRPr lang="en-CY" sz="5400" dirty="0"/>
          </a:p>
        </p:txBody>
      </p:sp>
      <p:sp>
        <p:nvSpPr>
          <p:cNvPr id="3" name="Text Placeholder 2">
            <a:extLst>
              <a:ext uri="{FF2B5EF4-FFF2-40B4-BE49-F238E27FC236}">
                <a16:creationId xmlns:a16="http://schemas.microsoft.com/office/drawing/2014/main" id="{A9D60209-8EFF-4082-809E-2247115C6023}"/>
              </a:ext>
            </a:extLst>
          </p:cNvPr>
          <p:cNvSpPr>
            <a:spLocks noGrp="1"/>
          </p:cNvSpPr>
          <p:nvPr>
            <p:ph type="body" sz="quarter" idx="22"/>
          </p:nvPr>
        </p:nvSpPr>
        <p:spPr>
          <a:xfrm>
            <a:off x="1396755" y="4708709"/>
            <a:ext cx="21590489" cy="6548903"/>
          </a:xfrm>
        </p:spPr>
        <p:txBody>
          <a:bodyPr/>
          <a:lstStyle/>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ea typeface="Times New Roman" panose="02020603050405020304" pitchFamily="18" charset="0"/>
                <a:cs typeface="Times New Roman" panose="02020603050405020304" pitchFamily="18" charset="0"/>
              </a:rPr>
              <a:t>The second-generation approach is the intermediate design of </a:t>
            </a:r>
            <a:r>
              <a:rPr lang="en-CY" sz="4800" b="1" dirty="0">
                <a:solidFill>
                  <a:srgbClr val="FF2D64"/>
                </a:solidFill>
                <a:effectLst/>
                <a:ea typeface="Times New Roman" panose="02020603050405020304" pitchFamily="18" charset="0"/>
                <a:cs typeface="Times New Roman" panose="02020603050405020304" pitchFamily="18" charset="0"/>
              </a:rPr>
              <a:t>conceptual models of expertise</a:t>
            </a:r>
            <a:r>
              <a:rPr lang="en-CY" sz="4800" dirty="0">
                <a:effectLst/>
                <a:ea typeface="Times New Roman" panose="02020603050405020304" pitchFamily="18" charset="0"/>
                <a:cs typeface="Times New Roman" panose="02020603050405020304" pitchFamily="18" charset="0"/>
              </a:rPr>
              <a:t>, as the bridge between data and symbolic implementation constructs</a:t>
            </a:r>
            <a:endParaRPr lang="en-CY" sz="48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ea typeface="Times New Roman" panose="02020603050405020304" pitchFamily="18" charset="0"/>
                <a:cs typeface="Times New Roman" panose="02020603050405020304" pitchFamily="18" charset="0"/>
              </a:rPr>
              <a:t>Models of expertise are expressed in terms of some intermediate representation</a:t>
            </a:r>
            <a:endParaRPr lang="en-CY" sz="4800" dirty="0">
              <a:effectLst/>
              <a:ea typeface="Calibri" panose="020F0502020204030204" pitchFamily="34" charset="0"/>
              <a:cs typeface="Times New Roman" panose="02020603050405020304" pitchFamily="18" charset="0"/>
            </a:endParaRPr>
          </a:p>
          <a:p>
            <a:pPr marL="685800" indent="-685800">
              <a:lnSpc>
                <a:spcPct val="107000"/>
              </a:lnSpc>
              <a:spcAft>
                <a:spcPts val="800"/>
              </a:spcAft>
              <a:buFont typeface="Wingdings" panose="05000000000000000000" pitchFamily="2" charset="2"/>
              <a:buChar char="q"/>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CY" sz="4800" dirty="0">
                <a:effectLst/>
                <a:ea typeface="Times New Roman" panose="02020603050405020304" pitchFamily="18" charset="0"/>
                <a:cs typeface="Times New Roman" panose="02020603050405020304" pitchFamily="18" charset="0"/>
              </a:rPr>
              <a:t>At the same time, as an additional means of bridging the gap between the data and the intended system, the technique of rapid prototyping is applied</a:t>
            </a:r>
            <a:endParaRPr lang="en-CY" sz="4800" dirty="0">
              <a:effectLst/>
              <a:ea typeface="Calibri" panose="020F0502020204030204" pitchFamily="34" charset="0"/>
              <a:cs typeface="Times New Roman" panose="02020603050405020304" pitchFamily="18" charset="0"/>
            </a:endParaRPr>
          </a:p>
          <a:p>
            <a:pPr>
              <a:lnSpc>
                <a:spcPct val="107000"/>
              </a:lnSpc>
              <a:spcAft>
                <a:spcPts val="800"/>
              </a:spcAft>
            </a:pPr>
            <a:endParaRPr lang="en-CY" sz="4800" dirty="0">
              <a:effectLst/>
              <a:ea typeface="Calibri" panose="020F0502020204030204" pitchFamily="34" charset="0"/>
              <a:cs typeface="Times New Roman" panose="02020603050405020304" pitchFamily="18" charset="0"/>
            </a:endParaRPr>
          </a:p>
          <a:p>
            <a:pPr marL="685800" indent="-685800">
              <a:buFont typeface="Wingdings" panose="05000000000000000000" pitchFamily="2" charset="2"/>
              <a:buChar char="q"/>
            </a:pPr>
            <a:endParaRPr lang="en-CY" sz="4800" dirty="0"/>
          </a:p>
        </p:txBody>
      </p:sp>
      <p:sp>
        <p:nvSpPr>
          <p:cNvPr id="6" name="Slide Number Placeholder 5">
            <a:extLst>
              <a:ext uri="{FF2B5EF4-FFF2-40B4-BE49-F238E27FC236}">
                <a16:creationId xmlns:a16="http://schemas.microsoft.com/office/drawing/2014/main" id="{C4F50556-A8DC-47D9-85A2-162C22D993BC}"/>
              </a:ext>
            </a:extLst>
          </p:cNvPr>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9</a:t>
            </a:fld>
            <a:endParaRPr lang="bg-BG">
              <a:solidFill>
                <a:srgbClr val="000000"/>
              </a:solidFill>
            </a:endParaRPr>
          </a:p>
        </p:txBody>
      </p:sp>
    </p:spTree>
    <p:extLst>
      <p:ext uri="{BB962C8B-B14F-4D97-AF65-F5344CB8AC3E}">
        <p14:creationId xmlns:p14="http://schemas.microsoft.com/office/powerpoint/2010/main" val="14647411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4863</TotalTime>
  <Words>5472</Words>
  <Application>Microsoft Office PowerPoint</Application>
  <PresentationFormat>Custom</PresentationFormat>
  <Paragraphs>677</Paragraphs>
  <Slides>81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81</vt:i4>
      </vt:variant>
    </vt:vector>
  </HeadingPairs>
  <TitlesOfParts>
    <vt:vector size="87" baseType="lpstr">
      <vt:lpstr>Arial</vt:lpstr>
      <vt:lpstr>Calibri</vt:lpstr>
      <vt:lpstr>Helvetica Neue</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ASmr</dc:creator>
  <cp:lastModifiedBy>Elpida Keravnou</cp:lastModifiedBy>
  <cp:revision>128</cp:revision>
  <dcterms:created xsi:type="dcterms:W3CDTF">2021-06-27T10:17:46Z</dcterms:created>
  <dcterms:modified xsi:type="dcterms:W3CDTF">2022-08-14T07:50:27Z</dcterms:modified>
</cp:coreProperties>
</file>