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20"/>
  </p:notesMasterIdLst>
  <p:sldIdLst>
    <p:sldId id="274" r:id="rId3"/>
    <p:sldId id="275" r:id="rId4"/>
    <p:sldId id="259" r:id="rId5"/>
    <p:sldId id="265" r:id="rId6"/>
    <p:sldId id="260" r:id="rId7"/>
    <p:sldId id="267" r:id="rId8"/>
    <p:sldId id="262" r:id="rId9"/>
    <p:sldId id="263" r:id="rId10"/>
    <p:sldId id="264" r:id="rId11"/>
    <p:sldId id="266" r:id="rId12"/>
    <p:sldId id="273" r:id="rId13"/>
    <p:sldId id="268" r:id="rId14"/>
    <p:sldId id="269" r:id="rId15"/>
    <p:sldId id="270" r:id="rId16"/>
    <p:sldId id="271" r:id="rId17"/>
    <p:sldId id="272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E0E-3A4E-47D6-8C80-47D49DCB518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61FB-3451-43B1-BB8F-86CC19E0A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4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81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12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68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13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68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14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035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15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5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16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5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2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6D79C38D-24D3-45BF-B9BA-4E4C82819EFB}" type="slidenum">
              <a:rPr lang="el-GR" altLang="en-US" smtClean="0">
                <a:solidFill>
                  <a:srgbClr val="E74C3C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6</a:t>
            </a:fld>
            <a:endParaRPr lang="el-GR" altLang="en-US">
              <a:solidFill>
                <a:srgbClr val="E74C3C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173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4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81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9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80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11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41" y="326916"/>
            <a:ext cx="11316480" cy="6771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841" y="1795871"/>
            <a:ext cx="5456640" cy="1908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76802" y="1795871"/>
            <a:ext cx="5458559" cy="1908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35842" y="3986339"/>
            <a:ext cx="11099519" cy="1508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0"/>
          </p:nvPr>
        </p:nvSpPr>
        <p:spPr>
          <a:xfrm>
            <a:off x="609600" y="6377940"/>
            <a:ext cx="2804160" cy="5539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1"/>
          </p:nvPr>
        </p:nvSpPr>
        <p:spPr>
          <a:xfrm>
            <a:off x="4145280" y="6377941"/>
            <a:ext cx="3901440" cy="8309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2"/>
          </p:nvPr>
        </p:nvSpPr>
        <p:spPr>
          <a:xfrm>
            <a:off x="8778240" y="6377941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744C4-DA6B-4A85-9399-BE181D0465D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00796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55914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9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44676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6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94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85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2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9851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text styles</a:t>
            </a:r>
          </a:p>
          <a:p>
            <a:pPr lvl="1"/>
            <a:r>
              <a:rPr lang="en-GB" altLang="el-GR"/>
              <a:t>Second level</a:t>
            </a:r>
          </a:p>
          <a:p>
            <a:pPr lvl="2"/>
            <a:r>
              <a:rPr lang="en-GB" altLang="el-GR"/>
              <a:t>Third level</a:t>
            </a:r>
          </a:p>
          <a:p>
            <a:pPr lvl="3"/>
            <a:r>
              <a:rPr lang="en-GB" altLang="el-GR"/>
              <a:t>Fourth level</a:t>
            </a:r>
          </a:p>
          <a:p>
            <a:pPr lvl="4"/>
            <a:r>
              <a:rPr lang="en-GB" altLang="el-GR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0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484632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/>
              <a:t>Cognitive Systems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rgbClr val="FF0000"/>
                </a:solidFill>
              </a:rPr>
              <a:t>Ethical Design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/>
              <a:t>Adhere to </a:t>
            </a:r>
            <a:r>
              <a:rPr lang="en-US" sz="3600" b="1" dirty="0">
                <a:solidFill>
                  <a:srgbClr val="FF0000"/>
                </a:solidFill>
              </a:rPr>
              <a:t>moral values</a:t>
            </a:r>
          </a:p>
          <a:p>
            <a:pPr>
              <a:buClr>
                <a:schemeClr val="tx1"/>
              </a:buClr>
              <a:defRPr/>
            </a:pPr>
            <a:endParaRPr lang="en-US" sz="1000" b="1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/>
              <a:t>Ethical decisions are </a:t>
            </a:r>
            <a:r>
              <a:rPr lang="en-US" sz="3200" b="1" dirty="0">
                <a:solidFill>
                  <a:srgbClr val="0070C0"/>
                </a:solidFill>
              </a:rPr>
              <a:t>context-sensitive</a:t>
            </a:r>
          </a:p>
          <a:p>
            <a:pPr lvl="1">
              <a:buClr>
                <a:schemeClr val="tx1"/>
              </a:buClr>
              <a:defRPr/>
            </a:pPr>
            <a:endParaRPr lang="en-US" sz="3200" b="1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/>
              <a:t>One way: By respecting of norms: laws/regulations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/>
              <a:t>Again </a:t>
            </a:r>
            <a:r>
              <a:rPr lang="en-US" sz="2800" b="1" dirty="0">
                <a:solidFill>
                  <a:srgbClr val="0070C0"/>
                </a:solidFill>
              </a:rPr>
              <a:t>context sensitive</a:t>
            </a: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r>
              <a:rPr lang="en-US" sz="3600" b="1" dirty="0"/>
              <a:t>Unavoidable moral </a:t>
            </a:r>
            <a:r>
              <a:rPr lang="en-US" sz="3600" b="1" dirty="0">
                <a:solidFill>
                  <a:srgbClr val="FF0000"/>
                </a:solidFill>
              </a:rPr>
              <a:t>dilemmas</a:t>
            </a:r>
          </a:p>
          <a:p>
            <a:pPr>
              <a:buClr>
                <a:schemeClr val="tx1"/>
              </a:buClr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algn="just">
              <a:buClr>
                <a:schemeClr val="tx1"/>
              </a:buClr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3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484632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/>
              <a:t>Cognitive Systems</a:t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rgbClr val="FF0000"/>
                </a:solidFill>
              </a:rPr>
              <a:t>Explainable AI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11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r>
              <a:rPr lang="en-US" sz="3600" b="1" dirty="0"/>
              <a:t>Decisions/actions by AI systems need to be explainable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altLang="en-US" sz="3200" b="1" dirty="0">
                <a:solidFill>
                  <a:srgbClr val="FF0000"/>
                </a:solidFill>
              </a:rPr>
              <a:t>Explainable AI - </a:t>
            </a:r>
            <a:r>
              <a:rPr lang="en-US" sz="3200" b="1" dirty="0">
                <a:solidFill>
                  <a:srgbClr val="FF0000"/>
                </a:solidFill>
              </a:rPr>
              <a:t>XAI</a:t>
            </a:r>
          </a:p>
          <a:p>
            <a:pPr>
              <a:buClr>
                <a:schemeClr val="tx1"/>
              </a:buClr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r>
              <a:rPr lang="en-US" sz="3600" b="1" dirty="0"/>
              <a:t>Why?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B050"/>
                </a:solidFill>
              </a:rPr>
              <a:t>So that they can be ethical!</a:t>
            </a:r>
          </a:p>
          <a:p>
            <a:pPr algn="just">
              <a:buClr>
                <a:schemeClr val="tx1"/>
              </a:buClr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2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80467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>Argumentation for Ethics - </a:t>
            </a:r>
            <a:r>
              <a:rPr lang="en-US" sz="4800" b="1" dirty="0" err="1">
                <a:solidFill>
                  <a:srgbClr val="00B050"/>
                </a:solidFill>
              </a:rPr>
              <a:t>Explainability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12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463272" cy="5562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Decisions of Actions are normally </a:t>
            </a:r>
            <a:r>
              <a:rPr lang="en-US" sz="3600" b="1" dirty="0">
                <a:solidFill>
                  <a:srgbClr val="00B050"/>
                </a:solidFill>
              </a:rPr>
              <a:t>explained</a:t>
            </a:r>
            <a:r>
              <a:rPr lang="en-US" sz="3600" b="1" dirty="0"/>
              <a:t> by appealing to the higher levels of moral values and/or norms to </a:t>
            </a:r>
            <a:r>
              <a:rPr lang="en-US" sz="3600" b="1" dirty="0">
                <a:solidFill>
                  <a:srgbClr val="00B050"/>
                </a:solidFill>
              </a:rPr>
              <a:t>justify</a:t>
            </a:r>
            <a:r>
              <a:rPr lang="en-US" sz="3600" b="1" dirty="0"/>
              <a:t> the decision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 Why did you not help the child?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To </a:t>
            </a:r>
            <a:r>
              <a:rPr lang="en-US" sz="3000" b="1" dirty="0">
                <a:solidFill>
                  <a:srgbClr val="00B050"/>
                </a:solidFill>
              </a:rPr>
              <a:t>protect myself </a:t>
            </a:r>
            <a:r>
              <a:rPr lang="en-US" sz="3000" b="1" dirty="0"/>
              <a:t>(</a:t>
            </a:r>
            <a:r>
              <a:rPr lang="en-US" sz="3000" b="1" dirty="0" err="1"/>
              <a:t>self_respect</a:t>
            </a:r>
            <a:r>
              <a:rPr lang="en-US" sz="3000" b="1" dirty="0"/>
              <a:t>)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Would be </a:t>
            </a:r>
            <a:r>
              <a:rPr lang="en-US" sz="3000" b="1" dirty="0">
                <a:solidFill>
                  <a:srgbClr val="00B050"/>
                </a:solidFill>
              </a:rPr>
              <a:t>unlawful </a:t>
            </a:r>
            <a:r>
              <a:rPr lang="en-US" sz="3000" b="1" dirty="0"/>
              <a:t>to hurt someone (obey norm)</a:t>
            </a:r>
          </a:p>
          <a:p>
            <a:pPr lvl="3">
              <a:buClr>
                <a:schemeClr val="tx1"/>
              </a:buClr>
              <a:defRPr/>
            </a:pPr>
            <a:endParaRPr lang="en-US" sz="30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Why did you hurt the person?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To </a:t>
            </a:r>
            <a:r>
              <a:rPr lang="en-US" sz="3000" b="1" dirty="0">
                <a:solidFill>
                  <a:srgbClr val="00B050"/>
                </a:solidFill>
              </a:rPr>
              <a:t>defend myself </a:t>
            </a:r>
            <a:r>
              <a:rPr lang="en-US" sz="3000" b="1" dirty="0"/>
              <a:t>(</a:t>
            </a:r>
            <a:r>
              <a:rPr lang="en-US" sz="3000" b="1" dirty="0" err="1"/>
              <a:t>self_respect</a:t>
            </a:r>
            <a:r>
              <a:rPr lang="en-US" sz="3000" b="1" dirty="0"/>
              <a:t>)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To </a:t>
            </a:r>
            <a:r>
              <a:rPr lang="en-US" sz="3000" b="1" dirty="0">
                <a:solidFill>
                  <a:srgbClr val="FF0000"/>
                </a:solidFill>
              </a:rPr>
              <a:t>help the child in need </a:t>
            </a:r>
            <a:r>
              <a:rPr lang="en-US" sz="3000" b="1" dirty="0"/>
              <a:t>(respect for the weak)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3000" b="1" dirty="0"/>
              <a:t>Will come back to this </a:t>
            </a:r>
            <a:r>
              <a:rPr lang="en-US" sz="3000" b="1" dirty="0">
                <a:solidFill>
                  <a:srgbClr val="FF0000"/>
                </a:solidFill>
              </a:rPr>
              <a:t>norm-violating</a:t>
            </a:r>
            <a:r>
              <a:rPr lang="en-US" sz="3000" b="1" dirty="0"/>
              <a:t> explanation</a:t>
            </a: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93386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/>
              <a:t>Argumentation for Ethics – </a:t>
            </a:r>
            <a:r>
              <a:rPr lang="en-US" b="1" dirty="0" err="1">
                <a:solidFill>
                  <a:srgbClr val="00B050"/>
                </a:solidFill>
              </a:rPr>
              <a:t>Explainability</a:t>
            </a:r>
            <a:r>
              <a:rPr lang="en-US" b="1" dirty="0">
                <a:solidFill>
                  <a:srgbClr val="00B050"/>
                </a:solidFill>
              </a:rPr>
              <a:t> (2)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13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463272" cy="5562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Decisions of Actions are normally explained by appealing to the higher levels of moral values and/or norms to justify the decision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Argumentation</a:t>
            </a:r>
            <a:r>
              <a:rPr lang="en-US" sz="3200" b="1" dirty="0"/>
              <a:t> has </a:t>
            </a:r>
            <a:r>
              <a:rPr lang="en-US" sz="3200" b="1" dirty="0">
                <a:solidFill>
                  <a:srgbClr val="00B050"/>
                </a:solidFill>
              </a:rPr>
              <a:t>explanation</a:t>
            </a:r>
            <a:r>
              <a:rPr lang="en-US" sz="3200" b="1" dirty="0"/>
              <a:t> as a </a:t>
            </a:r>
            <a:r>
              <a:rPr lang="en-US" sz="3200" b="1" dirty="0">
                <a:solidFill>
                  <a:srgbClr val="0070C0"/>
                </a:solidFill>
              </a:rPr>
              <a:t>primary object</a:t>
            </a:r>
            <a:r>
              <a:rPr lang="en-US" sz="3200" b="1" dirty="0"/>
              <a:t>: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>
                <a:solidFill>
                  <a:srgbClr val="00B050"/>
                </a:solidFill>
              </a:rPr>
              <a:t>Explanation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/>
              <a:t>is the </a:t>
            </a:r>
            <a:r>
              <a:rPr lang="en-US" sz="3000" b="1" dirty="0">
                <a:solidFill>
                  <a:srgbClr val="0070C0"/>
                </a:solidFill>
              </a:rPr>
              <a:t>argument </a:t>
            </a:r>
            <a:r>
              <a:rPr lang="en-US" sz="3000" b="1" dirty="0"/>
              <a:t>that </a:t>
            </a:r>
            <a:r>
              <a:rPr lang="en-US" sz="2800" b="1" dirty="0">
                <a:solidFill>
                  <a:srgbClr val="0070C0"/>
                </a:solidFill>
              </a:rPr>
              <a:t>supports </a:t>
            </a:r>
            <a:r>
              <a:rPr lang="en-US" sz="2800" b="1" dirty="0"/>
              <a:t>the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action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lvl="3">
              <a:buClr>
                <a:schemeClr val="tx1"/>
              </a:buClr>
              <a:defRPr/>
            </a:pPr>
            <a:endParaRPr lang="en-US" sz="30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Why did you hurt the person?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To </a:t>
            </a:r>
            <a:r>
              <a:rPr lang="en-US" sz="3000" b="1" dirty="0">
                <a:solidFill>
                  <a:srgbClr val="00B050"/>
                </a:solidFill>
              </a:rPr>
              <a:t>defend myself </a:t>
            </a:r>
            <a:r>
              <a:rPr lang="en-US" sz="3000" b="1" dirty="0"/>
              <a:t>(</a:t>
            </a:r>
            <a:r>
              <a:rPr lang="en-US" sz="3000" b="1" dirty="0" err="1"/>
              <a:t>self_respect</a:t>
            </a:r>
            <a:r>
              <a:rPr lang="en-US" sz="3000" b="1" dirty="0"/>
              <a:t>)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To </a:t>
            </a:r>
            <a:r>
              <a:rPr lang="en-US" sz="3000" b="1" dirty="0">
                <a:solidFill>
                  <a:srgbClr val="FF0000"/>
                </a:solidFill>
              </a:rPr>
              <a:t>help the child in need </a:t>
            </a:r>
            <a:r>
              <a:rPr lang="en-US" sz="3000" b="1" dirty="0"/>
              <a:t>(respect for the weak)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3000" b="1" dirty="0">
                <a:solidFill>
                  <a:srgbClr val="7030A0"/>
                </a:solidFill>
              </a:rPr>
              <a:t>Will come back </a:t>
            </a:r>
            <a:r>
              <a:rPr lang="en-US" sz="3000" b="1" dirty="0"/>
              <a:t>to this </a:t>
            </a:r>
            <a:r>
              <a:rPr lang="en-US" sz="3000" b="1" dirty="0">
                <a:solidFill>
                  <a:srgbClr val="FF0000"/>
                </a:solidFill>
              </a:rPr>
              <a:t>norm-violating</a:t>
            </a:r>
            <a:r>
              <a:rPr lang="en-US" sz="3000" b="1" dirty="0"/>
              <a:t> explanation</a:t>
            </a: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3727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/>
              <a:t>Argumentation for Ethics – </a:t>
            </a:r>
            <a:r>
              <a:rPr lang="en-US" b="1" dirty="0" err="1">
                <a:solidFill>
                  <a:srgbClr val="00B050"/>
                </a:solidFill>
              </a:rPr>
              <a:t>Explainability</a:t>
            </a:r>
            <a:r>
              <a:rPr lang="en-US" b="1" dirty="0">
                <a:solidFill>
                  <a:srgbClr val="00B050"/>
                </a:solidFill>
              </a:rPr>
              <a:t> (3)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14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463272" cy="5562600"/>
          </a:xfrm>
        </p:spPr>
        <p:txBody>
          <a:bodyPr>
            <a:normAutofit fontScale="850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Decisions of Actions are normally explained by appealing to the higher levels of moral values and/or norms to justify the decision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Furthermore, </a:t>
            </a:r>
            <a:r>
              <a:rPr lang="en-US" sz="3200" b="1" dirty="0">
                <a:solidFill>
                  <a:srgbClr val="0070C0"/>
                </a:solidFill>
              </a:rPr>
              <a:t>argumentation</a:t>
            </a:r>
            <a:r>
              <a:rPr lang="en-US" sz="3200" b="1" dirty="0"/>
              <a:t> contains also </a:t>
            </a:r>
            <a:r>
              <a:rPr lang="en-US" sz="3200" b="1" dirty="0">
                <a:solidFill>
                  <a:srgbClr val="0070C0"/>
                </a:solidFill>
              </a:rPr>
              <a:t>dialectic information </a:t>
            </a:r>
            <a:r>
              <a:rPr lang="en-US" sz="3200" b="1" dirty="0"/>
              <a:t>of counter-arguments and defenses (along with the initial supporting argument)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Hence it can provide </a:t>
            </a:r>
            <a:r>
              <a:rPr lang="en-US" sz="3200" b="1" dirty="0">
                <a:solidFill>
                  <a:srgbClr val="00B050"/>
                </a:solidFill>
              </a:rPr>
              <a:t>deeper explanations </a:t>
            </a:r>
            <a:r>
              <a:rPr lang="en-US" sz="3200" b="1" dirty="0"/>
              <a:t>if requested, e.g. when decision is </a:t>
            </a:r>
            <a:r>
              <a:rPr lang="en-US" sz="3200" b="1" dirty="0">
                <a:solidFill>
                  <a:srgbClr val="00B050"/>
                </a:solidFill>
              </a:rPr>
              <a:t>contested</a:t>
            </a:r>
            <a:r>
              <a:rPr lang="en-US" sz="3200" b="1" dirty="0"/>
              <a:t> and an </a:t>
            </a:r>
            <a:r>
              <a:rPr lang="en-US" sz="3200" b="1" dirty="0">
                <a:solidFill>
                  <a:srgbClr val="00B050"/>
                </a:solidFill>
              </a:rPr>
              <a:t>ensuing debate</a:t>
            </a:r>
            <a:r>
              <a:rPr lang="en-US" sz="3200" b="1" dirty="0"/>
              <a:t>.</a:t>
            </a:r>
            <a:endParaRPr lang="en-US" sz="2800" b="1" dirty="0"/>
          </a:p>
          <a:p>
            <a:pPr lvl="3">
              <a:buClr>
                <a:schemeClr val="tx1"/>
              </a:buClr>
              <a:defRPr/>
            </a:pPr>
            <a:endParaRPr lang="en-US" sz="30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Example: Hurt because: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/>
              <a:t>child was in </a:t>
            </a:r>
            <a:r>
              <a:rPr lang="en-US" sz="3000" b="1" dirty="0">
                <a:solidFill>
                  <a:srgbClr val="00B050"/>
                </a:solidFill>
              </a:rPr>
              <a:t>immediate</a:t>
            </a:r>
            <a:r>
              <a:rPr lang="en-US" sz="3000" b="1" dirty="0"/>
              <a:t> danger: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>
                <a:solidFill>
                  <a:srgbClr val="00B050"/>
                </a:solidFill>
              </a:rPr>
              <a:t>there was no time to get help from police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3330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/>
              <a:t>Argumentation for Ethics – </a:t>
            </a:r>
            <a:r>
              <a:rPr lang="en-US" b="1" dirty="0" err="1">
                <a:solidFill>
                  <a:srgbClr val="00B050"/>
                </a:solidFill>
              </a:rPr>
              <a:t>Explainability</a:t>
            </a:r>
            <a:r>
              <a:rPr lang="en-US" b="1" dirty="0">
                <a:solidFill>
                  <a:srgbClr val="00B050"/>
                </a:solidFill>
              </a:rPr>
              <a:t> (3)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15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728448" cy="55626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Decisions of Actions are normally explained by appealing to the higher levels of moral values and/or norms to justify the decision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9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Furthermore, </a:t>
            </a:r>
            <a:r>
              <a:rPr lang="en-US" sz="3200" b="1" dirty="0">
                <a:solidFill>
                  <a:srgbClr val="0070C0"/>
                </a:solidFill>
              </a:rPr>
              <a:t>argumentation</a:t>
            </a:r>
            <a:r>
              <a:rPr lang="en-US" sz="3200" b="1" dirty="0"/>
              <a:t> contains also </a:t>
            </a:r>
            <a:r>
              <a:rPr lang="en-US" sz="3200" b="1" dirty="0">
                <a:solidFill>
                  <a:srgbClr val="0070C0"/>
                </a:solidFill>
              </a:rPr>
              <a:t>dialectic information </a:t>
            </a:r>
            <a:r>
              <a:rPr lang="en-US" sz="3200" b="1" dirty="0"/>
              <a:t>of </a:t>
            </a:r>
            <a:r>
              <a:rPr lang="en-US" sz="3200" b="1" dirty="0">
                <a:solidFill>
                  <a:srgbClr val="FF0000"/>
                </a:solidFill>
              </a:rPr>
              <a:t>counter-arguments</a:t>
            </a:r>
            <a:r>
              <a:rPr lang="en-US" sz="3200" b="1" dirty="0"/>
              <a:t> and </a:t>
            </a:r>
            <a:r>
              <a:rPr lang="en-US" sz="3200" b="1" dirty="0">
                <a:solidFill>
                  <a:srgbClr val="00B050"/>
                </a:solidFill>
              </a:rPr>
              <a:t>defenses </a:t>
            </a:r>
            <a:r>
              <a:rPr lang="en-US" sz="3200" b="1" dirty="0"/>
              <a:t>(along with the initial </a:t>
            </a:r>
            <a:r>
              <a:rPr lang="en-US" sz="3200" b="1" dirty="0">
                <a:solidFill>
                  <a:srgbClr val="00B050"/>
                </a:solidFill>
              </a:rPr>
              <a:t>supporting argument</a:t>
            </a:r>
            <a:r>
              <a:rPr lang="en-US" sz="3200" b="1" dirty="0"/>
              <a:t>)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B050"/>
              </a:solidFill>
            </a:endParaRPr>
          </a:p>
          <a:p>
            <a:pPr lvl="3">
              <a:buClr>
                <a:schemeClr val="tx1"/>
              </a:buClr>
              <a:defRPr/>
            </a:pPr>
            <a:r>
              <a:rPr lang="en-US" sz="3200" b="1" dirty="0"/>
              <a:t>Example: Why Hurt? </a:t>
            </a:r>
            <a:r>
              <a:rPr lang="en-US" sz="3000" b="1" dirty="0">
                <a:solidFill>
                  <a:srgbClr val="FF0000"/>
                </a:solidFill>
              </a:rPr>
              <a:t>“To help the child in need”</a:t>
            </a:r>
            <a:endParaRPr lang="en-US" sz="3000" b="1" dirty="0"/>
          </a:p>
          <a:p>
            <a:pPr lvl="5">
              <a:buClr>
                <a:schemeClr val="tx1"/>
              </a:buClr>
              <a:defRPr/>
            </a:pPr>
            <a:r>
              <a:rPr lang="en-US" sz="3000" b="1" dirty="0">
                <a:solidFill>
                  <a:srgbClr val="FF0000"/>
                </a:solidFill>
              </a:rPr>
              <a:t>Norm-violating</a:t>
            </a:r>
            <a:r>
              <a:rPr lang="en-US" sz="3000" b="1" dirty="0"/>
              <a:t> explanation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3000" b="1" dirty="0">
                <a:solidFill>
                  <a:srgbClr val="00B050"/>
                </a:solidFill>
              </a:rPr>
              <a:t>Deeper Explanation via </a:t>
            </a:r>
            <a:r>
              <a:rPr lang="en-US" sz="3000" b="1" dirty="0">
                <a:solidFill>
                  <a:srgbClr val="FF0000"/>
                </a:solidFill>
              </a:rPr>
              <a:t>Explication of </a:t>
            </a:r>
            <a:r>
              <a:rPr lang="en-US" sz="3000" b="1" dirty="0"/>
              <a:t>the </a:t>
            </a:r>
            <a:r>
              <a:rPr lang="en-US" sz="3000" b="1" dirty="0">
                <a:solidFill>
                  <a:srgbClr val="FF0000"/>
                </a:solidFill>
              </a:rPr>
              <a:t>special context </a:t>
            </a:r>
          </a:p>
          <a:p>
            <a:pPr lvl="2">
              <a:buClr>
                <a:schemeClr val="tx1"/>
              </a:buClr>
              <a:defRPr/>
            </a:pPr>
            <a:endParaRPr lang="en-US" sz="2800" b="1" dirty="0">
              <a:solidFill>
                <a:srgbClr val="00B050"/>
              </a:solidFill>
            </a:endParaRP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76933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/>
              <a:t>Argumentation for Ethics – </a:t>
            </a:r>
            <a:r>
              <a:rPr lang="en-US" b="1" dirty="0" err="1">
                <a:solidFill>
                  <a:srgbClr val="00B050"/>
                </a:solidFill>
              </a:rPr>
              <a:t>Explainability</a:t>
            </a:r>
            <a:r>
              <a:rPr lang="en-US" b="1" dirty="0">
                <a:solidFill>
                  <a:srgbClr val="00B050"/>
                </a:solidFill>
              </a:rPr>
              <a:t> (4)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16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728448" cy="5562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Argumentation</a:t>
            </a:r>
            <a:r>
              <a:rPr lang="en-US" sz="3600" b="1" dirty="0"/>
              <a:t> can provide </a:t>
            </a:r>
            <a:r>
              <a:rPr lang="en-US" sz="3600" b="1" dirty="0">
                <a:solidFill>
                  <a:srgbClr val="00B050"/>
                </a:solidFill>
              </a:rPr>
              <a:t>informed explanations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and a </a:t>
            </a:r>
            <a:r>
              <a:rPr lang="en-US" sz="3600" b="1" dirty="0">
                <a:solidFill>
                  <a:srgbClr val="00B050"/>
                </a:solidFill>
              </a:rPr>
              <a:t>supporting dialogue </a:t>
            </a:r>
            <a:r>
              <a:rPr lang="en-US" sz="3600" b="1" dirty="0"/>
              <a:t>for users to </a:t>
            </a:r>
            <a:r>
              <a:rPr lang="en-US" sz="3600" b="1" dirty="0">
                <a:solidFill>
                  <a:srgbClr val="00B050"/>
                </a:solidFill>
              </a:rPr>
              <a:t>analyze</a:t>
            </a:r>
            <a:r>
              <a:rPr lang="en-US" sz="3600" b="1" dirty="0"/>
              <a:t> and possibly </a:t>
            </a:r>
            <a:r>
              <a:rPr lang="en-US" sz="3600" b="1" dirty="0">
                <a:solidFill>
                  <a:srgbClr val="00B050"/>
                </a:solidFill>
              </a:rPr>
              <a:t>resolve</a:t>
            </a:r>
            <a:r>
              <a:rPr lang="en-US" sz="3600" b="1" dirty="0"/>
              <a:t> their </a:t>
            </a:r>
            <a:r>
              <a:rPr lang="en-US" sz="3600" b="1" dirty="0">
                <a:solidFill>
                  <a:srgbClr val="00B050"/>
                </a:solidFill>
              </a:rPr>
              <a:t>ethical dilemmas</a:t>
            </a:r>
          </a:p>
          <a:p>
            <a:pPr lvl="2">
              <a:buClr>
                <a:schemeClr val="tx1"/>
              </a:buClr>
              <a:defRPr/>
            </a:pPr>
            <a:endParaRPr lang="en-US" sz="17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400" b="1" dirty="0">
                <a:solidFill>
                  <a:srgbClr val="00B050"/>
                </a:solidFill>
              </a:rPr>
              <a:t>Cognitive Explanations </a:t>
            </a:r>
            <a:r>
              <a:rPr lang="en-US" sz="3400" b="1" dirty="0"/>
              <a:t>of </a:t>
            </a:r>
            <a:r>
              <a:rPr lang="en-US" sz="3400" b="1" dirty="0" err="1">
                <a:solidFill>
                  <a:srgbClr val="0070C0"/>
                </a:solidFill>
              </a:rPr>
              <a:t>arg</a:t>
            </a:r>
            <a:r>
              <a:rPr lang="en-US" sz="3400" b="1" dirty="0">
                <a:solidFill>
                  <a:srgbClr val="0070C0"/>
                </a:solidFill>
              </a:rPr>
              <a:t>-based</a:t>
            </a:r>
            <a:r>
              <a:rPr lang="en-US" sz="3400" b="1" dirty="0"/>
              <a:t> decisions</a:t>
            </a:r>
          </a:p>
          <a:p>
            <a:pPr lvl="2">
              <a:buClr>
                <a:schemeClr val="tx1"/>
              </a:buClr>
              <a:defRPr/>
            </a:pPr>
            <a:endParaRPr lang="en-US" sz="1900" b="1" dirty="0"/>
          </a:p>
          <a:p>
            <a:pPr lvl="1">
              <a:buClr>
                <a:schemeClr val="tx1"/>
              </a:buClr>
              <a:defRPr/>
            </a:pPr>
            <a:r>
              <a:rPr lang="en-US" sz="3800" b="1" dirty="0"/>
              <a:t> </a:t>
            </a:r>
            <a:r>
              <a:rPr lang="en-US" sz="3800" b="1" dirty="0">
                <a:solidFill>
                  <a:srgbClr val="7030A0"/>
                </a:solidFill>
              </a:rPr>
              <a:t>Cognitive Experiments </a:t>
            </a:r>
            <a:r>
              <a:rPr lang="en-US" sz="3800" b="1" dirty="0"/>
              <a:t>to evaluate this overall goal of </a:t>
            </a:r>
            <a:r>
              <a:rPr lang="en-US" sz="3800" b="1" dirty="0" err="1"/>
              <a:t>arg</a:t>
            </a:r>
            <a:r>
              <a:rPr lang="en-US" sz="3800" b="1" dirty="0"/>
              <a:t>-based ethics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>
                <a:solidFill>
                  <a:srgbClr val="7030A0"/>
                </a:solidFill>
              </a:rPr>
              <a:t>How do the explanations affect users decision? Do they change their mind/decision?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>
                <a:solidFill>
                  <a:srgbClr val="7030A0"/>
                </a:solidFill>
              </a:rPr>
              <a:t>Do the explanations and dialogue help users in their ethical decisions?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2600" b="1" dirty="0">
                <a:solidFill>
                  <a:srgbClr val="7030A0"/>
                </a:solidFill>
              </a:rPr>
              <a:t>What does “help” mean here? Follow moral guidelines???</a:t>
            </a:r>
          </a:p>
          <a:p>
            <a:pPr lvl="2">
              <a:buClr>
                <a:schemeClr val="tx1"/>
              </a:buClr>
              <a:defRPr/>
            </a:pPr>
            <a:endParaRPr lang="en-US" sz="2800" b="1" dirty="0">
              <a:solidFill>
                <a:srgbClr val="00B050"/>
              </a:solidFill>
            </a:endParaRP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22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What is a Cognitive System?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How does it differ from Traditional Systems&gt;</a:t>
            </a:r>
            <a:endParaRPr lang="en-US" sz="14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How can we build Cognitive Systems.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Ethical Requirement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Cognitive Systems</a:t>
            </a:r>
            <a:endParaRPr lang="en-US" altLang="el-GR" sz="4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628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What is a Cognitive System?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dirty="0"/>
              <a:t>One that thinks and behaves like a human.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dirty="0"/>
              <a:t>Gold Standard already exists: a Human</a:t>
            </a:r>
            <a:endParaRPr lang="en-US" sz="3200" dirty="0"/>
          </a:p>
          <a:p>
            <a:pPr>
              <a:buClr>
                <a:schemeClr val="tx1"/>
              </a:buClr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4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/>
              <a:t>What is a Cognitive System?</a:t>
            </a:r>
          </a:p>
          <a:p>
            <a:pPr>
              <a:buClr>
                <a:schemeClr val="tx1"/>
              </a:buClr>
              <a:defRPr/>
            </a:pPr>
            <a:endParaRPr lang="en-US" sz="13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000" b="1" dirty="0">
                <a:solidFill>
                  <a:srgbClr val="0070C0"/>
                </a:solidFill>
              </a:rPr>
              <a:t>Systems that act on their own 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000" b="1" dirty="0">
                <a:solidFill>
                  <a:srgbClr val="0070C0"/>
                </a:solidFill>
              </a:rPr>
              <a:t>to achieve goals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B050"/>
                </a:solidFill>
              </a:rPr>
              <a:t>Perceive their Environment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B050"/>
                </a:solidFill>
              </a:rPr>
              <a:t>Anticipate the need to act/think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B050"/>
                </a:solidFill>
              </a:rPr>
              <a:t>Learn from Experience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B050"/>
                </a:solidFill>
              </a:rPr>
              <a:t>Adapt to changing circumstances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Governed by ethical guidelines.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9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47003" y="231775"/>
            <a:ext cx="10972800" cy="1289825"/>
          </a:xfrm>
        </p:spPr>
        <p:txBody>
          <a:bodyPr/>
          <a:lstStyle/>
          <a:p>
            <a:pPr algn="ctr"/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/>
              <a:t>Cognitive Computing – AI</a:t>
            </a:r>
            <a:br>
              <a:rPr lang="en-US" altLang="en-US" sz="5400" b="1" dirty="0"/>
            </a:br>
            <a:r>
              <a:rPr lang="en-US" altLang="en-US" b="1" dirty="0">
                <a:solidFill>
                  <a:schemeClr val="tx1"/>
                </a:solidFill>
              </a:rPr>
              <a:t>(From an IBM talk by K. </a:t>
            </a:r>
            <a:r>
              <a:rPr lang="en-US" altLang="en-US" b="1" dirty="0" err="1">
                <a:solidFill>
                  <a:schemeClr val="tx1"/>
                </a:solidFill>
              </a:rPr>
              <a:t>Kokkikos</a:t>
            </a:r>
            <a:r>
              <a:rPr lang="en-US" altLang="en-US" b="1" dirty="0">
                <a:solidFill>
                  <a:schemeClr val="tx1"/>
                </a:solidFill>
              </a:rPr>
              <a:t>)</a:t>
            </a:r>
            <a:endParaRPr lang="en-GB" altLang="en-US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23077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1545" y="1674000"/>
            <a:ext cx="9433992" cy="51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9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1710934" indent="-155540" defTabSz="31107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022013" indent="-155540" defTabSz="31107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2333092" indent="-155540" defTabSz="31107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2644171" indent="-155540" defTabSz="31107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87DE6A5F-0269-419E-9A84-FABBEC63B84F}" type="slidenum">
              <a:rPr lang="el-GR" altLang="en-US" smtClean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6</a:t>
            </a:fld>
            <a:endParaRPr lang="el-GR" altLang="en-US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40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40664" y="350808"/>
            <a:ext cx="11137392" cy="907493"/>
          </a:xfrm>
        </p:spPr>
        <p:txBody>
          <a:bodyPr/>
          <a:lstStyle/>
          <a:p>
            <a:pPr algn="ctr"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  <a:tab pos="6418163" algn="l"/>
                <a:tab pos="6723841" algn="l"/>
                <a:tab pos="7029518" algn="l"/>
                <a:tab pos="7335197" algn="l"/>
              </a:tabLst>
            </a:pPr>
            <a:r>
              <a:rPr lang="en-GB" altLang="en-US" b="1" dirty="0"/>
              <a:t>Example</a:t>
            </a:r>
            <a:r>
              <a:rPr lang="en-GB" altLang="en-US" dirty="0"/>
              <a:t> of </a:t>
            </a:r>
            <a:r>
              <a:rPr lang="en-GB" altLang="en-US" b="1" dirty="0"/>
              <a:t>Cognitive System/Programming</a:t>
            </a:r>
            <a:r>
              <a:rPr lang="en-GB" altLang="en-US" dirty="0"/>
              <a:t/>
            </a:r>
            <a:br>
              <a:rPr lang="en-GB" altLang="en-US" dirty="0"/>
            </a:br>
            <a:endParaRPr lang="el-GR" altLang="en-US" sz="1497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34168" y="5159458"/>
            <a:ext cx="7150384" cy="421244"/>
          </a:xfrm>
          <a:prstGeom prst="rect">
            <a:avLst/>
          </a:prstGeom>
          <a:noFill/>
          <a:ln w="9525">
            <a:solidFill>
              <a:srgbClr val="3465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defTabSz="311079" fontAlgn="base">
              <a:lnSpc>
                <a:spcPct val="104000"/>
              </a:lnSpc>
              <a:spcBef>
                <a:spcPct val="0"/>
              </a:spcBef>
              <a:spcAft>
                <a:spcPts val="782"/>
              </a:spcAft>
              <a:buSzPct val="45000"/>
            </a:pPr>
            <a:r>
              <a:rPr lang="en-US" altLang="en-US" sz="1633" b="1">
                <a:solidFill>
                  <a:srgbClr val="1C1C1C"/>
                </a:solidFill>
                <a:latin typeface="Source Sans Pro Semibold" pitchFamily="32" charset="0"/>
              </a:rPr>
              <a:t>“The fish last night was very good. I would have liked a bigger portion.”</a:t>
            </a:r>
            <a:endParaRPr lang="el-GR" altLang="en-US" sz="1633" b="1">
              <a:solidFill>
                <a:srgbClr val="1C1C1C"/>
              </a:solidFill>
              <a:latin typeface="Source Sans Pro Semibold" pitchFamily="32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2971233" y="3108207"/>
            <a:ext cx="6246296" cy="12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 marL="287338"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lvl="1" defTabSz="311079" fontAlgn="base">
              <a:lnSpc>
                <a:spcPct val="104000"/>
              </a:lnSpc>
              <a:spcBef>
                <a:spcPct val="0"/>
              </a:spcBef>
              <a:spcAft>
                <a:spcPts val="774"/>
              </a:spcAft>
              <a:buSzPct val="75000"/>
            </a:pPr>
            <a:r>
              <a:rPr lang="en-US" altLang="en-US" sz="1769" b="1" i="1" dirty="0">
                <a:solidFill>
                  <a:srgbClr val="1C1C1C"/>
                </a:solidFill>
                <a:latin typeface="Source Sans Pro Semibold" pitchFamily="32" charset="0"/>
              </a:rPr>
              <a:t>“The quality of food is very important for me. I like to eat organic food. I am not diabetic but I like to avoid sugary foods. I prefer not to eat red meat except for special occasions. When possible try to economize.”</a:t>
            </a:r>
            <a:endParaRPr lang="el-GR" altLang="en-US" sz="1769" b="1" i="1" dirty="0">
              <a:solidFill>
                <a:srgbClr val="1C1C1C"/>
              </a:solidFill>
              <a:latin typeface="Source Sans Pro Semibold" pitchFamily="32" charset="0"/>
            </a:endParaRPr>
          </a:p>
        </p:txBody>
      </p:sp>
      <p:sp>
        <p:nvSpPr>
          <p:cNvPr id="44040" name="Text Box 3"/>
          <p:cNvSpPr txBox="1">
            <a:spLocks noChangeArrowheads="1"/>
          </p:cNvSpPr>
          <p:nvPr/>
        </p:nvSpPr>
        <p:spPr bwMode="auto">
          <a:xfrm>
            <a:off x="3503730" y="2327287"/>
            <a:ext cx="5288235" cy="73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algn="ctr" defTabSz="311079" fontAlgn="base">
              <a:lnSpc>
                <a:spcPct val="104000"/>
              </a:lnSpc>
              <a:spcBef>
                <a:spcPct val="0"/>
              </a:spcBef>
              <a:spcAft>
                <a:spcPts val="782"/>
              </a:spcAft>
              <a:buSzPct val="45000"/>
            </a:pPr>
            <a:r>
              <a:rPr lang="en-US" altLang="en-US" sz="2177" b="1" dirty="0">
                <a:solidFill>
                  <a:srgbClr val="FF0000"/>
                </a:solidFill>
                <a:latin typeface="Source Sans Pro Semibold" pitchFamily="32" charset="0"/>
              </a:rPr>
              <a:t>Cognitive On-line Shopping Assistant</a:t>
            </a:r>
          </a:p>
        </p:txBody>
      </p:sp>
    </p:spTree>
    <p:extLst>
      <p:ext uri="{BB962C8B-B14F-4D97-AF65-F5344CB8AC3E}">
        <p14:creationId xmlns:p14="http://schemas.microsoft.com/office/powerpoint/2010/main" val="52303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 algn="just">
              <a:buClr>
                <a:schemeClr val="tx1"/>
              </a:buClr>
              <a:defRPr/>
            </a:pPr>
            <a:r>
              <a:rPr lang="en-US" sz="4000" b="1" dirty="0"/>
              <a:t>How do we build Cognitive Systems?</a:t>
            </a:r>
          </a:p>
          <a:p>
            <a:pPr algn="just">
              <a:buClr>
                <a:schemeClr val="tx1"/>
              </a:buClr>
              <a:defRPr/>
            </a:pPr>
            <a:endParaRPr lang="en-US" sz="4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dirty="0"/>
              <a:t>Synthesis of Cognitive Psychology and AI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dirty="0"/>
              <a:t>Cognitive Psychology </a:t>
            </a:r>
            <a:r>
              <a:rPr lang="en-US" sz="3600" b="1" dirty="0">
                <a:solidFill>
                  <a:srgbClr val="FF0000"/>
                </a:solidFill>
              </a:rPr>
              <a:t>informs</a:t>
            </a:r>
            <a:r>
              <a:rPr lang="en-US" sz="3600" dirty="0"/>
              <a:t> AI</a:t>
            </a:r>
            <a:endParaRPr lang="en-US" sz="3200" dirty="0"/>
          </a:p>
          <a:p>
            <a:pPr>
              <a:buClr>
                <a:schemeClr val="tx1"/>
              </a:buClr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lvl="1" algn="just">
              <a:buClr>
                <a:schemeClr val="tx1"/>
              </a:buClr>
              <a:defRPr/>
            </a:pPr>
            <a:r>
              <a:rPr lang="en-US" sz="3200" b="1" dirty="0"/>
              <a:t>Read the EU document “AI for Europe”</a:t>
            </a:r>
          </a:p>
          <a:p>
            <a:pPr algn="just">
              <a:buClr>
                <a:schemeClr val="tx1"/>
              </a:buClr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7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endParaRPr lang="en-US" sz="4000" b="1" dirty="0"/>
          </a:p>
          <a:p>
            <a:pPr algn="just">
              <a:buClr>
                <a:schemeClr val="tx1"/>
              </a:buClr>
              <a:defRPr/>
            </a:pPr>
            <a:r>
              <a:rPr lang="en-US" sz="4000" b="1" dirty="0"/>
              <a:t>How do WE build Cognitive Systems?</a:t>
            </a:r>
          </a:p>
          <a:p>
            <a:pPr algn="just">
              <a:buClr>
                <a:schemeClr val="tx1"/>
              </a:buClr>
              <a:defRPr/>
            </a:pPr>
            <a:endParaRPr lang="en-US" sz="40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dirty="0">
                <a:solidFill>
                  <a:srgbClr val="0070C0"/>
                </a:solidFill>
              </a:rPr>
              <a:t>Cognitive Argumentation</a:t>
            </a:r>
          </a:p>
          <a:p>
            <a:pPr lvl="1">
              <a:buClr>
                <a:schemeClr val="tx1"/>
              </a:buClr>
              <a:defRPr/>
            </a:pPr>
            <a:endParaRPr lang="el-GR" sz="1000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2800" dirty="0"/>
              <a:t>“Implements” the Synthesis of Cognitive Psychology and AI within Computational Argumentation.</a:t>
            </a:r>
          </a:p>
          <a:p>
            <a:pPr lvl="2">
              <a:buClr>
                <a:schemeClr val="tx1"/>
              </a:buClr>
              <a:defRPr/>
            </a:pPr>
            <a:endParaRPr lang="en-US" sz="2800" dirty="0"/>
          </a:p>
          <a:p>
            <a:pPr>
              <a:buClr>
                <a:schemeClr val="tx1"/>
              </a:buClr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algn="just">
              <a:buClr>
                <a:schemeClr val="tx1"/>
              </a:buClr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2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9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3600" b="1" dirty="0"/>
              <a:t>What is the </a:t>
            </a:r>
            <a:r>
              <a:rPr lang="en-US" sz="3600" b="1" dirty="0">
                <a:solidFill>
                  <a:srgbClr val="FF0000"/>
                </a:solidFill>
              </a:rPr>
              <a:t>main requirement </a:t>
            </a:r>
            <a:r>
              <a:rPr lang="en-US" sz="3600" b="1" dirty="0"/>
              <a:t>of Cognitive Systems (AI systems more generally)?</a:t>
            </a: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Ethical Operation/</a:t>
            </a:r>
            <a:r>
              <a:rPr lang="en-US" sz="3600" b="1" dirty="0" err="1">
                <a:solidFill>
                  <a:srgbClr val="7030A0"/>
                </a:solidFill>
              </a:rPr>
              <a:t>Behaviour</a:t>
            </a:r>
            <a:endParaRPr lang="en-US" sz="3600" b="1" dirty="0">
              <a:solidFill>
                <a:srgbClr val="7030A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7030A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3600" b="1" dirty="0"/>
              <a:t>Read the paper on the Moral Machine</a:t>
            </a:r>
          </a:p>
          <a:p>
            <a:pPr>
              <a:buClr>
                <a:schemeClr val="tx1"/>
              </a:buClr>
              <a:defRPr/>
            </a:pPr>
            <a:endParaRPr lang="en-US" sz="3600" dirty="0"/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algn="just">
              <a:buClr>
                <a:schemeClr val="tx1"/>
              </a:buClr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58265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688</Words>
  <Application>Microsoft Office PowerPoint</Application>
  <PresentationFormat>Widescreen</PresentationFormat>
  <Paragraphs>173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Calibri</vt:lpstr>
      <vt:lpstr>Comic Sans MS</vt:lpstr>
      <vt:lpstr>Garamond</vt:lpstr>
      <vt:lpstr>Helvetica Neue</vt:lpstr>
      <vt:lpstr>Source Sans Pro Black</vt:lpstr>
      <vt:lpstr>Source Sans Pro Semibold</vt:lpstr>
      <vt:lpstr>Times New Roman</vt:lpstr>
      <vt:lpstr>Verdana</vt:lpstr>
      <vt:lpstr>Wingdings</vt:lpstr>
      <vt:lpstr>源ノ角ゴシック Heavy</vt:lpstr>
      <vt:lpstr>源ノ角ゴシック Medium</vt:lpstr>
      <vt:lpstr>Level</vt:lpstr>
      <vt:lpstr>Office Theme</vt:lpstr>
      <vt:lpstr>PowerPoint Presentation</vt:lpstr>
      <vt:lpstr>PowerPoint Presentation</vt:lpstr>
      <vt:lpstr>Cognitive Systems</vt:lpstr>
      <vt:lpstr>Cognitive Systems</vt:lpstr>
      <vt:lpstr> Cognitive Computing – AI (From an IBM talk by K. Kokkikos)</vt:lpstr>
      <vt:lpstr>Example of Cognitive System/Programming </vt:lpstr>
      <vt:lpstr>Cognitive Systems</vt:lpstr>
      <vt:lpstr>Cognitive Systems</vt:lpstr>
      <vt:lpstr>Cognitive Systems</vt:lpstr>
      <vt:lpstr> Cognitive Systems Ethical Design</vt:lpstr>
      <vt:lpstr> Cognitive Systems Explainable AI</vt:lpstr>
      <vt:lpstr>  Argumentation for Ethics - Explainability </vt:lpstr>
      <vt:lpstr>  Argumentation for Ethics – Explainability (2) </vt:lpstr>
      <vt:lpstr>  Argumentation for Ethics – Explainability (3) </vt:lpstr>
      <vt:lpstr>  Argumentation for Ethics – Explainability (3) </vt:lpstr>
      <vt:lpstr>  Argumentation for Ethics – Explainability (4) 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613:  Cognitive Agents &amp; Reasoning</dc:title>
  <dc:creator>antonis</dc:creator>
  <cp:lastModifiedBy>Antonis Kakas</cp:lastModifiedBy>
  <cp:revision>10</cp:revision>
  <dcterms:created xsi:type="dcterms:W3CDTF">2018-09-04T15:46:33Z</dcterms:created>
  <dcterms:modified xsi:type="dcterms:W3CDTF">2022-08-31T13:28:25Z</dcterms:modified>
</cp:coreProperties>
</file>