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4"/>
  </p:notesMasterIdLst>
  <p:sldIdLst>
    <p:sldId id="381" r:id="rId3"/>
    <p:sldId id="382" r:id="rId4"/>
    <p:sldId id="368" r:id="rId5"/>
    <p:sldId id="365" r:id="rId6"/>
    <p:sldId id="369" r:id="rId7"/>
    <p:sldId id="370" r:id="rId8"/>
    <p:sldId id="371" r:id="rId9"/>
    <p:sldId id="380" r:id="rId10"/>
    <p:sldId id="373" r:id="rId11"/>
    <p:sldId id="379" r:id="rId12"/>
    <p:sldId id="3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DBC7-5E21-4F80-A079-B1BD404B46E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4C34-9B26-4863-8874-620D1FC1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3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8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/>
            </a:pPr>
            <a:fld id="{C20AFE5A-6B70-4B38-A744-161E6D54C967}" type="slidenum">
              <a:rPr kumimoji="0" lang="el-G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17513" algn="l"/>
                  <a:tab pos="836613" algn="l"/>
                  <a:tab pos="1254125" algn="l"/>
                  <a:tab pos="1673225" algn="l"/>
                  <a:tab pos="2090738" algn="l"/>
                  <a:tab pos="2509838" algn="l"/>
                  <a:tab pos="2927350" algn="l"/>
                </a:tabLst>
                <a:defRPr/>
              </a:pPr>
              <a:t>7</a:t>
            </a:fld>
            <a:endParaRPr kumimoji="0" lang="el-GR" altLang="en-US" sz="1200" b="0" i="0" u="none" strike="noStrike" kern="1200" cap="none" spc="0" normalizeH="0" baseline="0" noProof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69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/>
            </a:pPr>
            <a:fld id="{C20AFE5A-6B70-4B38-A744-161E6D54C967}" type="slidenum">
              <a:rPr kumimoji="0" lang="el-G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17513" algn="l"/>
                  <a:tab pos="836613" algn="l"/>
                  <a:tab pos="1254125" algn="l"/>
                  <a:tab pos="1673225" algn="l"/>
                  <a:tab pos="2090738" algn="l"/>
                  <a:tab pos="2509838" algn="l"/>
                  <a:tab pos="2927350" algn="l"/>
                </a:tabLst>
                <a:defRPr/>
              </a:pPr>
              <a:t>8</a:t>
            </a:fld>
            <a:endParaRPr kumimoji="0" lang="el-GR" altLang="en-US" sz="1200" b="0" i="0" u="none" strike="noStrike" kern="1200" cap="none" spc="0" normalizeH="0" baseline="0" noProof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76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/>
            </a:pPr>
            <a:fld id="{C20AFE5A-6B70-4B38-A744-161E6D54C967}" type="slidenum">
              <a:rPr kumimoji="0" lang="el-G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17513" algn="l"/>
                  <a:tab pos="836613" algn="l"/>
                  <a:tab pos="1254125" algn="l"/>
                  <a:tab pos="1673225" algn="l"/>
                  <a:tab pos="2090738" algn="l"/>
                  <a:tab pos="2509838" algn="l"/>
                  <a:tab pos="2927350" algn="l"/>
                </a:tabLst>
                <a:defRPr/>
              </a:pPr>
              <a:t>9</a:t>
            </a:fld>
            <a:endParaRPr kumimoji="0" lang="el-GR" altLang="en-US" sz="1200" b="0" i="0" u="none" strike="noStrike" kern="1200" cap="none" spc="0" normalizeH="0" baseline="0" noProof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304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/>
            </a:pPr>
            <a:fld id="{C20AFE5A-6B70-4B38-A744-161E6D54C967}" type="slidenum">
              <a:rPr kumimoji="0" lang="el-G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17513" algn="l"/>
                  <a:tab pos="836613" algn="l"/>
                  <a:tab pos="1254125" algn="l"/>
                  <a:tab pos="1673225" algn="l"/>
                  <a:tab pos="2090738" algn="l"/>
                  <a:tab pos="2509838" algn="l"/>
                  <a:tab pos="2927350" algn="l"/>
                </a:tabLst>
                <a:defRPr/>
              </a:pPr>
              <a:t>10</a:t>
            </a:fld>
            <a:endParaRPr kumimoji="0" lang="el-GR" altLang="en-US" sz="1200" b="0" i="0" u="none" strike="noStrike" kern="1200" cap="none" spc="0" normalizeH="0" baseline="0" noProof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80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4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7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7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41" y="326915"/>
            <a:ext cx="11316480" cy="813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841" y="1795869"/>
            <a:ext cx="5456640" cy="2052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76801" y="1795869"/>
            <a:ext cx="5458559" cy="2052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35841" y="3986338"/>
            <a:ext cx="11099519" cy="2052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44C4-DA6B-4A85-9399-BE181D0465D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578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50106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74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32782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3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5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94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8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33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6436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2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7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6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3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7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29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864108" y="210312"/>
            <a:ext cx="10972800" cy="1139825"/>
          </a:xfrm>
        </p:spPr>
        <p:txBody>
          <a:bodyPr/>
          <a:lstStyle/>
          <a:p>
            <a:pPr algn="ctr"/>
            <a:r>
              <a:rPr lang="en-GB" altLang="en-US" sz="4800" b="1" dirty="0">
                <a:solidFill>
                  <a:srgbClr val="7030A0"/>
                </a:solidFill>
              </a:rPr>
              <a:t>From SBPs to Argumentation</a:t>
            </a:r>
            <a:br>
              <a:rPr lang="en-GB" altLang="en-US" sz="4800" b="1" dirty="0">
                <a:solidFill>
                  <a:srgbClr val="7030A0"/>
                </a:solidFill>
              </a:rPr>
            </a:br>
            <a:r>
              <a:rPr lang="en-GB" altLang="en-US" sz="4000" b="1" dirty="0"/>
              <a:t>(in the </a:t>
            </a:r>
            <a:r>
              <a:rPr lang="en-GB" altLang="en-US" sz="4000" b="1" dirty="0">
                <a:solidFill>
                  <a:srgbClr val="0070C0"/>
                </a:solidFill>
              </a:rPr>
              <a:t>Gorgias</a:t>
            </a:r>
            <a:r>
              <a:rPr lang="en-GB" altLang="en-US" sz="4000" b="1" dirty="0"/>
              <a:t> Framework)</a:t>
            </a:r>
            <a:endParaRPr lang="el-GR" altLang="en-US" sz="4000" b="1" dirty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2336" y="1424311"/>
            <a:ext cx="11896344" cy="5281289"/>
          </a:xfrm>
        </p:spPr>
        <p:txBody>
          <a:bodyPr/>
          <a:lstStyle/>
          <a:p>
            <a:endParaRPr lang="en-GB" altLang="en-US" b="1" dirty="0"/>
          </a:p>
          <a:p>
            <a:r>
              <a:rPr lang="en-GB" altLang="en-US" b="1" dirty="0"/>
              <a:t>Some scenario information can be designated </a:t>
            </a:r>
            <a:r>
              <a:rPr lang="en-GB" altLang="en-US" b="1" dirty="0" err="1">
                <a:solidFill>
                  <a:srgbClr val="FF0000"/>
                </a:solidFill>
              </a:rPr>
              <a:t>abducible</a:t>
            </a:r>
            <a:r>
              <a:rPr lang="en-GB" altLang="en-US" b="1" dirty="0"/>
              <a:t> </a:t>
            </a:r>
          </a:p>
          <a:p>
            <a:endParaRPr lang="en-GB" altLang="en-US" b="1" dirty="0"/>
          </a:p>
          <a:p>
            <a:pPr>
              <a:buClr>
                <a:schemeClr val="tx1"/>
              </a:buClr>
              <a:defRPr/>
            </a:pPr>
            <a:r>
              <a:rPr lang="en-US" b="1" dirty="0"/>
              <a:t>Information that is</a:t>
            </a:r>
            <a:r>
              <a:rPr lang="en-US" b="1" dirty="0">
                <a:solidFill>
                  <a:srgbClr val="FF0000"/>
                </a:solidFill>
              </a:rPr>
              <a:t> actively </a:t>
            </a:r>
            <a:r>
              <a:rPr lang="en-US" b="1" dirty="0"/>
              <a:t>sought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from the (current) environment when needed (e.g. select a </a:t>
            </a:r>
            <a:r>
              <a:rPr lang="en-US" b="1" dirty="0">
                <a:solidFill>
                  <a:srgbClr val="FF0000"/>
                </a:solidFill>
              </a:rPr>
              <a:t>desired option</a:t>
            </a:r>
            <a:r>
              <a:rPr lang="en-US" b="1" dirty="0"/>
              <a:t>)</a:t>
            </a:r>
          </a:p>
          <a:p>
            <a:pPr lvl="1">
              <a:buClr>
                <a:schemeClr val="tx1"/>
              </a:buClr>
              <a:defRPr/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b="1" dirty="0"/>
              <a:t>See for </a:t>
            </a:r>
            <a:r>
              <a:rPr lang="en-US" b="1" dirty="0">
                <a:solidFill>
                  <a:srgbClr val="FF0000"/>
                </a:solidFill>
              </a:rPr>
              <a:t>examples </a:t>
            </a:r>
            <a:r>
              <a:rPr lang="en-US" b="1" dirty="0"/>
              <a:t>of this: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FF0000"/>
                </a:solidFill>
              </a:rPr>
              <a:t>goal_decision.pl </a:t>
            </a:r>
            <a:r>
              <a:rPr lang="en-US" b="1" dirty="0"/>
              <a:t>example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FF0000"/>
                </a:solidFill>
              </a:rPr>
              <a:t>MEDICA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 err="1">
                <a:solidFill>
                  <a:srgbClr val="FF0000"/>
                </a:solidFill>
              </a:rPr>
              <a:t>Ophalmologica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b="1" dirty="0"/>
              <a:t>…</a:t>
            </a:r>
          </a:p>
          <a:p>
            <a:pPr>
              <a:buClr>
                <a:schemeClr val="tx1"/>
              </a:buClr>
              <a:defRPr/>
            </a:pPr>
            <a:endParaRPr lang="en-US" b="1" dirty="0"/>
          </a:p>
          <a:p>
            <a:pPr>
              <a:buClr>
                <a:schemeClr val="tx1"/>
              </a:buClr>
              <a:defRPr/>
            </a:pPr>
            <a:endParaRPr lang="en-US" b="1" dirty="0"/>
          </a:p>
          <a:p>
            <a:pPr lvl="1">
              <a:buClr>
                <a:schemeClr val="tx1"/>
              </a:buClr>
              <a:defRPr/>
            </a:pPr>
            <a:endParaRPr lang="en-US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800" b="1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fld id="{8C9913C6-31ED-489C-8C47-281F17252646}" type="slidenum">
              <a:rPr kumimoji="0" lang="el-G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 pitchFamily="3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131" algn="l"/>
                  <a:tab pos="813702" algn="l"/>
                  <a:tab pos="1221273" algn="l"/>
                  <a:tab pos="1628844" algn="l"/>
                  <a:tab pos="2036415" algn="l"/>
                  <a:tab pos="2443986" algn="l"/>
                  <a:tab pos="2851556" algn="l"/>
                  <a:tab pos="3259128" algn="l"/>
                  <a:tab pos="3666698" algn="l"/>
                  <a:tab pos="4074270" algn="l"/>
                  <a:tab pos="4481840" algn="l"/>
                  <a:tab pos="4889412" algn="l"/>
                  <a:tab pos="5296982" algn="l"/>
                  <a:tab pos="5704553" algn="l"/>
                  <a:tab pos="6112124" algn="l"/>
                  <a:tab pos="6519695" algn="l"/>
                  <a:tab pos="6927266" algn="l"/>
                  <a:tab pos="7334837" algn="l"/>
                  <a:tab pos="7742408" algn="l"/>
                  <a:tab pos="8149979" algn="l"/>
                </a:tabLst>
                <a:defRPr/>
              </a:pPr>
              <a:t>10</a:t>
            </a:fld>
            <a:endParaRPr kumimoji="0" lang="el-GR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30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Translating SBPs to Gorgias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From SBPS to Argumentation in Gorgias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3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741408" cy="1139825"/>
          </a:xfrm>
        </p:spPr>
        <p:txBody>
          <a:bodyPr/>
          <a:lstStyle/>
          <a:p>
            <a:pPr algn="ctr"/>
            <a:r>
              <a:rPr lang="en-US" altLang="en-US" b="1" dirty="0"/>
              <a:t>Decision Making in Argumentation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>
                <a:solidFill>
                  <a:srgbClr val="0070C0"/>
                </a:solidFill>
              </a:rPr>
              <a:t>Knowledge (SBPs) </a:t>
            </a:r>
            <a:r>
              <a:rPr lang="en-GB" altLang="en-US" b="1" dirty="0">
                <a:solidFill>
                  <a:schemeClr val="tx1"/>
                </a:solidFill>
              </a:rPr>
              <a:t>for</a:t>
            </a:r>
            <a:r>
              <a:rPr lang="en-GB" altLang="en-US" b="1" dirty="0">
                <a:solidFill>
                  <a:srgbClr val="0070C0"/>
                </a:solidFill>
              </a:rPr>
              <a:t> Decision Making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/>
          </a:p>
          <a:p>
            <a:r>
              <a:rPr lang="en-GB" altLang="en-US" b="1" dirty="0"/>
              <a:t>General, </a:t>
            </a:r>
            <a:r>
              <a:rPr lang="en-GB" altLang="en-US" b="1" dirty="0">
                <a:solidFill>
                  <a:srgbClr val="0070C0"/>
                </a:solidFill>
              </a:rPr>
              <a:t>Cognitive Form </a:t>
            </a:r>
            <a:r>
              <a:rPr lang="en-GB" altLang="en-US" dirty="0"/>
              <a:t>of </a:t>
            </a:r>
            <a:r>
              <a:rPr lang="en-GB" altLang="en-US" b="1" dirty="0">
                <a:solidFill>
                  <a:srgbClr val="0070C0"/>
                </a:solidFill>
              </a:rPr>
              <a:t>Knowledge</a:t>
            </a:r>
            <a:r>
              <a:rPr lang="en-GB" altLang="en-US" dirty="0"/>
              <a:t>:</a:t>
            </a:r>
          </a:p>
          <a:p>
            <a:pPr lvl="1"/>
            <a:r>
              <a:rPr lang="en-GB" altLang="en-US" dirty="0"/>
              <a:t>“</a:t>
            </a:r>
            <a:r>
              <a:rPr lang="en-GB" altLang="en-US" b="1" dirty="0">
                <a:solidFill>
                  <a:srgbClr val="00B050"/>
                </a:solidFill>
              </a:rPr>
              <a:t>Generally</a:t>
            </a:r>
            <a:r>
              <a:rPr lang="en-GB" altLang="en-US" b="1" dirty="0"/>
              <a:t>,</a:t>
            </a:r>
            <a:r>
              <a:rPr lang="en-GB" altLang="en-US" dirty="0"/>
              <a:t> in </a:t>
            </a:r>
            <a:r>
              <a:rPr lang="en-GB" altLang="en-US" b="1" dirty="0"/>
              <a:t>SITUATION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prefer</a:t>
            </a:r>
            <a:r>
              <a:rPr lang="en-GB" altLang="en-US" dirty="0"/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Oi</a:t>
            </a:r>
            <a:r>
              <a:rPr lang="en-GB" altLang="en-US" sz="2000" b="1" dirty="0" err="1">
                <a:solidFill>
                  <a:srgbClr val="FF0000"/>
                </a:solidFill>
              </a:rPr>
              <a:t>s</a:t>
            </a:r>
            <a:r>
              <a:rPr lang="en-GB" altLang="en-US" dirty="0"/>
              <a:t>, </a:t>
            </a:r>
            <a:br>
              <a:rPr lang="en-GB" altLang="en-US" dirty="0"/>
            </a:br>
            <a:r>
              <a:rPr lang="en-GB" altLang="en-US" b="1" dirty="0">
                <a:solidFill>
                  <a:srgbClr val="00B050"/>
                </a:solidFill>
              </a:rPr>
              <a:t>but</a:t>
            </a:r>
            <a:r>
              <a:rPr lang="en-GB" altLang="en-US" dirty="0"/>
              <a:t> when in </a:t>
            </a:r>
            <a:r>
              <a:rPr lang="en-GB" altLang="en-US" b="1" dirty="0">
                <a:solidFill>
                  <a:srgbClr val="00B050"/>
                </a:solidFill>
              </a:rPr>
              <a:t>particular</a:t>
            </a:r>
            <a:r>
              <a:rPr lang="en-GB" altLang="en-US" dirty="0"/>
              <a:t> </a:t>
            </a:r>
            <a:r>
              <a:rPr lang="en-GB" altLang="en-US" b="1" dirty="0"/>
              <a:t>CONTEXT</a:t>
            </a:r>
            <a:r>
              <a:rPr lang="en-GB" altLang="en-US" dirty="0"/>
              <a:t>, </a:t>
            </a:r>
            <a:r>
              <a:rPr lang="en-GB" altLang="en-US" b="1" dirty="0">
                <a:solidFill>
                  <a:srgbClr val="0070C0"/>
                </a:solidFill>
              </a:rPr>
              <a:t>prefer </a:t>
            </a:r>
            <a:r>
              <a:rPr lang="en-GB" altLang="en-US" b="1" dirty="0" err="1">
                <a:solidFill>
                  <a:srgbClr val="FF0000"/>
                </a:solidFill>
              </a:rPr>
              <a:t>Oj</a:t>
            </a:r>
            <a:r>
              <a:rPr lang="en-GB" altLang="en-US" sz="2000" b="1" dirty="0" err="1">
                <a:solidFill>
                  <a:srgbClr val="FF0000"/>
                </a:solidFill>
              </a:rPr>
              <a:t>s</a:t>
            </a:r>
            <a:r>
              <a:rPr lang="en-GB" altLang="en-US" dirty="0"/>
              <a:t>.”</a:t>
            </a:r>
          </a:p>
          <a:p>
            <a:pPr lvl="1"/>
            <a:endParaRPr lang="en-GB" altLang="en-US" b="1" dirty="0"/>
          </a:p>
          <a:p>
            <a:pPr lvl="1"/>
            <a:r>
              <a:rPr lang="en-GB" altLang="en-US" b="1" dirty="0"/>
              <a:t>“</a:t>
            </a:r>
            <a:r>
              <a:rPr lang="en-GB" altLang="en-US" b="1" dirty="0">
                <a:solidFill>
                  <a:srgbClr val="00B050"/>
                </a:solidFill>
              </a:rPr>
              <a:t>Generally,</a:t>
            </a:r>
            <a:r>
              <a:rPr lang="en-GB" altLang="en-US" b="1" dirty="0">
                <a:solidFill>
                  <a:schemeClr val="accent2"/>
                </a:solidFill>
              </a:rPr>
              <a:t> </a:t>
            </a:r>
            <a:r>
              <a:rPr lang="en-GB" altLang="en-US" b="1" dirty="0">
                <a:solidFill>
                  <a:srgbClr val="FF0000"/>
                </a:solidFill>
              </a:rPr>
              <a:t>deny</a:t>
            </a:r>
            <a:r>
              <a:rPr lang="en-GB" altLang="en-US" b="1" dirty="0"/>
              <a:t> calls when </a:t>
            </a:r>
            <a:r>
              <a:rPr lang="en-GB" altLang="en-US" b="1" dirty="0">
                <a:solidFill>
                  <a:srgbClr val="0070C0"/>
                </a:solidFill>
              </a:rPr>
              <a:t>{busy at work} </a:t>
            </a:r>
            <a:r>
              <a:rPr lang="en-GB" altLang="en-US" b="1" dirty="0">
                <a:solidFill>
                  <a:srgbClr val="00B050"/>
                </a:solidFill>
              </a:rPr>
              <a:t>but</a:t>
            </a:r>
            <a:r>
              <a:rPr lang="en-GB" altLang="en-US" b="1" dirty="0">
                <a:solidFill>
                  <a:schemeClr val="accent2"/>
                </a:solidFill>
              </a:rPr>
              <a:t> </a:t>
            </a:r>
            <a:r>
              <a:rPr lang="en-GB" altLang="en-US" b="1" dirty="0">
                <a:solidFill>
                  <a:srgbClr val="FF0000"/>
                </a:solidFill>
              </a:rPr>
              <a:t>allow</a:t>
            </a:r>
            <a:r>
              <a:rPr lang="en-GB" altLang="en-US" b="1" dirty="0"/>
              <a:t> calls from </a:t>
            </a:r>
            <a:r>
              <a:rPr lang="en-GB" altLang="en-US" b="1" dirty="0">
                <a:solidFill>
                  <a:srgbClr val="0070C0"/>
                </a:solidFill>
              </a:rPr>
              <a:t>{collaborators}.</a:t>
            </a:r>
            <a:r>
              <a:rPr lang="en-GB" altLang="en-US" b="1" dirty="0"/>
              <a:t>”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>
                <a:solidFill>
                  <a:srgbClr val="0070C0"/>
                </a:solidFill>
              </a:rPr>
              <a:t>Scenario-based Preferences:</a:t>
            </a:r>
          </a:p>
          <a:p>
            <a:pPr marL="971550" lvl="1" indent="-457200"/>
            <a:r>
              <a:rPr lang="en-GB" altLang="en-US" b="1" dirty="0">
                <a:solidFill>
                  <a:srgbClr val="FF0000"/>
                </a:solidFill>
              </a:rPr>
              <a:t>&lt;Id, </a:t>
            </a:r>
            <a:r>
              <a:rPr lang="en-GB" altLang="en-US" b="1" dirty="0" err="1">
                <a:solidFill>
                  <a:srgbClr val="FF0000"/>
                </a:solidFill>
              </a:rPr>
              <a:t>Scenario_Conditions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Preferred_Options</a:t>
            </a:r>
            <a:r>
              <a:rPr lang="en-GB" altLang="en-US" b="1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501498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73736"/>
            <a:ext cx="10972800" cy="1139825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7030A0"/>
                </a:solidFill>
              </a:rPr>
              <a:t>Representation Language/Process</a:t>
            </a:r>
            <a:r>
              <a:rPr lang="en-US" altLang="en-US" sz="5400" b="1" dirty="0">
                <a:solidFill>
                  <a:srgbClr val="7030A0"/>
                </a:solidFill>
              </a:rPr>
              <a:t/>
            </a:r>
            <a:br>
              <a:rPr lang="en-US" altLang="en-US" sz="5400" b="1" dirty="0">
                <a:solidFill>
                  <a:srgbClr val="7030A0"/>
                </a:solidFill>
              </a:rPr>
            </a:br>
            <a:r>
              <a:rPr lang="en-US" altLang="en-US" sz="4000" b="1" dirty="0">
                <a:solidFill>
                  <a:srgbClr val="00B050"/>
                </a:solidFill>
              </a:rPr>
              <a:t>(Study Assistant Example)</a:t>
            </a:r>
            <a:endParaRPr lang="en-GB" altLang="en-US" sz="4000" b="1" dirty="0">
              <a:solidFill>
                <a:srgbClr val="00B05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59653" cy="53340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400" b="1" dirty="0"/>
              <a:t>Separate </a:t>
            </a:r>
            <a:r>
              <a:rPr lang="en-US" sz="4400" b="1" dirty="0">
                <a:solidFill>
                  <a:srgbClr val="0070C0"/>
                </a:solidFill>
              </a:rPr>
              <a:t>Options</a:t>
            </a:r>
            <a:r>
              <a:rPr lang="en-US" sz="4400" b="1" dirty="0"/>
              <a:t> and </a:t>
            </a:r>
            <a:r>
              <a:rPr lang="en-US" sz="4400" b="1" dirty="0">
                <a:solidFill>
                  <a:srgbClr val="0070C0"/>
                </a:solidFill>
              </a:rPr>
              <a:t>Scenario</a:t>
            </a:r>
            <a:r>
              <a:rPr lang="en-US" sz="4400" b="1" dirty="0"/>
              <a:t> Language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Options:</a:t>
            </a:r>
            <a:r>
              <a:rPr lang="en-US" sz="4000" b="1" dirty="0">
                <a:solidFill>
                  <a:srgbClr val="00B050"/>
                </a:solidFill>
              </a:rPr>
              <a:t> Study at Library, Home, Café</a:t>
            </a:r>
          </a:p>
          <a:p>
            <a:pPr lvl="1"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400" b="1" dirty="0"/>
              <a:t>Capture </a:t>
            </a:r>
            <a:r>
              <a:rPr lang="en-US" sz="4400" b="1" dirty="0">
                <a:solidFill>
                  <a:srgbClr val="0070C0"/>
                </a:solidFill>
              </a:rPr>
              <a:t>Hierarchies</a:t>
            </a:r>
            <a:r>
              <a:rPr lang="en-US" sz="4400" b="1" dirty="0"/>
              <a:t> of </a:t>
            </a:r>
            <a:r>
              <a:rPr lang="en-US" sz="4400" b="1" dirty="0">
                <a:solidFill>
                  <a:srgbClr val="0070C0"/>
                </a:solidFill>
              </a:rPr>
              <a:t>Scenario-based Preferences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amongst </a:t>
            </a:r>
            <a:r>
              <a:rPr lang="en-US" sz="4400" b="1" dirty="0"/>
              <a:t>the</a:t>
            </a:r>
            <a:r>
              <a:rPr lang="en-US" sz="4400" b="1" dirty="0">
                <a:solidFill>
                  <a:srgbClr val="FF0000"/>
                </a:solidFill>
              </a:rPr>
              <a:t> Options</a:t>
            </a:r>
            <a:endParaRPr lang="el-GR" sz="44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1, {Homework}, {Home, Cafe}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2, {Homework, Late}, {Home}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3, {Homework, </a:t>
            </a:r>
            <a:r>
              <a:rPr lang="en-GB" sz="4000" b="1" dirty="0" err="1">
                <a:solidFill>
                  <a:srgbClr val="00B050"/>
                </a:solidFill>
              </a:rPr>
              <a:t>Need_Sources</a:t>
            </a:r>
            <a:r>
              <a:rPr lang="en-GB" sz="4000" b="1" dirty="0">
                <a:solidFill>
                  <a:srgbClr val="00B050"/>
                </a:solidFill>
              </a:rPr>
              <a:t>}, {Library}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4400" b="1" dirty="0"/>
          </a:p>
          <a:p>
            <a:pPr>
              <a:buClr>
                <a:schemeClr val="tx1"/>
              </a:buClr>
              <a:defRPr/>
            </a:pPr>
            <a:r>
              <a:rPr lang="en-US" sz="4400" b="1" dirty="0"/>
              <a:t>Capture </a:t>
            </a:r>
            <a:r>
              <a:rPr lang="en-US" sz="4400" b="1" dirty="0">
                <a:solidFill>
                  <a:srgbClr val="0070C0"/>
                </a:solidFill>
              </a:rPr>
              <a:t>anti-preferences (</a:t>
            </a:r>
            <a:r>
              <a:rPr lang="el-GR" sz="4400" b="1" dirty="0">
                <a:solidFill>
                  <a:srgbClr val="0070C0"/>
                </a:solidFill>
              </a:rPr>
              <a:t>αντενδείξεις</a:t>
            </a:r>
            <a:r>
              <a:rPr lang="en-GB" sz="4400" b="1" dirty="0">
                <a:solidFill>
                  <a:srgbClr val="0070C0"/>
                </a:solidFill>
              </a:rPr>
              <a:t> </a:t>
            </a:r>
            <a:r>
              <a:rPr lang="en-GB" sz="4400" b="1" dirty="0"/>
              <a:t>or</a:t>
            </a:r>
            <a:r>
              <a:rPr lang="en-GB" sz="4400" b="1" dirty="0">
                <a:solidFill>
                  <a:srgbClr val="0070C0"/>
                </a:solidFill>
              </a:rPr>
              <a:t> contra-indications</a:t>
            </a:r>
            <a:r>
              <a:rPr lang="en-US" sz="4400" b="1" dirty="0">
                <a:solidFill>
                  <a:srgbClr val="0070C0"/>
                </a:solidFill>
              </a:rPr>
              <a:t>) </a:t>
            </a:r>
            <a:r>
              <a:rPr lang="en-US" sz="4400" b="1" dirty="0"/>
              <a:t>for an </a:t>
            </a:r>
            <a:r>
              <a:rPr lang="en-US" sz="4400" b="1" dirty="0">
                <a:solidFill>
                  <a:srgbClr val="FF0000"/>
                </a:solidFill>
              </a:rPr>
              <a:t>individual Option</a:t>
            </a:r>
            <a:r>
              <a:rPr lang="en-US" sz="4400" b="1" dirty="0"/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&lt;a1, {</a:t>
            </a:r>
            <a:r>
              <a:rPr lang="en-US" sz="4000" b="1" dirty="0" err="1">
                <a:solidFill>
                  <a:srgbClr val="00B050"/>
                </a:solidFill>
              </a:rPr>
              <a:t>Closed_Library</a:t>
            </a:r>
            <a:r>
              <a:rPr lang="en-US" sz="4000" b="1" dirty="0">
                <a:solidFill>
                  <a:srgbClr val="00B050"/>
                </a:solidFill>
              </a:rPr>
              <a:t>}, {-Library}&gt;</a:t>
            </a: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5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b="1" dirty="0">
                <a:latin typeface="Comic Sans MS" panose="030F0702030302020204" pitchFamily="66" charset="0"/>
              </a:rPr>
              <a:t> &amp;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Combinations</a:t>
            </a:r>
            <a:r>
              <a:rPr lang="en-GB" altLang="el-GR" b="1" dirty="0">
                <a:latin typeface="Comic Sans MS" panose="030F0702030302020204" pitchFamily="66" charset="0"/>
              </a:rPr>
              <a:t> </a:t>
            </a:r>
            <a:br>
              <a:rPr lang="en-GB" altLang="el-GR" b="1" dirty="0">
                <a:latin typeface="Comic Sans MS" panose="030F0702030302020204" pitchFamily="66" charset="0"/>
              </a:rPr>
            </a:br>
            <a:r>
              <a:rPr lang="en-GB" altLang="el-GR" b="1" dirty="0">
                <a:latin typeface="Comic Sans MS" panose="030F0702030302020204" pitchFamily="66" charset="0"/>
              </a:rPr>
              <a:t>of Scenarios-based </a:t>
            </a:r>
            <a:r>
              <a:rPr lang="en-GB" altLang="el-GR" b="1" dirty="0" err="1">
                <a:latin typeface="Comic Sans MS" panose="030F0702030302020204" pitchFamily="66" charset="0"/>
              </a:rPr>
              <a:t>Prefs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sz="3200" dirty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extra condition(s)</a:t>
            </a:r>
            <a:r>
              <a:rPr lang="en-GB" altLang="el-GR" sz="3200" dirty="0">
                <a:latin typeface="Comic Sans MS" panose="030F0702030302020204" pitchFamily="66" charset="0"/>
              </a:rPr>
              <a:t>. 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24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Example 1:</a:t>
            </a: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1, {Homework}, {Home, Cafe}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2, {Homework, Late}, {Home}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marL="457200" lvl="1" indent="0" eaLnBrk="1" hangingPunct="1">
              <a:buNone/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Preferred options (e.g.</a:t>
            </a:r>
            <a:r>
              <a:rPr lang="en-GB" altLang="el-G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Home) </a:t>
            </a:r>
            <a:r>
              <a:rPr lang="en-GB" altLang="el-GR" sz="2400" b="1" dirty="0">
                <a:latin typeface="Comic Sans MS" panose="030F0702030302020204" pitchFamily="66" charset="0"/>
              </a:rPr>
              <a:t>in more specific scenario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win</a:t>
            </a:r>
            <a:r>
              <a:rPr lang="en-GB" altLang="el-GR" sz="2400" b="1" dirty="0">
                <a:latin typeface="Comic Sans MS" panose="030F0702030302020204" pitchFamily="66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GB" altLang="el-GR" sz="2400" dirty="0">
                <a:latin typeface="Comic Sans MS" panose="030F0702030302020204" pitchFamily="66" charset="0"/>
              </a:rPr>
              <a:t>   Therefore arguments in more specific scenario are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stronger:</a:t>
            </a:r>
          </a:p>
          <a:p>
            <a:pPr marL="0" indent="0" eaLnBrk="1" hangingPunct="1">
              <a:buNone/>
              <a:defRPr/>
            </a:pPr>
            <a:endParaRPr lang="en-GB" altLang="el-G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B050"/>
                </a:solidFill>
              </a:rPr>
              <a:t>Home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preferred over </a:t>
            </a:r>
            <a:r>
              <a:rPr lang="en-US" sz="2000" b="1" dirty="0">
                <a:solidFill>
                  <a:srgbClr val="00B050"/>
                </a:solidFill>
              </a:rPr>
              <a:t>Café </a:t>
            </a:r>
            <a:r>
              <a:rPr lang="en-US" sz="2000" b="1" dirty="0"/>
              <a:t>(and over </a:t>
            </a:r>
            <a:r>
              <a:rPr lang="en-US" sz="2000" b="1" dirty="0">
                <a:solidFill>
                  <a:srgbClr val="00B050"/>
                </a:solidFill>
              </a:rPr>
              <a:t>Library</a:t>
            </a:r>
            <a:r>
              <a:rPr lang="en-US" sz="2000" b="1" dirty="0"/>
              <a:t>)</a:t>
            </a:r>
          </a:p>
          <a:p>
            <a:pPr lvl="1" eaLnBrk="1" hangingPunct="1">
              <a:defRPr/>
            </a:pPr>
            <a:endParaRPr lang="en-GB" altLang="el-G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482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b="1" dirty="0">
                <a:latin typeface="Comic Sans MS" panose="030F0702030302020204" pitchFamily="66" charset="0"/>
              </a:rPr>
              <a:t> &amp;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Combinations</a:t>
            </a:r>
            <a:r>
              <a:rPr lang="en-GB" altLang="el-GR" b="1" dirty="0">
                <a:latin typeface="Comic Sans MS" panose="030F0702030302020204" pitchFamily="66" charset="0"/>
              </a:rPr>
              <a:t> </a:t>
            </a:r>
            <a:br>
              <a:rPr lang="en-GB" altLang="el-GR" b="1" dirty="0">
                <a:latin typeface="Comic Sans MS" panose="030F0702030302020204" pitchFamily="66" charset="0"/>
              </a:rPr>
            </a:br>
            <a:r>
              <a:rPr lang="en-GB" altLang="el-GR" b="1" dirty="0">
                <a:latin typeface="Comic Sans MS" panose="030F0702030302020204" pitchFamily="66" charset="0"/>
              </a:rPr>
              <a:t>of Scenarios-based </a:t>
            </a:r>
            <a:r>
              <a:rPr lang="en-GB" altLang="el-GR" b="1" dirty="0" err="1">
                <a:latin typeface="Comic Sans MS" panose="030F0702030302020204" pitchFamily="66" charset="0"/>
              </a:rPr>
              <a:t>Prefs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</a:t>
            </a:r>
            <a:r>
              <a:rPr lang="en-GB" altLang="el-GR" sz="3200" dirty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conflicting options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24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Example 2:</a:t>
            </a:r>
          </a:p>
          <a:p>
            <a:pPr lvl="1">
              <a:buClr>
                <a:schemeClr val="tx1"/>
              </a:buClr>
              <a:defRPr/>
            </a:pPr>
            <a:r>
              <a:rPr lang="el-GR" sz="2000" b="1" dirty="0"/>
              <a:t>&lt;</a:t>
            </a:r>
            <a:r>
              <a:rPr lang="en-GB" sz="2000" b="1" dirty="0"/>
              <a:t>2, {Homework, Late}, {Home}</a:t>
            </a:r>
            <a:r>
              <a:rPr lang="el-GR" sz="2000" b="1" dirty="0"/>
              <a:t>&gt;</a:t>
            </a:r>
            <a:endParaRPr lang="en-GB" sz="2000" b="1" dirty="0"/>
          </a:p>
          <a:p>
            <a:pPr lvl="1">
              <a:buClr>
                <a:schemeClr val="tx1"/>
              </a:buClr>
              <a:defRPr/>
            </a:pPr>
            <a:r>
              <a:rPr lang="el-GR" sz="2000" b="1" dirty="0"/>
              <a:t>&lt;</a:t>
            </a:r>
            <a:r>
              <a:rPr lang="en-GB" sz="2000" b="1" dirty="0"/>
              <a:t>3, {Homework, </a:t>
            </a:r>
            <a:r>
              <a:rPr lang="en-GB" sz="2000" b="1" dirty="0" err="1"/>
              <a:t>Need_Sources</a:t>
            </a:r>
            <a:r>
              <a:rPr lang="en-GB" sz="2000" b="1" dirty="0"/>
              <a:t>}, {Library}</a:t>
            </a:r>
            <a:r>
              <a:rPr lang="el-GR" sz="2000" b="1" dirty="0"/>
              <a:t>&gt;</a:t>
            </a:r>
            <a:endParaRPr lang="en-GB" sz="2000" b="1" dirty="0"/>
          </a:p>
          <a:p>
            <a:pPr lvl="1">
              <a:buClr>
                <a:srgbClr val="666600"/>
              </a:buClr>
            </a:pPr>
            <a:endParaRPr 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666600"/>
              </a:buClr>
            </a:pPr>
            <a:r>
              <a:rPr lang="en-US" sz="2000" b="1" dirty="0">
                <a:solidFill>
                  <a:srgbClr val="000000"/>
                </a:solidFill>
              </a:rPr>
              <a:t>&lt;</a:t>
            </a:r>
            <a:r>
              <a:rPr lang="en-US" sz="2000" b="1" dirty="0">
                <a:solidFill>
                  <a:srgbClr val="FF0000"/>
                </a:solidFill>
              </a:rPr>
              <a:t>2|3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GB" sz="2000" b="1" dirty="0"/>
              <a:t>{Homework, Late, </a:t>
            </a:r>
            <a:r>
              <a:rPr lang="en-GB" sz="2000" b="1" dirty="0" err="1"/>
              <a:t>Need_Sources</a:t>
            </a:r>
            <a:r>
              <a:rPr lang="en-GB" sz="2000" b="1" dirty="0"/>
              <a:t>}, </a:t>
            </a:r>
            <a:r>
              <a:rPr lang="en-US" sz="2000" b="1" dirty="0">
                <a:solidFill>
                  <a:srgbClr val="000000"/>
                </a:solidFill>
              </a:rPr>
              <a:t> </a:t>
            </a:r>
            <a:r>
              <a:rPr lang="en-US" sz="2000" b="1" dirty="0">
                <a:solidFill>
                  <a:srgbClr val="00B050"/>
                </a:solidFill>
              </a:rPr>
              <a:t>???</a:t>
            </a:r>
            <a:r>
              <a:rPr lang="en-US" sz="2000" b="1" dirty="0">
                <a:solidFill>
                  <a:srgbClr val="000000"/>
                </a:solidFill>
              </a:rPr>
              <a:t>&gt;</a:t>
            </a:r>
          </a:p>
          <a:p>
            <a:pPr lvl="1" eaLnBrk="1" hangingPunct="1"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In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combined scenarios </a:t>
            </a:r>
            <a:r>
              <a:rPr lang="en-GB" altLang="el-GR" sz="2400" b="1" dirty="0">
                <a:latin typeface="Comic Sans MS" panose="030F0702030302020204" pitchFamily="66" charset="0"/>
              </a:rPr>
              <a:t>the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Preferred Options </a:t>
            </a:r>
            <a:r>
              <a:rPr lang="en-GB" altLang="el-GR" sz="2400" b="1" dirty="0">
                <a:latin typeface="Comic Sans MS" panose="030F0702030302020204" pitchFamily="66" charset="0"/>
              </a:rPr>
              <a:t>are specified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independently</a:t>
            </a:r>
            <a:r>
              <a:rPr lang="en-GB" altLang="el-GR" sz="2400" b="1" dirty="0">
                <a:latin typeface="Comic Sans MS" panose="030F0702030302020204" pitchFamily="66" charset="0"/>
              </a:rPr>
              <a:t> (or via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common sense</a:t>
            </a:r>
            <a:r>
              <a:rPr lang="en-GB" altLang="el-GR" sz="2400" b="1" dirty="0">
                <a:latin typeface="Comic Sans MS" panose="030F0702030302020204" pitchFamily="66" charset="0"/>
              </a:rPr>
              <a:t>), e.g.:</a:t>
            </a:r>
          </a:p>
          <a:p>
            <a:pPr lvl="1" eaLnBrk="1" hangingPunct="1">
              <a:defRPr/>
            </a:pPr>
            <a:r>
              <a:rPr lang="en-GB" altLang="el-GR" sz="2000" b="1" dirty="0">
                <a:latin typeface="Comic Sans MS" panose="030F0702030302020204" pitchFamily="66" charset="0"/>
              </a:rPr>
              <a:t>{Library} </a:t>
            </a:r>
          </a:p>
          <a:p>
            <a:pPr lvl="1" eaLnBrk="1" hangingPunct="1">
              <a:defRPr/>
            </a:pPr>
            <a:r>
              <a:rPr lang="en-GB" altLang="el-GR" sz="2000" b="1" dirty="0">
                <a:latin typeface="Comic Sans MS" panose="030F0702030302020204" pitchFamily="66" charset="0"/>
              </a:rPr>
              <a:t>But {Home, Library} is also possible, i.e. </a:t>
            </a:r>
            <a:r>
              <a:rPr lang="en-GB" altLang="el-GR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no preference/do not know/have not learned this yet!</a:t>
            </a:r>
          </a:p>
          <a:p>
            <a:pPr lvl="1" eaLnBrk="1" hangingPunct="1">
              <a:defRPr/>
            </a:pPr>
            <a:endParaRPr lang="en-GB" altLang="el-GR" sz="2000" b="1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GB" altLang="el-GR" sz="2400" dirty="0">
                <a:latin typeface="Comic Sans MS" panose="030F0702030302020204" pitchFamily="66" charset="0"/>
              </a:rPr>
              <a:t>   </a:t>
            </a: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761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864108" y="210312"/>
            <a:ext cx="10972800" cy="1139825"/>
          </a:xfrm>
        </p:spPr>
        <p:txBody>
          <a:bodyPr/>
          <a:lstStyle/>
          <a:p>
            <a:pPr algn="ctr"/>
            <a:r>
              <a:rPr lang="en-GB" altLang="en-US" sz="4800" b="1" dirty="0">
                <a:solidFill>
                  <a:srgbClr val="7030A0"/>
                </a:solidFill>
              </a:rPr>
              <a:t>From SBPs to Argumentation</a:t>
            </a:r>
            <a:br>
              <a:rPr lang="en-GB" altLang="en-US" sz="4800" b="1" dirty="0">
                <a:solidFill>
                  <a:srgbClr val="7030A0"/>
                </a:solidFill>
              </a:rPr>
            </a:br>
            <a:r>
              <a:rPr lang="en-GB" altLang="en-US" sz="4000" b="1" dirty="0"/>
              <a:t>(in the </a:t>
            </a:r>
            <a:r>
              <a:rPr lang="en-GB" altLang="en-US" sz="4000" b="1" dirty="0">
                <a:solidFill>
                  <a:srgbClr val="0070C0"/>
                </a:solidFill>
              </a:rPr>
              <a:t>Gorgias</a:t>
            </a:r>
            <a:r>
              <a:rPr lang="en-GB" altLang="en-US" sz="4000" b="1" dirty="0"/>
              <a:t> Framework)</a:t>
            </a:r>
            <a:endParaRPr lang="el-GR" altLang="en-US" sz="4000" b="1" dirty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2336" y="1424311"/>
            <a:ext cx="11896344" cy="5281289"/>
          </a:xfrm>
        </p:spPr>
        <p:txBody>
          <a:bodyPr/>
          <a:lstStyle/>
          <a:p>
            <a:r>
              <a:rPr lang="en-GB" altLang="en-US" b="1" dirty="0"/>
              <a:t>Example</a:t>
            </a: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1, {Homework}, {Home, Cafe}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2, {Homework, Late}, {Home}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3, {Homework, Late, </a:t>
            </a:r>
            <a:r>
              <a:rPr lang="en-GB" sz="2000" b="1" dirty="0" err="1">
                <a:solidFill>
                  <a:srgbClr val="00B050"/>
                </a:solidFill>
              </a:rPr>
              <a:t>With_Friends</a:t>
            </a:r>
            <a:r>
              <a:rPr lang="en-GB" sz="2000" b="1" dirty="0">
                <a:solidFill>
                  <a:srgbClr val="00B050"/>
                </a:solidFill>
              </a:rPr>
              <a:t>}, {Cafe}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20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Object Level Arguments – </a:t>
            </a:r>
            <a:r>
              <a:rPr lang="en-US" sz="2400" b="1" dirty="0" err="1">
                <a:solidFill>
                  <a:srgbClr val="0070C0"/>
                </a:solidFill>
              </a:rPr>
              <a:t>ArgsOL</a:t>
            </a:r>
            <a:r>
              <a:rPr lang="en-US" sz="2400" b="1" dirty="0">
                <a:solidFill>
                  <a:srgbClr val="0070C0"/>
                </a:solidFill>
              </a:rPr>
              <a:t>={a1,a2,a3}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70C0"/>
                </a:solidFill>
              </a:rPr>
              <a:t>a1=({}; Home),    a2=({}; Cafe),    a3=({}; Library)</a:t>
            </a:r>
          </a:p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Priority/Strength Arguments - </a:t>
            </a:r>
            <a:r>
              <a:rPr lang="en-US" sz="2400" b="1" dirty="0" err="1">
                <a:solidFill>
                  <a:srgbClr val="0070C0"/>
                </a:solidFill>
              </a:rPr>
              <a:t>ArgsPL</a:t>
            </a:r>
            <a:r>
              <a:rPr lang="en-US" sz="2400" b="1" dirty="0">
                <a:solidFill>
                  <a:srgbClr val="0070C0"/>
                </a:solidFill>
              </a:rPr>
              <a:t>={p13,p23, …, c21}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&lt;1&gt;: </a:t>
            </a:r>
            <a:r>
              <a:rPr lang="en-US" b="1" dirty="0">
                <a:solidFill>
                  <a:srgbClr val="0070C0"/>
                </a:solidFill>
              </a:rPr>
              <a:t>p13=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}; a1&gt;a3), </a:t>
            </a:r>
            <a:r>
              <a:rPr lang="en-US" b="1" dirty="0">
                <a:solidFill>
                  <a:srgbClr val="0070C0"/>
                </a:solidFill>
              </a:rPr>
              <a:t>p23=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}; a2&gt;a3) </a:t>
            </a:r>
            <a:r>
              <a:rPr lang="en-US" b="1" dirty="0">
                <a:solidFill>
                  <a:srgbClr val="0070C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DEFAULT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&lt;2&gt;: </a:t>
            </a:r>
            <a:r>
              <a:rPr lang="en-US" b="1" dirty="0">
                <a:solidFill>
                  <a:srgbClr val="0070C0"/>
                </a:solidFill>
              </a:rPr>
              <a:t>p12=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, late}; a1&gt;a2) 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&lt;3&gt;: </a:t>
            </a:r>
            <a:r>
              <a:rPr lang="en-US" b="1" dirty="0">
                <a:solidFill>
                  <a:srgbClr val="0070C0"/>
                </a:solidFill>
              </a:rPr>
              <a:t>p21=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, late, </a:t>
            </a:r>
            <a:r>
              <a:rPr lang="en-US" b="1" dirty="0" err="1"/>
              <a:t>with_friends</a:t>
            </a:r>
            <a:r>
              <a:rPr lang="en-US" b="1" dirty="0"/>
              <a:t>}; a2&gt;a1)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            </a:t>
            </a:r>
            <a:r>
              <a:rPr lang="en-US" b="1" dirty="0">
                <a:solidFill>
                  <a:srgbClr val="7030A0"/>
                </a:solidFill>
              </a:rPr>
              <a:t>c21 </a:t>
            </a:r>
            <a:r>
              <a:rPr lang="en-US" b="1" dirty="0"/>
              <a:t>=({}; p21&gt;p12) </a:t>
            </a:r>
            <a:r>
              <a:rPr lang="en-US" b="1" dirty="0">
                <a:solidFill>
                  <a:srgbClr val="7030A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Higher-level Priority Argument</a:t>
            </a:r>
            <a:endParaRPr lang="en-US" b="1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800" b="1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fld id="{8C9913C6-31ED-489C-8C47-281F17252646}" type="slidenum">
              <a:rPr kumimoji="0" lang="el-G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 pitchFamily="3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131" algn="l"/>
                  <a:tab pos="813702" algn="l"/>
                  <a:tab pos="1221273" algn="l"/>
                  <a:tab pos="1628844" algn="l"/>
                  <a:tab pos="2036415" algn="l"/>
                  <a:tab pos="2443986" algn="l"/>
                  <a:tab pos="2851556" algn="l"/>
                  <a:tab pos="3259128" algn="l"/>
                  <a:tab pos="3666698" algn="l"/>
                  <a:tab pos="4074270" algn="l"/>
                  <a:tab pos="4481840" algn="l"/>
                  <a:tab pos="4889412" algn="l"/>
                  <a:tab pos="5296982" algn="l"/>
                  <a:tab pos="5704553" algn="l"/>
                  <a:tab pos="6112124" algn="l"/>
                  <a:tab pos="6519695" algn="l"/>
                  <a:tab pos="6927266" algn="l"/>
                  <a:tab pos="7334837" algn="l"/>
                  <a:tab pos="7742408" algn="l"/>
                  <a:tab pos="8149979" algn="l"/>
                </a:tabLst>
                <a:defRPr/>
              </a:pPr>
              <a:t>7</a:t>
            </a:fld>
            <a:endParaRPr kumimoji="0" lang="el-GR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82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864108" y="210312"/>
            <a:ext cx="10972800" cy="1139825"/>
          </a:xfrm>
        </p:spPr>
        <p:txBody>
          <a:bodyPr/>
          <a:lstStyle/>
          <a:p>
            <a:pPr algn="ctr"/>
            <a:r>
              <a:rPr lang="en-GB" altLang="en-US" sz="4800" b="1" dirty="0">
                <a:solidFill>
                  <a:srgbClr val="7030A0"/>
                </a:solidFill>
              </a:rPr>
              <a:t>From SBPs to Argumentation</a:t>
            </a:r>
            <a:br>
              <a:rPr lang="en-GB" altLang="en-US" sz="4800" b="1" dirty="0">
                <a:solidFill>
                  <a:srgbClr val="7030A0"/>
                </a:solidFill>
              </a:rPr>
            </a:br>
            <a:r>
              <a:rPr lang="en-GB" altLang="en-US" sz="4000" b="1" dirty="0"/>
              <a:t>(in the </a:t>
            </a:r>
            <a:r>
              <a:rPr lang="en-GB" altLang="en-US" sz="4000" b="1" dirty="0">
                <a:solidFill>
                  <a:srgbClr val="0070C0"/>
                </a:solidFill>
              </a:rPr>
              <a:t>Gorgias</a:t>
            </a:r>
            <a:r>
              <a:rPr lang="en-GB" altLang="en-US" sz="4000" b="1" dirty="0"/>
              <a:t> Framework)</a:t>
            </a:r>
            <a:endParaRPr lang="el-GR" altLang="en-US" sz="4000" b="1" dirty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2336" y="1424311"/>
            <a:ext cx="11896344" cy="5281289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Object Level Arguments – </a:t>
            </a:r>
            <a:r>
              <a:rPr lang="en-US" sz="2400" b="1" dirty="0" err="1">
                <a:solidFill>
                  <a:srgbClr val="0070C0"/>
                </a:solidFill>
              </a:rPr>
              <a:t>ArgsOL</a:t>
            </a:r>
            <a:r>
              <a:rPr lang="en-US" sz="2400" b="1" dirty="0">
                <a:solidFill>
                  <a:srgbClr val="0070C0"/>
                </a:solidFill>
              </a:rPr>
              <a:t>={a1,a2,a3}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70C0"/>
                </a:solidFill>
              </a:rPr>
              <a:t>a1=({}; Home),    a2=({}; Cafe),    a3=({}; Library)</a:t>
            </a: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rule(r1, home, []).  rule(r2, cafe, []).  rule(r3, library, []).</a:t>
            </a:r>
          </a:p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Priority/Strength Arguments - </a:t>
            </a:r>
            <a:r>
              <a:rPr lang="en-US" sz="2400" b="1" dirty="0" err="1">
                <a:solidFill>
                  <a:srgbClr val="0070C0"/>
                </a:solidFill>
              </a:rPr>
              <a:t>ArgsPL</a:t>
            </a:r>
            <a:r>
              <a:rPr lang="en-US" sz="2400" b="1" dirty="0">
                <a:solidFill>
                  <a:srgbClr val="0070C0"/>
                </a:solidFill>
              </a:rPr>
              <a:t>={p13,p23, …, c21}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&lt;1&gt;: </a:t>
            </a:r>
            <a:r>
              <a:rPr lang="en-US" b="1" dirty="0">
                <a:solidFill>
                  <a:srgbClr val="0070C0"/>
                </a:solidFill>
              </a:rPr>
              <a:t>p13=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}; a1&gt;a3), </a:t>
            </a:r>
            <a:r>
              <a:rPr lang="en-US" b="1" dirty="0">
                <a:solidFill>
                  <a:srgbClr val="0070C0"/>
                </a:solidFill>
              </a:rPr>
              <a:t>p23=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}; a2&gt;a3) </a:t>
            </a:r>
            <a:r>
              <a:rPr lang="en-US" b="1" dirty="0">
                <a:solidFill>
                  <a:srgbClr val="0070C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DEFAULT</a:t>
            </a: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rule(p13, prefer(r1,r3),    []):-</a:t>
            </a:r>
            <a:r>
              <a:rPr lang="en-US" b="1" dirty="0" err="1">
                <a:solidFill>
                  <a:schemeClr val="bg2"/>
                </a:solidFill>
              </a:rPr>
              <a:t>hw</a:t>
            </a:r>
            <a:r>
              <a:rPr lang="en-US" b="1" dirty="0">
                <a:solidFill>
                  <a:schemeClr val="bg2"/>
                </a:solidFill>
              </a:rPr>
              <a:t>.</a:t>
            </a: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rule(p23, prefer(r2,r3),    []):-</a:t>
            </a:r>
            <a:r>
              <a:rPr lang="en-US" b="1" dirty="0" err="1">
                <a:solidFill>
                  <a:schemeClr val="bg2"/>
                </a:solidFill>
              </a:rPr>
              <a:t>hw</a:t>
            </a:r>
            <a:r>
              <a:rPr lang="en-US" b="1" dirty="0">
                <a:solidFill>
                  <a:schemeClr val="bg2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&lt;2&gt;: </a:t>
            </a:r>
            <a:r>
              <a:rPr lang="en-US" b="1" dirty="0">
                <a:solidFill>
                  <a:srgbClr val="0070C0"/>
                </a:solidFill>
              </a:rPr>
              <a:t>p12=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, late}; a1&gt;a2) </a:t>
            </a: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rule(p12, prefer(r1,r2),    []):- </a:t>
            </a:r>
            <a:r>
              <a:rPr lang="en-US" b="1" dirty="0" err="1">
                <a:solidFill>
                  <a:schemeClr val="bg2"/>
                </a:solidFill>
              </a:rPr>
              <a:t>hw</a:t>
            </a:r>
            <a:r>
              <a:rPr lang="en-US" b="1" dirty="0">
                <a:solidFill>
                  <a:schemeClr val="bg2"/>
                </a:solidFill>
              </a:rPr>
              <a:t>, late.</a:t>
            </a:r>
            <a:endParaRPr lang="en-US" b="1" dirty="0"/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&lt;3&gt;: </a:t>
            </a:r>
            <a:r>
              <a:rPr lang="en-US" b="1" dirty="0">
                <a:solidFill>
                  <a:srgbClr val="0070C0"/>
                </a:solidFill>
              </a:rPr>
              <a:t>p21=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({</a:t>
            </a:r>
            <a:r>
              <a:rPr lang="en-US" b="1" dirty="0" err="1"/>
              <a:t>hw</a:t>
            </a:r>
            <a:r>
              <a:rPr lang="en-US" b="1" dirty="0"/>
              <a:t>, late, </a:t>
            </a:r>
            <a:r>
              <a:rPr lang="en-US" b="1" dirty="0" err="1"/>
              <a:t>with_friends</a:t>
            </a:r>
            <a:r>
              <a:rPr lang="en-US" b="1" dirty="0"/>
              <a:t>}; a2&gt;a1)</a:t>
            </a: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rule(p21, prefer(r2,r1),    []):- </a:t>
            </a:r>
            <a:r>
              <a:rPr lang="en-US" b="1" dirty="0" err="1">
                <a:solidFill>
                  <a:schemeClr val="bg2"/>
                </a:solidFill>
              </a:rPr>
              <a:t>hw,late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with_friends</a:t>
            </a:r>
            <a:r>
              <a:rPr lang="en-US" b="1" dirty="0">
                <a:solidFill>
                  <a:schemeClr val="bg2"/>
                </a:solidFill>
              </a:rPr>
              <a:t>.</a:t>
            </a:r>
            <a:endParaRPr lang="en-US" b="1" dirty="0"/>
          </a:p>
          <a:p>
            <a:pPr marL="457200" lvl="1" indent="0">
              <a:buClr>
                <a:schemeClr val="tx1"/>
              </a:buClr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            </a:t>
            </a:r>
            <a:r>
              <a:rPr lang="en-US" b="1" dirty="0">
                <a:solidFill>
                  <a:srgbClr val="7030A0"/>
                </a:solidFill>
              </a:rPr>
              <a:t>c21 </a:t>
            </a:r>
            <a:r>
              <a:rPr lang="en-US" b="1" dirty="0"/>
              <a:t>=({}; p21&gt;p12) </a:t>
            </a:r>
            <a:r>
              <a:rPr lang="en-US" b="1" dirty="0">
                <a:solidFill>
                  <a:srgbClr val="7030A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Higher-level Priority Argument</a:t>
            </a:r>
            <a:endParaRPr lang="en-US" b="1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b="1" dirty="0">
                <a:solidFill>
                  <a:schemeClr val="bg2"/>
                </a:solidFill>
              </a:rPr>
              <a:t>rule(c21, prefer(p21,p12),    []).</a:t>
            </a:r>
          </a:p>
          <a:p>
            <a:pPr lvl="2">
              <a:buClr>
                <a:schemeClr val="tx1"/>
              </a:buClr>
              <a:defRPr/>
            </a:pPr>
            <a:endParaRPr lang="en-US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800" b="1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fld id="{8C9913C6-31ED-489C-8C47-281F17252646}" type="slidenum">
              <a:rPr kumimoji="0" lang="el-G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 pitchFamily="3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131" algn="l"/>
                  <a:tab pos="813702" algn="l"/>
                  <a:tab pos="1221273" algn="l"/>
                  <a:tab pos="1628844" algn="l"/>
                  <a:tab pos="2036415" algn="l"/>
                  <a:tab pos="2443986" algn="l"/>
                  <a:tab pos="2851556" algn="l"/>
                  <a:tab pos="3259128" algn="l"/>
                  <a:tab pos="3666698" algn="l"/>
                  <a:tab pos="4074270" algn="l"/>
                  <a:tab pos="4481840" algn="l"/>
                  <a:tab pos="4889412" algn="l"/>
                  <a:tab pos="5296982" algn="l"/>
                  <a:tab pos="5704553" algn="l"/>
                  <a:tab pos="6112124" algn="l"/>
                  <a:tab pos="6519695" algn="l"/>
                  <a:tab pos="6927266" algn="l"/>
                  <a:tab pos="7334837" algn="l"/>
                  <a:tab pos="7742408" algn="l"/>
                  <a:tab pos="8149979" algn="l"/>
                </a:tabLst>
                <a:defRPr/>
              </a:pPr>
              <a:t>8</a:t>
            </a:fld>
            <a:endParaRPr kumimoji="0" lang="el-GR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25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864108" y="210312"/>
            <a:ext cx="10972800" cy="1139825"/>
          </a:xfrm>
        </p:spPr>
        <p:txBody>
          <a:bodyPr/>
          <a:lstStyle/>
          <a:p>
            <a:pPr algn="ctr"/>
            <a:r>
              <a:rPr lang="en-GB" altLang="en-US" sz="4800" b="1" dirty="0">
                <a:solidFill>
                  <a:srgbClr val="7030A0"/>
                </a:solidFill>
              </a:rPr>
              <a:t>From SBPs to Argumentation</a:t>
            </a:r>
            <a:br>
              <a:rPr lang="en-GB" altLang="en-US" sz="4800" b="1" dirty="0">
                <a:solidFill>
                  <a:srgbClr val="7030A0"/>
                </a:solidFill>
              </a:rPr>
            </a:br>
            <a:r>
              <a:rPr lang="en-GB" altLang="en-US" sz="4000" b="1" dirty="0"/>
              <a:t>(in the </a:t>
            </a:r>
            <a:r>
              <a:rPr lang="en-GB" altLang="en-US" sz="4000" b="1" dirty="0">
                <a:solidFill>
                  <a:srgbClr val="0070C0"/>
                </a:solidFill>
              </a:rPr>
              <a:t>Gorgias</a:t>
            </a:r>
            <a:r>
              <a:rPr lang="en-GB" altLang="en-US" sz="4000" b="1" dirty="0"/>
              <a:t> Framework)</a:t>
            </a:r>
            <a:endParaRPr lang="el-GR" altLang="en-US" sz="4000" b="1" dirty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2336" y="1424311"/>
            <a:ext cx="11896344" cy="5281289"/>
          </a:xfrm>
        </p:spPr>
        <p:txBody>
          <a:bodyPr/>
          <a:lstStyle/>
          <a:p>
            <a:r>
              <a:rPr lang="en-GB" altLang="en-US" b="1" dirty="0"/>
              <a:t>Example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B050"/>
                </a:solidFill>
              </a:rPr>
              <a:t>&lt;ci1, {</a:t>
            </a:r>
            <a:r>
              <a:rPr lang="en-US" sz="2000" b="1" dirty="0" err="1">
                <a:solidFill>
                  <a:srgbClr val="00B050"/>
                </a:solidFill>
              </a:rPr>
              <a:t>Closed_Library</a:t>
            </a:r>
            <a:r>
              <a:rPr lang="en-US" sz="2000" b="1" dirty="0">
                <a:solidFill>
                  <a:srgbClr val="00B050"/>
                </a:solidFill>
              </a:rPr>
              <a:t>}, {-Library}&gt;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B050"/>
                </a:solidFill>
              </a:rPr>
              <a:t>&lt;ci2, {</a:t>
            </a:r>
            <a:r>
              <a:rPr lang="en-US" sz="2000" b="1" dirty="0" err="1">
                <a:solidFill>
                  <a:srgbClr val="00B050"/>
                </a:solidFill>
              </a:rPr>
              <a:t>Closed_Library</a:t>
            </a:r>
            <a:r>
              <a:rPr lang="en-US" sz="2000" b="1" dirty="0">
                <a:solidFill>
                  <a:srgbClr val="00B050"/>
                </a:solidFill>
              </a:rPr>
              <a:t>, </a:t>
            </a:r>
            <a:r>
              <a:rPr lang="en-US" sz="2000" b="1" dirty="0" err="1">
                <a:solidFill>
                  <a:srgbClr val="00B050"/>
                </a:solidFill>
              </a:rPr>
              <a:t>Permision</a:t>
            </a:r>
            <a:r>
              <a:rPr lang="en-US" sz="2000" b="1" dirty="0">
                <a:solidFill>
                  <a:srgbClr val="00B050"/>
                </a:solidFill>
              </a:rPr>
              <a:t>}, {Library}&gt;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20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Object Level Arguments – </a:t>
            </a:r>
            <a:r>
              <a:rPr lang="en-US" sz="2400" b="1" dirty="0" err="1">
                <a:solidFill>
                  <a:srgbClr val="0070C0"/>
                </a:solidFill>
              </a:rPr>
              <a:t>ArgsOL</a:t>
            </a:r>
            <a:r>
              <a:rPr lang="en-US" sz="2400" b="1" dirty="0">
                <a:solidFill>
                  <a:srgbClr val="0070C0"/>
                </a:solidFill>
              </a:rPr>
              <a:t>={a1,a2,a3} </a:t>
            </a:r>
            <a:r>
              <a:rPr lang="en-US" sz="2400" b="1" dirty="0">
                <a:solidFill>
                  <a:srgbClr val="7030A0"/>
                </a:solidFill>
              </a:rPr>
              <a:t>U {na3}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b="1" dirty="0">
                <a:solidFill>
                  <a:srgbClr val="0070C0"/>
                </a:solidFill>
              </a:rPr>
              <a:t>a1=({}; Home),    a2=({}; Cafe),    a3=({}; Library)</a:t>
            </a:r>
            <a:endParaRPr lang="en-US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7030A0"/>
                </a:solidFill>
              </a:rPr>
              <a:t>na3= ({</a:t>
            </a:r>
            <a:r>
              <a:rPr lang="en-US" b="1" dirty="0" err="1">
                <a:solidFill>
                  <a:srgbClr val="7030A0"/>
                </a:solidFill>
              </a:rPr>
              <a:t>closed_library</a:t>
            </a:r>
            <a:r>
              <a:rPr lang="en-US" b="1" dirty="0">
                <a:solidFill>
                  <a:srgbClr val="7030A0"/>
                </a:solidFill>
              </a:rPr>
              <a:t>}; -Library)</a:t>
            </a:r>
          </a:p>
          <a:p>
            <a:pPr lvl="1">
              <a:buClr>
                <a:schemeClr val="tx1"/>
              </a:buClr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FF0000"/>
                </a:solidFill>
              </a:rPr>
              <a:t>Priority/Strength Arguments - </a:t>
            </a:r>
            <a:r>
              <a:rPr lang="en-US" sz="2400" b="1" dirty="0" err="1">
                <a:solidFill>
                  <a:srgbClr val="0070C0"/>
                </a:solidFill>
              </a:rPr>
              <a:t>ArgsPL</a:t>
            </a:r>
            <a:r>
              <a:rPr lang="en-US" sz="2400" b="1" dirty="0">
                <a:solidFill>
                  <a:srgbClr val="0070C0"/>
                </a:solidFill>
              </a:rPr>
              <a:t>={…, </a:t>
            </a:r>
            <a:r>
              <a:rPr lang="en-US" sz="2400" b="1" dirty="0">
                <a:solidFill>
                  <a:srgbClr val="7030A0"/>
                </a:solidFill>
              </a:rPr>
              <a:t>np1, np2, nc21</a:t>
            </a:r>
            <a:r>
              <a:rPr lang="en-US" sz="2400" b="1" dirty="0">
                <a:solidFill>
                  <a:srgbClr val="0070C0"/>
                </a:solidFill>
              </a:rPr>
              <a:t>}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&lt;ci1&gt;: </a:t>
            </a:r>
            <a:r>
              <a:rPr lang="en-US" b="1" dirty="0">
                <a:solidFill>
                  <a:srgbClr val="0070C0"/>
                </a:solidFill>
              </a:rPr>
              <a:t>np1= </a:t>
            </a:r>
            <a:r>
              <a:rPr lang="en-US" b="1" dirty="0"/>
              <a:t>({}; na3&gt;a3) – </a:t>
            </a:r>
            <a:r>
              <a:rPr lang="en-US" b="1">
                <a:solidFill>
                  <a:srgbClr val="FF0000"/>
                </a:solidFill>
              </a:rPr>
              <a:t>DEFAULT Strength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b="1" dirty="0">
                <a:solidFill>
                  <a:srgbClr val="00B050"/>
                </a:solidFill>
              </a:rPr>
              <a:t>&lt;ci2&gt;: </a:t>
            </a:r>
            <a:r>
              <a:rPr lang="en-US" b="1" dirty="0">
                <a:solidFill>
                  <a:srgbClr val="0070C0"/>
                </a:solidFill>
              </a:rPr>
              <a:t>np2= </a:t>
            </a:r>
            <a:r>
              <a:rPr lang="en-US" b="1" dirty="0"/>
              <a:t>({</a:t>
            </a:r>
            <a:r>
              <a:rPr lang="en-US" b="1" dirty="0" err="1"/>
              <a:t>Permision</a:t>
            </a:r>
            <a:r>
              <a:rPr lang="en-US" b="1" dirty="0"/>
              <a:t>}; a3&gt;na3)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               </a:t>
            </a:r>
            <a:r>
              <a:rPr lang="en-US" b="1" dirty="0">
                <a:solidFill>
                  <a:srgbClr val="7030A0"/>
                </a:solidFill>
              </a:rPr>
              <a:t>nc21 </a:t>
            </a:r>
            <a:r>
              <a:rPr lang="en-US" b="1" dirty="0"/>
              <a:t>=({}; np2&gt;np1) </a:t>
            </a:r>
            <a:r>
              <a:rPr lang="en-US" b="1" dirty="0">
                <a:solidFill>
                  <a:srgbClr val="7030A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Higher-level Priority Argument</a:t>
            </a:r>
          </a:p>
          <a:p>
            <a:pPr lvl="1">
              <a:buClr>
                <a:schemeClr val="tx1"/>
              </a:buClr>
              <a:defRPr/>
            </a:pPr>
            <a:endParaRPr lang="en-US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800" b="1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fld id="{8C9913C6-31ED-489C-8C47-281F17252646}" type="slidenum">
              <a:rPr kumimoji="0" lang="el-G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 pitchFamily="3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06131" algn="l"/>
                  <a:tab pos="813702" algn="l"/>
                  <a:tab pos="1221273" algn="l"/>
                  <a:tab pos="1628844" algn="l"/>
                  <a:tab pos="2036415" algn="l"/>
                  <a:tab pos="2443986" algn="l"/>
                  <a:tab pos="2851556" algn="l"/>
                  <a:tab pos="3259128" algn="l"/>
                  <a:tab pos="3666698" algn="l"/>
                  <a:tab pos="4074270" algn="l"/>
                  <a:tab pos="4481840" algn="l"/>
                  <a:tab pos="4889412" algn="l"/>
                  <a:tab pos="5296982" algn="l"/>
                  <a:tab pos="5704553" algn="l"/>
                  <a:tab pos="6112124" algn="l"/>
                  <a:tab pos="6519695" algn="l"/>
                  <a:tab pos="6927266" algn="l"/>
                  <a:tab pos="7334837" algn="l"/>
                  <a:tab pos="7742408" algn="l"/>
                  <a:tab pos="8149979" algn="l"/>
                </a:tabLst>
                <a:defRPr/>
              </a:pPr>
              <a:t>9</a:t>
            </a:fld>
            <a:endParaRPr kumimoji="0" lang="el-GR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95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658</Words>
  <Application>Microsoft Office PowerPoint</Application>
  <PresentationFormat>Widescreen</PresentationFormat>
  <Paragraphs>131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Calibri</vt:lpstr>
      <vt:lpstr>Comic Sans MS</vt:lpstr>
      <vt:lpstr>Garamond</vt:lpstr>
      <vt:lpstr>Helvetica Neue</vt:lpstr>
      <vt:lpstr>Source Sans Pro</vt:lpstr>
      <vt:lpstr>Source Sans Pro Black</vt:lpstr>
      <vt:lpstr>Times New Roman</vt:lpstr>
      <vt:lpstr>Verdana</vt:lpstr>
      <vt:lpstr>Wingdings</vt:lpstr>
      <vt:lpstr>源ノ角ゴシック Heavy</vt:lpstr>
      <vt:lpstr>源ノ角ゴシック Medium</vt:lpstr>
      <vt:lpstr>Level</vt:lpstr>
      <vt:lpstr>Office Theme</vt:lpstr>
      <vt:lpstr>PowerPoint Presentation</vt:lpstr>
      <vt:lpstr>PowerPoint Presentation</vt:lpstr>
      <vt:lpstr>Decision Making in Argumentation Knowledge (SBPs) for Decision Making</vt:lpstr>
      <vt:lpstr>Representation Language/Process (Study Assistant Example)</vt:lpstr>
      <vt:lpstr>Refinement &amp; Combinations  of Scenarios-based Prefs</vt:lpstr>
      <vt:lpstr>Refinement &amp; Combinations  of Scenarios-based Prefs</vt:lpstr>
      <vt:lpstr>From SBPs to Argumentation (in the Gorgias Framework)</vt:lpstr>
      <vt:lpstr>From SBPs to Argumentation (in the Gorgias Framework)</vt:lpstr>
      <vt:lpstr>From SBPs to Argumentation (in the Gorgias Framework)</vt:lpstr>
      <vt:lpstr>From SBPs to Argumentation (in the Gorgias Framework)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SBPs to Argumentation Theories &amp; Gorgias</dc:title>
  <dc:creator>Antonis Kakas</dc:creator>
  <cp:lastModifiedBy>Antonis Kakas</cp:lastModifiedBy>
  <cp:revision>4</cp:revision>
  <dcterms:created xsi:type="dcterms:W3CDTF">2020-11-16T19:24:39Z</dcterms:created>
  <dcterms:modified xsi:type="dcterms:W3CDTF">2022-08-31T14:16:13Z</dcterms:modified>
</cp:coreProperties>
</file>