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6"/>
  </p:notesMasterIdLst>
  <p:sldIdLst>
    <p:sldId id="284" r:id="rId3"/>
    <p:sldId id="285" r:id="rId4"/>
    <p:sldId id="262" r:id="rId5"/>
    <p:sldId id="263" r:id="rId6"/>
    <p:sldId id="264" r:id="rId7"/>
    <p:sldId id="265" r:id="rId8"/>
    <p:sldId id="267" r:id="rId9"/>
    <p:sldId id="268" r:id="rId10"/>
    <p:sldId id="273" r:id="rId11"/>
    <p:sldId id="271" r:id="rId12"/>
    <p:sldId id="269" r:id="rId13"/>
    <p:sldId id="272" r:id="rId14"/>
    <p:sldId id="274" r:id="rId15"/>
    <p:sldId id="275" r:id="rId16"/>
    <p:sldId id="258" r:id="rId17"/>
    <p:sldId id="276" r:id="rId18"/>
    <p:sldId id="278" r:id="rId19"/>
    <p:sldId id="279" r:id="rId20"/>
    <p:sldId id="280" r:id="rId21"/>
    <p:sldId id="281" r:id="rId22"/>
    <p:sldId id="270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FD875-81FE-490D-9801-FECA9E8B15DE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6CFAD-E1A5-4E1E-A627-5AC4A3C39B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8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3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75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14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44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15</a:t>
            </a:fld>
            <a:endParaRPr lang="en-GB" altLang="el-G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17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16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02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17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98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18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25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19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63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20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57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21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30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22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73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4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16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5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7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6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26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7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50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8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47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9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46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10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37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defTabSz="960438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5A2C591D-6F61-4468-8FFA-DEECFF41AF47}" type="slidenum">
              <a:rPr lang="en-GB" altLang="el-GR" sz="1300">
                <a:solidFill>
                  <a:srgbClr val="000000"/>
                </a:solidFill>
              </a:rPr>
              <a:pPr/>
              <a:t>11</a:t>
            </a:fld>
            <a:endParaRPr lang="en-GB" altLang="el-GR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0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C26101-0D39-4951-899B-5128223BEC71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F03C-5F5D-4F53-9EEC-588AEAF40CB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0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A43A-D7AD-4049-AC64-FF5B303D43C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13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78078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75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955828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22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933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15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9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2755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502A1-C945-4518-AE12-0A811E20EF0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4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1067-795D-4CBF-B71B-94D10B42AA52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9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7B893-1687-4AA2-A47A-81947535D72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5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D0AD6-8937-4828-9270-0B113E7A57E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10FA-32E7-4069-B307-C946A655D9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B3A72-1953-41FE-8ACA-7F49727B7BEF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8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FA1A2-AE19-4AC9-954A-878DB651E189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20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195D-71CC-4B4B-93AB-D766791E6BE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30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B8D4E-161A-4D07-A867-70B2FD740111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79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9" r:id="rId12"/>
    <p:sldLayoutId id="2147483680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1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edica.cs.ucy.ac.cy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563880" y="283464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Argumentation Framework </a:t>
            </a:r>
            <a:br>
              <a:rPr lang="en-US" altLang="en-US" sz="4800" b="1" dirty="0" smtClean="0"/>
            </a:br>
            <a:r>
              <a:rPr lang="en-US" altLang="en-US" sz="4800" b="1" dirty="0" smtClean="0">
                <a:solidFill>
                  <a:srgbClr val="0070C0"/>
                </a:solidFill>
              </a:rPr>
              <a:t>&lt;</a:t>
            </a:r>
            <a:r>
              <a:rPr lang="en-US" altLang="en-US" sz="4800" b="1" dirty="0" err="1" smtClean="0">
                <a:solidFill>
                  <a:srgbClr val="0070C0"/>
                </a:solidFill>
              </a:rPr>
              <a:t>Args,ATT</a:t>
            </a:r>
            <a:r>
              <a:rPr lang="en-US" altLang="en-US" sz="4800" b="1" dirty="0" smtClean="0">
                <a:solidFill>
                  <a:srgbClr val="0070C0"/>
                </a:solidFill>
              </a:rPr>
              <a:t>&gt; </a:t>
            </a:r>
            <a:r>
              <a:rPr lang="en-US" altLang="en-US" sz="4800" b="1" dirty="0" smtClean="0"/>
              <a:t>for Ethics (3)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3592" y="6211824"/>
            <a:ext cx="2844800" cy="4572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10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0" y="1487424"/>
            <a:ext cx="12192000" cy="556260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Example – </a:t>
            </a:r>
            <a:r>
              <a:rPr lang="en-US" sz="3600" b="1" dirty="0" smtClean="0">
                <a:solidFill>
                  <a:srgbClr val="0070C0"/>
                </a:solidFill>
              </a:rPr>
              <a:t>Value hierarchy</a:t>
            </a:r>
            <a:r>
              <a:rPr lang="en-US" sz="3600" b="1" dirty="0" smtClean="0"/>
              <a:t>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Generally (when in </a:t>
            </a:r>
            <a:r>
              <a:rPr lang="en-US" sz="3200" b="1" dirty="0" smtClean="0">
                <a:solidFill>
                  <a:srgbClr val="FF0000"/>
                </a:solidFill>
              </a:rPr>
              <a:t>conflict</a:t>
            </a:r>
            <a:r>
              <a:rPr lang="en-US" sz="3200" b="1" dirty="0" smtClean="0"/>
              <a:t>):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70C0"/>
                </a:solidFill>
              </a:rPr>
              <a:t>v2:respect yourself &gt; v1:respect others 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400" b="1" dirty="0" smtClean="0"/>
              <a:t>But when “</a:t>
            </a:r>
            <a:r>
              <a:rPr lang="en-US" sz="3400" b="1" dirty="0" smtClean="0">
                <a:solidFill>
                  <a:srgbClr val="0070C0"/>
                </a:solidFill>
              </a:rPr>
              <a:t>Child in Need”: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 v1, v2 equal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And when</a:t>
            </a:r>
            <a:r>
              <a:rPr lang="en-US" sz="3200" b="1" dirty="0" smtClean="0">
                <a:solidFill>
                  <a:srgbClr val="0070C0"/>
                </a:solidFill>
              </a:rPr>
              <a:t> “Your Child”: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70C0"/>
                </a:solidFill>
              </a:rPr>
              <a:t> v1 &gt; v2 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 </a:t>
            </a:r>
            <a:r>
              <a:rPr lang="en-US" sz="3200" b="1" dirty="0" smtClean="0"/>
              <a:t>Hence we have the framework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r>
              <a:rPr lang="en-US" sz="3200" b="1" dirty="0">
                <a:solidFill>
                  <a:srgbClr val="FF0000"/>
                </a:solidFill>
              </a:rPr>
              <a:t>d</a:t>
            </a:r>
            <a:r>
              <a:rPr lang="en-US" sz="3200" b="1" dirty="0" smtClean="0">
                <a:solidFill>
                  <a:srgbClr val="FF0000"/>
                </a:solidFill>
              </a:rPr>
              <a:t>ynamically changing </a:t>
            </a:r>
            <a:r>
              <a:rPr lang="en-US" sz="3200" b="1" dirty="0" smtClean="0"/>
              <a:t>as in the figures</a:t>
            </a:r>
            <a:endParaRPr lang="en-US" sz="3200" b="1" dirty="0"/>
          </a:p>
        </p:txBody>
      </p:sp>
      <p:sp>
        <p:nvSpPr>
          <p:cNvPr id="2" name="Oval 1"/>
          <p:cNvSpPr/>
          <p:nvPr/>
        </p:nvSpPr>
        <p:spPr bwMode="auto">
          <a:xfrm>
            <a:off x="8897112" y="1487424"/>
            <a:ext cx="2688336" cy="1399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99880" y="1935480"/>
            <a:ext cx="79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GB" dirty="0" err="1" smtClean="0"/>
              <a:t>rg</a:t>
            </a:r>
            <a:r>
              <a:rPr lang="el-GR" dirty="0" smtClean="0"/>
              <a:t>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0533888" y="1935480"/>
            <a:ext cx="86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GB" dirty="0" smtClean="0"/>
              <a:t>rg2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9875520" y="2120146"/>
            <a:ext cx="731520" cy="17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Oval 21"/>
          <p:cNvSpPr/>
          <p:nvPr/>
        </p:nvSpPr>
        <p:spPr bwMode="auto">
          <a:xfrm>
            <a:off x="8897112" y="3519178"/>
            <a:ext cx="2688336" cy="1399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99880" y="3967234"/>
            <a:ext cx="79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GB" dirty="0" err="1" smtClean="0"/>
              <a:t>rg</a:t>
            </a:r>
            <a:r>
              <a:rPr lang="el-GR" dirty="0" smtClean="0"/>
              <a:t>1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0533888" y="3967234"/>
            <a:ext cx="86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GB" dirty="0" smtClean="0"/>
              <a:t>rg2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9875520" y="4085213"/>
            <a:ext cx="731520" cy="17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5"/>
          <p:cNvSpPr/>
          <p:nvPr/>
        </p:nvSpPr>
        <p:spPr bwMode="auto">
          <a:xfrm>
            <a:off x="8897112" y="5284601"/>
            <a:ext cx="2688336" cy="139903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99880" y="5732657"/>
            <a:ext cx="79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GB" dirty="0" err="1" smtClean="0"/>
              <a:t>rg</a:t>
            </a:r>
            <a:r>
              <a:rPr lang="el-GR" dirty="0" smtClean="0"/>
              <a:t>1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0533888" y="5732657"/>
            <a:ext cx="868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en-GB" dirty="0" smtClean="0"/>
              <a:t>rg2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9875520" y="4321588"/>
            <a:ext cx="7315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9809480" y="5917323"/>
            <a:ext cx="73152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9025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27888" y="320040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Argumentation Framework </a:t>
            </a:r>
            <a:br>
              <a:rPr lang="en-US" altLang="en-US" sz="4800" b="1" dirty="0" smtClean="0"/>
            </a:br>
            <a:r>
              <a:rPr lang="en-US" altLang="en-US" sz="4800" b="1" dirty="0" smtClean="0">
                <a:solidFill>
                  <a:srgbClr val="0070C0"/>
                </a:solidFill>
              </a:rPr>
              <a:t>&lt;</a:t>
            </a:r>
            <a:r>
              <a:rPr lang="en-US" altLang="en-US" sz="4800" b="1" dirty="0" err="1" smtClean="0">
                <a:solidFill>
                  <a:srgbClr val="0070C0"/>
                </a:solidFill>
              </a:rPr>
              <a:t>Args,ATT</a:t>
            </a:r>
            <a:r>
              <a:rPr lang="en-US" altLang="en-US" sz="4800" b="1" dirty="0" smtClean="0">
                <a:solidFill>
                  <a:srgbClr val="0070C0"/>
                </a:solidFill>
              </a:rPr>
              <a:t>&gt; </a:t>
            </a:r>
            <a:r>
              <a:rPr lang="en-US" altLang="en-US" sz="4800" b="1" dirty="0" smtClean="0"/>
              <a:t>for Ethics (3)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11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008" y="1524000"/>
            <a:ext cx="12490704" cy="5562600"/>
          </a:xfrm>
        </p:spPr>
        <p:txBody>
          <a:bodyPr>
            <a:normAutofit fontScale="775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This contextual valued hierarchy can be captured by </a:t>
            </a:r>
            <a:r>
              <a:rPr lang="en-US" sz="3600" b="1" dirty="0" smtClean="0">
                <a:solidFill>
                  <a:srgbClr val="00B050"/>
                </a:solidFill>
              </a:rPr>
              <a:t>Scenario-based preferences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b="1" dirty="0" smtClean="0"/>
              <a:t>They are thus </a:t>
            </a:r>
            <a:r>
              <a:rPr lang="en-US" sz="2800" b="1" dirty="0" smtClean="0">
                <a:solidFill>
                  <a:srgbClr val="00B050"/>
                </a:solidFill>
              </a:rPr>
              <a:t>compiled directly </a:t>
            </a:r>
            <a:r>
              <a:rPr lang="en-US" sz="2800" b="1" dirty="0" smtClean="0"/>
              <a:t>at the third level of action.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Example – </a:t>
            </a:r>
            <a:r>
              <a:rPr lang="en-US" sz="3600" b="1" dirty="0" smtClean="0">
                <a:solidFill>
                  <a:srgbClr val="0070C0"/>
                </a:solidFill>
              </a:rPr>
              <a:t>Value hierarchy</a:t>
            </a:r>
            <a:r>
              <a:rPr lang="en-US" sz="3600" b="1" dirty="0" smtClean="0"/>
              <a:t>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Generally (when in conflict) </a:t>
            </a:r>
            <a:r>
              <a:rPr lang="en-US" sz="3200" b="1" dirty="0" err="1" smtClean="0"/>
              <a:t>take_care</a:t>
            </a:r>
            <a:r>
              <a:rPr lang="en-US" sz="3200" b="1" dirty="0" smtClean="0"/>
              <a:t>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B050"/>
                </a:solidFill>
              </a:rPr>
              <a:t> &lt;1, {}, </a:t>
            </a:r>
            <a:r>
              <a:rPr lang="en-US" sz="3000" b="1" dirty="0" err="1" smtClean="0">
                <a:solidFill>
                  <a:srgbClr val="00B050"/>
                </a:solidFill>
              </a:rPr>
              <a:t>take_care</a:t>
            </a:r>
            <a:r>
              <a:rPr lang="en-US" sz="3000" b="1" dirty="0" smtClean="0">
                <a:solidFill>
                  <a:srgbClr val="00B050"/>
                </a:solidFill>
              </a:rPr>
              <a:t>&gt;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400" b="1" dirty="0" smtClean="0"/>
              <a:t>But when “</a:t>
            </a:r>
            <a:r>
              <a:rPr lang="en-US" sz="3400" b="1" dirty="0" smtClean="0">
                <a:solidFill>
                  <a:srgbClr val="0070C0"/>
                </a:solidFill>
              </a:rPr>
              <a:t>Child in Need”, </a:t>
            </a:r>
            <a:r>
              <a:rPr lang="en-US" sz="3400" b="1" dirty="0" smtClean="0"/>
              <a:t>try to help</a:t>
            </a:r>
            <a:r>
              <a:rPr lang="en-US" sz="3400" b="1" dirty="0" smtClean="0">
                <a:solidFill>
                  <a:srgbClr val="0070C0"/>
                </a:solidFill>
              </a:rPr>
              <a:t>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>
                <a:solidFill>
                  <a:srgbClr val="00B050"/>
                </a:solidFill>
              </a:rPr>
              <a:t>&lt;2, {Child in Need}, </a:t>
            </a:r>
            <a:r>
              <a:rPr lang="en-US" sz="3000" b="1" dirty="0" smtClean="0">
                <a:solidFill>
                  <a:srgbClr val="00B050"/>
                </a:solidFill>
              </a:rPr>
              <a:t>{</a:t>
            </a:r>
            <a:r>
              <a:rPr lang="en-US" sz="3000" b="1" dirty="0" err="1" smtClean="0">
                <a:solidFill>
                  <a:srgbClr val="00B050"/>
                </a:solidFill>
              </a:rPr>
              <a:t>take_care</a:t>
            </a:r>
            <a:r>
              <a:rPr lang="en-US" sz="3000" b="1" dirty="0">
                <a:solidFill>
                  <a:srgbClr val="00B050"/>
                </a:solidFill>
              </a:rPr>
              <a:t>, </a:t>
            </a:r>
            <a:r>
              <a:rPr lang="en-US" sz="3000" b="1" dirty="0" smtClean="0">
                <a:solidFill>
                  <a:srgbClr val="00B050"/>
                </a:solidFill>
              </a:rPr>
              <a:t>help}&gt;</a:t>
            </a:r>
            <a:endParaRPr lang="en-US" sz="3000" b="1" dirty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And when</a:t>
            </a:r>
            <a:r>
              <a:rPr lang="en-US" sz="3200" b="1" dirty="0" smtClean="0">
                <a:solidFill>
                  <a:srgbClr val="0070C0"/>
                </a:solidFill>
              </a:rPr>
              <a:t> “Your Child”, </a:t>
            </a:r>
            <a:r>
              <a:rPr lang="en-US" sz="3200" b="1" dirty="0" smtClean="0"/>
              <a:t>must help: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&lt;3, {Your Child, Child </a:t>
            </a:r>
            <a:r>
              <a:rPr lang="en-US" sz="2800" b="1" dirty="0">
                <a:solidFill>
                  <a:srgbClr val="00B050"/>
                </a:solidFill>
              </a:rPr>
              <a:t>in Need}, </a:t>
            </a:r>
            <a:r>
              <a:rPr lang="en-US" sz="2800" b="1" dirty="0" smtClean="0">
                <a:solidFill>
                  <a:srgbClr val="00B050"/>
                </a:solidFill>
              </a:rPr>
              <a:t>help&gt;</a:t>
            </a:r>
          </a:p>
          <a:p>
            <a:pPr lvl="3">
              <a:buClr>
                <a:schemeClr val="tx1"/>
              </a:buClr>
              <a:defRPr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Note values are </a:t>
            </a:r>
            <a:r>
              <a:rPr lang="en-US" sz="3600" b="1" dirty="0" smtClean="0">
                <a:solidFill>
                  <a:srgbClr val="FFC000"/>
                </a:solidFill>
              </a:rPr>
              <a:t>not seen explicitly </a:t>
            </a:r>
            <a:r>
              <a:rPr lang="en-US" sz="3600" b="1" dirty="0" smtClean="0"/>
              <a:t>in SBPs – need to remember the </a:t>
            </a:r>
            <a:r>
              <a:rPr lang="en-US" sz="3600" b="1" dirty="0" smtClean="0">
                <a:solidFill>
                  <a:srgbClr val="0070C0"/>
                </a:solidFill>
              </a:rPr>
              <a:t>promoting link </a:t>
            </a:r>
            <a:r>
              <a:rPr lang="en-US" sz="3600" b="1" dirty="0" smtClean="0"/>
              <a:t>of actions with values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1695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77240" y="1"/>
            <a:ext cx="10771632" cy="1139825"/>
          </a:xfrm>
        </p:spPr>
        <p:txBody>
          <a:bodyPr/>
          <a:lstStyle/>
          <a:p>
            <a:pPr algn="ctr" eaLnBrk="1" hangingPunct="1"/>
            <a:r>
              <a:rPr lang="en-GB" altLang="el-GR" b="1" dirty="0" smtClean="0">
                <a:solidFill>
                  <a:srgbClr val="999900"/>
                </a:solidFill>
                <a:latin typeface="Comic Sans MS" panose="030F0702030302020204" pitchFamily="66" charset="0"/>
              </a:rPr>
              <a:t>Example in </a:t>
            </a:r>
            <a:r>
              <a:rPr lang="en-GB" altLang="el-GR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GORGIAS </a:t>
            </a:r>
            <a:r>
              <a:rPr lang="en-GB" altLang="el-GR" sz="40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pseudocode</a:t>
            </a:r>
            <a:endParaRPr lang="en-GB" altLang="el-GR" sz="4000" b="1" dirty="0" smtClean="0">
              <a:latin typeface="Comic Sans MS" panose="030F0702030302020204" pitchFamily="66" charset="0"/>
            </a:endParaRP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58824" y="1536192"/>
            <a:ext cx="9970008" cy="51816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GB" altLang="el-G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Object-level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argument rules</a:t>
            </a:r>
            <a:r>
              <a:rPr lang="en-GB" altLang="el-GR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lvl="1" eaLnBrk="1" hangingPunct="1">
              <a:buNone/>
            </a:pPr>
            <a:r>
              <a:rPr lang="en-GB" altLang="el-GR" dirty="0" smtClean="0">
                <a:latin typeface="Comic Sans MS" panose="030F0702030302020204" pitchFamily="66" charset="0"/>
              </a:rPr>
              <a:t>r1(myself): </a:t>
            </a:r>
            <a:r>
              <a:rPr lang="en-GB" altLang="el-GR" dirty="0" err="1" smtClean="0">
                <a:latin typeface="Comic Sans MS" panose="030F0702030302020204" pitchFamily="66" charset="0"/>
              </a:rPr>
              <a:t>take_care</a:t>
            </a:r>
            <a:r>
              <a:rPr lang="en-GB" altLang="el-GR" dirty="0" smtClean="0">
                <a:latin typeface="Comic Sans MS" panose="030F0702030302020204" pitchFamily="66" charset="0"/>
              </a:rPr>
              <a:t>(</a:t>
            </a:r>
            <a:r>
              <a:rPr lang="en-GB" altLang="el-GR" dirty="0" err="1" smtClean="0">
                <a:latin typeface="Comic Sans MS" panose="030F0702030302020204" pitchFamily="66" charset="0"/>
              </a:rPr>
              <a:t>myslef</a:t>
            </a:r>
            <a:r>
              <a:rPr lang="en-GB" altLang="el-GR" dirty="0" smtClean="0">
                <a:latin typeface="Comic Sans MS" panose="030F0702030302020204" pitchFamily="66" charset="0"/>
              </a:rPr>
              <a:t>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true/</a:t>
            </a:r>
            <a:r>
              <a:rPr lang="en-GB" altLang="el-GR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respect_one_self</a:t>
            </a:r>
            <a:endParaRPr lang="en-GB" altLang="el-GR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eaLnBrk="1" hangingPunct="1">
              <a:buNone/>
            </a:pPr>
            <a:r>
              <a:rPr lang="en-GB" altLang="el-GR" dirty="0" smtClean="0">
                <a:latin typeface="Comic Sans MS" panose="030F0702030302020204" pitchFamily="66" charset="0"/>
              </a:rPr>
              <a:t>r2(Person): help(Person)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true/</a:t>
            </a:r>
            <a:r>
              <a:rPr lang="en-GB" altLang="el-GR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respect_others</a:t>
            </a:r>
            <a:endParaRPr lang="en-GB" altLang="el-GR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eaLnBrk="1" hangingPunct="1">
              <a:buNone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l-G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Priority argument rules</a:t>
            </a:r>
          </a:p>
          <a:p>
            <a:pPr lvl="1" eaLnBrk="1" hangingPunct="1"/>
            <a:r>
              <a:rPr lang="en-GB" altLang="el-GR" dirty="0">
                <a:solidFill>
                  <a:schemeClr val="tx2"/>
                </a:solidFill>
                <a:latin typeface="Comic Sans MS" panose="030F0702030302020204" pitchFamily="66" charset="0"/>
              </a:rPr>
              <a:t>Default 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Policy – Scenario 1</a:t>
            </a:r>
            <a:endParaRPr lang="en-GB" altLang="el-GR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Generally, </a:t>
            </a:r>
            <a:r>
              <a:rPr lang="en-GB" altLang="el-GR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take_care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: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R12(Person): </a:t>
            </a:r>
            <a:r>
              <a:rPr lang="en-GB" altLang="el-GR" dirty="0" smtClean="0">
                <a:latin typeface="Comic Sans MS" panose="030F0702030302020204" pitchFamily="66" charset="0"/>
              </a:rPr>
              <a:t>r1(myself) </a:t>
            </a:r>
            <a:r>
              <a:rPr lang="en-GB" altLang="el-GR" dirty="0">
                <a:latin typeface="Comic Sans MS" panose="030F0702030302020204" pitchFamily="66" charset="0"/>
              </a:rPr>
              <a:t>&gt;  </a:t>
            </a:r>
            <a:r>
              <a:rPr lang="en-GB" altLang="el-GR" dirty="0" smtClean="0">
                <a:latin typeface="Comic Sans MS" panose="030F0702030302020204" pitchFamily="66" charset="0"/>
              </a:rPr>
              <a:t>r2(Person) </a:t>
            </a:r>
            <a:r>
              <a:rPr lang="en-GB" altLang="el-GR" dirty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  <a:endParaRPr lang="en-GB" altLang="el-GR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Special – Contextual- Priority: </a:t>
            </a:r>
            <a:r>
              <a:rPr lang="en-GB" altLang="el-GR" dirty="0">
                <a:solidFill>
                  <a:schemeClr val="tx2"/>
                </a:solidFill>
                <a:latin typeface="Comic Sans MS" panose="030F0702030302020204" pitchFamily="66" charset="0"/>
              </a:rPr>
              <a:t>Scenario 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</a:t>
            </a:r>
          </a:p>
          <a:p>
            <a:pPr lvl="1" eaLnBrk="1" hangingPunct="1"/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Generally,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when child (in danger) try to help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R21(Person): </a:t>
            </a:r>
            <a:r>
              <a:rPr lang="en-GB" altLang="el-GR" dirty="0" smtClean="0">
                <a:latin typeface="Comic Sans MS" panose="030F0702030302020204" pitchFamily="66" charset="0"/>
              </a:rPr>
              <a:t>r2(Person) </a:t>
            </a:r>
            <a:r>
              <a:rPr lang="en-GB" altLang="el-GR" dirty="0">
                <a:latin typeface="Comic Sans MS" panose="030F0702030302020204" pitchFamily="66" charset="0"/>
              </a:rPr>
              <a:t>&gt;  </a:t>
            </a:r>
            <a:r>
              <a:rPr lang="en-GB" altLang="el-GR" dirty="0" smtClean="0">
                <a:latin typeface="Comic Sans MS" panose="030F0702030302020204" pitchFamily="66" charset="0"/>
              </a:rPr>
              <a:t>r1(myself) </a:t>
            </a:r>
            <a:r>
              <a:rPr lang="en-GB" altLang="el-GR" dirty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child(Person)</a:t>
            </a:r>
          </a:p>
          <a:p>
            <a:pPr lvl="1" eaLnBrk="1" hangingPunct="1"/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>
                <a:solidFill>
                  <a:schemeClr val="tx2"/>
                </a:solidFill>
                <a:latin typeface="Comic Sans MS" panose="030F0702030302020204" pitchFamily="66" charset="0"/>
              </a:rPr>
              <a:t>Special – Contextual- Priority: Scenario 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3</a:t>
            </a:r>
            <a:endParaRPr lang="en-GB" altLang="el-GR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R’21(Person): </a:t>
            </a:r>
            <a:r>
              <a:rPr lang="en-GB" altLang="el-GR" dirty="0" smtClean="0">
                <a:latin typeface="Comic Sans MS" panose="030F0702030302020204" pitchFamily="66" charset="0"/>
              </a:rPr>
              <a:t>r2(Person) </a:t>
            </a:r>
            <a:r>
              <a:rPr lang="en-GB" altLang="el-GR" dirty="0">
                <a:latin typeface="Comic Sans MS" panose="030F0702030302020204" pitchFamily="66" charset="0"/>
              </a:rPr>
              <a:t>&gt;  </a:t>
            </a:r>
            <a:r>
              <a:rPr lang="en-GB" altLang="el-GR" dirty="0" smtClean="0">
                <a:latin typeface="Comic Sans MS" panose="030F0702030302020204" pitchFamily="66" charset="0"/>
              </a:rPr>
              <a:t>r1(myself) </a:t>
            </a:r>
            <a:r>
              <a:rPr lang="en-GB" altLang="el-GR" dirty="0">
                <a:latin typeface="Symbol" panose="05050102010706020507" pitchFamily="18" charset="2"/>
              </a:rPr>
              <a:t> </a:t>
            </a:r>
            <a:r>
              <a:rPr lang="en-GB" altLang="el-GR" dirty="0" err="1" smtClean="0">
                <a:latin typeface="Comic Sans MS" panose="030F0702030302020204" pitchFamily="66" charset="0"/>
              </a:rPr>
              <a:t>mychild</a:t>
            </a:r>
            <a:r>
              <a:rPr lang="en-GB" altLang="el-GR" dirty="0" smtClean="0">
                <a:latin typeface="Comic Sans MS" panose="030F0702030302020204" pitchFamily="66" charset="0"/>
              </a:rPr>
              <a:t>(Person)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C21(Person): </a:t>
            </a:r>
            <a:r>
              <a:rPr lang="en-GB" altLang="el-GR" dirty="0" smtClean="0">
                <a:latin typeface="Comic Sans MS" panose="030F0702030302020204" pitchFamily="66" charset="0"/>
              </a:rPr>
              <a:t>R’21(Person) </a:t>
            </a:r>
            <a:r>
              <a:rPr lang="en-GB" altLang="el-GR" dirty="0">
                <a:latin typeface="Comic Sans MS" panose="030F0702030302020204" pitchFamily="66" charset="0"/>
              </a:rPr>
              <a:t>&gt; </a:t>
            </a:r>
            <a:r>
              <a:rPr lang="en-GB" altLang="el-GR" dirty="0" smtClean="0">
                <a:latin typeface="Comic Sans MS" panose="030F0702030302020204" pitchFamily="66" charset="0"/>
              </a:rPr>
              <a:t>R12(Person) </a:t>
            </a:r>
            <a:r>
              <a:rPr lang="en-GB" altLang="el-GR" dirty="0">
                <a:latin typeface="Symbol" panose="05050102010706020507" pitchFamily="18" charset="2"/>
              </a:rPr>
              <a:t> </a:t>
            </a:r>
            <a:r>
              <a:rPr lang="en-GB" altLang="el-GR" dirty="0">
                <a:latin typeface="Comic Sans MS" panose="030F0702030302020204" pitchFamily="66" charset="0"/>
              </a:rPr>
              <a:t>true</a:t>
            </a:r>
          </a:p>
          <a:p>
            <a:pPr lvl="1" eaLnBrk="1" hangingPunct="1"/>
            <a:endParaRPr lang="en-GB" altLang="el-GR" dirty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sz="650" dirty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sz="650" dirty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457200" lvl="1" indent="0" eaLnBrk="1" hangingPunct="1">
              <a:buNone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sz="65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endParaRPr lang="en-GB" altLang="el-GR" sz="105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l-G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79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>
                <a:solidFill>
                  <a:srgbClr val="999900"/>
                </a:solidFill>
                <a:latin typeface="Comic Sans MS" panose="030F0702030302020204" pitchFamily="66" charset="0"/>
              </a:rPr>
              <a:t>Example in </a:t>
            </a:r>
            <a:r>
              <a:rPr lang="en-GB" altLang="el-GR" b="1" dirty="0">
                <a:solidFill>
                  <a:srgbClr val="0070C0"/>
                </a:solidFill>
                <a:latin typeface="Comic Sans MS" panose="030F0702030302020204" pitchFamily="66" charset="0"/>
              </a:rPr>
              <a:t>GORGIAS </a:t>
            </a:r>
            <a:r>
              <a:rPr lang="en-GB" altLang="el-G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</a:t>
            </a:r>
            <a:r>
              <a:rPr lang="en-GB" altLang="el-GR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pseudocode)</a:t>
            </a:r>
            <a:endParaRPr lang="en-GB" altLang="el-GR" b="1" dirty="0" smtClean="0">
              <a:latin typeface="Comic Sans MS" panose="030F0702030302020204" pitchFamily="66" charset="0"/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8408" y="1600200"/>
            <a:ext cx="11064240" cy="51054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B050"/>
                </a:solidFill>
              </a:rPr>
              <a:t>&lt;2, {Child in Need}, {</a:t>
            </a:r>
            <a:r>
              <a:rPr lang="en-US" sz="3200" b="1" dirty="0" err="1">
                <a:solidFill>
                  <a:srgbClr val="00B050"/>
                </a:solidFill>
              </a:rPr>
              <a:t>take_care</a:t>
            </a:r>
            <a:r>
              <a:rPr lang="en-US" sz="3200" b="1" dirty="0">
                <a:solidFill>
                  <a:srgbClr val="00B050"/>
                </a:solidFill>
              </a:rPr>
              <a:t>, help}&gt;</a:t>
            </a:r>
          </a:p>
          <a:p>
            <a:pPr eaLnBrk="1" hangingPunct="1">
              <a:defRPr/>
            </a:pPr>
            <a:r>
              <a:rPr lang="de-DE" altLang="el-GR" dirty="0" smtClean="0">
                <a:latin typeface="Comic Sans MS" panose="030F0702030302020204" pitchFamily="66" charset="0"/>
              </a:rPr>
              <a:t>A1={</a:t>
            </a:r>
            <a:r>
              <a:rPr lang="en-GB" altLang="el-GR" dirty="0">
                <a:latin typeface="Comic Sans MS" panose="030F0702030302020204" pitchFamily="66" charset="0"/>
              </a:rPr>
              <a:t>r1(myself</a:t>
            </a:r>
            <a:r>
              <a:rPr lang="en-GB" altLang="el-GR" dirty="0" smtClean="0">
                <a:latin typeface="Comic Sans MS" panose="030F0702030302020204" pitchFamily="66" charset="0"/>
              </a:rPr>
              <a:t>)</a:t>
            </a:r>
            <a:r>
              <a:rPr lang="de-DE" altLang="el-GR" dirty="0" smtClean="0">
                <a:latin typeface="Comic Sans MS" panose="030F0702030302020204" pitchFamily="66" charset="0"/>
              </a:rPr>
              <a:t>} supports the action to take_care</a:t>
            </a:r>
          </a:p>
          <a:p>
            <a:pPr eaLnBrk="1" hangingPunct="1">
              <a:defRPr/>
            </a:pPr>
            <a:r>
              <a:rPr lang="de-DE" altLang="el-GR" dirty="0" smtClean="0">
                <a:latin typeface="Comic Sans MS" panose="030F0702030302020204" pitchFamily="66" charset="0"/>
              </a:rPr>
              <a:t>A2={</a:t>
            </a:r>
            <a:r>
              <a:rPr lang="en-GB" altLang="el-GR" dirty="0" smtClean="0">
                <a:latin typeface="Comic Sans MS" panose="030F0702030302020204" pitchFamily="66" charset="0"/>
              </a:rPr>
              <a:t>r2(bob)</a:t>
            </a:r>
            <a:r>
              <a:rPr lang="de-DE" altLang="el-GR" dirty="0">
                <a:latin typeface="Comic Sans MS" panose="030F0702030302020204" pitchFamily="66" charset="0"/>
              </a:rPr>
              <a:t>} supports the action to </a:t>
            </a:r>
            <a:r>
              <a:rPr lang="en-GB" altLang="el-GR" dirty="0" smtClean="0">
                <a:latin typeface="Comic Sans MS" panose="030F0702030302020204" pitchFamily="66" charset="0"/>
              </a:rPr>
              <a:t>help(bob)</a:t>
            </a:r>
            <a:endParaRPr lang="en-GB" altLang="el-GR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dirty="0" smtClean="0">
                <a:latin typeface="Comic Sans MS" panose="030F0702030302020204" pitchFamily="66" charset="0"/>
              </a:rPr>
              <a:t>A1 attacks A2 and vice versa (actions are in conflict)</a:t>
            </a:r>
          </a:p>
          <a:p>
            <a:pPr lvl="1" eaLnBrk="1" hangingPunct="1">
              <a:defRPr/>
            </a:pPr>
            <a:endParaRPr lang="en-GB" altLang="el-GR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de-DE" altLang="el-GR" sz="2400" dirty="0" smtClean="0">
                <a:latin typeface="Comic Sans MS" panose="030F0702030302020204" pitchFamily="66" charset="0"/>
              </a:rPr>
              <a:t>A1’={</a:t>
            </a:r>
            <a:r>
              <a:rPr lang="en-GB" altLang="el-GR" sz="2400" dirty="0" smtClean="0">
                <a:latin typeface="Comic Sans MS" panose="030F0702030302020204" pitchFamily="66" charset="0"/>
              </a:rPr>
              <a:t>r1(myself)</a:t>
            </a:r>
            <a:r>
              <a:rPr lang="de-DE" altLang="el-GR" sz="2400" dirty="0" smtClean="0">
                <a:latin typeface="Comic Sans MS" panose="030F0702030302020204" pitchFamily="66" charset="0"/>
              </a:rPr>
              <a:t>, </a:t>
            </a:r>
            <a:r>
              <a:rPr lang="de-DE" altLang="el-G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R12(</a:t>
            </a:r>
            <a:r>
              <a:rPr lang="en-GB" altLang="el-G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bob</a:t>
            </a:r>
            <a:r>
              <a:rPr lang="de-DE" altLang="el-G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</a:t>
            </a:r>
            <a:r>
              <a:rPr lang="de-DE" altLang="el-GR" sz="2400" dirty="0" smtClean="0">
                <a:latin typeface="Comic Sans MS" panose="030F0702030302020204" pitchFamily="66" charset="0"/>
              </a:rPr>
              <a:t>} </a:t>
            </a:r>
            <a:r>
              <a:rPr lang="de-DE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strengthens</a:t>
            </a:r>
            <a:r>
              <a:rPr lang="de-DE" altLang="el-GR" sz="2400" dirty="0">
                <a:latin typeface="Comic Sans MS" panose="030F0702030302020204" pitchFamily="66" charset="0"/>
              </a:rPr>
              <a:t> </a:t>
            </a:r>
            <a:r>
              <a:rPr lang="de-DE" altLang="el-GR" sz="2400" dirty="0" smtClean="0">
                <a:latin typeface="Comic Sans MS" panose="030F0702030302020204" pitchFamily="66" charset="0"/>
              </a:rPr>
              <a:t>A1</a:t>
            </a:r>
            <a:endParaRPr lang="de-DE" altLang="el-GR" sz="24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dirty="0" smtClean="0">
                <a:latin typeface="Comic Sans MS" panose="030F0702030302020204" pitchFamily="66" charset="0"/>
              </a:rPr>
              <a:t>A1</a:t>
            </a:r>
            <a:r>
              <a:rPr lang="en-GB" altLang="el-G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’ </a:t>
            </a:r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latin typeface="Comic Sans MS" panose="030F0702030302020204" pitchFamily="66" charset="0"/>
              </a:rPr>
              <a:t>A2 but A2 </a:t>
            </a:r>
            <a:r>
              <a:rPr lang="en-GB" alt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does</a:t>
            </a:r>
            <a:r>
              <a:rPr lang="en-GB" altLang="el-GR" dirty="0" smtClean="0">
                <a:latin typeface="Comic Sans MS" panose="030F0702030302020204" pitchFamily="66" charset="0"/>
              </a:rPr>
              <a:t> </a:t>
            </a:r>
            <a:r>
              <a:rPr lang="en-GB" alt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 </a:t>
            </a:r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attack </a:t>
            </a:r>
            <a:r>
              <a:rPr lang="en-GB" altLang="el-GR" dirty="0" smtClean="0">
                <a:latin typeface="Comic Sans MS" panose="030F0702030302020204" pitchFamily="66" charset="0"/>
              </a:rPr>
              <a:t>A1’</a:t>
            </a:r>
            <a:endParaRPr lang="en-GB" altLang="el-GR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de-DE" altLang="el-GR" sz="2400" dirty="0" smtClean="0">
                <a:latin typeface="Comic Sans MS" panose="030F0702030302020204" pitchFamily="66" charset="0"/>
              </a:rPr>
              <a:t>A2’={</a:t>
            </a:r>
            <a:r>
              <a:rPr lang="en-GB" altLang="el-GR" sz="2400" dirty="0" smtClean="0">
                <a:latin typeface="Comic Sans MS" panose="030F0702030302020204" pitchFamily="66" charset="0"/>
              </a:rPr>
              <a:t>r2(bob)</a:t>
            </a:r>
            <a:r>
              <a:rPr lang="de-DE" altLang="el-GR" sz="2400" dirty="0">
                <a:latin typeface="Comic Sans MS" panose="030F0702030302020204" pitchFamily="66" charset="0"/>
              </a:rPr>
              <a:t>, </a:t>
            </a:r>
            <a:r>
              <a:rPr lang="de-DE" altLang="el-G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R21(</a:t>
            </a:r>
            <a:r>
              <a:rPr lang="en-GB" altLang="el-G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bob</a:t>
            </a:r>
            <a:r>
              <a:rPr lang="de-DE" altLang="el-GR" sz="2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</a:t>
            </a:r>
            <a:r>
              <a:rPr lang="de-DE" altLang="el-GR" sz="2400" dirty="0" smtClean="0">
                <a:latin typeface="Comic Sans MS" panose="030F0702030302020204" pitchFamily="66" charset="0"/>
              </a:rPr>
              <a:t>} </a:t>
            </a:r>
            <a:r>
              <a:rPr lang="de-DE" altLang="el-G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strengthens</a:t>
            </a:r>
            <a:r>
              <a:rPr lang="de-DE" altLang="el-GR" sz="2400" dirty="0">
                <a:latin typeface="Comic Sans MS" panose="030F0702030302020204" pitchFamily="66" charset="0"/>
              </a:rPr>
              <a:t> </a:t>
            </a:r>
            <a:r>
              <a:rPr lang="de-DE" altLang="el-GR" sz="2400" dirty="0" smtClean="0">
                <a:latin typeface="Comic Sans MS" panose="030F0702030302020204" pitchFamily="66" charset="0"/>
              </a:rPr>
              <a:t>A2</a:t>
            </a: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dirty="0">
                <a:latin typeface="Comic Sans MS" panose="030F0702030302020204" pitchFamily="66" charset="0"/>
              </a:rPr>
              <a:t>A2</a:t>
            </a:r>
            <a:r>
              <a:rPr lang="en-GB" altLang="el-GR" b="1" dirty="0">
                <a:solidFill>
                  <a:srgbClr val="0070C0"/>
                </a:solidFill>
                <a:latin typeface="Comic Sans MS" panose="030F0702030302020204" pitchFamily="66" charset="0"/>
              </a:rPr>
              <a:t>’ </a:t>
            </a:r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latin typeface="Comic Sans MS" panose="030F0702030302020204" pitchFamily="66" charset="0"/>
              </a:rPr>
              <a:t>A1’ and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vice-versa</a:t>
            </a:r>
          </a:p>
          <a:p>
            <a:pPr eaLnBrk="1" hangingPunct="1">
              <a:defRPr/>
            </a:pPr>
            <a:r>
              <a:rPr lang="en-GB" altLang="el-GR" dirty="0" smtClean="0">
                <a:latin typeface="Comic Sans MS" panose="030F0702030302020204" pitchFamily="66" charset="0"/>
              </a:rPr>
              <a:t>Hence, A1’ and A2’ are </a:t>
            </a:r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admissible</a:t>
            </a:r>
            <a:r>
              <a:rPr lang="en-GB" altLang="el-GR" dirty="0" smtClean="0">
                <a:latin typeface="Comic Sans MS" panose="030F0702030302020204" pitchFamily="66" charset="0"/>
              </a:rPr>
              <a:t>: </a:t>
            </a:r>
          </a:p>
          <a:p>
            <a:pPr marL="0" indent="0" eaLnBrk="1" hangingPunct="1">
              <a:buNone/>
              <a:defRPr/>
            </a:pPr>
            <a:r>
              <a:rPr lang="en-GB" altLang="el-GR" dirty="0" smtClean="0">
                <a:latin typeface="Comic Sans MS" panose="030F0702030302020204" pitchFamily="66" charset="0"/>
              </a:rPr>
              <a:t>	Therefore both actions are </a:t>
            </a:r>
            <a:r>
              <a:rPr lang="en-GB" altLang="el-GR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ethical</a:t>
            </a:r>
            <a:r>
              <a:rPr lang="en-GB" altLang="el-GR" dirty="0" smtClean="0">
                <a:latin typeface="Comic Sans MS" panose="030F0702030302020204" pitchFamily="66" charset="0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7589520" y="4999066"/>
            <a:ext cx="4224528" cy="141732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95360" y="5171343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595360" y="5793864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A2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8732520" y="5540675"/>
            <a:ext cx="0" cy="253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8915400" y="5540675"/>
            <a:ext cx="0" cy="351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9660636" y="5068074"/>
            <a:ext cx="62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A1’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9028176" y="5418512"/>
            <a:ext cx="826008" cy="4334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0853547" y="5435301"/>
            <a:ext cx="62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A2’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10119360" y="5252740"/>
            <a:ext cx="871728" cy="165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0171558" y="5377882"/>
            <a:ext cx="681989" cy="1627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9076566" y="5429153"/>
            <a:ext cx="1885948" cy="1825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67762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27888" y="320040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Argumentation Framework </a:t>
            </a:r>
            <a:br>
              <a:rPr lang="en-US" altLang="en-US" sz="4800" b="1" dirty="0" smtClean="0"/>
            </a:br>
            <a:r>
              <a:rPr lang="en-US" altLang="en-US" sz="4800" b="1" dirty="0" smtClean="0">
                <a:solidFill>
                  <a:srgbClr val="0070C0"/>
                </a:solidFill>
              </a:rPr>
              <a:t>&lt;</a:t>
            </a:r>
            <a:r>
              <a:rPr lang="en-US" altLang="en-US" sz="4800" b="1" dirty="0" err="1" smtClean="0">
                <a:solidFill>
                  <a:srgbClr val="0070C0"/>
                </a:solidFill>
              </a:rPr>
              <a:t>Args,ATT</a:t>
            </a:r>
            <a:r>
              <a:rPr lang="en-US" altLang="en-US" sz="4800" b="1" dirty="0" smtClean="0">
                <a:solidFill>
                  <a:srgbClr val="0070C0"/>
                </a:solidFill>
              </a:rPr>
              <a:t>&gt; </a:t>
            </a:r>
            <a:r>
              <a:rPr lang="en-US" altLang="en-US" sz="4800" b="1" dirty="0" smtClean="0"/>
              <a:t>for Ethics (4)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14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008" y="1524000"/>
            <a:ext cx="12192000" cy="5562600"/>
          </a:xfrm>
        </p:spPr>
        <p:txBody>
          <a:bodyPr>
            <a:normAutofit lnSpcReduction="1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Example – with</a:t>
            </a:r>
            <a:r>
              <a:rPr lang="en-US" sz="3600" b="1" dirty="0" smtClean="0">
                <a:solidFill>
                  <a:srgbClr val="FF0000"/>
                </a:solidFill>
              </a:rPr>
              <a:t> Norms:</a:t>
            </a:r>
            <a:endParaRPr lang="en-US" sz="36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“Do </a:t>
            </a:r>
            <a:r>
              <a:rPr lang="en-US" sz="3200" b="1" dirty="0" smtClean="0">
                <a:solidFill>
                  <a:srgbClr val="FF0000"/>
                </a:solidFill>
              </a:rPr>
              <a:t>not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/>
              <a:t>hurt people.” (serves v2 – respect people)</a:t>
            </a: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rgbClr val="00B050"/>
                </a:solidFill>
              </a:rPr>
              <a:t>Scenario-based Preferences </a:t>
            </a:r>
            <a:r>
              <a:rPr lang="en-US" sz="3600" b="1" dirty="0" smtClean="0"/>
              <a:t>of </a:t>
            </a:r>
            <a:r>
              <a:rPr lang="en-US" sz="3600" b="1" dirty="0" smtClean="0">
                <a:solidFill>
                  <a:srgbClr val="FF0000"/>
                </a:solidFill>
              </a:rPr>
              <a:t>Norm</a:t>
            </a:r>
            <a:r>
              <a:rPr lang="en-US" sz="3600" b="1" dirty="0" smtClean="0"/>
              <a:t>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Generally obey the norm: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&lt;</a:t>
            </a:r>
            <a:r>
              <a:rPr lang="en-US" sz="2400" b="1" dirty="0">
                <a:solidFill>
                  <a:srgbClr val="00B050"/>
                </a:solidFill>
              </a:rPr>
              <a:t>1, {}, </a:t>
            </a:r>
            <a:r>
              <a:rPr lang="en-US" sz="2400" b="1" dirty="0" smtClean="0">
                <a:solidFill>
                  <a:srgbClr val="FF0000"/>
                </a:solidFill>
              </a:rPr>
              <a:t>not</a:t>
            </a:r>
            <a:r>
              <a:rPr lang="en-US" sz="2400" b="1" dirty="0" smtClean="0">
                <a:solidFill>
                  <a:srgbClr val="00B050"/>
                </a:solidFill>
              </a:rPr>
              <a:t> hurt(Person)&gt;</a:t>
            </a:r>
            <a:endParaRPr lang="en-US" sz="2400" b="1" dirty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400" b="1" dirty="0" smtClean="0"/>
              <a:t>But when “</a:t>
            </a:r>
            <a:r>
              <a:rPr lang="en-US" sz="3400" b="1" dirty="0" smtClean="0">
                <a:solidFill>
                  <a:srgbClr val="0070C0"/>
                </a:solidFill>
              </a:rPr>
              <a:t>in danger</a:t>
            </a:r>
            <a:r>
              <a:rPr lang="en-US" sz="3400" b="1" dirty="0" smtClean="0"/>
              <a:t>”, you can hurt: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2600" b="1" dirty="0" smtClean="0">
                <a:solidFill>
                  <a:srgbClr val="00B050"/>
                </a:solidFill>
              </a:rPr>
              <a:t>&lt;2, {</a:t>
            </a:r>
            <a:r>
              <a:rPr lang="en-US" sz="2600" b="1" dirty="0" err="1" smtClean="0">
                <a:solidFill>
                  <a:srgbClr val="00B050"/>
                </a:solidFill>
              </a:rPr>
              <a:t>in_danger_by</a:t>
            </a:r>
            <a:r>
              <a:rPr lang="en-US" sz="2600" b="1" dirty="0" smtClean="0">
                <a:solidFill>
                  <a:srgbClr val="00B050"/>
                </a:solidFill>
              </a:rPr>
              <a:t>(Person)}, </a:t>
            </a:r>
            <a:r>
              <a:rPr lang="en-US" sz="2600" b="1" dirty="0" smtClean="0">
                <a:solidFill>
                  <a:srgbClr val="FF0000"/>
                </a:solidFill>
              </a:rPr>
              <a:t>not or hurt</a:t>
            </a:r>
            <a:r>
              <a:rPr lang="en-US" sz="2600" b="1" dirty="0" smtClean="0">
                <a:solidFill>
                  <a:srgbClr val="00B050"/>
                </a:solidFill>
              </a:rPr>
              <a:t>(Person)&gt;</a:t>
            </a:r>
            <a:endParaRPr lang="en-US" sz="2600" b="1" dirty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When</a:t>
            </a:r>
            <a:r>
              <a:rPr lang="en-US" sz="3200" b="1" dirty="0" smtClean="0">
                <a:solidFill>
                  <a:srgbClr val="0070C0"/>
                </a:solidFill>
              </a:rPr>
              <a:t> “A child in </a:t>
            </a:r>
            <a:r>
              <a:rPr lang="en-US" sz="3200" b="1" dirty="0">
                <a:solidFill>
                  <a:srgbClr val="0070C0"/>
                </a:solidFill>
              </a:rPr>
              <a:t>d</a:t>
            </a:r>
            <a:r>
              <a:rPr lang="en-US" sz="3200" b="1" dirty="0" smtClean="0">
                <a:solidFill>
                  <a:srgbClr val="0070C0"/>
                </a:solidFill>
              </a:rPr>
              <a:t>anger”, </a:t>
            </a:r>
            <a:r>
              <a:rPr lang="en-US" sz="3200" b="1" dirty="0" smtClean="0"/>
              <a:t>you must hurt: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&lt;3, {</a:t>
            </a:r>
            <a:r>
              <a:rPr lang="en-US" sz="2400" b="1" dirty="0" err="1">
                <a:solidFill>
                  <a:srgbClr val="00B050"/>
                </a:solidFill>
              </a:rPr>
              <a:t>c</a:t>
            </a:r>
            <a:r>
              <a:rPr lang="en-US" sz="2400" b="1" dirty="0" err="1" smtClean="0">
                <a:solidFill>
                  <a:srgbClr val="00B050"/>
                </a:solidFill>
              </a:rPr>
              <a:t>hild_in_danger_by</a:t>
            </a:r>
            <a:r>
              <a:rPr lang="en-US" sz="2400" b="1" dirty="0" smtClean="0">
                <a:solidFill>
                  <a:srgbClr val="00B050"/>
                </a:solidFill>
              </a:rPr>
              <a:t>(Person</a:t>
            </a:r>
            <a:r>
              <a:rPr lang="en-US" sz="2400" b="1" dirty="0">
                <a:solidFill>
                  <a:srgbClr val="00B050"/>
                </a:solidFill>
              </a:rPr>
              <a:t>)}, </a:t>
            </a:r>
            <a:r>
              <a:rPr lang="en-US" sz="2400" b="1" dirty="0">
                <a:solidFill>
                  <a:srgbClr val="FF0000"/>
                </a:solidFill>
              </a:rPr>
              <a:t>hurt</a:t>
            </a:r>
            <a:r>
              <a:rPr lang="en-US" sz="2400" b="1" dirty="0">
                <a:solidFill>
                  <a:srgbClr val="00B050"/>
                </a:solidFill>
              </a:rPr>
              <a:t>(Person)&gt;</a:t>
            </a:r>
          </a:p>
          <a:p>
            <a:pPr lvl="3">
              <a:buClr>
                <a:schemeClr val="tx1"/>
              </a:buClr>
              <a:defRPr/>
            </a:pPr>
            <a:endParaRPr lang="en-US" sz="3000" b="1" dirty="0" smtClean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3306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17568"/>
            <a:ext cx="1097280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b="1" dirty="0" smtClean="0"/>
              <a:t>Argumentation for Ethics via 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Norms</a:t>
            </a:r>
            <a:r>
              <a:rPr lang="en-US" altLang="en-US" sz="4800" b="1" dirty="0" smtClean="0"/>
              <a:t> </a:t>
            </a:r>
            <a:br>
              <a:rPr lang="en-US" altLang="en-US" sz="4800" b="1" dirty="0" smtClean="0"/>
            </a:br>
            <a:r>
              <a:rPr lang="en-US" altLang="en-US" sz="4800" b="1" dirty="0" smtClean="0"/>
              <a:t>Example of </a:t>
            </a:r>
            <a:r>
              <a:rPr lang="en-US" altLang="en-US" sz="4800" b="1" dirty="0" smtClean="0">
                <a:solidFill>
                  <a:srgbClr val="FF0000"/>
                </a:solidFill>
              </a:rPr>
              <a:t>MEDICA</a:t>
            </a:r>
            <a:endParaRPr lang="en-GB" altLang="en-US" sz="32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15</a:t>
            </a:fld>
            <a:endParaRPr lang="en-GB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81309" y="1524000"/>
            <a:ext cx="6095601" cy="51816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 smtClean="0"/>
              <a:t>MEDICA:</a:t>
            </a:r>
          </a:p>
          <a:p>
            <a:pPr lvl="1">
              <a:buClr>
                <a:schemeClr val="tx1"/>
              </a:buClr>
              <a:defRPr/>
            </a:pPr>
            <a:r>
              <a:rPr lang="en-US" altLang="en-US" sz="3200" b="1" dirty="0"/>
              <a:t>Medical Data </a:t>
            </a:r>
            <a:r>
              <a:rPr lang="en-US" altLang="en-US" sz="3200" b="1" dirty="0" smtClean="0"/>
              <a:t>Access</a:t>
            </a:r>
            <a:endParaRPr lang="en-US" sz="3200" b="1" dirty="0" smtClean="0"/>
          </a:p>
          <a:p>
            <a:pPr marL="0" indent="0">
              <a:buClr>
                <a:schemeClr val="tx1"/>
              </a:buClr>
              <a:buNone/>
              <a:defRPr/>
            </a:pPr>
            <a:endParaRPr lang="en-US" b="1" dirty="0" smtClean="0">
              <a:solidFill>
                <a:srgbClr val="0070C0"/>
              </a:solidFill>
              <a:hlinkClick r:id="rId3"/>
            </a:endParaRPr>
          </a:p>
          <a:p>
            <a:pPr>
              <a:buClr>
                <a:schemeClr val="tx1"/>
              </a:buClr>
              <a:defRPr/>
            </a:pPr>
            <a:r>
              <a:rPr lang="en-US" b="1" dirty="0" smtClean="0">
                <a:solidFill>
                  <a:srgbClr val="0070C0"/>
                </a:solidFill>
                <a:hlinkClick r:id="rId3"/>
              </a:rPr>
              <a:t>http</a:t>
            </a:r>
            <a:r>
              <a:rPr lang="en-US" b="1" dirty="0">
                <a:solidFill>
                  <a:srgbClr val="0070C0"/>
                </a:solidFill>
                <a:hlinkClick r:id="rId3"/>
              </a:rPr>
              <a:t>://</a:t>
            </a:r>
            <a:r>
              <a:rPr lang="en-US" b="1" dirty="0" smtClean="0">
                <a:solidFill>
                  <a:srgbClr val="0070C0"/>
                </a:solidFill>
                <a:hlinkClick r:id="rId3"/>
              </a:rPr>
              <a:t>medica.cs.ucy.ac.cy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en-US" b="1" dirty="0">
              <a:solidFill>
                <a:srgbClr val="0070C0"/>
              </a:solidFill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b="1" dirty="0" smtClean="0">
                <a:solidFill>
                  <a:srgbClr val="FF0000"/>
                </a:solidFill>
              </a:rPr>
              <a:t>Demo Online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/>
              <a:t>u</a:t>
            </a:r>
            <a:r>
              <a:rPr lang="en-US" b="1" dirty="0" smtClean="0"/>
              <a:t>ser1</a:t>
            </a:r>
          </a:p>
          <a:p>
            <a:pPr lvl="1">
              <a:buClr>
                <a:schemeClr val="tx1"/>
              </a:buClr>
              <a:defRPr/>
            </a:pPr>
            <a:r>
              <a:rPr lang="en-US" b="1" dirty="0" smtClean="0"/>
              <a:t>12user12</a:t>
            </a:r>
          </a:p>
          <a:p>
            <a:pPr>
              <a:buClr>
                <a:schemeClr val="tx1"/>
              </a:buClr>
              <a:defRPr/>
            </a:pPr>
            <a:endParaRPr lang="el-GR" sz="36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5" t="2882" r="13986" b="4275"/>
          <a:stretch/>
        </p:blipFill>
        <p:spPr>
          <a:xfrm>
            <a:off x="6576910" y="1895308"/>
            <a:ext cx="5349721" cy="463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27888" y="80467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sz="4800" b="1" dirty="0" smtClean="0"/>
              <a:t>Argumentation for Ethics - </a:t>
            </a:r>
            <a:r>
              <a:rPr lang="en-US" sz="4800" b="1" dirty="0" err="1">
                <a:solidFill>
                  <a:srgbClr val="00B050"/>
                </a:solidFill>
              </a:rPr>
              <a:t>Explainability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16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463272" cy="55626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Decisions of Actions are normally </a:t>
            </a:r>
            <a:r>
              <a:rPr lang="en-US" sz="3600" b="1" dirty="0" smtClean="0">
                <a:solidFill>
                  <a:srgbClr val="00B050"/>
                </a:solidFill>
              </a:rPr>
              <a:t>explained</a:t>
            </a:r>
            <a:r>
              <a:rPr lang="en-US" sz="3600" b="1" dirty="0" smtClean="0"/>
              <a:t> by appealing to the higher levels of moral values and/or norms to </a:t>
            </a:r>
            <a:r>
              <a:rPr lang="en-US" sz="3600" b="1" dirty="0" smtClean="0">
                <a:solidFill>
                  <a:srgbClr val="00B050"/>
                </a:solidFill>
              </a:rPr>
              <a:t>justify</a:t>
            </a:r>
            <a:r>
              <a:rPr lang="en-US" sz="3600" b="1" dirty="0" smtClean="0"/>
              <a:t> the decision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 </a:t>
            </a:r>
            <a:r>
              <a:rPr lang="en-US" sz="3200" b="1" dirty="0" smtClean="0"/>
              <a:t>Why did you not help the child?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/>
              <a:t>To </a:t>
            </a:r>
            <a:r>
              <a:rPr lang="en-US" sz="3000" b="1" dirty="0" smtClean="0">
                <a:solidFill>
                  <a:srgbClr val="00B050"/>
                </a:solidFill>
              </a:rPr>
              <a:t>protect myself </a:t>
            </a:r>
            <a:r>
              <a:rPr lang="en-US" sz="3000" b="1" dirty="0" smtClean="0"/>
              <a:t>(</a:t>
            </a:r>
            <a:r>
              <a:rPr lang="en-US" sz="3000" b="1" dirty="0" err="1" smtClean="0"/>
              <a:t>self_respect</a:t>
            </a:r>
            <a:r>
              <a:rPr lang="en-US" sz="3000" b="1" dirty="0" smtClean="0"/>
              <a:t>)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/>
              <a:t>Would be </a:t>
            </a:r>
            <a:r>
              <a:rPr lang="en-US" sz="3000" b="1" dirty="0" smtClean="0">
                <a:solidFill>
                  <a:srgbClr val="00B050"/>
                </a:solidFill>
              </a:rPr>
              <a:t>unlawful </a:t>
            </a:r>
            <a:r>
              <a:rPr lang="en-US" sz="3000" b="1" dirty="0" smtClean="0"/>
              <a:t>to hurt someone (obey norm)</a:t>
            </a:r>
          </a:p>
          <a:p>
            <a:pPr lvl="3">
              <a:buClr>
                <a:schemeClr val="tx1"/>
              </a:buClr>
              <a:defRPr/>
            </a:pPr>
            <a:endParaRPr lang="en-US" sz="30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Why did you hurt the person?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/>
              <a:t>To </a:t>
            </a:r>
            <a:r>
              <a:rPr lang="en-US" sz="3000" b="1" dirty="0">
                <a:solidFill>
                  <a:srgbClr val="00B050"/>
                </a:solidFill>
              </a:rPr>
              <a:t>defend </a:t>
            </a:r>
            <a:r>
              <a:rPr lang="en-US" sz="3000" b="1" dirty="0" smtClean="0">
                <a:solidFill>
                  <a:srgbClr val="00B050"/>
                </a:solidFill>
              </a:rPr>
              <a:t>myself </a:t>
            </a:r>
            <a:r>
              <a:rPr lang="en-US" sz="3000" b="1" dirty="0" smtClean="0"/>
              <a:t>(</a:t>
            </a:r>
            <a:r>
              <a:rPr lang="en-US" sz="3000" b="1" dirty="0" err="1" smtClean="0"/>
              <a:t>self_respect</a:t>
            </a:r>
            <a:r>
              <a:rPr lang="en-US" sz="3000" b="1" dirty="0" smtClean="0"/>
              <a:t>)</a:t>
            </a:r>
            <a:endParaRPr lang="en-US" sz="3000" b="1" dirty="0"/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/>
              <a:t>To </a:t>
            </a:r>
            <a:r>
              <a:rPr lang="en-US" sz="3000" b="1" dirty="0" smtClean="0">
                <a:solidFill>
                  <a:srgbClr val="FF0000"/>
                </a:solidFill>
              </a:rPr>
              <a:t>help the child in need </a:t>
            </a:r>
            <a:r>
              <a:rPr lang="en-US" sz="3000" b="1" dirty="0" smtClean="0"/>
              <a:t>(respect for the weak)</a:t>
            </a:r>
          </a:p>
          <a:p>
            <a:pPr lvl="4">
              <a:buClr>
                <a:schemeClr val="tx1"/>
              </a:buClr>
              <a:defRPr/>
            </a:pPr>
            <a:r>
              <a:rPr lang="en-US" sz="3000" b="1" dirty="0" smtClean="0"/>
              <a:t>Will come back to this </a:t>
            </a:r>
            <a:r>
              <a:rPr lang="en-US" sz="3000" b="1" dirty="0" smtClean="0">
                <a:solidFill>
                  <a:srgbClr val="FF0000"/>
                </a:solidFill>
              </a:rPr>
              <a:t>norm-violating</a:t>
            </a:r>
            <a:r>
              <a:rPr lang="en-US" sz="3000" b="1" dirty="0" smtClean="0"/>
              <a:t> explanation</a:t>
            </a:r>
            <a:endParaRPr lang="en-US" sz="3000" b="1" dirty="0"/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9566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18744" y="75895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b="1" dirty="0" smtClean="0"/>
              <a:t>Argumentation for Ethics – </a:t>
            </a:r>
            <a:r>
              <a:rPr lang="en-US" b="1" dirty="0" err="1" smtClean="0">
                <a:solidFill>
                  <a:srgbClr val="00B050"/>
                </a:solidFill>
              </a:rPr>
              <a:t>Explainability</a:t>
            </a:r>
            <a:r>
              <a:rPr lang="en-US" b="1" dirty="0" smtClean="0">
                <a:solidFill>
                  <a:srgbClr val="00B050"/>
                </a:solidFill>
              </a:rPr>
              <a:t> (2)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17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463272" cy="55626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Decisions of Actions are normally explained by appealing to the higher levels of moral values and/or norms to justify the decision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Argumentation</a:t>
            </a:r>
            <a:r>
              <a:rPr lang="en-US" sz="3200" b="1" dirty="0" smtClean="0"/>
              <a:t> has </a:t>
            </a:r>
            <a:r>
              <a:rPr lang="en-US" sz="3200" b="1" dirty="0" smtClean="0">
                <a:solidFill>
                  <a:srgbClr val="00B050"/>
                </a:solidFill>
              </a:rPr>
              <a:t>explanation</a:t>
            </a:r>
            <a:r>
              <a:rPr lang="en-US" sz="3200" b="1" dirty="0" smtClean="0"/>
              <a:t> as a </a:t>
            </a:r>
            <a:r>
              <a:rPr lang="en-US" sz="3200" b="1" dirty="0" smtClean="0">
                <a:solidFill>
                  <a:srgbClr val="0070C0"/>
                </a:solidFill>
              </a:rPr>
              <a:t>primary object</a:t>
            </a:r>
            <a:r>
              <a:rPr lang="en-US" sz="3200" b="1" dirty="0" smtClean="0"/>
              <a:t>: 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B050"/>
                </a:solidFill>
              </a:rPr>
              <a:t>Explanation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smtClean="0"/>
              <a:t>is the </a:t>
            </a:r>
            <a:r>
              <a:rPr lang="en-US" sz="3000" b="1" dirty="0" smtClean="0">
                <a:solidFill>
                  <a:srgbClr val="0070C0"/>
                </a:solidFill>
              </a:rPr>
              <a:t>argument </a:t>
            </a:r>
            <a:r>
              <a:rPr lang="en-US" sz="3000" b="1" dirty="0" smtClean="0"/>
              <a:t>that </a:t>
            </a:r>
            <a:r>
              <a:rPr lang="en-US" sz="2800" b="1" dirty="0" smtClean="0">
                <a:solidFill>
                  <a:srgbClr val="0070C0"/>
                </a:solidFill>
              </a:rPr>
              <a:t>supports </a:t>
            </a:r>
            <a:r>
              <a:rPr lang="en-US" sz="2800" b="1" dirty="0" smtClean="0"/>
              <a:t>the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action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</a:p>
          <a:p>
            <a:pPr lvl="3">
              <a:buClr>
                <a:schemeClr val="tx1"/>
              </a:buClr>
              <a:defRPr/>
            </a:pPr>
            <a:endParaRPr lang="en-US" sz="30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Why did you hurt the person?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/>
              <a:t>To </a:t>
            </a:r>
            <a:r>
              <a:rPr lang="en-US" sz="3000" b="1" dirty="0">
                <a:solidFill>
                  <a:srgbClr val="00B050"/>
                </a:solidFill>
              </a:rPr>
              <a:t>defend </a:t>
            </a:r>
            <a:r>
              <a:rPr lang="en-US" sz="3000" b="1" dirty="0" smtClean="0">
                <a:solidFill>
                  <a:srgbClr val="00B050"/>
                </a:solidFill>
              </a:rPr>
              <a:t>myself </a:t>
            </a:r>
            <a:r>
              <a:rPr lang="en-US" sz="3000" b="1" dirty="0" smtClean="0"/>
              <a:t>(</a:t>
            </a:r>
            <a:r>
              <a:rPr lang="en-US" sz="3000" b="1" dirty="0" err="1" smtClean="0"/>
              <a:t>self_respect</a:t>
            </a:r>
            <a:r>
              <a:rPr lang="en-US" sz="3000" b="1" dirty="0" smtClean="0"/>
              <a:t>)</a:t>
            </a:r>
            <a:endParaRPr lang="en-US" sz="3000" b="1" dirty="0"/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/>
              <a:t>To </a:t>
            </a:r>
            <a:r>
              <a:rPr lang="en-US" sz="3000" b="1" dirty="0" smtClean="0">
                <a:solidFill>
                  <a:srgbClr val="FF0000"/>
                </a:solidFill>
              </a:rPr>
              <a:t>help the child in need </a:t>
            </a:r>
            <a:r>
              <a:rPr lang="en-US" sz="3000" b="1" dirty="0" smtClean="0"/>
              <a:t>(respect for the weak)</a:t>
            </a:r>
          </a:p>
          <a:p>
            <a:pPr lvl="4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7030A0"/>
                </a:solidFill>
              </a:rPr>
              <a:t>Will come back </a:t>
            </a:r>
            <a:r>
              <a:rPr lang="en-US" sz="3000" b="1" dirty="0" smtClean="0"/>
              <a:t>to this </a:t>
            </a:r>
            <a:r>
              <a:rPr lang="en-US" sz="3000" b="1" dirty="0" smtClean="0">
                <a:solidFill>
                  <a:srgbClr val="FF0000"/>
                </a:solidFill>
              </a:rPr>
              <a:t>norm-violating</a:t>
            </a:r>
            <a:r>
              <a:rPr lang="en-US" sz="3000" b="1" dirty="0" smtClean="0"/>
              <a:t> explanation</a:t>
            </a:r>
            <a:endParaRPr lang="en-US" sz="3000" b="1" dirty="0"/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516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18744" y="75895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b="1" dirty="0" smtClean="0"/>
              <a:t>Argumentation for Ethics – </a:t>
            </a:r>
            <a:r>
              <a:rPr lang="en-US" b="1" dirty="0" err="1" smtClean="0">
                <a:solidFill>
                  <a:srgbClr val="00B050"/>
                </a:solidFill>
              </a:rPr>
              <a:t>Explainability</a:t>
            </a:r>
            <a:r>
              <a:rPr lang="en-US" b="1" dirty="0" smtClean="0">
                <a:solidFill>
                  <a:srgbClr val="00B050"/>
                </a:solidFill>
              </a:rPr>
              <a:t> (3)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18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463272" cy="5562600"/>
          </a:xfrm>
        </p:spPr>
        <p:txBody>
          <a:bodyPr>
            <a:normAutofit fontScale="850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 smtClean="0">
                <a:solidFill>
                  <a:schemeClr val="bg1">
                    <a:lumMod val="65000"/>
                  </a:schemeClr>
                </a:solidFill>
              </a:rPr>
              <a:t>Decisions of Actions are normally explained by appealing to the higher levels of moral values and/or norms to justify the decision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36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Furthermore, </a:t>
            </a:r>
            <a:r>
              <a:rPr lang="en-US" sz="3200" b="1" dirty="0" smtClean="0">
                <a:solidFill>
                  <a:srgbClr val="0070C0"/>
                </a:solidFill>
              </a:rPr>
              <a:t>argumentation</a:t>
            </a:r>
            <a:r>
              <a:rPr lang="en-US" sz="3200" b="1" dirty="0" smtClean="0"/>
              <a:t> contains also </a:t>
            </a:r>
            <a:r>
              <a:rPr lang="en-US" sz="3200" b="1" dirty="0" smtClean="0">
                <a:solidFill>
                  <a:srgbClr val="0070C0"/>
                </a:solidFill>
              </a:rPr>
              <a:t>dialectic information </a:t>
            </a:r>
            <a:r>
              <a:rPr lang="en-US" sz="3200" b="1" dirty="0" smtClean="0"/>
              <a:t>of counter-arguments and defenses (along with the initial supporting argument)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Hence it can provide </a:t>
            </a:r>
            <a:r>
              <a:rPr lang="en-US" sz="3200" b="1" dirty="0" smtClean="0">
                <a:solidFill>
                  <a:srgbClr val="00B050"/>
                </a:solidFill>
              </a:rPr>
              <a:t>deeper explanations </a:t>
            </a:r>
            <a:r>
              <a:rPr lang="en-US" sz="3200" b="1" dirty="0" smtClean="0"/>
              <a:t>if requested, e.g. when decision is </a:t>
            </a:r>
            <a:r>
              <a:rPr lang="en-US" sz="3200" b="1" dirty="0" smtClean="0">
                <a:solidFill>
                  <a:srgbClr val="00B050"/>
                </a:solidFill>
              </a:rPr>
              <a:t>contested</a:t>
            </a:r>
            <a:r>
              <a:rPr lang="en-US" sz="3200" b="1" dirty="0" smtClean="0"/>
              <a:t> and an </a:t>
            </a:r>
            <a:r>
              <a:rPr lang="en-US" sz="3200" b="1" dirty="0" smtClean="0">
                <a:solidFill>
                  <a:srgbClr val="00B050"/>
                </a:solidFill>
              </a:rPr>
              <a:t>ensuing debate</a:t>
            </a:r>
            <a:r>
              <a:rPr lang="en-US" sz="3200" b="1" dirty="0" smtClean="0"/>
              <a:t>.</a:t>
            </a:r>
            <a:endParaRPr lang="en-US" sz="2800" b="1" dirty="0" smtClean="0"/>
          </a:p>
          <a:p>
            <a:pPr lvl="3">
              <a:buClr>
                <a:schemeClr val="tx1"/>
              </a:buClr>
              <a:defRPr/>
            </a:pPr>
            <a:endParaRPr lang="en-US" sz="30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Example: Hurt because: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/>
              <a:t>child was in </a:t>
            </a:r>
            <a:r>
              <a:rPr lang="en-US" sz="3000" b="1" dirty="0" smtClean="0">
                <a:solidFill>
                  <a:srgbClr val="00B050"/>
                </a:solidFill>
              </a:rPr>
              <a:t>immediate</a:t>
            </a:r>
            <a:r>
              <a:rPr lang="en-US" sz="3000" b="1" dirty="0" smtClean="0"/>
              <a:t> danger: 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B050"/>
                </a:solidFill>
              </a:rPr>
              <a:t>there was no time to get help from police</a:t>
            </a:r>
            <a:endParaRPr lang="en-US" sz="2800" b="1" dirty="0">
              <a:solidFill>
                <a:srgbClr val="00B050"/>
              </a:solidFill>
            </a:endParaRPr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845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18744" y="75895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b="1" dirty="0" smtClean="0"/>
              <a:t>Argumentation for Ethics – </a:t>
            </a:r>
            <a:r>
              <a:rPr lang="en-US" b="1" dirty="0" err="1" smtClean="0">
                <a:solidFill>
                  <a:srgbClr val="00B050"/>
                </a:solidFill>
              </a:rPr>
              <a:t>Explainability</a:t>
            </a:r>
            <a:r>
              <a:rPr lang="en-US" b="1" dirty="0" smtClean="0">
                <a:solidFill>
                  <a:srgbClr val="00B050"/>
                </a:solidFill>
              </a:rPr>
              <a:t> (3)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19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728448" cy="5562600"/>
          </a:xfrm>
        </p:spPr>
        <p:txBody>
          <a:bodyPr>
            <a:normAutofit fontScale="92500" lnSpcReduction="1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chemeClr val="bg1">
                    <a:lumMod val="65000"/>
                  </a:schemeClr>
                </a:solidFill>
              </a:rPr>
              <a:t>Decisions of Actions are normally explained by appealing to the higher levels of moral values and/or norms to justify the decision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19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Furthermore, </a:t>
            </a:r>
            <a:r>
              <a:rPr lang="en-US" sz="3200" b="1" dirty="0" smtClean="0">
                <a:solidFill>
                  <a:srgbClr val="0070C0"/>
                </a:solidFill>
              </a:rPr>
              <a:t>argumentation</a:t>
            </a:r>
            <a:r>
              <a:rPr lang="en-US" sz="3200" b="1" dirty="0" smtClean="0"/>
              <a:t> contains also </a:t>
            </a:r>
            <a:r>
              <a:rPr lang="en-US" sz="3200" b="1" dirty="0" smtClean="0">
                <a:solidFill>
                  <a:srgbClr val="0070C0"/>
                </a:solidFill>
              </a:rPr>
              <a:t>dialectic information </a:t>
            </a:r>
            <a:r>
              <a:rPr lang="en-US" sz="3200" b="1" dirty="0" smtClean="0"/>
              <a:t>of </a:t>
            </a:r>
            <a:r>
              <a:rPr lang="en-US" sz="3200" b="1" dirty="0" smtClean="0">
                <a:solidFill>
                  <a:srgbClr val="FF0000"/>
                </a:solidFill>
              </a:rPr>
              <a:t>counter-arguments</a:t>
            </a:r>
            <a:r>
              <a:rPr lang="en-US" sz="3200" b="1" dirty="0" smtClean="0"/>
              <a:t> and </a:t>
            </a:r>
            <a:r>
              <a:rPr lang="en-US" sz="3200" b="1" dirty="0" smtClean="0">
                <a:solidFill>
                  <a:srgbClr val="00B050"/>
                </a:solidFill>
              </a:rPr>
              <a:t>defenses </a:t>
            </a:r>
            <a:r>
              <a:rPr lang="en-US" sz="3200" b="1" dirty="0" smtClean="0"/>
              <a:t>(along with the initial </a:t>
            </a:r>
            <a:r>
              <a:rPr lang="en-US" sz="3200" b="1" dirty="0" smtClean="0">
                <a:solidFill>
                  <a:srgbClr val="00B050"/>
                </a:solidFill>
              </a:rPr>
              <a:t>supporting argument</a:t>
            </a:r>
            <a:r>
              <a:rPr lang="en-US" sz="3200" b="1" dirty="0" smtClean="0"/>
              <a:t>)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B050"/>
              </a:solidFill>
            </a:endParaRPr>
          </a:p>
          <a:p>
            <a:pPr lvl="3">
              <a:buClr>
                <a:schemeClr val="tx1"/>
              </a:buClr>
              <a:defRPr/>
            </a:pPr>
            <a:r>
              <a:rPr lang="en-US" sz="3200" b="1" dirty="0" smtClean="0"/>
              <a:t>Example: Why Hurt? </a:t>
            </a:r>
            <a:r>
              <a:rPr lang="en-US" sz="3000" b="1" dirty="0" smtClean="0">
                <a:solidFill>
                  <a:srgbClr val="FF0000"/>
                </a:solidFill>
              </a:rPr>
              <a:t>“To help </a:t>
            </a:r>
            <a:r>
              <a:rPr lang="en-US" sz="3000" b="1" dirty="0">
                <a:solidFill>
                  <a:srgbClr val="FF0000"/>
                </a:solidFill>
              </a:rPr>
              <a:t>the child in </a:t>
            </a:r>
            <a:r>
              <a:rPr lang="en-US" sz="3000" b="1" dirty="0" smtClean="0">
                <a:solidFill>
                  <a:srgbClr val="FF0000"/>
                </a:solidFill>
              </a:rPr>
              <a:t>need”</a:t>
            </a:r>
            <a:endParaRPr lang="en-US" sz="3000" b="1" dirty="0"/>
          </a:p>
          <a:p>
            <a:pPr lvl="5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Norm-violating</a:t>
            </a:r>
            <a:r>
              <a:rPr lang="en-US" sz="3000" b="1" dirty="0" smtClean="0"/>
              <a:t> explanation</a:t>
            </a:r>
          </a:p>
          <a:p>
            <a:pPr lvl="4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B050"/>
                </a:solidFill>
              </a:rPr>
              <a:t>Deeper Explanation via </a:t>
            </a:r>
            <a:r>
              <a:rPr lang="en-US" sz="3000" b="1" dirty="0" smtClean="0">
                <a:solidFill>
                  <a:srgbClr val="FF0000"/>
                </a:solidFill>
              </a:rPr>
              <a:t>Explication of </a:t>
            </a:r>
            <a:r>
              <a:rPr lang="en-US" sz="3000" b="1" dirty="0" smtClean="0"/>
              <a:t>the </a:t>
            </a:r>
            <a:r>
              <a:rPr lang="en-US" sz="3000" b="1" dirty="0" smtClean="0">
                <a:solidFill>
                  <a:srgbClr val="FF0000"/>
                </a:solidFill>
              </a:rPr>
              <a:t>special context </a:t>
            </a:r>
            <a:endParaRPr lang="en-US" sz="3000" b="1" dirty="0">
              <a:solidFill>
                <a:srgbClr val="FF000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2800" b="1" dirty="0">
              <a:solidFill>
                <a:srgbClr val="00B050"/>
              </a:solidFill>
            </a:endParaRPr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2678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Ethical Reasoning/Operation via Argumentation</a:t>
            </a:r>
            <a:endParaRPr lang="en-US" sz="1200" b="1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Argumentation and Ethical AI Systems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777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18744" y="758952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b="1" dirty="0"/>
              <a:t/>
            </a:r>
            <a:br>
              <a:rPr lang="en-US" altLang="en-US" sz="4800" b="1" dirty="0"/>
            </a:br>
            <a:r>
              <a:rPr lang="en-US" altLang="en-US" b="1" dirty="0" smtClean="0"/>
              <a:t>Argumentation for Ethics – </a:t>
            </a:r>
            <a:r>
              <a:rPr lang="en-US" b="1" dirty="0" err="1" smtClean="0">
                <a:solidFill>
                  <a:srgbClr val="00B050"/>
                </a:solidFill>
              </a:rPr>
              <a:t>Explainability</a:t>
            </a:r>
            <a:r>
              <a:rPr lang="en-US" b="1" dirty="0" smtClean="0">
                <a:solidFill>
                  <a:srgbClr val="00B050"/>
                </a:solidFill>
              </a:rPr>
              <a:t> (4)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20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-137160" y="1524000"/>
            <a:ext cx="12728448" cy="5562600"/>
          </a:xfrm>
        </p:spPr>
        <p:txBody>
          <a:bodyPr>
            <a:normAutofit fontScale="925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70C0"/>
                </a:solidFill>
              </a:rPr>
              <a:t>A</a:t>
            </a:r>
            <a:r>
              <a:rPr lang="en-US" sz="3600" b="1" dirty="0" smtClean="0">
                <a:solidFill>
                  <a:srgbClr val="0070C0"/>
                </a:solidFill>
              </a:rPr>
              <a:t>rgumentation</a:t>
            </a:r>
            <a:r>
              <a:rPr lang="en-US" sz="3600" b="1" dirty="0" smtClean="0"/>
              <a:t> can provide </a:t>
            </a:r>
            <a:r>
              <a:rPr lang="en-US" sz="3600" b="1" dirty="0" smtClean="0">
                <a:solidFill>
                  <a:srgbClr val="00B050"/>
                </a:solidFill>
              </a:rPr>
              <a:t>informed explanations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/>
              <a:t>and a </a:t>
            </a:r>
            <a:r>
              <a:rPr lang="en-US" sz="3600" b="1" dirty="0" smtClean="0">
                <a:solidFill>
                  <a:srgbClr val="00B050"/>
                </a:solidFill>
              </a:rPr>
              <a:t>supporting dialogue </a:t>
            </a:r>
            <a:r>
              <a:rPr lang="en-US" sz="3600" b="1" dirty="0" smtClean="0"/>
              <a:t>for users to </a:t>
            </a:r>
            <a:r>
              <a:rPr lang="en-US" sz="3600" b="1" dirty="0" smtClean="0">
                <a:solidFill>
                  <a:srgbClr val="00B050"/>
                </a:solidFill>
              </a:rPr>
              <a:t>analyze</a:t>
            </a:r>
            <a:r>
              <a:rPr lang="en-US" sz="3600" b="1" dirty="0" smtClean="0"/>
              <a:t> and possibly </a:t>
            </a:r>
            <a:r>
              <a:rPr lang="en-US" sz="3600" b="1" dirty="0" smtClean="0">
                <a:solidFill>
                  <a:srgbClr val="00B050"/>
                </a:solidFill>
              </a:rPr>
              <a:t>resolve</a:t>
            </a:r>
            <a:r>
              <a:rPr lang="en-US" sz="3600" b="1" dirty="0" smtClean="0"/>
              <a:t> their </a:t>
            </a:r>
            <a:r>
              <a:rPr lang="en-US" sz="3600" b="1" dirty="0" smtClean="0">
                <a:solidFill>
                  <a:srgbClr val="00B050"/>
                </a:solidFill>
              </a:rPr>
              <a:t>ethical dilemmas</a:t>
            </a:r>
          </a:p>
          <a:p>
            <a:pPr lvl="2">
              <a:buClr>
                <a:schemeClr val="tx1"/>
              </a:buClr>
              <a:defRPr/>
            </a:pPr>
            <a:endParaRPr lang="en-US" sz="1700" b="1" dirty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400" b="1" dirty="0" smtClean="0">
                <a:solidFill>
                  <a:srgbClr val="00B050"/>
                </a:solidFill>
              </a:rPr>
              <a:t>Cognitive Explanations </a:t>
            </a:r>
            <a:r>
              <a:rPr lang="en-US" sz="3400" b="1" dirty="0" smtClean="0"/>
              <a:t>of </a:t>
            </a:r>
            <a:r>
              <a:rPr lang="en-US" sz="3400" b="1" dirty="0" err="1" smtClean="0">
                <a:solidFill>
                  <a:srgbClr val="0070C0"/>
                </a:solidFill>
              </a:rPr>
              <a:t>arg</a:t>
            </a:r>
            <a:r>
              <a:rPr lang="en-US" sz="3400" b="1" dirty="0" smtClean="0">
                <a:solidFill>
                  <a:srgbClr val="0070C0"/>
                </a:solidFill>
              </a:rPr>
              <a:t>-based</a:t>
            </a:r>
            <a:r>
              <a:rPr lang="en-US" sz="3400" b="1" dirty="0" smtClean="0"/>
              <a:t> decisions</a:t>
            </a:r>
          </a:p>
          <a:p>
            <a:pPr lvl="2">
              <a:buClr>
                <a:schemeClr val="tx1"/>
              </a:buClr>
              <a:defRPr/>
            </a:pPr>
            <a:endParaRPr lang="en-US" sz="1900" b="1" dirty="0"/>
          </a:p>
          <a:p>
            <a:pPr lvl="1">
              <a:buClr>
                <a:schemeClr val="tx1"/>
              </a:buClr>
              <a:defRPr/>
            </a:pPr>
            <a:r>
              <a:rPr lang="en-US" sz="3800" b="1" dirty="0" smtClean="0"/>
              <a:t> </a:t>
            </a:r>
            <a:r>
              <a:rPr lang="en-US" sz="3800" b="1" dirty="0" smtClean="0">
                <a:solidFill>
                  <a:srgbClr val="7030A0"/>
                </a:solidFill>
              </a:rPr>
              <a:t>Cognitive Experiments </a:t>
            </a:r>
            <a:r>
              <a:rPr lang="en-US" sz="3800" b="1" dirty="0" smtClean="0"/>
              <a:t>to evaluate this overall goal of </a:t>
            </a:r>
            <a:r>
              <a:rPr lang="en-US" sz="3800" b="1" dirty="0" err="1" smtClean="0"/>
              <a:t>arg</a:t>
            </a:r>
            <a:r>
              <a:rPr lang="en-US" sz="3800" b="1" dirty="0" smtClean="0"/>
              <a:t>-based ethics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b="1" dirty="0" smtClean="0">
                <a:solidFill>
                  <a:srgbClr val="7030A0"/>
                </a:solidFill>
              </a:rPr>
              <a:t>How do the explanations affect users decision? Do they change their mind/decision? 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b="1" dirty="0" smtClean="0">
                <a:solidFill>
                  <a:srgbClr val="7030A0"/>
                </a:solidFill>
              </a:rPr>
              <a:t>Do the explanations and dialogue help users in their ethical decisions? 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2600" b="1" dirty="0" smtClean="0">
                <a:solidFill>
                  <a:srgbClr val="7030A0"/>
                </a:solidFill>
              </a:rPr>
              <a:t>What does “help” mean here? Follow moral guidelines???</a:t>
            </a:r>
            <a:endParaRPr lang="en-US" sz="2600" b="1" dirty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2800" b="1" dirty="0">
              <a:solidFill>
                <a:srgbClr val="00B050"/>
              </a:solidFill>
            </a:endParaRPr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5433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27888" y="320040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Argumentation Framework </a:t>
            </a:r>
            <a:br>
              <a:rPr lang="en-US" altLang="en-US" sz="4800" b="1" dirty="0" smtClean="0"/>
            </a:br>
            <a:r>
              <a:rPr lang="en-US" altLang="en-US" sz="4800" b="1" dirty="0" smtClean="0">
                <a:solidFill>
                  <a:srgbClr val="0070C0"/>
                </a:solidFill>
              </a:rPr>
              <a:t>&lt;</a:t>
            </a:r>
            <a:r>
              <a:rPr lang="en-US" altLang="en-US" sz="4800" b="1" dirty="0" err="1" smtClean="0">
                <a:solidFill>
                  <a:srgbClr val="0070C0"/>
                </a:solidFill>
              </a:rPr>
              <a:t>Args,ATT</a:t>
            </a:r>
            <a:r>
              <a:rPr lang="en-US" altLang="en-US" sz="4800" b="1" dirty="0" smtClean="0">
                <a:solidFill>
                  <a:srgbClr val="0070C0"/>
                </a:solidFill>
              </a:rPr>
              <a:t>&gt; </a:t>
            </a:r>
            <a:r>
              <a:rPr lang="en-US" altLang="en-US" sz="4800" b="1" dirty="0" smtClean="0"/>
              <a:t>for Ethics (</a:t>
            </a:r>
            <a:r>
              <a:rPr lang="en-US" altLang="en-US" sz="4800" b="1" dirty="0" smtClean="0">
                <a:solidFill>
                  <a:srgbClr val="7030A0"/>
                </a:solidFill>
              </a:rPr>
              <a:t>NOTE</a:t>
            </a:r>
            <a:r>
              <a:rPr lang="en-US" altLang="en-US" sz="4800" b="1" dirty="0" smtClean="0"/>
              <a:t>)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21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008" y="1524000"/>
            <a:ext cx="12192000" cy="556260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Using </a:t>
            </a:r>
            <a:r>
              <a:rPr lang="en-US" sz="3600" b="1" dirty="0" smtClean="0">
                <a:solidFill>
                  <a:srgbClr val="00B050"/>
                </a:solidFill>
              </a:rPr>
              <a:t>Scenario-based preferences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2800" b="1" dirty="0" smtClean="0"/>
              <a:t>They are </a:t>
            </a:r>
            <a:r>
              <a:rPr lang="en-US" sz="2800" b="1" dirty="0" smtClean="0">
                <a:solidFill>
                  <a:srgbClr val="00B050"/>
                </a:solidFill>
              </a:rPr>
              <a:t>compiled ethics </a:t>
            </a:r>
            <a:r>
              <a:rPr lang="en-US" sz="2800" b="1" dirty="0" smtClean="0"/>
              <a:t>at the level of actions</a:t>
            </a:r>
          </a:p>
          <a:p>
            <a:pPr lvl="2">
              <a:buClr>
                <a:schemeClr val="tx1"/>
              </a:buClr>
              <a:defRPr/>
            </a:pPr>
            <a:endParaRPr lang="en-US" sz="1800" b="1" dirty="0" smtClean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200" b="1" dirty="0" smtClean="0"/>
              <a:t>Why do we then need the higher levels? 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2600" b="1" dirty="0" smtClean="0"/>
              <a:t>For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</a:rPr>
              <a:t>explainability</a:t>
            </a:r>
            <a:r>
              <a:rPr lang="en-US" sz="2600" b="1" dirty="0" smtClean="0">
                <a:solidFill>
                  <a:srgbClr val="0070C0"/>
                </a:solidFill>
              </a:rPr>
              <a:t> (as explained above!)</a:t>
            </a:r>
          </a:p>
          <a:p>
            <a:pPr lvl="4">
              <a:buClr>
                <a:schemeClr val="tx1"/>
              </a:buClr>
              <a:defRPr/>
            </a:pPr>
            <a:r>
              <a:rPr lang="en-US" sz="2600" b="1" dirty="0" smtClean="0"/>
              <a:t>Hence need to keep the </a:t>
            </a:r>
            <a:r>
              <a:rPr lang="en-US" sz="2600" b="1" dirty="0" smtClean="0">
                <a:solidFill>
                  <a:srgbClr val="00B050"/>
                </a:solidFill>
              </a:rPr>
              <a:t>link</a:t>
            </a:r>
            <a:r>
              <a:rPr lang="en-US" sz="2600" b="1" dirty="0" smtClean="0"/>
              <a:t> with </a:t>
            </a:r>
            <a:r>
              <a:rPr lang="en-US" sz="2600" b="1" dirty="0" smtClean="0">
                <a:solidFill>
                  <a:srgbClr val="00B050"/>
                </a:solidFill>
              </a:rPr>
              <a:t>values</a:t>
            </a:r>
          </a:p>
          <a:p>
            <a:pPr lvl="4">
              <a:buClr>
                <a:schemeClr val="tx1"/>
              </a:buClr>
              <a:defRPr/>
            </a:pPr>
            <a:r>
              <a:rPr lang="en-US" sz="2600" b="1" dirty="0"/>
              <a:t>D</a:t>
            </a:r>
            <a:r>
              <a:rPr lang="en-US" sz="2600" b="1" dirty="0" smtClean="0"/>
              <a:t>one via linking </a:t>
            </a:r>
            <a:r>
              <a:rPr lang="en-US" sz="2600" b="1" dirty="0" smtClean="0">
                <a:solidFill>
                  <a:srgbClr val="00B050"/>
                </a:solidFill>
              </a:rPr>
              <a:t>actions</a:t>
            </a:r>
            <a:r>
              <a:rPr lang="en-US" sz="2600" b="1" dirty="0" smtClean="0"/>
              <a:t> to </a:t>
            </a:r>
            <a:r>
              <a:rPr lang="en-US" sz="2600" b="1" dirty="0" smtClean="0">
                <a:solidFill>
                  <a:srgbClr val="00B050"/>
                </a:solidFill>
              </a:rPr>
              <a:t>values</a:t>
            </a:r>
            <a:r>
              <a:rPr lang="en-US" sz="2600" b="1" dirty="0" smtClean="0"/>
              <a:t> they </a:t>
            </a:r>
            <a:r>
              <a:rPr lang="en-US" sz="2600" b="1" dirty="0" smtClean="0">
                <a:solidFill>
                  <a:srgbClr val="00B050"/>
                </a:solidFill>
              </a:rPr>
              <a:t>serve</a:t>
            </a:r>
          </a:p>
          <a:p>
            <a:pPr marL="1828800" lvl="4" indent="0">
              <a:buClr>
                <a:schemeClr val="tx1"/>
              </a:buClr>
              <a:buNone/>
              <a:defRPr/>
            </a:pPr>
            <a:endParaRPr lang="en-US" b="1" dirty="0" smtClean="0">
              <a:solidFill>
                <a:srgbClr val="0070C0"/>
              </a:solidFill>
            </a:endParaRPr>
          </a:p>
          <a:p>
            <a:pPr lvl="3">
              <a:buClr>
                <a:schemeClr val="tx1"/>
              </a:buClr>
              <a:defRPr/>
            </a:pPr>
            <a:r>
              <a:rPr lang="en-US" sz="2600" b="1" dirty="0" smtClean="0"/>
              <a:t>For cases where we </a:t>
            </a:r>
            <a:r>
              <a:rPr lang="en-US" sz="2600" b="1" dirty="0" smtClean="0">
                <a:solidFill>
                  <a:srgbClr val="0070C0"/>
                </a:solidFill>
              </a:rPr>
              <a:t>do </a:t>
            </a:r>
            <a:r>
              <a:rPr lang="en-US" sz="2600" b="1" dirty="0" smtClean="0">
                <a:solidFill>
                  <a:srgbClr val="FF0000"/>
                </a:solidFill>
              </a:rPr>
              <a:t>not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have</a:t>
            </a:r>
            <a:r>
              <a:rPr lang="en-US" sz="2600" b="1" dirty="0" smtClean="0">
                <a:solidFill>
                  <a:srgbClr val="0070C0"/>
                </a:solidFill>
              </a:rPr>
              <a:t> the SBP </a:t>
            </a:r>
            <a:r>
              <a:rPr lang="en-US" sz="2600" b="1" dirty="0" smtClean="0"/>
              <a:t>or </a:t>
            </a:r>
            <a:r>
              <a:rPr lang="en-US" sz="2600" b="1" dirty="0" smtClean="0">
                <a:solidFill>
                  <a:srgbClr val="0070C0"/>
                </a:solidFill>
              </a:rPr>
              <a:t>Norms</a:t>
            </a:r>
          </a:p>
          <a:p>
            <a:pPr lvl="4">
              <a:buClr>
                <a:schemeClr val="tx1"/>
              </a:buClr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Ineffective/impossible</a:t>
            </a:r>
            <a:r>
              <a:rPr lang="en-US" sz="2600" b="1" dirty="0" smtClean="0">
                <a:solidFill>
                  <a:srgbClr val="0070C0"/>
                </a:solidFill>
              </a:rPr>
              <a:t> to </a:t>
            </a:r>
            <a:r>
              <a:rPr lang="en-US" sz="2600" b="1" dirty="0" smtClean="0">
                <a:solidFill>
                  <a:srgbClr val="FF0000"/>
                </a:solidFill>
              </a:rPr>
              <a:t>explicate</a:t>
            </a:r>
            <a:r>
              <a:rPr lang="en-US" sz="2600" b="1" dirty="0" smtClean="0">
                <a:solidFill>
                  <a:srgbClr val="0070C0"/>
                </a:solidFill>
              </a:rPr>
              <a:t> at lower level all possible scenarios (legislate for all cases)!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9955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Project – </a:t>
            </a:r>
            <a:r>
              <a:rPr lang="en-US" altLang="en-US" sz="5400" b="1" dirty="0"/>
              <a:t>E</a:t>
            </a:r>
            <a:r>
              <a:rPr lang="en-US" altLang="en-US" sz="5400" b="1" dirty="0" smtClean="0"/>
              <a:t>thical Considerations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22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7003" y="1524000"/>
            <a:ext cx="11459653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above lecture consider the ethical dimension in the decision making of your cognitive assistant in your project.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ethical values that are involved and what is ethical policy that your assistant should adhere to –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GB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rite this out first in 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atural Language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</a:t>
            </a:r>
            <a:r>
              <a:rPr lang="en-GB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the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actions, moral values and possible norms that apply.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 these considerations as scenario-based preferences at two levels: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High-level moral values (i.e. the options are the moral values)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Lower-level at the usual decision options level of your assistant.</a:t>
            </a: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the arguments from these ethical scenario-based preferences interact with the other arguments from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scenario-based preferences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decision making?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buClr>
                <a:schemeClr val="tx1"/>
              </a:buClr>
              <a:buNone/>
              <a:defRPr/>
            </a:pP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37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4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Philosophical Basis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3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6173" y="1524000"/>
            <a:ext cx="11825827" cy="5181600"/>
          </a:xfrm>
        </p:spPr>
        <p:txBody>
          <a:bodyPr>
            <a:normAutofit/>
          </a:bodyPr>
          <a:lstStyle/>
          <a:p>
            <a:pPr marL="457200" lvl="1" indent="0" algn="ctr">
              <a:buClr>
                <a:schemeClr val="tx1"/>
              </a:buClr>
              <a:buNone/>
              <a:defRPr/>
            </a:pPr>
            <a:r>
              <a:rPr lang="en-US" sz="4000" b="1" dirty="0" smtClean="0"/>
              <a:t>Argumentation as the </a:t>
            </a:r>
          </a:p>
          <a:p>
            <a:pPr marL="457200" lvl="1" indent="0" algn="ctr">
              <a:buClr>
                <a:schemeClr val="tx1"/>
              </a:buClr>
              <a:buNone/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Vehicle</a:t>
            </a:r>
            <a:r>
              <a:rPr lang="en-US" sz="4000" b="1" dirty="0" smtClean="0"/>
              <a:t> of Ethics</a:t>
            </a:r>
          </a:p>
          <a:p>
            <a:pPr marL="457200" lvl="1" indent="0" algn="ctr">
              <a:buClr>
                <a:schemeClr val="tx1"/>
              </a:buClr>
              <a:buNone/>
              <a:defRPr/>
            </a:pPr>
            <a:endParaRPr lang="en-US" sz="1800" b="1" dirty="0" smtClean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At the </a:t>
            </a:r>
            <a:r>
              <a:rPr lang="en-US" sz="3600" b="1" dirty="0" smtClean="0">
                <a:solidFill>
                  <a:srgbClr val="0070C0"/>
                </a:solidFill>
              </a:rPr>
              <a:t>practical level </a:t>
            </a:r>
            <a:r>
              <a:rPr lang="en-US" sz="3600" b="1" dirty="0" smtClean="0"/>
              <a:t>ethics requires:</a:t>
            </a:r>
          </a:p>
          <a:p>
            <a:pPr lvl="1">
              <a:buClr>
                <a:schemeClr val="tx1"/>
              </a:buClr>
              <a:defRPr/>
            </a:pPr>
            <a:endParaRPr lang="en-US" sz="16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Self-Analysis of Dilemmas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Social Consideration/Debate of Alternatives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/>
              <a:t>B</a:t>
            </a:r>
            <a:r>
              <a:rPr lang="en-US" sz="3600" b="1" dirty="0" smtClean="0"/>
              <a:t>oth are served well by </a:t>
            </a:r>
            <a:r>
              <a:rPr lang="en-US" sz="3600" b="1" dirty="0" smtClean="0">
                <a:solidFill>
                  <a:srgbClr val="0070C0"/>
                </a:solidFill>
              </a:rPr>
              <a:t>argumentation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3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Levels of Ethical Reasoning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4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366173" y="1295400"/>
            <a:ext cx="11825827" cy="5181600"/>
          </a:xfrm>
        </p:spPr>
        <p:txBody>
          <a:bodyPr>
            <a:normAutofit/>
          </a:bodyPr>
          <a:lstStyle/>
          <a:p>
            <a:pPr marL="457200" lvl="1" indent="0">
              <a:buClr>
                <a:schemeClr val="tx1"/>
              </a:buClr>
              <a:buNone/>
              <a:defRPr/>
            </a:pPr>
            <a:endParaRPr lang="en-US" sz="3600" b="1" dirty="0" smtClean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There are three </a:t>
            </a:r>
            <a:r>
              <a:rPr lang="en-US" sz="3600" b="1" dirty="0" smtClean="0">
                <a:solidFill>
                  <a:srgbClr val="0070C0"/>
                </a:solidFill>
              </a:rPr>
              <a:t>levels </a:t>
            </a:r>
            <a:r>
              <a:rPr lang="en-US" sz="3600" b="1" dirty="0" smtClean="0"/>
              <a:t>of ethics:</a:t>
            </a:r>
          </a:p>
          <a:p>
            <a:pPr lvl="1">
              <a:buClr>
                <a:schemeClr val="tx1"/>
              </a:buClr>
              <a:defRPr/>
            </a:pPr>
            <a:endParaRPr lang="en-US" sz="16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Moral Values – Human Values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Norms – Social Norms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Actions – Decide/Performed</a:t>
            </a:r>
          </a:p>
          <a:p>
            <a:pPr marL="914400" lvl="2" indent="0">
              <a:buClr>
                <a:schemeClr val="tx1"/>
              </a:buClr>
              <a:buNone/>
              <a:defRPr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marL="1085850" lvl="1" indent="-571500">
              <a:buClr>
                <a:schemeClr val="tx1"/>
              </a:buClr>
              <a:defRPr/>
            </a:pPr>
            <a:r>
              <a:rPr lang="en-US" sz="3600" b="1" dirty="0" smtClean="0"/>
              <a:t>They form an </a:t>
            </a:r>
            <a:r>
              <a:rPr lang="en-US" sz="3600" b="1" dirty="0" smtClean="0">
                <a:solidFill>
                  <a:srgbClr val="0070C0"/>
                </a:solidFill>
              </a:rPr>
              <a:t>operational hierarchy </a:t>
            </a:r>
            <a:r>
              <a:rPr lang="en-US" sz="3600" b="1" dirty="0" smtClean="0"/>
              <a:t>in the </a:t>
            </a:r>
            <a:r>
              <a:rPr lang="en-US" sz="3600" b="1" dirty="0" smtClean="0">
                <a:solidFill>
                  <a:srgbClr val="0070C0"/>
                </a:solidFill>
              </a:rPr>
              <a:t>practice</a:t>
            </a:r>
            <a:r>
              <a:rPr lang="en-US" sz="3600" b="1" dirty="0" smtClean="0"/>
              <a:t> of ethics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697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Levels of Ethical Reasoning (2) 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5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0" y="1295400"/>
            <a:ext cx="12192000" cy="5181600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Clr>
                <a:schemeClr val="tx1"/>
              </a:buClr>
              <a:buNone/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Moral values: </a:t>
            </a:r>
            <a:r>
              <a:rPr lang="en-US" sz="3600" b="1" dirty="0" smtClean="0">
                <a:solidFill>
                  <a:srgbClr val="0070C0"/>
                </a:solidFill>
              </a:rPr>
              <a:t>overall</a:t>
            </a:r>
            <a:r>
              <a:rPr lang="en-US" sz="3600" b="1" dirty="0" smtClean="0"/>
              <a:t> deciding </a:t>
            </a:r>
            <a:r>
              <a:rPr lang="en-US" sz="3600" b="1" dirty="0" smtClean="0">
                <a:solidFill>
                  <a:srgbClr val="0070C0"/>
                </a:solidFill>
              </a:rPr>
              <a:t>guidelines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 smtClean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Norms: </a:t>
            </a:r>
            <a:r>
              <a:rPr lang="en-US" sz="3600" b="1" dirty="0" smtClean="0">
                <a:solidFill>
                  <a:srgbClr val="0070C0"/>
                </a:solidFill>
              </a:rPr>
              <a:t>encoding </a:t>
            </a:r>
            <a:r>
              <a:rPr lang="en-US" sz="3600" b="1" dirty="0" smtClean="0"/>
              <a:t>of the moral guidelines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Laws</a:t>
            </a:r>
            <a:r>
              <a:rPr lang="en-US" sz="3200" b="1" dirty="0" smtClean="0"/>
              <a:t> … </a:t>
            </a:r>
            <a:r>
              <a:rPr lang="en-US" sz="3200" b="1" dirty="0" smtClean="0">
                <a:solidFill>
                  <a:srgbClr val="FF9999"/>
                </a:solidFill>
              </a:rPr>
              <a:t>Best Practices 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Action: </a:t>
            </a:r>
            <a:r>
              <a:rPr lang="en-US" sz="3600" b="1" dirty="0" smtClean="0">
                <a:solidFill>
                  <a:srgbClr val="0070C0"/>
                </a:solidFill>
              </a:rPr>
              <a:t>decided</a:t>
            </a:r>
            <a:r>
              <a:rPr lang="en-US" sz="3600" b="1" dirty="0" smtClean="0"/>
              <a:t> according to the moral </a:t>
            </a:r>
            <a:r>
              <a:rPr lang="en-US" sz="3600" b="1" dirty="0"/>
              <a:t>guidelines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One way is to </a:t>
            </a:r>
            <a:r>
              <a:rPr lang="en-US" sz="3200" b="1" dirty="0" smtClean="0">
                <a:solidFill>
                  <a:srgbClr val="0070C0"/>
                </a:solidFill>
              </a:rPr>
              <a:t>respect</a:t>
            </a:r>
            <a:r>
              <a:rPr lang="en-US" sz="3200" b="1" dirty="0" smtClean="0"/>
              <a:t> the norms, i.e. </a:t>
            </a:r>
            <a:r>
              <a:rPr lang="en-US" sz="3200" b="1" dirty="0" smtClean="0">
                <a:solidFill>
                  <a:srgbClr val="0070C0"/>
                </a:solidFill>
              </a:rPr>
              <a:t>NOT</a:t>
            </a:r>
            <a:r>
              <a:rPr lang="en-US" sz="3200" b="1" dirty="0" smtClean="0"/>
              <a:t> to </a:t>
            </a:r>
            <a:r>
              <a:rPr lang="en-US" sz="3200" b="1" dirty="0" smtClean="0">
                <a:solidFill>
                  <a:srgbClr val="0070C0"/>
                </a:solidFill>
              </a:rPr>
              <a:t>violate</a:t>
            </a:r>
            <a:r>
              <a:rPr lang="en-US" sz="3200" b="1" dirty="0" smtClean="0"/>
              <a:t> the norms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0910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139825"/>
          </a:xfrm>
        </p:spPr>
        <p:txBody>
          <a:bodyPr/>
          <a:lstStyle/>
          <a:p>
            <a:pPr algn="ctr"/>
            <a:r>
              <a:rPr lang="en-US" altLang="en-US" sz="5400" b="1" dirty="0" smtClean="0"/>
              <a:t>Simple Example</a:t>
            </a:r>
            <a:endParaRPr lang="en-GB" altLang="en-US" sz="54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6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0" y="1295400"/>
            <a:ext cx="12192000" cy="5745480"/>
          </a:xfrm>
        </p:spPr>
        <p:txBody>
          <a:bodyPr>
            <a:normAutofit fontScale="70000" lnSpcReduction="20000"/>
          </a:bodyPr>
          <a:lstStyle/>
          <a:p>
            <a:pPr marL="914400" lvl="2" indent="0">
              <a:buClr>
                <a:schemeClr val="tx1"/>
              </a:buClr>
              <a:buNone/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Moral values: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</a:rPr>
              <a:t>1 – respect human-life/people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v</a:t>
            </a:r>
            <a:r>
              <a:rPr lang="en-US" sz="3200" b="1" dirty="0" smtClean="0">
                <a:solidFill>
                  <a:srgbClr val="0070C0"/>
                </a:solidFill>
              </a:rPr>
              <a:t>2 – respect yourself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 smtClean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Note: these are already expressed in a way that they allude to the lower levels of norms and actions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/>
              <a:t>Could make them more general/pure.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 smtClean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Norm: “Do </a:t>
            </a:r>
            <a:r>
              <a:rPr lang="en-US" sz="3600" b="1" dirty="0" smtClean="0">
                <a:solidFill>
                  <a:srgbClr val="FF0000"/>
                </a:solidFill>
              </a:rPr>
              <a:t>not</a:t>
            </a:r>
            <a:r>
              <a:rPr lang="en-US" sz="3600" b="1" dirty="0" smtClean="0"/>
              <a:t> hurt people</a:t>
            </a:r>
            <a:r>
              <a:rPr lang="en-US" sz="3600" b="1" dirty="0" smtClean="0">
                <a:solidFill>
                  <a:srgbClr val="0070C0"/>
                </a:solidFill>
              </a:rPr>
              <a:t>” – </a:t>
            </a:r>
            <a:r>
              <a:rPr lang="en-US" sz="3600" b="1" dirty="0" smtClean="0"/>
              <a:t>This is also a </a:t>
            </a:r>
            <a:r>
              <a:rPr lang="en-US" sz="3600" b="1" dirty="0" smtClean="0">
                <a:solidFill>
                  <a:srgbClr val="FF0000"/>
                </a:solidFill>
              </a:rPr>
              <a:t>Law</a:t>
            </a:r>
            <a:r>
              <a:rPr lang="en-US" sz="3600" b="1" dirty="0" smtClean="0"/>
              <a:t> 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Actions: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err="1" smtClean="0">
                <a:solidFill>
                  <a:srgbClr val="0070C0"/>
                </a:solidFill>
              </a:rPr>
              <a:t>take_care</a:t>
            </a:r>
            <a:r>
              <a:rPr lang="en-US" sz="3200" b="1" dirty="0" smtClean="0">
                <a:solidFill>
                  <a:srgbClr val="0070C0"/>
                </a:solidFill>
              </a:rPr>
              <a:t> (or </a:t>
            </a:r>
            <a:r>
              <a:rPr lang="en-US" sz="3200" b="1" dirty="0" err="1" smtClean="0">
                <a:solidFill>
                  <a:srgbClr val="0070C0"/>
                </a:solidFill>
              </a:rPr>
              <a:t>protect_yourself</a:t>
            </a:r>
            <a:r>
              <a:rPr lang="en-US" sz="3200" b="1" dirty="0" smtClean="0">
                <a:solidFill>
                  <a:srgbClr val="0070C0"/>
                </a:solidFill>
              </a:rPr>
              <a:t>)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help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olidFill>
                  <a:srgbClr val="0070C0"/>
                </a:solidFill>
              </a:rPr>
              <a:t>h</a:t>
            </a:r>
            <a:r>
              <a:rPr lang="en-US" sz="3200" b="1" dirty="0" smtClean="0">
                <a:solidFill>
                  <a:srgbClr val="0070C0"/>
                </a:solidFill>
              </a:rPr>
              <a:t>urt 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…</a:t>
            </a:r>
            <a:endParaRPr lang="en-US" sz="3200" b="1" dirty="0" smtClean="0"/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876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27888" y="320040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Argumentation Framework </a:t>
            </a:r>
            <a:br>
              <a:rPr lang="en-US" altLang="en-US" sz="4800" b="1" dirty="0" smtClean="0"/>
            </a:br>
            <a:r>
              <a:rPr lang="en-US" altLang="en-US" sz="4800" b="1" dirty="0" smtClean="0">
                <a:solidFill>
                  <a:srgbClr val="0070C0"/>
                </a:solidFill>
              </a:rPr>
              <a:t>&lt;</a:t>
            </a:r>
            <a:r>
              <a:rPr lang="en-US" altLang="en-US" sz="4800" b="1" dirty="0" err="1" smtClean="0">
                <a:solidFill>
                  <a:srgbClr val="0070C0"/>
                </a:solidFill>
              </a:rPr>
              <a:t>Args,ATT</a:t>
            </a:r>
            <a:r>
              <a:rPr lang="en-US" altLang="en-US" sz="4800" b="1" dirty="0" smtClean="0">
                <a:solidFill>
                  <a:srgbClr val="0070C0"/>
                </a:solidFill>
              </a:rPr>
              <a:t>&gt; </a:t>
            </a:r>
            <a:r>
              <a:rPr lang="en-US" altLang="en-US" sz="4800" b="1" dirty="0" smtClean="0"/>
              <a:t>for Ethics (1)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7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0" y="1295400"/>
            <a:ext cx="12192000" cy="5562600"/>
          </a:xfrm>
        </p:spPr>
        <p:txBody>
          <a:bodyPr>
            <a:normAutofit fontScale="92500" lnSpcReduction="20000"/>
          </a:bodyPr>
          <a:lstStyle/>
          <a:p>
            <a:pPr marL="914400" lvl="2" indent="0">
              <a:buClr>
                <a:schemeClr val="tx1"/>
              </a:buClr>
              <a:buNone/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Moral values: </a:t>
            </a:r>
            <a:r>
              <a:rPr lang="en-US" sz="3600" b="1" dirty="0" smtClean="0">
                <a:solidFill>
                  <a:srgbClr val="0070C0"/>
                </a:solidFill>
              </a:rPr>
              <a:t>Premises</a:t>
            </a:r>
            <a:r>
              <a:rPr lang="en-US" sz="3600" b="1" dirty="0" smtClean="0"/>
              <a:t> for </a:t>
            </a:r>
            <a:r>
              <a:rPr lang="en-US" sz="3600" b="1" dirty="0" smtClean="0">
                <a:solidFill>
                  <a:srgbClr val="0070C0"/>
                </a:solidFill>
              </a:rPr>
              <a:t>arguments</a:t>
            </a:r>
            <a:r>
              <a:rPr lang="en-US" sz="3600" b="1" dirty="0" smtClean="0"/>
              <a:t> for/or </a:t>
            </a:r>
            <a:r>
              <a:rPr lang="en-US" sz="3600" b="1" dirty="0"/>
              <a:t>a</a:t>
            </a:r>
            <a:r>
              <a:rPr lang="en-US" sz="3600" b="1" dirty="0" smtClean="0"/>
              <a:t>gainst actions, i.e. they </a:t>
            </a:r>
            <a:r>
              <a:rPr lang="en-US" sz="3600" b="1" dirty="0" smtClean="0">
                <a:solidFill>
                  <a:srgbClr val="0070C0"/>
                </a:solidFill>
              </a:rPr>
              <a:t>support</a:t>
            </a:r>
            <a:r>
              <a:rPr lang="en-US" sz="3600" b="1" dirty="0" smtClean="0"/>
              <a:t> actions.</a:t>
            </a:r>
          </a:p>
          <a:p>
            <a:pPr marL="457200" lvl="1" indent="0">
              <a:buClr>
                <a:schemeClr val="tx1"/>
              </a:buClr>
              <a:buNone/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General </a:t>
            </a:r>
            <a:r>
              <a:rPr lang="en-US" sz="3600" b="1" dirty="0" smtClean="0">
                <a:solidFill>
                  <a:srgbClr val="0070C0"/>
                </a:solidFill>
              </a:rPr>
              <a:t>Argument Scheme</a:t>
            </a:r>
            <a:r>
              <a:rPr lang="en-US" sz="3600" b="1" dirty="0" smtClean="0"/>
              <a:t>:</a:t>
            </a: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adherence(Value)</a:t>
            </a:r>
            <a:r>
              <a:rPr lang="en-US" sz="3200" b="1" dirty="0" smtClean="0"/>
              <a:t> ---</a:t>
            </a:r>
            <a:r>
              <a:rPr lang="en-US" sz="3200" b="1" dirty="0" smtClean="0">
                <a:sym typeface="Wingdings" panose="05000000000000000000" pitchFamily="2" charset="2"/>
              </a:rPr>
              <a:t> </a:t>
            </a:r>
            <a:r>
              <a:rPr lang="en-US" sz="32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action_promoting</a:t>
            </a:r>
            <a:r>
              <a:rPr lang="en-US" sz="3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(Value)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defRPr/>
            </a:pPr>
            <a:endParaRPr lang="en-US" sz="3600" b="1" dirty="0"/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Example - </a:t>
            </a:r>
            <a:r>
              <a:rPr lang="en-US" sz="3600" b="1" dirty="0" err="1" smtClean="0">
                <a:solidFill>
                  <a:srgbClr val="0070C0"/>
                </a:solidFill>
              </a:rPr>
              <a:t>Args</a:t>
            </a:r>
            <a:r>
              <a:rPr lang="en-US" sz="3600" b="1" dirty="0" smtClean="0"/>
              <a:t>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a</a:t>
            </a:r>
            <a:r>
              <a:rPr lang="en-US" sz="3200" b="1" dirty="0" smtClean="0"/>
              <a:t>rg1: </a:t>
            </a:r>
            <a:r>
              <a:rPr lang="en-US" sz="3200" b="1" dirty="0" smtClean="0">
                <a:solidFill>
                  <a:srgbClr val="0070C0"/>
                </a:solidFill>
              </a:rPr>
              <a:t>self-respect</a:t>
            </a:r>
            <a:r>
              <a:rPr lang="en-US" sz="3200" b="1" dirty="0" smtClean="0"/>
              <a:t> ---</a:t>
            </a:r>
            <a:r>
              <a:rPr lang="en-US" sz="3200" b="1" dirty="0" smtClean="0">
                <a:sym typeface="Wingdings" panose="05000000000000000000" pitchFamily="2" charset="2"/>
              </a:rPr>
              <a:t> </a:t>
            </a:r>
            <a:r>
              <a:rPr lang="en-US" sz="32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take_care</a:t>
            </a:r>
            <a:endParaRPr lang="en-US" sz="3200" b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200" b="1" dirty="0">
                <a:sym typeface="Wingdings" panose="05000000000000000000" pitchFamily="2" charset="2"/>
              </a:rPr>
              <a:t>a</a:t>
            </a:r>
            <a:r>
              <a:rPr lang="en-US" sz="3200" b="1" dirty="0" smtClean="0">
                <a:sym typeface="Wingdings" panose="05000000000000000000" pitchFamily="2" charset="2"/>
              </a:rPr>
              <a:t>rg2: </a:t>
            </a:r>
            <a:r>
              <a:rPr lang="en-US" sz="3200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respect-people</a:t>
            </a:r>
            <a:r>
              <a:rPr lang="en-US" sz="3200" b="1" dirty="0" smtClean="0">
                <a:sym typeface="Wingdings" panose="05000000000000000000" pitchFamily="2" charset="2"/>
              </a:rPr>
              <a:t> --- </a:t>
            </a:r>
            <a:r>
              <a:rPr lang="en-US" sz="3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help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1742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27888" y="320040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Argumentation Framework </a:t>
            </a:r>
            <a:br>
              <a:rPr lang="en-US" altLang="en-US" sz="4800" b="1" dirty="0" smtClean="0"/>
            </a:br>
            <a:r>
              <a:rPr lang="en-US" altLang="en-US" sz="4800" b="1" dirty="0" smtClean="0">
                <a:solidFill>
                  <a:srgbClr val="0070C0"/>
                </a:solidFill>
              </a:rPr>
              <a:t>&lt;</a:t>
            </a:r>
            <a:r>
              <a:rPr lang="en-US" altLang="en-US" sz="4800" b="1" dirty="0" err="1" smtClean="0">
                <a:solidFill>
                  <a:srgbClr val="0070C0"/>
                </a:solidFill>
              </a:rPr>
              <a:t>Args,ATT</a:t>
            </a:r>
            <a:r>
              <a:rPr lang="en-US" altLang="en-US" sz="4800" b="1" dirty="0" smtClean="0">
                <a:solidFill>
                  <a:srgbClr val="0070C0"/>
                </a:solidFill>
              </a:rPr>
              <a:t>&gt; </a:t>
            </a:r>
            <a:r>
              <a:rPr lang="en-US" altLang="en-US" sz="4800" b="1" dirty="0" smtClean="0"/>
              <a:t>for Ethics (2)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8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008" y="1524000"/>
            <a:ext cx="12192000" cy="5562600"/>
          </a:xfrm>
        </p:spPr>
        <p:txBody>
          <a:bodyPr>
            <a:normAutofit fontScale="77500" lnSpcReduction="20000"/>
          </a:bodyPr>
          <a:lstStyle/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The Attack Relation, ATT, is determined by a </a:t>
            </a:r>
            <a:r>
              <a:rPr lang="en-US" sz="3600" b="1" dirty="0" smtClean="0">
                <a:solidFill>
                  <a:srgbClr val="0070C0"/>
                </a:solidFill>
              </a:rPr>
              <a:t>loose hierarchy </a:t>
            </a:r>
            <a:r>
              <a:rPr lang="en-US" sz="3600" b="1" dirty="0" smtClean="0"/>
              <a:t>on the moral </a:t>
            </a:r>
            <a:r>
              <a:rPr lang="en-US" sz="3600" b="1" dirty="0" smtClean="0">
                <a:solidFill>
                  <a:srgbClr val="0070C0"/>
                </a:solidFill>
              </a:rPr>
              <a:t>values </a:t>
            </a:r>
            <a:r>
              <a:rPr lang="en-US" sz="3600" b="1" dirty="0" smtClean="0"/>
              <a:t>(when arguments in </a:t>
            </a:r>
            <a:r>
              <a:rPr lang="en-US" sz="3600" b="1" dirty="0" smtClean="0">
                <a:solidFill>
                  <a:srgbClr val="FF0000"/>
                </a:solidFill>
              </a:rPr>
              <a:t>conflict</a:t>
            </a:r>
            <a:r>
              <a:rPr lang="en-US" sz="3600" b="1" dirty="0" smtClean="0"/>
              <a:t>) 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/>
              <a:t> </a:t>
            </a:r>
            <a:r>
              <a:rPr lang="en-US" sz="3200" b="1" dirty="0" smtClean="0"/>
              <a:t>A hierarchy “</a:t>
            </a:r>
            <a:r>
              <a:rPr lang="en-US" sz="3200" b="1" dirty="0" smtClean="0">
                <a:solidFill>
                  <a:srgbClr val="0070C0"/>
                </a:solidFill>
              </a:rPr>
              <a:t>other things being equal</a:t>
            </a:r>
            <a:r>
              <a:rPr lang="en-US" sz="3200" b="1" dirty="0" smtClean="0"/>
              <a:t>”.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 A </a:t>
            </a:r>
            <a:r>
              <a:rPr lang="en-US" sz="3200" b="1" dirty="0" smtClean="0">
                <a:solidFill>
                  <a:srgbClr val="0070C0"/>
                </a:solidFill>
              </a:rPr>
              <a:t>contextual </a:t>
            </a:r>
            <a:r>
              <a:rPr lang="en-US" sz="3200" b="1" dirty="0" smtClean="0"/>
              <a:t>hierarchy.</a:t>
            </a:r>
          </a:p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Example – </a:t>
            </a:r>
            <a:r>
              <a:rPr lang="en-US" sz="3600" b="1" dirty="0" smtClean="0">
                <a:solidFill>
                  <a:srgbClr val="0070C0"/>
                </a:solidFill>
              </a:rPr>
              <a:t>Value Hierarchy</a:t>
            </a:r>
            <a:r>
              <a:rPr lang="en-US" sz="3600" b="1" dirty="0" smtClean="0"/>
              <a:t>: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Generally (when in conflict):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70C0"/>
                </a:solidFill>
              </a:rPr>
              <a:t>v2:respect yourself &gt; v1:respect others </a:t>
            </a:r>
            <a:r>
              <a:rPr lang="en-US" sz="3000" b="1" dirty="0" smtClean="0">
                <a:solidFill>
                  <a:srgbClr val="7030A0"/>
                </a:solidFill>
              </a:rPr>
              <a:t>[COULD VARY IN         									  POPULATION]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400" b="1" dirty="0" smtClean="0"/>
              <a:t>But when “</a:t>
            </a:r>
            <a:r>
              <a:rPr lang="en-US" sz="3400" b="1" dirty="0" smtClean="0">
                <a:solidFill>
                  <a:srgbClr val="0070C0"/>
                </a:solidFill>
              </a:rPr>
              <a:t>Child in Need”: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 v1, v2 equal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And when</a:t>
            </a:r>
            <a:r>
              <a:rPr lang="en-US" sz="3200" b="1" dirty="0" smtClean="0">
                <a:solidFill>
                  <a:srgbClr val="0070C0"/>
                </a:solidFill>
              </a:rPr>
              <a:t> “Your Child”: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70C0"/>
                </a:solidFill>
              </a:rPr>
              <a:t> v1 &gt; v2 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0883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27888" y="320040"/>
            <a:ext cx="11369040" cy="1139825"/>
          </a:xfrm>
        </p:spPr>
        <p:txBody>
          <a:bodyPr/>
          <a:lstStyle/>
          <a:p>
            <a:pPr algn="ctr"/>
            <a:r>
              <a:rPr lang="en-US" altLang="en-US" sz="4800" b="1" dirty="0" smtClean="0"/>
              <a:t>Argumentation Framework </a:t>
            </a:r>
            <a:br>
              <a:rPr lang="en-US" altLang="en-US" sz="4800" b="1" dirty="0" smtClean="0"/>
            </a:br>
            <a:r>
              <a:rPr lang="en-US" altLang="en-US" sz="4800" b="1" dirty="0" smtClean="0">
                <a:solidFill>
                  <a:srgbClr val="0070C0"/>
                </a:solidFill>
              </a:rPr>
              <a:t>&lt;</a:t>
            </a:r>
            <a:r>
              <a:rPr lang="en-US" altLang="en-US" sz="4800" b="1" dirty="0" err="1" smtClean="0">
                <a:solidFill>
                  <a:srgbClr val="0070C0"/>
                </a:solidFill>
              </a:rPr>
              <a:t>Args,ATT</a:t>
            </a:r>
            <a:r>
              <a:rPr lang="en-US" altLang="en-US" sz="4800" b="1" dirty="0" smtClean="0">
                <a:solidFill>
                  <a:srgbClr val="0070C0"/>
                </a:solidFill>
              </a:rPr>
              <a:t>&gt; </a:t>
            </a:r>
            <a:r>
              <a:rPr lang="en-US" altLang="en-US" sz="4800" b="1" dirty="0" smtClean="0"/>
              <a:t>for Ethics (2`)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fld id="{2C6A5572-6832-4380-A2A1-6227CAC799C6}" type="slidenum">
              <a:rPr lang="en-GB" altLang="en-US" sz="1000">
                <a:solidFill>
                  <a:srgbClr val="000000"/>
                </a:solidFill>
                <a:latin typeface="Verdana" panose="020B0604030504040204" pitchFamily="34" charset="0"/>
              </a:rPr>
              <a:pPr/>
              <a:t>9</a:t>
            </a:fld>
            <a:endParaRPr lang="en-GB" altLang="en-US" sz="1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66249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64008" y="1524000"/>
            <a:ext cx="12192000" cy="5562600"/>
          </a:xfrm>
        </p:spPr>
        <p:txBody>
          <a:bodyPr>
            <a:normAutofit/>
          </a:bodyPr>
          <a:lstStyle/>
          <a:p>
            <a:pPr lvl="2">
              <a:buClr>
                <a:schemeClr val="tx1"/>
              </a:buClr>
              <a:defRPr/>
            </a:pPr>
            <a:endParaRPr lang="en-US" sz="3200" b="1" dirty="0">
              <a:solidFill>
                <a:srgbClr val="0070C0"/>
              </a:solidFill>
            </a:endParaRPr>
          </a:p>
          <a:p>
            <a:pPr lvl="1">
              <a:buClr>
                <a:schemeClr val="tx1"/>
              </a:buClr>
              <a:defRPr/>
            </a:pPr>
            <a:r>
              <a:rPr lang="en-US" sz="3600" b="1" dirty="0" smtClean="0"/>
              <a:t>Example – </a:t>
            </a:r>
            <a:r>
              <a:rPr lang="en-US" sz="3600" b="1" dirty="0" smtClean="0">
                <a:solidFill>
                  <a:srgbClr val="0070C0"/>
                </a:solidFill>
              </a:rPr>
              <a:t>Value Hierarchy</a:t>
            </a:r>
            <a:r>
              <a:rPr lang="en-US" sz="3600" b="1" dirty="0" smtClean="0"/>
              <a:t>: </a:t>
            </a:r>
            <a:r>
              <a:rPr lang="en-US" sz="3600" b="1" dirty="0" smtClean="0">
                <a:solidFill>
                  <a:srgbClr val="7030A0"/>
                </a:solidFill>
              </a:rPr>
              <a:t>Another Person(</a:t>
            </a:r>
            <a:r>
              <a:rPr lang="en-US" sz="3600" b="1" dirty="0" err="1" smtClean="0">
                <a:solidFill>
                  <a:srgbClr val="7030A0"/>
                </a:solidFill>
              </a:rPr>
              <a:t>ality</a:t>
            </a:r>
            <a:r>
              <a:rPr lang="en-US" sz="3600" b="1" dirty="0" smtClean="0">
                <a:solidFill>
                  <a:srgbClr val="7030A0"/>
                </a:solidFill>
              </a:rPr>
              <a:t>)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Generally (when in conflict):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70C0"/>
                </a:solidFill>
              </a:rPr>
              <a:t>v1:respect others &gt; v2:respect yourself</a:t>
            </a:r>
            <a:endParaRPr lang="en-US" sz="3000" b="1" dirty="0" smtClean="0">
              <a:solidFill>
                <a:srgbClr val="7030A0"/>
              </a:solidFill>
            </a:endParaRPr>
          </a:p>
          <a:p>
            <a:pPr lvl="2">
              <a:buClr>
                <a:schemeClr val="tx1"/>
              </a:buClr>
              <a:defRPr/>
            </a:pPr>
            <a:r>
              <a:rPr lang="en-US" sz="3400" b="1" dirty="0" smtClean="0"/>
              <a:t>But when “</a:t>
            </a:r>
            <a:r>
              <a:rPr lang="en-US" sz="3400" b="1" dirty="0" smtClean="0">
                <a:solidFill>
                  <a:srgbClr val="0070C0"/>
                </a:solidFill>
              </a:rPr>
              <a:t>Risky”: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200" b="1" dirty="0" smtClean="0">
                <a:solidFill>
                  <a:srgbClr val="0070C0"/>
                </a:solidFill>
              </a:rPr>
              <a:t> v1, v2 equal</a:t>
            </a:r>
          </a:p>
          <a:p>
            <a:pPr lvl="2">
              <a:buClr>
                <a:schemeClr val="tx1"/>
              </a:buClr>
              <a:defRPr/>
            </a:pPr>
            <a:r>
              <a:rPr lang="en-US" sz="3200" b="1" dirty="0" smtClean="0"/>
              <a:t>And when</a:t>
            </a:r>
            <a:r>
              <a:rPr lang="en-US" sz="3200" b="1" dirty="0" smtClean="0">
                <a:solidFill>
                  <a:srgbClr val="0070C0"/>
                </a:solidFill>
              </a:rPr>
              <a:t> “Extreme Danger”:</a:t>
            </a:r>
          </a:p>
          <a:p>
            <a:pPr lvl="3">
              <a:buClr>
                <a:schemeClr val="tx1"/>
              </a:buClr>
              <a:defRPr/>
            </a:pPr>
            <a:r>
              <a:rPr lang="en-US" sz="3000" b="1" dirty="0" smtClean="0">
                <a:solidFill>
                  <a:srgbClr val="0070C0"/>
                </a:solidFill>
              </a:rPr>
              <a:t> v2 &gt; v1 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defRPr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667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1400</Words>
  <Application>Microsoft Office PowerPoint</Application>
  <PresentationFormat>Widescreen</PresentationFormat>
  <Paragraphs>292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Comic Sans MS</vt:lpstr>
      <vt:lpstr>Garamond</vt:lpstr>
      <vt:lpstr>Helvetica Neue</vt:lpstr>
      <vt:lpstr>Symbol</vt:lpstr>
      <vt:lpstr>Times New Roman</vt:lpstr>
      <vt:lpstr>Verdana</vt:lpstr>
      <vt:lpstr>Wingdings</vt:lpstr>
      <vt:lpstr>Level</vt:lpstr>
      <vt:lpstr>Office Theme</vt:lpstr>
      <vt:lpstr>PowerPoint Presentation</vt:lpstr>
      <vt:lpstr>PowerPoint Presentation</vt:lpstr>
      <vt:lpstr>Philosophical Basis</vt:lpstr>
      <vt:lpstr>Levels of Ethical Reasoning</vt:lpstr>
      <vt:lpstr>Levels of Ethical Reasoning (2) </vt:lpstr>
      <vt:lpstr>Simple Example</vt:lpstr>
      <vt:lpstr>Argumentation Framework  &lt;Args,ATT&gt; for Ethics (1)</vt:lpstr>
      <vt:lpstr>Argumentation Framework  &lt;Args,ATT&gt; for Ethics (2)</vt:lpstr>
      <vt:lpstr>Argumentation Framework  &lt;Args,ATT&gt; for Ethics (2`)</vt:lpstr>
      <vt:lpstr>Argumentation Framework  &lt;Args,ATT&gt; for Ethics (3)</vt:lpstr>
      <vt:lpstr>Argumentation Framework  &lt;Args,ATT&gt; for Ethics (3)</vt:lpstr>
      <vt:lpstr>Example in GORGIAS pseudocode</vt:lpstr>
      <vt:lpstr>Example in GORGIAS (pseudocode)</vt:lpstr>
      <vt:lpstr>Argumentation Framework  &lt;Args,ATT&gt; for Ethics (4)</vt:lpstr>
      <vt:lpstr> Argumentation for Ethics via Norms  Example of MEDICA</vt:lpstr>
      <vt:lpstr>  Argumentation for Ethics - Explainability </vt:lpstr>
      <vt:lpstr>  Argumentation for Ethics – Explainability (2) </vt:lpstr>
      <vt:lpstr>  Argumentation for Ethics – Explainability (3) </vt:lpstr>
      <vt:lpstr>  Argumentation for Ethics – Explainability (3) </vt:lpstr>
      <vt:lpstr>  Argumentation for Ethics – Explainability (4) </vt:lpstr>
      <vt:lpstr>Argumentation Framework  &lt;Args,ATT&gt; for Ethics (NOTE)</vt:lpstr>
      <vt:lpstr>Project – Ethical Considerations</vt:lpstr>
      <vt:lpstr>PowerPoint Presentation</vt:lpstr>
    </vt:vector>
  </TitlesOfParts>
  <Company>CS at UCY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antonis</dc:creator>
  <cp:lastModifiedBy>Antonis Kakas</cp:lastModifiedBy>
  <cp:revision>80</cp:revision>
  <dcterms:created xsi:type="dcterms:W3CDTF">2018-11-13T12:48:06Z</dcterms:created>
  <dcterms:modified xsi:type="dcterms:W3CDTF">2022-08-31T14:26:29Z</dcterms:modified>
</cp:coreProperties>
</file>