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4"/>
  </p:notesMasterIdLst>
  <p:sldIdLst>
    <p:sldId id="267" r:id="rId3"/>
    <p:sldId id="268" r:id="rId4"/>
    <p:sldId id="260" r:id="rId5"/>
    <p:sldId id="261" r:id="rId6"/>
    <p:sldId id="266" r:id="rId7"/>
    <p:sldId id="263" r:id="rId8"/>
    <p:sldId id="264" r:id="rId9"/>
    <p:sldId id="262" r:id="rId10"/>
    <p:sldId id="265" r:id="rId11"/>
    <p:sldId id="259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BEE0E-3A4E-47D6-8C80-47D49DCB5183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061FB-3451-43B1-BB8F-86CC19E0A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84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3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7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4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7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5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11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8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177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9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94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10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3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GB" altLang="el-GR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GB" altLang="el-GR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C26101-0D39-4951-899B-5128223BEC71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1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F03C-5F5D-4F53-9EEC-588AEAF40CB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0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A43A-D7AD-4049-AC64-FF5B303D43C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52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080003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898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38695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20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1</a:t>
            </a:r>
            <a:endParaRPr lang="x-none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1 title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972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2</a:t>
            </a:r>
            <a:endParaRPr lang="x-none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27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500" baseline="0">
                <a:latin typeface="Helvetica Neue"/>
              </a:defRPr>
            </a:lvl1pPr>
          </a:lstStyle>
          <a:p>
            <a:r>
              <a:rPr lang="en-US" dirty="0"/>
              <a:t>Insert Picture</a:t>
            </a:r>
            <a:br>
              <a:rPr lang="en-US" dirty="0"/>
            </a:br>
            <a:r>
              <a:rPr lang="en-US" dirty="0"/>
              <a:t>related to content 2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2 title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42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3</a:t>
            </a:r>
            <a:endParaRPr lang="x-non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3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017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2720155"/>
            <a:ext cx="10795245" cy="12083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0" b="1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Thank you.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11332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502A1-C945-4518-AE12-0A811E20EF0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02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E1067-795D-4CBF-B71B-94D10B42AA5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73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7B893-1687-4AA2-A47A-81947535D72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5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D0AD6-8937-4828-9270-0B113E7A57E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98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910FA-32E7-4069-B307-C946A655D933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62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B3A72-1953-41FE-8ACA-7F49727B7BEF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0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FA1A2-AE19-4AC9-954A-878DB651E189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42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5195D-71CC-4B4B-93AB-D766791E6BE6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  <a:p>
            <a:pPr lvl="3"/>
            <a:r>
              <a:rPr lang="en-GB" altLang="el-GR" smtClean="0"/>
              <a:t>Fourth level</a:t>
            </a:r>
          </a:p>
          <a:p>
            <a:pPr lvl="4"/>
            <a:r>
              <a:rPr lang="en-GB" altLang="el-GR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6B8D4E-161A-4D07-A867-70B2FD740111}" type="slidenum">
              <a:rPr lang="en-GB" altLang="el-GR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l-GR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2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5952067"/>
            <a:ext cx="12192000" cy="905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182" y="6085447"/>
            <a:ext cx="1096441" cy="541808"/>
          </a:xfrm>
          <a:prstGeom prst="rect">
            <a:avLst/>
          </a:prstGeom>
        </p:spPr>
      </p:pic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 txBox="1">
            <a:spLocks/>
          </p:cNvSpPr>
          <p:nvPr userDrawn="1"/>
        </p:nvSpPr>
        <p:spPr>
          <a:xfrm>
            <a:off x="6866467" y="6281366"/>
            <a:ext cx="3236547" cy="34588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Helvetica Neue"/>
                <a:ea typeface="+mn-ea"/>
                <a:cs typeface="+mn-cs"/>
              </a:defRPr>
            </a:lvl1pPr>
            <a:lvl2pPr marL="6096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2192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8288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4384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This Master is run under the context of Action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No 2020-EU-IA-0087, co-financed by the EU CEF Telecom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under GA nr. INEA/CEF/ICT/A2020/2267423</a:t>
            </a:r>
            <a:endParaRPr lang="x-none" sz="800" dirty="0">
              <a:latin typeface="Helvetica Neue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33" y="6245383"/>
            <a:ext cx="2784480" cy="37375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3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University of Cyprus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643548" y="5393018"/>
            <a:ext cx="2735263" cy="263694"/>
          </a:xfrm>
        </p:spPr>
        <p:txBody>
          <a:bodyPr/>
          <a:lstStyle/>
          <a:p>
            <a:r>
              <a:rPr lang="en-US" dirty="0" smtClean="0"/>
              <a:t>Autumn 2022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COGNITIVE PROGRAMMING FOR HUMAN-CENTRIC AI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43548" y="5008084"/>
            <a:ext cx="10719046" cy="247063"/>
          </a:xfrm>
        </p:spPr>
        <p:txBody>
          <a:bodyPr/>
          <a:lstStyle/>
          <a:p>
            <a:r>
              <a:rPr lang="en-US" dirty="0" smtClean="0"/>
              <a:t>Antonis Kakas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3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916130" y="51816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Exam Guidelines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10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76657" y="1129220"/>
            <a:ext cx="11338560" cy="5576379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/>
              <a:t> </a:t>
            </a:r>
            <a:endParaRPr lang="en-US" sz="11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3500" b="1" dirty="0" smtClean="0"/>
              <a:t>You will be much better prepared by reflecting on the </a:t>
            </a:r>
            <a:r>
              <a:rPr lang="en-US" sz="3500" b="1" dirty="0" smtClean="0">
                <a:solidFill>
                  <a:srgbClr val="0070C0"/>
                </a:solidFill>
              </a:rPr>
              <a:t>larger issues </a:t>
            </a:r>
            <a:r>
              <a:rPr lang="en-US" sz="3500" b="1" dirty="0" smtClean="0"/>
              <a:t>of Cognitive Systems rather than technical detail.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100" b="1" dirty="0" smtClean="0"/>
              <a:t>Concepts &amp; Features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100" b="1" dirty="0" smtClean="0"/>
              <a:t>Synthesis of Concepts 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100" b="1" dirty="0" smtClean="0"/>
              <a:t>Challenges</a:t>
            </a:r>
          </a:p>
          <a:p>
            <a:pPr lvl="1">
              <a:buClr>
                <a:schemeClr val="tx1"/>
              </a:buClr>
              <a:defRPr/>
            </a:pPr>
            <a:endParaRPr lang="en-US" sz="31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3500" b="1" dirty="0" smtClean="0"/>
              <a:t>The detail of coding in Gorgias will not help much – the </a:t>
            </a:r>
            <a:r>
              <a:rPr lang="en-US" sz="3500" b="1" dirty="0" smtClean="0">
                <a:solidFill>
                  <a:srgbClr val="0070C0"/>
                </a:solidFill>
              </a:rPr>
              <a:t>methodology of acquiring knowledge </a:t>
            </a:r>
            <a:r>
              <a:rPr lang="en-US" sz="3500" b="1" dirty="0" smtClean="0"/>
              <a:t>in SBPs will be more useful.</a:t>
            </a:r>
          </a:p>
          <a:p>
            <a:pPr>
              <a:buClr>
                <a:schemeClr val="tx1"/>
              </a:buClr>
              <a:defRPr/>
            </a:pPr>
            <a:endParaRPr lang="en-US" sz="3500" b="1" dirty="0" smtClean="0"/>
          </a:p>
          <a:p>
            <a:pPr>
              <a:buClr>
                <a:schemeClr val="tx1"/>
              </a:buClr>
              <a:defRPr/>
            </a:pPr>
            <a:endParaRPr lang="en-US" sz="3600" b="1" dirty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6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2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/>
        <p:txBody>
          <a:bodyPr>
            <a:no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1400" b="1" dirty="0">
                <a:solidFill>
                  <a:schemeClr val="tx1"/>
                </a:solidFill>
              </a:rPr>
              <a:t>Requirements of Cognitive Assistants.</a:t>
            </a:r>
          </a:p>
          <a:p>
            <a:pPr>
              <a:buClr>
                <a:schemeClr val="tx1"/>
              </a:buClr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1400" b="1" dirty="0">
                <a:solidFill>
                  <a:schemeClr val="tx1"/>
                </a:solidFill>
              </a:rPr>
              <a:t>Argumentation for Cognitive Systems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1400" b="1" dirty="0">
                <a:solidFill>
                  <a:schemeClr val="tx1"/>
                </a:solidFill>
              </a:rPr>
              <a:t>Decision making through Argumentation</a:t>
            </a:r>
          </a:p>
          <a:p>
            <a:pPr lvl="1">
              <a:buClr>
                <a:schemeClr val="tx1"/>
              </a:buClr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1400" b="1" dirty="0">
                <a:solidFill>
                  <a:schemeClr val="tx1"/>
                </a:solidFill>
              </a:rPr>
              <a:t>Design &amp; Architecture of Cognitive Systems</a:t>
            </a:r>
          </a:p>
          <a:p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endParaRPr lang="en-US" altLang="el-GR" sz="4000" dirty="0" smtClean="0">
              <a:solidFill>
                <a:schemeClr val="tx1"/>
              </a:solidFill>
            </a:endParaRPr>
          </a:p>
          <a:p>
            <a:r>
              <a:rPr lang="en-US" altLang="el-GR" sz="4000" dirty="0" smtClean="0">
                <a:solidFill>
                  <a:schemeClr val="tx1"/>
                </a:solidFill>
              </a:rPr>
              <a:t>Summary and Recap of Course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>
                <a:solidFill>
                  <a:srgbClr val="000000"/>
                </a:solidFill>
                <a:latin typeface="Calibri" panose="020F050202020403020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bg-BG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97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916130" y="51816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Summary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3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76657" y="1129220"/>
            <a:ext cx="11338560" cy="5576379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/>
              <a:t> </a:t>
            </a:r>
            <a:endParaRPr lang="en-US" sz="11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3500" b="1" dirty="0" smtClean="0"/>
              <a:t>Requirements of Cognitive Assistants.</a:t>
            </a:r>
          </a:p>
          <a:p>
            <a:pPr>
              <a:buClr>
                <a:schemeClr val="tx1"/>
              </a:buClr>
              <a:defRPr/>
            </a:pPr>
            <a:endParaRPr lang="en-US" sz="35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3500" b="1" dirty="0" smtClean="0"/>
              <a:t>Argumentation for Cognitive Systems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100" b="1" dirty="0" smtClean="0"/>
              <a:t>Decision making through Argumentation</a:t>
            </a:r>
          </a:p>
          <a:p>
            <a:pPr lvl="1">
              <a:buClr>
                <a:schemeClr val="tx1"/>
              </a:buClr>
              <a:defRPr/>
            </a:pPr>
            <a:endParaRPr lang="en-US" sz="31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3500" b="1" dirty="0" smtClean="0"/>
              <a:t>Design &amp; Architecture of Cognitive Systems</a:t>
            </a:r>
          </a:p>
          <a:p>
            <a:pPr>
              <a:buClr>
                <a:schemeClr val="tx1"/>
              </a:buClr>
              <a:defRPr/>
            </a:pPr>
            <a:endParaRPr lang="en-US" sz="3600" b="1" dirty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36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916130" y="51816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Argumentation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4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550370" y="1540700"/>
            <a:ext cx="11338560" cy="5576379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500" b="1" dirty="0" smtClean="0"/>
              <a:t>Argumentation Framework &lt;</a:t>
            </a:r>
            <a:r>
              <a:rPr lang="en-US" sz="3500" b="1" dirty="0" err="1" smtClean="0"/>
              <a:t>Args</a:t>
            </a:r>
            <a:r>
              <a:rPr lang="en-US" sz="3500" b="1" dirty="0" smtClean="0"/>
              <a:t>, ATT&gt;</a:t>
            </a:r>
          </a:p>
          <a:p>
            <a:pPr>
              <a:buClr>
                <a:schemeClr val="tx1"/>
              </a:buClr>
              <a:defRPr/>
            </a:pPr>
            <a:endParaRPr lang="en-US" sz="35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3500" b="1" dirty="0" smtClean="0"/>
              <a:t>Acceptable subset of arguments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2700" b="1" dirty="0" smtClean="0"/>
              <a:t>Attack and Defense (attack back)</a:t>
            </a:r>
          </a:p>
          <a:p>
            <a:pPr lvl="1">
              <a:buClr>
                <a:schemeClr val="tx1"/>
              </a:buClr>
              <a:defRPr/>
            </a:pPr>
            <a:endParaRPr lang="en-US" sz="31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3500" b="1" dirty="0" smtClean="0"/>
              <a:t>Realization of AF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100" b="1" dirty="0" smtClean="0"/>
              <a:t>Argument Schemes &amp; Relative Strength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100" b="1" dirty="0" smtClean="0"/>
              <a:t>Object-level and Priority-level argument rules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2700" b="1" dirty="0" smtClean="0"/>
              <a:t>From argument rules to AF </a:t>
            </a:r>
            <a:r>
              <a:rPr lang="en-US" sz="2700" b="1" smtClean="0"/>
              <a:t>&amp; Acceptability</a:t>
            </a:r>
            <a:endParaRPr lang="en-US" sz="2700" b="1" dirty="0" smtClean="0"/>
          </a:p>
          <a:p>
            <a:pPr>
              <a:buClr>
                <a:schemeClr val="tx1"/>
              </a:buClr>
              <a:defRPr/>
            </a:pPr>
            <a:endParaRPr lang="en-US" sz="3600" b="1" dirty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4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69826" y="234696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/>
            </a:r>
            <a:br>
              <a:rPr lang="en-US" altLang="en-US" sz="5400" b="1" dirty="0" smtClean="0"/>
            </a:br>
            <a:r>
              <a:rPr lang="en-US" altLang="en-US" sz="5400" b="1" dirty="0" smtClean="0"/>
              <a:t>Argumentation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5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769826" y="1696148"/>
            <a:ext cx="11338560" cy="5576379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/>
              <a:t> </a:t>
            </a:r>
            <a:endParaRPr lang="en-US" sz="1100" b="1" dirty="0" smtClean="0"/>
          </a:p>
          <a:p>
            <a:pPr>
              <a:buClr>
                <a:schemeClr val="tx1"/>
              </a:buClr>
              <a:defRPr/>
            </a:pPr>
            <a:endParaRPr lang="en-US" sz="3500" b="1" dirty="0" smtClean="0"/>
          </a:p>
          <a:p>
            <a:pPr marL="0" indent="0">
              <a:buClr>
                <a:schemeClr val="tx1"/>
              </a:buClr>
              <a:buNone/>
              <a:defRPr/>
            </a:pPr>
            <a:endParaRPr lang="en-US" sz="35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3500" b="1" dirty="0" smtClean="0"/>
              <a:t>See RECAP Slides on Argumentation</a:t>
            </a:r>
            <a:endParaRPr lang="en-US" sz="3100" b="1" dirty="0" smtClean="0"/>
          </a:p>
          <a:p>
            <a:pPr>
              <a:buClr>
                <a:schemeClr val="tx1"/>
              </a:buClr>
              <a:defRPr/>
            </a:pPr>
            <a:endParaRPr lang="en-US" sz="3600" b="1" dirty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25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5391" y="549187"/>
            <a:ext cx="7667624" cy="688424"/>
          </a:xfrm>
          <a:prstGeom prst="rect">
            <a:avLst/>
          </a:prstGeom>
        </p:spPr>
        <p:txBody>
          <a:bodyPr vert="horz" wrap="square" lIns="0" tIns="11206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12887" algn="ctr">
              <a:spcBef>
                <a:spcPts val="88"/>
              </a:spcBef>
            </a:pPr>
            <a:r>
              <a:rPr lang="en-GB" b="1" dirty="0" smtClean="0"/>
              <a:t>Properties of Cognitive Systems</a:t>
            </a:r>
            <a:endParaRPr b="1" spc="-4" dirty="0"/>
          </a:p>
        </p:txBody>
      </p:sp>
      <p:sp>
        <p:nvSpPr>
          <p:cNvPr id="3" name="object 3"/>
          <p:cNvSpPr txBox="1"/>
          <p:nvPr/>
        </p:nvSpPr>
        <p:spPr>
          <a:xfrm>
            <a:off x="2135391" y="2509937"/>
            <a:ext cx="128307" cy="375054"/>
          </a:xfrm>
          <a:prstGeom prst="rect">
            <a:avLst/>
          </a:prstGeom>
        </p:spPr>
        <p:txBody>
          <a:bodyPr vert="horz" wrap="square" lIns="0" tIns="15128" rIns="0" bIns="0" rtlCol="0">
            <a:spAutoFit/>
          </a:bodyPr>
          <a:lstStyle/>
          <a:p>
            <a:pPr marL="11206">
              <a:spcBef>
                <a:spcPts val="119"/>
              </a:spcBef>
            </a:pPr>
            <a:r>
              <a:rPr sz="2338" spc="4" dirty="0">
                <a:latin typeface="Arial"/>
                <a:cs typeface="Arial"/>
              </a:rPr>
              <a:t>•</a:t>
            </a:r>
            <a:endParaRPr sz="2338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41402" y="2511775"/>
            <a:ext cx="7078196" cy="727009"/>
          </a:xfrm>
          <a:prstGeom prst="rect">
            <a:avLst/>
          </a:prstGeom>
        </p:spPr>
        <p:txBody>
          <a:bodyPr vert="horz" wrap="square" lIns="0" tIns="34178" rIns="0" bIns="0" rtlCol="0">
            <a:spAutoFit/>
          </a:bodyPr>
          <a:lstStyle/>
          <a:p>
            <a:pPr marL="11206" marR="4483">
              <a:lnSpc>
                <a:spcPts val="2735"/>
              </a:lnSpc>
              <a:spcBef>
                <a:spcPts val="269"/>
              </a:spcBef>
            </a:pPr>
            <a:r>
              <a:rPr lang="en-GB" sz="2471" b="1" spc="13" dirty="0">
                <a:latin typeface="Trebuchet MS"/>
                <a:cs typeface="Trebuchet MS"/>
              </a:rPr>
              <a:t>How do Cognitive Systems differ from other conventional Computer Systems?</a:t>
            </a:r>
            <a:endParaRPr sz="2471" b="1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35391" y="4897283"/>
            <a:ext cx="7667625" cy="727009"/>
          </a:xfrm>
          <a:prstGeom prst="rect">
            <a:avLst/>
          </a:prstGeom>
        </p:spPr>
        <p:txBody>
          <a:bodyPr vert="horz" wrap="square" lIns="0" tIns="34178" rIns="0" bIns="0" rtlCol="0">
            <a:spAutoFit/>
          </a:bodyPr>
          <a:lstStyle/>
          <a:p>
            <a:pPr marL="616917" marR="4483" indent="-605710">
              <a:lnSpc>
                <a:spcPts val="2735"/>
              </a:lnSpc>
              <a:spcBef>
                <a:spcPts val="269"/>
              </a:spcBef>
              <a:buFont typeface="Arial"/>
              <a:buChar char="•"/>
              <a:tabLst>
                <a:tab pos="616917" algn="l"/>
                <a:tab pos="617477" algn="l"/>
              </a:tabLst>
            </a:pPr>
            <a:r>
              <a:rPr lang="en-GB" sz="2471" b="1" spc="9" dirty="0">
                <a:latin typeface="Trebuchet MS"/>
                <a:cs typeface="Trebuchet MS"/>
              </a:rPr>
              <a:t>Cognitive Systems today and Ideal Cognitive Systems in the future?</a:t>
            </a:r>
            <a:endParaRPr sz="2471" b="1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08051" y="6219673"/>
            <a:ext cx="93009" cy="17430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059" dirty="0">
                <a:solidFill>
                  <a:srgbClr val="888888"/>
                </a:solidFill>
                <a:latin typeface="Trebuchet MS"/>
                <a:cs typeface="Trebuchet MS"/>
              </a:rPr>
              <a:t>4</a:t>
            </a:r>
            <a:endParaRPr sz="1059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941340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5391" y="549187"/>
            <a:ext cx="7667624" cy="688424"/>
          </a:xfrm>
          <a:prstGeom prst="rect">
            <a:avLst/>
          </a:prstGeom>
        </p:spPr>
        <p:txBody>
          <a:bodyPr vert="horz" wrap="square" lIns="0" tIns="11206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12887" algn="ctr">
              <a:spcBef>
                <a:spcPts val="88"/>
              </a:spcBef>
            </a:pPr>
            <a:r>
              <a:rPr lang="en-GB" b="1" dirty="0" smtClean="0"/>
              <a:t>Theory of Cognitive Systems</a:t>
            </a:r>
            <a:endParaRPr b="1" spc="-4" dirty="0"/>
          </a:p>
        </p:txBody>
      </p:sp>
      <p:sp>
        <p:nvSpPr>
          <p:cNvPr id="3" name="object 3"/>
          <p:cNvSpPr txBox="1"/>
          <p:nvPr/>
        </p:nvSpPr>
        <p:spPr>
          <a:xfrm>
            <a:off x="2135391" y="2509937"/>
            <a:ext cx="128307" cy="375054"/>
          </a:xfrm>
          <a:prstGeom prst="rect">
            <a:avLst/>
          </a:prstGeom>
        </p:spPr>
        <p:txBody>
          <a:bodyPr vert="horz" wrap="square" lIns="0" tIns="15128" rIns="0" bIns="0" rtlCol="0">
            <a:spAutoFit/>
          </a:bodyPr>
          <a:lstStyle/>
          <a:p>
            <a:pPr marL="11206">
              <a:spcBef>
                <a:spcPts val="119"/>
              </a:spcBef>
            </a:pPr>
            <a:r>
              <a:rPr sz="2338" spc="4" dirty="0">
                <a:latin typeface="Arial"/>
                <a:cs typeface="Arial"/>
              </a:rPr>
              <a:t>•</a:t>
            </a:r>
            <a:endParaRPr sz="2338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41402" y="2511775"/>
            <a:ext cx="7078196" cy="727009"/>
          </a:xfrm>
          <a:prstGeom prst="rect">
            <a:avLst/>
          </a:prstGeom>
        </p:spPr>
        <p:txBody>
          <a:bodyPr vert="horz" wrap="square" lIns="0" tIns="34178" rIns="0" bIns="0" rtlCol="0">
            <a:spAutoFit/>
          </a:bodyPr>
          <a:lstStyle/>
          <a:p>
            <a:pPr marL="11206" marR="4483">
              <a:lnSpc>
                <a:spcPts val="2735"/>
              </a:lnSpc>
              <a:spcBef>
                <a:spcPts val="269"/>
              </a:spcBef>
            </a:pPr>
            <a:r>
              <a:rPr lang="en-GB" sz="2471" b="1" spc="13" dirty="0">
                <a:latin typeface="Trebuchet MS"/>
                <a:cs typeface="Trebuchet MS"/>
              </a:rPr>
              <a:t>What is the underlying theory </a:t>
            </a:r>
            <a:r>
              <a:rPr lang="en-GB" sz="2471" b="1" spc="13" dirty="0" smtClean="0">
                <a:latin typeface="Trebuchet MS"/>
                <a:cs typeface="Trebuchet MS"/>
              </a:rPr>
              <a:t>of </a:t>
            </a:r>
            <a:r>
              <a:rPr lang="en-GB" sz="2471" b="1" spc="13" dirty="0">
                <a:latin typeface="Trebuchet MS"/>
                <a:cs typeface="Trebuchet MS"/>
              </a:rPr>
              <a:t>Cognitive Systems?</a:t>
            </a:r>
            <a:endParaRPr sz="2471" b="1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35391" y="4897283"/>
            <a:ext cx="7667625" cy="1073258"/>
          </a:xfrm>
          <a:prstGeom prst="rect">
            <a:avLst/>
          </a:prstGeom>
        </p:spPr>
        <p:txBody>
          <a:bodyPr vert="horz" wrap="square" lIns="0" tIns="34178" rIns="0" bIns="0" rtlCol="0">
            <a:spAutoFit/>
          </a:bodyPr>
          <a:lstStyle/>
          <a:p>
            <a:pPr marL="616917" marR="4483" indent="-605710">
              <a:lnSpc>
                <a:spcPts val="2735"/>
              </a:lnSpc>
              <a:spcBef>
                <a:spcPts val="269"/>
              </a:spcBef>
              <a:buFont typeface="Arial"/>
              <a:buChar char="•"/>
              <a:tabLst>
                <a:tab pos="616917" algn="l"/>
                <a:tab pos="617477" algn="l"/>
              </a:tabLst>
            </a:pPr>
            <a:r>
              <a:rPr lang="en-GB" sz="2471" b="1" spc="9" dirty="0">
                <a:latin typeface="Trebuchet MS"/>
                <a:cs typeface="Trebuchet MS"/>
              </a:rPr>
              <a:t>Can Cognitive Systems be build using Computer Science alone? If not what other disciplines are needed?</a:t>
            </a:r>
            <a:endParaRPr sz="2471" b="1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08051" y="6219673"/>
            <a:ext cx="93009" cy="17430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059" dirty="0">
                <a:solidFill>
                  <a:srgbClr val="888888"/>
                </a:solidFill>
                <a:latin typeface="Trebuchet MS"/>
                <a:cs typeface="Trebuchet MS"/>
              </a:rPr>
              <a:t>4</a:t>
            </a:r>
            <a:endParaRPr sz="1059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4605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769826" y="426720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/>
            </a:r>
            <a:br>
              <a:rPr lang="en-US" altLang="en-US" sz="5400" b="1" dirty="0" smtClean="0"/>
            </a:br>
            <a:r>
              <a:rPr lang="en-US" altLang="en-US" sz="5400" b="1" dirty="0"/>
              <a:t/>
            </a:r>
            <a:br>
              <a:rPr lang="en-US" altLang="en-US" sz="5400" b="1" dirty="0"/>
            </a:br>
            <a:r>
              <a:rPr lang="en-US" altLang="en-US" sz="5400" b="1" dirty="0" smtClean="0"/>
              <a:t>Cognitive Systems/Assistants</a:t>
            </a:r>
            <a:br>
              <a:rPr lang="en-US" altLang="en-US" sz="5400" b="1" dirty="0" smtClean="0"/>
            </a:br>
            <a:r>
              <a:rPr lang="en-US" altLang="en-US" sz="5400" b="1" dirty="0" smtClean="0"/>
              <a:t>Architecture(s)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8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76657" y="1129220"/>
            <a:ext cx="11338560" cy="5576379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en-US" sz="4000" b="1" dirty="0"/>
              <a:t> </a:t>
            </a:r>
            <a:endParaRPr lang="en-US" sz="1100" b="1" dirty="0" smtClean="0"/>
          </a:p>
          <a:p>
            <a:pPr>
              <a:buClr>
                <a:schemeClr val="tx1"/>
              </a:buClr>
              <a:defRPr/>
            </a:pPr>
            <a:endParaRPr lang="en-US" sz="3500" b="1" dirty="0" smtClean="0"/>
          </a:p>
          <a:p>
            <a:pPr marL="0" indent="0">
              <a:buClr>
                <a:schemeClr val="tx1"/>
              </a:buClr>
              <a:buNone/>
              <a:defRPr/>
            </a:pPr>
            <a:endParaRPr lang="en-US" sz="35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3500" b="1" dirty="0" smtClean="0"/>
              <a:t>See Slides on Cognitive Architectures</a:t>
            </a:r>
            <a:endParaRPr lang="en-US" sz="3100" b="1" dirty="0" smtClean="0"/>
          </a:p>
          <a:p>
            <a:pPr>
              <a:buClr>
                <a:schemeClr val="tx1"/>
              </a:buClr>
              <a:defRPr/>
            </a:pPr>
            <a:endParaRPr lang="en-US" sz="3600" b="1" dirty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95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916130" y="51816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Features of Cognitive Systems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9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550370" y="1595564"/>
            <a:ext cx="11338560" cy="5576379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defRPr/>
            </a:pPr>
            <a:r>
              <a:rPr lang="en-US" sz="3500" b="1" dirty="0" smtClean="0"/>
              <a:t>Human-like operation/computation.</a:t>
            </a:r>
          </a:p>
          <a:p>
            <a:pPr marL="0" indent="0">
              <a:buClr>
                <a:schemeClr val="tx1"/>
              </a:buClr>
              <a:buNone/>
              <a:defRPr/>
            </a:pPr>
            <a:endParaRPr lang="en-US" sz="35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3500" b="1" dirty="0" smtClean="0"/>
              <a:t>Natural-Cognitive Interfaces with Humans.</a:t>
            </a:r>
          </a:p>
          <a:p>
            <a:pPr>
              <a:buClr>
                <a:schemeClr val="tx1"/>
              </a:buClr>
              <a:defRPr/>
            </a:pPr>
            <a:endParaRPr lang="en-US" sz="3500" b="1" dirty="0"/>
          </a:p>
          <a:p>
            <a:pPr>
              <a:buClr>
                <a:schemeClr val="tx1"/>
              </a:buClr>
              <a:defRPr/>
            </a:pPr>
            <a:r>
              <a:rPr lang="en-US" sz="3500" b="1" dirty="0" smtClean="0"/>
              <a:t>Autonomous &amp; Personalized.</a:t>
            </a:r>
          </a:p>
          <a:p>
            <a:pPr>
              <a:buClr>
                <a:schemeClr val="tx1"/>
              </a:buClr>
              <a:defRPr/>
            </a:pPr>
            <a:endParaRPr lang="en-US" sz="35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3500" b="1" dirty="0" smtClean="0"/>
              <a:t>Explainable &amp; Contestable.</a:t>
            </a:r>
          </a:p>
          <a:p>
            <a:pPr>
              <a:buClr>
                <a:schemeClr val="tx1"/>
              </a:buClr>
              <a:defRPr/>
            </a:pPr>
            <a:endParaRPr lang="en-US" sz="3500" b="1" dirty="0"/>
          </a:p>
          <a:p>
            <a:pPr>
              <a:buClr>
                <a:schemeClr val="tx1"/>
              </a:buClr>
              <a:defRPr/>
            </a:pPr>
            <a:r>
              <a:rPr lang="en-US" sz="3500" b="1" dirty="0" smtClean="0"/>
              <a:t>Social &amp; Ethical.</a:t>
            </a:r>
          </a:p>
          <a:p>
            <a:pPr>
              <a:buClr>
                <a:schemeClr val="tx1"/>
              </a:buClr>
              <a:defRPr/>
            </a:pPr>
            <a:endParaRPr lang="en-US" sz="3500" b="1" dirty="0"/>
          </a:p>
          <a:p>
            <a:pPr>
              <a:buClr>
                <a:schemeClr val="tx1"/>
              </a:buClr>
              <a:defRPr/>
            </a:pPr>
            <a:endParaRPr lang="en-US" sz="3500" b="1" dirty="0" smtClean="0"/>
          </a:p>
          <a:p>
            <a:pPr>
              <a:buClr>
                <a:schemeClr val="tx1"/>
              </a:buClr>
              <a:defRPr/>
            </a:pPr>
            <a:endParaRPr lang="en-US" sz="3600" b="1" dirty="0">
              <a:solidFill>
                <a:srgbClr val="0070C0"/>
              </a:solidFill>
            </a:endParaRPr>
          </a:p>
          <a:p>
            <a:pPr marL="0" indent="0" algn="ctr">
              <a:buClr>
                <a:schemeClr val="tx1"/>
              </a:buClr>
              <a:buNone/>
              <a:defRPr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3600" b="1" dirty="0"/>
          </a:p>
          <a:p>
            <a:pPr>
              <a:buClr>
                <a:schemeClr val="tx1"/>
              </a:buClr>
              <a:defRPr/>
            </a:pP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58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261</Words>
  <Application>Microsoft Office PowerPoint</Application>
  <PresentationFormat>Widescreen</PresentationFormat>
  <Paragraphs>97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Comic Sans MS</vt:lpstr>
      <vt:lpstr>Garamond</vt:lpstr>
      <vt:lpstr>Helvetica Neue</vt:lpstr>
      <vt:lpstr>Times New Roman</vt:lpstr>
      <vt:lpstr>Trebuchet MS</vt:lpstr>
      <vt:lpstr>Verdana</vt:lpstr>
      <vt:lpstr>Wingdings</vt:lpstr>
      <vt:lpstr>Level</vt:lpstr>
      <vt:lpstr>Office Theme</vt:lpstr>
      <vt:lpstr>PowerPoint Presentation</vt:lpstr>
      <vt:lpstr>PowerPoint Presentation</vt:lpstr>
      <vt:lpstr>Summary</vt:lpstr>
      <vt:lpstr>Argumentation</vt:lpstr>
      <vt:lpstr> Argumentation</vt:lpstr>
      <vt:lpstr>Properties of Cognitive Systems</vt:lpstr>
      <vt:lpstr>Theory of Cognitive Systems</vt:lpstr>
      <vt:lpstr>  Cognitive Systems/Assistants Architecture(s)</vt:lpstr>
      <vt:lpstr>Features of Cognitive Systems</vt:lpstr>
      <vt:lpstr>Exam Guidelines</vt:lpstr>
      <vt:lpstr>PowerPoint Presentation</vt:lpstr>
    </vt:vector>
  </TitlesOfParts>
  <Company>CS at UCY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 613:  Cognitive Agents &amp; Reasoning</dc:title>
  <dc:creator>antonis</dc:creator>
  <cp:lastModifiedBy>Antonis Kakas</cp:lastModifiedBy>
  <cp:revision>85</cp:revision>
  <dcterms:created xsi:type="dcterms:W3CDTF">2018-09-04T15:46:33Z</dcterms:created>
  <dcterms:modified xsi:type="dcterms:W3CDTF">2022-08-31T14:33:54Z</dcterms:modified>
</cp:coreProperties>
</file>