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25"/>
  </p:notesMasterIdLst>
  <p:sldIdLst>
    <p:sldId id="321" r:id="rId3"/>
    <p:sldId id="322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20" r:id="rId17"/>
    <p:sldId id="317" r:id="rId18"/>
    <p:sldId id="318" r:id="rId19"/>
    <p:sldId id="314" r:id="rId20"/>
    <p:sldId id="315" r:id="rId21"/>
    <p:sldId id="316" r:id="rId22"/>
    <p:sldId id="290" r:id="rId23"/>
    <p:sldId id="32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BEE0E-3A4E-47D6-8C80-47D49DCB5183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061FB-3451-43B1-BB8F-86CC19E0A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840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3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514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14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193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15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509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16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526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17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0533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18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6214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19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2622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21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620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4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98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5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729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6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888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7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92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10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570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11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5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12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225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13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75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04800" y="2889251"/>
            <a:ext cx="114808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GB" altLang="el-GR" noProof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70250"/>
            <a:ext cx="85344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GB" altLang="el-GR" noProof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C26101-0D39-4951-899B-5128223BEC71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21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CF03C-5F5D-4F53-9EEC-588AEAF40CB8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0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A43A-D7AD-4049-AC64-FF5B303D43C2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852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1797959"/>
            <a:ext cx="10795245" cy="5733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University Name</a:t>
            </a:r>
            <a:endParaRPr lang="x-none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917EA4C-AF1A-F844-9E6F-5DF8EB2EDB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548" y="5301578"/>
            <a:ext cx="2735263" cy="263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Helvetica Neue"/>
              </a:defRPr>
            </a:lvl1pPr>
          </a:lstStyle>
          <a:p>
            <a:pPr lvl="0"/>
            <a:r>
              <a:rPr lang="x-none" dirty="0"/>
              <a:t>Month, Year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548" y="2516790"/>
            <a:ext cx="10795245" cy="170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COURSE NAME USING CAPITAL LETTERS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4835786"/>
            <a:ext cx="1204547" cy="803419"/>
          </a:xfrm>
          <a:prstGeom prst="rect">
            <a:avLst/>
          </a:prstGeom>
        </p:spPr>
      </p:pic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548" y="4981237"/>
            <a:ext cx="10719046" cy="247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>
                <a:solidFill>
                  <a:schemeClr val="bg1"/>
                </a:solidFill>
              </a:defRPr>
            </a:lvl2pPr>
            <a:lvl3pPr marL="609600" indent="0">
              <a:buNone/>
              <a:defRPr>
                <a:solidFill>
                  <a:schemeClr val="bg1"/>
                </a:solidFill>
              </a:defRPr>
            </a:lvl3pPr>
            <a:lvl4pPr marL="914400" indent="0">
              <a:buNone/>
              <a:defRPr>
                <a:solidFill>
                  <a:schemeClr val="bg1"/>
                </a:solidFill>
              </a:defRPr>
            </a:lvl4pPr>
            <a:lvl5pPr marL="1219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 &amp; Surname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462057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cture title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9852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041169" y="4033617"/>
            <a:ext cx="0" cy="1633558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LECTURE 1</a:t>
            </a:r>
            <a:endParaRPr lang="x-none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1203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lecture 1 title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3547" y="34229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CONTENTS</a:t>
            </a:r>
            <a:endParaRPr lang="x-none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433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1797959"/>
            <a:ext cx="10795245" cy="5733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University Name</a:t>
            </a:r>
            <a:endParaRPr lang="x-none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917EA4C-AF1A-F844-9E6F-5DF8EB2EDB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548" y="5301578"/>
            <a:ext cx="2735263" cy="263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Helvetica Neue"/>
              </a:defRPr>
            </a:lvl1pPr>
          </a:lstStyle>
          <a:p>
            <a:pPr lvl="0"/>
            <a:r>
              <a:rPr lang="x-none" dirty="0"/>
              <a:t>Month, Year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548" y="2516790"/>
            <a:ext cx="10795245" cy="170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COURSE NAME USING CAPITAL LETTERS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4835786"/>
            <a:ext cx="1204547" cy="803419"/>
          </a:xfrm>
          <a:prstGeom prst="rect">
            <a:avLst/>
          </a:prstGeom>
        </p:spPr>
      </p:pic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548" y="4981237"/>
            <a:ext cx="10719046" cy="247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>
                <a:solidFill>
                  <a:schemeClr val="bg1"/>
                </a:solidFill>
              </a:defRPr>
            </a:lvl2pPr>
            <a:lvl3pPr marL="609600" indent="0">
              <a:buNone/>
              <a:defRPr>
                <a:solidFill>
                  <a:schemeClr val="bg1"/>
                </a:solidFill>
              </a:defRPr>
            </a:lvl3pPr>
            <a:lvl4pPr marL="914400" indent="0">
              <a:buNone/>
              <a:defRPr>
                <a:solidFill>
                  <a:schemeClr val="bg1"/>
                </a:solidFill>
              </a:defRPr>
            </a:lvl4pPr>
            <a:lvl5pPr marL="1219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 &amp; Surname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122488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cture title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9852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041169" y="4033617"/>
            <a:ext cx="0" cy="1633558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LECTURE 1</a:t>
            </a:r>
            <a:endParaRPr lang="x-none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1203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lecture 1 title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3547" y="34229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CONTENTS</a:t>
            </a:r>
            <a:endParaRPr lang="x-none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839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1</a:t>
            </a:r>
            <a:endParaRPr lang="x-none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1 title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356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2</a:t>
            </a:r>
            <a:endParaRPr lang="x-none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27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500" baseline="0">
                <a:latin typeface="Helvetica Neue"/>
              </a:defRPr>
            </a:lvl1pPr>
          </a:lstStyle>
          <a:p>
            <a:r>
              <a:rPr lang="en-US" dirty="0"/>
              <a:t>Insert Picture</a:t>
            </a:r>
            <a:br>
              <a:rPr lang="en-US" dirty="0"/>
            </a:br>
            <a:r>
              <a:rPr lang="en-US" dirty="0"/>
              <a:t>related to content 2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2 title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3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3</a:t>
            </a:r>
            <a:endParaRPr lang="x-none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3 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18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2720155"/>
            <a:ext cx="10795245" cy="12083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0" b="1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Thank you.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8941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502A1-C945-4518-AE12-0A811E20EF0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02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E1067-795D-4CBF-B71B-94D10B42AA52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73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7B893-1687-4AA2-A47A-81947535D728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55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D0AD6-8937-4828-9270-0B113E7A57E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98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910FA-32E7-4069-B307-C946A655D933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62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B3A72-1953-41FE-8ACA-7F49727B7BEF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00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FA1A2-AE19-4AC9-954A-878DB651E189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42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5195D-71CC-4B4B-93AB-D766791E6BE6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5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Click to edit Master text styles</a:t>
            </a:r>
          </a:p>
          <a:p>
            <a:pPr lvl="1"/>
            <a:r>
              <a:rPr lang="en-GB" altLang="el-GR"/>
              <a:t>Second level</a:t>
            </a:r>
          </a:p>
          <a:p>
            <a:pPr lvl="2"/>
            <a:r>
              <a:rPr lang="en-GB" altLang="el-GR"/>
              <a:t>Third level</a:t>
            </a:r>
          </a:p>
          <a:p>
            <a:pPr lvl="3"/>
            <a:r>
              <a:rPr lang="en-GB" altLang="el-GR"/>
              <a:t>Fourth level</a:t>
            </a:r>
          </a:p>
          <a:p>
            <a:pPr lvl="4"/>
            <a:r>
              <a:rPr lang="en-GB" altLang="el-GR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Verdan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6B8D4E-161A-4D07-A867-70B2FD740111}" type="slidenum">
              <a:rPr lang="en-GB" altLang="el-GR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l-GR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1447800"/>
            <a:ext cx="1076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2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5952067"/>
            <a:ext cx="12192000" cy="905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182" y="6085447"/>
            <a:ext cx="1096441" cy="541808"/>
          </a:xfrm>
          <a:prstGeom prst="rect">
            <a:avLst/>
          </a:prstGeom>
        </p:spPr>
      </p:pic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 txBox="1">
            <a:spLocks/>
          </p:cNvSpPr>
          <p:nvPr userDrawn="1"/>
        </p:nvSpPr>
        <p:spPr>
          <a:xfrm>
            <a:off x="6866467" y="6281366"/>
            <a:ext cx="3236547" cy="34588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Helvetica Neue"/>
                <a:ea typeface="+mn-ea"/>
                <a:cs typeface="+mn-cs"/>
              </a:defRPr>
            </a:lvl1pPr>
            <a:lvl2pPr marL="6096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2192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8288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4384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This Master is run under the context of Action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No 2020-EU-IA-0087, co-financed by the EU CEF Telecom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under GA nr. INEA/CEF/ICT/A2020/2267423</a:t>
            </a:r>
            <a:endParaRPr lang="x-none" sz="800" dirty="0">
              <a:latin typeface="Helvetica Neue"/>
            </a:endParaRP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33" y="6245383"/>
            <a:ext cx="2784480" cy="373756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50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ognition.ouc.ac.cy/argumen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University of Cyprus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643548" y="5393018"/>
            <a:ext cx="2735263" cy="263694"/>
          </a:xfrm>
        </p:spPr>
        <p:txBody>
          <a:bodyPr/>
          <a:lstStyle/>
          <a:p>
            <a:r>
              <a:rPr lang="en-US" dirty="0" smtClean="0"/>
              <a:t>Autumn 2022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COGNITIVE PROGRAMMING FOR HUMAN-CENTRIC AI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643548" y="5008084"/>
            <a:ext cx="10719046" cy="247063"/>
          </a:xfrm>
        </p:spPr>
        <p:txBody>
          <a:bodyPr/>
          <a:lstStyle/>
          <a:p>
            <a:r>
              <a:rPr lang="en-US" dirty="0" smtClean="0"/>
              <a:t>Antonis Kakas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82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121920"/>
            <a:ext cx="10972800" cy="1426464"/>
          </a:xfrm>
        </p:spPr>
        <p:txBody>
          <a:bodyPr/>
          <a:lstStyle/>
          <a:p>
            <a:pPr algn="ctr"/>
            <a:r>
              <a:rPr lang="en-US" altLang="en-US" sz="5400" b="1" dirty="0"/>
              <a:t>Learning/Induction</a:t>
            </a:r>
            <a:br>
              <a:rPr lang="en-US" altLang="en-US" sz="5400" b="1" dirty="0"/>
            </a:br>
            <a:r>
              <a:rPr lang="en-US" altLang="en-US" sz="5400" b="1" dirty="0">
                <a:solidFill>
                  <a:schemeClr val="tx1"/>
                </a:solidFill>
              </a:rPr>
              <a:t>Why</a:t>
            </a:r>
            <a:r>
              <a:rPr lang="en-US" altLang="en-US" sz="5400" b="1" dirty="0"/>
              <a:t> </a:t>
            </a:r>
            <a:r>
              <a:rPr lang="en-US" altLang="en-US" sz="5400" b="1" dirty="0">
                <a:solidFill>
                  <a:srgbClr val="00B050"/>
                </a:solidFill>
              </a:rPr>
              <a:t>Argumentation</a:t>
            </a:r>
            <a:r>
              <a:rPr lang="en-US" altLang="en-US" sz="5400" b="1" dirty="0">
                <a:solidFill>
                  <a:schemeClr val="tx1"/>
                </a:solidFill>
              </a:rPr>
              <a:t>?</a:t>
            </a:r>
            <a:endParaRPr lang="en-GB" altLang="en-US" sz="5400" b="1" dirty="0">
              <a:solidFill>
                <a:schemeClr val="tx1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10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00115" y="1524000"/>
            <a:ext cx="11679109" cy="5181600"/>
          </a:xfrm>
        </p:spPr>
        <p:txBody>
          <a:bodyPr>
            <a:normAutofit fontScale="92500"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endParaRPr lang="en-US" sz="3600" dirty="0"/>
          </a:p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00B050"/>
                </a:solidFill>
              </a:rPr>
              <a:t>Learned Knowledge </a:t>
            </a:r>
            <a:r>
              <a:rPr lang="en-US" sz="4000" b="1" dirty="0">
                <a:solidFill>
                  <a:srgbClr val="00B050"/>
                </a:solidFill>
                <a:sym typeface="Wingdings" panose="05000000000000000000" pitchFamily="2" charset="2"/>
              </a:rPr>
              <a:t> </a:t>
            </a:r>
            <a:r>
              <a:rPr lang="en-US" sz="4000" b="1" dirty="0">
                <a:solidFill>
                  <a:srgbClr val="00B050"/>
                </a:solidFill>
              </a:rPr>
              <a:t>Argument </a:t>
            </a:r>
            <a:r>
              <a:rPr lang="en-US" sz="4000" b="1" dirty="0"/>
              <a:t>schemes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  <a:p>
            <a:pPr lvl="1">
              <a:buClr>
                <a:schemeClr val="tx1"/>
              </a:buClr>
              <a:defRPr/>
            </a:pPr>
            <a:r>
              <a:rPr lang="en-US" sz="3500" b="1" dirty="0">
                <a:solidFill>
                  <a:srgbClr val="00B050"/>
                </a:solidFill>
              </a:rPr>
              <a:t>Learned associations/rules </a:t>
            </a:r>
            <a:r>
              <a:rPr lang="en-US" sz="3500" b="1" dirty="0"/>
              <a:t>are not </a:t>
            </a:r>
            <a:r>
              <a:rPr lang="en-US" sz="3500" b="1" dirty="0">
                <a:solidFill>
                  <a:srgbClr val="FF0000"/>
                </a:solidFill>
              </a:rPr>
              <a:t>necessary links</a:t>
            </a:r>
            <a:r>
              <a:rPr lang="en-US" sz="3500" b="1" dirty="0"/>
              <a:t> but provide </a:t>
            </a:r>
            <a:r>
              <a:rPr lang="en-US" sz="3500" b="1" dirty="0">
                <a:solidFill>
                  <a:srgbClr val="00B050"/>
                </a:solidFill>
              </a:rPr>
              <a:t>arguments</a:t>
            </a:r>
            <a:r>
              <a:rPr lang="en-US" sz="3500" b="1" dirty="0"/>
              <a:t> to support links</a:t>
            </a:r>
          </a:p>
          <a:p>
            <a:pPr>
              <a:buClr>
                <a:schemeClr val="tx1"/>
              </a:buClr>
              <a:defRPr/>
            </a:pPr>
            <a:endParaRPr lang="en-US" sz="4000" b="1" dirty="0"/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This view addresses old philosophical questions with </a:t>
            </a:r>
            <a:r>
              <a:rPr lang="en-US" sz="3600" b="1" dirty="0">
                <a:solidFill>
                  <a:srgbClr val="00B050"/>
                </a:solidFill>
              </a:rPr>
              <a:t>induction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27755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121920"/>
            <a:ext cx="10972800" cy="1426464"/>
          </a:xfrm>
        </p:spPr>
        <p:txBody>
          <a:bodyPr/>
          <a:lstStyle/>
          <a:p>
            <a:pPr algn="ctr"/>
            <a:r>
              <a:rPr lang="en-US" altLang="en-US" sz="5400" b="1" dirty="0"/>
              <a:t>Learning &amp; Reasoning</a:t>
            </a:r>
            <a:br>
              <a:rPr lang="en-US" altLang="en-US" sz="5400" b="1" dirty="0"/>
            </a:br>
            <a:r>
              <a:rPr lang="en-US" altLang="en-US" sz="5400" b="1" dirty="0">
                <a:solidFill>
                  <a:schemeClr val="tx1"/>
                </a:solidFill>
              </a:rPr>
              <a:t>Why</a:t>
            </a:r>
            <a:r>
              <a:rPr lang="en-US" altLang="en-US" sz="5400" b="1" dirty="0"/>
              <a:t> </a:t>
            </a:r>
            <a:r>
              <a:rPr lang="en-US" altLang="en-US" sz="5400" b="1" dirty="0">
                <a:solidFill>
                  <a:srgbClr val="00B050"/>
                </a:solidFill>
              </a:rPr>
              <a:t>Argumentation</a:t>
            </a:r>
            <a:r>
              <a:rPr lang="en-US" altLang="en-US" sz="5400" b="1" dirty="0">
                <a:solidFill>
                  <a:schemeClr val="tx1"/>
                </a:solidFill>
              </a:rPr>
              <a:t>?</a:t>
            </a:r>
            <a:endParaRPr lang="en-GB" altLang="en-US" sz="5400" b="1" dirty="0">
              <a:solidFill>
                <a:schemeClr val="tx1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11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00115" y="1524000"/>
            <a:ext cx="11944285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endParaRPr lang="en-US" sz="3600" dirty="0"/>
          </a:p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00B050"/>
                </a:solidFill>
              </a:rPr>
              <a:t>Integration </a:t>
            </a:r>
            <a:r>
              <a:rPr lang="en-US" sz="4000" b="1" dirty="0"/>
              <a:t>of </a:t>
            </a:r>
            <a:r>
              <a:rPr lang="en-US" sz="4000" b="1" dirty="0">
                <a:solidFill>
                  <a:srgbClr val="00B050"/>
                </a:solidFill>
              </a:rPr>
              <a:t>Connectionism</a:t>
            </a:r>
            <a:r>
              <a:rPr lang="en-US" sz="4000" b="1" dirty="0"/>
              <a:t> and </a:t>
            </a:r>
            <a:r>
              <a:rPr lang="en-US" sz="4000" b="1" dirty="0">
                <a:solidFill>
                  <a:srgbClr val="00B050"/>
                </a:solidFill>
              </a:rPr>
              <a:t>Symbolism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  <a:p>
            <a:pPr lvl="1">
              <a:buClr>
                <a:schemeClr val="tx1"/>
              </a:buClr>
              <a:defRPr/>
            </a:pPr>
            <a:r>
              <a:rPr lang="en-US" sz="3500" b="1" dirty="0">
                <a:solidFill>
                  <a:srgbClr val="00B050"/>
                </a:solidFill>
              </a:rPr>
              <a:t>Conceptualization Phase: </a:t>
            </a:r>
            <a:r>
              <a:rPr lang="en-US" sz="3500" b="1" dirty="0"/>
              <a:t>Organization of </a:t>
            </a:r>
            <a:r>
              <a:rPr lang="en-US" sz="3500" b="1" dirty="0">
                <a:solidFill>
                  <a:srgbClr val="FF0000"/>
                </a:solidFill>
              </a:rPr>
              <a:t>Learned Information</a:t>
            </a:r>
            <a:r>
              <a:rPr lang="en-US" sz="3500" b="1" dirty="0"/>
              <a:t> into </a:t>
            </a:r>
            <a:r>
              <a:rPr lang="en-US" sz="3100" b="1" dirty="0">
                <a:solidFill>
                  <a:srgbClr val="00B050"/>
                </a:solidFill>
              </a:rPr>
              <a:t>Concepts</a:t>
            </a:r>
            <a:r>
              <a:rPr lang="en-US" sz="3100" b="1" dirty="0"/>
              <a:t> &amp; their </a:t>
            </a:r>
            <a:r>
              <a:rPr lang="en-US" sz="3100" b="1" dirty="0">
                <a:solidFill>
                  <a:srgbClr val="00B050"/>
                </a:solidFill>
              </a:rPr>
              <a:t>Associations</a:t>
            </a:r>
            <a:r>
              <a:rPr lang="en-US" sz="3100" b="1" dirty="0"/>
              <a:t>.</a:t>
            </a:r>
          </a:p>
          <a:p>
            <a:pPr lvl="1">
              <a:buClr>
                <a:schemeClr val="tx1"/>
              </a:buClr>
              <a:defRPr/>
            </a:pPr>
            <a:endParaRPr lang="en-US" sz="3100" b="1" dirty="0"/>
          </a:p>
          <a:p>
            <a:pPr lvl="1">
              <a:buClr>
                <a:schemeClr val="tx1"/>
              </a:buClr>
              <a:defRPr/>
            </a:pPr>
            <a:r>
              <a:rPr lang="en-US" sz="3500" b="1" dirty="0"/>
              <a:t>Then </a:t>
            </a:r>
            <a:r>
              <a:rPr lang="en-US" sz="3900" b="1" dirty="0"/>
              <a:t>this</a:t>
            </a:r>
            <a:r>
              <a:rPr lang="en-US" sz="3500" b="1" dirty="0"/>
              <a:t> leads to two processes of: 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100" b="1" dirty="0">
                <a:solidFill>
                  <a:srgbClr val="00B050"/>
                </a:solidFill>
              </a:rPr>
              <a:t>Recognition</a:t>
            </a:r>
            <a:r>
              <a:rPr lang="en-US" sz="3100" b="1" dirty="0"/>
              <a:t> of (cases of) Concepts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100" b="1" dirty="0">
                <a:solidFill>
                  <a:srgbClr val="00B050"/>
                </a:solidFill>
              </a:rPr>
              <a:t>Propagation</a:t>
            </a:r>
            <a:r>
              <a:rPr lang="en-US" sz="3100" b="1" dirty="0"/>
              <a:t> of this recognition to other associated concepts</a:t>
            </a:r>
            <a:endParaRPr lang="en-US" sz="4000" b="1" dirty="0"/>
          </a:p>
          <a:p>
            <a:pPr marL="914400" lvl="2" indent="0">
              <a:buClr>
                <a:schemeClr val="tx1"/>
              </a:buClr>
              <a:buNone/>
              <a:defRPr/>
            </a:pPr>
            <a:endParaRPr lang="en-US" sz="3200" b="1" dirty="0">
              <a:solidFill>
                <a:srgbClr val="00B05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00B050"/>
                </a:solidFill>
              </a:rPr>
              <a:t>Argumentation </a:t>
            </a:r>
            <a:r>
              <a:rPr lang="en-US" sz="4000" b="1" dirty="0"/>
              <a:t>gives a </a:t>
            </a:r>
            <a:r>
              <a:rPr lang="en-US" sz="4000" b="1" dirty="0">
                <a:solidFill>
                  <a:srgbClr val="00B050"/>
                </a:solidFill>
              </a:rPr>
              <a:t>Model </a:t>
            </a:r>
            <a:r>
              <a:rPr lang="en-US" sz="4000" b="1" dirty="0"/>
              <a:t>of</a:t>
            </a:r>
            <a:r>
              <a:rPr lang="en-US" sz="4000" b="1" dirty="0">
                <a:solidFill>
                  <a:srgbClr val="00B050"/>
                </a:solidFill>
              </a:rPr>
              <a:t> Cognitive Processing </a:t>
            </a:r>
            <a:r>
              <a:rPr lang="en-US" sz="4000" b="1" dirty="0"/>
              <a:t>on top of </a:t>
            </a:r>
            <a:r>
              <a:rPr lang="en-US" sz="4000" b="1" dirty="0">
                <a:solidFill>
                  <a:srgbClr val="FF0000"/>
                </a:solidFill>
              </a:rPr>
              <a:t>Machine Learning</a:t>
            </a:r>
            <a:r>
              <a:rPr lang="en-US" sz="4000" b="1" dirty="0"/>
              <a:t>.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51713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121920"/>
            <a:ext cx="10972800" cy="1426464"/>
          </a:xfrm>
        </p:spPr>
        <p:txBody>
          <a:bodyPr/>
          <a:lstStyle/>
          <a:p>
            <a:pPr algn="ctr"/>
            <a:r>
              <a:rPr lang="en-US" altLang="en-US" sz="5400" b="1" dirty="0" err="1"/>
              <a:t>Explainability</a:t>
            </a:r>
            <a:r>
              <a:rPr lang="en-US" altLang="en-US" sz="5400" b="1" dirty="0"/>
              <a:t/>
            </a:r>
            <a:br>
              <a:rPr lang="en-US" altLang="en-US" sz="5400" b="1" dirty="0"/>
            </a:br>
            <a:r>
              <a:rPr lang="en-US" altLang="en-US" sz="5400" b="1" dirty="0">
                <a:solidFill>
                  <a:schemeClr val="tx1"/>
                </a:solidFill>
              </a:rPr>
              <a:t>Why</a:t>
            </a:r>
            <a:r>
              <a:rPr lang="en-US" altLang="en-US" sz="5400" b="1" dirty="0"/>
              <a:t> </a:t>
            </a:r>
            <a:r>
              <a:rPr lang="en-US" altLang="en-US" sz="5400" b="1" dirty="0">
                <a:solidFill>
                  <a:srgbClr val="00B050"/>
                </a:solidFill>
              </a:rPr>
              <a:t>Argumentation</a:t>
            </a:r>
            <a:r>
              <a:rPr lang="en-US" altLang="en-US" sz="5400" b="1" dirty="0">
                <a:solidFill>
                  <a:schemeClr val="tx1"/>
                </a:solidFill>
              </a:rPr>
              <a:t>?</a:t>
            </a:r>
            <a:endParaRPr lang="en-GB" altLang="en-US" sz="5400" b="1" dirty="0">
              <a:solidFill>
                <a:schemeClr val="tx1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12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00115" y="1524000"/>
            <a:ext cx="11679109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endParaRPr lang="en-US" sz="3600" dirty="0"/>
          </a:p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00B050"/>
                </a:solidFill>
              </a:rPr>
              <a:t>Arguments explicitly support </a:t>
            </a:r>
            <a:r>
              <a:rPr lang="en-US" sz="4000" b="1" dirty="0"/>
              <a:t>a conclusion or claim or decision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  <a:p>
            <a:pPr lvl="1">
              <a:buClr>
                <a:schemeClr val="tx1"/>
              </a:buClr>
              <a:defRPr/>
            </a:pPr>
            <a:r>
              <a:rPr lang="en-US" sz="3500" b="1" dirty="0"/>
              <a:t>And the </a:t>
            </a:r>
            <a:r>
              <a:rPr lang="en-US" sz="3500" b="1" dirty="0">
                <a:solidFill>
                  <a:srgbClr val="00B050"/>
                </a:solidFill>
              </a:rPr>
              <a:t>rejection</a:t>
            </a:r>
            <a:r>
              <a:rPr lang="en-US" sz="3500" b="1" dirty="0"/>
              <a:t> of other alternatives by </a:t>
            </a:r>
            <a:r>
              <a:rPr lang="en-US" sz="3500" b="1" dirty="0">
                <a:solidFill>
                  <a:srgbClr val="00B050"/>
                </a:solidFill>
              </a:rPr>
              <a:t>defending</a:t>
            </a:r>
            <a:r>
              <a:rPr lang="en-US" sz="3500" b="1" dirty="0"/>
              <a:t> against </a:t>
            </a:r>
            <a:r>
              <a:rPr lang="en-US" sz="3500" b="1" dirty="0">
                <a:solidFill>
                  <a:srgbClr val="00B050"/>
                </a:solidFill>
              </a:rPr>
              <a:t>counter-arguments</a:t>
            </a:r>
          </a:p>
          <a:p>
            <a:pPr>
              <a:buClr>
                <a:schemeClr val="tx1"/>
              </a:buClr>
              <a:defRPr/>
            </a:pPr>
            <a:endParaRPr lang="en-US" sz="4000" b="1" dirty="0"/>
          </a:p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00B050"/>
                </a:solidFill>
              </a:rPr>
              <a:t>Explainable AI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FF0000"/>
                </a:solidFill>
              </a:rPr>
              <a:t>EU law </a:t>
            </a:r>
            <a:r>
              <a:rPr lang="en-US" sz="3600" b="1" dirty="0"/>
              <a:t>for the Protection of </a:t>
            </a:r>
            <a:r>
              <a:rPr lang="en-US" sz="3600" b="1" dirty="0">
                <a:solidFill>
                  <a:srgbClr val="00B050"/>
                </a:solidFill>
              </a:rPr>
              <a:t>Natural Persons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20727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121920"/>
            <a:ext cx="10972800" cy="1426464"/>
          </a:xfrm>
        </p:spPr>
        <p:txBody>
          <a:bodyPr/>
          <a:lstStyle/>
          <a:p>
            <a:pPr algn="ctr"/>
            <a:r>
              <a:rPr lang="en-US" altLang="en-US" sz="5400" b="1" dirty="0"/>
              <a:t>Persuasion</a:t>
            </a:r>
            <a:br>
              <a:rPr lang="en-US" altLang="en-US" sz="5400" b="1" dirty="0"/>
            </a:br>
            <a:r>
              <a:rPr lang="en-US" altLang="en-US" sz="5400" b="1" dirty="0">
                <a:solidFill>
                  <a:schemeClr val="tx1"/>
                </a:solidFill>
              </a:rPr>
              <a:t>Why</a:t>
            </a:r>
            <a:r>
              <a:rPr lang="en-US" altLang="en-US" sz="5400" b="1" dirty="0"/>
              <a:t> </a:t>
            </a:r>
            <a:r>
              <a:rPr lang="en-US" altLang="en-US" sz="5400" b="1" dirty="0">
                <a:solidFill>
                  <a:srgbClr val="00B050"/>
                </a:solidFill>
              </a:rPr>
              <a:t>Argumentation</a:t>
            </a:r>
            <a:r>
              <a:rPr lang="en-US" altLang="en-US" sz="5400" b="1" dirty="0">
                <a:solidFill>
                  <a:schemeClr val="tx1"/>
                </a:solidFill>
              </a:rPr>
              <a:t>?</a:t>
            </a:r>
            <a:endParaRPr lang="en-GB" altLang="en-US" sz="5400" b="1" dirty="0">
              <a:solidFill>
                <a:schemeClr val="tx1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13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00115" y="1524000"/>
            <a:ext cx="11679109" cy="5181600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endParaRPr lang="en-US" sz="3600" dirty="0"/>
          </a:p>
          <a:p>
            <a:pPr>
              <a:buClr>
                <a:schemeClr val="tx1"/>
              </a:buClr>
              <a:defRPr/>
            </a:pPr>
            <a:r>
              <a:rPr lang="en-US" sz="4000" b="1" dirty="0"/>
              <a:t>Gorgias: Methods of </a:t>
            </a:r>
            <a:r>
              <a:rPr lang="en-US" sz="4000" b="1" dirty="0">
                <a:solidFill>
                  <a:srgbClr val="00B050"/>
                </a:solidFill>
              </a:rPr>
              <a:t>Persuasion</a:t>
            </a:r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FF0000"/>
                </a:solidFill>
              </a:rPr>
              <a:t>Force</a:t>
            </a:r>
            <a:r>
              <a:rPr lang="en-US" sz="3600" b="1" dirty="0">
                <a:solidFill>
                  <a:srgbClr val="00B050"/>
                </a:solidFill>
              </a:rPr>
              <a:t> – Seduction – </a:t>
            </a:r>
            <a:r>
              <a:rPr lang="en-US" sz="3600" b="1" dirty="0">
                <a:solidFill>
                  <a:srgbClr val="FF0000"/>
                </a:solidFill>
              </a:rPr>
              <a:t>Reason</a:t>
            </a:r>
          </a:p>
          <a:p>
            <a:pPr lvl="1">
              <a:buClr>
                <a:schemeClr val="tx1"/>
              </a:buClr>
              <a:defRPr/>
            </a:pPr>
            <a:endParaRPr lang="en-US" sz="3600" b="1" dirty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B050"/>
                </a:solidFill>
              </a:rPr>
              <a:t>Argumentation</a:t>
            </a:r>
            <a:r>
              <a:rPr lang="en-US" sz="3600" b="1" dirty="0"/>
              <a:t>: Vehicle of </a:t>
            </a:r>
            <a:r>
              <a:rPr lang="en-US" sz="3600" b="1" dirty="0">
                <a:solidFill>
                  <a:srgbClr val="00B050"/>
                </a:solidFill>
              </a:rPr>
              <a:t>Seduction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23381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121920"/>
            <a:ext cx="10972800" cy="1426464"/>
          </a:xfrm>
        </p:spPr>
        <p:txBody>
          <a:bodyPr/>
          <a:lstStyle/>
          <a:p>
            <a:pPr algn="ctr"/>
            <a:r>
              <a:rPr lang="en-US" altLang="en-US" sz="5400" b="1" dirty="0"/>
              <a:t>Ethical Systems</a:t>
            </a:r>
            <a:br>
              <a:rPr lang="en-US" altLang="en-US" sz="5400" b="1" dirty="0"/>
            </a:br>
            <a:r>
              <a:rPr lang="en-US" altLang="en-US" sz="5400" b="1" dirty="0">
                <a:solidFill>
                  <a:schemeClr val="tx1"/>
                </a:solidFill>
              </a:rPr>
              <a:t>Why</a:t>
            </a:r>
            <a:r>
              <a:rPr lang="en-US" altLang="en-US" sz="5400" b="1" dirty="0"/>
              <a:t> </a:t>
            </a:r>
            <a:r>
              <a:rPr lang="en-US" altLang="en-US" sz="5400" b="1" dirty="0">
                <a:solidFill>
                  <a:srgbClr val="00B050"/>
                </a:solidFill>
              </a:rPr>
              <a:t>Argumentation</a:t>
            </a:r>
            <a:r>
              <a:rPr lang="en-US" altLang="en-US" sz="5400" b="1" dirty="0">
                <a:solidFill>
                  <a:schemeClr val="tx1"/>
                </a:solidFill>
              </a:rPr>
              <a:t>?</a:t>
            </a:r>
            <a:endParaRPr lang="en-GB" altLang="en-US" sz="5400" b="1" dirty="0">
              <a:solidFill>
                <a:schemeClr val="tx1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14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299531" y="1524000"/>
            <a:ext cx="12008293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endParaRPr lang="en-US" sz="3600" dirty="0"/>
          </a:p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00B050"/>
                </a:solidFill>
              </a:rPr>
              <a:t>Ethics</a:t>
            </a:r>
            <a:r>
              <a:rPr lang="en-US" sz="4000" b="1" dirty="0"/>
              <a:t> as </a:t>
            </a:r>
            <a:r>
              <a:rPr lang="en-US" sz="4000" b="1" dirty="0">
                <a:solidFill>
                  <a:srgbClr val="FF0000"/>
                </a:solidFill>
              </a:rPr>
              <a:t>the</a:t>
            </a:r>
            <a:r>
              <a:rPr lang="en-US" sz="4000" b="1" dirty="0"/>
              <a:t> requirement of </a:t>
            </a:r>
            <a:r>
              <a:rPr lang="en-US" sz="4000" b="1" dirty="0">
                <a:solidFill>
                  <a:srgbClr val="FF0000"/>
                </a:solidFill>
              </a:rPr>
              <a:t>AI systems</a:t>
            </a:r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00B05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00B050"/>
                </a:solidFill>
              </a:rPr>
              <a:t>Ethics</a:t>
            </a:r>
            <a:r>
              <a:rPr lang="en-US" sz="4000" b="1" dirty="0"/>
              <a:t> is addressed via </a:t>
            </a:r>
            <a:r>
              <a:rPr lang="en-US" sz="4000" b="1" dirty="0">
                <a:solidFill>
                  <a:srgbClr val="00B050"/>
                </a:solidFill>
              </a:rPr>
              <a:t>debate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/>
              <a:t>and </a:t>
            </a:r>
            <a:r>
              <a:rPr lang="en-US" sz="4000" b="1" dirty="0">
                <a:solidFill>
                  <a:srgbClr val="00B050"/>
                </a:solidFill>
              </a:rPr>
              <a:t>contemplation</a:t>
            </a:r>
            <a:r>
              <a:rPr lang="en-US" sz="4000" b="1" dirty="0"/>
              <a:t> of </a:t>
            </a:r>
            <a:r>
              <a:rPr lang="en-US" sz="4000" b="1" dirty="0">
                <a:solidFill>
                  <a:srgbClr val="FF0000"/>
                </a:solidFill>
              </a:rPr>
              <a:t>moral dilemmas</a:t>
            </a:r>
          </a:p>
          <a:p>
            <a:pPr>
              <a:buClr>
                <a:schemeClr val="tx1"/>
              </a:buClr>
              <a:defRPr/>
            </a:pPr>
            <a:endParaRPr lang="en-US" sz="4000" b="1" dirty="0"/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Norms and Obligations guidelines  </a:t>
            </a:r>
          </a:p>
          <a:p>
            <a:pPr lvl="1">
              <a:buClr>
                <a:schemeClr val="tx1"/>
              </a:buClr>
              <a:defRPr/>
            </a:pPr>
            <a:endParaRPr lang="en-US" sz="3600" b="1" dirty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B050"/>
                </a:solidFill>
              </a:rPr>
              <a:t>Argumentation</a:t>
            </a:r>
            <a:r>
              <a:rPr lang="en-US" sz="3600" b="1" dirty="0"/>
              <a:t>: Framework for </a:t>
            </a:r>
            <a:r>
              <a:rPr lang="en-US" sz="3600" b="1" dirty="0">
                <a:solidFill>
                  <a:srgbClr val="00B050"/>
                </a:solidFill>
              </a:rPr>
              <a:t>Ethical Analysis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84080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10972800" cy="1139825"/>
          </a:xfrm>
        </p:spPr>
        <p:txBody>
          <a:bodyPr/>
          <a:lstStyle/>
          <a:p>
            <a:pPr lvl="0" algn="ctr">
              <a:spcBef>
                <a:spcPct val="20000"/>
              </a:spcBef>
              <a:defRPr/>
            </a:pPr>
            <a:r>
              <a:rPr lang="en-US" altLang="en-US" sz="6000" b="1" dirty="0">
                <a:solidFill>
                  <a:srgbClr val="999900"/>
                </a:solidFill>
              </a:rPr>
              <a:t>Motivation</a:t>
            </a:r>
            <a:r>
              <a:rPr lang="en-US" altLang="en-US" sz="5400" b="1" dirty="0">
                <a:solidFill>
                  <a:srgbClr val="999900"/>
                </a:solidFill>
              </a:rPr>
              <a:t> 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15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7003" y="1524000"/>
            <a:ext cx="11118277" cy="5181600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  <a:defRPr/>
            </a:pPr>
            <a:endParaRPr lang="en-US" sz="40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altLang="en-US" sz="5400" b="1" dirty="0">
                <a:solidFill>
                  <a:srgbClr val="0070C0"/>
                </a:solidFill>
                <a:latin typeface="Garamond"/>
                <a:ea typeface="+mj-ea"/>
                <a:cs typeface="+mj-cs"/>
              </a:rPr>
              <a:t>Why Argumentation (for AI)?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5400" b="1" dirty="0">
              <a:solidFill>
                <a:srgbClr val="0070C0"/>
              </a:solidFill>
              <a:latin typeface="Garamond"/>
              <a:ea typeface="+mj-ea"/>
              <a:cs typeface="+mj-cs"/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4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Garamond"/>
                <a:ea typeface="+mj-ea"/>
                <a:cs typeface="+mj-cs"/>
              </a:rPr>
              <a:t>Foundational Level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4800" b="1" dirty="0">
                <a:solidFill>
                  <a:srgbClr val="FF0000"/>
                </a:solidFill>
                <a:latin typeface="Garamond"/>
                <a:ea typeface="+mj-ea"/>
                <a:cs typeface="+mj-cs"/>
              </a:rPr>
              <a:t>Technological Level</a:t>
            </a:r>
            <a:r>
              <a:rPr lang="en-US" sz="4800" b="1" dirty="0">
                <a:solidFill>
                  <a:srgbClr val="00B050"/>
                </a:solidFill>
                <a:latin typeface="Garamond"/>
                <a:ea typeface="+mj-ea"/>
                <a:cs typeface="+mj-cs"/>
              </a:rPr>
              <a:t> </a:t>
            </a:r>
            <a:endParaRPr lang="en-US" sz="4800" dirty="0">
              <a:solidFill>
                <a:srgbClr val="00B05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35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716693" y="-97536"/>
            <a:ext cx="10972800" cy="1426464"/>
          </a:xfrm>
        </p:spPr>
        <p:txBody>
          <a:bodyPr/>
          <a:lstStyle/>
          <a:p>
            <a:pPr algn="ctr"/>
            <a:r>
              <a:rPr lang="en-US" altLang="en-US" sz="5400" b="1" dirty="0"/>
              <a:t>What is Argumentation?</a:t>
            </a:r>
            <a:endParaRPr lang="en-GB" altLang="en-US" sz="5400" b="1" dirty="0">
              <a:solidFill>
                <a:schemeClr val="tx1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16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27547" y="1780032"/>
            <a:ext cx="11679109" cy="5181600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FF0000"/>
                </a:solidFill>
              </a:rPr>
              <a:t>Intelligence:</a:t>
            </a:r>
            <a:r>
              <a:rPr lang="en-US" sz="4000" b="1" dirty="0"/>
              <a:t> build on </a:t>
            </a:r>
            <a:r>
              <a:rPr lang="en-US" sz="4000" b="1" dirty="0">
                <a:solidFill>
                  <a:srgbClr val="00B050"/>
                </a:solidFill>
              </a:rPr>
              <a:t>connectionist </a:t>
            </a:r>
            <a:r>
              <a:rPr lang="en-US" sz="4000" b="1" dirty="0"/>
              <a:t>hardware</a:t>
            </a:r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This hardware can be build by </a:t>
            </a:r>
            <a:r>
              <a:rPr lang="en-US" sz="3600" b="1" dirty="0">
                <a:solidFill>
                  <a:srgbClr val="00B050"/>
                </a:solidFill>
              </a:rPr>
              <a:t>Machine Learning</a:t>
            </a:r>
            <a:endParaRPr lang="en-US" sz="3200" b="1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To use effectively the hardware we need a </a:t>
            </a:r>
            <a:r>
              <a:rPr lang="en-US" sz="3600" b="1" dirty="0">
                <a:solidFill>
                  <a:srgbClr val="0070C0"/>
                </a:solidFill>
              </a:rPr>
              <a:t>higher-level</a:t>
            </a:r>
            <a:r>
              <a:rPr lang="en-US" sz="3600" b="1" dirty="0"/>
              <a:t> process: This is </a:t>
            </a:r>
            <a:r>
              <a:rPr lang="en-US" sz="3600" b="1" dirty="0">
                <a:solidFill>
                  <a:srgbClr val="0070C0"/>
                </a:solidFill>
              </a:rPr>
              <a:t>Cognition.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70C0"/>
                </a:solidFill>
              </a:rPr>
              <a:t>Cognition’s </a:t>
            </a:r>
            <a:r>
              <a:rPr lang="en-US" sz="3600" b="1" dirty="0"/>
              <a:t>main task: </a:t>
            </a:r>
            <a:r>
              <a:rPr lang="en-US" sz="3600" b="1" dirty="0">
                <a:solidFill>
                  <a:srgbClr val="0070C0"/>
                </a:solidFill>
              </a:rPr>
              <a:t>To handle conflicts</a:t>
            </a:r>
          </a:p>
          <a:p>
            <a:pPr lvl="1">
              <a:buClr>
                <a:schemeClr val="tx1"/>
              </a:buClr>
              <a:defRPr/>
            </a:pPr>
            <a:endParaRPr lang="en-US" sz="3600" b="1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0070C0"/>
                </a:solidFill>
              </a:rPr>
              <a:t>Argumentation</a:t>
            </a:r>
            <a:r>
              <a:rPr lang="en-US" sz="4000" b="1" dirty="0"/>
              <a:t> provides a </a:t>
            </a:r>
            <a:r>
              <a:rPr lang="en-US" sz="4000" b="1" dirty="0">
                <a:solidFill>
                  <a:srgbClr val="0070C0"/>
                </a:solidFill>
              </a:rPr>
              <a:t>mediator layer </a:t>
            </a:r>
            <a:r>
              <a:rPr lang="en-US" sz="4000" b="1" dirty="0"/>
              <a:t>on top of the connectionist hardware for </a:t>
            </a:r>
            <a:r>
              <a:rPr lang="en-US" sz="4000" b="1" dirty="0">
                <a:solidFill>
                  <a:srgbClr val="0070C0"/>
                </a:solidFill>
              </a:rPr>
              <a:t>Cognition</a:t>
            </a:r>
            <a:r>
              <a:rPr lang="en-US" sz="4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7397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716693" y="-97536"/>
            <a:ext cx="10972800" cy="1426464"/>
          </a:xfrm>
        </p:spPr>
        <p:txBody>
          <a:bodyPr/>
          <a:lstStyle/>
          <a:p>
            <a:pPr algn="ctr"/>
            <a:r>
              <a:rPr lang="en-US" altLang="en-US" sz="5400" b="1" dirty="0"/>
              <a:t>What is Argumentation?</a:t>
            </a:r>
            <a:endParaRPr lang="en-GB" altLang="en-US" sz="5400" b="1" dirty="0">
              <a:solidFill>
                <a:schemeClr val="tx1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17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363538" y="1676400"/>
            <a:ext cx="11679109" cy="4852416"/>
          </a:xfrm>
        </p:spPr>
        <p:txBody>
          <a:bodyPr>
            <a:normAutofit fontScale="70000" lnSpcReduction="20000"/>
          </a:bodyPr>
          <a:lstStyle/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00B050"/>
                </a:solidFill>
              </a:rPr>
              <a:t>Natural Intelligence</a:t>
            </a:r>
            <a:r>
              <a:rPr lang="en-US" sz="4000" b="1" dirty="0"/>
              <a:t> or </a:t>
            </a:r>
            <a:r>
              <a:rPr lang="en-US" sz="4000" b="1" dirty="0">
                <a:solidFill>
                  <a:srgbClr val="00B050"/>
                </a:solidFill>
              </a:rPr>
              <a:t>high-level cognition </a:t>
            </a:r>
            <a:r>
              <a:rPr lang="en-US" sz="4000" b="1" dirty="0"/>
              <a:t>is manifested by its handling of </a:t>
            </a:r>
            <a:r>
              <a:rPr lang="en-US" sz="4000" b="1" dirty="0">
                <a:solidFill>
                  <a:srgbClr val="0070C0"/>
                </a:solidFill>
              </a:rPr>
              <a:t>Conflicting Information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70C0"/>
                </a:solidFill>
              </a:rPr>
              <a:t>Uncertain</a:t>
            </a:r>
            <a:r>
              <a:rPr lang="en-US" sz="3600" b="1">
                <a:solidFill>
                  <a:srgbClr val="0070C0"/>
                </a:solidFill>
              </a:rPr>
              <a:t>, Incomplete</a:t>
            </a:r>
            <a:r>
              <a:rPr lang="en-US" sz="3600" b="1" dirty="0">
                <a:solidFill>
                  <a:srgbClr val="0070C0"/>
                </a:solidFill>
              </a:rPr>
              <a:t>, …,</a:t>
            </a:r>
            <a:r>
              <a:rPr lang="en-US" sz="3600" b="1" dirty="0"/>
              <a:t> information boils </a:t>
            </a:r>
            <a:r>
              <a:rPr lang="en-US" sz="3600" b="1"/>
              <a:t>to </a:t>
            </a:r>
            <a:r>
              <a:rPr lang="en-US" sz="3600" b="1" dirty="0">
                <a:solidFill>
                  <a:srgbClr val="0070C0"/>
                </a:solidFill>
              </a:rPr>
              <a:t>C</a:t>
            </a:r>
            <a:r>
              <a:rPr lang="en-US" sz="3600" b="1">
                <a:solidFill>
                  <a:srgbClr val="0070C0"/>
                </a:solidFill>
              </a:rPr>
              <a:t>onflicting</a:t>
            </a:r>
            <a:endParaRPr lang="en-US" sz="3600" b="1" dirty="0">
              <a:solidFill>
                <a:srgbClr val="0070C0"/>
              </a:solidFill>
            </a:endParaRPr>
          </a:p>
          <a:p>
            <a:pPr lvl="1">
              <a:buClr>
                <a:schemeClr val="tx1"/>
              </a:buClr>
              <a:defRPr/>
            </a:pPr>
            <a:endParaRPr lang="en-US" sz="3600" b="1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7030A0"/>
                </a:solidFill>
              </a:rPr>
              <a:t>Aristotle: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0070C0"/>
                </a:solidFill>
              </a:rPr>
              <a:t>“Dialectic Argument” </a:t>
            </a:r>
            <a:r>
              <a:rPr lang="en-US" sz="4000" b="1" dirty="0"/>
              <a:t>for handling </a:t>
            </a:r>
            <a:r>
              <a:rPr lang="en-US" sz="4000" b="1" dirty="0">
                <a:solidFill>
                  <a:srgbClr val="0070C0"/>
                </a:solidFill>
              </a:rPr>
              <a:t>conflicting </a:t>
            </a:r>
            <a:r>
              <a:rPr lang="en-US" sz="4000" b="1" dirty="0"/>
              <a:t>positions/claims</a:t>
            </a:r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FF0000"/>
                </a:solidFill>
              </a:rPr>
              <a:t>Formal logic not directly suitable </a:t>
            </a:r>
            <a:r>
              <a:rPr lang="en-US" sz="4000" b="1" dirty="0"/>
              <a:t>to handle </a:t>
            </a:r>
            <a:r>
              <a:rPr lang="en-US" sz="4000" b="1" dirty="0">
                <a:solidFill>
                  <a:srgbClr val="0070C0"/>
                </a:solidFill>
              </a:rPr>
              <a:t>conflicts</a:t>
            </a:r>
          </a:p>
          <a:p>
            <a:pPr marL="914400" lvl="2" indent="0">
              <a:buClr>
                <a:schemeClr val="tx1"/>
              </a:buClr>
              <a:buNone/>
              <a:defRPr/>
            </a:pPr>
            <a:endParaRPr lang="en-US" sz="3200" b="1" dirty="0"/>
          </a:p>
          <a:p>
            <a:pPr marL="914400" lvl="2" indent="0">
              <a:buClr>
                <a:schemeClr val="tx1"/>
              </a:buClr>
              <a:buNone/>
              <a:defRPr/>
            </a:pPr>
            <a:endParaRPr lang="en-US" sz="3200" b="1" dirty="0"/>
          </a:p>
          <a:p>
            <a:pPr>
              <a:buClr>
                <a:schemeClr val="tx1"/>
              </a:buClr>
              <a:defRPr/>
            </a:pPr>
            <a:r>
              <a:rPr lang="en-US" sz="4000" b="1" dirty="0"/>
              <a:t>Cognitive Psychology saying this for 100 years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/>
              <a:t>Human Reasoning is not Classical Logical Reasoning</a:t>
            </a:r>
          </a:p>
          <a:p>
            <a:pPr lvl="1">
              <a:buClr>
                <a:schemeClr val="tx1"/>
              </a:buClr>
              <a:defRPr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47084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10972800" cy="1548384"/>
          </a:xfrm>
        </p:spPr>
        <p:txBody>
          <a:bodyPr/>
          <a:lstStyle/>
          <a:p>
            <a:pPr algn="ctr"/>
            <a:r>
              <a:rPr lang="en-US" altLang="en-US" sz="4800" b="1" dirty="0"/>
              <a:t>Argumentation </a:t>
            </a:r>
            <a:br>
              <a:rPr lang="en-US" altLang="en-US" sz="4800" b="1" dirty="0"/>
            </a:br>
            <a:r>
              <a:rPr lang="en-US" altLang="en-US" sz="4800" b="1" dirty="0">
                <a:solidFill>
                  <a:srgbClr val="FF0000"/>
                </a:solidFill>
              </a:rPr>
              <a:t>Technology</a:t>
            </a:r>
            <a:r>
              <a:rPr lang="en-US" altLang="en-US" sz="6000" b="1" dirty="0"/>
              <a:t> of </a:t>
            </a:r>
            <a:r>
              <a:rPr lang="en-US" altLang="en-US" sz="4800" b="1" dirty="0"/>
              <a:t>Cognitive AI</a:t>
            </a:r>
            <a:endParaRPr lang="en-GB" altLang="en-US" sz="4800" b="1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18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09600" y="1295400"/>
            <a:ext cx="11338560" cy="5181600"/>
          </a:xfrm>
        </p:spPr>
        <p:txBody>
          <a:bodyPr>
            <a:normAutofit/>
          </a:bodyPr>
          <a:lstStyle/>
          <a:p>
            <a:endParaRPr lang="en-US" sz="3500" b="1" dirty="0">
              <a:solidFill>
                <a:srgbClr val="0070C0"/>
              </a:solidFill>
            </a:endParaRPr>
          </a:p>
          <a:p>
            <a:r>
              <a:rPr lang="en-US" sz="3600" b="1" dirty="0">
                <a:solidFill>
                  <a:srgbClr val="0070C0"/>
                </a:solidFill>
              </a:rPr>
              <a:t>Natural User Interaction</a:t>
            </a:r>
          </a:p>
          <a:p>
            <a:pPr lvl="1"/>
            <a:r>
              <a:rPr lang="en-US" sz="3100" b="1" dirty="0">
                <a:solidFill>
                  <a:srgbClr val="FF0000"/>
                </a:solidFill>
              </a:rPr>
              <a:t>High-level</a:t>
            </a:r>
            <a:r>
              <a:rPr lang="en-US" sz="3100" b="1" dirty="0"/>
              <a:t> (natural) </a:t>
            </a:r>
            <a:r>
              <a:rPr lang="en-US" sz="3100" b="1" dirty="0">
                <a:solidFill>
                  <a:srgbClr val="FF0000"/>
                </a:solidFill>
              </a:rPr>
              <a:t>interface</a:t>
            </a:r>
            <a:r>
              <a:rPr lang="en-US" sz="3100" b="1" dirty="0"/>
              <a:t> language</a:t>
            </a:r>
            <a:endParaRPr lang="en-US" sz="2800" b="1" dirty="0"/>
          </a:p>
          <a:p>
            <a:pPr lvl="1"/>
            <a:r>
              <a:rPr lang="en-US" sz="3100" b="1" dirty="0">
                <a:solidFill>
                  <a:srgbClr val="FF0000"/>
                </a:solidFill>
              </a:rPr>
              <a:t>Human like </a:t>
            </a:r>
            <a:r>
              <a:rPr lang="en-US" sz="3100" b="1" dirty="0"/>
              <a:t>interaction:</a:t>
            </a:r>
          </a:p>
          <a:p>
            <a:pPr lvl="2"/>
            <a:r>
              <a:rPr lang="en-US" sz="2800" b="1" dirty="0"/>
              <a:t>Through </a:t>
            </a:r>
            <a:r>
              <a:rPr lang="en-US" sz="2800" b="1" dirty="0">
                <a:solidFill>
                  <a:srgbClr val="0070C0"/>
                </a:solidFill>
              </a:rPr>
              <a:t>explanation</a:t>
            </a:r>
            <a:r>
              <a:rPr lang="en-US" sz="2800" b="1" dirty="0"/>
              <a:t> and </a:t>
            </a:r>
            <a:r>
              <a:rPr lang="en-US" sz="2800" b="1" dirty="0">
                <a:solidFill>
                  <a:srgbClr val="0070C0"/>
                </a:solidFill>
              </a:rPr>
              <a:t>dialogues</a:t>
            </a:r>
          </a:p>
          <a:p>
            <a:pPr marL="914400" lvl="2" indent="0">
              <a:buNone/>
            </a:pPr>
            <a:endParaRPr lang="en-US" sz="2800" b="1" dirty="0"/>
          </a:p>
          <a:p>
            <a:r>
              <a:rPr lang="en-US" sz="3500" b="1" dirty="0">
                <a:solidFill>
                  <a:srgbClr val="FF0000"/>
                </a:solidFill>
              </a:rPr>
              <a:t>Flexibility</a:t>
            </a:r>
            <a:r>
              <a:rPr lang="en-US" sz="3500" b="1" dirty="0"/>
              <a:t> and </a:t>
            </a:r>
            <a:r>
              <a:rPr lang="en-US" sz="3500" b="1" dirty="0">
                <a:solidFill>
                  <a:srgbClr val="FF0000"/>
                </a:solidFill>
              </a:rPr>
              <a:t>Robustness</a:t>
            </a:r>
            <a:r>
              <a:rPr lang="en-US" sz="3500" b="1" dirty="0"/>
              <a:t> of systems</a:t>
            </a:r>
          </a:p>
          <a:p>
            <a:pPr lvl="2"/>
            <a:r>
              <a:rPr lang="en-US" sz="2700" b="1" dirty="0">
                <a:solidFill>
                  <a:srgbClr val="FF0000"/>
                </a:solidFill>
              </a:rPr>
              <a:t>Incomplete</a:t>
            </a:r>
            <a:r>
              <a:rPr lang="en-US" sz="2700" b="1" dirty="0"/>
              <a:t>, </a:t>
            </a:r>
            <a:r>
              <a:rPr lang="en-US" sz="2700" b="1" dirty="0">
                <a:solidFill>
                  <a:srgbClr val="00B050"/>
                </a:solidFill>
              </a:rPr>
              <a:t>contextual </a:t>
            </a:r>
            <a:r>
              <a:rPr lang="en-US" sz="2700" b="1" dirty="0"/>
              <a:t>and </a:t>
            </a:r>
            <a:r>
              <a:rPr lang="en-US" sz="2700" b="1" dirty="0">
                <a:solidFill>
                  <a:srgbClr val="00B0F0"/>
                </a:solidFill>
              </a:rPr>
              <a:t>conflicting </a:t>
            </a:r>
            <a:r>
              <a:rPr lang="en-US" sz="2700" b="1" dirty="0"/>
              <a:t>knowledge</a:t>
            </a:r>
          </a:p>
          <a:p>
            <a:pPr lvl="2"/>
            <a:r>
              <a:rPr lang="en-US" sz="2700" b="1" dirty="0"/>
              <a:t>Consideration of  </a:t>
            </a:r>
            <a:r>
              <a:rPr lang="en-US" sz="2700" b="1" dirty="0">
                <a:solidFill>
                  <a:srgbClr val="FF0000"/>
                </a:solidFill>
              </a:rPr>
              <a:t>different</a:t>
            </a:r>
            <a:r>
              <a:rPr lang="en-US" sz="2700" b="1" dirty="0"/>
              <a:t> (conflicting) view points</a:t>
            </a:r>
          </a:p>
        </p:txBody>
      </p:sp>
    </p:spTree>
    <p:extLst>
      <p:ext uri="{BB962C8B-B14F-4D97-AF65-F5344CB8AC3E}">
        <p14:creationId xmlns:p14="http://schemas.microsoft.com/office/powerpoint/2010/main" val="3598317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47003" y="384175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/>
              <a:t>Argumentation Logic</a:t>
            </a:r>
            <a:br>
              <a:rPr lang="en-US" altLang="en-US" sz="5400" b="1" dirty="0"/>
            </a:br>
            <a:r>
              <a:rPr lang="en-US" sz="5400" b="1" dirty="0">
                <a:solidFill>
                  <a:srgbClr val="00B050"/>
                </a:solidFill>
              </a:rPr>
              <a:t>Integration of ML &amp; Logic 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19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03576" y="1972056"/>
            <a:ext cx="11459653" cy="51816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0070C0"/>
                </a:solidFill>
              </a:rPr>
              <a:t>Argumentation </a:t>
            </a:r>
            <a:r>
              <a:rPr lang="en-US" sz="4000" b="1" dirty="0"/>
              <a:t>is a </a:t>
            </a:r>
            <a:r>
              <a:rPr lang="en-US" sz="4000" b="1" dirty="0">
                <a:solidFill>
                  <a:srgbClr val="0070C0"/>
                </a:solidFill>
              </a:rPr>
              <a:t>universal</a:t>
            </a:r>
            <a:r>
              <a:rPr lang="en-US" sz="4000" b="1" dirty="0"/>
              <a:t> form of cognitive/symbolic inference/logical reasoning.</a:t>
            </a:r>
          </a:p>
          <a:p>
            <a:pPr algn="just">
              <a:buClr>
                <a:schemeClr val="tx1"/>
              </a:buClr>
              <a:defRPr/>
            </a:pPr>
            <a:endParaRPr lang="en-US" sz="4000" b="1" dirty="0">
              <a:solidFill>
                <a:srgbClr val="00B050"/>
              </a:solidFill>
            </a:endParaRPr>
          </a:p>
          <a:p>
            <a:pPr algn="just"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0070C0"/>
                </a:solidFill>
              </a:rPr>
              <a:t>Argumentation</a:t>
            </a:r>
            <a:r>
              <a:rPr lang="en-US" sz="4000" b="1" dirty="0"/>
              <a:t> – </a:t>
            </a:r>
            <a:r>
              <a:rPr lang="en-US" sz="4000" b="1" dirty="0">
                <a:solidFill>
                  <a:srgbClr val="0070C0"/>
                </a:solidFill>
              </a:rPr>
              <a:t>scenarios</a:t>
            </a:r>
            <a:r>
              <a:rPr lang="en-US" sz="4000" b="1" dirty="0"/>
              <a:t> - as the </a:t>
            </a:r>
            <a:r>
              <a:rPr lang="en-US" sz="4000" b="1" dirty="0">
                <a:solidFill>
                  <a:srgbClr val="FF0000"/>
                </a:solidFill>
              </a:rPr>
              <a:t>target language </a:t>
            </a:r>
            <a:r>
              <a:rPr lang="en-US" sz="4000" b="1" dirty="0"/>
              <a:t>for </a:t>
            </a:r>
            <a:r>
              <a:rPr lang="en-US" sz="4000" b="1" dirty="0">
                <a:solidFill>
                  <a:srgbClr val="FF0000"/>
                </a:solidFill>
              </a:rPr>
              <a:t>Machine/Deep Learning</a:t>
            </a:r>
          </a:p>
        </p:txBody>
      </p:sp>
    </p:spTree>
    <p:extLst>
      <p:ext uri="{BB962C8B-B14F-4D97-AF65-F5344CB8AC3E}">
        <p14:creationId xmlns:p14="http://schemas.microsoft.com/office/powerpoint/2010/main" val="669337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2"/>
          </p:nvPr>
        </p:nvSpPr>
        <p:spPr/>
        <p:txBody>
          <a:bodyPr>
            <a:no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Motivation for Argumentation in AI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Theory of Computational Argumentation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Realizations of Argumentation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Engineering </a:t>
            </a:r>
            <a:r>
              <a:rPr lang="en-US" sz="1200" b="1" dirty="0">
                <a:solidFill>
                  <a:schemeClr val="tx1"/>
                </a:solidFill>
              </a:rPr>
              <a:t>Argumentation-Based </a:t>
            </a:r>
            <a:r>
              <a:rPr lang="en-US" sz="1200" b="1" dirty="0" smtClean="0">
                <a:solidFill>
                  <a:schemeClr val="tx1"/>
                </a:solidFill>
              </a:rPr>
              <a:t>systems</a:t>
            </a:r>
            <a:endParaRPr lang="en-US" sz="1200" b="1" dirty="0">
              <a:solidFill>
                <a:schemeClr val="tx1"/>
              </a:solidFill>
            </a:endParaRPr>
          </a:p>
          <a:p>
            <a:r>
              <a:rPr lang="en-US" sz="1200" b="1" dirty="0">
                <a:solidFill>
                  <a:schemeClr val="tx1"/>
                </a:solidFill>
              </a:rPr>
              <a:t>Real-life Applications of Argumentation</a:t>
            </a:r>
          </a:p>
          <a:p>
            <a:endParaRPr lang="en-US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endParaRPr lang="en-US" altLang="el-GR" sz="4000" dirty="0" smtClean="0">
              <a:solidFill>
                <a:schemeClr val="tx1"/>
              </a:solidFill>
            </a:endParaRPr>
          </a:p>
          <a:p>
            <a:r>
              <a:rPr lang="en-US" altLang="el-GR" sz="4000" dirty="0" smtClean="0">
                <a:solidFill>
                  <a:schemeClr val="tx1"/>
                </a:solidFill>
              </a:rPr>
              <a:t>Argumentation in AI: Motivation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>
                <a:solidFill>
                  <a:srgbClr val="000000"/>
                </a:solidFill>
                <a:latin typeface="Calibri" panose="020F050202020403020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bg-BG" dirty="0">
              <a:solidFill>
                <a:srgbClr val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3809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39825"/>
          </a:xfrm>
        </p:spPr>
        <p:txBody>
          <a:bodyPr/>
          <a:lstStyle/>
          <a:p>
            <a:pPr algn="ctr"/>
            <a:r>
              <a:rPr lang="en-GB" sz="5400" b="1" dirty="0"/>
              <a:t>Argumentation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92623"/>
          </a:xfrm>
        </p:spPr>
        <p:txBody>
          <a:bodyPr/>
          <a:lstStyle/>
          <a:p>
            <a:pPr marL="457200" lvl="1" indent="0" algn="ctr">
              <a:buClr>
                <a:srgbClr val="000000"/>
              </a:buClr>
              <a:buNone/>
              <a:defRPr/>
            </a:pPr>
            <a:r>
              <a:rPr lang="en-US" sz="4600" b="1" dirty="0">
                <a:solidFill>
                  <a:srgbClr val="0070C0"/>
                </a:solidFill>
                <a:latin typeface="Garamond"/>
              </a:rPr>
              <a:t>Argumentation</a:t>
            </a:r>
            <a:r>
              <a:rPr lang="en-US" sz="4600" b="1" dirty="0">
                <a:latin typeface="Garamond"/>
              </a:rPr>
              <a:t> provides a </a:t>
            </a:r>
            <a:r>
              <a:rPr lang="en-US" sz="4600" b="1" dirty="0">
                <a:solidFill>
                  <a:srgbClr val="0070C0"/>
                </a:solidFill>
                <a:latin typeface="Garamond"/>
              </a:rPr>
              <a:t>mediator layer </a:t>
            </a:r>
            <a:r>
              <a:rPr lang="en-US" sz="4600" b="1" dirty="0">
                <a:latin typeface="Garamond"/>
              </a:rPr>
              <a:t>on top of the mind’s connectionist hardware for </a:t>
            </a:r>
            <a:r>
              <a:rPr lang="en-US" sz="4600" b="1" dirty="0">
                <a:solidFill>
                  <a:srgbClr val="0070C0"/>
                </a:solidFill>
                <a:latin typeface="Garamond"/>
              </a:rPr>
              <a:t>Cognition</a:t>
            </a:r>
          </a:p>
          <a:p>
            <a:pPr marL="457200" lvl="1" indent="0" algn="ctr">
              <a:buClr>
                <a:srgbClr val="000000"/>
              </a:buClr>
              <a:buNone/>
              <a:defRPr/>
            </a:pPr>
            <a:endParaRPr lang="en-US" sz="1800" b="1" dirty="0">
              <a:solidFill>
                <a:srgbClr val="0070C0"/>
              </a:solidFill>
              <a:latin typeface="Garamond"/>
            </a:endParaRPr>
          </a:p>
          <a:p>
            <a:pPr marL="457200" lvl="1" indent="0" algn="ctr">
              <a:buClr>
                <a:srgbClr val="000000"/>
              </a:buClr>
              <a:buNone/>
              <a:defRPr/>
            </a:pPr>
            <a:endParaRPr lang="en-US" sz="1800" b="1" dirty="0">
              <a:solidFill>
                <a:srgbClr val="0070C0"/>
              </a:solidFill>
              <a:latin typeface="Garamond"/>
            </a:endParaRPr>
          </a:p>
          <a:p>
            <a:pPr marL="457200" lvl="1" indent="0" algn="ctr">
              <a:buClr>
                <a:srgbClr val="000000"/>
              </a:buClr>
              <a:buNone/>
              <a:defRPr/>
            </a:pPr>
            <a:r>
              <a:rPr lang="en-US" sz="4600" b="1" dirty="0">
                <a:solidFill>
                  <a:srgbClr val="0070C0"/>
                </a:solidFill>
                <a:latin typeface="Garamond"/>
              </a:rPr>
              <a:t>Argumentation</a:t>
            </a:r>
            <a:r>
              <a:rPr lang="en-US" sz="4600" b="1" dirty="0">
                <a:latin typeface="Garamond"/>
              </a:rPr>
              <a:t> on top of </a:t>
            </a:r>
            <a:r>
              <a:rPr lang="en-US" sz="4600" b="1" dirty="0">
                <a:solidFill>
                  <a:srgbClr val="0070C0"/>
                </a:solidFill>
                <a:latin typeface="Garamond"/>
              </a:rPr>
              <a:t>Machine Learning </a:t>
            </a:r>
            <a:r>
              <a:rPr lang="en-US" sz="4600" b="1" dirty="0">
                <a:latin typeface="Garamond"/>
              </a:rPr>
              <a:t>for</a:t>
            </a:r>
            <a:r>
              <a:rPr lang="en-US" sz="4600" b="1" dirty="0">
                <a:solidFill>
                  <a:srgbClr val="0070C0"/>
                </a:solidFill>
                <a:latin typeface="Garamond"/>
              </a:rPr>
              <a:t> Human-like AI</a:t>
            </a:r>
          </a:p>
          <a:p>
            <a:endParaRPr lang="en-GB" dirty="0"/>
          </a:p>
        </p:txBody>
      </p:sp>
      <p:sp>
        <p:nvSpPr>
          <p:cNvPr id="4" name="Down Arrow 3"/>
          <p:cNvSpPr/>
          <p:nvPr/>
        </p:nvSpPr>
        <p:spPr bwMode="auto">
          <a:xfrm>
            <a:off x="5977128" y="3920618"/>
            <a:ext cx="118872" cy="530352"/>
          </a:xfrm>
          <a:prstGeom prst="downArrow">
            <a:avLst/>
          </a:prstGeom>
          <a:noFill/>
          <a:ln w="1111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4052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832104" y="310896"/>
            <a:ext cx="11217648" cy="1504593"/>
          </a:xfrm>
        </p:spPr>
        <p:txBody>
          <a:bodyPr/>
          <a:lstStyle/>
          <a:p>
            <a:pPr algn="ctr"/>
            <a:r>
              <a:rPr lang="en-US" altLang="en-US" sz="4800" b="1" dirty="0"/>
              <a:t>References for </a:t>
            </a:r>
            <a:r>
              <a:rPr lang="en-US" altLang="en-US" sz="4800" b="1" dirty="0">
                <a:solidFill>
                  <a:srgbClr val="0070C0"/>
                </a:solidFill>
              </a:rPr>
              <a:t>Motivation</a:t>
            </a:r>
            <a:r>
              <a:rPr lang="en-US" altLang="en-US" b="1" dirty="0"/>
              <a:t/>
            </a:r>
            <a:br>
              <a:rPr lang="en-US" altLang="en-US" b="1" dirty="0"/>
            </a:br>
            <a:endParaRPr lang="en-GB" altLang="en-US" b="1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1024" y="6184392"/>
            <a:ext cx="28448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21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164593" y="1477093"/>
            <a:ext cx="12210946" cy="5670605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/>
          </a:p>
          <a:p>
            <a:pPr lvl="1">
              <a:buClr>
                <a:schemeClr val="tx1"/>
              </a:buClr>
              <a:defRPr/>
            </a:pPr>
            <a:r>
              <a:rPr lang="en-US" sz="3200" b="1" dirty="0"/>
              <a:t>From Philosophy &amp; Cognitive Science Literature on argumentation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Toumlin</a:t>
            </a:r>
            <a:r>
              <a:rPr lang="en-US" sz="3200" b="1" dirty="0">
                <a:solidFill>
                  <a:srgbClr val="7030A0"/>
                </a:solidFill>
              </a:rPr>
              <a:t>, </a:t>
            </a:r>
            <a:r>
              <a:rPr lang="en-US" sz="3200" b="1" dirty="0" err="1">
                <a:solidFill>
                  <a:srgbClr val="7030A0"/>
                </a:solidFill>
              </a:rPr>
              <a:t>Pelerman</a:t>
            </a:r>
            <a:r>
              <a:rPr lang="en-US" sz="3200" b="1" dirty="0">
                <a:solidFill>
                  <a:srgbClr val="7030A0"/>
                </a:solidFill>
              </a:rPr>
              <a:t>, Pollock, …</a:t>
            </a:r>
          </a:p>
          <a:p>
            <a:pPr lvl="1">
              <a:buClr>
                <a:schemeClr val="tx1"/>
              </a:buClr>
              <a:defRPr/>
            </a:pPr>
            <a:endParaRPr lang="en-US" sz="3600" b="1" dirty="0"/>
          </a:p>
          <a:p>
            <a:pPr lvl="1">
              <a:buClr>
                <a:schemeClr val="tx1"/>
              </a:buClr>
              <a:defRPr/>
            </a:pPr>
            <a:r>
              <a:rPr lang="en-US" sz="3200" b="1" dirty="0"/>
              <a:t>References from: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7030A0"/>
                </a:solidFill>
                <a:hlinkClick r:id="rId3"/>
              </a:rPr>
              <a:t>http://cognition.ouc.ac.cy/argument/</a:t>
            </a:r>
            <a:endParaRPr lang="en-US" sz="3200" b="1" dirty="0">
              <a:solidFill>
                <a:srgbClr val="7030A0"/>
              </a:solidFill>
            </a:endParaRPr>
          </a:p>
          <a:p>
            <a:pPr lvl="2">
              <a:buClr>
                <a:schemeClr val="tx1"/>
              </a:buClr>
              <a:defRPr/>
            </a:pPr>
            <a:r>
              <a:rPr lang="en-US" sz="2800" b="1" dirty="0"/>
              <a:t>Kakas, Michael  (2016), Cognitive Systems: Argument and Cognition. IEEE Intelligent Informatics Bulletin.</a:t>
            </a:r>
          </a:p>
        </p:txBody>
      </p:sp>
    </p:spTree>
    <p:extLst>
      <p:ext uri="{BB962C8B-B14F-4D97-AF65-F5344CB8AC3E}">
        <p14:creationId xmlns:p14="http://schemas.microsoft.com/office/powerpoint/2010/main" val="3108091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916130" y="51816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/>
              <a:t>In One Slide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3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241205" y="1191641"/>
            <a:ext cx="12158059" cy="5513960"/>
          </a:xfrm>
        </p:spPr>
        <p:txBody>
          <a:bodyPr>
            <a:normAutofit fontScale="55000" lnSpcReduction="20000"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en-US" sz="4000" b="1" dirty="0"/>
              <a:t> </a:t>
            </a:r>
            <a:endParaRPr lang="en-US" sz="1100" b="1" dirty="0"/>
          </a:p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7030A0"/>
                </a:solidFill>
              </a:rPr>
              <a:t>What is Argumentation?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Arena of contemplation between alternatives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Essential elements of this arena</a:t>
            </a:r>
          </a:p>
          <a:p>
            <a:pPr>
              <a:buClr>
                <a:schemeClr val="tx1"/>
              </a:buClr>
              <a:defRPr/>
            </a:pPr>
            <a:endParaRPr lang="en-US" sz="4000" b="1" dirty="0"/>
          </a:p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7030A0"/>
                </a:solidFill>
              </a:rPr>
              <a:t>How does it work?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Set up the arena of argumentation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Dialectic Argumentation process</a:t>
            </a:r>
          </a:p>
          <a:p>
            <a:pPr>
              <a:buClr>
                <a:schemeClr val="tx1"/>
              </a:buClr>
              <a:defRPr/>
            </a:pPr>
            <a:endParaRPr lang="en-US" sz="4000" b="1" dirty="0"/>
          </a:p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7030A0"/>
                </a:solidFill>
              </a:rPr>
              <a:t>How do we develop argumentation-based AI systems?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Engineering Methodology for Argumentation-Based systems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/>
              <a:t>Argumentation/Knowledge acquisition &amp; Computational “Heuristics” (Cognitive)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en-US" sz="4000" b="1" dirty="0"/>
          </a:p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7030A0"/>
                </a:solidFill>
              </a:rPr>
              <a:t>Real-life Applications &amp; Tools </a:t>
            </a:r>
            <a:r>
              <a:rPr lang="en-US" sz="4000" b="1" dirty="0">
                <a:solidFill>
                  <a:srgbClr val="00B050"/>
                </a:solidFill>
              </a:rPr>
              <a:t>(Gorgias System)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en-US" sz="4000" b="1" dirty="0"/>
          </a:p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7030A0"/>
                </a:solidFill>
              </a:rPr>
              <a:t>Further Reading Topics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E.g. Argumentation: a Universal Logic?, Argumentation &amp; ML in AI, … </a:t>
            </a:r>
            <a:endParaRPr lang="en-US" sz="3200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71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10972800" cy="1139825"/>
          </a:xfrm>
        </p:spPr>
        <p:txBody>
          <a:bodyPr/>
          <a:lstStyle/>
          <a:p>
            <a:pPr lvl="0" algn="ctr">
              <a:spcBef>
                <a:spcPct val="20000"/>
              </a:spcBef>
              <a:defRPr/>
            </a:pPr>
            <a:r>
              <a:rPr lang="en-US" altLang="en-US" sz="6000" b="1" dirty="0">
                <a:solidFill>
                  <a:srgbClr val="999900"/>
                </a:solidFill>
              </a:rPr>
              <a:t>Motivation</a:t>
            </a:r>
            <a:r>
              <a:rPr lang="en-US" altLang="en-US" sz="5400" b="1" dirty="0">
                <a:solidFill>
                  <a:srgbClr val="999900"/>
                </a:solidFill>
              </a:rPr>
              <a:t> 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4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7003" y="1524000"/>
            <a:ext cx="11118277" cy="5181600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  <a:defRPr/>
            </a:pPr>
            <a:endParaRPr lang="en-US" sz="40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altLang="en-US" sz="5400" b="1" dirty="0">
                <a:solidFill>
                  <a:srgbClr val="0070C0"/>
                </a:solidFill>
                <a:latin typeface="Garamond"/>
                <a:ea typeface="+mj-ea"/>
                <a:cs typeface="+mj-cs"/>
              </a:rPr>
              <a:t>Why Argumentation (for AI)?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5400" b="1" dirty="0">
              <a:solidFill>
                <a:srgbClr val="0070C0"/>
              </a:solidFill>
              <a:latin typeface="Garamond"/>
              <a:ea typeface="+mj-ea"/>
              <a:cs typeface="+mj-cs"/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4800" b="1" dirty="0">
                <a:solidFill>
                  <a:srgbClr val="00B050"/>
                </a:solidFill>
                <a:latin typeface="Garamond"/>
                <a:ea typeface="+mj-ea"/>
                <a:cs typeface="+mj-cs"/>
              </a:rPr>
              <a:t>Foundational Level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4800" b="1" dirty="0">
                <a:solidFill>
                  <a:srgbClr val="FF0000"/>
                </a:solidFill>
                <a:latin typeface="Garamond"/>
                <a:ea typeface="+mj-ea"/>
                <a:cs typeface="+mj-cs"/>
              </a:rPr>
              <a:t>Technological Level</a:t>
            </a:r>
            <a:r>
              <a:rPr lang="en-US" sz="4800" b="1" dirty="0">
                <a:solidFill>
                  <a:srgbClr val="00B050"/>
                </a:solidFill>
                <a:latin typeface="Garamond"/>
                <a:ea typeface="+mj-ea"/>
                <a:cs typeface="+mj-cs"/>
              </a:rPr>
              <a:t> </a:t>
            </a:r>
            <a:endParaRPr lang="en-US" sz="4800" dirty="0">
              <a:solidFill>
                <a:srgbClr val="00B05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63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47003" y="384175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/>
              <a:t/>
            </a:r>
            <a:br>
              <a:rPr lang="en-US" altLang="en-US" sz="5400" b="1" dirty="0"/>
            </a:br>
            <a:r>
              <a:rPr lang="en-US" altLang="en-US" sz="5400" b="1" dirty="0"/>
              <a:t>Argumentation </a:t>
            </a:r>
            <a:br>
              <a:rPr lang="en-US" altLang="en-US" sz="5400" b="1" dirty="0"/>
            </a:br>
            <a:r>
              <a:rPr lang="en-US" altLang="en-US" sz="5400" b="1" dirty="0">
                <a:solidFill>
                  <a:srgbClr val="00B050"/>
                </a:solidFill>
              </a:rPr>
              <a:t>Foundations</a:t>
            </a:r>
            <a:r>
              <a:rPr lang="en-US" altLang="en-US" sz="5400" b="1" dirty="0"/>
              <a:t> of (Cognitive) AI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5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7003" y="1524000"/>
            <a:ext cx="11441365" cy="51816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defRPr/>
            </a:pPr>
            <a:endParaRPr lang="en-US" sz="1200" b="1" dirty="0"/>
          </a:p>
          <a:p>
            <a:pPr>
              <a:buClr>
                <a:schemeClr val="tx1"/>
              </a:buClr>
              <a:defRPr/>
            </a:pPr>
            <a:r>
              <a:rPr lang="en-US" sz="4000" b="1" dirty="0"/>
              <a:t>Argumentation – Foundational Links:</a:t>
            </a:r>
          </a:p>
          <a:p>
            <a:pPr>
              <a:buClr>
                <a:schemeClr val="tx1"/>
              </a:buClr>
              <a:defRPr/>
            </a:pPr>
            <a:endParaRPr lang="en-US" sz="2000" b="1" dirty="0"/>
          </a:p>
          <a:p>
            <a:pPr lvl="1">
              <a:buClr>
                <a:schemeClr val="tx1"/>
              </a:buClr>
              <a:defRPr/>
            </a:pPr>
            <a:r>
              <a:rPr lang="en-US" sz="3600" dirty="0"/>
              <a:t>Cognition/Human Reasoning</a:t>
            </a:r>
            <a:endParaRPr lang="en-US" sz="3200" dirty="0"/>
          </a:p>
          <a:p>
            <a:pPr lvl="1">
              <a:buClr>
                <a:schemeClr val="tx1"/>
              </a:buClr>
              <a:defRPr/>
            </a:pPr>
            <a:r>
              <a:rPr lang="en-US" sz="3200" dirty="0"/>
              <a:t>Formal Logic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200" dirty="0"/>
              <a:t>Induction/Machine Learning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200" dirty="0" err="1"/>
              <a:t>Explainability</a:t>
            </a:r>
            <a:endParaRPr lang="en-US" sz="3200" dirty="0"/>
          </a:p>
          <a:p>
            <a:pPr lvl="1">
              <a:buClr>
                <a:schemeClr val="tx1"/>
              </a:buClr>
              <a:defRPr/>
            </a:pPr>
            <a:r>
              <a:rPr lang="en-US" sz="3200" dirty="0"/>
              <a:t>Persuasion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200" dirty="0"/>
              <a:t>Ethical (or Responsible) AI</a:t>
            </a:r>
          </a:p>
          <a:p>
            <a:pPr lvl="1">
              <a:buClr>
                <a:schemeClr val="tx1"/>
              </a:buClr>
              <a:defRPr/>
            </a:pPr>
            <a:endParaRPr lang="en-US" b="1" dirty="0">
              <a:solidFill>
                <a:srgbClr val="0070C0"/>
              </a:solidFill>
            </a:endParaRPr>
          </a:p>
          <a:p>
            <a:pPr lvl="1">
              <a:buClr>
                <a:schemeClr val="tx1"/>
              </a:buCl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679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121920"/>
            <a:ext cx="10972800" cy="1426464"/>
          </a:xfrm>
        </p:spPr>
        <p:txBody>
          <a:bodyPr/>
          <a:lstStyle/>
          <a:p>
            <a:pPr algn="ctr"/>
            <a:r>
              <a:rPr lang="en-US" altLang="en-US" sz="5400" b="1" dirty="0"/>
              <a:t>Human like Systems</a:t>
            </a:r>
            <a:br>
              <a:rPr lang="en-US" altLang="en-US" sz="5400" b="1" dirty="0"/>
            </a:br>
            <a:r>
              <a:rPr lang="en-US" altLang="en-US" sz="5400" b="1" dirty="0">
                <a:solidFill>
                  <a:schemeClr val="tx1"/>
                </a:solidFill>
              </a:rPr>
              <a:t>Why</a:t>
            </a:r>
            <a:r>
              <a:rPr lang="en-US" altLang="en-US" sz="5400" b="1" dirty="0"/>
              <a:t> </a:t>
            </a:r>
            <a:r>
              <a:rPr lang="en-US" altLang="en-US" sz="5400" b="1" dirty="0">
                <a:solidFill>
                  <a:srgbClr val="00B050"/>
                </a:solidFill>
              </a:rPr>
              <a:t>Argumentation</a:t>
            </a:r>
            <a:r>
              <a:rPr lang="en-US" altLang="en-US" sz="5400" b="1" dirty="0">
                <a:solidFill>
                  <a:schemeClr val="tx1"/>
                </a:solidFill>
              </a:rPr>
              <a:t>?</a:t>
            </a:r>
            <a:endParaRPr lang="en-GB" altLang="en-US" sz="5400" b="1" dirty="0">
              <a:solidFill>
                <a:schemeClr val="tx1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6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7003" y="1524000"/>
            <a:ext cx="11118277" cy="5181600"/>
          </a:xfrm>
        </p:spPr>
        <p:txBody>
          <a:bodyPr>
            <a:normAutofit fontScale="92500"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endParaRPr lang="en-US" sz="3600" dirty="0"/>
          </a:p>
          <a:p>
            <a:pPr>
              <a:buClr>
                <a:schemeClr val="tx1"/>
              </a:buClr>
              <a:defRPr/>
            </a:pPr>
            <a:r>
              <a:rPr lang="en-US" sz="4000" b="1" dirty="0"/>
              <a:t>Argumentation is </a:t>
            </a:r>
            <a:r>
              <a:rPr lang="en-US" sz="4000" b="1" dirty="0">
                <a:solidFill>
                  <a:srgbClr val="00B050"/>
                </a:solidFill>
              </a:rPr>
              <a:t>native</a:t>
            </a:r>
            <a:r>
              <a:rPr lang="en-US" sz="4000" b="1" dirty="0"/>
              <a:t> to human reasoning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Cognitive Psychology - Mercier &amp; </a:t>
            </a:r>
            <a:r>
              <a:rPr lang="en-US" sz="3600" b="1" dirty="0" err="1"/>
              <a:t>Sperber</a:t>
            </a:r>
            <a:endParaRPr lang="en-US" sz="3600" b="1" dirty="0"/>
          </a:p>
          <a:p>
            <a:pPr lvl="1">
              <a:buClr>
                <a:schemeClr val="tx1"/>
              </a:buClr>
              <a:defRPr/>
            </a:pPr>
            <a:r>
              <a:rPr lang="en-US" sz="3600" b="1" dirty="0" err="1"/>
              <a:t>Behaviour</a:t>
            </a:r>
            <a:r>
              <a:rPr lang="en-US" sz="3600" b="1" dirty="0"/>
              <a:t> Economics – </a:t>
            </a:r>
            <a:r>
              <a:rPr lang="en-US" sz="3600" b="1" dirty="0" err="1"/>
              <a:t>Thaler</a:t>
            </a:r>
            <a:r>
              <a:rPr lang="en-US" sz="3600" b="1" dirty="0"/>
              <a:t>, </a:t>
            </a:r>
            <a:r>
              <a:rPr lang="en-US" sz="3600" b="1" dirty="0" err="1"/>
              <a:t>Kanehman</a:t>
            </a:r>
            <a:endParaRPr lang="en-US" sz="3600" b="1" dirty="0"/>
          </a:p>
          <a:p>
            <a:pPr lvl="2">
              <a:buClr>
                <a:schemeClr val="tx1"/>
              </a:buClr>
              <a:defRPr/>
            </a:pPr>
            <a:r>
              <a:rPr lang="en-US" sz="3200" b="1" dirty="0"/>
              <a:t>“Humans are not rational”</a:t>
            </a:r>
            <a:br>
              <a:rPr lang="en-US" sz="3200" b="1" dirty="0"/>
            </a:br>
            <a:endParaRPr lang="en-US" sz="3200" b="1" dirty="0"/>
          </a:p>
          <a:p>
            <a:pPr>
              <a:buClr>
                <a:schemeClr val="tx1"/>
              </a:buClr>
              <a:defRPr/>
            </a:pPr>
            <a:r>
              <a:rPr lang="en-US" sz="3900" b="1" dirty="0">
                <a:solidFill>
                  <a:srgbClr val="00B050"/>
                </a:solidFill>
              </a:rPr>
              <a:t>Knowledge </a:t>
            </a:r>
            <a:r>
              <a:rPr lang="en-US" sz="3900" b="1" dirty="0"/>
              <a:t>captured as </a:t>
            </a:r>
            <a:r>
              <a:rPr lang="en-US" sz="3900" b="1" dirty="0">
                <a:solidFill>
                  <a:srgbClr val="00B050"/>
                </a:solidFill>
              </a:rPr>
              <a:t>arguments</a:t>
            </a:r>
          </a:p>
          <a:p>
            <a:pPr>
              <a:buClr>
                <a:schemeClr val="tx1"/>
              </a:buClr>
              <a:defRPr/>
            </a:pPr>
            <a:endParaRPr lang="en-US" sz="4000" b="1" dirty="0"/>
          </a:p>
          <a:p>
            <a:pPr marL="0" indent="0">
              <a:buClr>
                <a:schemeClr val="tx1"/>
              </a:buClr>
              <a:buNone/>
              <a:defRPr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7554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121920"/>
            <a:ext cx="10972800" cy="1426464"/>
          </a:xfrm>
        </p:spPr>
        <p:txBody>
          <a:bodyPr/>
          <a:lstStyle/>
          <a:p>
            <a:pPr algn="ctr"/>
            <a:r>
              <a:rPr lang="en-US" altLang="en-US" sz="5400" b="1" dirty="0"/>
              <a:t>Logical Reasoning</a:t>
            </a:r>
            <a:br>
              <a:rPr lang="en-US" altLang="en-US" sz="5400" b="1" dirty="0"/>
            </a:br>
            <a:r>
              <a:rPr lang="en-US" altLang="en-US" sz="5400" b="1" dirty="0">
                <a:solidFill>
                  <a:schemeClr val="tx1"/>
                </a:solidFill>
              </a:rPr>
              <a:t>Why</a:t>
            </a:r>
            <a:r>
              <a:rPr lang="en-US" altLang="en-US" sz="5400" b="1" dirty="0"/>
              <a:t> </a:t>
            </a:r>
            <a:r>
              <a:rPr lang="en-US" altLang="en-US" sz="5400" b="1" dirty="0">
                <a:solidFill>
                  <a:srgbClr val="00B050"/>
                </a:solidFill>
              </a:rPr>
              <a:t>Argumentation</a:t>
            </a:r>
            <a:r>
              <a:rPr lang="en-US" altLang="en-US" sz="5400" b="1" dirty="0">
                <a:solidFill>
                  <a:schemeClr val="tx1"/>
                </a:solidFill>
              </a:rPr>
              <a:t>?</a:t>
            </a:r>
            <a:endParaRPr lang="en-GB" altLang="en-US" sz="5400" b="1" dirty="0">
              <a:solidFill>
                <a:schemeClr val="tx1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7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7003" y="1524000"/>
            <a:ext cx="11118277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endParaRPr lang="en-US" sz="3600" dirty="0"/>
          </a:p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FF0000"/>
                </a:solidFill>
              </a:rPr>
              <a:t>Formal Logic </a:t>
            </a:r>
            <a:r>
              <a:rPr lang="en-US" sz="4000" b="1" dirty="0"/>
              <a:t>in terms of </a:t>
            </a:r>
            <a:r>
              <a:rPr lang="en-US" sz="4000" b="1" dirty="0">
                <a:solidFill>
                  <a:srgbClr val="00B050"/>
                </a:solidFill>
              </a:rPr>
              <a:t>Argumentation</a:t>
            </a:r>
            <a:endParaRPr lang="en-US" sz="4000" b="1" dirty="0"/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“</a:t>
            </a:r>
            <a:r>
              <a:rPr lang="en-US" sz="3600" b="1" dirty="0" err="1"/>
              <a:t>Infomalizing</a:t>
            </a:r>
            <a:r>
              <a:rPr lang="en-US" sz="3600" b="1" dirty="0"/>
              <a:t> Formal Logic”</a:t>
            </a:r>
            <a:br>
              <a:rPr lang="en-US" sz="3600" b="1" dirty="0"/>
            </a:br>
            <a:endParaRPr lang="en-US" sz="3600" b="1" dirty="0"/>
          </a:p>
          <a:p>
            <a:pPr lvl="1">
              <a:buClr>
                <a:schemeClr val="tx1"/>
              </a:buClr>
              <a:defRPr/>
            </a:pPr>
            <a:r>
              <a:rPr lang="en-US" sz="3500" b="1" dirty="0">
                <a:solidFill>
                  <a:srgbClr val="00B050"/>
                </a:solidFill>
              </a:rPr>
              <a:t>Argumentation </a:t>
            </a:r>
            <a:r>
              <a:rPr lang="en-US" sz="3500" b="1" dirty="0"/>
              <a:t>unifies </a:t>
            </a:r>
            <a:r>
              <a:rPr lang="en-US" sz="3500" b="1" dirty="0">
                <a:solidFill>
                  <a:srgbClr val="FF0000"/>
                </a:solidFill>
              </a:rPr>
              <a:t>strict/formal</a:t>
            </a:r>
            <a:r>
              <a:rPr lang="en-US" sz="3500" b="1" dirty="0"/>
              <a:t> and </a:t>
            </a:r>
            <a:r>
              <a:rPr lang="en-US" sz="3500" b="1" dirty="0">
                <a:solidFill>
                  <a:srgbClr val="0070C0"/>
                </a:solidFill>
              </a:rPr>
              <a:t>informal</a:t>
            </a:r>
            <a:r>
              <a:rPr lang="en-US" sz="3500" b="1" dirty="0"/>
              <a:t> reasoning</a:t>
            </a:r>
          </a:p>
          <a:p>
            <a:pPr>
              <a:buClr>
                <a:schemeClr val="tx1"/>
              </a:buClr>
              <a:defRPr/>
            </a:pPr>
            <a:endParaRPr lang="en-US" sz="4000" b="1" dirty="0"/>
          </a:p>
          <a:p>
            <a:pPr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00B050"/>
                </a:solidFill>
              </a:rPr>
              <a:t>Argumentation</a:t>
            </a:r>
            <a:r>
              <a:rPr lang="en-US" sz="4000" b="1" dirty="0"/>
              <a:t> is the </a:t>
            </a:r>
            <a:r>
              <a:rPr lang="en-US" sz="4000" b="1" dirty="0">
                <a:solidFill>
                  <a:srgbClr val="00B050"/>
                </a:solidFill>
              </a:rPr>
              <a:t>primary notion </a:t>
            </a:r>
            <a:r>
              <a:rPr lang="en-US" sz="4000" b="1" dirty="0"/>
              <a:t>of reasoning.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15026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chemeClr val="accent6">
                    <a:lumMod val="75000"/>
                  </a:schemeClr>
                </a:solidFill>
                <a:sym typeface="Symbol"/>
              </a:rPr>
              <a:t>Argumentation as </a:t>
            </a:r>
            <a:r>
              <a:rPr lang="en-GB" sz="4800" b="1" dirty="0">
                <a:solidFill>
                  <a:srgbClr val="0070C0"/>
                </a:solidFill>
                <a:sym typeface="Symbol"/>
              </a:rPr>
              <a:t>Logic </a:t>
            </a:r>
            <a:r>
              <a:rPr lang="en-GB" sz="4800" b="1" dirty="0" err="1">
                <a:solidFill>
                  <a:srgbClr val="0070C0"/>
                </a:solidFill>
                <a:sym typeface="Symbol"/>
              </a:rPr>
              <a:t>Universalis</a:t>
            </a:r>
            <a:endParaRPr lang="en-GB" sz="4800" b="1" dirty="0">
              <a:solidFill>
                <a:srgbClr val="0070C0"/>
              </a:solidFill>
              <a:sym typeface="Symbol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860E29-6C35-409C-BD0D-C36DE5866F4C}" type="slidenum">
              <a:rPr lang="en-GB">
                <a:solidFill>
                  <a:srgbClr val="000000"/>
                </a:solidFill>
              </a:rPr>
              <a:pPr/>
              <a:t>8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93776" y="1600200"/>
            <a:ext cx="11558016" cy="5181600"/>
          </a:xfrm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 marL="365760" lvl="1" indent="0">
              <a:buClr>
                <a:schemeClr val="tx1"/>
              </a:buClr>
              <a:buNone/>
            </a:pPr>
            <a:r>
              <a:rPr lang="en-GB" sz="4000" b="1" dirty="0">
                <a:solidFill>
                  <a:srgbClr val="FF0000"/>
                </a:solidFill>
                <a:sym typeface="Symbol"/>
              </a:rPr>
              <a:t>Formal</a:t>
            </a:r>
            <a:r>
              <a:rPr lang="en-GB" sz="4000" b="1" dirty="0">
                <a:sym typeface="Symbol"/>
              </a:rPr>
              <a:t> ... … … </a:t>
            </a:r>
            <a:r>
              <a:rPr lang="en-GB" sz="4000" b="1" dirty="0">
                <a:solidFill>
                  <a:srgbClr val="0070C0"/>
                </a:solidFill>
                <a:sym typeface="Symbol"/>
              </a:rPr>
              <a:t>Informal</a:t>
            </a:r>
            <a:r>
              <a:rPr lang="en-GB" sz="4000" b="1" dirty="0">
                <a:solidFill>
                  <a:srgbClr val="00B050"/>
                </a:solidFill>
                <a:sym typeface="Symbol"/>
              </a:rPr>
              <a:t> </a:t>
            </a:r>
            <a:r>
              <a:rPr lang="en-GB" sz="4000" b="1" dirty="0">
                <a:sym typeface="Symbol"/>
              </a:rPr>
              <a:t>Reasoning</a:t>
            </a:r>
          </a:p>
          <a:p>
            <a:pPr marL="365760" lvl="1" indent="0">
              <a:buClr>
                <a:schemeClr val="tx1"/>
              </a:buClr>
              <a:buNone/>
            </a:pPr>
            <a:endParaRPr lang="en-GB" sz="3300" b="1" dirty="0">
              <a:sym typeface="Symbol"/>
            </a:endParaRPr>
          </a:p>
          <a:p>
            <a:pPr marL="365760" lvl="1" indent="0">
              <a:buClr>
                <a:schemeClr val="tx1"/>
              </a:buClr>
              <a:buNone/>
            </a:pPr>
            <a:r>
              <a:rPr lang="en-GB" sz="3300" b="1" dirty="0">
                <a:sym typeface="Symbol"/>
              </a:rPr>
              <a:t>	</a:t>
            </a: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 marL="0" indent="0">
              <a:buClr>
                <a:schemeClr val="tx1"/>
              </a:buClr>
              <a:buNone/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27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0070C0"/>
              </a:solidFill>
              <a:sym typeface="Symbo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3592" y="4344314"/>
            <a:ext cx="622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Flexibility of Argumentation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495600" y="4909284"/>
            <a:ext cx="7408254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627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  <a:sym typeface="Symbol"/>
              </a:rPr>
              <a:t>Syllogistic Challenge 2017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860E29-6C35-409C-BD0D-C36DE5866F4C}" type="slidenum">
              <a:rPr lang="en-GB">
                <a:solidFill>
                  <a:srgbClr val="000000"/>
                </a:solidFill>
              </a:rPr>
              <a:pPr/>
              <a:t>9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11323320" cy="5181600"/>
          </a:xfrm>
        </p:spPr>
        <p:txBody>
          <a:bodyPr>
            <a:normAutofit fontScale="85000" lnSpcReduction="10000"/>
          </a:bodyPr>
          <a:lstStyle/>
          <a:p>
            <a:pPr lvl="1">
              <a:buClr>
                <a:schemeClr val="tx1"/>
              </a:buClr>
            </a:pPr>
            <a:r>
              <a:rPr lang="en-GB" sz="3300" b="1" dirty="0">
                <a:sym typeface="Symbol"/>
              </a:rPr>
              <a:t> Formalize and automate the ordinary – common sense – </a:t>
            </a:r>
            <a:r>
              <a:rPr lang="en-GB" sz="3300" b="1" dirty="0">
                <a:solidFill>
                  <a:srgbClr val="0070C0"/>
                </a:solidFill>
                <a:sym typeface="Symbol"/>
              </a:rPr>
              <a:t>human syllogistic reasoning</a:t>
            </a:r>
            <a:r>
              <a:rPr lang="en-GB" sz="3300" b="1" dirty="0">
                <a:sym typeface="Symbol"/>
              </a:rPr>
              <a:t>.</a:t>
            </a: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 lvl="1">
              <a:buClr>
                <a:schemeClr val="tx1"/>
              </a:buClr>
            </a:pPr>
            <a:r>
              <a:rPr lang="en-GB" sz="3300" b="1" dirty="0">
                <a:sym typeface="Symbol"/>
              </a:rPr>
              <a:t>Cognitive Models evaluated on </a:t>
            </a:r>
            <a:r>
              <a:rPr lang="en-GB" sz="3300" b="1" dirty="0">
                <a:solidFill>
                  <a:srgbClr val="0070C0"/>
                </a:solidFill>
                <a:sym typeface="Symbol"/>
              </a:rPr>
              <a:t>unseen data gathered from 140 human reasoners </a:t>
            </a:r>
            <a:r>
              <a:rPr lang="en-GB" sz="3300" b="1" dirty="0">
                <a:sym typeface="Symbol"/>
              </a:rPr>
              <a:t>on the full set of 64 cases of Aristotelian Syllogisms.</a:t>
            </a: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 lvl="1">
              <a:buClr>
                <a:schemeClr val="tx1"/>
              </a:buClr>
            </a:pPr>
            <a:r>
              <a:rPr lang="en-GB" sz="3300" b="1" dirty="0">
                <a:solidFill>
                  <a:srgbClr val="00B050"/>
                </a:solidFill>
                <a:sym typeface="Symbol"/>
              </a:rPr>
              <a:t>Argumentation approach </a:t>
            </a:r>
            <a:r>
              <a:rPr lang="en-GB" sz="3300" b="1" dirty="0">
                <a:sym typeface="Symbol"/>
              </a:rPr>
              <a:t>based on </a:t>
            </a:r>
            <a:r>
              <a:rPr lang="en-GB" sz="3300" b="1" dirty="0">
                <a:solidFill>
                  <a:srgbClr val="FF0000"/>
                </a:solidFill>
                <a:sym typeface="Symbol"/>
              </a:rPr>
              <a:t>formal</a:t>
            </a:r>
            <a:r>
              <a:rPr lang="en-GB" sz="3300" b="1" dirty="0">
                <a:sym typeface="Symbol"/>
              </a:rPr>
              <a:t> and </a:t>
            </a:r>
            <a:r>
              <a:rPr lang="en-GB" sz="3300" b="1" dirty="0">
                <a:solidFill>
                  <a:srgbClr val="0070C0"/>
                </a:solidFill>
                <a:sym typeface="Symbol"/>
              </a:rPr>
              <a:t>informal</a:t>
            </a:r>
            <a:r>
              <a:rPr lang="en-GB" sz="3300" b="1" dirty="0">
                <a:sym typeface="Symbol"/>
              </a:rPr>
              <a:t> argument schemes.</a:t>
            </a:r>
          </a:p>
          <a:p>
            <a:pPr lvl="1">
              <a:buClr>
                <a:schemeClr val="tx1"/>
              </a:buClr>
            </a:pPr>
            <a:endParaRPr lang="en-GB" sz="3300" b="1" dirty="0">
              <a:solidFill>
                <a:srgbClr val="00B05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r>
              <a:rPr lang="en-GB" sz="3300" b="1" dirty="0">
                <a:solidFill>
                  <a:srgbClr val="00B050"/>
                </a:solidFill>
                <a:sym typeface="Symbol"/>
              </a:rPr>
              <a:t>Argumentation </a:t>
            </a:r>
            <a:r>
              <a:rPr lang="en-GB" sz="3300" b="1" dirty="0">
                <a:sym typeface="Symbol"/>
              </a:rPr>
              <a:t>performs very well in the challenge.</a:t>
            </a: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 marL="0" indent="0">
              <a:buClr>
                <a:schemeClr val="tx1"/>
              </a:buClr>
              <a:buNone/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27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0070C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982467001"/>
      </p:ext>
    </p:extLst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614</Words>
  <Application>Microsoft Office PowerPoint</Application>
  <PresentationFormat>Widescreen</PresentationFormat>
  <Paragraphs>244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Calibri</vt:lpstr>
      <vt:lpstr>Comic Sans MS</vt:lpstr>
      <vt:lpstr>Garamond</vt:lpstr>
      <vt:lpstr>Helvetica Neue</vt:lpstr>
      <vt:lpstr>Symbol</vt:lpstr>
      <vt:lpstr>Times New Roman</vt:lpstr>
      <vt:lpstr>Verdana</vt:lpstr>
      <vt:lpstr>Wingdings</vt:lpstr>
      <vt:lpstr>Level</vt:lpstr>
      <vt:lpstr>Office Theme</vt:lpstr>
      <vt:lpstr>PowerPoint Presentation</vt:lpstr>
      <vt:lpstr>PowerPoint Presentation</vt:lpstr>
      <vt:lpstr>In One Slide</vt:lpstr>
      <vt:lpstr>Motivation </vt:lpstr>
      <vt:lpstr> Argumentation  Foundations of (Cognitive) AI</vt:lpstr>
      <vt:lpstr>Human like Systems Why Argumentation?</vt:lpstr>
      <vt:lpstr>Logical Reasoning Why Argumentation?</vt:lpstr>
      <vt:lpstr>Argumentation as Logic Universalis</vt:lpstr>
      <vt:lpstr>Syllogistic Challenge 2017</vt:lpstr>
      <vt:lpstr>Learning/Induction Why Argumentation?</vt:lpstr>
      <vt:lpstr>Learning &amp; Reasoning Why Argumentation?</vt:lpstr>
      <vt:lpstr>Explainability Why Argumentation?</vt:lpstr>
      <vt:lpstr>Persuasion Why Argumentation?</vt:lpstr>
      <vt:lpstr>Ethical Systems Why Argumentation?</vt:lpstr>
      <vt:lpstr>Motivation </vt:lpstr>
      <vt:lpstr>What is Argumentation?</vt:lpstr>
      <vt:lpstr>What is Argumentation?</vt:lpstr>
      <vt:lpstr>Argumentation  Technology of Cognitive AI</vt:lpstr>
      <vt:lpstr>Argumentation Logic Integration of ML &amp; Logic </vt:lpstr>
      <vt:lpstr>Argumentation Technology</vt:lpstr>
      <vt:lpstr>References for Motivation </vt:lpstr>
      <vt:lpstr>PowerPoint Presentation</vt:lpstr>
    </vt:vector>
  </TitlesOfParts>
  <Company>CS at UCY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 613:  Cognitive Agents &amp; Reasoning</dc:title>
  <dc:creator>antonis</dc:creator>
  <cp:lastModifiedBy>Antonis Kakas</cp:lastModifiedBy>
  <cp:revision>86</cp:revision>
  <dcterms:created xsi:type="dcterms:W3CDTF">2018-09-04T15:46:33Z</dcterms:created>
  <dcterms:modified xsi:type="dcterms:W3CDTF">2022-08-31T13:28:12Z</dcterms:modified>
</cp:coreProperties>
</file>