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30"/>
  </p:notesMasterIdLst>
  <p:sldIdLst>
    <p:sldId id="303" r:id="rId3"/>
    <p:sldId id="304" r:id="rId4"/>
    <p:sldId id="302" r:id="rId5"/>
    <p:sldId id="266" r:id="rId6"/>
    <p:sldId id="264" r:id="rId7"/>
    <p:sldId id="268" r:id="rId8"/>
    <p:sldId id="265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2" r:id="rId18"/>
    <p:sldId id="293" r:id="rId19"/>
    <p:sldId id="291" r:id="rId20"/>
    <p:sldId id="294" r:id="rId21"/>
    <p:sldId id="299" r:id="rId22"/>
    <p:sldId id="295" r:id="rId23"/>
    <p:sldId id="296" r:id="rId24"/>
    <p:sldId id="298" r:id="rId25"/>
    <p:sldId id="290" r:id="rId26"/>
    <p:sldId id="300" r:id="rId27"/>
    <p:sldId id="301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1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8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91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25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5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62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34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1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41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2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89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9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7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1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50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7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9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8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11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87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12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2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7007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1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26358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45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2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00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81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6900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5400" b="1" dirty="0">
                <a:solidFill>
                  <a:srgbClr val="0070C0"/>
                </a:solidFill>
              </a:rPr>
              <a:t>Evaluation of </a:t>
            </a:r>
            <a:r>
              <a:rPr lang="en-US" sz="5400" b="1" dirty="0"/>
              <a:t>Arguments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Semantics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of ARGUMENTATION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2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sz="4800" b="1" dirty="0"/>
              <a:t>Evaluation in </a:t>
            </a:r>
            <a:r>
              <a:rPr lang="en-US" altLang="en-US" sz="4800" b="1" dirty="0">
                <a:solidFill>
                  <a:srgbClr val="0070C0"/>
                </a:solidFill>
              </a:rPr>
              <a:t>Abstract </a:t>
            </a:r>
            <a:r>
              <a:rPr lang="en-US" altLang="en-US" sz="4800" b="1" dirty="0"/>
              <a:t>Argumentation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11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64593" y="1477093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FF0000"/>
                </a:solidFill>
              </a:rPr>
              <a:t>ATT</a:t>
            </a:r>
            <a:r>
              <a:rPr lang="en-US" sz="36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Answer: </a:t>
            </a:r>
            <a:r>
              <a:rPr lang="en-US" sz="3600" b="1" dirty="0"/>
              <a:t>Arguments that </a:t>
            </a:r>
            <a:r>
              <a:rPr lang="en-US" sz="3600" b="1" dirty="0">
                <a:solidFill>
                  <a:srgbClr val="FF0000"/>
                </a:solidFill>
              </a:rPr>
              <a:t>attack back </a:t>
            </a:r>
            <a:r>
              <a:rPr lang="en-US" sz="3600" b="1" dirty="0"/>
              <a:t>the arguments that attack them, </a:t>
            </a:r>
            <a:r>
              <a:rPr lang="en-US" sz="3600" b="1" dirty="0" err="1"/>
              <a:t>i.e</a:t>
            </a:r>
            <a:r>
              <a:rPr lang="en-US" sz="3600" b="1" dirty="0"/>
              <a:t> their </a:t>
            </a:r>
            <a:r>
              <a:rPr lang="en-US" sz="3600" b="1" dirty="0">
                <a:solidFill>
                  <a:srgbClr val="FF0000"/>
                </a:solidFill>
              </a:rPr>
              <a:t>counter-arguments.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Or,</a:t>
            </a:r>
            <a:r>
              <a:rPr lang="en-US" sz="3600" b="1" dirty="0"/>
              <a:t> Arguments that </a:t>
            </a:r>
            <a:r>
              <a:rPr lang="en-US" sz="3600" b="1" dirty="0">
                <a:solidFill>
                  <a:srgbClr val="00B050"/>
                </a:solidFill>
              </a:rPr>
              <a:t>defend</a:t>
            </a:r>
            <a:r>
              <a:rPr lang="en-US" sz="3600" b="1" dirty="0"/>
              <a:t> against their </a:t>
            </a:r>
            <a:r>
              <a:rPr lang="en-US" sz="3600" b="1" dirty="0">
                <a:solidFill>
                  <a:srgbClr val="FF0000"/>
                </a:solidFill>
              </a:rPr>
              <a:t>counter-arguments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76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/>
              <a:t>Evaluation in </a:t>
            </a:r>
            <a:r>
              <a:rPr lang="en-US" altLang="en-US" b="1" dirty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Answer: </a:t>
            </a:r>
            <a:r>
              <a:rPr lang="en-US" sz="3600" b="1" dirty="0"/>
              <a:t>Arguments that </a:t>
            </a:r>
            <a:r>
              <a:rPr lang="en-US" sz="3600" b="1" dirty="0">
                <a:solidFill>
                  <a:srgbClr val="FF0000"/>
                </a:solidFill>
              </a:rPr>
              <a:t>attack back </a:t>
            </a:r>
            <a:r>
              <a:rPr lang="en-US" sz="3600" b="1" dirty="0"/>
              <a:t>their </a:t>
            </a:r>
            <a:r>
              <a:rPr lang="en-US" sz="3600" b="1" dirty="0">
                <a:solidFill>
                  <a:srgbClr val="FF0000"/>
                </a:solidFill>
              </a:rPr>
              <a:t>counter-arguments: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{a1}</a:t>
            </a:r>
            <a:r>
              <a:rPr lang="en-US" sz="3200" b="1" dirty="0"/>
              <a:t>?,</a:t>
            </a:r>
            <a:r>
              <a:rPr lang="en-US" sz="3200" b="1" dirty="0">
                <a:solidFill>
                  <a:srgbClr val="0070C0"/>
                </a:solidFill>
              </a:rPr>
              <a:t>  {a1,a3}</a:t>
            </a:r>
            <a:r>
              <a:rPr lang="en-US" sz="3200" b="1" dirty="0"/>
              <a:t>?, </a:t>
            </a:r>
            <a:r>
              <a:rPr lang="en-US" sz="3200" b="1" dirty="0">
                <a:solidFill>
                  <a:srgbClr val="0070C0"/>
                </a:solidFill>
              </a:rPr>
              <a:t>{a1,a3,a6}</a:t>
            </a:r>
            <a:r>
              <a:rPr lang="en-US" sz="3200" b="1" dirty="0"/>
              <a:t>?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776472" y="3072384"/>
            <a:ext cx="4837176" cy="17739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5358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2571" y="377468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6080" y="345127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0915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6091" y="310763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4424" y="372406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a1</a:t>
            </a:r>
          </a:p>
        </p:txBody>
      </p:sp>
      <p:cxnSp>
        <p:nvCxnSpPr>
          <p:cNvPr id="5" name="Straight Arrow Connector 4"/>
          <p:cNvCxnSpPr>
            <a:stCxn id="11" idx="3"/>
          </p:cNvCxnSpPr>
          <p:nvPr/>
        </p:nvCxnSpPr>
        <p:spPr bwMode="auto">
          <a:xfrm flipV="1">
            <a:off x="4684776" y="3451272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 bwMode="auto">
          <a:xfrm flipH="1">
            <a:off x="5556091" y="3476966"/>
            <a:ext cx="265176" cy="835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710428" y="3774686"/>
            <a:ext cx="1094930" cy="595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7201107" y="4070453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688396" y="3932563"/>
            <a:ext cx="2316480" cy="568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8" idx="1"/>
          </p:cNvCxnSpPr>
          <p:nvPr/>
        </p:nvCxnSpPr>
        <p:spPr bwMode="auto">
          <a:xfrm flipH="1">
            <a:off x="4572000" y="3635938"/>
            <a:ext cx="2164080" cy="37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620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/>
              <a:t>Evaluation in </a:t>
            </a:r>
            <a:r>
              <a:rPr lang="en-US" altLang="en-US" b="1" dirty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Only </a:t>
            </a:r>
            <a:r>
              <a:rPr lang="en-US" sz="3600" b="1" dirty="0">
                <a:solidFill>
                  <a:srgbClr val="0070C0"/>
                </a:solidFill>
              </a:rPr>
              <a:t>{a1,a3,a6}</a:t>
            </a:r>
            <a:r>
              <a:rPr lang="en-US" sz="3600" b="1" dirty="0"/>
              <a:t>!</a:t>
            </a:r>
            <a:endParaRPr lang="en-US" sz="3600" b="1" dirty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Attack by a4 attacked back/defended by a3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New attack on a3 by a2 defended by a1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New attack on a3 by a5 defended by a6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No attacks on a6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a1</a:t>
              </a:r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 bwMode="auto">
            <a:xfrm flipH="1">
              <a:off x="5556091" y="3476966"/>
              <a:ext cx="265176" cy="835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1740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/>
              <a:t>Evaluation in </a:t>
            </a:r>
            <a:r>
              <a:rPr lang="en-US" altLang="en-US" b="1" dirty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Only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{a1,a3,a6}</a:t>
            </a:r>
            <a:r>
              <a:rPr lang="en-US" sz="3600" b="1" dirty="0"/>
              <a:t>!</a:t>
            </a:r>
            <a:endParaRPr lang="en-US" sz="3600" b="1" dirty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Coalitions of arguments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Is {a1, a2} valid/acceptable coalition?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No</a:t>
            </a:r>
            <a:r>
              <a:rPr lang="en-US" sz="3200" b="1" dirty="0"/>
              <a:t> – it is </a:t>
            </a:r>
            <a:r>
              <a:rPr lang="en-US" sz="3200" b="1" dirty="0">
                <a:solidFill>
                  <a:srgbClr val="FF0000"/>
                </a:solidFill>
              </a:rPr>
              <a:t>self-attacking!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a1</a:t>
              </a:r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 bwMode="auto">
            <a:xfrm flipH="1">
              <a:off x="5556091" y="3476966"/>
              <a:ext cx="265176" cy="835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00837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sz="4800" b="1" dirty="0"/>
              <a:t>Evaluation in </a:t>
            </a:r>
            <a:r>
              <a:rPr lang="en-US" altLang="en-US" sz="4800" b="1" dirty="0">
                <a:solidFill>
                  <a:srgbClr val="0070C0"/>
                </a:solidFill>
              </a:rPr>
              <a:t>Abstract </a:t>
            </a:r>
            <a:r>
              <a:rPr lang="en-US" altLang="en-US" sz="4800" b="1" dirty="0"/>
              <a:t>Argumentation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64593" y="1477093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FF0000"/>
                </a:solidFill>
              </a:rPr>
              <a:t>ATT</a:t>
            </a:r>
            <a:r>
              <a:rPr lang="en-US" sz="36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Q: Which arguments are </a:t>
            </a:r>
            <a:r>
              <a:rPr lang="en-US" sz="3600" b="1" dirty="0">
                <a:solidFill>
                  <a:srgbClr val="7030A0"/>
                </a:solidFill>
              </a:rPr>
              <a:t>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Admissible set of Arguments, D: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 D is not self-attacking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 D</a:t>
            </a:r>
            <a:r>
              <a:rPr lang="en-US" sz="3200" b="1" dirty="0">
                <a:solidFill>
                  <a:srgbClr val="FF0000"/>
                </a:solidFill>
              </a:rPr>
              <a:t> attacks </a:t>
            </a:r>
            <a:r>
              <a:rPr lang="en-US" sz="3200" b="1" dirty="0"/>
              <a:t>back all its </a:t>
            </a:r>
            <a:r>
              <a:rPr lang="en-US" sz="3200" b="1" dirty="0">
                <a:solidFill>
                  <a:srgbClr val="FF0000"/>
                </a:solidFill>
              </a:rPr>
              <a:t>counter-arguments.</a:t>
            </a:r>
          </a:p>
          <a:p>
            <a:pPr lvl="1">
              <a:buClr>
                <a:schemeClr val="tx1"/>
              </a:buClr>
              <a:defRPr/>
            </a:pPr>
            <a:endParaRPr lang="en-US" sz="12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Or,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7030A0"/>
                </a:solidFill>
              </a:rPr>
              <a:t>Arguments</a:t>
            </a:r>
            <a:r>
              <a:rPr lang="en-US" sz="3600" b="1" dirty="0"/>
              <a:t> that </a:t>
            </a:r>
            <a:r>
              <a:rPr lang="en-US" sz="3600" b="1" dirty="0">
                <a:solidFill>
                  <a:srgbClr val="00B050"/>
                </a:solidFill>
              </a:rPr>
              <a:t>defend</a:t>
            </a:r>
            <a:r>
              <a:rPr lang="en-US" sz="3600" b="1" dirty="0"/>
              <a:t> against their </a:t>
            </a:r>
            <a:r>
              <a:rPr lang="en-US" sz="3600" b="1" dirty="0">
                <a:solidFill>
                  <a:srgbClr val="FF0000"/>
                </a:solidFill>
              </a:rPr>
              <a:t>counter-arguments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57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/>
              <a:t>Evaluation in </a:t>
            </a:r>
            <a:r>
              <a:rPr lang="en-US" altLang="en-US" b="1" dirty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{a1,a3,a6}</a:t>
            </a:r>
            <a:r>
              <a:rPr lang="en-US" sz="3600" b="1" dirty="0"/>
              <a:t> is admissible.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{a1, a2} is </a:t>
            </a:r>
            <a:r>
              <a:rPr lang="en-US" sz="3600" b="1" dirty="0">
                <a:solidFill>
                  <a:srgbClr val="FF0000"/>
                </a:solidFill>
              </a:rPr>
              <a:t>not</a:t>
            </a:r>
            <a:r>
              <a:rPr lang="en-US" sz="3600" b="1" dirty="0"/>
              <a:t> admissible (</a:t>
            </a:r>
            <a:r>
              <a:rPr lang="en-US" sz="3600" b="1" dirty="0">
                <a:solidFill>
                  <a:srgbClr val="FF0000"/>
                </a:solidFill>
              </a:rPr>
              <a:t>self-attacking</a:t>
            </a:r>
            <a:r>
              <a:rPr lang="en-US" sz="3600" b="1" dirty="0"/>
              <a:t>).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Is {a6} admissible? </a:t>
            </a:r>
            <a:r>
              <a:rPr lang="en-US" sz="3600" b="1" dirty="0">
                <a:solidFill>
                  <a:srgbClr val="0070C0"/>
                </a:solidFill>
              </a:rPr>
              <a:t>Yes</a:t>
            </a:r>
            <a:r>
              <a:rPr lang="en-US" sz="3600" b="1" dirty="0"/>
              <a:t>.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{a6, a3} is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b="1" dirty="0"/>
              <a:t>. It </a:t>
            </a:r>
            <a:r>
              <a:rPr lang="en-US" sz="3200" b="1" dirty="0">
                <a:solidFill>
                  <a:srgbClr val="0070C0"/>
                </a:solidFill>
              </a:rPr>
              <a:t>needs a1</a:t>
            </a:r>
            <a:r>
              <a:rPr lang="en-US" sz="3200" b="1" dirty="0"/>
              <a:t>.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a1</a:t>
              </a:r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 bwMode="auto">
            <a:xfrm flipH="1">
              <a:off x="5556091" y="3476966"/>
              <a:ext cx="265176" cy="835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0282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/>
              <a:t>Evaluation in </a:t>
            </a:r>
            <a:r>
              <a:rPr lang="en-US" altLang="en-US" b="1" dirty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Is {a6} admissible? </a:t>
            </a:r>
            <a:r>
              <a:rPr lang="en-US" sz="3600" b="1" dirty="0">
                <a:solidFill>
                  <a:srgbClr val="0070C0"/>
                </a:solidFill>
              </a:rPr>
              <a:t>Yes</a:t>
            </a:r>
            <a:r>
              <a:rPr lang="en-US" sz="3600" b="1" dirty="0"/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{a6}, {a6, a3}, {a6, a3, a1} all admissible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They are </a:t>
            </a:r>
            <a:r>
              <a:rPr lang="en-US" sz="3600" b="1" dirty="0">
                <a:solidFill>
                  <a:srgbClr val="0070C0"/>
                </a:solidFill>
              </a:rPr>
              <a:t>all grounded </a:t>
            </a:r>
            <a:r>
              <a:rPr lang="en-US" sz="3600" b="1" dirty="0"/>
              <a:t>on a6.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Grounded semantics</a:t>
            </a:r>
            <a:r>
              <a:rPr lang="en-US" sz="3200" b="1" dirty="0"/>
              <a:t>.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a1</a:t>
              </a:r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9" name="Straight Arrow Connector 18"/>
          <p:cNvCxnSpPr/>
          <p:nvPr/>
        </p:nvCxnSpPr>
        <p:spPr bwMode="auto">
          <a:xfrm flipH="1">
            <a:off x="10233096" y="3002141"/>
            <a:ext cx="265176" cy="835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0236557" y="259158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73603" y="3880690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a3</a:t>
            </a:r>
          </a:p>
        </p:txBody>
      </p:sp>
    </p:spTree>
    <p:extLst>
      <p:ext uri="{BB962C8B-B14F-4D97-AF65-F5344CB8AC3E}">
        <p14:creationId xmlns:p14="http://schemas.microsoft.com/office/powerpoint/2010/main" val="974675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rgbClr val="7030A0"/>
                </a:solidFill>
              </a:rPr>
              <a:t>Semantics</a:t>
            </a:r>
            <a:r>
              <a:rPr lang="en-US" altLang="en-US" sz="4800" b="1" dirty="0"/>
              <a:t> of Abstract</a:t>
            </a:r>
            <a:r>
              <a:rPr lang="en-US" altLang="en-US" sz="4800" b="1" dirty="0">
                <a:solidFill>
                  <a:srgbClr val="0070C0"/>
                </a:solidFill>
              </a:rPr>
              <a:t> </a:t>
            </a:r>
            <a:r>
              <a:rPr lang="en-US" altLang="en-US" sz="4800" b="1" dirty="0"/>
              <a:t>Argumentation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49" name="Rectangle 9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164593" y="1477093"/>
                <a:ext cx="12210946" cy="56706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r>
                  <a:rPr lang="en-US" sz="3600" b="1" dirty="0"/>
                  <a:t>&lt;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/>
                  <a:t>&gt;</a:t>
                </a: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3200" dirty="0"/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>
                    <a:solidFill>
                      <a:srgbClr val="7030A0"/>
                    </a:solidFill>
                  </a:rPr>
                  <a:t>Admissibility</a:t>
                </a:r>
              </a:p>
              <a:p>
                <a:pPr lvl="2">
                  <a:buClr>
                    <a:schemeClr val="tx1"/>
                  </a:buClr>
                  <a:defRPr/>
                </a:pPr>
                <a:endParaRPr lang="en-US" sz="2800" b="1" dirty="0"/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US" sz="3200" b="1" dirty="0"/>
                  <a:t>Grounded, Complete, Stable, ….</a:t>
                </a:r>
              </a:p>
              <a:p>
                <a:pPr marL="457200" lvl="1" indent="0">
                  <a:buClr>
                    <a:schemeClr val="tx1"/>
                  </a:buClr>
                  <a:buNone/>
                  <a:defRPr/>
                </a:pPr>
                <a:endParaRPr lang="en-US" sz="3600" b="1" dirty="0"/>
              </a:p>
              <a:p>
                <a:pPr marL="457200" lvl="1" indent="0">
                  <a:buClr>
                    <a:schemeClr val="tx1"/>
                  </a:buClr>
                  <a:buNone/>
                  <a:defRPr/>
                </a:pPr>
                <a:endParaRPr lang="en-US" sz="1200" b="1" dirty="0"/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/>
                  <a:t>Above semantics are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incomplete:</a:t>
                </a:r>
              </a:p>
              <a:p>
                <a:pPr marL="914400" lvl="2" indent="0">
                  <a:buClr>
                    <a:schemeClr val="tx1"/>
                  </a:buClr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200" b="1" dirty="0">
                    <a:solidFill>
                      <a:srgbClr val="7030A0"/>
                    </a:solidFill>
                  </a:rPr>
                  <a:t> Acceptability 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semantics</a:t>
                </a:r>
              </a:p>
            </p:txBody>
          </p:sp>
        </mc:Choice>
        <mc:Fallback xmlns="">
          <p:sp>
            <p:nvSpPr>
              <p:cNvPr id="266249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64593" y="1477093"/>
                <a:ext cx="12210946" cy="5670605"/>
              </a:xfrm>
              <a:blipFill rotWithShape="0">
                <a:blip r:embed="rId3"/>
                <a:stretch>
                  <a:fillRect t="-1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71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84632" y="207264"/>
            <a:ext cx="10744200" cy="9906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</a:rPr>
              <a:t>Acceptability Semantics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19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99060" y="1481352"/>
            <a:ext cx="12196572" cy="5585778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GB" sz="3600" b="1" dirty="0">
                <a:solidFill>
                  <a:srgbClr val="0070C0"/>
                </a:solidFill>
                <a:sym typeface="Symbol"/>
              </a:rPr>
              <a:t>Validity</a:t>
            </a:r>
            <a:r>
              <a:rPr lang="en-GB" sz="3600" b="1" dirty="0">
                <a:sym typeface="Symbol"/>
              </a:rPr>
              <a:t> of Argument:</a:t>
            </a:r>
          </a:p>
          <a:p>
            <a:pPr>
              <a:buClr>
                <a:schemeClr val="tx1"/>
              </a:buClr>
            </a:pPr>
            <a:endParaRPr lang="en-GB" sz="14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70C0"/>
                </a:solidFill>
                <a:sym typeface="Symbol"/>
              </a:rPr>
              <a:t>Valid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 err="1">
                <a:sym typeface="Symbol"/>
              </a:rPr>
              <a:t>iff</a:t>
            </a:r>
            <a:r>
              <a:rPr lang="en-GB" sz="3300" b="1" dirty="0">
                <a:sym typeface="Symbol"/>
              </a:rPr>
              <a:t> all its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300" b="1" dirty="0">
                <a:sym typeface="Symbol"/>
              </a:rPr>
              <a:t>-arguments are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not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Valid</a:t>
            </a:r>
            <a:r>
              <a:rPr lang="en-GB" sz="3300" b="1" dirty="0">
                <a:sym typeface="Symbol"/>
              </a:rPr>
              <a:t>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70C0"/>
                </a:solidFill>
                <a:sym typeface="Symbol"/>
              </a:rPr>
              <a:t>Valid </a:t>
            </a:r>
            <a:r>
              <a:rPr lang="en-GB" sz="3300" b="1" dirty="0" err="1">
                <a:sym typeface="Symbol"/>
              </a:rPr>
              <a:t>iff</a:t>
            </a:r>
            <a:r>
              <a:rPr lang="en-GB" sz="3300" b="1" dirty="0">
                <a:sym typeface="Symbol"/>
              </a:rPr>
              <a:t> all its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300" b="1" dirty="0">
                <a:sym typeface="Symbol"/>
              </a:rPr>
              <a:t>-arguments </a:t>
            </a:r>
            <a:r>
              <a:rPr lang="en-GB" sz="3300" b="1" dirty="0">
                <a:solidFill>
                  <a:srgbClr val="7030A0"/>
                </a:solidFill>
                <a:sym typeface="Symbol"/>
              </a:rPr>
              <a:t>are</a:t>
            </a:r>
            <a:r>
              <a:rPr lang="en-GB" sz="3300" b="1" dirty="0">
                <a:sym typeface="Symbol"/>
              </a:rPr>
              <a:t> or </a:t>
            </a:r>
            <a:r>
              <a:rPr lang="en-GB" sz="3300" b="1" dirty="0">
                <a:solidFill>
                  <a:srgbClr val="7030A0"/>
                </a:solidFill>
                <a:sym typeface="Symbol"/>
              </a:rPr>
              <a:t>rendered by it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not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Valid:</a:t>
            </a:r>
          </a:p>
          <a:p>
            <a:pPr lvl="1">
              <a:buClr>
                <a:schemeClr val="tx1"/>
              </a:buClr>
            </a:pPr>
            <a:endParaRPr lang="en-GB" sz="1200" b="1" dirty="0">
              <a:solidFill>
                <a:srgbClr val="0070C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r>
              <a:rPr lang="en-GB" sz="3000" b="1" dirty="0">
                <a:solidFill>
                  <a:srgbClr val="7030A0"/>
                </a:solidFill>
                <a:sym typeface="Symbol"/>
              </a:rPr>
              <a:t>RENDERED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: </a:t>
            </a:r>
            <a:r>
              <a:rPr lang="en-GB" sz="3000" b="1" dirty="0">
                <a:solidFill>
                  <a:srgbClr val="00B050"/>
                </a:solidFill>
                <a:sym typeface="Symbol"/>
              </a:rPr>
              <a:t>Defending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 </a:t>
            </a:r>
            <a:r>
              <a:rPr lang="en-GB" sz="3000" b="1" dirty="0">
                <a:sym typeface="Symbol"/>
              </a:rPr>
              <a:t>against </a:t>
            </a:r>
            <a:r>
              <a:rPr lang="en-GB" sz="30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000" b="1" dirty="0">
                <a:sym typeface="Symbol"/>
              </a:rPr>
              <a:t>-argument</a:t>
            </a:r>
          </a:p>
          <a:p>
            <a:pPr lvl="2">
              <a:buClr>
                <a:schemeClr val="tx1"/>
              </a:buClr>
            </a:pPr>
            <a:r>
              <a:rPr lang="en-GB" sz="3000" b="1" dirty="0">
                <a:solidFill>
                  <a:srgbClr val="7030A0"/>
                </a:solidFill>
                <a:sym typeface="Symbol"/>
              </a:rPr>
              <a:t>ARE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: </a:t>
            </a:r>
            <a:r>
              <a:rPr lang="en-GB" sz="30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000" b="1" dirty="0">
                <a:sym typeface="Symbol"/>
              </a:rPr>
              <a:t>-argument is “</a:t>
            </a:r>
            <a:r>
              <a:rPr lang="en-GB" sz="3000" b="1" dirty="0">
                <a:solidFill>
                  <a:srgbClr val="FF0000"/>
                </a:solidFill>
                <a:sym typeface="Symbol"/>
              </a:rPr>
              <a:t>self-defeating</a:t>
            </a:r>
            <a:r>
              <a:rPr lang="en-GB" sz="3000" b="1" dirty="0">
                <a:sym typeface="Symbol"/>
              </a:rPr>
              <a:t>”</a:t>
            </a:r>
          </a:p>
          <a:p>
            <a:pPr lvl="4">
              <a:buClr>
                <a:schemeClr val="tx1"/>
              </a:buClr>
            </a:pPr>
            <a:r>
              <a:rPr lang="en-GB" sz="2800" b="1" dirty="0">
                <a:sym typeface="Symbol"/>
              </a:rPr>
              <a:t>Case of </a:t>
            </a:r>
            <a:r>
              <a:rPr lang="en-GB" sz="2800" b="1" dirty="0">
                <a:solidFill>
                  <a:srgbClr val="7030A0"/>
                </a:solidFill>
                <a:sym typeface="Symbol"/>
              </a:rPr>
              <a:t>Proof by Contradiction</a:t>
            </a:r>
            <a:r>
              <a:rPr lang="en-GB" sz="2800" b="1" dirty="0">
                <a:sym typeface="Symbol"/>
              </a:rPr>
              <a:t>!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0790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Theory of Computational Argumentation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Realizations of Argumentation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Engineering </a:t>
            </a:r>
            <a:r>
              <a:rPr lang="en-US" sz="1200" b="1" dirty="0">
                <a:solidFill>
                  <a:schemeClr val="tx1"/>
                </a:solidFill>
              </a:rPr>
              <a:t>Argumentation-Based </a:t>
            </a:r>
            <a:r>
              <a:rPr lang="en-US" sz="1200" b="1" dirty="0" smtClean="0">
                <a:solidFill>
                  <a:schemeClr val="tx1"/>
                </a:solidFill>
              </a:rPr>
              <a:t>systems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Real-life Applications of Argumentation</a:t>
            </a: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Argumentation in AI: Theory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08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Acceptability Semantics 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Is {a} </a:t>
            </a:r>
            <a:r>
              <a:rPr lang="en-US" sz="3600" b="1" dirty="0">
                <a:solidFill>
                  <a:srgbClr val="7030A0"/>
                </a:solidFill>
              </a:rPr>
              <a:t>acceptable</a:t>
            </a:r>
            <a:r>
              <a:rPr lang="en-US" sz="3600" b="1" dirty="0"/>
              <a:t>?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Yes</a:t>
            </a:r>
            <a:r>
              <a:rPr lang="en-US" sz="3200" b="1" dirty="0"/>
              <a:t>, we would like it to be so!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It is </a:t>
            </a:r>
            <a:r>
              <a:rPr lang="en-US" sz="3200" b="1" dirty="0"/>
              <a:t>because its (only) attack is </a:t>
            </a:r>
            <a:r>
              <a:rPr lang="en-US" sz="3200" b="1" dirty="0">
                <a:solidFill>
                  <a:srgbClr val="7030A0"/>
                </a:solidFill>
              </a:rPr>
              <a:t>non-acceptable</a:t>
            </a:r>
            <a:r>
              <a:rPr lang="en-US" sz="3200" b="1" dirty="0"/>
              <a:t>.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{a1} is </a:t>
            </a:r>
            <a:r>
              <a:rPr lang="en-US" sz="3000" b="1" dirty="0">
                <a:solidFill>
                  <a:srgbClr val="7030A0"/>
                </a:solidFill>
              </a:rPr>
              <a:t>self-defeating</a:t>
            </a:r>
            <a:r>
              <a:rPr lang="en-US" sz="3000" b="1" dirty="0"/>
              <a:t>.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Abstraction/generalization of </a:t>
            </a:r>
            <a:r>
              <a:rPr lang="en-US" sz="3200" b="1" dirty="0">
                <a:solidFill>
                  <a:srgbClr val="7030A0"/>
                </a:solidFill>
              </a:rPr>
              <a:t>Proof by Contradiction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22340" y="2770632"/>
            <a:ext cx="4097532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11637" y="4084423"/>
              <a:ext cx="1145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a1</a:t>
              </a:r>
              <a:endParaRPr lang="en-US" b="1" dirty="0"/>
            </a:p>
            <a:p>
              <a:endParaRPr lang="en-GB" dirty="0"/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 flipV="1">
              <a:off x="5427901" y="3427941"/>
              <a:ext cx="256380" cy="59595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Curved Left Arrow 14"/>
          <p:cNvSpPr/>
          <p:nvPr/>
        </p:nvSpPr>
        <p:spPr bwMode="auto">
          <a:xfrm>
            <a:off x="5638429" y="3931920"/>
            <a:ext cx="432677" cy="198437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33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Acceptability Semantics </a:t>
            </a:r>
            <a:r>
              <a:rPr lang="en-GB" b="1" dirty="0"/>
              <a:t>in </a:t>
            </a:r>
            <a:r>
              <a:rPr lang="en-GB" b="1" dirty="0">
                <a:solidFill>
                  <a:srgbClr val="0070C0"/>
                </a:solidFill>
                <a:sym typeface="Symbol"/>
              </a:rPr>
              <a:t>&lt;</a:t>
            </a:r>
            <a:r>
              <a:rPr lang="en-GB" b="1" dirty="0" err="1">
                <a:solidFill>
                  <a:srgbClr val="0070C0"/>
                </a:solidFill>
                <a:sym typeface="Symbol"/>
              </a:rPr>
              <a:t>Arg,</a:t>
            </a:r>
            <a:r>
              <a:rPr lang="en-GB" b="1" dirty="0" err="1">
                <a:solidFill>
                  <a:srgbClr val="FF0000"/>
                </a:solidFill>
                <a:sym typeface="Symbol"/>
              </a:rPr>
              <a:t>Att</a:t>
            </a:r>
            <a:r>
              <a:rPr lang="en-GB" b="1" dirty="0" err="1">
                <a:solidFill>
                  <a:srgbClr val="0070C0"/>
                </a:solidFill>
                <a:sym typeface="Symbol"/>
              </a:rPr>
              <a:t>,</a:t>
            </a:r>
            <a:r>
              <a:rPr lang="en-GB" b="1" dirty="0" err="1">
                <a:solidFill>
                  <a:srgbClr val="00B050"/>
                </a:solidFill>
                <a:sym typeface="Symbol"/>
              </a:rPr>
              <a:t>Def</a:t>
            </a:r>
            <a:r>
              <a:rPr lang="en-GB" b="1" dirty="0">
                <a:solidFill>
                  <a:srgbClr val="0070C0"/>
                </a:solidFill>
                <a:sym typeface="Symbol"/>
              </a:rPr>
              <a:t>&gt;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9600" y="1484784"/>
                <a:ext cx="11305032" cy="4495800"/>
              </a:xfrm>
            </p:spPr>
            <p:txBody>
              <a:bodyPr>
                <a:noAutofit/>
              </a:bodyPr>
              <a:lstStyle/>
              <a:p>
                <a:r>
                  <a:rPr lang="en-GB" dirty="0"/>
                  <a:t>A set </a:t>
                </a:r>
                <a:r>
                  <a:rPr lang="el-GR" i="1" dirty="0">
                    <a:sym typeface="Symbol"/>
                  </a:rPr>
                  <a:t>Δ</a:t>
                </a:r>
                <a:r>
                  <a:rPr lang="en-GB" dirty="0">
                    <a:sym typeface="Symbol"/>
                  </a:rPr>
                  <a:t> </a:t>
                </a:r>
                <a:r>
                  <a:rPr lang="en-GB" dirty="0"/>
                  <a:t>is </a:t>
                </a:r>
                <a:r>
                  <a:rPr lang="en-GB" b="1" dirty="0">
                    <a:solidFill>
                      <a:srgbClr val="7030A0"/>
                    </a:solidFill>
                  </a:rPr>
                  <a:t>acceptable relative </a:t>
                </a:r>
                <a:r>
                  <a:rPr lang="en-GB" dirty="0"/>
                  <a:t>to another set </a:t>
                </a:r>
                <a:r>
                  <a:rPr lang="el-GR" i="1" dirty="0">
                    <a:sym typeface="Symbol"/>
                  </a:rPr>
                  <a:t>Δ’</a:t>
                </a:r>
                <a:r>
                  <a:rPr lang="en-US" i="1" dirty="0">
                    <a:sym typeface="Symbol"/>
                  </a:rPr>
                  <a:t>:</a:t>
                </a:r>
                <a:endParaRPr lang="en-GB" i="1" dirty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chemeClr val="accent2"/>
                    </a:solidFill>
                  </a:rPr>
                  <a:t>   </a:t>
                </a:r>
                <a:r>
                  <a:rPr lang="en-US" b="1" i="1" dirty="0" err="1">
                    <a:solidFill>
                      <a:srgbClr val="7030A0"/>
                    </a:solidFill>
                  </a:rPr>
                  <a:t>Acc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(</a:t>
                </a:r>
                <a:r>
                  <a:rPr lang="el-GR" b="1" i="1" dirty="0" err="1">
                    <a:solidFill>
                      <a:srgbClr val="7030A0"/>
                    </a:solidFill>
                  </a:rPr>
                  <a:t>Δ,Δ</a:t>
                </a:r>
                <a:r>
                  <a:rPr lang="el-GR" b="1" i="1" dirty="0">
                    <a:solidFill>
                      <a:srgbClr val="7030A0"/>
                    </a:solidFill>
                  </a:rPr>
                  <a:t>’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)</a:t>
                </a: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  </a:t>
                </a:r>
                <a:r>
                  <a:rPr lang="el-GR" i="1" dirty="0"/>
                  <a:t>Δ</a:t>
                </a:r>
                <a:r>
                  <a:rPr lang="el-GR" i="1" dirty="0">
                    <a:sym typeface="Symbol"/>
                  </a:rPr>
                  <a:t>  </a:t>
                </a:r>
                <a:r>
                  <a:rPr lang="el-GR" i="1" dirty="0"/>
                  <a:t>Δ’</a:t>
                </a:r>
                <a:r>
                  <a:rPr lang="en-US" dirty="0"/>
                  <a:t>, or</a:t>
                </a:r>
              </a:p>
              <a:p>
                <a:pPr marL="0" indent="0">
                  <a:buNone/>
                </a:pPr>
                <a:r>
                  <a:rPr lang="en-US" dirty="0"/>
                  <a:t>		      for any </a:t>
                </a:r>
                <a:r>
                  <a:rPr lang="en-US" i="1" dirty="0"/>
                  <a:t>A</a:t>
                </a:r>
                <a:r>
                  <a:rPr lang="en-US" dirty="0"/>
                  <a:t> that </a:t>
                </a:r>
                <a:r>
                  <a:rPr lang="en-US" b="1" dirty="0">
                    <a:solidFill>
                      <a:srgbClr val="FF0000"/>
                    </a:solidFill>
                  </a:rPr>
                  <a:t>attacks</a:t>
                </a:r>
                <a:r>
                  <a:rPr lang="en-US" dirty="0"/>
                  <a:t> </a:t>
                </a:r>
                <a:r>
                  <a:rPr lang="el-GR" i="1" dirty="0"/>
                  <a:t>Δ</a:t>
                </a:r>
                <a:r>
                  <a:rPr lang="en-US" i="1" dirty="0"/>
                  <a:t>: 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⊈</m:t>
                    </m:r>
                  </m:oMath>
                </a14:m>
                <a:r>
                  <a:rPr lang="el-GR" i="1" dirty="0"/>
                  <a:t>Δ’</a:t>
                </a:r>
                <a:r>
                  <a:rPr lang="el-GR" i="1" dirty="0">
                    <a:sym typeface="Symbol"/>
                  </a:rPr>
                  <a:t> </a:t>
                </a:r>
                <a:r>
                  <a:rPr lang="en-US" i="1" dirty="0"/>
                  <a:t> </a:t>
                </a:r>
                <a:r>
                  <a:rPr lang="el-GR" i="1" dirty="0"/>
                  <a:t>Δ </a:t>
                </a:r>
                <a:r>
                  <a:rPr lang="en-GB" dirty="0"/>
                  <a:t>and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     there exists </a:t>
                </a:r>
                <a:r>
                  <a:rPr lang="en-US" i="1" dirty="0"/>
                  <a:t>D</a:t>
                </a:r>
                <a:r>
                  <a:rPr lang="en-US" dirty="0"/>
                  <a:t> that </a:t>
                </a:r>
                <a:r>
                  <a:rPr lang="en-US" b="1" dirty="0">
                    <a:solidFill>
                      <a:srgbClr val="00B050"/>
                    </a:solidFill>
                  </a:rPr>
                  <a:t>attacks/defends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</a:p>
              <a:p>
                <a:pPr marL="0" indent="0">
                  <a:buNone/>
                </a:pPr>
                <a:r>
                  <a:rPr lang="en-US" dirty="0"/>
                  <a:t>		      such that </a:t>
                </a:r>
                <a:r>
                  <a:rPr lang="en-US" b="1" i="1" dirty="0" err="1">
                    <a:solidFill>
                      <a:srgbClr val="7030A0"/>
                    </a:solidFill>
                  </a:rPr>
                  <a:t>Acc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(D,</a:t>
                </a:r>
                <a:r>
                  <a:rPr lang="el-GR" b="1" i="1" dirty="0">
                    <a:solidFill>
                      <a:srgbClr val="7030A0"/>
                    </a:solidFill>
                  </a:rPr>
                  <a:t> Δ’</a:t>
                </a:r>
                <a:r>
                  <a:rPr lang="el-GR" b="1" i="1" dirty="0">
                    <a:solidFill>
                      <a:srgbClr val="7030A0"/>
                    </a:solidFill>
                    <a:sym typeface="Symbol"/>
                  </a:rPr>
                  <a:t> 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 </a:t>
                </a:r>
                <a:r>
                  <a:rPr lang="el-GR" b="1" i="1" dirty="0">
                    <a:solidFill>
                      <a:srgbClr val="7030A0"/>
                    </a:solidFill>
                  </a:rPr>
                  <a:t>Δ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)</a:t>
                </a:r>
                <a:r>
                  <a:rPr lang="en-US" b="1" dirty="0">
                    <a:solidFill>
                      <a:srgbClr val="7030A0"/>
                    </a:solidFill>
                  </a:rPr>
                  <a:t>.</a:t>
                </a:r>
              </a:p>
              <a:p>
                <a:r>
                  <a:rPr lang="en-US" b="1" dirty="0"/>
                  <a:t>Acceptability:</a:t>
                </a:r>
                <a:r>
                  <a:rPr lang="en-US" dirty="0"/>
                  <a:t> </a:t>
                </a:r>
                <a:r>
                  <a:rPr lang="en-US" b="1" i="1" dirty="0" err="1">
                    <a:solidFill>
                      <a:srgbClr val="7030A0"/>
                    </a:solidFill>
                  </a:rPr>
                  <a:t>Acc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(-,-)</a:t>
                </a: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/>
                  <a:t>is its least fixed point.</a:t>
                </a:r>
              </a:p>
              <a:p>
                <a:pPr lvl="1"/>
                <a:r>
                  <a:rPr lang="en-US" dirty="0"/>
                  <a:t>Then, </a:t>
                </a:r>
                <a:r>
                  <a:rPr lang="el-GR" i="1" dirty="0"/>
                  <a:t>Δ</a:t>
                </a:r>
                <a:r>
                  <a:rPr lang="el-GR" dirty="0"/>
                  <a:t> </a:t>
                </a:r>
                <a:r>
                  <a:rPr lang="en-GB" dirty="0"/>
                  <a:t>is </a:t>
                </a:r>
                <a:r>
                  <a:rPr lang="en-GB" b="1" dirty="0">
                    <a:solidFill>
                      <a:srgbClr val="7030A0"/>
                    </a:solidFill>
                  </a:rPr>
                  <a:t>acceptable</a:t>
                </a:r>
                <a:r>
                  <a:rPr lang="en-GB" dirty="0"/>
                  <a:t> </a:t>
                </a:r>
                <a:r>
                  <a:rPr lang="en-GB" dirty="0" err="1"/>
                  <a:t>iff</a:t>
                </a:r>
                <a:r>
                  <a:rPr lang="en-GB" dirty="0"/>
                  <a:t> </a:t>
                </a:r>
                <a:r>
                  <a:rPr lang="en-US" b="1" i="1" dirty="0" err="1">
                    <a:solidFill>
                      <a:srgbClr val="7030A0"/>
                    </a:solidFill>
                  </a:rPr>
                  <a:t>Acc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(</a:t>
                </a:r>
                <a:r>
                  <a:rPr lang="el-GR" b="1" i="1" dirty="0">
                    <a:solidFill>
                      <a:srgbClr val="7030A0"/>
                    </a:solidFill>
                  </a:rPr>
                  <a:t>Δ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,{})</a:t>
                </a: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GB" dirty="0"/>
                  <a:t>holds</a:t>
                </a:r>
                <a:r>
                  <a:rPr lang="el-GR" dirty="0"/>
                  <a:t>.</a:t>
                </a:r>
                <a:endParaRPr lang="en-GB" dirty="0"/>
              </a:p>
              <a:p>
                <a:pPr marL="0" indent="0">
                  <a:buNone/>
                </a:pPr>
                <a:endParaRPr lang="en-GB" sz="700" b="1" dirty="0"/>
              </a:p>
              <a:p>
                <a:r>
                  <a:rPr lang="en-GB" b="1" dirty="0"/>
                  <a:t>Acceptability ↔ </a:t>
                </a:r>
                <a:r>
                  <a:rPr lang="en-GB" b="1" dirty="0">
                    <a:solidFill>
                      <a:srgbClr val="7030A0"/>
                    </a:solidFill>
                  </a:rPr>
                  <a:t>Dialectical </a:t>
                </a:r>
                <a:r>
                  <a:rPr lang="en-GB" b="1" dirty="0"/>
                  <a:t>Argumentation</a:t>
                </a:r>
              </a:p>
              <a:p>
                <a:r>
                  <a:rPr lang="en-GB" b="1" dirty="0">
                    <a:solidFill>
                      <a:srgbClr val="7030A0"/>
                    </a:solidFill>
                  </a:rPr>
                  <a:t>Non-acceptability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GB" b="1" dirty="0"/>
                  <a:t>via an analogous fixed point.</a:t>
                </a:r>
                <a:endParaRPr lang="en-GB" dirty="0"/>
              </a:p>
              <a:p>
                <a:pPr algn="r"/>
                <a:r>
                  <a:rPr lang="en-GB" b="1" dirty="0"/>
                  <a:t>NB</a:t>
                </a:r>
                <a:r>
                  <a:rPr lang="en-GB" dirty="0"/>
                  <a:t>: a </a:t>
                </a:r>
                <a:r>
                  <a:rPr lang="en-GB" b="1" dirty="0">
                    <a:solidFill>
                      <a:srgbClr val="7030A0"/>
                    </a:solidFill>
                  </a:rPr>
                  <a:t>“relativistic” labelling </a:t>
                </a:r>
                <a:r>
                  <a:rPr lang="en-GB" dirty="0"/>
                  <a:t>semantics.</a:t>
                </a:r>
                <a:endParaRPr lang="en-US" dirty="0"/>
              </a:p>
              <a:p>
                <a:endParaRPr lang="en-US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9600" y="1484784"/>
                <a:ext cx="11305032" cy="4495800"/>
              </a:xfrm>
              <a:blipFill rotWithShape="0">
                <a:blip r:embed="rId3"/>
                <a:stretch>
                  <a:fillRect l="-539" t="-1493" r="-1024" b="-19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6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0" y="404664"/>
            <a:ext cx="9144000" cy="864097"/>
          </a:xfrm>
        </p:spPr>
        <p:txBody>
          <a:bodyPr>
            <a:normAutofit fontScale="90000"/>
          </a:bodyPr>
          <a:lstStyle/>
          <a:p>
            <a:pPr lvl="1" algn="ctr"/>
            <a:r>
              <a:rPr lang="el-GR" sz="4000" b="1" dirty="0"/>
              <a:t/>
            </a:r>
            <a:br>
              <a:rPr lang="el-GR" sz="4000" b="1" dirty="0"/>
            </a:br>
            <a:r>
              <a:rPr lang="en-GB" b="1" dirty="0">
                <a:solidFill>
                  <a:srgbClr val="7030A0"/>
                </a:solidFill>
              </a:rPr>
              <a:t>Acceptance/Rejection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of arguments</a:t>
            </a:r>
            <a:r>
              <a:rPr lang="en-GB" b="1" dirty="0"/>
              <a:t/>
            </a:r>
            <a:br>
              <a:rPr lang="en-GB" b="1" dirty="0"/>
            </a:br>
            <a:endParaRPr lang="en-GB" sz="20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90728" y="1521296"/>
            <a:ext cx="11210544" cy="49530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</a:pPr>
            <a:r>
              <a:rPr lang="en-GB" sz="2800" b="1" dirty="0"/>
              <a:t>Feature of </a:t>
            </a:r>
            <a:r>
              <a:rPr lang="en-GB" sz="2800" b="1" dirty="0">
                <a:solidFill>
                  <a:srgbClr val="7030A0"/>
                </a:solidFill>
              </a:rPr>
              <a:t>acceptability semantics </a:t>
            </a:r>
            <a:r>
              <a:rPr lang="en-GB" sz="2800" b="1" dirty="0"/>
              <a:t>it captures:</a:t>
            </a:r>
          </a:p>
          <a:p>
            <a:pPr lvl="2">
              <a:buClr>
                <a:schemeClr val="tx1"/>
              </a:buClr>
            </a:pPr>
            <a:r>
              <a:rPr lang="en-GB" sz="2500" b="1" dirty="0"/>
              <a:t>“Arguments attacked by </a:t>
            </a:r>
            <a:r>
              <a:rPr lang="en-GB" sz="2500" b="1" dirty="0">
                <a:solidFill>
                  <a:srgbClr val="FF0000"/>
                </a:solidFill>
              </a:rPr>
              <a:t>non-acceptable</a:t>
            </a:r>
            <a:r>
              <a:rPr lang="en-GB" sz="2500" b="1" dirty="0"/>
              <a:t> arguments are </a:t>
            </a:r>
            <a:r>
              <a:rPr lang="en-GB" sz="2500" b="1" dirty="0">
                <a:solidFill>
                  <a:srgbClr val="0070C0"/>
                </a:solidFill>
              </a:rPr>
              <a:t>acceptable</a:t>
            </a:r>
            <a:r>
              <a:rPr lang="en-GB" sz="2500" b="1" dirty="0"/>
              <a:t>.”</a:t>
            </a:r>
          </a:p>
          <a:p>
            <a:pPr lvl="2">
              <a:buClr>
                <a:schemeClr val="tx1"/>
              </a:buClr>
            </a:pPr>
            <a:endParaRPr lang="en-GB" sz="1000" b="1" dirty="0"/>
          </a:p>
          <a:p>
            <a:pPr lvl="1">
              <a:buClr>
                <a:schemeClr val="tx1"/>
              </a:buClr>
            </a:pPr>
            <a:r>
              <a:rPr lang="en-GB" sz="2800" b="1" dirty="0"/>
              <a:t>Special class of </a:t>
            </a:r>
            <a:r>
              <a:rPr lang="en-GB" sz="2800" b="1" dirty="0">
                <a:solidFill>
                  <a:srgbClr val="FF0000"/>
                </a:solidFill>
              </a:rPr>
              <a:t>non-acceptable</a:t>
            </a:r>
            <a:r>
              <a:rPr lang="en-GB" sz="2800" b="1" dirty="0"/>
              <a:t> arguments: </a:t>
            </a:r>
            <a:r>
              <a:rPr lang="en-GB" sz="2800" b="1" dirty="0">
                <a:solidFill>
                  <a:srgbClr val="FF0000"/>
                </a:solidFill>
              </a:rPr>
              <a:t>Fallacies.</a:t>
            </a:r>
            <a:endParaRPr lang="en-GB" sz="2800" b="1" dirty="0"/>
          </a:p>
          <a:p>
            <a:pPr lvl="1">
              <a:buClr>
                <a:schemeClr val="tx1"/>
              </a:buClr>
            </a:pPr>
            <a:endParaRPr lang="en-GB" sz="1000" b="1" dirty="0"/>
          </a:p>
          <a:p>
            <a:pPr lvl="1">
              <a:buClr>
                <a:schemeClr val="tx1"/>
              </a:buClr>
            </a:pPr>
            <a:r>
              <a:rPr lang="en-GB" sz="2800" b="1" dirty="0"/>
              <a:t>Recognizing </a:t>
            </a:r>
            <a:r>
              <a:rPr lang="en-GB" sz="2800" b="1" dirty="0">
                <a:solidFill>
                  <a:srgbClr val="FF0000"/>
                </a:solidFill>
              </a:rPr>
              <a:t>fallacious arguments</a:t>
            </a:r>
            <a:r>
              <a:rPr lang="en-GB" sz="2800" b="1" dirty="0"/>
              <a:t> gives new </a:t>
            </a:r>
            <a:r>
              <a:rPr lang="en-GB" sz="2800" b="1" dirty="0">
                <a:solidFill>
                  <a:srgbClr val="0070C0"/>
                </a:solidFill>
              </a:rPr>
              <a:t>acceptable</a:t>
            </a:r>
            <a:r>
              <a:rPr lang="en-GB" sz="2800" b="1" dirty="0"/>
              <a:t> arguments.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8" y="5102696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476355" y="6093296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a1</a:t>
            </a:r>
          </a:p>
        </p:txBody>
      </p:sp>
      <p:sp>
        <p:nvSpPr>
          <p:cNvPr id="8" name="Oval 7"/>
          <p:cNvSpPr/>
          <p:nvPr/>
        </p:nvSpPr>
        <p:spPr>
          <a:xfrm>
            <a:off x="3761656" y="6093296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a2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2809157" y="5483696"/>
            <a:ext cx="10099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057056" y="6093296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a3</a:t>
            </a:r>
          </a:p>
        </p:txBody>
      </p:sp>
      <p:cxnSp>
        <p:nvCxnSpPr>
          <p:cNvPr id="11" name="Straight Arrow Connector 10"/>
          <p:cNvCxnSpPr>
            <a:endCxn id="7" idx="6"/>
          </p:cNvCxnSpPr>
          <p:nvPr/>
        </p:nvCxnSpPr>
        <p:spPr>
          <a:xfrm flipH="1">
            <a:off x="3162156" y="6283796"/>
            <a:ext cx="5995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47457" y="6283796"/>
            <a:ext cx="5995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01751" y="5700287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Hence, {a} is Acceptable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44073" y="4746180"/>
            <a:ext cx="3576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{a1} is fallacious</a:t>
            </a:r>
          </a:p>
        </p:txBody>
      </p:sp>
      <p:cxnSp>
        <p:nvCxnSpPr>
          <p:cNvPr id="25" name="Curved Connector 24"/>
          <p:cNvCxnSpPr/>
          <p:nvPr/>
        </p:nvCxnSpPr>
        <p:spPr>
          <a:xfrm rot="5400000" flipH="1" flipV="1">
            <a:off x="4166133" y="4796596"/>
            <a:ext cx="12700" cy="2580701"/>
          </a:xfrm>
          <a:prstGeom prst="curvedConnector3">
            <a:avLst>
              <a:gd name="adj1" fmla="val 180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“Debate” Example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832" y="1600200"/>
            <a:ext cx="10341864" cy="499715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Proposed argument a1: </a:t>
            </a:r>
            <a:r>
              <a:rPr lang="en-US" dirty="0"/>
              <a:t>{Athens should wage war on Thebes as it poses a thread.}</a:t>
            </a:r>
          </a:p>
          <a:p>
            <a:r>
              <a:rPr lang="en-US" b="1" dirty="0">
                <a:solidFill>
                  <a:srgbClr val="FF0000"/>
                </a:solidFill>
              </a:rPr>
              <a:t>Counter-argument a2</a:t>
            </a:r>
            <a:r>
              <a:rPr lang="en-US" b="1" dirty="0"/>
              <a:t>: </a:t>
            </a:r>
            <a:r>
              <a:rPr lang="en-US" dirty="0"/>
              <a:t>{Sparta will then consider us a thread and will wage war on us.}</a:t>
            </a:r>
          </a:p>
          <a:p>
            <a:r>
              <a:rPr lang="en-US" b="1" dirty="0">
                <a:solidFill>
                  <a:srgbClr val="00B050"/>
                </a:solidFill>
              </a:rPr>
              <a:t>Defending-argument a3</a:t>
            </a:r>
            <a:r>
              <a:rPr lang="en-US" b="1" dirty="0"/>
              <a:t>: </a:t>
            </a:r>
            <a:r>
              <a:rPr lang="en-US" dirty="0"/>
              <a:t>{Defend against Sparta with an ally. Thebes, an enemy of Sparta, is a possible ally.} 	</a:t>
            </a:r>
            <a:r>
              <a:rPr lang="en-US" dirty="0">
                <a:solidFill>
                  <a:schemeClr val="accent1"/>
                </a:solidFill>
              </a:rPr>
              <a:t>(Assuming only possible ally)</a:t>
            </a:r>
          </a:p>
          <a:p>
            <a:r>
              <a:rPr lang="en-US" b="1" dirty="0">
                <a:solidFill>
                  <a:srgbClr val="FF0000"/>
                </a:solidFill>
              </a:rPr>
              <a:t>Counter-argument a1</a:t>
            </a:r>
            <a:r>
              <a:rPr lang="en-US" b="1" dirty="0"/>
              <a:t>: </a:t>
            </a:r>
            <a:r>
              <a:rPr lang="en-US" dirty="0"/>
              <a:t>{Waging war on Thebes prevents Thebes from being an ally.}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baseline="30000" dirty="0"/>
              <a:t> </a:t>
            </a:r>
            <a:r>
              <a:rPr lang="en-US" b="1" dirty="0"/>
              <a:t>Hence a1</a:t>
            </a:r>
            <a:r>
              <a:rPr lang="en-US" dirty="0"/>
              <a:t> is </a:t>
            </a:r>
            <a:r>
              <a:rPr lang="en-US" b="1" dirty="0">
                <a:solidFill>
                  <a:srgbClr val="7030A0"/>
                </a:solidFill>
              </a:rPr>
              <a:t>not acceptable </a:t>
            </a:r>
            <a:r>
              <a:rPr lang="en-US" b="1" dirty="0">
                <a:solidFill>
                  <a:schemeClr val="accent2"/>
                </a:solidFill>
              </a:rPr>
              <a:t>(It is fallacious).</a:t>
            </a:r>
            <a:endParaRPr lang="en-GB" b="1" baseline="30000" dirty="0"/>
          </a:p>
        </p:txBody>
      </p:sp>
      <p:grpSp>
        <p:nvGrpSpPr>
          <p:cNvPr id="8" name="Group 7"/>
          <p:cNvGrpSpPr/>
          <p:nvPr/>
        </p:nvGrpSpPr>
        <p:grpSpPr>
          <a:xfrm>
            <a:off x="3180400" y="1645920"/>
            <a:ext cx="6573201" cy="3108961"/>
            <a:chOff x="1557337" y="1463040"/>
            <a:chExt cx="6573201" cy="3108961"/>
          </a:xfrm>
          <a:solidFill>
            <a:schemeClr val="bg2">
              <a:lumMod val="90000"/>
            </a:schemeClr>
          </a:solidFill>
        </p:grpSpPr>
        <p:cxnSp>
          <p:nvCxnSpPr>
            <p:cNvPr id="9" name="Curved Connector 8"/>
            <p:cNvCxnSpPr>
              <a:stCxn id="10" idx="4"/>
              <a:endCxn id="12" idx="4"/>
            </p:cNvCxnSpPr>
            <p:nvPr/>
          </p:nvCxnSpPr>
          <p:spPr>
            <a:xfrm rot="5400000">
              <a:off x="4761070" y="1979772"/>
              <a:ext cx="165736" cy="5018721"/>
            </a:xfrm>
            <a:prstGeom prst="curvedConnector3">
              <a:avLst>
                <a:gd name="adj1" fmla="val 824135"/>
              </a:avLst>
            </a:prstGeom>
            <a:grpFill/>
            <a:ln w="50800">
              <a:solidFill>
                <a:schemeClr val="bg2">
                  <a:lumMod val="50000"/>
                </a:schemeClr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576058" y="3491864"/>
              <a:ext cx="1554480" cy="914400"/>
            </a:xfrm>
            <a:prstGeom prst="ellipse">
              <a:avLst/>
            </a:prstGeom>
            <a:grpFill/>
            <a:ln w="38100" cap="rnd" cmpd="sng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657600" y="1463040"/>
              <a:ext cx="1554480" cy="914400"/>
            </a:xfrm>
            <a:prstGeom prst="ellipse">
              <a:avLst/>
            </a:prstGeom>
            <a:grpFill/>
            <a:ln w="38100" cap="rnd" cmpd="sng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a1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557337" y="3657600"/>
              <a:ext cx="1554480" cy="914400"/>
            </a:xfrm>
            <a:prstGeom prst="ellipse">
              <a:avLst/>
            </a:prstGeom>
            <a:grpFill/>
            <a:ln w="38100" cap="rnd" cmpd="sng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a3</a:t>
              </a:r>
            </a:p>
          </p:txBody>
        </p:sp>
        <p:cxnSp>
          <p:nvCxnSpPr>
            <p:cNvPr id="13" name="Curved Connector 12"/>
            <p:cNvCxnSpPr>
              <a:stCxn id="11" idx="6"/>
              <a:endCxn id="10" idx="0"/>
            </p:cNvCxnSpPr>
            <p:nvPr/>
          </p:nvCxnSpPr>
          <p:spPr>
            <a:xfrm>
              <a:off x="5212080" y="1920240"/>
              <a:ext cx="2141218" cy="1571624"/>
            </a:xfrm>
            <a:prstGeom prst="curvedConnector2">
              <a:avLst/>
            </a:prstGeom>
            <a:grpFill/>
            <a:ln w="50800">
              <a:solidFill>
                <a:schemeClr val="bg2">
                  <a:lumMod val="50000"/>
                </a:schemeClr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2" idx="1"/>
              <a:endCxn id="11" idx="2"/>
            </p:cNvCxnSpPr>
            <p:nvPr/>
          </p:nvCxnSpPr>
          <p:spPr>
            <a:xfrm rot="5400000" flipH="1" flipV="1">
              <a:off x="1785657" y="1919569"/>
              <a:ext cx="1871271" cy="1872615"/>
            </a:xfrm>
            <a:prstGeom prst="curvedConnector2">
              <a:avLst/>
            </a:prstGeom>
            <a:grpFill/>
            <a:ln w="50800">
              <a:solidFill>
                <a:schemeClr val="bg2">
                  <a:lumMod val="50000"/>
                </a:schemeClr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11" idx="4"/>
              <a:endCxn id="12" idx="6"/>
            </p:cNvCxnSpPr>
            <p:nvPr/>
          </p:nvCxnSpPr>
          <p:spPr>
            <a:xfrm rot="5400000">
              <a:off x="2904649" y="2584609"/>
              <a:ext cx="1737360" cy="1323023"/>
            </a:xfrm>
            <a:prstGeom prst="curvedConnector2">
              <a:avLst/>
            </a:prstGeom>
            <a:grpFill/>
            <a:ln w="50800">
              <a:solidFill>
                <a:schemeClr val="bg2">
                  <a:lumMod val="50000"/>
                </a:schemeClr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23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sz="4800" b="1" dirty="0"/>
              <a:t>References for Part 1 (</a:t>
            </a:r>
            <a:r>
              <a:rPr lang="en-US" altLang="en-US" sz="4800" b="1" dirty="0">
                <a:solidFill>
                  <a:srgbClr val="0070C0"/>
                </a:solidFill>
              </a:rPr>
              <a:t>Theory</a:t>
            </a:r>
            <a:r>
              <a:rPr lang="en-US" altLang="en-US" sz="4800" b="1" dirty="0"/>
              <a:t>)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64593" y="1477093"/>
            <a:ext cx="12210946" cy="5670605"/>
          </a:xfrm>
        </p:spPr>
        <p:txBody>
          <a:bodyPr>
            <a:normAutofit fontScale="925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Kakas, Kowalski, Toni (1992), Abductive Logic Programming, Journal of Logic &amp; Computation.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Dung (1993, 1995), </a:t>
            </a:r>
            <a:r>
              <a:rPr lang="en-US" sz="3200" b="1" dirty="0">
                <a:solidFill>
                  <a:srgbClr val="7030A0"/>
                </a:solidFill>
                <a:sym typeface="Symbol"/>
              </a:rPr>
              <a:t>“On the Acceptability of Arguments and its Fundamental Role … ,</a:t>
            </a:r>
            <a:r>
              <a:rPr lang="en-US" sz="3200" b="1" dirty="0">
                <a:solidFill>
                  <a:srgbClr val="0070C0"/>
                </a:solidFill>
                <a:sym typeface="Symbol"/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IJCAI1993, Journal of Artificial Intelligence</a:t>
            </a:r>
            <a:r>
              <a:rPr lang="en-US" sz="3200" b="1" dirty="0"/>
              <a:t>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Kakas &amp; </a:t>
            </a:r>
            <a:r>
              <a:rPr lang="en-US" sz="3600" b="1" dirty="0" err="1"/>
              <a:t>Mancarella</a:t>
            </a:r>
            <a:r>
              <a:rPr lang="en-US" sz="3600" b="1" dirty="0"/>
              <a:t> (2013), On the semantics …, Journal of Logic &amp; Computation</a:t>
            </a:r>
          </a:p>
        </p:txBody>
      </p:sp>
    </p:spTree>
    <p:extLst>
      <p:ext uri="{BB962C8B-B14F-4D97-AF65-F5344CB8AC3E}">
        <p14:creationId xmlns:p14="http://schemas.microsoft.com/office/powerpoint/2010/main" val="3108091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Exercise 1 (for Part 1)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22917" y="1813433"/>
            <a:ext cx="12158059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/>
              <a:t>Ex1.1: </a:t>
            </a:r>
            <a:r>
              <a:rPr lang="en-US" sz="3200" b="1" dirty="0"/>
              <a:t>What is an appropriate reverse relation from </a:t>
            </a:r>
            <a:r>
              <a:rPr lang="en-US" sz="3200" b="1" dirty="0">
                <a:solidFill>
                  <a:srgbClr val="0070C0"/>
                </a:solidFill>
              </a:rPr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Att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00B050"/>
                </a:solidFill>
              </a:rPr>
              <a:t>Def</a:t>
            </a:r>
            <a:r>
              <a:rPr lang="en-US" sz="3200" b="1" dirty="0">
                <a:solidFill>
                  <a:srgbClr val="0070C0"/>
                </a:solidFill>
              </a:rPr>
              <a:t>&gt;</a:t>
            </a:r>
            <a:r>
              <a:rPr lang="en-US" sz="3200" b="1" dirty="0"/>
              <a:t> to </a:t>
            </a:r>
            <a:r>
              <a:rPr lang="en-US" sz="3200" b="1" dirty="0">
                <a:solidFill>
                  <a:srgbClr val="0070C0"/>
                </a:solidFill>
              </a:rPr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>
                <a:solidFill>
                  <a:srgbClr val="0070C0"/>
                </a:solidFill>
              </a:rPr>
              <a:t>&gt;</a:t>
            </a:r>
            <a:r>
              <a:rPr lang="en-US" sz="3200" b="1" dirty="0"/>
              <a:t>?</a:t>
            </a:r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Ex1.2: </a:t>
            </a:r>
            <a:r>
              <a:rPr lang="en-US" sz="3200" b="1" dirty="0"/>
              <a:t>Give all admissible and acceptable subsets of arguments in the following framework:</a:t>
            </a:r>
          </a:p>
          <a:p>
            <a:pPr>
              <a:buClr>
                <a:schemeClr val="tx1"/>
              </a:buClr>
              <a:defRPr/>
            </a:pPr>
            <a:endParaRPr lang="en-US" sz="3200" b="1" dirty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29000" y="4626864"/>
            <a:ext cx="4837176" cy="17739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7886" y="586687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25099" y="532916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88608" y="500575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3443" y="586687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619" y="466211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06952" y="527854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a1</a:t>
            </a: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 bwMode="auto">
          <a:xfrm flipV="1">
            <a:off x="4337304" y="5005752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362956" y="5329166"/>
            <a:ext cx="1094930" cy="595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53635" y="5624933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340924" y="5487043"/>
            <a:ext cx="2316480" cy="568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9" idx="1"/>
          </p:cNvCxnSpPr>
          <p:nvPr/>
        </p:nvCxnSpPr>
        <p:spPr bwMode="auto">
          <a:xfrm flipH="1">
            <a:off x="4224528" y="5190418"/>
            <a:ext cx="2164080" cy="37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6653784" y="5272643"/>
            <a:ext cx="48768" cy="6805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11" idx="3"/>
          </p:cNvCxnSpPr>
          <p:nvPr/>
        </p:nvCxnSpPr>
        <p:spPr bwMode="auto">
          <a:xfrm>
            <a:off x="5738971" y="4846780"/>
            <a:ext cx="760193" cy="2370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8021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End of PART 1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THEORY</a:t>
            </a:r>
            <a:r>
              <a:rPr lang="en-US" sz="3600" b="1" dirty="0"/>
              <a:t> of </a:t>
            </a:r>
            <a:r>
              <a:rPr lang="en-US" sz="3600" b="1"/>
              <a:t>COMPUTATIONAL ARGUMENTATION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9623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9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In One Slide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41205" y="1191641"/>
            <a:ext cx="12158059" cy="5513960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What is Argumentation?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Arena of contemplation between alternatives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Essential elements of this arena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How does it work?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Set up the arena of argumentation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Dialectic Argumentation process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How do we develop argumentation-based AI systems?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Engineering Methodology for Argumentation-Based systems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Argumentation/Knowledge acquisition &amp; Computational “Heuristics” (Cognitive)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Real-life Applications &amp; Tools </a:t>
            </a:r>
            <a:r>
              <a:rPr lang="en-US" sz="4000" b="1" dirty="0">
                <a:solidFill>
                  <a:srgbClr val="00B050"/>
                </a:solidFill>
              </a:rPr>
              <a:t>(Gorgias System)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Further Reading Topics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E.g. Argumentation: a Universal Logic?, Argumentation &amp; ML in AI, … </a:t>
            </a: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PART 1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THEORY</a:t>
            </a:r>
            <a:r>
              <a:rPr lang="en-US" sz="3600" b="1" dirty="0"/>
              <a:t> of COMPUTATIONAL ARGUMENTATION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Abstract</a:t>
            </a:r>
            <a:r>
              <a:rPr lang="en-US" sz="3600" b="1" dirty="0"/>
              <a:t> Argumentation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4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46329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Computational Argumentation</a:t>
            </a:r>
            <a:br>
              <a:rPr lang="en-US" altLang="en-US" sz="5400" b="1" dirty="0"/>
            </a:br>
            <a:r>
              <a:rPr lang="en-US" altLang="en-US" sz="5400" b="1" dirty="0"/>
              <a:t>BASICS </a:t>
            </a:r>
            <a:r>
              <a:rPr lang="en-US" altLang="en-US" sz="5400" b="1" dirty="0">
                <a:solidFill>
                  <a:schemeClr val="tx1"/>
                </a:solidFill>
              </a:rPr>
              <a:t>[Dung, Kowalski, et al]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49" name="Rectangle 9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360077" y="1273936"/>
                <a:ext cx="12158059" cy="576694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Clr>
                    <a:schemeClr val="tx1"/>
                  </a:buClr>
                  <a:buNone/>
                  <a:defRPr/>
                </a:pPr>
                <a:r>
                  <a:rPr lang="en-US" sz="4000" b="1" dirty="0"/>
                  <a:t> </a:t>
                </a:r>
                <a:endParaRPr lang="en-US" sz="1100" b="1" dirty="0"/>
              </a:p>
              <a:p>
                <a:pPr>
                  <a:buClr>
                    <a:schemeClr val="tx1"/>
                  </a:buClr>
                  <a:defRPr/>
                </a:pPr>
                <a:r>
                  <a:rPr lang="en-US" sz="4000" b="1" dirty="0">
                    <a:solidFill>
                      <a:srgbClr val="7030A0"/>
                    </a:solidFill>
                  </a:rPr>
                  <a:t>Definition:</a:t>
                </a:r>
                <a:r>
                  <a:rPr lang="en-US" sz="4000" b="1" dirty="0"/>
                  <a:t> Argumentation Frameworks</a:t>
                </a:r>
              </a:p>
              <a:p>
                <a:pPr marL="0" indent="0">
                  <a:buClr>
                    <a:schemeClr val="tx1"/>
                  </a:buClr>
                  <a:buNone/>
                  <a:defRPr/>
                </a:pPr>
                <a:r>
                  <a:rPr lang="en-US" sz="4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&lt;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&gt;  </a:t>
                </a:r>
                <a:r>
                  <a:rPr lang="en-US" sz="3600" b="1" dirty="0"/>
                  <a:t>OR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 &lt;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&gt;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>
                  <a:solidFill>
                    <a:srgbClr val="0070C0"/>
                  </a:solidFill>
                </a:endParaRP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3600" b="1" dirty="0"/>
                  <a:t>is a set of arguments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>
                  <a:solidFill>
                    <a:srgbClr val="0070C0"/>
                  </a:solidFill>
                </a:endParaRP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</a:rPr>
                  <a:t>Attacking</a:t>
                </a:r>
                <a:r>
                  <a:rPr lang="en-US" sz="3600" b="1" dirty="0"/>
                  <a:t> Relation(s),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/>
                  <a:t> &amp;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/>
                  <a:t>, are binary relations on 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.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>
                    <a:solidFill>
                      <a:srgbClr val="00B050"/>
                    </a:solidFill>
                  </a:rPr>
                  <a:t>Defense</a:t>
                </a:r>
                <a:r>
                  <a:rPr lang="en-US" sz="3600" b="1" dirty="0"/>
                  <a:t> Relation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</a:t>
                </a:r>
                <a:r>
                  <a:rPr lang="en-US" sz="3600" b="1" dirty="0"/>
                  <a:t>: binary relation on 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/>
                  <a:t>.</a:t>
                </a:r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US" sz="3500" b="1" dirty="0">
                    <a:solidFill>
                      <a:srgbClr val="00B050"/>
                    </a:solidFill>
                  </a:rPr>
                  <a:t>Def</a:t>
                </a:r>
                <a:r>
                  <a:rPr lang="en-US" sz="35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GB" sz="3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500" b="1" dirty="0" err="1">
                    <a:solidFill>
                      <a:srgbClr val="FF0000"/>
                    </a:solidFill>
                  </a:rPr>
                  <a:t>Att</a:t>
                </a:r>
                <a:endParaRPr lang="en-US" sz="35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>
                  <a:buClr>
                    <a:schemeClr val="tx1"/>
                  </a:buClr>
                  <a:defRPr/>
                </a:pP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6249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60077" y="1273936"/>
                <a:ext cx="12158059" cy="5766943"/>
              </a:xfrm>
              <a:blipFill rotWithShape="0">
                <a:blip r:embed="rId3"/>
                <a:stretch>
                  <a:fillRect l="-852" b="-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09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05818" y="316992"/>
            <a:ext cx="11254534" cy="1139825"/>
          </a:xfrm>
        </p:spPr>
        <p:txBody>
          <a:bodyPr/>
          <a:lstStyle/>
          <a:p>
            <a:pPr algn="ctr"/>
            <a:r>
              <a:rPr lang="en-US" altLang="en-US" b="1" dirty="0"/>
              <a:t>Argumentation Framework </a:t>
            </a:r>
            <a:br>
              <a:rPr lang="en-US" altLang="en-US" b="1" dirty="0"/>
            </a:br>
            <a:r>
              <a:rPr lang="en-US" altLang="en-US" sz="4800" b="1" dirty="0"/>
              <a:t>Example 1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54055" y="1613590"/>
            <a:ext cx="12158059" cy="5766943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/>
              <a:t> : {a1,a2,a3,a4,a5,a6}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ATT</a:t>
            </a:r>
            <a:r>
              <a:rPr lang="en-US" sz="3600" b="1" dirty="0"/>
              <a:t> : Follow the arrows.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776472" y="3072384"/>
            <a:ext cx="4837176" cy="17739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5358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2571" y="377468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6080" y="345127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0915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6091" y="310763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4424" y="372406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a1</a:t>
            </a:r>
          </a:p>
        </p:txBody>
      </p:sp>
      <p:cxnSp>
        <p:nvCxnSpPr>
          <p:cNvPr id="5" name="Straight Arrow Connector 4"/>
          <p:cNvCxnSpPr>
            <a:stCxn id="11" idx="3"/>
          </p:cNvCxnSpPr>
          <p:nvPr/>
        </p:nvCxnSpPr>
        <p:spPr bwMode="auto">
          <a:xfrm flipV="1">
            <a:off x="4684776" y="3451272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 bwMode="auto">
          <a:xfrm flipH="1">
            <a:off x="5556091" y="3476966"/>
            <a:ext cx="265176" cy="835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710428" y="3774686"/>
            <a:ext cx="1094930" cy="595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7201107" y="4070453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688396" y="3932563"/>
            <a:ext cx="2316480" cy="568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8" idx="1"/>
          </p:cNvCxnSpPr>
          <p:nvPr/>
        </p:nvCxnSpPr>
        <p:spPr bwMode="auto">
          <a:xfrm flipH="1">
            <a:off x="4572000" y="3635938"/>
            <a:ext cx="2164080" cy="37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893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46329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Computational Argumentation</a:t>
            </a:r>
            <a:br>
              <a:rPr lang="en-US" altLang="en-US" sz="5400" b="1" dirty="0"/>
            </a:br>
            <a:r>
              <a:rPr lang="en-US" altLang="en-US" sz="5400" b="1" dirty="0"/>
              <a:t>BASICS </a:t>
            </a:r>
            <a:r>
              <a:rPr lang="en-US" altLang="en-US" sz="5400" b="1" dirty="0">
                <a:solidFill>
                  <a:schemeClr val="tx1"/>
                </a:solidFill>
              </a:rPr>
              <a:t>[Dung, Kowalski, et al]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Argumentation Frameworks: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FF0000"/>
                </a:solidFill>
              </a:rPr>
              <a:t>ATT</a:t>
            </a:r>
            <a:r>
              <a:rPr lang="en-US" sz="3600" b="1" dirty="0">
                <a:solidFill>
                  <a:srgbClr val="0070C0"/>
                </a:solidFill>
              </a:rPr>
              <a:t>&gt;  </a:t>
            </a:r>
            <a:r>
              <a:rPr lang="en-US" sz="3600" b="1" dirty="0"/>
              <a:t>OR</a:t>
            </a:r>
            <a:r>
              <a:rPr lang="en-US" sz="3600" b="1" dirty="0">
                <a:solidFill>
                  <a:srgbClr val="0070C0"/>
                </a:solidFill>
              </a:rPr>
              <a:t> 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Att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00B050"/>
                </a:solidFill>
              </a:rPr>
              <a:t>Def</a:t>
            </a:r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Arguments in 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/>
              <a:t> have </a:t>
            </a:r>
            <a:r>
              <a:rPr lang="en-US" sz="3600" b="1" dirty="0">
                <a:solidFill>
                  <a:srgbClr val="7030A0"/>
                </a:solidFill>
              </a:rPr>
              <a:t>no structure.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Structure is hidden inside them.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ATT is also given extensionally.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7030A0"/>
                </a:solidFill>
              </a:rPr>
              <a:t>ATT is atomic: Lifts naturally to sets of arguments </a:t>
            </a:r>
          </a:p>
          <a:p>
            <a:pPr lvl="1">
              <a:buClr>
                <a:schemeClr val="tx1"/>
              </a:buClr>
              <a:defRPr/>
            </a:pPr>
            <a:endParaRPr lang="en-GB" sz="3200" b="1" dirty="0"/>
          </a:p>
          <a:p>
            <a:pPr lvl="2">
              <a:buClr>
                <a:schemeClr val="tx1"/>
              </a:buClr>
              <a:defRPr/>
            </a:pPr>
            <a:endParaRPr lang="en-GB" sz="3200" b="1" dirty="0"/>
          </a:p>
          <a:p>
            <a:pPr lvl="1">
              <a:buClr>
                <a:schemeClr val="tx1"/>
              </a:buClr>
              <a:defRPr/>
            </a:pPr>
            <a:endParaRPr lang="en-US" sz="35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6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46329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Computational Argumentation</a:t>
            </a:r>
            <a:br>
              <a:rPr lang="en-US" altLang="en-US" sz="5400" b="1" dirty="0"/>
            </a:br>
            <a:r>
              <a:rPr lang="en-US" altLang="en-US" sz="5400" b="1" dirty="0"/>
              <a:t>BASICS </a:t>
            </a:r>
            <a:r>
              <a:rPr lang="en-US" altLang="en-US" sz="5400" b="1" dirty="0">
                <a:solidFill>
                  <a:schemeClr val="tx1"/>
                </a:solidFill>
              </a:rPr>
              <a:t>[Dung, Kowalski, et al]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49" name="Rectangle 9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97237" y="938657"/>
                <a:ext cx="12158059" cy="5766943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chemeClr val="tx1"/>
                  </a:buClr>
                  <a:buNone/>
                  <a:defRPr/>
                </a:pPr>
                <a:r>
                  <a:rPr lang="en-US" sz="4000" b="1" dirty="0"/>
                  <a:t> </a:t>
                </a:r>
                <a:endParaRPr lang="en-US" sz="1100" b="1" dirty="0"/>
              </a:p>
              <a:p>
                <a:pPr>
                  <a:buClr>
                    <a:schemeClr val="tx1"/>
                  </a:buClr>
                  <a:defRPr/>
                </a:pPr>
                <a:r>
                  <a:rPr lang="en-US" sz="4000" b="1" dirty="0"/>
                  <a:t>Argumentation Frameworks:</a:t>
                </a: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>
                    <a:solidFill>
                      <a:srgbClr val="0070C0"/>
                    </a:solidFill>
                  </a:rPr>
                  <a:t>&lt;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&gt;  </a:t>
                </a:r>
                <a:r>
                  <a:rPr lang="en-US" sz="3600" b="1" dirty="0"/>
                  <a:t>OR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 &lt;</a:t>
                </a: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&gt;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>
                  <a:solidFill>
                    <a:srgbClr val="0070C0"/>
                  </a:solidFill>
                </a:endParaRP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</a:rPr>
                  <a:t>Attacking</a:t>
                </a:r>
                <a:r>
                  <a:rPr lang="en-US" sz="3600" b="1" dirty="0"/>
                  <a:t> Relation,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ATT,</a:t>
                </a:r>
                <a:r>
                  <a:rPr lang="en-US" sz="3600" b="1" dirty="0"/>
                  <a:t> is related to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/>
                  <a:t> and the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Defense</a:t>
                </a:r>
                <a:r>
                  <a:rPr lang="en-US" sz="3600" b="1" dirty="0"/>
                  <a:t> Relation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</a:t>
                </a:r>
                <a:r>
                  <a:rPr lang="en-GB" sz="3600" b="1" dirty="0"/>
                  <a:t>:</a:t>
                </a:r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GB" sz="3200" b="1" dirty="0"/>
                  <a:t>(</a:t>
                </a:r>
                <a:r>
                  <a:rPr lang="en-GB" sz="3200" b="1" dirty="0" err="1"/>
                  <a:t>a,b</a:t>
                </a:r>
                <a:r>
                  <a:rPr lang="en-GB" sz="3200" b="1" dirty="0"/>
                  <a:t>) </a:t>
                </a:r>
                <a14:m>
                  <m:oMath xmlns:m="http://schemas.openxmlformats.org/officeDocument/2006/math">
                    <m:r>
                      <a:rPr lang="en-GB" sz="3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1" dirty="0">
                    <a:solidFill>
                      <a:srgbClr val="FF0000"/>
                    </a:solidFill>
                  </a:rPr>
                  <a:t>ATT</a:t>
                </a:r>
                <a:r>
                  <a:rPr lang="en-GB" sz="3200" b="1" dirty="0"/>
                  <a:t> </a:t>
                </a:r>
                <a14:m>
                  <m:oMath xmlns:m="http://schemas.openxmlformats.org/officeDocument/2006/math">
                    <m:r>
                      <a:rPr lang="en-GB" sz="32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b="1" dirty="0"/>
              </a:p>
              <a:p>
                <a:pPr lvl="3">
                  <a:buClr>
                    <a:schemeClr val="tx1"/>
                  </a:buClr>
                  <a:defRPr/>
                </a:pPr>
                <a:r>
                  <a:rPr lang="en-GB" sz="3000" b="1" dirty="0"/>
                  <a:t>a </a:t>
                </a:r>
                <a:r>
                  <a:rPr lang="en-GB" sz="3000" dirty="0"/>
                  <a:t>and</a:t>
                </a:r>
                <a:r>
                  <a:rPr lang="en-GB" sz="3000" b="1" dirty="0"/>
                  <a:t> b </a:t>
                </a:r>
                <a14:m>
                  <m:oMath xmlns:m="http://schemas.openxmlformats.org/officeDocument/2006/math"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𝒂𝒓𝒆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𝒊𝒏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𝒄𝒐𝒏𝒇𝒍𝒊𝒄𝒕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GB" sz="3000" b="1" dirty="0"/>
                      <m:t>(</m:t>
                    </m:r>
                    <m:r>
                      <m:rPr>
                        <m:nor/>
                      </m:rPr>
                      <a:rPr lang="en-GB" sz="3000" b="1" dirty="0"/>
                      <m:t>a</m:t>
                    </m:r>
                    <m:r>
                      <m:rPr>
                        <m:nor/>
                      </m:rPr>
                      <a:rPr lang="en-GB" sz="3000" b="1" dirty="0"/>
                      <m:t>,</m:t>
                    </m:r>
                    <m:r>
                      <m:rPr>
                        <m:nor/>
                      </m:rPr>
                      <a:rPr lang="en-GB" sz="3000" b="1" dirty="0"/>
                      <m:t>b</m:t>
                    </m:r>
                    <m:r>
                      <m:rPr>
                        <m:nor/>
                      </m:rPr>
                      <a:rPr lang="en-GB" sz="3000" b="1" dirty="0"/>
                      <m:t>)</m:t>
                    </m:r>
                    <m:r>
                      <a:rPr lang="en-GB" sz="3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𝑨𝒕𝒕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000" b="1" dirty="0"/>
              </a:p>
              <a:p>
                <a:pPr lvl="3">
                  <a:buClr>
                    <a:schemeClr val="tx1"/>
                  </a:buClr>
                  <a:defRPr/>
                </a:pPr>
                <a:r>
                  <a:rPr lang="en-GB" sz="3000" b="1" dirty="0"/>
                  <a:t>a </a:t>
                </a:r>
                <a14:m>
                  <m:oMath xmlns:m="http://schemas.openxmlformats.org/officeDocument/2006/math"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𝒔𝒕𝒓𝒐𝒏𝒈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𝐛</m:t>
                    </m:r>
                    <m:r>
                      <a:rPr lang="en-GB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3000" b="1" dirty="0"/>
                      <m:t>(</m:t>
                    </m:r>
                    <m:r>
                      <m:rPr>
                        <m:nor/>
                      </m:rPr>
                      <a:rPr lang="en-GB" sz="3000" b="1" dirty="0"/>
                      <m:t>a</m:t>
                    </m:r>
                    <m:r>
                      <m:rPr>
                        <m:nor/>
                      </m:rPr>
                      <a:rPr lang="en-GB" sz="3000" b="1" dirty="0"/>
                      <m:t>,</m:t>
                    </m:r>
                    <m:r>
                      <m:rPr>
                        <m:nor/>
                      </m:rPr>
                      <a:rPr lang="en-GB" sz="3000" b="1" dirty="0"/>
                      <m:t>b</m:t>
                    </m:r>
                    <m:r>
                      <m:rPr>
                        <m:nor/>
                      </m:rPr>
                      <a:rPr lang="en-GB" sz="3000" b="1" dirty="0"/>
                      <m:t>)</m:t>
                    </m:r>
                    <m:r>
                      <a:rPr lang="en-GB" sz="3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𝑫𝒆𝒇</m:t>
                    </m:r>
                    <m:r>
                      <a:rPr lang="en-GB" sz="3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000" b="1" dirty="0"/>
              </a:p>
              <a:p>
                <a:pPr lvl="3">
                  <a:buClr>
                    <a:schemeClr val="tx1"/>
                  </a:buClr>
                  <a:defRPr/>
                </a:pPr>
                <a:endParaRPr lang="en-GB" sz="3000" b="1" dirty="0"/>
              </a:p>
              <a:p>
                <a:pPr lvl="3">
                  <a:buClr>
                    <a:schemeClr val="tx1"/>
                  </a:buClr>
                  <a:defRPr/>
                </a:pPr>
                <a:endParaRPr lang="en-GB" sz="3000" b="1" dirty="0"/>
              </a:p>
              <a:p>
                <a:pPr marL="1371600" lvl="3" indent="0">
                  <a:buClr>
                    <a:schemeClr val="tx1"/>
                  </a:buClr>
                  <a:buNone/>
                  <a:defRPr/>
                </a:pPr>
                <a:endParaRPr lang="en-GB" sz="3000" b="1" dirty="0"/>
              </a:p>
              <a:p>
                <a:pPr lvl="2">
                  <a:buClr>
                    <a:schemeClr val="tx1"/>
                  </a:buClr>
                  <a:defRPr/>
                </a:pPr>
                <a:endParaRPr lang="en-GB" sz="3200" b="1" dirty="0"/>
              </a:p>
              <a:p>
                <a:pPr lvl="2">
                  <a:buClr>
                    <a:schemeClr val="tx1"/>
                  </a:buClr>
                  <a:defRPr/>
                </a:pPr>
                <a:endParaRPr lang="en-GB" sz="3200" b="1" dirty="0"/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5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>
                  <a:buClr>
                    <a:schemeClr val="tx1"/>
                  </a:buClr>
                  <a:defRPr/>
                </a:pP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6249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97237" y="938657"/>
                <a:ext cx="12158059" cy="5766943"/>
              </a:xfrm>
              <a:blipFill rotWithShape="0">
                <a:blip r:embed="rId3"/>
                <a:stretch>
                  <a:fillRect l="-1053" b="-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37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5300" b="1" dirty="0"/>
              <a:t>Argumentation Process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0070C0"/>
                </a:solidFill>
              </a:rPr>
              <a:t>&lt;</a:t>
            </a:r>
            <a:r>
              <a:rPr lang="en-US" b="1" dirty="0" err="1">
                <a:solidFill>
                  <a:srgbClr val="0070C0"/>
                </a:solidFill>
              </a:rPr>
              <a:t>Args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ATT</a:t>
            </a:r>
            <a:r>
              <a:rPr lang="en-US" b="1" dirty="0">
                <a:solidFill>
                  <a:srgbClr val="0070C0"/>
                </a:solidFill>
              </a:rPr>
              <a:t>&gt; or &lt;</a:t>
            </a:r>
            <a:r>
              <a:rPr lang="en-US" b="1" dirty="0" err="1">
                <a:solidFill>
                  <a:srgbClr val="0070C0"/>
                </a:solidFill>
              </a:rPr>
              <a:t>Args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Att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Def</a:t>
            </a:r>
            <a:r>
              <a:rPr lang="en-US" b="1" dirty="0">
                <a:solidFill>
                  <a:srgbClr val="0070C0"/>
                </a:solidFill>
              </a:rPr>
              <a:t>&gt;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813816" y="1600200"/>
            <a:ext cx="11292840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en-US" sz="36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1: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 Construction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Arguments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b="1" dirty="0">
                <a:solidFill>
                  <a:srgbClr val="002060"/>
                </a:solidFill>
                <a:sym typeface="Symbol"/>
              </a:rPr>
              <a:t>I.e. Construction of </a:t>
            </a:r>
            <a:r>
              <a:rPr lang="en-US" sz="3200" b="1" dirty="0" err="1">
                <a:solidFill>
                  <a:srgbClr val="0070C0"/>
                </a:solidFill>
                <a:sym typeface="Symbol"/>
              </a:rPr>
              <a:t>Args</a:t>
            </a:r>
            <a:endParaRPr lang="en-US" sz="3200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1800" b="1" dirty="0">
              <a:solidFill>
                <a:srgbClr val="FF0000"/>
              </a:solidFill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2: 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Evaluation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Arguments</a:t>
            </a:r>
          </a:p>
          <a:p>
            <a:pPr algn="ctr">
              <a:buClr>
                <a:schemeClr val="tx1"/>
              </a:buClr>
            </a:pPr>
            <a:r>
              <a:rPr lang="en-US" b="1" dirty="0">
                <a:solidFill>
                  <a:srgbClr val="7030A0"/>
                </a:solidFill>
                <a:sym typeface="Symbol"/>
              </a:rPr>
              <a:t>Relative to each other 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via </a:t>
            </a:r>
            <a:r>
              <a:rPr lang="en-US" b="1" dirty="0">
                <a:solidFill>
                  <a:srgbClr val="FF0000"/>
                </a:solidFill>
              </a:rPr>
              <a:t>ATT </a:t>
            </a:r>
            <a:r>
              <a:rPr lang="en-US" b="1" dirty="0"/>
              <a:t>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and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Def</a:t>
            </a:r>
            <a:endParaRPr lang="en-US" b="1" dirty="0">
              <a:solidFill>
                <a:srgbClr val="002060"/>
              </a:solidFill>
              <a:sym typeface="Symbol"/>
            </a:endParaRPr>
          </a:p>
          <a:p>
            <a:pPr algn="ctr">
              <a:buClr>
                <a:schemeClr val="tx1"/>
              </a:buClr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Against 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their counter-arguments </a:t>
            </a: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13357168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1127</Words>
  <Application>Microsoft Office PowerPoint</Application>
  <PresentationFormat>Widescreen</PresentationFormat>
  <Paragraphs>387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Calibri</vt:lpstr>
      <vt:lpstr>Cambria Math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Level</vt:lpstr>
      <vt:lpstr>Office Theme</vt:lpstr>
      <vt:lpstr>PowerPoint Presentation</vt:lpstr>
      <vt:lpstr>PowerPoint Presentation</vt:lpstr>
      <vt:lpstr>In One Slide</vt:lpstr>
      <vt:lpstr>PART 1</vt:lpstr>
      <vt:lpstr>Computational Argumentation BASICS [Dung, Kowalski, et al]</vt:lpstr>
      <vt:lpstr>Argumentation Framework  Example 1</vt:lpstr>
      <vt:lpstr>Computational Argumentation BASICS [Dung, Kowalski, et al]</vt:lpstr>
      <vt:lpstr>Computational Argumentation BASICS [Dung, Kowalski, et al]</vt:lpstr>
      <vt:lpstr>Argumentation Process &lt;Args, ATT&gt; or &lt;Args, Att, Def&gt;</vt:lpstr>
      <vt:lpstr>Evaluation of Arguments</vt:lpstr>
      <vt:lpstr>Evaluation in Abstract Argumentation </vt:lpstr>
      <vt:lpstr>Evaluation in Abstract Argumentation </vt:lpstr>
      <vt:lpstr>Evaluation in Abstract Argumentation </vt:lpstr>
      <vt:lpstr>Evaluation in Abstract Argumentation </vt:lpstr>
      <vt:lpstr>Evaluation in Abstract Argumentation </vt:lpstr>
      <vt:lpstr>Evaluation in Abstract Argumentation </vt:lpstr>
      <vt:lpstr>Evaluation in Abstract Argumentation </vt:lpstr>
      <vt:lpstr>Semantics of Abstract Argumentation </vt:lpstr>
      <vt:lpstr>Acceptability Semantics </vt:lpstr>
      <vt:lpstr>Acceptability Semantics  </vt:lpstr>
      <vt:lpstr>Acceptability Semantics in &lt;Arg,Att,Def&gt;</vt:lpstr>
      <vt:lpstr> Acceptance/Rejection of arguments </vt:lpstr>
      <vt:lpstr>“Debate” Example</vt:lpstr>
      <vt:lpstr>References for Part 1 (Theory) </vt:lpstr>
      <vt:lpstr>Exercise 1 (for Part 1)</vt:lpstr>
      <vt:lpstr>End of PART 1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73</cp:revision>
  <dcterms:created xsi:type="dcterms:W3CDTF">2018-09-04T15:46:33Z</dcterms:created>
  <dcterms:modified xsi:type="dcterms:W3CDTF">2022-08-31T13:31:32Z</dcterms:modified>
</cp:coreProperties>
</file>