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1" r:id="rId3"/>
  </p:sldMasterIdLst>
  <p:notesMasterIdLst>
    <p:notesMasterId r:id="rId34"/>
  </p:notesMasterIdLst>
  <p:sldIdLst>
    <p:sldId id="298" r:id="rId4"/>
    <p:sldId id="300" r:id="rId5"/>
    <p:sldId id="258" r:id="rId6"/>
    <p:sldId id="282" r:id="rId7"/>
    <p:sldId id="281" r:id="rId8"/>
    <p:sldId id="259" r:id="rId9"/>
    <p:sldId id="266" r:id="rId10"/>
    <p:sldId id="268" r:id="rId11"/>
    <p:sldId id="283" r:id="rId12"/>
    <p:sldId id="284" r:id="rId13"/>
    <p:sldId id="285" r:id="rId14"/>
    <p:sldId id="269" r:id="rId15"/>
    <p:sldId id="286" r:id="rId16"/>
    <p:sldId id="288" r:id="rId17"/>
    <p:sldId id="289" r:id="rId18"/>
    <p:sldId id="271" r:id="rId19"/>
    <p:sldId id="290" r:id="rId20"/>
    <p:sldId id="292" r:id="rId21"/>
    <p:sldId id="287" r:id="rId22"/>
    <p:sldId id="293" r:id="rId23"/>
    <p:sldId id="294" r:id="rId24"/>
    <p:sldId id="295" r:id="rId25"/>
    <p:sldId id="277" r:id="rId26"/>
    <p:sldId id="272" r:id="rId27"/>
    <p:sldId id="273" r:id="rId28"/>
    <p:sldId id="274" r:id="rId29"/>
    <p:sldId id="296" r:id="rId30"/>
    <p:sldId id="280" r:id="rId31"/>
    <p:sldId id="297" r:id="rId32"/>
    <p:sldId id="30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E0E-3A4E-47D6-8C80-47D49DCB5183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61FB-3451-43B1-BB8F-86CC19E0A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4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01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49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18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05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19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31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22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15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8785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3066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2449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6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05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81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89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8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50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9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1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9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11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0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09433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12597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3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19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31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65078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7606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2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3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48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1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190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5377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9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6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 smtClean="0"/>
              <a:t>Evaluation in </a:t>
            </a:r>
            <a:r>
              <a:rPr lang="en-US" altLang="en-US" b="1" dirty="0" smtClean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 smtClean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 smtClean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Only </a:t>
            </a:r>
            <a:r>
              <a:rPr lang="en-US" sz="3600" b="1" dirty="0">
                <a:solidFill>
                  <a:srgbClr val="0070C0"/>
                </a:solidFill>
              </a:rPr>
              <a:t>{a1,a3,a6</a:t>
            </a:r>
            <a:r>
              <a:rPr lang="en-US" sz="3600" b="1" dirty="0" smtClean="0">
                <a:solidFill>
                  <a:srgbClr val="0070C0"/>
                </a:solidFill>
              </a:rPr>
              <a:t>}</a:t>
            </a:r>
            <a:r>
              <a:rPr lang="en-US" sz="3600" b="1" dirty="0" smtClean="0"/>
              <a:t>!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Attack by a4 attacked back/defended by a3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New attack on a4 by a2 defended by a1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New attack on a4 by </a:t>
            </a:r>
            <a:r>
              <a:rPr lang="en-US" sz="3200" b="1" dirty="0" smtClean="0">
                <a:solidFill>
                  <a:srgbClr val="0070C0"/>
                </a:solidFill>
              </a:rPr>
              <a:t>a5 </a:t>
            </a:r>
            <a:r>
              <a:rPr lang="en-US" sz="3200" b="1" dirty="0">
                <a:solidFill>
                  <a:srgbClr val="0070C0"/>
                </a:solidFill>
              </a:rPr>
              <a:t>defended by </a:t>
            </a:r>
            <a:r>
              <a:rPr lang="en-US" sz="3200" b="1" dirty="0" smtClean="0">
                <a:solidFill>
                  <a:srgbClr val="0070C0"/>
                </a:solidFill>
              </a:rPr>
              <a:t>a6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No attacks on a6</a:t>
            </a: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096512" y="2532888"/>
            <a:ext cx="4837176" cy="1773936"/>
            <a:chOff x="3776472" y="3072384"/>
            <a:chExt cx="4837176" cy="1773936"/>
          </a:xfrm>
        </p:grpSpPr>
        <p:sp>
          <p:nvSpPr>
            <p:cNvPr id="2" name="Oval 1"/>
            <p:cNvSpPr/>
            <p:nvPr/>
          </p:nvSpPr>
          <p:spPr bwMode="auto">
            <a:xfrm>
              <a:off x="3776472" y="3072384"/>
              <a:ext cx="4837176" cy="17739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05358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a6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72571" y="377468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a5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6080" y="3451272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a4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0915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a3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6091" y="3107634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a2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54424" y="3724067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a1</a:t>
              </a:r>
              <a:endParaRPr lang="en-GB" dirty="0"/>
            </a:p>
          </p:txBody>
        </p:sp>
        <p:cxnSp>
          <p:nvCxnSpPr>
            <p:cNvPr id="5" name="Straight Arrow Connector 4"/>
            <p:cNvCxnSpPr>
              <a:stCxn id="11" idx="3"/>
            </p:cNvCxnSpPr>
            <p:nvPr/>
          </p:nvCxnSpPr>
          <p:spPr bwMode="auto">
            <a:xfrm flipV="1">
              <a:off x="4684776" y="3451272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stCxn id="10" idx="2"/>
              <a:endCxn id="9" idx="0"/>
            </p:cNvCxnSpPr>
            <p:nvPr/>
          </p:nvCxnSpPr>
          <p:spPr bwMode="auto">
            <a:xfrm flipH="1">
              <a:off x="5556091" y="3476966"/>
              <a:ext cx="265176" cy="835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5710428" y="3774686"/>
              <a:ext cx="1094930" cy="5952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1107" y="4070453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688396" y="3932563"/>
              <a:ext cx="2316480" cy="5685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8" idx="1"/>
            </p:cNvCxnSpPr>
            <p:nvPr/>
          </p:nvCxnSpPr>
          <p:spPr bwMode="auto">
            <a:xfrm flipH="1">
              <a:off x="4572000" y="3635938"/>
              <a:ext cx="2164080" cy="3787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6887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 smtClean="0"/>
              <a:t>Evaluation in </a:t>
            </a:r>
            <a:r>
              <a:rPr lang="en-US" altLang="en-US" b="1" dirty="0" smtClean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11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 smtClean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 smtClean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Only </a:t>
            </a:r>
            <a:r>
              <a:rPr lang="en-US" sz="3600" b="1" dirty="0">
                <a:solidFill>
                  <a:srgbClr val="0070C0"/>
                </a:solidFill>
              </a:rPr>
              <a:t>{a1,a3,a6</a:t>
            </a:r>
            <a:r>
              <a:rPr lang="en-US" sz="3600" b="1" dirty="0" smtClean="0">
                <a:solidFill>
                  <a:srgbClr val="0070C0"/>
                </a:solidFill>
              </a:rPr>
              <a:t>}</a:t>
            </a:r>
            <a:r>
              <a:rPr lang="en-US" sz="3600" b="1" dirty="0" smtClean="0"/>
              <a:t>!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Coalitions </a:t>
            </a:r>
            <a:r>
              <a:rPr lang="en-US" sz="3200" b="1" dirty="0" smtClean="0"/>
              <a:t>of arguments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Is {a1, a2} valid/acceptable coalition?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No</a:t>
            </a:r>
            <a:r>
              <a:rPr lang="en-US" sz="3200" b="1" dirty="0" smtClean="0"/>
              <a:t> – it is </a:t>
            </a:r>
            <a:r>
              <a:rPr lang="en-US" sz="3200" b="1" dirty="0" smtClean="0">
                <a:solidFill>
                  <a:srgbClr val="FF0000"/>
                </a:solidFill>
              </a:rPr>
              <a:t>self-attacking!</a:t>
            </a:r>
            <a:endParaRPr lang="en-US" sz="3200" b="1" dirty="0">
              <a:solidFill>
                <a:srgbClr val="FF000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096512" y="2532888"/>
            <a:ext cx="4837176" cy="1773936"/>
            <a:chOff x="3776472" y="3072384"/>
            <a:chExt cx="4837176" cy="1773936"/>
          </a:xfrm>
        </p:grpSpPr>
        <p:sp>
          <p:nvSpPr>
            <p:cNvPr id="2" name="Oval 1"/>
            <p:cNvSpPr/>
            <p:nvPr/>
          </p:nvSpPr>
          <p:spPr bwMode="auto">
            <a:xfrm>
              <a:off x="3776472" y="3072384"/>
              <a:ext cx="4837176" cy="17739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05358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a6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72571" y="377468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a5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6080" y="3451272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a4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0915" y="4312396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a3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6091" y="3107634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a2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54424" y="3724067"/>
              <a:ext cx="530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a1</a:t>
              </a:r>
              <a:endParaRPr lang="en-GB" dirty="0"/>
            </a:p>
          </p:txBody>
        </p:sp>
        <p:cxnSp>
          <p:nvCxnSpPr>
            <p:cNvPr id="5" name="Straight Arrow Connector 4"/>
            <p:cNvCxnSpPr>
              <a:stCxn id="11" idx="3"/>
            </p:cNvCxnSpPr>
            <p:nvPr/>
          </p:nvCxnSpPr>
          <p:spPr bwMode="auto">
            <a:xfrm flipV="1">
              <a:off x="4684776" y="3451272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stCxn id="10" idx="2"/>
              <a:endCxn id="9" idx="0"/>
            </p:cNvCxnSpPr>
            <p:nvPr/>
          </p:nvCxnSpPr>
          <p:spPr bwMode="auto">
            <a:xfrm flipH="1">
              <a:off x="5556091" y="3476966"/>
              <a:ext cx="265176" cy="835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5710428" y="3774686"/>
              <a:ext cx="1094930" cy="5952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1107" y="4070453"/>
              <a:ext cx="871315" cy="4574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5688396" y="3932563"/>
              <a:ext cx="2316480" cy="5685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8" idx="1"/>
            </p:cNvCxnSpPr>
            <p:nvPr/>
          </p:nvCxnSpPr>
          <p:spPr bwMode="auto">
            <a:xfrm flipH="1">
              <a:off x="4572000" y="3635938"/>
              <a:ext cx="2164080" cy="3787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8796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sym typeface="Symbol"/>
              </a:rPr>
              <a:t>Acceptable</a:t>
            </a:r>
            <a:r>
              <a:rPr lang="en-US" b="1" dirty="0" smtClean="0">
                <a:sym typeface="Symbol"/>
              </a:rPr>
              <a:t> Arguments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12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704131" y="1600200"/>
            <a:ext cx="11173925" cy="51816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en-GB" sz="3300" b="1" dirty="0">
              <a:sym typeface="Symbol"/>
            </a:endParaRPr>
          </a:p>
          <a:p>
            <a:pPr algn="r"/>
            <a:r>
              <a:rPr lang="en-GB" sz="3600" dirty="0" smtClean="0">
                <a:solidFill>
                  <a:srgbClr val="00B050"/>
                </a:solidFill>
              </a:rPr>
              <a:t>{a1,a2,a4,a3,a5}</a:t>
            </a:r>
          </a:p>
          <a:p>
            <a:pPr marL="0" indent="0" algn="r">
              <a:buNone/>
            </a:pPr>
            <a:r>
              <a:rPr lang="en-GB" sz="3600" dirty="0" smtClean="0">
                <a:solidFill>
                  <a:schemeClr val="accent4"/>
                </a:solidFill>
              </a:rPr>
              <a:t>is</a:t>
            </a:r>
            <a:r>
              <a:rPr lang="en-GB" sz="3600" dirty="0" smtClean="0">
                <a:solidFill>
                  <a:srgbClr val="00B050"/>
                </a:solidFill>
              </a:rPr>
              <a:t> </a:t>
            </a:r>
            <a:r>
              <a:rPr lang="en-GB" sz="3600" b="1" dirty="0" smtClean="0">
                <a:solidFill>
                  <a:srgbClr val="0070C0"/>
                </a:solidFill>
              </a:rPr>
              <a:t>acceptable.</a:t>
            </a:r>
            <a:endParaRPr lang="en-GB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14161" y="1840754"/>
            <a:ext cx="6858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002060"/>
                </a:solidFill>
              </a:rPr>
              <a:t>a1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4799856" y="2855303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192007" y="2221755"/>
            <a:ext cx="524802" cy="6335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99856" y="3933056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122841" y="3236304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43935" y="4314056"/>
            <a:ext cx="504056" cy="6228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201035" y="4936938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c3</a:t>
            </a:r>
          </a:p>
        </p:txBody>
      </p:sp>
      <p:sp>
        <p:nvSpPr>
          <p:cNvPr id="26" name="Oval 25"/>
          <p:cNvSpPr/>
          <p:nvPr/>
        </p:nvSpPr>
        <p:spPr>
          <a:xfrm>
            <a:off x="4201035" y="6016904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a3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24020" y="5320152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023992" y="2221754"/>
            <a:ext cx="504056" cy="7031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255145" y="2855303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c2</a:t>
            </a:r>
          </a:p>
        </p:txBody>
      </p:sp>
      <p:sp>
        <p:nvSpPr>
          <p:cNvPr id="33" name="Oval 32"/>
          <p:cNvSpPr/>
          <p:nvPr/>
        </p:nvSpPr>
        <p:spPr>
          <a:xfrm>
            <a:off x="6255145" y="3933056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a4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578130" y="3236304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3" idx="4"/>
          </p:cNvCxnSpPr>
          <p:nvPr/>
        </p:nvCxnSpPr>
        <p:spPr>
          <a:xfrm flipH="1" flipV="1">
            <a:off x="6598046" y="4314057"/>
            <a:ext cx="578075" cy="69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910210" y="4968565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c3</a:t>
            </a:r>
          </a:p>
        </p:txBody>
      </p:sp>
      <p:sp>
        <p:nvSpPr>
          <p:cNvPr id="41" name="Oval 40"/>
          <p:cNvSpPr/>
          <p:nvPr/>
        </p:nvSpPr>
        <p:spPr>
          <a:xfrm>
            <a:off x="6910210" y="6048531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a5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7233195" y="5351779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4131" y="1526735"/>
            <a:ext cx="40687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Att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00B050"/>
                </a:solidFill>
              </a:rPr>
              <a:t>Def</a:t>
            </a:r>
            <a:r>
              <a:rPr lang="en-US" sz="3200" b="1" dirty="0">
                <a:solidFill>
                  <a:srgbClr val="0070C0"/>
                </a:solidFill>
              </a:rPr>
              <a:t>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>
          <a:xfrm>
            <a:off x="537592" y="233015"/>
            <a:ext cx="10972800" cy="113982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sym typeface="Symbol"/>
              </a:rPr>
              <a:t>Non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-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Acceptable</a:t>
            </a:r>
            <a:r>
              <a:rPr lang="en-US" b="1" dirty="0" smtClean="0">
                <a:sym typeface="Symbol"/>
              </a:rPr>
              <a:t> Arguments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20625" y="1600200"/>
            <a:ext cx="11457432" cy="51816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r>
              <a:rPr lang="en-GB" sz="3200" dirty="0" smtClean="0">
                <a:solidFill>
                  <a:srgbClr val="00B050"/>
                </a:solidFill>
              </a:rPr>
              <a:t>{a1}</a:t>
            </a:r>
            <a:r>
              <a:rPr lang="en-GB" sz="3200" dirty="0" smtClean="0">
                <a:solidFill>
                  <a:schemeClr val="accent4"/>
                </a:solidFill>
              </a:rPr>
              <a:t>is</a:t>
            </a:r>
            <a:r>
              <a:rPr lang="en-GB" sz="3200" dirty="0" smtClean="0">
                <a:solidFill>
                  <a:srgbClr val="00B050"/>
                </a:solidFill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</a:rPr>
              <a:t>not</a:t>
            </a:r>
            <a:r>
              <a:rPr lang="en-GB" sz="3200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acceptable.</a:t>
            </a:r>
          </a:p>
          <a:p>
            <a:pPr marL="0" indent="0">
              <a:buNone/>
            </a:pPr>
            <a:endParaRPr lang="en-GB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200" b="1" dirty="0" smtClean="0"/>
              <a:t>Does </a:t>
            </a:r>
            <a:r>
              <a:rPr lang="en-GB" sz="3200" b="1" dirty="0" smtClean="0">
                <a:solidFill>
                  <a:srgbClr val="FF0000"/>
                </a:solidFill>
              </a:rPr>
              <a:t>not</a:t>
            </a:r>
            <a:r>
              <a:rPr lang="en-GB" sz="3200" b="1" dirty="0" smtClean="0"/>
              <a:t> 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00B050"/>
                </a:solidFill>
              </a:rPr>
              <a:t>defend</a:t>
            </a:r>
            <a:r>
              <a:rPr lang="en-GB" sz="3200" b="1" dirty="0" smtClean="0"/>
              <a:t> against 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c</a:t>
            </a:r>
            <a:r>
              <a:rPr lang="en-GB" sz="3200" b="1" dirty="0" smtClean="0">
                <a:solidFill>
                  <a:srgbClr val="FF0000"/>
                </a:solidFill>
              </a:rPr>
              <a:t>1</a:t>
            </a:r>
            <a:r>
              <a:rPr lang="en-GB" sz="3200" b="1" dirty="0" smtClean="0"/>
              <a:t>, since </a:t>
            </a:r>
            <a:r>
              <a:rPr lang="en-GB" sz="3200" b="1" dirty="0" smtClean="0">
                <a:solidFill>
                  <a:srgbClr val="00B050"/>
                </a:solidFill>
              </a:rPr>
              <a:t>a2</a:t>
            </a:r>
            <a:r>
              <a:rPr lang="en-GB" sz="3200" b="1" dirty="0" smtClean="0"/>
              <a:t>, a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00B050"/>
                </a:solidFill>
              </a:rPr>
              <a:t>n</a:t>
            </a:r>
            <a:r>
              <a:rPr lang="en-GB" sz="3200" b="1" dirty="0" smtClean="0">
                <a:solidFill>
                  <a:srgbClr val="00B050"/>
                </a:solidFill>
              </a:rPr>
              <a:t>eeded defence </a:t>
            </a:r>
          </a:p>
          <a:p>
            <a:pPr marL="0" indent="0">
              <a:buNone/>
            </a:pPr>
            <a:r>
              <a:rPr lang="en-GB" sz="3200" b="1" dirty="0"/>
              <a:t>c</a:t>
            </a:r>
            <a:r>
              <a:rPr lang="en-GB" sz="3200" b="1" dirty="0" smtClean="0"/>
              <a:t>an </a:t>
            </a:r>
            <a:r>
              <a:rPr lang="en-GB" sz="3200" b="1" dirty="0" smtClean="0">
                <a:solidFill>
                  <a:srgbClr val="FF0000"/>
                </a:solidFill>
              </a:rPr>
              <a:t>not</a:t>
            </a:r>
            <a:r>
              <a:rPr lang="en-GB" sz="3200" b="1" dirty="0" smtClean="0"/>
              <a:t> </a:t>
            </a:r>
            <a:r>
              <a:rPr lang="en-GB" sz="3200" b="1" dirty="0" smtClean="0">
                <a:solidFill>
                  <a:srgbClr val="00B050"/>
                </a:solidFill>
              </a:rPr>
              <a:t>defend</a:t>
            </a:r>
            <a:r>
              <a:rPr lang="en-GB" sz="3200" b="1" dirty="0" smtClean="0"/>
              <a:t> against </a:t>
            </a:r>
            <a:r>
              <a:rPr lang="en-GB" sz="3200" b="1" dirty="0" smtClean="0">
                <a:solidFill>
                  <a:srgbClr val="FF0000"/>
                </a:solidFill>
              </a:rPr>
              <a:t>c3</a:t>
            </a:r>
            <a:r>
              <a:rPr lang="en-GB" sz="3200" b="1" dirty="0" smtClean="0"/>
              <a:t>.             *Is {a4} accept?</a:t>
            </a:r>
            <a:endParaRPr lang="en-GB" sz="3200" b="1" dirty="0"/>
          </a:p>
          <a:p>
            <a:pPr marL="0" indent="0" algn="ctr">
              <a:buNone/>
            </a:pPr>
            <a:endParaRPr lang="en-GB" sz="3600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14161" y="1840754"/>
            <a:ext cx="6858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002060"/>
                </a:solidFill>
              </a:rPr>
              <a:t>a1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4799856" y="2855303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192007" y="2221755"/>
            <a:ext cx="524802" cy="6335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99856" y="3933056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122841" y="3236304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43935" y="4314056"/>
            <a:ext cx="504056" cy="6228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201035" y="4936938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023992" y="2221754"/>
            <a:ext cx="504056" cy="7031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255145" y="2855303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c2</a:t>
            </a:r>
          </a:p>
        </p:txBody>
      </p:sp>
      <p:sp>
        <p:nvSpPr>
          <p:cNvPr id="33" name="Oval 32"/>
          <p:cNvSpPr/>
          <p:nvPr/>
        </p:nvSpPr>
        <p:spPr>
          <a:xfrm>
            <a:off x="6255145" y="3933056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a4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578130" y="3236304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3" idx="4"/>
          </p:cNvCxnSpPr>
          <p:nvPr/>
        </p:nvCxnSpPr>
        <p:spPr>
          <a:xfrm flipH="1" flipV="1">
            <a:off x="6598046" y="4314057"/>
            <a:ext cx="578075" cy="69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910210" y="4968565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c3</a:t>
            </a:r>
          </a:p>
        </p:txBody>
      </p:sp>
      <p:sp>
        <p:nvSpPr>
          <p:cNvPr id="41" name="Oval 40"/>
          <p:cNvSpPr/>
          <p:nvPr/>
        </p:nvSpPr>
        <p:spPr>
          <a:xfrm>
            <a:off x="6910210" y="6048531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a5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7233195" y="5351779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4131" y="1526735"/>
            <a:ext cx="40687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Att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00B050"/>
                </a:solidFill>
              </a:rPr>
              <a:t>Def</a:t>
            </a:r>
            <a:r>
              <a:rPr lang="en-US" sz="3200" b="1" dirty="0">
                <a:solidFill>
                  <a:srgbClr val="0070C0"/>
                </a:solidFill>
              </a:rPr>
              <a:t>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41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84632" y="207264"/>
            <a:ext cx="10744200" cy="9906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Acceptability/Validity</a:t>
            </a:r>
            <a:r>
              <a:rPr lang="en-GB" b="1" dirty="0" smtClean="0"/>
              <a:t> of Arguments </a:t>
            </a:r>
            <a:endParaRPr lang="en-GB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99060" y="1481352"/>
            <a:ext cx="12196572" cy="5585778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GB" sz="3600" b="1" dirty="0">
                <a:solidFill>
                  <a:srgbClr val="0070C0"/>
                </a:solidFill>
                <a:sym typeface="Symbol"/>
              </a:rPr>
              <a:t>Validity</a:t>
            </a:r>
            <a:r>
              <a:rPr lang="en-GB" sz="3600" b="1" dirty="0">
                <a:sym typeface="Symbol"/>
              </a:rPr>
              <a:t> of Argument:</a:t>
            </a:r>
          </a:p>
          <a:p>
            <a:pPr>
              <a:buClr>
                <a:schemeClr val="tx1"/>
              </a:buClr>
            </a:pPr>
            <a:endParaRPr lang="en-GB" sz="1400" b="1" dirty="0"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GB" sz="3300" b="1" dirty="0">
                <a:solidFill>
                  <a:srgbClr val="0070C0"/>
                </a:solidFill>
                <a:sym typeface="Symbol"/>
              </a:rPr>
              <a:t>Valid</a:t>
            </a:r>
            <a:r>
              <a:rPr lang="en-GB" sz="3300" b="1" dirty="0">
                <a:sym typeface="Symbol"/>
              </a:rPr>
              <a:t> </a:t>
            </a:r>
            <a:r>
              <a:rPr lang="en-GB" sz="3300" b="1" dirty="0" err="1">
                <a:sym typeface="Symbol"/>
              </a:rPr>
              <a:t>iff</a:t>
            </a:r>
            <a:r>
              <a:rPr lang="en-GB" sz="3300" b="1" dirty="0">
                <a:sym typeface="Symbol"/>
              </a:rPr>
              <a:t> all its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300" b="1" dirty="0">
                <a:sym typeface="Symbol"/>
              </a:rPr>
              <a:t>-arguments are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not</a:t>
            </a:r>
            <a:r>
              <a:rPr lang="en-GB" sz="3300" b="1" dirty="0">
                <a:sym typeface="Symbol"/>
              </a:rPr>
              <a:t> </a:t>
            </a:r>
            <a:r>
              <a:rPr lang="en-GB" sz="3300" b="1" dirty="0">
                <a:solidFill>
                  <a:srgbClr val="0070C0"/>
                </a:solidFill>
                <a:sym typeface="Symbol"/>
              </a:rPr>
              <a:t>Valid</a:t>
            </a:r>
            <a:r>
              <a:rPr lang="en-GB" sz="3300" b="1" dirty="0">
                <a:sym typeface="Symbol"/>
              </a:rPr>
              <a:t>.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GB" sz="3300" b="1" dirty="0">
                <a:solidFill>
                  <a:srgbClr val="0070C0"/>
                </a:solidFill>
                <a:sym typeface="Symbol"/>
              </a:rPr>
              <a:t>Valid </a:t>
            </a:r>
            <a:r>
              <a:rPr lang="en-GB" sz="3300" b="1" dirty="0" err="1">
                <a:sym typeface="Symbol"/>
              </a:rPr>
              <a:t>iff</a:t>
            </a:r>
            <a:r>
              <a:rPr lang="en-GB" sz="3300" b="1" dirty="0">
                <a:sym typeface="Symbol"/>
              </a:rPr>
              <a:t> all its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300" b="1" dirty="0">
                <a:sym typeface="Symbol"/>
              </a:rPr>
              <a:t>-arguments </a:t>
            </a:r>
            <a:r>
              <a:rPr lang="en-GB" sz="3300" b="1" dirty="0">
                <a:solidFill>
                  <a:srgbClr val="7030A0"/>
                </a:solidFill>
                <a:sym typeface="Symbol"/>
              </a:rPr>
              <a:t>are</a:t>
            </a:r>
            <a:r>
              <a:rPr lang="en-GB" sz="3300" b="1" dirty="0">
                <a:sym typeface="Symbol"/>
              </a:rPr>
              <a:t> or </a:t>
            </a:r>
            <a:r>
              <a:rPr lang="en-GB" sz="3300" b="1" dirty="0">
                <a:solidFill>
                  <a:srgbClr val="7030A0"/>
                </a:solidFill>
                <a:sym typeface="Symbol"/>
              </a:rPr>
              <a:t>rendered by it </a:t>
            </a:r>
            <a:r>
              <a:rPr lang="en-GB" sz="3300" b="1" dirty="0">
                <a:solidFill>
                  <a:srgbClr val="FF0000"/>
                </a:solidFill>
                <a:sym typeface="Symbol"/>
              </a:rPr>
              <a:t>not</a:t>
            </a:r>
            <a:r>
              <a:rPr lang="en-GB" sz="3300" b="1" dirty="0">
                <a:sym typeface="Symbol"/>
              </a:rPr>
              <a:t> </a:t>
            </a:r>
            <a:r>
              <a:rPr lang="en-GB" sz="3300" b="1" dirty="0">
                <a:solidFill>
                  <a:srgbClr val="0070C0"/>
                </a:solidFill>
                <a:sym typeface="Symbol"/>
              </a:rPr>
              <a:t>Valid</a:t>
            </a:r>
            <a:r>
              <a:rPr lang="en-GB" sz="3300" b="1" dirty="0" smtClean="0">
                <a:solidFill>
                  <a:srgbClr val="0070C0"/>
                </a:solidFill>
                <a:sym typeface="Symbol"/>
              </a:rPr>
              <a:t>:</a:t>
            </a:r>
          </a:p>
          <a:p>
            <a:pPr lvl="1">
              <a:buClr>
                <a:schemeClr val="tx1"/>
              </a:buClr>
            </a:pPr>
            <a:endParaRPr lang="en-GB" sz="1200" b="1" dirty="0">
              <a:solidFill>
                <a:srgbClr val="0070C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r>
              <a:rPr lang="en-GB" sz="3000" b="1" dirty="0">
                <a:solidFill>
                  <a:srgbClr val="7030A0"/>
                </a:solidFill>
                <a:sym typeface="Symbol"/>
              </a:rPr>
              <a:t>RENDERED</a:t>
            </a:r>
            <a:r>
              <a:rPr lang="en-GB" sz="3000" b="1" dirty="0">
                <a:solidFill>
                  <a:srgbClr val="0070C0"/>
                </a:solidFill>
                <a:sym typeface="Symbol"/>
              </a:rPr>
              <a:t>: </a:t>
            </a:r>
            <a:r>
              <a:rPr lang="en-GB" sz="3000" b="1" dirty="0">
                <a:solidFill>
                  <a:srgbClr val="00B050"/>
                </a:solidFill>
                <a:sym typeface="Symbol"/>
              </a:rPr>
              <a:t>Defending</a:t>
            </a:r>
            <a:r>
              <a:rPr lang="en-GB" sz="3000" b="1" dirty="0">
                <a:solidFill>
                  <a:srgbClr val="0070C0"/>
                </a:solidFill>
                <a:sym typeface="Symbol"/>
              </a:rPr>
              <a:t> </a:t>
            </a:r>
            <a:r>
              <a:rPr lang="en-GB" sz="3000" b="1" dirty="0">
                <a:sym typeface="Symbol"/>
              </a:rPr>
              <a:t>against </a:t>
            </a:r>
            <a:r>
              <a:rPr lang="en-GB" sz="3000" b="1" dirty="0" smtClean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000" b="1" dirty="0" smtClean="0">
                <a:sym typeface="Symbol"/>
              </a:rPr>
              <a:t>-argument</a:t>
            </a:r>
            <a:endParaRPr lang="en-GB" sz="3000" b="1" dirty="0">
              <a:sym typeface="Symbol"/>
            </a:endParaRPr>
          </a:p>
          <a:p>
            <a:pPr lvl="2">
              <a:buClr>
                <a:schemeClr val="tx1"/>
              </a:buClr>
            </a:pPr>
            <a:r>
              <a:rPr lang="en-GB" sz="3000" b="1" dirty="0">
                <a:solidFill>
                  <a:srgbClr val="7030A0"/>
                </a:solidFill>
                <a:sym typeface="Symbol"/>
              </a:rPr>
              <a:t>ARE</a:t>
            </a:r>
            <a:r>
              <a:rPr lang="en-GB" sz="3000" b="1" dirty="0">
                <a:solidFill>
                  <a:srgbClr val="0070C0"/>
                </a:solidFill>
                <a:sym typeface="Symbol"/>
              </a:rPr>
              <a:t>: </a:t>
            </a:r>
            <a:r>
              <a:rPr lang="en-GB" sz="3000" b="1" dirty="0">
                <a:solidFill>
                  <a:srgbClr val="FF0000"/>
                </a:solidFill>
                <a:sym typeface="Symbol"/>
              </a:rPr>
              <a:t>Counter</a:t>
            </a:r>
            <a:r>
              <a:rPr lang="en-GB" sz="3000" b="1" dirty="0">
                <a:sym typeface="Symbol"/>
              </a:rPr>
              <a:t>-argument is “</a:t>
            </a:r>
            <a:r>
              <a:rPr lang="en-GB" sz="3000" b="1" dirty="0">
                <a:solidFill>
                  <a:srgbClr val="FF0000"/>
                </a:solidFill>
                <a:sym typeface="Symbol"/>
              </a:rPr>
              <a:t>self-defeating</a:t>
            </a:r>
            <a:r>
              <a:rPr lang="en-GB" sz="3000" b="1" dirty="0">
                <a:sym typeface="Symbol"/>
              </a:rPr>
              <a:t>”</a:t>
            </a:r>
          </a:p>
          <a:p>
            <a:pPr lvl="4">
              <a:buClr>
                <a:schemeClr val="tx1"/>
              </a:buClr>
            </a:pPr>
            <a:r>
              <a:rPr lang="en-GB" sz="2800" b="1" dirty="0">
                <a:sym typeface="Symbol"/>
              </a:rPr>
              <a:t>Case of </a:t>
            </a:r>
            <a:r>
              <a:rPr lang="en-GB" sz="2800" b="1" dirty="0">
                <a:solidFill>
                  <a:srgbClr val="7030A0"/>
                </a:solidFill>
                <a:sym typeface="Symbol"/>
              </a:rPr>
              <a:t>Proof by Contradiction</a:t>
            </a:r>
            <a:r>
              <a:rPr lang="en-GB" sz="2800" b="1" dirty="0">
                <a:sym typeface="Symbol"/>
              </a:rPr>
              <a:t>!</a:t>
            </a: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41107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sym typeface="Symbol"/>
              </a:rPr>
              <a:t>Acceptable</a:t>
            </a:r>
            <a:r>
              <a:rPr lang="en-US" b="1" dirty="0" smtClean="0">
                <a:sym typeface="Symbol"/>
              </a:rPr>
              <a:t> Arguments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15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704131" y="1600200"/>
            <a:ext cx="11487869" cy="51816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en-GB" sz="3300" b="1" dirty="0">
              <a:sym typeface="Symbol"/>
            </a:endParaRPr>
          </a:p>
          <a:p>
            <a:pPr algn="r"/>
            <a:r>
              <a:rPr lang="en-GB" sz="3600" b="1" dirty="0" smtClean="0">
                <a:solidFill>
                  <a:srgbClr val="00B050"/>
                </a:solidFill>
              </a:rPr>
              <a:t>{a1,a2,a4,a3,a5}</a:t>
            </a:r>
          </a:p>
          <a:p>
            <a:pPr marL="0" indent="0" algn="r">
              <a:buNone/>
            </a:pPr>
            <a:r>
              <a:rPr lang="en-GB" sz="3600" dirty="0" smtClean="0">
                <a:solidFill>
                  <a:schemeClr val="accent4"/>
                </a:solidFill>
              </a:rPr>
              <a:t>is</a:t>
            </a:r>
            <a:r>
              <a:rPr lang="en-GB" sz="3600" dirty="0" smtClean="0">
                <a:solidFill>
                  <a:srgbClr val="00B050"/>
                </a:solidFill>
              </a:rPr>
              <a:t> </a:t>
            </a:r>
            <a:r>
              <a:rPr lang="en-GB" sz="3600" b="1" dirty="0" smtClean="0">
                <a:solidFill>
                  <a:srgbClr val="0070C0"/>
                </a:solidFill>
              </a:rPr>
              <a:t>acceptable.</a:t>
            </a:r>
          </a:p>
          <a:p>
            <a:pPr algn="r"/>
            <a:r>
              <a:rPr lang="en-GB" sz="3600" b="1" dirty="0">
                <a:solidFill>
                  <a:srgbClr val="FF0000"/>
                </a:solidFill>
              </a:rPr>
              <a:t>c</a:t>
            </a:r>
            <a:r>
              <a:rPr lang="en-GB" sz="3600" b="1" dirty="0" smtClean="0">
                <a:solidFill>
                  <a:srgbClr val="FF0000"/>
                </a:solidFill>
              </a:rPr>
              <a:t>1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smtClean="0"/>
              <a:t>is rendered </a:t>
            </a:r>
          </a:p>
          <a:p>
            <a:pPr marL="0" indent="0" algn="r">
              <a:buNone/>
            </a:pPr>
            <a:r>
              <a:rPr lang="en-GB" sz="3600" b="1" dirty="0">
                <a:solidFill>
                  <a:srgbClr val="FF0000"/>
                </a:solidFill>
              </a:rPr>
              <a:t>i</a:t>
            </a:r>
            <a:r>
              <a:rPr lang="en-GB" sz="3600" b="1" dirty="0" smtClean="0">
                <a:solidFill>
                  <a:srgbClr val="FF0000"/>
                </a:solidFill>
              </a:rPr>
              <a:t>nvalid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smtClean="0"/>
              <a:t>by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smtClean="0">
                <a:solidFill>
                  <a:srgbClr val="00B050"/>
                </a:solidFill>
              </a:rPr>
              <a:t>a2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GB" sz="3600" b="1" dirty="0"/>
              <a:t>a</a:t>
            </a:r>
            <a:r>
              <a:rPr lang="en-GB" sz="3600" b="1" dirty="0" smtClean="0"/>
              <a:t>nd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c2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smtClean="0"/>
              <a:t>by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smtClean="0">
                <a:solidFill>
                  <a:srgbClr val="00B050"/>
                </a:solidFill>
              </a:rPr>
              <a:t>a4</a:t>
            </a:r>
            <a:r>
              <a:rPr lang="en-GB" sz="3600" b="1" dirty="0" smtClean="0"/>
              <a:t>.</a:t>
            </a:r>
            <a:r>
              <a:rPr lang="en-GB" sz="3600" b="1" dirty="0" smtClean="0">
                <a:solidFill>
                  <a:srgbClr val="0070C0"/>
                </a:solidFill>
              </a:rPr>
              <a:t>  </a:t>
            </a:r>
            <a:endParaRPr lang="en-GB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14161" y="1840754"/>
            <a:ext cx="6858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002060"/>
                </a:solidFill>
              </a:rPr>
              <a:t>a1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4799856" y="2855303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192007" y="2221755"/>
            <a:ext cx="524802" cy="6335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99856" y="3933056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122841" y="3236304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43935" y="4314056"/>
            <a:ext cx="504056" cy="6228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201035" y="4936938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c3</a:t>
            </a:r>
          </a:p>
        </p:txBody>
      </p:sp>
      <p:sp>
        <p:nvSpPr>
          <p:cNvPr id="26" name="Oval 25"/>
          <p:cNvSpPr/>
          <p:nvPr/>
        </p:nvSpPr>
        <p:spPr>
          <a:xfrm>
            <a:off x="4201035" y="6016904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a3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24020" y="5320152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023992" y="2221754"/>
            <a:ext cx="504056" cy="7031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255145" y="2855303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c2</a:t>
            </a:r>
          </a:p>
        </p:txBody>
      </p:sp>
      <p:sp>
        <p:nvSpPr>
          <p:cNvPr id="33" name="Oval 32"/>
          <p:cNvSpPr/>
          <p:nvPr/>
        </p:nvSpPr>
        <p:spPr>
          <a:xfrm>
            <a:off x="6255145" y="3933056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a4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578130" y="3236304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3" idx="4"/>
          </p:cNvCxnSpPr>
          <p:nvPr/>
        </p:nvCxnSpPr>
        <p:spPr>
          <a:xfrm flipH="1" flipV="1">
            <a:off x="6598046" y="4314057"/>
            <a:ext cx="578075" cy="69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910210" y="4968565"/>
            <a:ext cx="685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c3</a:t>
            </a:r>
          </a:p>
        </p:txBody>
      </p:sp>
      <p:sp>
        <p:nvSpPr>
          <p:cNvPr id="41" name="Oval 40"/>
          <p:cNvSpPr/>
          <p:nvPr/>
        </p:nvSpPr>
        <p:spPr>
          <a:xfrm>
            <a:off x="6910210" y="6048531"/>
            <a:ext cx="6858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a5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a2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7233195" y="5351779"/>
            <a:ext cx="0" cy="6967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4131" y="1526735"/>
            <a:ext cx="40687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Att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00B050"/>
                </a:solidFill>
              </a:rPr>
              <a:t>Def</a:t>
            </a:r>
            <a:r>
              <a:rPr lang="en-US" sz="3200" b="1" dirty="0">
                <a:solidFill>
                  <a:srgbClr val="0070C0"/>
                </a:solidFill>
              </a:rPr>
              <a:t>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3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PART 2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77196" y="1292224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 smtClean="0"/>
              <a:t> </a:t>
            </a:r>
            <a:endParaRPr lang="en-US" sz="11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/>
              <a:t>COMPUTATIONAL ARGUMENTATION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Inference </a:t>
            </a:r>
            <a:r>
              <a:rPr lang="en-US" sz="3600" b="1" dirty="0" smtClean="0"/>
              <a:t>via </a:t>
            </a:r>
            <a:r>
              <a:rPr lang="en-US" sz="3600" b="1" dirty="0" smtClean="0">
                <a:solidFill>
                  <a:srgbClr val="0070C0"/>
                </a:solidFill>
              </a:rPr>
              <a:t>Argumentation</a:t>
            </a:r>
            <a:endParaRPr lang="en-US" sz="36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1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66045" y="97536"/>
            <a:ext cx="10972800" cy="1054608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Argumentation based </a:t>
            </a:r>
            <a:r>
              <a:rPr lang="en-US" altLang="en-US" sz="5400" b="1" dirty="0" smtClean="0">
                <a:solidFill>
                  <a:srgbClr val="7030A0"/>
                </a:solidFill>
              </a:rPr>
              <a:t>Reasoning</a:t>
            </a:r>
            <a:endParaRPr lang="en-GB" altLang="en-US" sz="5400" b="1" dirty="0">
              <a:solidFill>
                <a:srgbClr val="7030A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512891" y="1676400"/>
            <a:ext cx="11679109" cy="51816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7030A0"/>
                </a:solidFill>
              </a:rPr>
              <a:t>Conclusion </a:t>
            </a:r>
            <a:r>
              <a:rPr lang="el-GR" sz="4000" b="1" dirty="0" smtClean="0">
                <a:solidFill>
                  <a:srgbClr val="7030A0"/>
                </a:solidFill>
              </a:rPr>
              <a:t>φ</a:t>
            </a:r>
            <a:r>
              <a:rPr lang="en-GB" sz="4000" b="1" dirty="0" smtClean="0">
                <a:solidFill>
                  <a:srgbClr val="7030A0"/>
                </a:solidFill>
              </a:rPr>
              <a:t>: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Acceptable Argument </a:t>
            </a:r>
            <a:r>
              <a:rPr lang="en-US" sz="3600" b="1" dirty="0" smtClean="0"/>
              <a:t>for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l-GR" sz="3600" b="1" dirty="0" smtClean="0">
                <a:solidFill>
                  <a:srgbClr val="0070C0"/>
                </a:solidFill>
              </a:rPr>
              <a:t>φ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No </a:t>
            </a:r>
            <a:r>
              <a:rPr lang="en-US" sz="3600" b="1" dirty="0" smtClean="0">
                <a:solidFill>
                  <a:srgbClr val="0070C0"/>
                </a:solidFill>
              </a:rPr>
              <a:t>acceptable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argument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/>
              <a:t>for</a:t>
            </a:r>
            <a:r>
              <a:rPr lang="en-US" sz="3600" b="1" dirty="0" smtClean="0">
                <a:solidFill>
                  <a:srgbClr val="FF0000"/>
                </a:solidFill>
              </a:rPr>
              <a:t> ¬</a:t>
            </a:r>
            <a:r>
              <a:rPr lang="el-GR" sz="3600" b="1" dirty="0" smtClean="0">
                <a:solidFill>
                  <a:srgbClr val="FF0000"/>
                </a:solidFill>
              </a:rPr>
              <a:t>φ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4000" b="1" dirty="0" smtClean="0"/>
              <a:t>The two </a:t>
            </a:r>
            <a:r>
              <a:rPr lang="en-US" sz="4000" b="1" dirty="0" smtClean="0">
                <a:solidFill>
                  <a:srgbClr val="7030A0"/>
                </a:solidFill>
              </a:rPr>
              <a:t>positions/choices</a:t>
            </a:r>
            <a:r>
              <a:rPr lang="en-US" sz="4000" b="1" dirty="0" smtClean="0"/>
              <a:t> of </a:t>
            </a:r>
            <a:r>
              <a:rPr lang="el-GR" sz="4000" b="1" dirty="0">
                <a:solidFill>
                  <a:srgbClr val="0070C0"/>
                </a:solidFill>
              </a:rPr>
              <a:t>φ </a:t>
            </a:r>
            <a:r>
              <a:rPr lang="en-US" sz="4000" b="1" dirty="0" smtClean="0"/>
              <a:t>and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¬</a:t>
            </a:r>
            <a:r>
              <a:rPr lang="el-GR" sz="4000" b="1" dirty="0">
                <a:solidFill>
                  <a:srgbClr val="FF0000"/>
                </a:solidFill>
              </a:rPr>
              <a:t>φ </a:t>
            </a:r>
            <a:r>
              <a:rPr lang="en-US" sz="4000" b="1" dirty="0" smtClean="0">
                <a:solidFill>
                  <a:srgbClr val="7030A0"/>
                </a:solidFill>
              </a:rPr>
              <a:t>argue</a:t>
            </a:r>
            <a:r>
              <a:rPr lang="en-US" sz="4000" b="1" dirty="0" smtClean="0"/>
              <a:t> against each other.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A </a:t>
            </a:r>
            <a:r>
              <a:rPr lang="en-US" sz="4000" b="1" dirty="0">
                <a:solidFill>
                  <a:srgbClr val="7030A0"/>
                </a:solidFill>
              </a:rPr>
              <a:t>conclusion</a:t>
            </a:r>
            <a:r>
              <a:rPr lang="en-US" sz="4000" b="1" dirty="0"/>
              <a:t> is a </a:t>
            </a:r>
            <a:r>
              <a:rPr lang="en-US" sz="4000" b="1" dirty="0" smtClean="0"/>
              <a:t>“</a:t>
            </a:r>
            <a:r>
              <a:rPr lang="en-US" sz="4000" b="1" dirty="0" smtClean="0">
                <a:solidFill>
                  <a:srgbClr val="7030A0"/>
                </a:solidFill>
              </a:rPr>
              <a:t>clear winner”</a:t>
            </a:r>
            <a:r>
              <a:rPr lang="en-US" sz="4000" b="1" dirty="0" smtClean="0"/>
              <a:t>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Otherwise, we have </a:t>
            </a:r>
            <a:r>
              <a:rPr lang="en-US" sz="3600" b="1" dirty="0" smtClean="0">
                <a:solidFill>
                  <a:srgbClr val="0070C0"/>
                </a:solidFill>
              </a:rPr>
              <a:t>acceptable arguments </a:t>
            </a:r>
            <a:r>
              <a:rPr lang="en-US" sz="3600" b="1" dirty="0" smtClean="0"/>
              <a:t>for both </a:t>
            </a:r>
            <a:r>
              <a:rPr lang="el-GR" sz="3600" b="1" dirty="0">
                <a:solidFill>
                  <a:srgbClr val="0070C0"/>
                </a:solidFill>
              </a:rPr>
              <a:t>φ </a:t>
            </a:r>
            <a:r>
              <a:rPr lang="en-US" sz="3600" b="1" dirty="0"/>
              <a:t>and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¬</a:t>
            </a:r>
            <a:r>
              <a:rPr lang="el-GR" sz="3600" b="1" dirty="0" smtClean="0">
                <a:solidFill>
                  <a:srgbClr val="FF0000"/>
                </a:solidFill>
              </a:rPr>
              <a:t>φ</a:t>
            </a:r>
            <a:r>
              <a:rPr lang="en-GB" sz="3600" b="1" dirty="0" smtClean="0">
                <a:solidFill>
                  <a:srgbClr val="FF0000"/>
                </a:solidFill>
              </a:rPr>
              <a:t>.</a:t>
            </a:r>
            <a:endParaRPr lang="en-US" sz="3600" b="1" dirty="0"/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5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316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428194" y="39497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Example of Inference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18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775207" y="1676273"/>
            <a:ext cx="10959593" cy="5029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Clr>
                <a:schemeClr val="tx1"/>
              </a:buClr>
              <a:buNone/>
              <a:defRPr/>
            </a:pPr>
            <a:r>
              <a:rPr lang="en-US" sz="4000" b="1" dirty="0" smtClean="0"/>
              <a:t> </a:t>
            </a:r>
            <a:r>
              <a:rPr lang="en-US" sz="3200" b="1" dirty="0" smtClean="0"/>
              <a:t>a1 supports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0070C0"/>
                </a:solidFill>
              </a:rPr>
              <a:t>φ</a:t>
            </a:r>
            <a:r>
              <a:rPr lang="en-US" sz="3200" b="1" dirty="0" smtClean="0"/>
              <a:t> </a:t>
            </a:r>
          </a:p>
          <a:p>
            <a:pPr marL="0" indent="0" algn="r">
              <a:buClr>
                <a:schemeClr val="tx1"/>
              </a:buClr>
              <a:buNone/>
              <a:defRPr/>
            </a:pPr>
            <a:r>
              <a:rPr lang="en-US" sz="3200" b="1" dirty="0"/>
              <a:t>a</a:t>
            </a:r>
            <a:r>
              <a:rPr lang="en-US" sz="3200" b="1" dirty="0" smtClean="0"/>
              <a:t>2 supports </a:t>
            </a:r>
            <a:r>
              <a:rPr lang="en-US" sz="3200" b="1" dirty="0">
                <a:solidFill>
                  <a:srgbClr val="FF0000"/>
                </a:solidFill>
              </a:rPr>
              <a:t>¬</a:t>
            </a:r>
            <a:r>
              <a:rPr lang="el-GR" sz="3200" b="1" dirty="0">
                <a:solidFill>
                  <a:srgbClr val="FF0000"/>
                </a:solidFill>
              </a:rPr>
              <a:t>φ</a:t>
            </a:r>
            <a:r>
              <a:rPr lang="en-US" sz="3200" b="1" dirty="0" smtClean="0"/>
              <a:t> </a:t>
            </a:r>
          </a:p>
          <a:p>
            <a:pPr marL="0" indent="0" algn="r">
              <a:buClr>
                <a:schemeClr val="tx1"/>
              </a:buClr>
              <a:buNone/>
              <a:defRPr/>
            </a:pPr>
            <a:r>
              <a:rPr lang="en-US" sz="3200" b="1" dirty="0"/>
              <a:t>b</a:t>
            </a:r>
            <a:r>
              <a:rPr lang="en-US" sz="3200" b="1" dirty="0" smtClean="0"/>
              <a:t> supports</a:t>
            </a:r>
            <a:r>
              <a:rPr lang="el-GR" sz="3200" b="1" dirty="0" smtClean="0"/>
              <a:t> </a:t>
            </a:r>
            <a:r>
              <a:rPr lang="el-GR" sz="3200" b="1" dirty="0" smtClean="0">
                <a:solidFill>
                  <a:srgbClr val="7030A0"/>
                </a:solidFill>
              </a:rPr>
              <a:t>σ</a:t>
            </a:r>
            <a:endParaRPr lang="en-GB" sz="3200" b="1" dirty="0" smtClean="0">
              <a:solidFill>
                <a:srgbClr val="7030A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GB" sz="3200" b="1" dirty="0" smtClean="0">
                <a:solidFill>
                  <a:srgbClr val="7030A0"/>
                </a:solidFill>
              </a:rPr>
              <a:t>What conclusions/inferences can we draw?</a:t>
            </a:r>
          </a:p>
          <a:p>
            <a:pPr lvl="1">
              <a:buClr>
                <a:schemeClr val="tx1"/>
              </a:buClr>
              <a:defRPr/>
            </a:pPr>
            <a:r>
              <a:rPr lang="el-GR" b="1" dirty="0">
                <a:solidFill>
                  <a:srgbClr val="0070C0"/>
                </a:solidFill>
              </a:rPr>
              <a:t>φ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smtClean="0"/>
              <a:t>is a </a:t>
            </a:r>
            <a:r>
              <a:rPr lang="en-GB" b="1" dirty="0" smtClean="0">
                <a:solidFill>
                  <a:srgbClr val="0070C0"/>
                </a:solidFill>
              </a:rPr>
              <a:t>credulous conclusion </a:t>
            </a:r>
            <a:r>
              <a:rPr lang="en-GB" b="1" dirty="0" smtClean="0"/>
              <a:t>({a1} is acceptable)</a:t>
            </a:r>
          </a:p>
          <a:p>
            <a:pPr lvl="1">
              <a:buClr>
                <a:srgbClr val="000000"/>
              </a:buClr>
              <a:defRPr/>
            </a:pPr>
            <a:r>
              <a:rPr lang="en-US" b="1" dirty="0" smtClean="0">
                <a:solidFill>
                  <a:srgbClr val="FF0000"/>
                </a:solidFill>
              </a:rPr>
              <a:t>¬</a:t>
            </a:r>
            <a:r>
              <a:rPr lang="el-GR" b="1" dirty="0" smtClean="0">
                <a:solidFill>
                  <a:srgbClr val="FF0000"/>
                </a:solidFill>
              </a:rPr>
              <a:t>φ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</a:rPr>
              <a:t>is </a:t>
            </a:r>
            <a:r>
              <a:rPr lang="en-GB" b="1" dirty="0">
                <a:solidFill>
                  <a:srgbClr val="000000"/>
                </a:solidFill>
              </a:rPr>
              <a:t>a </a:t>
            </a:r>
            <a:r>
              <a:rPr lang="en-GB" b="1" dirty="0">
                <a:solidFill>
                  <a:srgbClr val="0070C0"/>
                </a:solidFill>
              </a:rPr>
              <a:t>credulous conclusion </a:t>
            </a:r>
            <a:r>
              <a:rPr lang="en-GB" b="1" dirty="0">
                <a:solidFill>
                  <a:srgbClr val="000000"/>
                </a:solidFill>
              </a:rPr>
              <a:t>({</a:t>
            </a:r>
            <a:r>
              <a:rPr lang="en-GB" b="1" dirty="0" smtClean="0">
                <a:solidFill>
                  <a:srgbClr val="000000"/>
                </a:solidFill>
              </a:rPr>
              <a:t>a2} </a:t>
            </a:r>
            <a:r>
              <a:rPr lang="en-GB" b="1" dirty="0">
                <a:solidFill>
                  <a:srgbClr val="000000"/>
                </a:solidFill>
              </a:rPr>
              <a:t>is acceptable)</a:t>
            </a:r>
          </a:p>
          <a:p>
            <a:pPr lvl="1">
              <a:buClr>
                <a:srgbClr val="000000"/>
              </a:buClr>
              <a:defRPr/>
            </a:pPr>
            <a:r>
              <a:rPr lang="el-GR" b="1" dirty="0">
                <a:solidFill>
                  <a:srgbClr val="7030A0"/>
                </a:solidFill>
              </a:rPr>
              <a:t>σ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</a:rPr>
              <a:t>is a </a:t>
            </a:r>
            <a:r>
              <a:rPr lang="en-GB" b="1" dirty="0" smtClean="0">
                <a:solidFill>
                  <a:srgbClr val="0070C0"/>
                </a:solidFill>
              </a:rPr>
              <a:t>sceptical conclusion </a:t>
            </a:r>
            <a:r>
              <a:rPr lang="en-GB" b="1" dirty="0" smtClean="0">
                <a:solidFill>
                  <a:srgbClr val="000000"/>
                </a:solidFill>
              </a:rPr>
              <a:t>({b, a1</a:t>
            </a:r>
            <a:r>
              <a:rPr lang="en-GB" b="1" dirty="0">
                <a:solidFill>
                  <a:srgbClr val="000000"/>
                </a:solidFill>
              </a:rPr>
              <a:t>} is acceptable</a:t>
            </a:r>
            <a:r>
              <a:rPr lang="en-GB" b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Clr>
                <a:srgbClr val="000000"/>
              </a:buClr>
              <a:defRPr/>
            </a:pPr>
            <a:r>
              <a:rPr lang="en-GB" b="1" dirty="0">
                <a:solidFill>
                  <a:srgbClr val="000000"/>
                </a:solidFill>
              </a:rPr>
              <a:t>T</a:t>
            </a:r>
            <a:r>
              <a:rPr lang="en-GB" b="1" dirty="0" smtClean="0">
                <a:solidFill>
                  <a:srgbClr val="000000"/>
                </a:solidFill>
              </a:rPr>
              <a:t>here are </a:t>
            </a:r>
            <a:r>
              <a:rPr lang="en-GB" b="1" dirty="0" smtClean="0">
                <a:solidFill>
                  <a:srgbClr val="FF0000"/>
                </a:solidFill>
              </a:rPr>
              <a:t>no</a:t>
            </a:r>
            <a:r>
              <a:rPr lang="en-GB" b="1" dirty="0" smtClean="0">
                <a:solidFill>
                  <a:srgbClr val="000000"/>
                </a:solidFill>
              </a:rPr>
              <a:t> arguments (at all) that support </a:t>
            </a:r>
            <a:r>
              <a:rPr lang="en-US" b="1" dirty="0" smtClean="0">
                <a:solidFill>
                  <a:srgbClr val="FF0000"/>
                </a:solidFill>
              </a:rPr>
              <a:t>¬</a:t>
            </a:r>
            <a:r>
              <a:rPr lang="el-GR" b="1" dirty="0" smtClean="0">
                <a:solidFill>
                  <a:srgbClr val="7030A0"/>
                </a:solidFill>
              </a:rPr>
              <a:t>σ</a:t>
            </a:r>
            <a:endParaRPr lang="en-GB" b="1" dirty="0" smtClean="0">
              <a:solidFill>
                <a:srgbClr val="7030A0"/>
              </a:solidFill>
            </a:endParaRPr>
          </a:p>
          <a:p>
            <a:pPr lvl="2">
              <a:buClr>
                <a:srgbClr val="000000"/>
              </a:buClr>
              <a:defRPr/>
            </a:pPr>
            <a:endParaRPr lang="en-GB" b="1" dirty="0" smtClean="0">
              <a:solidFill>
                <a:srgbClr val="7030A0"/>
              </a:solidFill>
            </a:endParaRPr>
          </a:p>
          <a:p>
            <a:pPr lvl="1">
              <a:buClr>
                <a:srgbClr val="000000"/>
              </a:buClr>
              <a:defRPr/>
            </a:pPr>
            <a:r>
              <a:rPr lang="en-GB" b="1" dirty="0" smtClean="0">
                <a:solidFill>
                  <a:srgbClr val="7030A0"/>
                </a:solidFill>
              </a:rPr>
              <a:t>How can it happen that there are </a:t>
            </a:r>
            <a:r>
              <a:rPr lang="en-GB" b="1" dirty="0" smtClean="0">
                <a:solidFill>
                  <a:srgbClr val="FF0000"/>
                </a:solidFill>
              </a:rPr>
              <a:t>no </a:t>
            </a:r>
            <a:r>
              <a:rPr lang="en-GB" b="1" dirty="0" smtClean="0">
                <a:solidFill>
                  <a:srgbClr val="7030A0"/>
                </a:solidFill>
              </a:rPr>
              <a:t>arguments?</a:t>
            </a:r>
          </a:p>
          <a:p>
            <a:pPr lvl="1">
              <a:buClr>
                <a:srgbClr val="000000"/>
              </a:buClr>
              <a:defRPr/>
            </a:pPr>
            <a:r>
              <a:rPr lang="en-GB" b="1" dirty="0" smtClean="0"/>
              <a:t>This question concerns </a:t>
            </a:r>
            <a:r>
              <a:rPr lang="en-GB" b="1" dirty="0" smtClean="0">
                <a:solidFill>
                  <a:srgbClr val="0070C0"/>
                </a:solidFill>
              </a:rPr>
              <a:t>Cognitive Argumentation</a:t>
            </a:r>
          </a:p>
          <a:p>
            <a:pPr lvl="2">
              <a:buClr>
                <a:srgbClr val="000000"/>
              </a:buClr>
              <a:defRPr/>
            </a:pPr>
            <a:endParaRPr lang="en-GB" b="1" dirty="0">
              <a:solidFill>
                <a:srgbClr val="000000"/>
              </a:solidFill>
            </a:endParaRP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 smtClean="0"/>
          </a:p>
        </p:txBody>
      </p:sp>
      <p:sp>
        <p:nvSpPr>
          <p:cNvPr id="2" name="Oval 1"/>
          <p:cNvSpPr/>
          <p:nvPr/>
        </p:nvSpPr>
        <p:spPr bwMode="auto">
          <a:xfrm>
            <a:off x="1124712" y="1938528"/>
            <a:ext cx="3099816" cy="13258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1046" y="26014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9620" y="231648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20370" y="223213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a1</a:t>
            </a:r>
            <a:endParaRPr lang="en-GB" dirty="0"/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>
            <a:off x="1819656" y="2316480"/>
            <a:ext cx="619964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1794054" y="2501146"/>
            <a:ext cx="823112" cy="843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2825467" y="2543318"/>
            <a:ext cx="619964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205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21920"/>
            <a:ext cx="10972800" cy="1426464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Argumentation based </a:t>
            </a:r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 smtClean="0">
                <a:solidFill>
                  <a:schemeClr val="tx1"/>
                </a:solidFill>
              </a:rPr>
              <a:t>Decision Making</a:t>
            </a:r>
            <a:endParaRPr lang="en-GB" altLang="en-US" sz="54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19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3539" y="1853184"/>
            <a:ext cx="11679109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 smtClean="0"/>
              <a:t>Reach a Decision for an option O: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Acceptable Argument </a:t>
            </a:r>
            <a:r>
              <a:rPr lang="en-US" sz="3600" b="1" dirty="0" smtClean="0"/>
              <a:t>for </a:t>
            </a:r>
            <a:r>
              <a:rPr lang="en-US" sz="3600" b="1" dirty="0" smtClean="0">
                <a:solidFill>
                  <a:srgbClr val="0070C0"/>
                </a:solidFill>
              </a:rPr>
              <a:t>O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No </a:t>
            </a:r>
            <a:r>
              <a:rPr lang="en-US" sz="3600" b="1" dirty="0">
                <a:solidFill>
                  <a:srgbClr val="0070C0"/>
                </a:solidFill>
              </a:rPr>
              <a:t>Acceptable argument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for </a:t>
            </a:r>
            <a:r>
              <a:rPr lang="en-US" sz="3600" b="1" dirty="0" smtClean="0">
                <a:solidFill>
                  <a:srgbClr val="FF0000"/>
                </a:solidFill>
              </a:rPr>
              <a:t>O’</a:t>
            </a:r>
            <a:endParaRPr lang="en-US" sz="3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’ is any alternative (incompatible) option.</a:t>
            </a:r>
            <a:endParaRPr lang="en-US" sz="32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Credulous </a:t>
            </a:r>
            <a:r>
              <a:rPr lang="en-US" sz="4000" b="1" dirty="0" smtClean="0"/>
              <a:t>and</a:t>
            </a:r>
            <a:r>
              <a:rPr lang="en-US" sz="4000" b="1" dirty="0" smtClean="0">
                <a:solidFill>
                  <a:srgbClr val="0070C0"/>
                </a:solidFill>
              </a:rPr>
              <a:t> Skeptical </a:t>
            </a:r>
            <a:r>
              <a:rPr lang="en-US" sz="4000" b="1" dirty="0" smtClean="0"/>
              <a:t>decisions</a:t>
            </a:r>
            <a:endParaRPr lang="en-US" sz="5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472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How are arguments evaluated?</a:t>
            </a:r>
          </a:p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Relative acceptability of arguments</a:t>
            </a:r>
          </a:p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Cognitive influence in </a:t>
            </a:r>
            <a:r>
              <a:rPr lang="en-US" sz="1400" b="1" dirty="0" smtClean="0">
                <a:solidFill>
                  <a:schemeClr val="tx1"/>
                </a:solidFill>
              </a:rPr>
              <a:t>evaluation</a:t>
            </a:r>
          </a:p>
          <a:p>
            <a:pPr>
              <a:buClr>
                <a:schemeClr val="tx1"/>
              </a:buClr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Inference </a:t>
            </a:r>
            <a:r>
              <a:rPr lang="en-US" sz="1400" b="1" dirty="0">
                <a:solidFill>
                  <a:schemeClr val="tx1"/>
                </a:solidFill>
              </a:rPr>
              <a:t>via Valid </a:t>
            </a:r>
            <a:r>
              <a:rPr lang="en-US" sz="1400" b="1" dirty="0" smtClean="0">
                <a:solidFill>
                  <a:schemeClr val="tx1"/>
                </a:solidFill>
              </a:rPr>
              <a:t>arguments</a:t>
            </a:r>
          </a:p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Logical Conclusions</a:t>
            </a:r>
          </a:p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Decision Making </a:t>
            </a:r>
          </a:p>
          <a:p>
            <a:pPr>
              <a:buClr>
                <a:schemeClr val="tx1"/>
              </a:buClr>
              <a:defRPr/>
            </a:pP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Evaluation </a:t>
            </a:r>
            <a:r>
              <a:rPr lang="en-US" altLang="el-GR" sz="4000" dirty="0">
                <a:solidFill>
                  <a:schemeClr val="tx1"/>
                </a:solidFill>
              </a:rPr>
              <a:t>of Arguments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7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COGNITIVE ARGUMENTATION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49580" y="1597152"/>
            <a:ext cx="11620500" cy="51816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Cognitive Argumentation </a:t>
            </a:r>
            <a:r>
              <a:rPr lang="en-US" sz="3200" b="1" dirty="0" smtClean="0">
                <a:sym typeface="Symbol"/>
              </a:rPr>
              <a:t>refers to an argumentation framework that is customized and informed from results on </a:t>
            </a: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human reasoning </a:t>
            </a:r>
            <a:r>
              <a:rPr lang="en-US" sz="3200" b="1" dirty="0" smtClean="0">
                <a:sym typeface="Symbol"/>
              </a:rPr>
              <a:t>and </a:t>
            </a: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high-level cognition</a:t>
            </a:r>
            <a:r>
              <a:rPr lang="en-US" sz="3200" b="1" dirty="0" smtClean="0">
                <a:sym typeface="Symbol"/>
              </a:rPr>
              <a:t>.</a:t>
            </a:r>
          </a:p>
          <a:p>
            <a:pPr>
              <a:buClr>
                <a:schemeClr val="tx1"/>
              </a:buClr>
            </a:pPr>
            <a:endParaRPr lang="en-US" sz="3200" b="1" dirty="0">
              <a:solidFill>
                <a:srgbClr val="0070C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US" b="1" dirty="0" smtClean="0">
                <a:sym typeface="Symbol"/>
              </a:rPr>
              <a:t>Both for the construction of arguments and their evaluation.</a:t>
            </a:r>
          </a:p>
          <a:p>
            <a:pPr lvl="1">
              <a:buClr>
                <a:schemeClr val="tx1"/>
              </a:buClr>
            </a:pPr>
            <a:endParaRPr lang="en-US" sz="2400" b="1" dirty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70C0"/>
                </a:solidFill>
                <a:sym typeface="Symbol"/>
              </a:rPr>
              <a:t>Cognitive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Argumentation </a:t>
            </a:r>
            <a:r>
              <a:rPr lang="en-US" b="1" dirty="0" smtClean="0">
                <a:sym typeface="Symbol"/>
              </a:rPr>
              <a:t>will form the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foundation</a:t>
            </a:r>
            <a:r>
              <a:rPr lang="en-US" b="1" dirty="0" smtClean="0">
                <a:sym typeface="Symbol"/>
              </a:rPr>
              <a:t> for building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Cognitive Systems.</a:t>
            </a:r>
            <a:endParaRPr lang="en-US" sz="2800" b="1" dirty="0" smtClean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3200" b="1" dirty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7030A0"/>
                </a:solidFill>
                <a:sym typeface="Symbol"/>
              </a:rPr>
              <a:t>SEE FOLLOW UP LECTURE(S).</a:t>
            </a:r>
            <a:endParaRPr lang="en-US" b="1" dirty="0">
              <a:solidFill>
                <a:srgbClr val="7030A0"/>
              </a:solidFill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0912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COGNITIVE ARGUMENTATION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49580" y="1597152"/>
            <a:ext cx="11620500" cy="51816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Cognitive Argumentation </a:t>
            </a:r>
            <a:r>
              <a:rPr lang="en-US" sz="3200" b="1" dirty="0" smtClean="0">
                <a:sym typeface="Symbol"/>
              </a:rPr>
              <a:t>refers to an argumentation framework that is customized and informed from results on </a:t>
            </a: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human reasoning </a:t>
            </a:r>
            <a:r>
              <a:rPr lang="en-US" sz="3200" b="1" dirty="0" smtClean="0">
                <a:sym typeface="Symbol"/>
              </a:rPr>
              <a:t>and </a:t>
            </a: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high-level cognition</a:t>
            </a:r>
            <a:r>
              <a:rPr lang="en-US" sz="3200" b="1" dirty="0" smtClean="0">
                <a:sym typeface="Symbol"/>
              </a:rPr>
              <a:t>.</a:t>
            </a:r>
          </a:p>
          <a:p>
            <a:pPr>
              <a:buClr>
                <a:schemeClr val="tx1"/>
              </a:buClr>
            </a:pPr>
            <a:endParaRPr lang="en-US" sz="3200" b="1" dirty="0">
              <a:solidFill>
                <a:srgbClr val="0070C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US" b="1" dirty="0" smtClean="0">
                <a:sym typeface="Symbol"/>
              </a:rPr>
              <a:t>Both for the construction of arguments and their evaluation.</a:t>
            </a:r>
          </a:p>
          <a:p>
            <a:pPr lvl="1">
              <a:buClr>
                <a:schemeClr val="tx1"/>
              </a:buClr>
            </a:pPr>
            <a:endParaRPr lang="en-US" sz="2400" b="1" dirty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70C0"/>
                </a:solidFill>
                <a:sym typeface="Symbol"/>
              </a:rPr>
              <a:t>Cognitive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Argumentation </a:t>
            </a:r>
            <a:r>
              <a:rPr lang="en-US" b="1" dirty="0" smtClean="0">
                <a:sym typeface="Symbol"/>
              </a:rPr>
              <a:t>will form the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foundation</a:t>
            </a:r>
            <a:r>
              <a:rPr lang="en-US" b="1" dirty="0" smtClean="0">
                <a:sym typeface="Symbol"/>
              </a:rPr>
              <a:t> for building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Cognitive Systems.</a:t>
            </a:r>
            <a:endParaRPr lang="en-US" sz="2800" b="1" dirty="0" smtClean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3200" b="1" dirty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7030A0"/>
                </a:solidFill>
                <a:sym typeface="Symbol"/>
              </a:rPr>
              <a:t>SEE FOLLOW UP LECTURE(S).</a:t>
            </a:r>
            <a:endParaRPr lang="en-US" b="1" dirty="0">
              <a:solidFill>
                <a:srgbClr val="7030A0"/>
              </a:solidFill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0729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PART 3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22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77196" y="1292224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 smtClean="0"/>
              <a:t> </a:t>
            </a:r>
            <a:endParaRPr lang="en-US" sz="11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/>
              <a:t>COMPUTATIONAL ARGUMENTATION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Realizing </a:t>
            </a:r>
            <a:r>
              <a:rPr lang="en-US" sz="3600" b="1" dirty="0" smtClean="0"/>
              <a:t>Inference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/>
              <a:t>in 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Realizations </a:t>
            </a:r>
            <a:r>
              <a:rPr lang="en-US" sz="3600" b="1" dirty="0" smtClean="0"/>
              <a:t>of Argumentation</a:t>
            </a: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Reminder:</a:t>
            </a:r>
            <a:r>
              <a:rPr lang="en-GB" b="1" dirty="0" smtClean="0"/>
              <a:t> Realizing ARGUMENTATION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813816" y="1600200"/>
            <a:ext cx="11292840" cy="5181600"/>
          </a:xfrm>
        </p:spPr>
        <p:txBody>
          <a:bodyPr>
            <a:normAutofit fontScale="925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>
                <a:sym typeface="Symbol"/>
              </a:rPr>
              <a:t>Step 1:</a:t>
            </a:r>
            <a:r>
              <a:rPr lang="en-US" sz="3600" b="1" dirty="0">
                <a:solidFill>
                  <a:srgbClr val="0070C0"/>
                </a:solidFill>
                <a:sym typeface="Symbol"/>
              </a:rPr>
              <a:t> Construction </a:t>
            </a:r>
            <a:r>
              <a:rPr lang="en-US" sz="3600" b="1" dirty="0">
                <a:solidFill>
                  <a:srgbClr val="002060"/>
                </a:solidFill>
                <a:sym typeface="Symbol"/>
              </a:rPr>
              <a:t>of </a:t>
            </a:r>
            <a:r>
              <a:rPr lang="en-US" sz="3600" b="1" dirty="0" smtClean="0">
                <a:solidFill>
                  <a:srgbClr val="002060"/>
                </a:solidFill>
                <a:sym typeface="Symbol"/>
              </a:rPr>
              <a:t>Arguments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sz="1000" b="1" dirty="0">
              <a:solidFill>
                <a:srgbClr val="002060"/>
              </a:solidFill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 smtClean="0">
                <a:solidFill>
                  <a:srgbClr val="7030A0"/>
                </a:solidFill>
                <a:sym typeface="Symbol"/>
              </a:rPr>
              <a:t>Q: What is an argument?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 err="1" smtClean="0">
                <a:solidFill>
                  <a:srgbClr val="7030A0"/>
                </a:solidFill>
                <a:sym typeface="Symbol"/>
              </a:rPr>
              <a:t>Ans</a:t>
            </a:r>
            <a:r>
              <a:rPr lang="en-US" sz="3600" b="1" dirty="0" smtClean="0">
                <a:solidFill>
                  <a:srgbClr val="7030A0"/>
                </a:solidFill>
                <a:sym typeface="Symbol"/>
              </a:rPr>
              <a:t>: </a:t>
            </a:r>
            <a:r>
              <a:rPr lang="en-US" sz="3600" b="1" dirty="0" smtClean="0">
                <a:sym typeface="Symbol"/>
              </a:rPr>
              <a:t>A </a:t>
            </a:r>
            <a:r>
              <a:rPr lang="en-US" sz="3600" b="1" dirty="0" smtClean="0">
                <a:solidFill>
                  <a:srgbClr val="7030A0"/>
                </a:solidFill>
                <a:sym typeface="Symbol"/>
              </a:rPr>
              <a:t>LINK</a:t>
            </a:r>
            <a:r>
              <a:rPr lang="en-US" sz="3600" b="1" dirty="0" smtClean="0">
                <a:sym typeface="Symbol"/>
              </a:rPr>
              <a:t> between information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 err="1" smtClean="0">
                <a:solidFill>
                  <a:srgbClr val="7030A0"/>
                </a:solidFill>
                <a:sym typeface="Symbol"/>
              </a:rPr>
              <a:t>arg</a:t>
            </a:r>
            <a:r>
              <a:rPr lang="en-US" sz="3600" b="1" dirty="0" smtClean="0">
                <a:solidFill>
                  <a:srgbClr val="7030A0"/>
                </a:solidFill>
                <a:sym typeface="Symbol"/>
              </a:rPr>
              <a:t>: “Premises         Claim” </a:t>
            </a:r>
            <a:endParaRPr lang="en-US" sz="3600" b="1" dirty="0">
              <a:solidFill>
                <a:srgbClr val="7030A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18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sz="3600" b="1" dirty="0">
                <a:solidFill>
                  <a:srgbClr val="0070C0"/>
                </a:solidFill>
                <a:sym typeface="Symbol"/>
              </a:rPr>
              <a:t>Argument Schemes: </a:t>
            </a:r>
            <a:r>
              <a:rPr lang="en-US" sz="3600" b="1" dirty="0">
                <a:sym typeface="Symbol"/>
              </a:rPr>
              <a:t>licenses for arguments</a:t>
            </a:r>
            <a:endParaRPr lang="en-US" sz="1600" b="1" dirty="0">
              <a:sym typeface="Symbol"/>
            </a:endParaRPr>
          </a:p>
          <a:p>
            <a:pPr lvl="1">
              <a:buClr>
                <a:schemeClr val="tx1"/>
              </a:buClr>
            </a:pPr>
            <a:r>
              <a:rPr lang="en-US" sz="3300" b="1" dirty="0">
                <a:sym typeface="Symbol"/>
              </a:rPr>
              <a:t>“Premises/</a:t>
            </a:r>
            <a:r>
              <a:rPr lang="el-GR" sz="3300" b="1" dirty="0">
                <a:sym typeface="Symbol"/>
              </a:rPr>
              <a:t>ένδοξα</a:t>
            </a:r>
            <a:r>
              <a:rPr lang="en-US" sz="3300" b="1" dirty="0">
                <a:sym typeface="Symbol"/>
              </a:rPr>
              <a:t>           Position/Claim”    </a:t>
            </a:r>
          </a:p>
          <a:p>
            <a:pPr lvl="2">
              <a:buClr>
                <a:schemeClr val="tx1"/>
              </a:buClr>
            </a:pPr>
            <a:r>
              <a:rPr lang="en-US" sz="2900" b="1" dirty="0">
                <a:sym typeface="Symbol"/>
              </a:rPr>
              <a:t> E.g. “Ambulance              Injury”</a:t>
            </a:r>
          </a:p>
          <a:p>
            <a:pPr marL="685800" lvl="2" indent="0">
              <a:buClr>
                <a:schemeClr val="tx1"/>
              </a:buClr>
              <a:buNone/>
            </a:pPr>
            <a:r>
              <a:rPr lang="en-US" sz="2800" b="1" dirty="0">
                <a:sym typeface="Symbol"/>
              </a:rPr>
              <a:t>   </a:t>
            </a:r>
            <a:r>
              <a:rPr lang="en-US" sz="2800" b="1" dirty="0">
                <a:solidFill>
                  <a:srgbClr val="7030A0"/>
                </a:solidFill>
                <a:sym typeface="Symbol"/>
              </a:rPr>
              <a:t>Activated</a:t>
            </a:r>
            <a:r>
              <a:rPr lang="en-US" sz="2800" b="1" dirty="0">
                <a:sym typeface="Symbol"/>
              </a:rPr>
              <a:t> from the text: “The ambulance arrived.”</a:t>
            </a: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20176" y="5372104"/>
            <a:ext cx="1080120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66624" y="5887592"/>
            <a:ext cx="1080120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 bwMode="auto">
          <a:xfrm>
            <a:off x="6906380" y="3663714"/>
            <a:ext cx="941832" cy="49377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5528" y="598911"/>
            <a:ext cx="1094536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2699385" algn="l"/>
              </a:tabLst>
            </a:pPr>
            <a:r>
              <a:rPr lang="en-GB" sz="4000" b="1" spc="-30" dirty="0" smtClean="0">
                <a:latin typeface="Garamond"/>
                <a:cs typeface="Garamond"/>
              </a:rPr>
              <a:t>Reminder:</a:t>
            </a:r>
            <a:r>
              <a:rPr lang="en-GB" sz="4000" b="1" spc="-30" dirty="0" smtClean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30" dirty="0" smtClean="0">
                <a:solidFill>
                  <a:srgbClr val="999900"/>
                </a:solidFill>
                <a:latin typeface="Garamond"/>
                <a:cs typeface="Garamond"/>
              </a:rPr>
              <a:t>Ex</a:t>
            </a:r>
            <a:r>
              <a:rPr sz="4000" b="1" spc="-10" dirty="0" smtClean="0">
                <a:solidFill>
                  <a:srgbClr val="999900"/>
                </a:solidFill>
                <a:latin typeface="Garamond"/>
                <a:cs typeface="Garamond"/>
              </a:rPr>
              <a:t>a</a:t>
            </a:r>
            <a:r>
              <a:rPr sz="4000" b="1" spc="-25" dirty="0" smtClean="0">
                <a:solidFill>
                  <a:srgbClr val="999900"/>
                </a:solidFill>
                <a:latin typeface="Garamond"/>
                <a:cs typeface="Garamond"/>
              </a:rPr>
              <a:t>mple</a:t>
            </a:r>
            <a:r>
              <a:rPr sz="4000" b="1" spc="-5" dirty="0" smtClean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0" dirty="0" smtClean="0">
                <a:solidFill>
                  <a:srgbClr val="999900"/>
                </a:solidFill>
                <a:latin typeface="Garamond"/>
                <a:cs typeface="Garamond"/>
              </a:rPr>
              <a:t>of</a:t>
            </a:r>
            <a:r>
              <a:rPr lang="en-GB" sz="4000" b="1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40" dirty="0" smtClean="0">
                <a:solidFill>
                  <a:srgbClr val="999900"/>
                </a:solidFill>
                <a:latin typeface="Garamond"/>
                <a:cs typeface="Garamond"/>
              </a:rPr>
              <a:t>D</a:t>
            </a:r>
            <a:r>
              <a:rPr sz="4000" b="1" spc="-10" dirty="0" smtClean="0">
                <a:solidFill>
                  <a:srgbClr val="999900"/>
                </a:solidFill>
                <a:latin typeface="Garamond"/>
                <a:cs typeface="Garamond"/>
              </a:rPr>
              <a:t>i</a:t>
            </a:r>
            <a:r>
              <a:rPr sz="4000" b="1" spc="-20" dirty="0" smtClean="0">
                <a:solidFill>
                  <a:srgbClr val="999900"/>
                </a:solidFill>
                <a:latin typeface="Garamond"/>
                <a:cs typeface="Garamond"/>
              </a:rPr>
              <a:t>alectic</a:t>
            </a:r>
            <a:r>
              <a:rPr sz="4000" b="1" dirty="0" smtClean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5" dirty="0" smtClean="0">
                <a:solidFill>
                  <a:srgbClr val="999900"/>
                </a:solidFill>
                <a:latin typeface="Garamond"/>
                <a:cs typeface="Garamond"/>
              </a:rPr>
              <a:t>Argumentation</a:t>
            </a:r>
            <a:endParaRPr lang="en-GB" sz="4000" b="1" spc="-25" dirty="0" smtClean="0">
              <a:solidFill>
                <a:srgbClr val="999900"/>
              </a:solidFill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7513" y="1648032"/>
            <a:ext cx="10707624" cy="540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90700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  <a:tab pos="3189605" algn="l"/>
              </a:tabLst>
            </a:pPr>
            <a:r>
              <a:rPr lang="en-US" sz="2800" spc="-5" dirty="0" smtClean="0">
                <a:latin typeface="Verdana"/>
                <a:cs typeface="Verdana"/>
              </a:rPr>
              <a:t>“</a:t>
            </a:r>
            <a:r>
              <a:rPr lang="en-US" sz="2800" spc="-5" dirty="0" smtClean="0">
                <a:solidFill>
                  <a:srgbClr val="006FC0"/>
                </a:solidFill>
                <a:latin typeface="Verdana"/>
                <a:cs typeface="Verdana"/>
              </a:rPr>
              <a:t>Th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pow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lang="en-US" sz="2800" spc="-1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cut</a:t>
            </a:r>
            <a:r>
              <a:rPr lang="en-US" sz="2800" spc="-30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had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 smtClean="0">
                <a:solidFill>
                  <a:srgbClr val="006FC0"/>
                </a:solidFill>
                <a:latin typeface="Verdana"/>
                <a:cs typeface="Verdana"/>
              </a:rPr>
              <a:t>turne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lang="en-US" sz="2800" spc="-3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 smtClean="0">
                <a:solidFill>
                  <a:srgbClr val="006FC0"/>
                </a:solidFill>
                <a:latin typeface="Verdana"/>
                <a:cs typeface="Verdana"/>
              </a:rPr>
              <a:t>the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house</a:t>
            </a:r>
            <a:r>
              <a:rPr lang="en-US" sz="2800" spc="-40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15" dirty="0" smtClean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nto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da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kness.	</a:t>
            </a:r>
          </a:p>
          <a:p>
            <a:pPr marL="12700" marR="5080">
              <a:lnSpc>
                <a:spcPct val="90700"/>
              </a:lnSpc>
              <a:buClr>
                <a:srgbClr val="666600"/>
              </a:buClr>
              <a:buSzPct val="75000"/>
              <a:tabLst>
                <a:tab pos="355600" algn="l"/>
                <a:tab pos="3189605" algn="l"/>
              </a:tabLst>
            </a:pP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     B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b ca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spc="-1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ho</a:t>
            </a:r>
            <a:r>
              <a:rPr lang="en-US" sz="2800" spc="-10" dirty="0" smtClean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spc="-1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and</a:t>
            </a:r>
            <a:r>
              <a:rPr lang="en-US" sz="2800" spc="-1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 smtClean="0">
                <a:solidFill>
                  <a:srgbClr val="006FC0"/>
                </a:solidFill>
                <a:latin typeface="Verdana"/>
                <a:cs typeface="Verdana"/>
              </a:rPr>
              <a:t>turne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lang="en-US" sz="2800" spc="-3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on</a:t>
            </a:r>
            <a:r>
              <a:rPr lang="en-US" sz="2800" spc="-2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 smtClean="0">
                <a:solidFill>
                  <a:srgbClr val="006FC0"/>
                </a:solidFill>
                <a:latin typeface="Verdana"/>
                <a:cs typeface="Verdana"/>
              </a:rPr>
              <a:t>the </a:t>
            </a:r>
            <a:r>
              <a:rPr lang="en-US" sz="2800" spc="-15" dirty="0" smtClean="0">
                <a:solidFill>
                  <a:srgbClr val="006FC0"/>
                </a:solidFill>
                <a:latin typeface="Verdana"/>
                <a:cs typeface="Verdana"/>
              </a:rPr>
              <a:t>li</a:t>
            </a:r>
            <a:r>
              <a:rPr lang="en-US" sz="2800" spc="-5" dirty="0" smtClean="0">
                <a:solidFill>
                  <a:srgbClr val="006FC0"/>
                </a:solidFill>
                <a:latin typeface="Verdana"/>
                <a:cs typeface="Verdana"/>
              </a:rPr>
              <a:t>gh</a:t>
            </a:r>
            <a:r>
              <a:rPr lang="en-US" sz="2800" dirty="0" smtClean="0">
                <a:solidFill>
                  <a:srgbClr val="006FC0"/>
                </a:solidFill>
                <a:latin typeface="Verdana"/>
                <a:cs typeface="Verdana"/>
              </a:rPr>
              <a:t>t switch.</a:t>
            </a:r>
            <a:r>
              <a:rPr lang="en-US" sz="2800" spc="-35" dirty="0" smtClean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204" dirty="0" smtClean="0">
                <a:solidFill>
                  <a:srgbClr val="006FC0"/>
                </a:solidFill>
                <a:latin typeface="Verdana"/>
                <a:cs typeface="Verdana"/>
              </a:rPr>
              <a:t>…</a:t>
            </a:r>
            <a:r>
              <a:rPr lang="en-US" sz="2800" dirty="0" smtClean="0">
                <a:latin typeface="Verdana"/>
                <a:cs typeface="Verdana"/>
              </a:rPr>
              <a:t>”</a:t>
            </a:r>
          </a:p>
          <a:p>
            <a:pPr marL="355600" marR="5080" indent="-342900">
              <a:lnSpc>
                <a:spcPct val="90700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  <a:tab pos="3189605" algn="l"/>
              </a:tabLst>
            </a:pPr>
            <a:endParaRPr lang="en-US" sz="2000" dirty="0" smtClean="0">
              <a:latin typeface="Verdana"/>
              <a:cs typeface="Verdana"/>
            </a:endParaRPr>
          </a:p>
          <a:p>
            <a:pPr marL="355600" indent="-342900"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2400" b="1" spc="-5" dirty="0" err="1" smtClean="0">
                <a:latin typeface="Verdana"/>
                <a:cs typeface="Verdana"/>
              </a:rPr>
              <a:t>A</a:t>
            </a:r>
            <a:r>
              <a:rPr sz="2400" b="1" spc="-10" dirty="0" err="1" smtClean="0">
                <a:latin typeface="Verdana"/>
                <a:cs typeface="Verdana"/>
              </a:rPr>
              <a:t>r</a:t>
            </a:r>
            <a:r>
              <a:rPr sz="2400" b="1" spc="-5" dirty="0" err="1" smtClean="0">
                <a:latin typeface="Verdana"/>
                <a:cs typeface="Verdana"/>
              </a:rPr>
              <a:t>g</a:t>
            </a:r>
            <a:r>
              <a:rPr sz="2400" b="1" dirty="0" err="1" smtClean="0">
                <a:latin typeface="Verdana"/>
                <a:cs typeface="Verdana"/>
              </a:rPr>
              <a:t>s</a:t>
            </a:r>
            <a:r>
              <a:rPr sz="2400" b="1" spc="25" dirty="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15" dirty="0">
                <a:latin typeface="Verdana"/>
                <a:cs typeface="Verdana"/>
              </a:rPr>
              <a:t>{a1,a2,a3} </a:t>
            </a:r>
            <a:r>
              <a:rPr sz="2400" b="1" spc="-5" dirty="0">
                <a:solidFill>
                  <a:srgbClr val="CCCC66"/>
                </a:solidFill>
                <a:latin typeface="Verdana"/>
                <a:cs typeface="Verdana"/>
              </a:rPr>
              <a:t>constructe</a:t>
            </a:r>
            <a:r>
              <a:rPr sz="2400" b="1" dirty="0">
                <a:solidFill>
                  <a:srgbClr val="CCCC66"/>
                </a:solidFill>
                <a:latin typeface="Verdana"/>
                <a:cs typeface="Verdana"/>
              </a:rPr>
              <a:t>d</a:t>
            </a:r>
            <a:r>
              <a:rPr sz="2400" b="1" spc="35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b</a:t>
            </a:r>
            <a:r>
              <a:rPr sz="2400" spc="-20" dirty="0">
                <a:latin typeface="Verdana"/>
                <a:cs typeface="Verdana"/>
              </a:rPr>
              <a:t>y</a:t>
            </a:r>
            <a:r>
              <a:rPr sz="2400" dirty="0">
                <a:latin typeface="Verdana"/>
                <a:cs typeface="Verdana"/>
              </a:rPr>
              <a:t>:</a:t>
            </a:r>
          </a:p>
          <a:p>
            <a:pPr>
              <a:spcBef>
                <a:spcPts val="10"/>
              </a:spcBef>
              <a:buClr>
                <a:srgbClr val="666600"/>
              </a:buClr>
              <a:buFont typeface="Wingdings"/>
              <a:buChar char=""/>
            </a:pPr>
            <a:endParaRPr sz="2950" dirty="0">
              <a:latin typeface="Times New Roman"/>
              <a:cs typeface="Times New Roman"/>
            </a:endParaRPr>
          </a:p>
          <a:p>
            <a:pPr marL="756285" lvl="1" indent="-286385"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1</a:t>
            </a:r>
            <a:r>
              <a:rPr sz="2000" spc="-5" dirty="0">
                <a:latin typeface="Verdana"/>
                <a:cs typeface="Verdana"/>
              </a:rPr>
              <a:t>=</a:t>
            </a:r>
            <a:r>
              <a:rPr sz="2000" dirty="0">
                <a:latin typeface="Verdana"/>
                <a:cs typeface="Verdana"/>
              </a:rPr>
              <a:t>{t</a:t>
            </a:r>
            <a:r>
              <a:rPr sz="2000" spc="5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rn_o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_s</a:t>
            </a:r>
            <a:r>
              <a:rPr sz="2000" spc="5" dirty="0">
                <a:latin typeface="Verdana"/>
                <a:cs typeface="Verdana"/>
              </a:rPr>
              <a:t>w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tch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cause</a:t>
            </a:r>
            <a:r>
              <a:rPr sz="2000" b="1" dirty="0">
                <a:latin typeface="Verdana"/>
                <a:cs typeface="Verdana"/>
              </a:rPr>
              <a:t>s</a:t>
            </a:r>
            <a:r>
              <a:rPr sz="2000" b="1" spc="5" dirty="0">
                <a:latin typeface="Verdana"/>
                <a:cs typeface="Verdana"/>
              </a:rPr>
              <a:t> </a:t>
            </a:r>
            <a:r>
              <a:rPr sz="2000" spc="-15" dirty="0" err="1" smtClean="0">
                <a:latin typeface="Verdana"/>
                <a:cs typeface="Verdana"/>
              </a:rPr>
              <a:t>li</a:t>
            </a:r>
            <a:r>
              <a:rPr sz="2000" dirty="0" err="1" smtClean="0">
                <a:latin typeface="Verdana"/>
                <a:cs typeface="Verdana"/>
              </a:rPr>
              <a:t>ght_o</a:t>
            </a:r>
            <a:r>
              <a:rPr sz="2000" spc="5" dirty="0" err="1" smtClean="0">
                <a:latin typeface="Verdana"/>
                <a:cs typeface="Verdana"/>
              </a:rPr>
              <a:t>n</a:t>
            </a:r>
            <a:r>
              <a:rPr sz="2000" dirty="0" smtClean="0">
                <a:latin typeface="Verdana"/>
                <a:cs typeface="Verdana"/>
              </a:rPr>
              <a:t>,</a:t>
            </a:r>
            <a:r>
              <a:rPr lang="en-GB" sz="2000" dirty="0" smtClean="0">
                <a:latin typeface="Verdana"/>
                <a:cs typeface="Verdana"/>
              </a:rPr>
              <a:t>   </a:t>
            </a:r>
            <a:r>
              <a:rPr sz="2000" spc="-15" dirty="0" err="1" smtClean="0">
                <a:latin typeface="Verdana"/>
                <a:cs typeface="Verdana"/>
              </a:rPr>
              <a:t>li</a:t>
            </a:r>
            <a:r>
              <a:rPr sz="2000" dirty="0" err="1" smtClean="0">
                <a:latin typeface="Verdana"/>
                <a:cs typeface="Verdana"/>
              </a:rPr>
              <a:t>ght_on</a:t>
            </a:r>
            <a:r>
              <a:rPr sz="2000" spc="10" dirty="0" smtClean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cause</a:t>
            </a:r>
            <a:r>
              <a:rPr sz="2000" b="1" dirty="0">
                <a:latin typeface="Verdana"/>
                <a:cs typeface="Verdana"/>
              </a:rPr>
              <a:t>s</a:t>
            </a:r>
            <a:r>
              <a:rPr sz="2000" b="1" spc="5" dirty="0">
                <a:latin typeface="Verdana"/>
                <a:cs typeface="Verdana"/>
              </a:rPr>
              <a:t> 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da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knes</a:t>
            </a:r>
            <a:r>
              <a:rPr sz="2000" spc="-5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}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 </a:t>
            </a:r>
            <a:r>
              <a:rPr sz="2000" spc="-5" dirty="0">
                <a:latin typeface="Verdana"/>
                <a:cs typeface="Verdana"/>
              </a:rPr>
              <a:t>{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turn_on_s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2000" spc="-15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tc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@</a:t>
            </a:r>
            <a:r>
              <a:rPr sz="2000" spc="5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}</a:t>
            </a:r>
          </a:p>
          <a:p>
            <a:pPr marL="756285" lvl="1" indent="-286385">
              <a:lnSpc>
                <a:spcPts val="2340"/>
              </a:lnSpc>
              <a:spcBef>
                <a:spcPts val="120"/>
              </a:spcBef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2</a:t>
            </a:r>
            <a:r>
              <a:rPr sz="2000" spc="-5" dirty="0">
                <a:latin typeface="Verdana"/>
                <a:cs typeface="Verdana"/>
              </a:rPr>
              <a:t>=</a:t>
            </a:r>
            <a:r>
              <a:rPr sz="2000" dirty="0">
                <a:latin typeface="Verdana"/>
                <a:cs typeface="Verdana"/>
              </a:rPr>
              <a:t>{power_cut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cause</a:t>
            </a:r>
            <a:r>
              <a:rPr sz="2000" b="1" dirty="0">
                <a:latin typeface="Verdana"/>
                <a:cs typeface="Verdana"/>
              </a:rPr>
              <a:t>s</a:t>
            </a:r>
            <a:r>
              <a:rPr sz="2000" b="1" spc="5" dirty="0">
                <a:latin typeface="Verdana"/>
                <a:cs typeface="Verdana"/>
              </a:rPr>
              <a:t> 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ctr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c</a:t>
            </a:r>
            <a:r>
              <a:rPr sz="2000" spc="-15" dirty="0">
                <a:latin typeface="Verdana"/>
                <a:cs typeface="Verdana"/>
              </a:rPr>
              <a:t>it</a:t>
            </a:r>
            <a:r>
              <a:rPr sz="2000" spc="-180" dirty="0">
                <a:latin typeface="Verdana"/>
                <a:cs typeface="Verdana"/>
              </a:rPr>
              <a:t>y</a:t>
            </a:r>
            <a:r>
              <a:rPr sz="2000" dirty="0" smtClean="0">
                <a:latin typeface="Verdana"/>
                <a:cs typeface="Verdana"/>
              </a:rPr>
              <a:t>,</a:t>
            </a:r>
            <a:r>
              <a:rPr lang="en-GB" sz="2000" dirty="0" smtClean="0">
                <a:latin typeface="Verdana"/>
                <a:cs typeface="Verdana"/>
              </a:rPr>
              <a:t>   </a:t>
            </a:r>
            <a:r>
              <a:rPr sz="2100" b="1" i="1" spc="-75" dirty="0" smtClean="0">
                <a:latin typeface="Symbol"/>
                <a:cs typeface="Symbol"/>
              </a:rPr>
              <a:t></a:t>
            </a:r>
            <a:r>
              <a:rPr sz="2100" b="1" i="1" spc="160" dirty="0" smtClean="0">
                <a:latin typeface="Times New Roman"/>
                <a:cs typeface="Times New Roman"/>
              </a:rPr>
              <a:t> </a:t>
            </a:r>
            <a:r>
              <a:rPr sz="2000" spc="-10" dirty="0" smtClean="0">
                <a:latin typeface="Verdana"/>
                <a:cs typeface="Verdana"/>
              </a:rPr>
              <a:t>e</a:t>
            </a:r>
            <a:r>
              <a:rPr sz="2000" spc="-15" dirty="0" smtClean="0">
                <a:latin typeface="Verdana"/>
                <a:cs typeface="Verdana"/>
              </a:rPr>
              <a:t>l</a:t>
            </a:r>
            <a:r>
              <a:rPr sz="2000" spc="-10" dirty="0" smtClean="0">
                <a:latin typeface="Verdana"/>
                <a:cs typeface="Verdana"/>
              </a:rPr>
              <a:t>e</a:t>
            </a:r>
            <a:r>
              <a:rPr sz="2000" dirty="0" smtClean="0">
                <a:latin typeface="Verdana"/>
                <a:cs typeface="Verdana"/>
              </a:rPr>
              <a:t>ctr</a:t>
            </a:r>
            <a:r>
              <a:rPr sz="2000" spc="-15" dirty="0" smtClean="0">
                <a:latin typeface="Verdana"/>
                <a:cs typeface="Verdana"/>
              </a:rPr>
              <a:t>i</a:t>
            </a:r>
            <a:r>
              <a:rPr sz="2000" dirty="0" smtClean="0">
                <a:latin typeface="Verdana"/>
                <a:cs typeface="Verdana"/>
              </a:rPr>
              <a:t>c</a:t>
            </a:r>
            <a:r>
              <a:rPr sz="2000" spc="-15" dirty="0" smtClean="0">
                <a:latin typeface="Verdana"/>
                <a:cs typeface="Verdana"/>
              </a:rPr>
              <a:t>it</a:t>
            </a:r>
            <a:r>
              <a:rPr sz="2000" dirty="0" smtClean="0">
                <a:latin typeface="Verdana"/>
                <a:cs typeface="Verdana"/>
              </a:rPr>
              <a:t>y</a:t>
            </a:r>
            <a:r>
              <a:rPr lang="en-GB" sz="2000" dirty="0" smtClean="0">
                <a:latin typeface="Verdana"/>
                <a:cs typeface="Verdana"/>
              </a:rPr>
              <a:t> </a:t>
            </a:r>
            <a:r>
              <a:rPr sz="2000" b="1" dirty="0" smtClean="0">
                <a:latin typeface="Verdana"/>
                <a:cs typeface="Verdana"/>
              </a:rPr>
              <a:t>implies</a:t>
            </a:r>
            <a:r>
              <a:rPr sz="2000" b="1" spc="-10" dirty="0" smtClean="0">
                <a:latin typeface="Verdana"/>
                <a:cs typeface="Verdana"/>
              </a:rPr>
              <a:t> 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5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Verdana"/>
                <a:cs typeface="Verdana"/>
              </a:rPr>
              <a:t>li</a:t>
            </a:r>
            <a:r>
              <a:rPr sz="2000" dirty="0">
                <a:latin typeface="Verdana"/>
                <a:cs typeface="Verdana"/>
              </a:rPr>
              <a:t>ght_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n} U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{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p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006FC0"/>
                </a:solidFill>
                <a:latin typeface="Verdana"/>
                <a:cs typeface="Verdana"/>
              </a:rPr>
              <a:t>we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_cut@</a:t>
            </a:r>
            <a:r>
              <a:rPr sz="2000" spc="-5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}</a:t>
            </a:r>
          </a:p>
          <a:p>
            <a:pPr marL="756285" lvl="1" indent="-286385">
              <a:lnSpc>
                <a:spcPts val="2280"/>
              </a:lnSpc>
              <a:spcBef>
                <a:spcPts val="229"/>
              </a:spcBef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3</a:t>
            </a:r>
            <a:r>
              <a:rPr sz="2000" spc="-5" dirty="0">
                <a:latin typeface="Verdana"/>
                <a:cs typeface="Verdana"/>
              </a:rPr>
              <a:t>=</a:t>
            </a:r>
            <a:r>
              <a:rPr sz="2000" dirty="0">
                <a:latin typeface="Verdana"/>
                <a:cs typeface="Verdana"/>
              </a:rPr>
              <a:t>{dark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ess@T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implies </a:t>
            </a:r>
            <a:r>
              <a:rPr sz="2000" dirty="0">
                <a:latin typeface="Verdana"/>
                <a:cs typeface="Verdana"/>
              </a:rPr>
              <a:t>da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kness@T</a:t>
            </a:r>
            <a:r>
              <a:rPr sz="1950" b="1" spc="22" baseline="25641" dirty="0">
                <a:latin typeface="Verdana"/>
                <a:cs typeface="Verdana"/>
              </a:rPr>
              <a:t>+</a:t>
            </a:r>
            <a:r>
              <a:rPr sz="2000" dirty="0">
                <a:latin typeface="Verdana"/>
                <a:cs typeface="Verdana"/>
              </a:rPr>
              <a:t>}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</a:t>
            </a:r>
          </a:p>
          <a:p>
            <a:pPr marL="756285">
              <a:lnSpc>
                <a:spcPts val="2280"/>
              </a:lnSpc>
            </a:pPr>
            <a:r>
              <a:rPr sz="2000" dirty="0">
                <a:latin typeface="Verdana"/>
                <a:cs typeface="Verdana"/>
              </a:rPr>
              <a:t>{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da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kness@T</a:t>
            </a:r>
            <a:r>
              <a:rPr sz="2000" dirty="0">
                <a:latin typeface="Verdana"/>
                <a:cs typeface="Verdana"/>
              </a:rPr>
              <a:t>}</a:t>
            </a:r>
          </a:p>
          <a:p>
            <a:pPr>
              <a:spcBef>
                <a:spcPts val="52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2400" spc="-20" dirty="0">
                <a:latin typeface="Verdana"/>
                <a:cs typeface="Verdana"/>
              </a:rPr>
              <a:t>a1 </a:t>
            </a:r>
            <a:r>
              <a:rPr sz="2400" b="1" spc="-5" dirty="0">
                <a:solidFill>
                  <a:srgbClr val="CCCC66"/>
                </a:solidFill>
                <a:latin typeface="Verdana"/>
                <a:cs typeface="Verdana"/>
              </a:rPr>
              <a:t>support</a:t>
            </a:r>
            <a:r>
              <a:rPr sz="2400" b="1" dirty="0">
                <a:solidFill>
                  <a:srgbClr val="CCCC66"/>
                </a:solidFill>
                <a:latin typeface="Verdana"/>
                <a:cs typeface="Verdana"/>
              </a:rPr>
              <a:t>s </a:t>
            </a:r>
            <a:r>
              <a:rPr sz="2500" b="1" i="1" spc="-75" dirty="0">
                <a:latin typeface="Symbol"/>
                <a:cs typeface="Symbol"/>
              </a:rPr>
              <a:t></a:t>
            </a:r>
            <a:r>
              <a:rPr sz="2500" b="1" i="1" spc="1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Verdana"/>
                <a:cs typeface="Verdana"/>
              </a:rPr>
              <a:t>darkness@T</a:t>
            </a:r>
            <a:r>
              <a:rPr sz="2400" b="1" spc="-22" baseline="24305" dirty="0">
                <a:latin typeface="Verdana"/>
                <a:cs typeface="Verdana"/>
              </a:rPr>
              <a:t>+</a:t>
            </a:r>
            <a:r>
              <a:rPr sz="2400" b="1" baseline="24305" dirty="0">
                <a:latin typeface="Verdana"/>
                <a:cs typeface="Verdana"/>
              </a:rPr>
              <a:t> </a:t>
            </a:r>
            <a:r>
              <a:rPr sz="2400" b="1" spc="-337" baseline="2430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</a:p>
          <a:p>
            <a:pPr marL="355600" indent="-342900">
              <a:spcBef>
                <a:spcPts val="295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2400" spc="-20" dirty="0">
                <a:latin typeface="Verdana"/>
                <a:cs typeface="Verdana"/>
              </a:rPr>
              <a:t>a3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CCCC66"/>
                </a:solidFill>
                <a:latin typeface="Verdana"/>
                <a:cs typeface="Verdana"/>
              </a:rPr>
              <a:t>support</a:t>
            </a:r>
            <a:r>
              <a:rPr sz="2400" b="1" dirty="0">
                <a:solidFill>
                  <a:srgbClr val="CCCC66"/>
                </a:solidFill>
                <a:latin typeface="Verdana"/>
                <a:cs typeface="Verdana"/>
              </a:rPr>
              <a:t>s</a:t>
            </a:r>
            <a:r>
              <a:rPr sz="2400" b="1" spc="20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darkness@T</a:t>
            </a:r>
            <a:r>
              <a:rPr sz="2400" b="1" spc="-22" baseline="24305" dirty="0">
                <a:latin typeface="Verdana"/>
                <a:cs typeface="Verdana"/>
              </a:rPr>
              <a:t>+</a:t>
            </a:r>
            <a:endParaRPr sz="2400" baseline="24305" dirty="0">
              <a:latin typeface="Verdana"/>
              <a:cs typeface="Verdana"/>
            </a:endParaRPr>
          </a:p>
          <a:p>
            <a:pPr>
              <a:spcBef>
                <a:spcPts val="43"/>
              </a:spcBef>
              <a:buClr>
                <a:srgbClr val="666600"/>
              </a:buClr>
              <a:buFont typeface="Wingdings"/>
              <a:buChar char=""/>
            </a:pPr>
            <a:endParaRPr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07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3741" y="522711"/>
            <a:ext cx="802385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2698750" algn="l"/>
              </a:tabLst>
            </a:pPr>
            <a:r>
              <a:rPr sz="4000" b="1" spc="-30" dirty="0">
                <a:solidFill>
                  <a:srgbClr val="999900"/>
                </a:solidFill>
                <a:latin typeface="Garamond"/>
                <a:cs typeface="Garamond"/>
              </a:rPr>
              <a:t>Ex</a:t>
            </a:r>
            <a:r>
              <a:rPr sz="4000" b="1" spc="-10" dirty="0">
                <a:solidFill>
                  <a:srgbClr val="999900"/>
                </a:solidFill>
                <a:latin typeface="Garamond"/>
                <a:cs typeface="Garamond"/>
              </a:rPr>
              <a:t>a</a:t>
            </a:r>
            <a:r>
              <a:rPr sz="4000" b="1" spc="-25" dirty="0">
                <a:solidFill>
                  <a:srgbClr val="999900"/>
                </a:solidFill>
                <a:latin typeface="Garamond"/>
                <a:cs typeface="Garamond"/>
              </a:rPr>
              <a:t>mple</a:t>
            </a:r>
            <a:r>
              <a:rPr sz="4000" b="1" spc="-10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0" dirty="0">
                <a:solidFill>
                  <a:srgbClr val="999900"/>
                </a:solidFill>
                <a:latin typeface="Garamond"/>
                <a:cs typeface="Garamond"/>
              </a:rPr>
              <a:t>of</a:t>
            </a:r>
            <a:r>
              <a:rPr sz="4000" b="1" dirty="0">
                <a:solidFill>
                  <a:srgbClr val="999900"/>
                </a:solidFill>
                <a:latin typeface="Garamond"/>
                <a:cs typeface="Garamond"/>
              </a:rPr>
              <a:t>	</a:t>
            </a:r>
            <a:r>
              <a:rPr sz="4000" b="1" spc="-40" dirty="0">
                <a:solidFill>
                  <a:srgbClr val="999900"/>
                </a:solidFill>
                <a:latin typeface="Garamond"/>
                <a:cs typeface="Garamond"/>
              </a:rPr>
              <a:t>D</a:t>
            </a:r>
            <a:r>
              <a:rPr sz="4000" b="1" spc="-10" dirty="0">
                <a:solidFill>
                  <a:srgbClr val="999900"/>
                </a:solidFill>
                <a:latin typeface="Garamond"/>
                <a:cs typeface="Garamond"/>
              </a:rPr>
              <a:t>i</a:t>
            </a:r>
            <a:r>
              <a:rPr sz="4000" b="1" spc="-20" dirty="0">
                <a:solidFill>
                  <a:srgbClr val="999900"/>
                </a:solidFill>
                <a:latin typeface="Garamond"/>
                <a:cs typeface="Garamond"/>
              </a:rPr>
              <a:t>alectic</a:t>
            </a:r>
            <a:r>
              <a:rPr sz="4000" b="1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5" dirty="0">
                <a:solidFill>
                  <a:srgbClr val="999900"/>
                </a:solidFill>
                <a:latin typeface="Garamond"/>
                <a:cs typeface="Garamond"/>
              </a:rPr>
              <a:t>Argumentation</a:t>
            </a:r>
            <a:endParaRPr sz="40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9808" y="1633915"/>
            <a:ext cx="11442192" cy="4893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135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2800" spc="-5" dirty="0">
                <a:solidFill>
                  <a:srgbClr val="7E7E7E"/>
                </a:solidFill>
                <a:latin typeface="Verdana"/>
                <a:cs typeface="Verdana"/>
              </a:rPr>
              <a:t>a</a:t>
            </a:r>
            <a:r>
              <a:rPr sz="2800" dirty="0">
                <a:solidFill>
                  <a:srgbClr val="7E7E7E"/>
                </a:solidFill>
                <a:latin typeface="Verdana"/>
                <a:cs typeface="Verdana"/>
              </a:rPr>
              <a:t>1</a:t>
            </a:r>
            <a:r>
              <a:rPr sz="2800" spc="-30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DFDFA2"/>
                </a:solidFill>
                <a:latin typeface="Verdana"/>
                <a:cs typeface="Verdana"/>
              </a:rPr>
              <a:t>s</a:t>
            </a:r>
            <a:r>
              <a:rPr sz="2800" b="1" spc="5" dirty="0">
                <a:solidFill>
                  <a:srgbClr val="DFDFA2"/>
                </a:solidFill>
                <a:latin typeface="Verdana"/>
                <a:cs typeface="Verdana"/>
              </a:rPr>
              <a:t>u</a:t>
            </a:r>
            <a:r>
              <a:rPr sz="2800" b="1" spc="-5" dirty="0">
                <a:solidFill>
                  <a:srgbClr val="DFDFA2"/>
                </a:solidFill>
                <a:latin typeface="Verdana"/>
                <a:cs typeface="Verdana"/>
              </a:rPr>
              <a:t>ppo</a:t>
            </a:r>
            <a:r>
              <a:rPr sz="2800" b="1" spc="-15" dirty="0">
                <a:solidFill>
                  <a:srgbClr val="DFDFA2"/>
                </a:solidFill>
                <a:latin typeface="Verdana"/>
                <a:cs typeface="Verdana"/>
              </a:rPr>
              <a:t>r</a:t>
            </a:r>
            <a:r>
              <a:rPr sz="2800" b="1" dirty="0">
                <a:solidFill>
                  <a:srgbClr val="DFDFA2"/>
                </a:solidFill>
                <a:latin typeface="Verdana"/>
                <a:cs typeface="Verdana"/>
              </a:rPr>
              <a:t>ts</a:t>
            </a:r>
            <a:r>
              <a:rPr sz="2800" b="1" spc="-45" dirty="0">
                <a:solidFill>
                  <a:srgbClr val="DFDFA2"/>
                </a:solidFill>
                <a:latin typeface="Verdana"/>
                <a:cs typeface="Verdana"/>
              </a:rPr>
              <a:t> </a:t>
            </a:r>
            <a:r>
              <a:rPr sz="2800" b="1" i="1" spc="-120" dirty="0">
                <a:solidFill>
                  <a:srgbClr val="7E7E7E"/>
                </a:solidFill>
                <a:latin typeface="Symbol"/>
                <a:cs typeface="Symbol"/>
              </a:rPr>
              <a:t></a:t>
            </a:r>
            <a:r>
              <a:rPr sz="2800" b="1" i="1" spc="19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Verdana"/>
                <a:cs typeface="Verdana"/>
              </a:rPr>
              <a:t>dar</a:t>
            </a:r>
            <a:r>
              <a:rPr sz="2800" spc="-10" dirty="0">
                <a:solidFill>
                  <a:srgbClr val="7E7E7E"/>
                </a:solidFill>
                <a:latin typeface="Verdana"/>
                <a:cs typeface="Verdana"/>
              </a:rPr>
              <a:t>k</a:t>
            </a:r>
            <a:r>
              <a:rPr sz="2800" dirty="0">
                <a:solidFill>
                  <a:srgbClr val="7E7E7E"/>
                </a:solidFill>
                <a:latin typeface="Verdana"/>
                <a:cs typeface="Verdana"/>
              </a:rPr>
              <a:t>n</a:t>
            </a:r>
            <a:r>
              <a:rPr sz="2800" spc="-10" dirty="0">
                <a:solidFill>
                  <a:srgbClr val="7E7E7E"/>
                </a:solidFill>
                <a:latin typeface="Verdana"/>
                <a:cs typeface="Verdana"/>
              </a:rPr>
              <a:t>e</a:t>
            </a:r>
            <a:r>
              <a:rPr sz="2800" dirty="0">
                <a:solidFill>
                  <a:srgbClr val="7E7E7E"/>
                </a:solidFill>
                <a:latin typeface="Verdana"/>
                <a:cs typeface="Verdana"/>
              </a:rPr>
              <a:t>ss@T</a:t>
            </a:r>
            <a:r>
              <a:rPr sz="2800" b="1" spc="15" baseline="26143" dirty="0">
                <a:solidFill>
                  <a:srgbClr val="7E7E7E"/>
                </a:solidFill>
                <a:latin typeface="Verdana"/>
                <a:cs typeface="Verdana"/>
              </a:rPr>
              <a:t>+</a:t>
            </a:r>
            <a:r>
              <a:rPr sz="2800" b="1" baseline="26143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2800" b="1" spc="-375" baseline="26143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7E7E7E"/>
                </a:solidFill>
                <a:latin typeface="Verdana"/>
                <a:cs typeface="Verdana"/>
              </a:rPr>
              <a:t>;</a:t>
            </a:r>
            <a:r>
              <a:rPr sz="2800" spc="-10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7E7E7E"/>
                </a:solidFill>
                <a:latin typeface="Verdana"/>
                <a:cs typeface="Verdana"/>
              </a:rPr>
              <a:t>a3</a:t>
            </a:r>
            <a:r>
              <a:rPr sz="2800" spc="-20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2800" b="1" spc="-5" dirty="0" smtClean="0">
                <a:solidFill>
                  <a:srgbClr val="DFDFA2"/>
                </a:solidFill>
                <a:latin typeface="Verdana"/>
                <a:cs typeface="Verdana"/>
              </a:rPr>
              <a:t>s</a:t>
            </a:r>
            <a:r>
              <a:rPr sz="2800" b="1" spc="5" dirty="0" smtClean="0">
                <a:solidFill>
                  <a:srgbClr val="DFDFA2"/>
                </a:solidFill>
                <a:latin typeface="Verdana"/>
                <a:cs typeface="Verdana"/>
              </a:rPr>
              <a:t>u</a:t>
            </a:r>
            <a:r>
              <a:rPr sz="2800" b="1" spc="-5" dirty="0" smtClean="0">
                <a:solidFill>
                  <a:srgbClr val="DFDFA2"/>
                </a:solidFill>
                <a:latin typeface="Verdana"/>
                <a:cs typeface="Verdana"/>
              </a:rPr>
              <a:t>pports</a:t>
            </a:r>
            <a:r>
              <a:rPr lang="en-GB" sz="2800" dirty="0">
                <a:latin typeface="Verdana"/>
                <a:cs typeface="Verdana"/>
              </a:rPr>
              <a:t> </a:t>
            </a:r>
            <a:r>
              <a:rPr sz="2800" spc="-5" dirty="0" err="1" smtClean="0">
                <a:solidFill>
                  <a:srgbClr val="7E7E7E"/>
                </a:solidFill>
                <a:latin typeface="Verdana"/>
                <a:cs typeface="Verdana"/>
              </a:rPr>
              <a:t>dar</a:t>
            </a:r>
            <a:r>
              <a:rPr sz="2800" spc="-10" dirty="0" err="1" smtClean="0">
                <a:solidFill>
                  <a:srgbClr val="7E7E7E"/>
                </a:solidFill>
                <a:latin typeface="Verdana"/>
                <a:cs typeface="Verdana"/>
              </a:rPr>
              <a:t>k</a:t>
            </a:r>
            <a:r>
              <a:rPr sz="2800" dirty="0" err="1" smtClean="0">
                <a:solidFill>
                  <a:srgbClr val="7E7E7E"/>
                </a:solidFill>
                <a:latin typeface="Verdana"/>
                <a:cs typeface="Verdana"/>
              </a:rPr>
              <a:t>n</a:t>
            </a:r>
            <a:r>
              <a:rPr sz="2800" spc="-10" dirty="0" err="1" smtClean="0">
                <a:solidFill>
                  <a:srgbClr val="7E7E7E"/>
                </a:solidFill>
                <a:latin typeface="Verdana"/>
                <a:cs typeface="Verdana"/>
              </a:rPr>
              <a:t>e</a:t>
            </a:r>
            <a:r>
              <a:rPr sz="2800" dirty="0" err="1" smtClean="0">
                <a:solidFill>
                  <a:srgbClr val="7E7E7E"/>
                </a:solidFill>
                <a:latin typeface="Verdana"/>
                <a:cs typeface="Verdana"/>
              </a:rPr>
              <a:t>ss@T</a:t>
            </a:r>
            <a:r>
              <a:rPr sz="2800" b="1" spc="15" baseline="26143" dirty="0" smtClean="0">
                <a:solidFill>
                  <a:srgbClr val="7E7E7E"/>
                </a:solidFill>
                <a:latin typeface="Verdana"/>
                <a:cs typeface="Verdana"/>
              </a:rPr>
              <a:t>+</a:t>
            </a:r>
            <a:endParaRPr lang="en-GB" sz="2800" b="1" spc="15" baseline="26143" dirty="0" smtClean="0">
              <a:solidFill>
                <a:srgbClr val="7E7E7E"/>
              </a:solidFill>
              <a:latin typeface="Verdana"/>
              <a:cs typeface="Verdana"/>
            </a:endParaRPr>
          </a:p>
          <a:p>
            <a:pPr marL="355600" indent="-342900">
              <a:lnSpc>
                <a:spcPts val="3135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endParaRPr lang="en-GB" sz="2550" b="1" spc="15" baseline="26143" dirty="0">
              <a:solidFill>
                <a:srgbClr val="7E7E7E"/>
              </a:solidFill>
              <a:latin typeface="Verdana"/>
              <a:cs typeface="Verdana"/>
            </a:endParaRPr>
          </a:p>
          <a:p>
            <a:pPr marL="355600" indent="-342900">
              <a:lnSpc>
                <a:spcPts val="3135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endParaRPr sz="2550" baseline="26143" dirty="0">
              <a:latin typeface="Verdana"/>
              <a:cs typeface="Verdana"/>
            </a:endParaRPr>
          </a:p>
          <a:p>
            <a:pPr marL="355600" marR="621030" indent="-342900">
              <a:lnSpc>
                <a:spcPts val="2810"/>
              </a:lnSpc>
              <a:spcBef>
                <a:spcPts val="2115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3200" b="1" spc="-5" dirty="0">
                <a:solidFill>
                  <a:srgbClr val="FF0000"/>
                </a:solidFill>
                <a:latin typeface="Verdana"/>
                <a:cs typeface="Verdana"/>
              </a:rPr>
              <a:t>Attack</a:t>
            </a:r>
            <a:r>
              <a:rPr sz="3200" b="1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3200" b="1" spc="-2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betwee</a:t>
            </a:r>
            <a:r>
              <a:rPr sz="3200" dirty="0">
                <a:latin typeface="Verdana"/>
                <a:cs typeface="Verdana"/>
              </a:rPr>
              <a:t>n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argu</a:t>
            </a:r>
            <a:r>
              <a:rPr sz="3200" spc="-15" dirty="0">
                <a:latin typeface="Verdana"/>
                <a:cs typeface="Verdana"/>
              </a:rPr>
              <a:t>m</a:t>
            </a:r>
            <a:r>
              <a:rPr sz="3200" dirty="0">
                <a:latin typeface="Verdana"/>
                <a:cs typeface="Verdana"/>
              </a:rPr>
              <a:t>e</a:t>
            </a:r>
            <a:r>
              <a:rPr sz="3200" spc="-10" dirty="0">
                <a:latin typeface="Verdana"/>
                <a:cs typeface="Verdana"/>
              </a:rPr>
              <a:t>n</a:t>
            </a:r>
            <a:r>
              <a:rPr sz="3200" spc="-5" dirty="0">
                <a:latin typeface="Verdana"/>
                <a:cs typeface="Verdana"/>
              </a:rPr>
              <a:t>t</a:t>
            </a:r>
            <a:r>
              <a:rPr sz="3200" dirty="0">
                <a:latin typeface="Verdana"/>
                <a:cs typeface="Verdana"/>
              </a:rPr>
              <a:t>s =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{</a:t>
            </a:r>
            <a:r>
              <a:rPr sz="3200" spc="5" dirty="0">
                <a:latin typeface="Verdana"/>
                <a:cs typeface="Verdana"/>
              </a:rPr>
              <a:t>(</a:t>
            </a:r>
            <a:r>
              <a:rPr sz="3200" dirty="0">
                <a:latin typeface="Verdana"/>
                <a:cs typeface="Verdana"/>
              </a:rPr>
              <a:t>a1,</a:t>
            </a:r>
            <a:r>
              <a:rPr sz="3200" spc="-15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3), </a:t>
            </a:r>
            <a:r>
              <a:rPr sz="3200" spc="-5" dirty="0">
                <a:latin typeface="Verdana"/>
                <a:cs typeface="Verdana"/>
              </a:rPr>
              <a:t>(a2,a1)}</a:t>
            </a:r>
            <a:endParaRPr sz="3200" dirty="0">
              <a:latin typeface="Verdana"/>
              <a:cs typeface="Verdana"/>
            </a:endParaRPr>
          </a:p>
          <a:p>
            <a:pPr marL="756285" lvl="1" indent="-286385">
              <a:spcBef>
                <a:spcPts val="225"/>
              </a:spcBef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  <a:tab pos="2988310" algn="l"/>
              </a:tabLst>
            </a:pPr>
            <a:r>
              <a:rPr sz="2400" spc="-15" dirty="0">
                <a:latin typeface="Verdana"/>
                <a:cs typeface="Verdana"/>
              </a:rPr>
              <a:t>a1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b="1" spc="-2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400" b="1" spc="-1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400" b="1" spc="-3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b="1" spc="-20" dirty="0">
                <a:solidFill>
                  <a:srgbClr val="FF0000"/>
                </a:solidFill>
                <a:latin typeface="Verdana"/>
                <a:cs typeface="Verdana"/>
              </a:rPr>
              <a:t>ck</a:t>
            </a:r>
            <a:r>
              <a:rPr sz="2400" b="1" spc="-1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400" b="1" spc="5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a3</a:t>
            </a:r>
            <a:r>
              <a:rPr sz="2400" dirty="0">
                <a:latin typeface="Verdana"/>
                <a:cs typeface="Verdana"/>
              </a:rPr>
              <a:t>	</a:t>
            </a:r>
            <a:r>
              <a:rPr sz="2400" spc="-20" dirty="0">
                <a:latin typeface="Verdana"/>
                <a:cs typeface="Verdana"/>
              </a:rPr>
              <a:t>bu</a:t>
            </a:r>
            <a:r>
              <a:rPr sz="2400" spc="-10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b="1" spc="-25" dirty="0">
                <a:latin typeface="Verdana"/>
                <a:cs typeface="Verdana"/>
              </a:rPr>
              <a:t>no</a:t>
            </a:r>
            <a:r>
              <a:rPr sz="2400" b="1" spc="-10" dirty="0">
                <a:latin typeface="Verdana"/>
                <a:cs typeface="Verdana"/>
              </a:rPr>
              <a:t>t</a:t>
            </a:r>
            <a:r>
              <a:rPr sz="2400" b="1" spc="20" dirty="0">
                <a:latin typeface="Verdana"/>
                <a:cs typeface="Verdana"/>
              </a:rPr>
              <a:t> </a:t>
            </a:r>
            <a:r>
              <a:rPr sz="2400" spc="-15" dirty="0" smtClean="0">
                <a:latin typeface="Verdana"/>
                <a:cs typeface="Verdana"/>
              </a:rPr>
              <a:t>v</a:t>
            </a:r>
            <a:r>
              <a:rPr sz="2400" spc="-20" dirty="0" smtClean="0">
                <a:latin typeface="Verdana"/>
                <a:cs typeface="Verdana"/>
              </a:rPr>
              <a:t>i</a:t>
            </a:r>
            <a:r>
              <a:rPr sz="2400" spc="-15" dirty="0" smtClean="0">
                <a:latin typeface="Verdana"/>
                <a:cs typeface="Verdana"/>
              </a:rPr>
              <a:t>c</a:t>
            </a:r>
            <a:r>
              <a:rPr sz="2400" spc="-25" dirty="0" smtClean="0">
                <a:latin typeface="Verdana"/>
                <a:cs typeface="Verdana"/>
              </a:rPr>
              <a:t>e</a:t>
            </a:r>
            <a:r>
              <a:rPr sz="2400" spc="-65" dirty="0" smtClean="0">
                <a:latin typeface="Verdana"/>
                <a:cs typeface="Verdana"/>
              </a:rPr>
              <a:t>-</a:t>
            </a:r>
            <a:r>
              <a:rPr sz="2400" spc="-45" dirty="0" smtClean="0">
                <a:latin typeface="Verdana"/>
                <a:cs typeface="Verdana"/>
              </a:rPr>
              <a:t>v</a:t>
            </a:r>
            <a:r>
              <a:rPr sz="2400" spc="-15" dirty="0" smtClean="0">
                <a:latin typeface="Verdana"/>
                <a:cs typeface="Verdana"/>
              </a:rPr>
              <a:t>er</a:t>
            </a:r>
            <a:r>
              <a:rPr sz="2400" spc="-30" dirty="0" smtClean="0">
                <a:latin typeface="Verdana"/>
                <a:cs typeface="Verdana"/>
              </a:rPr>
              <a:t>s</a:t>
            </a:r>
            <a:r>
              <a:rPr sz="2400" spc="-15" dirty="0" smtClean="0">
                <a:latin typeface="Verdana"/>
                <a:cs typeface="Verdana"/>
              </a:rPr>
              <a:t>a</a:t>
            </a:r>
            <a:r>
              <a:rPr lang="en-GB" sz="2400" spc="-15" dirty="0" smtClean="0">
                <a:latin typeface="Verdana"/>
                <a:cs typeface="Verdana"/>
              </a:rPr>
              <a:t> (a3 does </a:t>
            </a:r>
            <a:r>
              <a:rPr lang="en-GB" sz="2400" b="1" spc="-15" dirty="0" smtClean="0">
                <a:solidFill>
                  <a:srgbClr val="FF0000"/>
                </a:solidFill>
                <a:latin typeface="Verdana"/>
                <a:cs typeface="Verdana"/>
              </a:rPr>
              <a:t>not</a:t>
            </a:r>
            <a:r>
              <a:rPr lang="en-GB" sz="2400" spc="-15" dirty="0" smtClean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lang="en-GB" sz="2400" b="1" spc="-15" dirty="0" smtClean="0">
                <a:solidFill>
                  <a:srgbClr val="00B050"/>
                </a:solidFill>
                <a:latin typeface="Verdana"/>
                <a:cs typeface="Verdana"/>
              </a:rPr>
              <a:t>defend</a:t>
            </a:r>
            <a:r>
              <a:rPr lang="en-GB" sz="2400" spc="-15" dirty="0" smtClean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lang="en-GB" sz="2400" spc="-15" dirty="0" smtClean="0">
                <a:latin typeface="Verdana"/>
                <a:cs typeface="Verdana"/>
              </a:rPr>
              <a:t>against a1)</a:t>
            </a:r>
            <a:endParaRPr sz="2400" dirty="0">
              <a:latin typeface="Verdana"/>
              <a:cs typeface="Verdana"/>
            </a:endParaRPr>
          </a:p>
          <a:p>
            <a:pPr marL="697865" lvl="1" indent="-228600">
              <a:spcBef>
                <a:spcPts val="229"/>
              </a:spcBef>
              <a:buClr>
                <a:srgbClr val="99CC00"/>
              </a:buClr>
              <a:buSzPct val="63157"/>
              <a:buFont typeface="Wingdings"/>
              <a:buChar char=""/>
              <a:tabLst>
                <a:tab pos="1155700" algn="l"/>
              </a:tabLst>
            </a:pPr>
            <a:r>
              <a:rPr lang="en-GB" sz="2400" b="1" spc="-15" dirty="0" smtClean="0">
                <a:latin typeface="Verdana"/>
                <a:cs typeface="Verdana"/>
              </a:rPr>
              <a:t>Causality </a:t>
            </a:r>
            <a:r>
              <a:rPr lang="en-GB" sz="2400" b="1" spc="-15" dirty="0" smtClean="0">
                <a:solidFill>
                  <a:srgbClr val="00B050"/>
                </a:solidFill>
                <a:latin typeface="Verdana"/>
                <a:cs typeface="Verdana"/>
              </a:rPr>
              <a:t>stronger than </a:t>
            </a:r>
            <a:r>
              <a:rPr lang="en-GB" sz="2400" b="1" spc="-15" dirty="0" smtClean="0">
                <a:latin typeface="Verdana"/>
                <a:cs typeface="Verdana"/>
              </a:rPr>
              <a:t>Persistence</a:t>
            </a:r>
          </a:p>
          <a:p>
            <a:pPr marL="1155065" lvl="2" indent="-228600">
              <a:spcBef>
                <a:spcPts val="229"/>
              </a:spcBef>
              <a:buClr>
                <a:srgbClr val="99CC00"/>
              </a:buClr>
              <a:buSzPct val="63157"/>
              <a:buFont typeface="Wingdings"/>
              <a:buChar char=""/>
              <a:tabLst>
                <a:tab pos="1155700" algn="l"/>
              </a:tabLst>
            </a:pPr>
            <a:endParaRPr sz="1900" b="1" dirty="0">
              <a:latin typeface="Verdana"/>
              <a:cs typeface="Verdana"/>
            </a:endParaRPr>
          </a:p>
          <a:p>
            <a:pPr marL="756285" lvl="1" indent="-286385">
              <a:spcBef>
                <a:spcPts val="265"/>
              </a:spcBef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</a:tabLst>
            </a:pPr>
            <a:r>
              <a:rPr sz="2400" spc="-15" dirty="0">
                <a:latin typeface="Verdana"/>
                <a:cs typeface="Verdana"/>
              </a:rPr>
              <a:t>a2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b="1" spc="-2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400" b="1" spc="-1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400" b="1" spc="-25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b="1" spc="-2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b="1" spc="-15" dirty="0">
                <a:solidFill>
                  <a:srgbClr val="FF0000"/>
                </a:solidFill>
                <a:latin typeface="Verdana"/>
                <a:cs typeface="Verdana"/>
              </a:rPr>
              <a:t>ks</a:t>
            </a:r>
            <a:r>
              <a:rPr sz="2400" b="1" spc="5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a1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(o</a:t>
            </a:r>
            <a:r>
              <a:rPr sz="2400" spc="-15" dirty="0">
                <a:latin typeface="Verdana"/>
                <a:cs typeface="Verdana"/>
              </a:rPr>
              <a:t>n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lig</a:t>
            </a:r>
            <a:r>
              <a:rPr sz="2400" spc="-10" dirty="0">
                <a:latin typeface="Verdana"/>
                <a:cs typeface="Verdana"/>
              </a:rPr>
              <a:t>h</a:t>
            </a:r>
            <a:r>
              <a:rPr sz="2400" spc="-15" dirty="0">
                <a:latin typeface="Verdana"/>
                <a:cs typeface="Verdana"/>
              </a:rPr>
              <a:t>t_o</a:t>
            </a:r>
            <a:r>
              <a:rPr sz="2400" spc="-25" dirty="0">
                <a:latin typeface="Verdana"/>
                <a:cs typeface="Verdana"/>
              </a:rPr>
              <a:t>n</a:t>
            </a:r>
            <a:r>
              <a:rPr sz="2400" spc="-10" dirty="0">
                <a:latin typeface="Verdana"/>
                <a:cs typeface="Verdana"/>
              </a:rPr>
              <a:t>)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bu</a:t>
            </a:r>
            <a:r>
              <a:rPr sz="2400" spc="-10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b="1" spc="-25" dirty="0">
                <a:latin typeface="Verdana"/>
                <a:cs typeface="Verdana"/>
              </a:rPr>
              <a:t>no</a:t>
            </a:r>
            <a:r>
              <a:rPr sz="2400" b="1" spc="-10" dirty="0">
                <a:latin typeface="Verdana"/>
                <a:cs typeface="Verdana"/>
              </a:rPr>
              <a:t>t</a:t>
            </a:r>
            <a:r>
              <a:rPr sz="2400" b="1" spc="40" dirty="0">
                <a:latin typeface="Verdana"/>
                <a:cs typeface="Verdana"/>
              </a:rPr>
              <a:t> </a:t>
            </a:r>
            <a:r>
              <a:rPr sz="2400" spc="-10" dirty="0" smtClean="0">
                <a:latin typeface="Verdana"/>
                <a:cs typeface="Verdana"/>
              </a:rPr>
              <a:t>vi</a:t>
            </a:r>
            <a:r>
              <a:rPr sz="2400" spc="-30" dirty="0" smtClean="0">
                <a:latin typeface="Verdana"/>
                <a:cs typeface="Verdana"/>
              </a:rPr>
              <a:t>c</a:t>
            </a:r>
            <a:r>
              <a:rPr sz="2400" spc="-20" dirty="0" smtClean="0">
                <a:latin typeface="Verdana"/>
                <a:cs typeface="Verdana"/>
              </a:rPr>
              <a:t>e</a:t>
            </a:r>
            <a:r>
              <a:rPr sz="2400" spc="-60" dirty="0" smtClean="0">
                <a:latin typeface="Verdana"/>
                <a:cs typeface="Verdana"/>
              </a:rPr>
              <a:t>-</a:t>
            </a:r>
            <a:r>
              <a:rPr sz="2400" spc="-45" dirty="0" smtClean="0">
                <a:latin typeface="Verdana"/>
                <a:cs typeface="Verdana"/>
              </a:rPr>
              <a:t>v</a:t>
            </a:r>
            <a:r>
              <a:rPr sz="2400" spc="-15" dirty="0" smtClean="0">
                <a:latin typeface="Verdana"/>
                <a:cs typeface="Verdana"/>
              </a:rPr>
              <a:t>er</a:t>
            </a:r>
            <a:r>
              <a:rPr sz="2400" spc="-25" dirty="0" smtClean="0">
                <a:latin typeface="Verdana"/>
                <a:cs typeface="Verdana"/>
              </a:rPr>
              <a:t>s</a:t>
            </a:r>
            <a:r>
              <a:rPr sz="2400" spc="-15" dirty="0" smtClean="0">
                <a:latin typeface="Verdana"/>
                <a:cs typeface="Verdana"/>
              </a:rPr>
              <a:t>a</a:t>
            </a:r>
            <a:r>
              <a:rPr lang="en-GB" sz="2400" spc="-15" dirty="0" smtClean="0">
                <a:latin typeface="Verdana"/>
                <a:cs typeface="Verdana"/>
              </a:rPr>
              <a:t> </a:t>
            </a:r>
            <a:endParaRPr sz="2400" dirty="0">
              <a:latin typeface="Verdana"/>
              <a:cs typeface="Verdana"/>
            </a:endParaRPr>
          </a:p>
          <a:p>
            <a:pPr marL="697865" lvl="1" indent="-228600">
              <a:spcBef>
                <a:spcPts val="225"/>
              </a:spcBef>
              <a:buClr>
                <a:srgbClr val="99CC00"/>
              </a:buClr>
              <a:buSzPct val="63157"/>
              <a:buFont typeface="Wingdings"/>
              <a:buChar char=""/>
              <a:tabLst>
                <a:tab pos="1155700" algn="l"/>
              </a:tabLst>
            </a:pPr>
            <a:r>
              <a:rPr lang="en-GB" sz="2400" b="1" spc="-15" dirty="0" smtClean="0">
                <a:latin typeface="Verdana"/>
                <a:cs typeface="Verdana"/>
              </a:rPr>
              <a:t>Preconditions </a:t>
            </a:r>
            <a:r>
              <a:rPr lang="en-GB" sz="2400" b="1" spc="-15" dirty="0" smtClean="0">
                <a:solidFill>
                  <a:srgbClr val="00B050"/>
                </a:solidFill>
                <a:latin typeface="Verdana"/>
                <a:cs typeface="Verdana"/>
              </a:rPr>
              <a:t>stronger than </a:t>
            </a:r>
            <a:r>
              <a:rPr lang="en-GB" sz="2400" b="1" spc="-15" dirty="0" smtClean="0">
                <a:latin typeface="Verdana"/>
                <a:cs typeface="Verdana"/>
              </a:rPr>
              <a:t>Causality</a:t>
            </a:r>
            <a:endParaRPr sz="2400" b="1" dirty="0">
              <a:latin typeface="Verdana"/>
              <a:cs typeface="Verdana"/>
            </a:endParaRPr>
          </a:p>
          <a:p>
            <a:pPr lvl="2">
              <a:lnSpc>
                <a:spcPct val="100000"/>
              </a:lnSpc>
              <a:buClr>
                <a:srgbClr val="99CC00"/>
              </a:buClr>
              <a:buFont typeface="Wingdings"/>
              <a:buChar char=""/>
            </a:pPr>
            <a:endParaRPr lang="en-GB" sz="1900" dirty="0" smtClean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buClr>
                <a:srgbClr val="99CC00"/>
              </a:buClr>
              <a:buFont typeface="Wingdings"/>
              <a:buChar char=""/>
            </a:pPr>
            <a:endParaRPr sz="19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930"/>
              </a:lnSpc>
              <a:spcBef>
                <a:spcPts val="1555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3200" dirty="0">
                <a:latin typeface="Verdana"/>
                <a:cs typeface="Verdana"/>
              </a:rPr>
              <a:t>{a3,a2}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0070C0"/>
                </a:solidFill>
                <a:latin typeface="Verdana"/>
                <a:cs typeface="Verdana"/>
              </a:rPr>
              <a:t>ac</a:t>
            </a:r>
            <a:r>
              <a:rPr sz="3200" b="1" spc="5" dirty="0">
                <a:solidFill>
                  <a:srgbClr val="0070C0"/>
                </a:solidFill>
                <a:latin typeface="Verdana"/>
                <a:cs typeface="Verdana"/>
              </a:rPr>
              <a:t>c</a:t>
            </a:r>
            <a:r>
              <a:rPr sz="3200" b="1" spc="-5" dirty="0">
                <a:solidFill>
                  <a:srgbClr val="0070C0"/>
                </a:solidFill>
                <a:latin typeface="Verdana"/>
                <a:cs typeface="Verdana"/>
              </a:rPr>
              <a:t>e</a:t>
            </a:r>
            <a:r>
              <a:rPr sz="3200" b="1" spc="-15" dirty="0">
                <a:solidFill>
                  <a:srgbClr val="0070C0"/>
                </a:solidFill>
                <a:latin typeface="Verdana"/>
                <a:cs typeface="Verdana"/>
              </a:rPr>
              <a:t>p</a:t>
            </a:r>
            <a:r>
              <a:rPr sz="3200" b="1" dirty="0">
                <a:solidFill>
                  <a:srgbClr val="0070C0"/>
                </a:solidFill>
                <a:latin typeface="Verdana"/>
                <a:cs typeface="Verdana"/>
              </a:rPr>
              <a:t>tab</a:t>
            </a:r>
            <a:r>
              <a:rPr sz="3200" b="1" spc="-15" dirty="0">
                <a:solidFill>
                  <a:srgbClr val="0070C0"/>
                </a:solidFill>
                <a:latin typeface="Verdana"/>
                <a:cs typeface="Verdana"/>
              </a:rPr>
              <a:t>l</a:t>
            </a:r>
            <a:r>
              <a:rPr sz="3200" b="1" dirty="0">
                <a:solidFill>
                  <a:srgbClr val="0070C0"/>
                </a:solidFill>
                <a:latin typeface="Verdana"/>
                <a:cs typeface="Verdana"/>
              </a:rPr>
              <a:t>e</a:t>
            </a:r>
            <a:r>
              <a:rPr sz="3200" b="1" spc="-10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argu</a:t>
            </a:r>
            <a:r>
              <a:rPr sz="3200" spc="-15" dirty="0">
                <a:latin typeface="Verdana"/>
                <a:cs typeface="Verdana"/>
              </a:rPr>
              <a:t>m</a:t>
            </a:r>
            <a:r>
              <a:rPr sz="3200" dirty="0">
                <a:latin typeface="Verdana"/>
                <a:cs typeface="Verdana"/>
              </a:rPr>
              <a:t>e</a:t>
            </a:r>
            <a:r>
              <a:rPr sz="3200" spc="-10" dirty="0">
                <a:latin typeface="Verdana"/>
                <a:cs typeface="Verdana"/>
              </a:rPr>
              <a:t>n</a:t>
            </a:r>
            <a:r>
              <a:rPr sz="3200" dirty="0">
                <a:latin typeface="Verdana"/>
                <a:cs typeface="Verdana"/>
              </a:rPr>
              <a:t>t </a:t>
            </a:r>
            <a:r>
              <a:rPr sz="3200" dirty="0" smtClean="0">
                <a:latin typeface="Verdana"/>
                <a:cs typeface="Verdana"/>
              </a:rPr>
              <a:t>for</a:t>
            </a:r>
            <a:r>
              <a:rPr lang="en-GB" sz="3200" dirty="0" smtClean="0">
                <a:latin typeface="Verdana"/>
                <a:cs typeface="Verdana"/>
              </a:rPr>
              <a:t> </a:t>
            </a:r>
            <a:r>
              <a:rPr sz="3100" spc="-25" dirty="0" err="1" smtClean="0">
                <a:latin typeface="Verdana"/>
                <a:cs typeface="Verdana"/>
              </a:rPr>
              <a:t>darkness@</a:t>
            </a:r>
            <a:r>
              <a:rPr sz="3100" spc="-20" dirty="0" err="1" smtClean="0">
                <a:latin typeface="Verdana"/>
                <a:cs typeface="Verdana"/>
              </a:rPr>
              <a:t>T</a:t>
            </a:r>
            <a:r>
              <a:rPr sz="3075" b="1" baseline="25745" dirty="0" smtClean="0">
                <a:latin typeface="Verdana"/>
                <a:cs typeface="Verdana"/>
              </a:rPr>
              <a:t>+</a:t>
            </a:r>
            <a:endParaRPr sz="3075" baseline="25745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228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092" y="598911"/>
            <a:ext cx="802385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2698750" algn="l"/>
              </a:tabLst>
            </a:pPr>
            <a:r>
              <a:rPr sz="4000" b="1" spc="-30" dirty="0">
                <a:solidFill>
                  <a:srgbClr val="999900"/>
                </a:solidFill>
                <a:latin typeface="Garamond"/>
                <a:cs typeface="Garamond"/>
              </a:rPr>
              <a:t>Ex</a:t>
            </a:r>
            <a:r>
              <a:rPr sz="4000" b="1" spc="-10" dirty="0">
                <a:solidFill>
                  <a:srgbClr val="999900"/>
                </a:solidFill>
                <a:latin typeface="Garamond"/>
                <a:cs typeface="Garamond"/>
              </a:rPr>
              <a:t>a</a:t>
            </a:r>
            <a:r>
              <a:rPr sz="4000" b="1" spc="-25" dirty="0">
                <a:solidFill>
                  <a:srgbClr val="999900"/>
                </a:solidFill>
                <a:latin typeface="Garamond"/>
                <a:cs typeface="Garamond"/>
              </a:rPr>
              <a:t>mple</a:t>
            </a:r>
            <a:r>
              <a:rPr sz="4000" b="1" spc="-10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0" dirty="0">
                <a:solidFill>
                  <a:srgbClr val="999900"/>
                </a:solidFill>
                <a:latin typeface="Garamond"/>
                <a:cs typeface="Garamond"/>
              </a:rPr>
              <a:t>of</a:t>
            </a:r>
            <a:r>
              <a:rPr sz="4000" b="1" dirty="0">
                <a:solidFill>
                  <a:srgbClr val="999900"/>
                </a:solidFill>
                <a:latin typeface="Garamond"/>
                <a:cs typeface="Garamond"/>
              </a:rPr>
              <a:t>	</a:t>
            </a:r>
            <a:r>
              <a:rPr sz="4000" b="1" spc="-40" dirty="0">
                <a:solidFill>
                  <a:srgbClr val="999900"/>
                </a:solidFill>
                <a:latin typeface="Garamond"/>
                <a:cs typeface="Garamond"/>
              </a:rPr>
              <a:t>D</a:t>
            </a:r>
            <a:r>
              <a:rPr sz="4000" b="1" spc="-10" dirty="0">
                <a:solidFill>
                  <a:srgbClr val="999900"/>
                </a:solidFill>
                <a:latin typeface="Garamond"/>
                <a:cs typeface="Garamond"/>
              </a:rPr>
              <a:t>i</a:t>
            </a:r>
            <a:r>
              <a:rPr sz="4000" b="1" spc="-20" dirty="0">
                <a:solidFill>
                  <a:srgbClr val="999900"/>
                </a:solidFill>
                <a:latin typeface="Garamond"/>
                <a:cs typeface="Garamond"/>
              </a:rPr>
              <a:t>alectic</a:t>
            </a:r>
            <a:r>
              <a:rPr sz="4000" b="1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5" dirty="0">
                <a:solidFill>
                  <a:srgbClr val="999900"/>
                </a:solidFill>
                <a:latin typeface="Garamond"/>
                <a:cs typeface="Garamond"/>
              </a:rPr>
              <a:t>Argumentation</a:t>
            </a:r>
            <a:endParaRPr sz="4000">
              <a:latin typeface="Garamond"/>
              <a:cs typeface="Garamon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99769" y="2176273"/>
            <a:ext cx="10890504" cy="4505336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55600">
              <a:lnSpc>
                <a:spcPts val="2740"/>
              </a:lnSpc>
              <a:buClr>
                <a:srgbClr val="666600"/>
              </a:buClr>
              <a:buFont typeface="Wingdings"/>
              <a:buChar char=""/>
              <a:tabLst>
                <a:tab pos="355600" algn="l"/>
              </a:tabLst>
            </a:pPr>
            <a:r>
              <a:rPr spc="-20" dirty="0"/>
              <a:t>S</a:t>
            </a:r>
            <a:r>
              <a:rPr spc="-15" dirty="0"/>
              <a:t>u</a:t>
            </a:r>
            <a:r>
              <a:rPr spc="-5" dirty="0"/>
              <a:t>p</a:t>
            </a:r>
            <a:r>
              <a:rPr spc="5" dirty="0"/>
              <a:t>p</a:t>
            </a:r>
            <a:r>
              <a:rPr spc="-15" dirty="0"/>
              <a:t>o</a:t>
            </a:r>
            <a:r>
              <a:rPr spc="-25" dirty="0"/>
              <a:t>s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n</a:t>
            </a:r>
            <a:r>
              <a:rPr dirty="0"/>
              <a:t>ow</a:t>
            </a:r>
            <a:r>
              <a:rPr spc="15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5" dirty="0"/>
              <a:t>w</a:t>
            </a:r>
            <a:r>
              <a:rPr dirty="0"/>
              <a:t>e</a:t>
            </a:r>
            <a:r>
              <a:rPr spc="15" dirty="0"/>
              <a:t> </a:t>
            </a:r>
            <a:r>
              <a:rPr b="1" spc="-15" dirty="0">
                <a:latin typeface="Verdana"/>
                <a:cs typeface="Verdana"/>
              </a:rPr>
              <a:t>also</a:t>
            </a:r>
            <a:r>
              <a:rPr b="1" spc="30" dirty="0">
                <a:latin typeface="Verdana"/>
                <a:cs typeface="Verdana"/>
              </a:rPr>
              <a:t> </a:t>
            </a:r>
            <a:r>
              <a:rPr spc="-20" dirty="0"/>
              <a:t>h</a:t>
            </a:r>
            <a:r>
              <a:rPr spc="-40" dirty="0"/>
              <a:t>a</a:t>
            </a:r>
            <a:r>
              <a:rPr spc="-45" dirty="0"/>
              <a:t>v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15" dirty="0"/>
              <a:t>an</a:t>
            </a:r>
            <a:r>
              <a:rPr dirty="0"/>
              <a:t> </a:t>
            </a:r>
            <a:r>
              <a:rPr b="1" dirty="0">
                <a:latin typeface="Verdana"/>
                <a:cs typeface="Verdana"/>
              </a:rPr>
              <a:t>argument</a:t>
            </a:r>
          </a:p>
          <a:p>
            <a:pPr marL="12700" indent="0">
              <a:lnSpc>
                <a:spcPts val="2740"/>
              </a:lnSpc>
              <a:buNone/>
            </a:pPr>
            <a:r>
              <a:rPr spc="-15" dirty="0"/>
              <a:t>that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5" dirty="0"/>
              <a:t>p</a:t>
            </a:r>
            <a:r>
              <a:rPr spc="-15" dirty="0"/>
              <a:t>ower</a:t>
            </a:r>
            <a:r>
              <a:rPr spc="-10" dirty="0"/>
              <a:t> </a:t>
            </a:r>
            <a:r>
              <a:rPr spc="-15" dirty="0"/>
              <a:t>cu</a:t>
            </a:r>
            <a:r>
              <a:rPr dirty="0"/>
              <a:t>t</a:t>
            </a:r>
            <a:r>
              <a:rPr spc="15" dirty="0"/>
              <a:t> </a:t>
            </a:r>
            <a:r>
              <a:rPr spc="-15" dirty="0"/>
              <a:t>had</a:t>
            </a:r>
            <a:r>
              <a:rPr spc="5" dirty="0"/>
              <a:t> </a:t>
            </a:r>
            <a:r>
              <a:rPr spc="-15" dirty="0"/>
              <a:t>ended</a:t>
            </a:r>
            <a:r>
              <a:rPr spc="5" dirty="0"/>
              <a:t> 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345" dirty="0"/>
              <a:t>T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15" dirty="0"/>
              <a:t>e.g</a:t>
            </a:r>
            <a:r>
              <a:rPr spc="-15" dirty="0" smtClean="0"/>
              <a:t>.</a:t>
            </a:r>
            <a:r>
              <a:rPr dirty="0" smtClean="0"/>
              <a:t>:</a:t>
            </a:r>
            <a:endParaRPr lang="en-GB" dirty="0" smtClean="0"/>
          </a:p>
          <a:p>
            <a:pPr marL="12700" indent="0">
              <a:lnSpc>
                <a:spcPts val="2740"/>
              </a:lnSpc>
              <a:buNone/>
            </a:pPr>
            <a:endParaRPr sz="1400" dirty="0"/>
          </a:p>
          <a:p>
            <a:pPr marL="756285" lvl="1" indent="-286385">
              <a:lnSpc>
                <a:spcPts val="2395"/>
              </a:lnSpc>
              <a:spcBef>
                <a:spcPts val="120"/>
              </a:spcBef>
              <a:buClr>
                <a:srgbClr val="999900"/>
              </a:buClr>
              <a:buFont typeface="Wingdings"/>
              <a:buChar char=""/>
              <a:tabLst>
                <a:tab pos="756920" algn="l"/>
              </a:tabLst>
            </a:pPr>
            <a:r>
              <a:rPr sz="2000" b="1" dirty="0">
                <a:latin typeface="Verdana"/>
                <a:cs typeface="Verdana"/>
              </a:rPr>
              <a:t>a4</a:t>
            </a:r>
            <a:r>
              <a:rPr sz="2000" b="1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={short_p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spc="-5" dirty="0">
                <a:latin typeface="Verdana"/>
                <a:cs typeface="Verdana"/>
              </a:rPr>
              <a:t>wer_</a:t>
            </a:r>
            <a:r>
              <a:rPr sz="2000" dirty="0">
                <a:latin typeface="Verdana"/>
                <a:cs typeface="Verdana"/>
              </a:rPr>
              <a:t>cut</a:t>
            </a:r>
            <a:r>
              <a:rPr sz="2000" spc="-10" dirty="0">
                <a:latin typeface="Verdana"/>
                <a:cs typeface="Verdana"/>
              </a:rPr>
              <a:t>@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250" b="1" spc="15" baseline="25925" dirty="0">
                <a:latin typeface="Verdana"/>
                <a:cs typeface="Verdana"/>
              </a:rPr>
              <a:t>-</a:t>
            </a:r>
            <a:r>
              <a:rPr sz="2250" b="1" spc="-22" baseline="2592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implies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pow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_</a:t>
            </a:r>
            <a:r>
              <a:rPr sz="2000" dirty="0">
                <a:latin typeface="Verdana"/>
                <a:cs typeface="Verdana"/>
              </a:rPr>
              <a:t>cut@</a:t>
            </a:r>
            <a:r>
              <a:rPr sz="2000" spc="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}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 smtClean="0">
                <a:latin typeface="Verdana"/>
                <a:cs typeface="Verdana"/>
              </a:rPr>
              <a:t>U</a:t>
            </a:r>
            <a:r>
              <a:rPr lang="en-GB" sz="2000" dirty="0" smtClean="0">
                <a:latin typeface="Verdana"/>
                <a:cs typeface="Verdana"/>
              </a:rPr>
              <a:t> </a:t>
            </a:r>
            <a:r>
              <a:rPr sz="2000" dirty="0" smtClean="0"/>
              <a:t>{</a:t>
            </a:r>
            <a:r>
              <a:rPr sz="2000" dirty="0" err="1" smtClean="0">
                <a:solidFill>
                  <a:srgbClr val="99CC00"/>
                </a:solidFill>
              </a:rPr>
              <a:t>short</a:t>
            </a:r>
            <a:r>
              <a:rPr sz="2000" spc="-5" dirty="0" err="1" smtClean="0">
                <a:solidFill>
                  <a:srgbClr val="99CC00"/>
                </a:solidFill>
              </a:rPr>
              <a:t>_</a:t>
            </a:r>
            <a:r>
              <a:rPr sz="2000" dirty="0" err="1" smtClean="0">
                <a:solidFill>
                  <a:srgbClr val="99CC00"/>
                </a:solidFill>
              </a:rPr>
              <a:t>pow</a:t>
            </a:r>
            <a:r>
              <a:rPr sz="2000" spc="-10" dirty="0" err="1" smtClean="0">
                <a:solidFill>
                  <a:srgbClr val="99CC00"/>
                </a:solidFill>
              </a:rPr>
              <a:t>e</a:t>
            </a:r>
            <a:r>
              <a:rPr sz="2000" dirty="0" err="1" smtClean="0">
                <a:solidFill>
                  <a:srgbClr val="99CC00"/>
                </a:solidFill>
              </a:rPr>
              <a:t>r</a:t>
            </a:r>
            <a:r>
              <a:rPr sz="2000" spc="-10" dirty="0" err="1" smtClean="0">
                <a:solidFill>
                  <a:srgbClr val="99CC00"/>
                </a:solidFill>
              </a:rPr>
              <a:t>_</a:t>
            </a:r>
            <a:r>
              <a:rPr sz="2000" dirty="0" err="1" smtClean="0">
                <a:solidFill>
                  <a:srgbClr val="99CC00"/>
                </a:solidFill>
              </a:rPr>
              <a:t>cut</a:t>
            </a:r>
            <a:r>
              <a:rPr sz="2000" spc="-10" dirty="0" err="1" smtClean="0">
                <a:solidFill>
                  <a:srgbClr val="99CC00"/>
                </a:solidFill>
              </a:rPr>
              <a:t>@</a:t>
            </a:r>
            <a:r>
              <a:rPr sz="2000" dirty="0" err="1" smtClean="0">
                <a:solidFill>
                  <a:srgbClr val="99CC00"/>
                </a:solidFill>
              </a:rPr>
              <a:t>T</a:t>
            </a:r>
            <a:r>
              <a:rPr sz="2400" b="1" spc="-15" baseline="24305" dirty="0" smtClean="0">
                <a:solidFill>
                  <a:srgbClr val="99CC00"/>
                </a:solidFill>
                <a:latin typeface="Verdana"/>
                <a:cs typeface="Verdana"/>
              </a:rPr>
              <a:t>-</a:t>
            </a:r>
            <a:r>
              <a:rPr sz="2000" dirty="0"/>
              <a:t>}</a:t>
            </a:r>
            <a:endParaRPr sz="2000" dirty="0">
              <a:latin typeface="Verdana"/>
              <a:cs typeface="Verdana"/>
            </a:endParaRPr>
          </a:p>
          <a:p>
            <a:pPr>
              <a:spcBef>
                <a:spcPts val="3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tabLst>
                <a:tab pos="354965" algn="l"/>
              </a:tabLst>
            </a:pPr>
            <a:r>
              <a:rPr sz="1800" dirty="0">
                <a:solidFill>
                  <a:srgbClr val="666600"/>
                </a:solidFill>
                <a:latin typeface="Wingdings"/>
                <a:cs typeface="Wingdings"/>
              </a:rPr>
              <a:t></a:t>
            </a:r>
            <a:r>
              <a:rPr sz="1800" dirty="0">
                <a:solidFill>
                  <a:srgbClr val="666600"/>
                </a:solidFill>
                <a:latin typeface="Times New Roman"/>
                <a:cs typeface="Times New Roman"/>
              </a:rPr>
              <a:t>	</a:t>
            </a:r>
            <a:r>
              <a:rPr b="1" i="1" spc="-10" dirty="0" smtClean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lang="en-GB" b="1" i="1" spc="-10" dirty="0" smtClean="0">
                <a:solidFill>
                  <a:srgbClr val="FF0000"/>
                </a:solidFill>
                <a:latin typeface="Verdana"/>
                <a:cs typeface="Verdana"/>
              </a:rPr>
              <a:t>TT</a:t>
            </a:r>
            <a:r>
              <a:rPr b="1" i="1" spc="25" dirty="0" smtClean="0">
                <a:latin typeface="Verdana"/>
                <a:cs typeface="Verdana"/>
              </a:rPr>
              <a:t> </a:t>
            </a:r>
            <a:r>
              <a:rPr dirty="0"/>
              <a:t>= {(a</a:t>
            </a:r>
            <a:r>
              <a:rPr spc="-10" dirty="0"/>
              <a:t>1</a:t>
            </a:r>
            <a:r>
              <a:rPr dirty="0"/>
              <a:t>,a3),</a:t>
            </a:r>
            <a:r>
              <a:rPr spc="-15" dirty="0"/>
              <a:t> </a:t>
            </a:r>
            <a:r>
              <a:rPr spc="-5" dirty="0"/>
              <a:t>(a2,</a:t>
            </a:r>
            <a:r>
              <a:rPr spc="-10" dirty="0"/>
              <a:t>a</a:t>
            </a:r>
            <a:r>
              <a:rPr dirty="0"/>
              <a:t>1),</a:t>
            </a:r>
            <a:r>
              <a:rPr spc="-5" dirty="0"/>
              <a:t> </a:t>
            </a:r>
            <a:r>
              <a:rPr spc="-5" dirty="0">
                <a:solidFill>
                  <a:srgbClr val="CCCC66"/>
                </a:solidFill>
              </a:rPr>
              <a:t>(a4,</a:t>
            </a:r>
            <a:r>
              <a:rPr spc="-10" dirty="0">
                <a:solidFill>
                  <a:srgbClr val="CCCC66"/>
                </a:solidFill>
              </a:rPr>
              <a:t>a</a:t>
            </a:r>
            <a:r>
              <a:rPr dirty="0">
                <a:solidFill>
                  <a:srgbClr val="CCCC66"/>
                </a:solidFill>
              </a:rPr>
              <a:t>2),</a:t>
            </a:r>
            <a:r>
              <a:rPr spc="-5" dirty="0">
                <a:solidFill>
                  <a:srgbClr val="CCCC66"/>
                </a:solidFill>
              </a:rPr>
              <a:t> (</a:t>
            </a:r>
            <a:r>
              <a:rPr spc="-10" dirty="0">
                <a:solidFill>
                  <a:srgbClr val="CCCC66"/>
                </a:solidFill>
              </a:rPr>
              <a:t>a</a:t>
            </a:r>
            <a:r>
              <a:rPr dirty="0">
                <a:solidFill>
                  <a:srgbClr val="CCCC66"/>
                </a:solidFill>
              </a:rPr>
              <a:t>2,a</a:t>
            </a:r>
            <a:r>
              <a:rPr spc="-10" dirty="0">
                <a:solidFill>
                  <a:srgbClr val="CCCC66"/>
                </a:solidFill>
              </a:rPr>
              <a:t>4</a:t>
            </a:r>
            <a:r>
              <a:rPr dirty="0">
                <a:solidFill>
                  <a:srgbClr val="CCCC66"/>
                </a:solidFill>
              </a:rPr>
              <a:t>)</a:t>
            </a:r>
            <a:r>
              <a:rPr dirty="0"/>
              <a:t>}</a:t>
            </a:r>
            <a:endParaRPr sz="1800" dirty="0">
              <a:latin typeface="Verdana"/>
              <a:cs typeface="Verdana"/>
            </a:endParaRPr>
          </a:p>
          <a:p>
            <a:pPr marL="756285" lvl="1" indent="-286385">
              <a:spcBef>
                <a:spcPts val="229"/>
              </a:spcBef>
              <a:buClr>
                <a:srgbClr val="999900"/>
              </a:buClr>
              <a:buFont typeface="Wingdings"/>
              <a:buChar char="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gs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a4 and 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2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are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00B050"/>
                </a:solidFill>
                <a:latin typeface="Verdana"/>
                <a:cs typeface="Verdana"/>
              </a:rPr>
              <a:t>equ</a:t>
            </a:r>
            <a:r>
              <a:rPr sz="2000" b="1" spc="5" dirty="0">
                <a:solidFill>
                  <a:srgbClr val="00B050"/>
                </a:solidFill>
                <a:latin typeface="Verdana"/>
                <a:cs typeface="Verdana"/>
              </a:rPr>
              <a:t>a</a:t>
            </a:r>
            <a:r>
              <a:rPr sz="2000" b="1" dirty="0">
                <a:solidFill>
                  <a:srgbClr val="00B050"/>
                </a:solidFill>
                <a:latin typeface="Verdana"/>
                <a:cs typeface="Verdana"/>
              </a:rPr>
              <a:t>lly</a:t>
            </a:r>
            <a:r>
              <a:rPr sz="2000" b="1" spc="-1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00B050"/>
                </a:solidFill>
                <a:latin typeface="Verdana"/>
                <a:cs typeface="Verdana"/>
              </a:rPr>
              <a:t>stron</a:t>
            </a:r>
            <a:r>
              <a:rPr sz="2000" b="1" dirty="0">
                <a:solidFill>
                  <a:srgbClr val="00B050"/>
                </a:solidFill>
                <a:latin typeface="Verdana"/>
                <a:cs typeface="Verdana"/>
              </a:rPr>
              <a:t>g </a:t>
            </a:r>
            <a:r>
              <a:rPr sz="2000" spc="-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CCCC66"/>
                </a:solidFill>
                <a:latin typeface="Verdana"/>
                <a:cs typeface="Verdana"/>
              </a:rPr>
              <a:t>“p</a:t>
            </a:r>
            <a:r>
              <a:rPr sz="2000" b="1" spc="5" dirty="0">
                <a:solidFill>
                  <a:srgbClr val="CCCC66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rgbClr val="CCCC66"/>
                </a:solidFill>
                <a:latin typeface="Verdana"/>
                <a:cs typeface="Verdana"/>
              </a:rPr>
              <a:t>w</a:t>
            </a:r>
            <a:r>
              <a:rPr sz="2000" b="1" spc="-5" dirty="0">
                <a:solidFill>
                  <a:srgbClr val="CCCC66"/>
                </a:solidFill>
                <a:latin typeface="Verdana"/>
                <a:cs typeface="Verdana"/>
              </a:rPr>
              <a:t>er_cu</a:t>
            </a:r>
            <a:r>
              <a:rPr sz="2000" b="1" spc="5" dirty="0">
                <a:solidFill>
                  <a:srgbClr val="CCCC66"/>
                </a:solidFill>
                <a:latin typeface="Verdana"/>
                <a:cs typeface="Verdana"/>
              </a:rPr>
              <a:t>t</a:t>
            </a:r>
            <a:r>
              <a:rPr sz="2000" b="1" dirty="0">
                <a:solidFill>
                  <a:srgbClr val="CCCC66"/>
                </a:solidFill>
                <a:latin typeface="Verdana"/>
                <a:cs typeface="Verdana"/>
              </a:rPr>
              <a:t>”</a:t>
            </a:r>
            <a:endParaRPr sz="2000" dirty="0">
              <a:latin typeface="Verdana"/>
              <a:cs typeface="Verdana"/>
            </a:endParaRPr>
          </a:p>
          <a:p>
            <a:pPr marL="1155065" lvl="2">
              <a:spcBef>
                <a:spcPts val="215"/>
              </a:spcBef>
              <a:buClr>
                <a:srgbClr val="99CC00"/>
              </a:buClr>
              <a:buSzPct val="64705"/>
              <a:buFont typeface="Wingdings"/>
              <a:buChar char=""/>
              <a:tabLst>
                <a:tab pos="1155700" algn="l"/>
              </a:tabLst>
            </a:pPr>
            <a:r>
              <a:rPr sz="1700" spc="-5" dirty="0">
                <a:latin typeface="Verdana"/>
                <a:cs typeface="Verdana"/>
              </a:rPr>
              <a:t>N</a:t>
            </a:r>
            <a:r>
              <a:rPr sz="1700" dirty="0">
                <a:latin typeface="Verdana"/>
                <a:cs typeface="Verdana"/>
              </a:rPr>
              <a:t>o</a:t>
            </a:r>
            <a:r>
              <a:rPr sz="1700" spc="10" dirty="0"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00B050"/>
                </a:solidFill>
                <a:latin typeface="Verdana"/>
                <a:cs typeface="Verdana"/>
              </a:rPr>
              <a:t>preferenc</a:t>
            </a:r>
            <a:r>
              <a:rPr sz="1700" b="1" dirty="0">
                <a:solidFill>
                  <a:srgbClr val="00B050"/>
                </a:solidFill>
                <a:latin typeface="Verdana"/>
                <a:cs typeface="Verdana"/>
              </a:rPr>
              <a:t>e</a:t>
            </a:r>
            <a:r>
              <a:rPr sz="1700" b="1" spc="-20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b</a:t>
            </a:r>
            <a:r>
              <a:rPr sz="1700" dirty="0">
                <a:latin typeface="Verdana"/>
                <a:cs typeface="Verdana"/>
              </a:rPr>
              <a:t>etween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dirty="0" smtClean="0">
                <a:latin typeface="Verdana"/>
                <a:cs typeface="Verdana"/>
              </a:rPr>
              <a:t>th</a:t>
            </a:r>
            <a:r>
              <a:rPr sz="1700" spc="5" dirty="0" smtClean="0">
                <a:latin typeface="Verdana"/>
                <a:cs typeface="Verdana"/>
              </a:rPr>
              <a:t>e</a:t>
            </a:r>
            <a:r>
              <a:rPr sz="1700" dirty="0" smtClean="0">
                <a:latin typeface="Verdana"/>
                <a:cs typeface="Verdana"/>
              </a:rPr>
              <a:t>m</a:t>
            </a:r>
            <a:r>
              <a:rPr lang="en-GB" sz="1700" dirty="0" smtClean="0">
                <a:latin typeface="Verdana"/>
                <a:cs typeface="Verdana"/>
              </a:rPr>
              <a:t>. </a:t>
            </a:r>
            <a:r>
              <a:rPr sz="1700" dirty="0" smtClean="0">
                <a:latin typeface="Verdana"/>
                <a:cs typeface="Verdana"/>
              </a:rPr>
              <a:t>They</a:t>
            </a:r>
            <a:r>
              <a:rPr sz="1700" spc="-20" dirty="0" smtClean="0"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00B050"/>
                </a:solidFill>
                <a:latin typeface="Verdana"/>
                <a:cs typeface="Verdana"/>
              </a:rPr>
              <a:t>d</a:t>
            </a:r>
            <a:r>
              <a:rPr sz="1700" b="1" spc="-10" dirty="0">
                <a:solidFill>
                  <a:srgbClr val="00B050"/>
                </a:solidFill>
                <a:latin typeface="Verdana"/>
                <a:cs typeface="Verdana"/>
              </a:rPr>
              <a:t>e</a:t>
            </a:r>
            <a:r>
              <a:rPr sz="1700" b="1" spc="-5" dirty="0">
                <a:solidFill>
                  <a:srgbClr val="00B050"/>
                </a:solidFill>
                <a:latin typeface="Verdana"/>
                <a:cs typeface="Verdana"/>
              </a:rPr>
              <a:t>fen</a:t>
            </a:r>
            <a:r>
              <a:rPr sz="1700" b="1" dirty="0">
                <a:solidFill>
                  <a:srgbClr val="00B050"/>
                </a:solidFill>
                <a:latin typeface="Verdana"/>
                <a:cs typeface="Verdana"/>
              </a:rPr>
              <a:t>d</a:t>
            </a:r>
            <a:r>
              <a:rPr sz="1700" b="1" dirty="0">
                <a:latin typeface="Verdana"/>
                <a:cs typeface="Verdana"/>
              </a:rPr>
              <a:t> </a:t>
            </a:r>
            <a:r>
              <a:rPr sz="1700" dirty="0">
                <a:latin typeface="Verdana"/>
                <a:cs typeface="Verdana"/>
              </a:rPr>
              <a:t>a</a:t>
            </a:r>
            <a:r>
              <a:rPr sz="1700" spc="-15" dirty="0">
                <a:latin typeface="Verdana"/>
                <a:cs typeface="Verdana"/>
              </a:rPr>
              <a:t>g</a:t>
            </a:r>
            <a:r>
              <a:rPr sz="1700" dirty="0">
                <a:latin typeface="Verdana"/>
                <a:cs typeface="Verdana"/>
              </a:rPr>
              <a:t>ainst</a:t>
            </a:r>
            <a:r>
              <a:rPr sz="1700" spc="-5" dirty="0">
                <a:latin typeface="Verdana"/>
                <a:cs typeface="Verdana"/>
              </a:rPr>
              <a:t> </a:t>
            </a:r>
            <a:r>
              <a:rPr sz="1700" dirty="0">
                <a:latin typeface="Verdana"/>
                <a:cs typeface="Verdana"/>
              </a:rPr>
              <a:t>each othe</a:t>
            </a:r>
            <a:r>
              <a:rPr sz="1700" spc="-235" dirty="0">
                <a:latin typeface="Verdana"/>
                <a:cs typeface="Verdana"/>
              </a:rPr>
              <a:t>r</a:t>
            </a:r>
            <a:r>
              <a:rPr sz="1700" dirty="0" smtClean="0">
                <a:latin typeface="Verdana"/>
                <a:cs typeface="Verdana"/>
              </a:rPr>
              <a:t>.</a:t>
            </a:r>
            <a:endParaRPr lang="en-GB" sz="1700" dirty="0" smtClean="0">
              <a:latin typeface="Verdana"/>
              <a:cs typeface="Verdana"/>
            </a:endParaRPr>
          </a:p>
          <a:p>
            <a:pPr marL="1155065" lvl="2">
              <a:spcBef>
                <a:spcPts val="215"/>
              </a:spcBef>
              <a:buClr>
                <a:srgbClr val="99CC00"/>
              </a:buClr>
              <a:buSzPct val="64705"/>
              <a:buFont typeface="Wingdings"/>
              <a:buChar char=""/>
              <a:tabLst>
                <a:tab pos="1155700" algn="l"/>
              </a:tabLst>
            </a:pPr>
            <a:endParaRPr sz="1700" dirty="0">
              <a:latin typeface="Verdana"/>
              <a:cs typeface="Verdana"/>
            </a:endParaRPr>
          </a:p>
          <a:p>
            <a:pPr lvl="2">
              <a:spcBef>
                <a:spcPts val="51"/>
              </a:spcBef>
              <a:buClr>
                <a:srgbClr val="99CC00"/>
              </a:buClr>
              <a:buFont typeface="Wingdings"/>
              <a:buChar char=""/>
            </a:pPr>
            <a:endParaRPr sz="1350" dirty="0">
              <a:latin typeface="Times New Roman"/>
              <a:cs typeface="Times New Roman"/>
            </a:endParaRPr>
          </a:p>
          <a:p>
            <a:pPr marL="355600">
              <a:lnSpc>
                <a:spcPts val="2705"/>
              </a:lnSpc>
              <a:buClr>
                <a:srgbClr val="666600"/>
              </a:buClr>
              <a:buFont typeface="Wingdings"/>
              <a:buChar char=""/>
              <a:tabLst>
                <a:tab pos="355600" algn="l"/>
              </a:tabLst>
            </a:pPr>
            <a:r>
              <a:rPr dirty="0"/>
              <a:t>{a</a:t>
            </a:r>
            <a:r>
              <a:rPr spc="-10" dirty="0"/>
              <a:t>3</a:t>
            </a:r>
            <a:r>
              <a:rPr dirty="0"/>
              <a:t>,a2} </a:t>
            </a:r>
            <a:r>
              <a:rPr b="1" dirty="0">
                <a:solidFill>
                  <a:srgbClr val="0070C0"/>
                </a:solidFill>
                <a:latin typeface="Verdana"/>
                <a:cs typeface="Verdana"/>
              </a:rPr>
              <a:t>ac</a:t>
            </a:r>
            <a:r>
              <a:rPr b="1" spc="5" dirty="0">
                <a:solidFill>
                  <a:srgbClr val="0070C0"/>
                </a:solidFill>
                <a:latin typeface="Verdana"/>
                <a:cs typeface="Verdana"/>
              </a:rPr>
              <a:t>c</a:t>
            </a:r>
            <a:r>
              <a:rPr b="1" spc="-5" dirty="0">
                <a:solidFill>
                  <a:srgbClr val="0070C0"/>
                </a:solidFill>
                <a:latin typeface="Verdana"/>
                <a:cs typeface="Verdana"/>
              </a:rPr>
              <a:t>eptabl</a:t>
            </a:r>
            <a:r>
              <a:rPr b="1" dirty="0">
                <a:solidFill>
                  <a:srgbClr val="0070C0"/>
                </a:solidFill>
                <a:latin typeface="Verdana"/>
                <a:cs typeface="Verdana"/>
              </a:rPr>
              <a:t>e</a:t>
            </a:r>
            <a:r>
              <a:rPr b="1" spc="10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dirty="0"/>
              <a:t>a</a:t>
            </a:r>
            <a:r>
              <a:rPr spc="-10" dirty="0"/>
              <a:t>r</a:t>
            </a:r>
            <a:r>
              <a:rPr spc="-5" dirty="0"/>
              <a:t>gu</a:t>
            </a:r>
            <a:r>
              <a:rPr spc="5" dirty="0"/>
              <a:t>m</a:t>
            </a:r>
            <a:r>
              <a:rPr dirty="0"/>
              <a:t>ent </a:t>
            </a:r>
            <a:r>
              <a:rPr dirty="0" smtClean="0"/>
              <a:t>f</a:t>
            </a:r>
            <a:r>
              <a:rPr spc="-15" dirty="0" smtClean="0"/>
              <a:t>o</a:t>
            </a:r>
            <a:r>
              <a:rPr dirty="0" smtClean="0"/>
              <a:t>r</a:t>
            </a:r>
            <a:r>
              <a:rPr lang="en-GB" dirty="0" smtClean="0"/>
              <a:t> </a:t>
            </a:r>
            <a:r>
              <a:rPr sz="2900" spc="-5" dirty="0" err="1" smtClean="0"/>
              <a:t>dar</a:t>
            </a:r>
            <a:r>
              <a:rPr sz="2900" spc="-10" dirty="0" err="1" smtClean="0"/>
              <a:t>k</a:t>
            </a:r>
            <a:r>
              <a:rPr sz="2900" dirty="0" err="1" smtClean="0"/>
              <a:t>ness@</a:t>
            </a:r>
            <a:r>
              <a:rPr sz="2900" spc="-10" dirty="0" err="1" smtClean="0"/>
              <a:t>T</a:t>
            </a:r>
            <a:r>
              <a:rPr sz="2850" b="1" spc="22" baseline="24853" dirty="0">
                <a:latin typeface="Verdana"/>
                <a:cs typeface="Verdana"/>
              </a:rPr>
              <a:t>+</a:t>
            </a:r>
            <a:endParaRPr sz="2850" baseline="24853" dirty="0">
              <a:latin typeface="Verdana"/>
              <a:cs typeface="Verdana"/>
            </a:endParaRPr>
          </a:p>
          <a:p>
            <a:pPr marL="355600">
              <a:lnSpc>
                <a:spcPts val="3720"/>
              </a:lnSpc>
              <a:spcBef>
                <a:spcPts val="200"/>
              </a:spcBef>
              <a:buClr>
                <a:srgbClr val="666600"/>
              </a:buClr>
              <a:buFont typeface="Wingdings"/>
              <a:buChar char=""/>
              <a:tabLst>
                <a:tab pos="355600" algn="l"/>
              </a:tabLst>
            </a:pPr>
            <a:r>
              <a:rPr spc="-15" dirty="0"/>
              <a:t>{a1,a</a:t>
            </a:r>
            <a:r>
              <a:rPr spc="-30" dirty="0"/>
              <a:t>4</a:t>
            </a:r>
            <a:r>
              <a:rPr spc="-20" dirty="0"/>
              <a:t>}</a:t>
            </a:r>
            <a:r>
              <a:rPr spc="10" dirty="0"/>
              <a:t> </a:t>
            </a:r>
            <a:r>
              <a:rPr b="1" dirty="0">
                <a:solidFill>
                  <a:srgbClr val="0070C0"/>
                </a:solidFill>
                <a:latin typeface="Verdana"/>
                <a:cs typeface="Verdana"/>
              </a:rPr>
              <a:t>a</a:t>
            </a:r>
            <a:r>
              <a:rPr b="1" spc="5" dirty="0">
                <a:solidFill>
                  <a:srgbClr val="0070C0"/>
                </a:solidFill>
                <a:latin typeface="Verdana"/>
                <a:cs typeface="Verdana"/>
              </a:rPr>
              <a:t>c</a:t>
            </a:r>
            <a:r>
              <a:rPr b="1" spc="-5" dirty="0">
                <a:solidFill>
                  <a:srgbClr val="0070C0"/>
                </a:solidFill>
                <a:latin typeface="Verdana"/>
                <a:cs typeface="Verdana"/>
              </a:rPr>
              <a:t>c</a:t>
            </a:r>
            <a:r>
              <a:rPr b="1" dirty="0">
                <a:solidFill>
                  <a:srgbClr val="0070C0"/>
                </a:solidFill>
                <a:latin typeface="Verdana"/>
                <a:cs typeface="Verdana"/>
              </a:rPr>
              <a:t>e</a:t>
            </a:r>
            <a:r>
              <a:rPr b="1" spc="-20" dirty="0">
                <a:solidFill>
                  <a:srgbClr val="0070C0"/>
                </a:solidFill>
                <a:latin typeface="Verdana"/>
                <a:cs typeface="Verdana"/>
              </a:rPr>
              <a:t>pta</a:t>
            </a:r>
            <a:r>
              <a:rPr b="1" spc="-15" dirty="0">
                <a:solidFill>
                  <a:srgbClr val="0070C0"/>
                </a:solidFill>
                <a:latin typeface="Verdana"/>
                <a:cs typeface="Verdana"/>
              </a:rPr>
              <a:t>ble</a:t>
            </a:r>
            <a:r>
              <a:rPr b="1" spc="10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spc="-15" dirty="0"/>
              <a:t>a</a:t>
            </a:r>
            <a:r>
              <a:rPr spc="-25" dirty="0"/>
              <a:t>r</a:t>
            </a:r>
            <a:r>
              <a:rPr spc="-20" dirty="0"/>
              <a:t>g</a:t>
            </a:r>
            <a:r>
              <a:rPr spc="-15" dirty="0"/>
              <a:t>u</a:t>
            </a:r>
            <a:r>
              <a:rPr spc="-20" dirty="0"/>
              <a:t>ment</a:t>
            </a:r>
            <a:r>
              <a:rPr spc="5" dirty="0"/>
              <a:t> </a:t>
            </a:r>
            <a:r>
              <a:rPr spc="-15" dirty="0"/>
              <a:t>for</a:t>
            </a:r>
            <a:r>
              <a:rPr spc="30" dirty="0"/>
              <a:t> </a:t>
            </a:r>
            <a:r>
              <a:rPr sz="3250" b="1" i="1" spc="-120" dirty="0" smtClean="0">
                <a:latin typeface="Symbol"/>
                <a:cs typeface="Symbol"/>
              </a:rPr>
              <a:t></a:t>
            </a:r>
            <a:r>
              <a:rPr sz="2900" spc="-5" dirty="0" err="1" smtClean="0"/>
              <a:t>dar</a:t>
            </a:r>
            <a:r>
              <a:rPr sz="2900" spc="-10" dirty="0" err="1" smtClean="0"/>
              <a:t>k</a:t>
            </a:r>
            <a:r>
              <a:rPr sz="2900" dirty="0" err="1" smtClean="0"/>
              <a:t>ness@</a:t>
            </a:r>
            <a:r>
              <a:rPr sz="2900" spc="-10" dirty="0" err="1" smtClean="0"/>
              <a:t>T</a:t>
            </a:r>
            <a:r>
              <a:rPr sz="2850" b="1" spc="22" baseline="24853" dirty="0">
                <a:latin typeface="Verdana"/>
                <a:cs typeface="Verdana"/>
              </a:rPr>
              <a:t>+</a:t>
            </a:r>
            <a:endParaRPr sz="2850" baseline="24853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6124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Example Revisited 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793344" y="1209928"/>
            <a:ext cx="10812575" cy="5766943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 smtClean="0"/>
              <a:t> </a:t>
            </a:r>
            <a:endParaRPr lang="en-US" sz="11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 smtClean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3200" b="1" dirty="0"/>
              <a:t>a</a:t>
            </a:r>
            <a:r>
              <a:rPr lang="en-US" sz="3200" b="1" dirty="0" smtClean="0"/>
              <a:t>1 supports </a:t>
            </a:r>
            <a:r>
              <a:rPr lang="en-GB" sz="3600" b="1" i="1" spc="-120" dirty="0">
                <a:latin typeface="Symbol"/>
                <a:cs typeface="Symbol"/>
              </a:rPr>
              <a:t></a:t>
            </a:r>
            <a:r>
              <a:rPr lang="en-GB" sz="3200" spc="-5" dirty="0" err="1"/>
              <a:t>dar</a:t>
            </a:r>
            <a:r>
              <a:rPr lang="en-GB" sz="3200" spc="-10" dirty="0" err="1"/>
              <a:t>k</a:t>
            </a:r>
            <a:r>
              <a:rPr lang="en-GB" sz="3200" dirty="0" err="1"/>
              <a:t>ness@</a:t>
            </a:r>
            <a:r>
              <a:rPr lang="en-GB" sz="3200" spc="-10" dirty="0" err="1"/>
              <a:t>T</a:t>
            </a:r>
            <a:r>
              <a:rPr lang="en-GB" sz="3200" b="1" spc="22" baseline="24853" dirty="0" smtClean="0">
                <a:cs typeface="Verdana"/>
              </a:rPr>
              <a:t>+ </a:t>
            </a:r>
          </a:p>
          <a:p>
            <a:pPr lvl="1">
              <a:buClr>
                <a:schemeClr val="tx1"/>
              </a:buClr>
              <a:defRPr/>
            </a:pPr>
            <a:r>
              <a:rPr lang="en-GB" dirty="0" smtClean="0">
                <a:cs typeface="Verdana"/>
              </a:rPr>
              <a:t>(&amp; </a:t>
            </a:r>
            <a:r>
              <a:rPr lang="en-GB" dirty="0" err="1" smtClean="0">
                <a:cs typeface="Verdana"/>
              </a:rPr>
              <a:t>light_on@T</a:t>
            </a:r>
            <a:r>
              <a:rPr lang="en-GB" b="1" spc="22" baseline="24853" dirty="0" smtClean="0">
                <a:cs typeface="Verdana"/>
              </a:rPr>
              <a:t>+</a:t>
            </a:r>
            <a:r>
              <a:rPr lang="en-GB" dirty="0" smtClean="0">
                <a:cs typeface="Verdana"/>
              </a:rPr>
              <a:t>)</a:t>
            </a:r>
            <a:endParaRPr lang="en-US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200" b="1" dirty="0"/>
              <a:t>a</a:t>
            </a:r>
            <a:r>
              <a:rPr lang="en-US" sz="3200" b="1" dirty="0" smtClean="0"/>
              <a:t>2 supports </a:t>
            </a:r>
            <a:r>
              <a:rPr lang="en-GB" sz="3200" dirty="0" err="1" smtClean="0">
                <a:cs typeface="Verdana"/>
              </a:rPr>
              <a:t>pow</a:t>
            </a:r>
            <a:r>
              <a:rPr lang="en-GB" sz="3200" spc="-10" dirty="0" err="1" smtClean="0">
                <a:cs typeface="Verdana"/>
              </a:rPr>
              <a:t>e</a:t>
            </a:r>
            <a:r>
              <a:rPr lang="en-GB" sz="3200" dirty="0" err="1" smtClean="0">
                <a:cs typeface="Verdana"/>
              </a:rPr>
              <a:t>r</a:t>
            </a:r>
            <a:r>
              <a:rPr lang="en-GB" sz="3200" spc="-10" dirty="0" err="1" smtClean="0">
                <a:cs typeface="Verdana"/>
              </a:rPr>
              <a:t>_</a:t>
            </a:r>
            <a:r>
              <a:rPr lang="en-GB" sz="3200" dirty="0" err="1" smtClean="0">
                <a:cs typeface="Verdana"/>
              </a:rPr>
              <a:t>cut@</a:t>
            </a:r>
            <a:r>
              <a:rPr lang="en-GB" sz="3200" spc="5" dirty="0" err="1" smtClean="0">
                <a:cs typeface="Verdana"/>
              </a:rPr>
              <a:t>T</a:t>
            </a:r>
            <a:r>
              <a:rPr lang="en-GB" sz="3200" spc="5" dirty="0" smtClean="0">
                <a:cs typeface="Verdana"/>
              </a:rPr>
              <a:t> </a:t>
            </a:r>
          </a:p>
          <a:p>
            <a:pPr lvl="1">
              <a:buClr>
                <a:schemeClr val="tx1"/>
              </a:buClr>
              <a:defRPr/>
            </a:pPr>
            <a:r>
              <a:rPr lang="en-GB" spc="5" dirty="0" smtClean="0">
                <a:cs typeface="Verdana"/>
              </a:rPr>
              <a:t>(&amp; </a:t>
            </a:r>
            <a:r>
              <a:rPr lang="en-GB" sz="2600" i="1" spc="-75" dirty="0">
                <a:latin typeface="Symbol"/>
                <a:cs typeface="Symbol"/>
              </a:rPr>
              <a:t></a:t>
            </a:r>
            <a:r>
              <a:rPr lang="en-GB" sz="2600" b="1" i="1" spc="155" dirty="0">
                <a:latin typeface="Times New Roman"/>
                <a:cs typeface="Times New Roman"/>
              </a:rPr>
              <a:t> </a:t>
            </a:r>
            <a:r>
              <a:rPr lang="en-GB" sz="2600" dirty="0" err="1" smtClean="0">
                <a:cs typeface="Verdana"/>
              </a:rPr>
              <a:t>eletricity@T</a:t>
            </a:r>
            <a:r>
              <a:rPr lang="en-GB" sz="2600" dirty="0" smtClean="0">
                <a:cs typeface="Verdana"/>
              </a:rPr>
              <a:t>,</a:t>
            </a:r>
            <a:r>
              <a:rPr lang="en-GB" sz="2600" spc="5" dirty="0" smtClean="0">
                <a:cs typeface="Verdana"/>
              </a:rPr>
              <a:t> </a:t>
            </a:r>
            <a:r>
              <a:rPr lang="en-GB" sz="3200" i="1" spc="-75" dirty="0" smtClean="0">
                <a:latin typeface="Symbol"/>
                <a:cs typeface="Symbol"/>
              </a:rPr>
              <a:t></a:t>
            </a:r>
            <a:r>
              <a:rPr lang="en-GB" sz="3200" b="1" i="1" spc="155" dirty="0" smtClean="0">
                <a:latin typeface="Times New Roman"/>
                <a:cs typeface="Times New Roman"/>
              </a:rPr>
              <a:t> </a:t>
            </a:r>
            <a:r>
              <a:rPr lang="en-GB" dirty="0" err="1">
                <a:cs typeface="Verdana"/>
              </a:rPr>
              <a:t>light_on@T</a:t>
            </a:r>
            <a:r>
              <a:rPr lang="en-GB" b="1" spc="22" baseline="24853" dirty="0">
                <a:cs typeface="Verdana"/>
              </a:rPr>
              <a:t>+</a:t>
            </a:r>
            <a:r>
              <a:rPr lang="en-GB" spc="5" dirty="0" smtClean="0">
                <a:cs typeface="Verdana"/>
              </a:rPr>
              <a:t>)</a:t>
            </a:r>
            <a:endParaRPr lang="en-US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200" b="1" dirty="0" smtClean="0"/>
              <a:t>a3 supports </a:t>
            </a:r>
            <a:r>
              <a:rPr lang="en-GB" sz="3200" spc="-5" dirty="0" err="1" smtClean="0"/>
              <a:t>dar</a:t>
            </a:r>
            <a:r>
              <a:rPr lang="en-GB" sz="3200" spc="-10" dirty="0" err="1" smtClean="0"/>
              <a:t>k</a:t>
            </a:r>
            <a:r>
              <a:rPr lang="en-GB" sz="3200" dirty="0" err="1" smtClean="0"/>
              <a:t>ness@</a:t>
            </a:r>
            <a:r>
              <a:rPr lang="en-GB" sz="3200" spc="-10" dirty="0" err="1" smtClean="0"/>
              <a:t>T</a:t>
            </a:r>
            <a:r>
              <a:rPr lang="en-GB" sz="3200" b="1" spc="22" baseline="24853" dirty="0" smtClean="0">
                <a:cs typeface="Verdana"/>
              </a:rPr>
              <a:t>+</a:t>
            </a:r>
            <a:endParaRPr lang="en-US" sz="3200" b="1" dirty="0"/>
          </a:p>
          <a:p>
            <a:pPr>
              <a:buClr>
                <a:schemeClr val="tx1"/>
              </a:buClr>
              <a:defRPr/>
            </a:pPr>
            <a:r>
              <a:rPr lang="en-US" sz="3200" b="1" dirty="0" smtClean="0"/>
              <a:t>a4 supports </a:t>
            </a:r>
            <a:r>
              <a:rPr lang="en-GB" sz="3600" b="1" i="1" spc="-75" dirty="0">
                <a:latin typeface="Symbol"/>
                <a:cs typeface="Symbol"/>
              </a:rPr>
              <a:t></a:t>
            </a:r>
            <a:r>
              <a:rPr lang="en-GB" sz="3600" b="1" i="1" spc="145" dirty="0">
                <a:latin typeface="Times New Roman"/>
                <a:cs typeface="Times New Roman"/>
              </a:rPr>
              <a:t> </a:t>
            </a:r>
            <a:r>
              <a:rPr lang="en-GB" sz="3200" dirty="0" err="1" smtClean="0">
                <a:cs typeface="Verdana"/>
              </a:rPr>
              <a:t>pow</a:t>
            </a:r>
            <a:r>
              <a:rPr lang="en-GB" sz="3200" spc="-10" dirty="0" err="1" smtClean="0">
                <a:cs typeface="Verdana"/>
              </a:rPr>
              <a:t>e</a:t>
            </a:r>
            <a:r>
              <a:rPr lang="en-GB" sz="3200" dirty="0" err="1" smtClean="0">
                <a:cs typeface="Verdana"/>
              </a:rPr>
              <a:t>r</a:t>
            </a:r>
            <a:r>
              <a:rPr lang="en-GB" sz="3200" spc="-10" dirty="0" err="1" smtClean="0">
                <a:cs typeface="Verdana"/>
              </a:rPr>
              <a:t>_</a:t>
            </a:r>
            <a:r>
              <a:rPr lang="en-GB" sz="3200" dirty="0" err="1" smtClean="0">
                <a:cs typeface="Verdana"/>
              </a:rPr>
              <a:t>cut@</a:t>
            </a:r>
            <a:r>
              <a:rPr lang="en-GB" sz="3200" spc="5" dirty="0" err="1" smtClean="0">
                <a:cs typeface="Verdana"/>
              </a:rPr>
              <a:t>T</a:t>
            </a:r>
            <a:endParaRPr lang="en-GB" sz="3200" spc="5" dirty="0" smtClean="0">
              <a:cs typeface="Verdana"/>
            </a:endParaRPr>
          </a:p>
          <a:p>
            <a:pPr lvl="1">
              <a:buClr>
                <a:schemeClr val="tx1"/>
              </a:buClr>
              <a:defRPr/>
            </a:pPr>
            <a:r>
              <a:rPr lang="en-GB" spc="5" dirty="0">
                <a:cs typeface="Verdana"/>
              </a:rPr>
              <a:t>(&amp; </a:t>
            </a:r>
            <a:r>
              <a:rPr lang="en-GB" sz="2800" b="1" i="1" spc="155" dirty="0" smtClean="0">
                <a:latin typeface="Times New Roman"/>
                <a:cs typeface="Times New Roman"/>
              </a:rPr>
              <a:t> </a:t>
            </a:r>
            <a:r>
              <a:rPr lang="en-GB" dirty="0" err="1" smtClean="0">
                <a:cs typeface="Verdana"/>
              </a:rPr>
              <a:t>eletricity@T</a:t>
            </a:r>
            <a:r>
              <a:rPr lang="en-GB" dirty="0" smtClean="0">
                <a:cs typeface="Verdana"/>
              </a:rPr>
              <a:t>)</a:t>
            </a:r>
            <a:endParaRPr lang="en-US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3191256" y="2093976"/>
            <a:ext cx="4645152" cy="12893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9632" y="210526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76112" y="295478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90796" y="247459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803600" y="246570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a3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6556248" y="2432049"/>
            <a:ext cx="0" cy="5946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253892" y="2401753"/>
            <a:ext cx="0" cy="6737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5384800" y="2763520"/>
            <a:ext cx="791312" cy="3119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9" idx="1"/>
          </p:cNvCxnSpPr>
          <p:nvPr/>
        </p:nvCxnSpPr>
        <p:spPr bwMode="auto">
          <a:xfrm flipH="1" flipV="1">
            <a:off x="4145280" y="2651760"/>
            <a:ext cx="845516" cy="74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6885432" y="4105872"/>
            <a:ext cx="5102352" cy="182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5600">
              <a:lnSpc>
                <a:spcPts val="2705"/>
              </a:lnSpc>
              <a:buClr>
                <a:srgbClr val="666600"/>
              </a:buClr>
              <a:tabLst>
                <a:tab pos="355600" algn="l"/>
              </a:tabLst>
            </a:pPr>
            <a:endParaRPr lang="en-GB" sz="3200" b="1" dirty="0" smtClean="0">
              <a:solidFill>
                <a:srgbClr val="00B050"/>
              </a:solidFill>
            </a:endParaRPr>
          </a:p>
          <a:p>
            <a:pPr marL="355600">
              <a:lnSpc>
                <a:spcPts val="2705"/>
              </a:lnSpc>
              <a:buClr>
                <a:srgbClr val="666600"/>
              </a:buClr>
              <a:tabLst>
                <a:tab pos="355600" algn="l"/>
              </a:tabLst>
            </a:pPr>
            <a:r>
              <a:rPr lang="en-GB" sz="3200" b="1" dirty="0" smtClean="0">
                <a:solidFill>
                  <a:srgbClr val="00B050"/>
                </a:solidFill>
              </a:rPr>
              <a:t>{a</a:t>
            </a:r>
            <a:r>
              <a:rPr lang="en-GB" sz="3200" b="1" spc="-10" dirty="0" smtClean="0">
                <a:solidFill>
                  <a:srgbClr val="00B050"/>
                </a:solidFill>
              </a:rPr>
              <a:t>3</a:t>
            </a:r>
            <a:r>
              <a:rPr lang="en-GB" sz="3200" b="1" dirty="0" smtClean="0">
                <a:solidFill>
                  <a:srgbClr val="00B050"/>
                </a:solidFill>
              </a:rPr>
              <a:t>,a2} </a:t>
            </a:r>
            <a:r>
              <a:rPr lang="en-GB" sz="3200" b="1" dirty="0" smtClean="0">
                <a:solidFill>
                  <a:srgbClr val="0070C0"/>
                </a:solidFill>
                <a:cs typeface="Verdana"/>
              </a:rPr>
              <a:t>ac</a:t>
            </a:r>
            <a:r>
              <a:rPr lang="en-GB" sz="3200" b="1" spc="5" dirty="0" smtClean="0">
                <a:solidFill>
                  <a:srgbClr val="0070C0"/>
                </a:solidFill>
                <a:cs typeface="Verdana"/>
              </a:rPr>
              <a:t>c</a:t>
            </a:r>
            <a:r>
              <a:rPr lang="en-GB" sz="3200" b="1" spc="-5" dirty="0" smtClean="0">
                <a:solidFill>
                  <a:srgbClr val="0070C0"/>
                </a:solidFill>
                <a:cs typeface="Verdana"/>
              </a:rPr>
              <a:t>eptabl</a:t>
            </a:r>
            <a:r>
              <a:rPr lang="en-GB" sz="3200" b="1" dirty="0" smtClean="0">
                <a:solidFill>
                  <a:srgbClr val="0070C0"/>
                </a:solidFill>
                <a:cs typeface="Verdana"/>
              </a:rPr>
              <a:t>e</a:t>
            </a:r>
          </a:p>
          <a:p>
            <a:pPr marL="355600">
              <a:lnSpc>
                <a:spcPts val="2705"/>
              </a:lnSpc>
              <a:buClr>
                <a:srgbClr val="666600"/>
              </a:buClr>
              <a:tabLst>
                <a:tab pos="355600" algn="l"/>
              </a:tabLst>
            </a:pPr>
            <a:endParaRPr lang="en-GB" sz="3200" b="1" spc="10" dirty="0">
              <a:solidFill>
                <a:srgbClr val="0070C0"/>
              </a:solidFill>
              <a:cs typeface="Verdana"/>
            </a:endParaRPr>
          </a:p>
          <a:p>
            <a:pPr marL="355600">
              <a:lnSpc>
                <a:spcPts val="2705"/>
              </a:lnSpc>
              <a:buClr>
                <a:srgbClr val="666600"/>
              </a:buClr>
              <a:tabLst>
                <a:tab pos="355600" algn="l"/>
              </a:tabLst>
            </a:pPr>
            <a:r>
              <a:rPr lang="en-GB" sz="3200" b="1" spc="-15" dirty="0" smtClean="0">
                <a:solidFill>
                  <a:srgbClr val="00B050"/>
                </a:solidFill>
              </a:rPr>
              <a:t>{</a:t>
            </a:r>
            <a:r>
              <a:rPr lang="en-GB" sz="3200" b="1" spc="-15" dirty="0">
                <a:solidFill>
                  <a:srgbClr val="00B050"/>
                </a:solidFill>
              </a:rPr>
              <a:t>a1,a</a:t>
            </a:r>
            <a:r>
              <a:rPr lang="en-GB" sz="3200" b="1" spc="-30" dirty="0">
                <a:solidFill>
                  <a:srgbClr val="00B050"/>
                </a:solidFill>
              </a:rPr>
              <a:t>4</a:t>
            </a:r>
            <a:r>
              <a:rPr lang="en-GB" sz="3200" b="1" spc="-20" dirty="0">
                <a:solidFill>
                  <a:srgbClr val="00B050"/>
                </a:solidFill>
              </a:rPr>
              <a:t>}</a:t>
            </a:r>
            <a:r>
              <a:rPr lang="en-GB" sz="3200" b="1" spc="10" dirty="0">
                <a:solidFill>
                  <a:srgbClr val="00B050"/>
                </a:solidFill>
              </a:rPr>
              <a:t> </a:t>
            </a:r>
            <a:r>
              <a:rPr lang="en-GB" sz="3200" b="1" dirty="0" smtClean="0">
                <a:solidFill>
                  <a:srgbClr val="0070C0"/>
                </a:solidFill>
                <a:cs typeface="Verdana"/>
              </a:rPr>
              <a:t>a</a:t>
            </a:r>
            <a:r>
              <a:rPr lang="en-GB" sz="3200" b="1" spc="5" dirty="0" smtClean="0">
                <a:solidFill>
                  <a:srgbClr val="0070C0"/>
                </a:solidFill>
                <a:cs typeface="Verdana"/>
              </a:rPr>
              <a:t>c</a:t>
            </a:r>
            <a:r>
              <a:rPr lang="en-GB" sz="3200" b="1" spc="-5" dirty="0" smtClean="0">
                <a:solidFill>
                  <a:srgbClr val="0070C0"/>
                </a:solidFill>
                <a:cs typeface="Verdana"/>
              </a:rPr>
              <a:t>c</a:t>
            </a:r>
            <a:r>
              <a:rPr lang="en-GB" sz="3200" b="1" dirty="0" smtClean="0">
                <a:solidFill>
                  <a:srgbClr val="0070C0"/>
                </a:solidFill>
                <a:cs typeface="Verdana"/>
              </a:rPr>
              <a:t>e</a:t>
            </a:r>
            <a:r>
              <a:rPr lang="en-GB" sz="3200" b="1" spc="-20" dirty="0" smtClean="0">
                <a:solidFill>
                  <a:srgbClr val="0070C0"/>
                </a:solidFill>
                <a:cs typeface="Verdana"/>
              </a:rPr>
              <a:t>pta</a:t>
            </a:r>
            <a:r>
              <a:rPr lang="en-GB" sz="3200" b="1" spc="-15" dirty="0" smtClean="0">
                <a:solidFill>
                  <a:srgbClr val="0070C0"/>
                </a:solidFill>
                <a:cs typeface="Verdana"/>
              </a:rPr>
              <a:t>ble</a:t>
            </a:r>
          </a:p>
          <a:p>
            <a:pPr marL="355600">
              <a:lnSpc>
                <a:spcPts val="2705"/>
              </a:lnSpc>
              <a:buClr>
                <a:srgbClr val="666600"/>
              </a:buClr>
              <a:tabLst>
                <a:tab pos="355600" algn="l"/>
              </a:tabLs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753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Reading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49580" y="1597152"/>
            <a:ext cx="11620500" cy="51816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b="1" dirty="0">
                <a:sym typeface="Symbol"/>
              </a:rPr>
              <a:t>Phan Minh </a:t>
            </a:r>
            <a:r>
              <a:rPr lang="en-US" b="1" dirty="0" smtClean="0">
                <a:sym typeface="Symbol"/>
              </a:rPr>
              <a:t>Dung: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“On 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the Acceptability of Arguments and its Fundamental Role in </a:t>
            </a:r>
            <a:r>
              <a:rPr lang="en-US" b="1" dirty="0" err="1">
                <a:solidFill>
                  <a:srgbClr val="0070C0"/>
                </a:solidFill>
                <a:sym typeface="Symbol"/>
              </a:rPr>
              <a:t>Nonmonotonic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 Reasoning, Logic Programming and n-Person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Games.” </a:t>
            </a:r>
            <a:r>
              <a:rPr lang="en-US" b="1" dirty="0" err="1">
                <a:sym typeface="Symbol"/>
              </a:rPr>
              <a:t>Artif</a:t>
            </a:r>
            <a:r>
              <a:rPr lang="en-US" b="1" dirty="0">
                <a:sym typeface="Symbol"/>
              </a:rPr>
              <a:t>. </a:t>
            </a:r>
            <a:r>
              <a:rPr lang="en-US" b="1" dirty="0" err="1">
                <a:sym typeface="Symbol"/>
              </a:rPr>
              <a:t>Intell</a:t>
            </a:r>
            <a:r>
              <a:rPr lang="en-US" b="1" dirty="0">
                <a:sym typeface="Symbol"/>
              </a:rPr>
              <a:t>. 77(2): 321-358 (1995</a:t>
            </a:r>
            <a:r>
              <a:rPr lang="en-US" b="1" dirty="0" smtClean="0">
                <a:sym typeface="Symbol"/>
              </a:rPr>
              <a:t>). [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Up to Section 4.]</a:t>
            </a:r>
            <a:endParaRPr lang="en-US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US" sz="2400" b="1" dirty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ym typeface="Symbol"/>
              </a:rPr>
              <a:t>Antonis C. Kakas, Loizos </a:t>
            </a:r>
            <a:r>
              <a:rPr lang="en-US" b="1" dirty="0" smtClean="0">
                <a:sym typeface="Symbol"/>
              </a:rPr>
              <a:t>Michael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: Cognitive 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Systems: Argument and Cognition. </a:t>
            </a:r>
            <a:r>
              <a:rPr lang="en-US" b="1" dirty="0">
                <a:sym typeface="Symbol"/>
              </a:rPr>
              <a:t>IEEE Intelligent Informatics Bulletin 17(1): 14-20 (2016</a:t>
            </a:r>
            <a:r>
              <a:rPr lang="en-US" b="1" dirty="0" smtClean="0">
                <a:sym typeface="Symbol"/>
              </a:rPr>
              <a:t>).</a:t>
            </a:r>
          </a:p>
          <a:p>
            <a:pPr>
              <a:buClr>
                <a:schemeClr val="tx1"/>
              </a:buClr>
            </a:pPr>
            <a:endParaRPr lang="en-US" b="1" dirty="0" smtClean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ym typeface="Symbol"/>
              </a:rPr>
              <a:t>Henry </a:t>
            </a:r>
            <a:r>
              <a:rPr lang="en-US" b="1" dirty="0" err="1">
                <a:sym typeface="Symbol"/>
              </a:rPr>
              <a:t>Prakken</a:t>
            </a:r>
            <a:r>
              <a:rPr lang="en-US" b="1" dirty="0">
                <a:sym typeface="Symbol"/>
              </a:rPr>
              <a:t>, Giovanni </a:t>
            </a:r>
            <a:r>
              <a:rPr lang="en-US" b="1" dirty="0" smtClean="0">
                <a:sym typeface="Symbol"/>
              </a:rPr>
              <a:t>Sartor: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A 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Dialectical Model of Assessing Conflicting Arguments in Legal Reasoning. </a:t>
            </a:r>
            <a:r>
              <a:rPr lang="en-US" b="1" dirty="0" err="1">
                <a:sym typeface="Symbol"/>
              </a:rPr>
              <a:t>Artif</a:t>
            </a:r>
            <a:r>
              <a:rPr lang="en-US" b="1" dirty="0">
                <a:sym typeface="Symbol"/>
              </a:rPr>
              <a:t>. </a:t>
            </a:r>
            <a:r>
              <a:rPr lang="en-US" b="1" dirty="0" err="1">
                <a:sym typeface="Symbol"/>
              </a:rPr>
              <a:t>Intell</a:t>
            </a:r>
            <a:r>
              <a:rPr lang="en-US" b="1" dirty="0">
                <a:sym typeface="Symbol"/>
              </a:rPr>
              <a:t>. Law 4(3-4): 331-368 (1996</a:t>
            </a:r>
            <a:r>
              <a:rPr lang="en-US" b="1" dirty="0" smtClean="0">
                <a:sym typeface="Symbol"/>
              </a:rPr>
              <a:t>) [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Up to p. 25</a:t>
            </a:r>
            <a:r>
              <a:rPr lang="en-US" b="1" dirty="0" smtClean="0">
                <a:sym typeface="Symbol"/>
              </a:rPr>
              <a:t>]</a:t>
            </a:r>
            <a:endParaRPr lang="en-US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ym typeface="Symbol"/>
            </a:endParaRPr>
          </a:p>
          <a:p>
            <a:pPr>
              <a:buClr>
                <a:schemeClr val="tx1"/>
              </a:buClr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3200" b="1" dirty="0" smtClean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854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Short Exercise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49580" y="1597152"/>
            <a:ext cx="11620500" cy="5181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b="1" dirty="0" smtClean="0">
                <a:sym typeface="Symbol"/>
              </a:rPr>
              <a:t>Write down a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short</a:t>
            </a:r>
            <a:r>
              <a:rPr lang="en-US" b="1" dirty="0" smtClean="0">
                <a:sym typeface="Symbol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story </a:t>
            </a:r>
            <a:r>
              <a:rPr lang="en-US" b="1" dirty="0">
                <a:sym typeface="Symbol"/>
              </a:rPr>
              <a:t>(3 sentences maximum), </a:t>
            </a:r>
            <a:r>
              <a:rPr lang="en-US" b="1" dirty="0" smtClean="0">
                <a:sym typeface="Symbol"/>
              </a:rPr>
              <a:t>analogous to the “Power Cut” story in class.</a:t>
            </a:r>
          </a:p>
          <a:p>
            <a:pPr>
              <a:buClr>
                <a:schemeClr val="tx1"/>
              </a:buClr>
            </a:pPr>
            <a:endParaRPr lang="en-US" b="1" dirty="0" smtClean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 smtClean="0">
                <a:sym typeface="Symbol"/>
              </a:rPr>
              <a:t>Construct based on common sense argument schemes a set of arguments, 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Args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,</a:t>
            </a:r>
            <a:r>
              <a:rPr lang="en-US" b="1" dirty="0" smtClean="0">
                <a:sym typeface="Symbol"/>
              </a:rPr>
              <a:t> that are relevant in comprehending the story.  Similarly, construct the attack,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ATT</a:t>
            </a:r>
            <a:r>
              <a:rPr lang="en-US" b="1" dirty="0" smtClean="0">
                <a:sym typeface="Symbol"/>
              </a:rPr>
              <a:t>, relation between these arguments. </a:t>
            </a:r>
          </a:p>
          <a:p>
            <a:pPr>
              <a:buClr>
                <a:schemeClr val="tx1"/>
              </a:buClr>
            </a:pPr>
            <a:endParaRPr lang="en-US" b="1" dirty="0" smtClean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 smtClean="0">
                <a:sym typeface="Symbol"/>
              </a:rPr>
              <a:t>Draw your corresponding abstract argumentation framework &lt;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Args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,</a:t>
            </a:r>
            <a:r>
              <a:rPr lang="en-US" b="1" dirty="0" smtClean="0"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ATT</a:t>
            </a:r>
            <a:r>
              <a:rPr lang="en-US" b="1" dirty="0" smtClean="0">
                <a:sym typeface="Symbol"/>
              </a:rPr>
              <a:t>&gt;.</a:t>
            </a:r>
          </a:p>
          <a:p>
            <a:pPr>
              <a:buClr>
                <a:schemeClr val="tx1"/>
              </a:buClr>
            </a:pPr>
            <a:endParaRPr lang="en-US" b="1" dirty="0" smtClean="0">
              <a:sym typeface="Symbol"/>
            </a:endParaRPr>
          </a:p>
          <a:p>
            <a:pPr>
              <a:buClr>
                <a:schemeClr val="tx1"/>
              </a:buClr>
            </a:pPr>
            <a:r>
              <a:rPr lang="en-US" b="1" dirty="0" smtClean="0">
                <a:sym typeface="Symbol"/>
              </a:rPr>
              <a:t>Find the all the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acceptable</a:t>
            </a:r>
            <a:r>
              <a:rPr lang="en-US" b="1" dirty="0" smtClean="0">
                <a:sym typeface="Symbol"/>
              </a:rPr>
              <a:t> sets/coalitions of arguments and give all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credulous </a:t>
            </a:r>
            <a:r>
              <a:rPr lang="en-US" b="1" dirty="0" smtClean="0">
                <a:sym typeface="Symbol"/>
              </a:rPr>
              <a:t>and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skeptical conclusions </a:t>
            </a:r>
            <a:r>
              <a:rPr lang="en-US" b="1" dirty="0" smtClean="0">
                <a:sym typeface="Symbol"/>
              </a:rPr>
              <a:t>supported in your argumentation framework.</a:t>
            </a:r>
            <a:endParaRPr lang="en-US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ym typeface="Symbol"/>
            </a:endParaRPr>
          </a:p>
          <a:p>
            <a:pPr>
              <a:buClr>
                <a:schemeClr val="tx1"/>
              </a:buClr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b="1" dirty="0" smtClean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3200" b="1" dirty="0" smtClean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2450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Contents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045877" y="1129221"/>
            <a:ext cx="10536523" cy="5181600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4000" b="1" dirty="0" smtClean="0"/>
              <a:t>How are arguments evaluated?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Relative acceptability of arguments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Cognitive influence in evaluation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I</a:t>
            </a:r>
            <a:r>
              <a:rPr lang="en-US" sz="4000" b="1" dirty="0" smtClean="0"/>
              <a:t>nferences via Valid arguments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Logical Conclusions</a:t>
            </a:r>
            <a:endParaRPr lang="en-US" sz="36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Decision Making </a:t>
            </a: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6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78386" y="14325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chemeClr val="tx1"/>
                </a:solidFill>
              </a:rPr>
              <a:t>Reminder:</a:t>
            </a:r>
            <a:r>
              <a:rPr lang="en-US" altLang="en-US" sz="5400" b="1" dirty="0" smtClean="0"/>
              <a:t> Argumentation</a:t>
            </a:r>
            <a:r>
              <a:rPr lang="en-US" altLang="en-US" sz="5400" b="1" dirty="0"/>
              <a:t> </a:t>
            </a:r>
            <a:r>
              <a:rPr lang="en-US" altLang="en-US" sz="5400" b="1" dirty="0" smtClean="0"/>
              <a:t>Basics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49" name="Rectangle 9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14941" y="1368425"/>
                <a:ext cx="12158059" cy="5766943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chemeClr val="tx1"/>
                  </a:buClr>
                  <a:buNone/>
                  <a:defRPr/>
                </a:pPr>
                <a:endParaRPr lang="en-US" sz="1100" b="1" dirty="0" smtClean="0"/>
              </a:p>
              <a:p>
                <a:pPr>
                  <a:buClr>
                    <a:schemeClr val="tx1"/>
                  </a:buClr>
                  <a:defRPr/>
                </a:pPr>
                <a:r>
                  <a:rPr lang="en-US" sz="4000" b="1" dirty="0" smtClean="0"/>
                  <a:t>Argumentation</a:t>
                </a:r>
                <a:r>
                  <a:rPr lang="en-US" sz="4000" b="1" dirty="0"/>
                  <a:t> </a:t>
                </a:r>
                <a:r>
                  <a:rPr lang="en-US" sz="4000" b="1" dirty="0" smtClean="0"/>
                  <a:t>Frameworks:</a:t>
                </a:r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 smtClean="0">
                    <a:solidFill>
                      <a:srgbClr val="0070C0"/>
                    </a:solidFill>
                  </a:rPr>
                  <a:t>&lt;</a:t>
                </a:r>
                <a:r>
                  <a:rPr lang="en-US" sz="3600" b="1" dirty="0" err="1" smtClean="0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&gt;  </a:t>
                </a:r>
                <a:r>
                  <a:rPr lang="en-US" sz="3600" b="1" dirty="0" smtClean="0"/>
                  <a:t>OR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 &lt;</a:t>
                </a:r>
                <a:r>
                  <a:rPr lang="en-US" sz="3600" b="1" dirty="0" err="1" smtClean="0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 err="1" smtClean="0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, </a:t>
                </a:r>
                <a:r>
                  <a:rPr lang="en-US" sz="3600" b="1" dirty="0" smtClean="0">
                    <a:solidFill>
                      <a:srgbClr val="00B050"/>
                    </a:solidFill>
                  </a:rPr>
                  <a:t>Def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&gt;</a:t>
                </a:r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600" b="1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  <a:defRPr/>
                </a:pPr>
                <a:r>
                  <a:rPr lang="en-US" sz="4000" b="1" dirty="0" smtClean="0"/>
                  <a:t>An argument “a”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attacks </a:t>
                </a:r>
                <a:r>
                  <a:rPr lang="en-US" sz="4000" b="1" dirty="0"/>
                  <a:t>another </a:t>
                </a:r>
                <a:r>
                  <a:rPr lang="en-US" sz="4000" b="1" dirty="0" smtClean="0"/>
                  <a:t>“b”, i.e. </a:t>
                </a:r>
                <a:r>
                  <a:rPr lang="en-GB" sz="3600" b="1" dirty="0" smtClean="0"/>
                  <a:t>(</a:t>
                </a:r>
                <a:r>
                  <a:rPr lang="en-GB" sz="3600" b="1" dirty="0" err="1" smtClean="0"/>
                  <a:t>a,b</a:t>
                </a:r>
                <a:r>
                  <a:rPr lang="en-GB" sz="3600" b="1" dirty="0" smtClean="0"/>
                  <a:t>) </a:t>
                </a:r>
                <a14:m>
                  <m:oMath xmlns:m="http://schemas.openxmlformats.org/officeDocument/2006/math">
                    <m:r>
                      <a:rPr lang="en-GB" sz="36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b="1" dirty="0" smtClean="0">
                    <a:solidFill>
                      <a:srgbClr val="FF0000"/>
                    </a:solidFill>
                  </a:rPr>
                  <a:t>ATT </a:t>
                </a:r>
                <a:r>
                  <a:rPr lang="en-GB" sz="3600" b="1" dirty="0" err="1" smtClean="0">
                    <a:solidFill>
                      <a:srgbClr val="FF0000"/>
                    </a:solidFill>
                  </a:rPr>
                  <a:t>iff</a:t>
                </a:r>
                <a:r>
                  <a:rPr lang="en-GB" sz="3600" b="1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>
                  <a:buClr>
                    <a:schemeClr val="tx1"/>
                  </a:buClr>
                  <a:defRPr/>
                </a:pPr>
                <a:endParaRPr lang="en-GB" sz="1200" b="1" dirty="0" smtClean="0"/>
              </a:p>
              <a:p>
                <a:pPr lvl="2">
                  <a:buClr>
                    <a:schemeClr val="tx1"/>
                  </a:buClr>
                  <a:defRPr/>
                </a:pPr>
                <a:r>
                  <a:rPr lang="en-GB" sz="3200" b="1" dirty="0" smtClean="0"/>
                  <a:t>a </a:t>
                </a:r>
                <a:r>
                  <a:rPr lang="en-GB" sz="3200" dirty="0" smtClean="0"/>
                  <a:t>and</a:t>
                </a:r>
                <a:r>
                  <a:rPr lang="en-GB" sz="3200" b="1" dirty="0" smtClean="0"/>
                  <a:t> b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𝒂𝒓𝒆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𝒊𝒏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𝒄𝒐𝒏𝒇𝒍𝒊𝒄𝒕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m:rPr>
                        <m:nor/>
                      </m:rPr>
                      <a:rPr lang="en-GB" sz="3200" b="1" dirty="0"/>
                      <m:t>(</m:t>
                    </m:r>
                    <m:r>
                      <m:rPr>
                        <m:nor/>
                      </m:rPr>
                      <a:rPr lang="en-GB" sz="3200" b="1" dirty="0"/>
                      <m:t>a</m:t>
                    </m:r>
                    <m:r>
                      <m:rPr>
                        <m:nor/>
                      </m:rPr>
                      <a:rPr lang="en-GB" sz="3200" b="1" dirty="0"/>
                      <m:t>,</m:t>
                    </m:r>
                    <m:r>
                      <m:rPr>
                        <m:nor/>
                      </m:rPr>
                      <a:rPr lang="en-GB" sz="3200" b="1" dirty="0"/>
                      <m:t>b</m:t>
                    </m:r>
                    <m:r>
                      <m:rPr>
                        <m:nor/>
                      </m:rPr>
                      <a:rPr lang="en-GB" sz="3200" b="1" dirty="0"/>
                      <m:t>)</m:t>
                    </m:r>
                    <m:r>
                      <a:rPr lang="en-GB" sz="3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𝑨𝒕𝒕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b="1" dirty="0" smtClean="0"/>
              </a:p>
              <a:p>
                <a:pPr lvl="2">
                  <a:buClr>
                    <a:schemeClr val="tx1"/>
                  </a:buClr>
                  <a:defRPr/>
                </a:pPr>
                <a:r>
                  <a:rPr lang="en-GB" sz="3200" b="1" dirty="0" smtClean="0"/>
                  <a:t>a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GB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𝒔𝒕𝒓𝒐𝒏𝒈</m:t>
                    </m:r>
                    <m:r>
                      <a:rPr lang="en-GB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GB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𝐛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</m:t>
                    </m:r>
                    <m:r>
                      <a:rPr lang="en-GB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200" b="1" dirty="0"/>
                      <m:t>(</m:t>
                    </m:r>
                    <m:r>
                      <m:rPr>
                        <m:nor/>
                      </m:rPr>
                      <a:rPr lang="en-GB" sz="3200" b="1" dirty="0"/>
                      <m:t>a</m:t>
                    </m:r>
                    <m:r>
                      <m:rPr>
                        <m:nor/>
                      </m:rPr>
                      <a:rPr lang="en-GB" sz="3200" b="1" dirty="0"/>
                      <m:t>,</m:t>
                    </m:r>
                    <m:r>
                      <m:rPr>
                        <m:nor/>
                      </m:rPr>
                      <a:rPr lang="en-GB" sz="3200" b="1" dirty="0"/>
                      <m:t>b</m:t>
                    </m:r>
                    <m:r>
                      <m:rPr>
                        <m:nor/>
                      </m:rPr>
                      <a:rPr lang="en-GB" sz="3200" b="1" dirty="0"/>
                      <m:t>)</m:t>
                    </m:r>
                    <m:r>
                      <a:rPr lang="en-GB" sz="3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𝑫𝒆𝒇</m:t>
                    </m:r>
                    <m:r>
                      <a:rPr lang="en-GB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b="1" dirty="0"/>
              </a:p>
              <a:p>
                <a:pPr lvl="3">
                  <a:buClr>
                    <a:schemeClr val="tx1"/>
                  </a:buClr>
                  <a:defRPr/>
                </a:pPr>
                <a:endParaRPr lang="en-GB" sz="3000" b="1" dirty="0" smtClean="0"/>
              </a:p>
              <a:p>
                <a:pPr lvl="3">
                  <a:buClr>
                    <a:schemeClr val="tx1"/>
                  </a:buClr>
                  <a:defRPr/>
                </a:pPr>
                <a:endParaRPr lang="en-GB" sz="3000" b="1" dirty="0"/>
              </a:p>
              <a:p>
                <a:pPr marL="1371600" lvl="3" indent="0">
                  <a:buClr>
                    <a:schemeClr val="tx1"/>
                  </a:buClr>
                  <a:buNone/>
                  <a:defRPr/>
                </a:pPr>
                <a:endParaRPr lang="en-GB" sz="3000" b="1" dirty="0"/>
              </a:p>
              <a:p>
                <a:pPr lvl="2">
                  <a:buClr>
                    <a:schemeClr val="tx1"/>
                  </a:buClr>
                  <a:defRPr/>
                </a:pPr>
                <a:endParaRPr lang="en-GB" sz="3200" b="1" dirty="0" smtClean="0"/>
              </a:p>
              <a:p>
                <a:pPr lvl="2">
                  <a:buClr>
                    <a:schemeClr val="tx1"/>
                  </a:buClr>
                  <a:defRPr/>
                </a:pPr>
                <a:endParaRPr lang="en-GB" sz="3200" b="1" dirty="0" smtClean="0"/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5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Clr>
                    <a:schemeClr val="tx1"/>
                  </a:buClr>
                  <a:buNone/>
                  <a:defRPr/>
                </a:pPr>
                <a:endParaRPr lang="en-US" sz="3200" dirty="0" smtClean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  <a:defRPr/>
                </a:pPr>
                <a:endParaRPr lang="en-US" sz="3600" b="1" dirty="0"/>
              </a:p>
              <a:p>
                <a:pPr>
                  <a:buClr>
                    <a:schemeClr val="tx1"/>
                  </a:buClr>
                  <a:defRPr/>
                </a:pPr>
                <a:endParaRPr lang="en-US" sz="40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6249" name="Rectangle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14941" y="1368425"/>
                <a:ext cx="12158059" cy="5766943"/>
              </a:xfrm>
              <a:blipFill rotWithShape="0">
                <a:blip r:embed="rId3"/>
                <a:stretch>
                  <a:fillRect l="-1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37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tx1"/>
                </a:solidFill>
              </a:rPr>
              <a:t>Reminder:</a:t>
            </a:r>
            <a:r>
              <a:rPr lang="en-US" sz="5300" b="1" dirty="0"/>
              <a:t> </a:t>
            </a:r>
            <a:r>
              <a:rPr lang="en-US" altLang="en-US" sz="5300" b="1" dirty="0" smtClean="0"/>
              <a:t>Argumentation Process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>
                <a:solidFill>
                  <a:srgbClr val="0070C0"/>
                </a:solidFill>
              </a:rPr>
              <a:t>&lt;</a:t>
            </a:r>
            <a:r>
              <a:rPr lang="en-US" b="1" dirty="0" err="1">
                <a:solidFill>
                  <a:srgbClr val="0070C0"/>
                </a:solidFill>
              </a:rPr>
              <a:t>Args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Att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Def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813816" y="1600200"/>
            <a:ext cx="11292840" cy="51816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en-US" sz="3600" b="1" dirty="0" smtClean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 smtClean="0">
                <a:sym typeface="Symbol"/>
              </a:rPr>
              <a:t>Step </a:t>
            </a:r>
            <a:r>
              <a:rPr lang="en-US" sz="3600" b="1" dirty="0">
                <a:sym typeface="Symbol"/>
              </a:rPr>
              <a:t>1:</a:t>
            </a:r>
            <a:r>
              <a:rPr lang="en-US" sz="3600" b="1" dirty="0">
                <a:solidFill>
                  <a:srgbClr val="0070C0"/>
                </a:solidFill>
                <a:sym typeface="Symbol"/>
              </a:rPr>
              <a:t> Construction </a:t>
            </a:r>
            <a:r>
              <a:rPr lang="en-US" sz="3600" b="1" dirty="0">
                <a:solidFill>
                  <a:srgbClr val="002060"/>
                </a:solidFill>
                <a:sym typeface="Symbol"/>
              </a:rPr>
              <a:t>of </a:t>
            </a:r>
            <a:r>
              <a:rPr lang="en-US" sz="3600" b="1" dirty="0" smtClean="0">
                <a:solidFill>
                  <a:srgbClr val="002060"/>
                </a:solidFill>
                <a:sym typeface="Symbol"/>
              </a:rPr>
              <a:t>Arguments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  <a:sym typeface="Symbol"/>
              </a:rPr>
              <a:t>I.e. Construction of </a:t>
            </a:r>
            <a:r>
              <a:rPr lang="en-US" sz="3200" b="1" dirty="0" err="1" smtClean="0">
                <a:solidFill>
                  <a:srgbClr val="0070C0"/>
                </a:solidFill>
                <a:sym typeface="Symbol"/>
              </a:rPr>
              <a:t>Args</a:t>
            </a:r>
            <a:endParaRPr lang="en-US" sz="3200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1800" b="1" dirty="0">
              <a:solidFill>
                <a:srgbClr val="FF0000"/>
              </a:solidFill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>
                <a:sym typeface="Symbol"/>
              </a:rPr>
              <a:t>Step 2: </a:t>
            </a:r>
            <a:r>
              <a:rPr lang="en-US" sz="3600" b="1" dirty="0">
                <a:solidFill>
                  <a:srgbClr val="0070C0"/>
                </a:solidFill>
                <a:sym typeface="Symbol"/>
              </a:rPr>
              <a:t>Evaluation </a:t>
            </a:r>
            <a:r>
              <a:rPr lang="en-US" sz="3600" b="1" dirty="0">
                <a:solidFill>
                  <a:srgbClr val="002060"/>
                </a:solidFill>
                <a:sym typeface="Symbol"/>
              </a:rPr>
              <a:t>of </a:t>
            </a:r>
            <a:r>
              <a:rPr lang="en-US" sz="3600" b="1" dirty="0" smtClean="0">
                <a:solidFill>
                  <a:srgbClr val="002060"/>
                </a:solidFill>
                <a:sym typeface="Symbol"/>
              </a:rPr>
              <a:t>Arguments</a:t>
            </a:r>
          </a:p>
          <a:p>
            <a:pPr algn="ctr">
              <a:buClr>
                <a:schemeClr val="tx1"/>
              </a:buClr>
            </a:pPr>
            <a:r>
              <a:rPr lang="en-US" b="1" dirty="0" smtClean="0">
                <a:solidFill>
                  <a:srgbClr val="0070C0"/>
                </a:solidFill>
                <a:sym typeface="Symbol"/>
              </a:rPr>
              <a:t>Relative</a:t>
            </a:r>
            <a:r>
              <a:rPr lang="en-US" b="1" dirty="0" smtClean="0">
                <a:solidFill>
                  <a:srgbClr val="002060"/>
                </a:solidFill>
                <a:sym typeface="Symbol"/>
              </a:rPr>
              <a:t> to each other via </a:t>
            </a:r>
            <a:r>
              <a:rPr lang="en-US" b="1" dirty="0" err="1" smtClean="0">
                <a:solidFill>
                  <a:srgbClr val="FF0000"/>
                </a:solidFill>
              </a:rPr>
              <a:t>Att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and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Def</a:t>
            </a:r>
            <a:endParaRPr lang="en-US" b="1" dirty="0" smtClean="0">
              <a:solidFill>
                <a:srgbClr val="002060"/>
              </a:solidFill>
              <a:sym typeface="Symbol"/>
            </a:endParaRPr>
          </a:p>
          <a:p>
            <a:pPr algn="ctr">
              <a:buClr>
                <a:schemeClr val="tx1"/>
              </a:buClr>
            </a:pPr>
            <a:r>
              <a:rPr lang="en-US" b="1" dirty="0" smtClean="0">
                <a:solidFill>
                  <a:srgbClr val="0070C0"/>
                </a:solidFill>
                <a:sym typeface="Symbol"/>
              </a:rPr>
              <a:t>Against </a:t>
            </a:r>
            <a:r>
              <a:rPr lang="en-US" b="1" dirty="0" smtClean="0">
                <a:solidFill>
                  <a:srgbClr val="002060"/>
                </a:solidFill>
                <a:sym typeface="Symbol"/>
              </a:rPr>
              <a:t>their counter-arguments </a:t>
            </a:r>
            <a:endParaRPr lang="en-US" b="1" dirty="0">
              <a:solidFill>
                <a:srgbClr val="00206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 smtClean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6934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Reminder:</a:t>
            </a:r>
            <a:r>
              <a:rPr lang="en-US" sz="5400" b="1" dirty="0"/>
              <a:t> </a:t>
            </a:r>
            <a:r>
              <a:rPr lang="en-US" altLang="en-US" sz="5400" b="1" dirty="0" smtClean="0"/>
              <a:t>Cognitive Systems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118277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 smtClean="0"/>
              <a:t>What is a Cognitive System?</a:t>
            </a:r>
          </a:p>
          <a:p>
            <a:pPr>
              <a:buClr>
                <a:schemeClr val="tx1"/>
              </a:buClr>
              <a:defRPr/>
            </a:pPr>
            <a:endParaRPr lang="en-US" sz="1400" b="1" dirty="0" smtClean="0"/>
          </a:p>
          <a:p>
            <a:pPr lvl="1">
              <a:buClr>
                <a:schemeClr val="tx1"/>
              </a:buClr>
              <a:defRPr/>
            </a:pPr>
            <a:r>
              <a:rPr lang="en-US" sz="3600" dirty="0" smtClean="0"/>
              <a:t>One that thinks and behaves like a human.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dirty="0" smtClean="0"/>
              <a:t>Gold Standard already exists: a Human</a:t>
            </a:r>
            <a:endParaRPr lang="en-US" sz="3200" dirty="0" smtClean="0"/>
          </a:p>
          <a:p>
            <a:pPr>
              <a:buClr>
                <a:schemeClr val="tx1"/>
              </a:buClr>
              <a:defRPr/>
            </a:pPr>
            <a:endParaRPr lang="en-US" sz="3200" dirty="0"/>
          </a:p>
          <a:p>
            <a:pPr algn="just">
              <a:buClr>
                <a:schemeClr val="tx1"/>
              </a:buClr>
              <a:defRPr/>
            </a:pPr>
            <a:r>
              <a:rPr lang="en-US" sz="4000" b="1" dirty="0"/>
              <a:t>How do WE build Cognitive Systems?</a:t>
            </a:r>
          </a:p>
          <a:p>
            <a:pPr algn="just">
              <a:buClr>
                <a:schemeClr val="tx1"/>
              </a:buClr>
              <a:defRPr/>
            </a:pPr>
            <a:endParaRPr lang="en-US" sz="14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Cognitive Argumentation</a:t>
            </a:r>
            <a:endParaRPr lang="en-US" sz="32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dirty="0" smtClean="0"/>
          </a:p>
          <a:p>
            <a:pPr>
              <a:buClr>
                <a:schemeClr val="tx1"/>
              </a:buClr>
              <a:defRPr/>
            </a:pPr>
            <a:endParaRPr lang="en-US" sz="3600" b="1" dirty="0" smtClean="0"/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4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PART 1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 smtClean="0"/>
              <a:t> </a:t>
            </a:r>
            <a:endParaRPr lang="en-US" sz="11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/>
              <a:t>COMPUTATIONAL ARGUMENTATION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Evaluation of </a:t>
            </a:r>
            <a:r>
              <a:rPr lang="en-US" sz="3600" b="1" dirty="0" smtClean="0"/>
              <a:t>Arguments</a:t>
            </a: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4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 smtClean="0"/>
              <a:t>Evaluation in </a:t>
            </a:r>
            <a:r>
              <a:rPr lang="en-US" altLang="en-US" b="1" dirty="0" smtClean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8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64593" y="1477093"/>
            <a:ext cx="12210946" cy="5670605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 smtClean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 smtClean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Answer</a:t>
            </a:r>
            <a:r>
              <a:rPr lang="en-US" sz="3600" b="1" dirty="0">
                <a:solidFill>
                  <a:srgbClr val="7030A0"/>
                </a:solidFill>
              </a:rPr>
              <a:t>: </a:t>
            </a:r>
            <a:r>
              <a:rPr lang="en-US" sz="3600" b="1" dirty="0" smtClean="0"/>
              <a:t>Arguments that </a:t>
            </a:r>
            <a:r>
              <a:rPr lang="en-US" sz="3600" b="1" dirty="0" smtClean="0">
                <a:solidFill>
                  <a:srgbClr val="FF0000"/>
                </a:solidFill>
              </a:rPr>
              <a:t>attack back </a:t>
            </a:r>
            <a:r>
              <a:rPr lang="en-US" sz="3600" b="1" dirty="0" smtClean="0"/>
              <a:t>their </a:t>
            </a:r>
            <a:r>
              <a:rPr lang="en-US" sz="3600" b="1" dirty="0" smtClean="0">
                <a:solidFill>
                  <a:srgbClr val="FF0000"/>
                </a:solidFill>
              </a:rPr>
              <a:t>counter-arguments.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Arguments that </a:t>
            </a:r>
            <a:r>
              <a:rPr lang="en-US" sz="3200" b="1" dirty="0" smtClean="0">
                <a:solidFill>
                  <a:srgbClr val="00B050"/>
                </a:solidFill>
              </a:rPr>
              <a:t>defend</a:t>
            </a:r>
            <a:r>
              <a:rPr lang="en-US" sz="3200" b="1" dirty="0" smtClean="0"/>
              <a:t> against their </a:t>
            </a:r>
            <a:r>
              <a:rPr lang="en-US" sz="3200" b="1" dirty="0" smtClean="0">
                <a:solidFill>
                  <a:srgbClr val="FF0000"/>
                </a:solidFill>
              </a:rPr>
              <a:t>counter-arguments</a:t>
            </a:r>
            <a:r>
              <a:rPr lang="en-US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893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32104" y="310896"/>
            <a:ext cx="11217648" cy="1504593"/>
          </a:xfrm>
        </p:spPr>
        <p:txBody>
          <a:bodyPr/>
          <a:lstStyle/>
          <a:p>
            <a:pPr algn="ctr"/>
            <a:r>
              <a:rPr lang="en-US" altLang="en-US" b="1" dirty="0" smtClean="0"/>
              <a:t>Evaluation in </a:t>
            </a:r>
            <a:r>
              <a:rPr lang="en-US" altLang="en-US" b="1" dirty="0" smtClean="0">
                <a:solidFill>
                  <a:srgbClr val="0070C0"/>
                </a:solidFill>
              </a:rPr>
              <a:t>Abstract </a:t>
            </a:r>
            <a:r>
              <a:rPr lang="en-US" altLang="en-US" b="1" dirty="0"/>
              <a:t>Argumentation</a:t>
            </a:r>
            <a:br>
              <a:rPr lang="en-US" altLang="en-US" b="1" dirty="0"/>
            </a:br>
            <a:endParaRPr lang="en-GB" altLang="en-US" b="1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1024" y="6184392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9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52420" y="1381541"/>
            <a:ext cx="12210946" cy="5670605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200" b="1" dirty="0" smtClean="0"/>
              <a:t>&lt;</a:t>
            </a:r>
            <a:r>
              <a:rPr lang="en-US" sz="3200" b="1" dirty="0" err="1">
                <a:solidFill>
                  <a:srgbClr val="0070C0"/>
                </a:solidFill>
              </a:rPr>
              <a:t>Args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>
                <a:solidFill>
                  <a:srgbClr val="FF0000"/>
                </a:solidFill>
              </a:rPr>
              <a:t>ATT</a:t>
            </a:r>
            <a:r>
              <a:rPr lang="en-US" sz="3200" b="1" dirty="0" smtClean="0"/>
              <a:t>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Q: Which arguments are valid/acceptable?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 smtClean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/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Answer</a:t>
            </a:r>
            <a:r>
              <a:rPr lang="en-US" sz="3600" b="1" dirty="0">
                <a:solidFill>
                  <a:srgbClr val="7030A0"/>
                </a:solidFill>
              </a:rPr>
              <a:t>: </a:t>
            </a:r>
            <a:r>
              <a:rPr lang="en-US" sz="3600" b="1" dirty="0" smtClean="0"/>
              <a:t>Arguments that </a:t>
            </a:r>
            <a:r>
              <a:rPr lang="en-US" sz="3600" b="1" dirty="0" smtClean="0">
                <a:solidFill>
                  <a:srgbClr val="FF0000"/>
                </a:solidFill>
              </a:rPr>
              <a:t>attack back </a:t>
            </a:r>
            <a:r>
              <a:rPr lang="en-US" sz="3600" b="1" dirty="0" smtClean="0"/>
              <a:t>their </a:t>
            </a:r>
            <a:r>
              <a:rPr lang="en-US" sz="3600" b="1" dirty="0" smtClean="0">
                <a:solidFill>
                  <a:srgbClr val="FF0000"/>
                </a:solidFill>
              </a:rPr>
              <a:t>counter-arguments: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{a1}</a:t>
            </a:r>
            <a:r>
              <a:rPr lang="en-US" sz="3200" b="1" dirty="0" smtClean="0"/>
              <a:t>?,</a:t>
            </a:r>
            <a:r>
              <a:rPr lang="en-US" sz="3200" b="1" dirty="0" smtClean="0">
                <a:solidFill>
                  <a:srgbClr val="0070C0"/>
                </a:solidFill>
              </a:rPr>
              <a:t>  {a1,a3}</a:t>
            </a:r>
            <a:r>
              <a:rPr lang="en-US" sz="3200" b="1" dirty="0" smtClean="0"/>
              <a:t>?, </a:t>
            </a:r>
            <a:r>
              <a:rPr lang="en-US" sz="3200" b="1" dirty="0" smtClean="0">
                <a:solidFill>
                  <a:srgbClr val="0070C0"/>
                </a:solidFill>
              </a:rPr>
              <a:t>{a1,a3,a6}</a:t>
            </a:r>
            <a:r>
              <a:rPr lang="en-US" sz="3200" b="1" dirty="0" smtClean="0"/>
              <a:t>?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776472" y="3072384"/>
            <a:ext cx="4837176" cy="17739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5358" y="431239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872571" y="377468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a5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36080" y="345127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90915" y="431239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a3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56091" y="310763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54424" y="372406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a1</a:t>
            </a:r>
            <a:endParaRPr lang="en-GB" dirty="0"/>
          </a:p>
        </p:txBody>
      </p:sp>
      <p:cxnSp>
        <p:nvCxnSpPr>
          <p:cNvPr id="5" name="Straight Arrow Connector 4"/>
          <p:cNvCxnSpPr>
            <a:stCxn id="11" idx="3"/>
          </p:cNvCxnSpPr>
          <p:nvPr/>
        </p:nvCxnSpPr>
        <p:spPr bwMode="auto">
          <a:xfrm flipV="1">
            <a:off x="4684776" y="3451272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 bwMode="auto">
          <a:xfrm flipH="1">
            <a:off x="5556091" y="3476966"/>
            <a:ext cx="265176" cy="835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710428" y="3774686"/>
            <a:ext cx="1094930" cy="595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7201107" y="4070453"/>
            <a:ext cx="871315" cy="45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688396" y="3932563"/>
            <a:ext cx="2316480" cy="5685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8" idx="1"/>
          </p:cNvCxnSpPr>
          <p:nvPr/>
        </p:nvCxnSpPr>
        <p:spPr bwMode="auto">
          <a:xfrm flipH="1">
            <a:off x="4572000" y="3635938"/>
            <a:ext cx="2164080" cy="3787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028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1237</Words>
  <Application>Microsoft Office PowerPoint</Application>
  <PresentationFormat>Widescreen</PresentationFormat>
  <Paragraphs>931</Paragraphs>
  <Slides>30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Arial</vt:lpstr>
      <vt:lpstr>Calibri</vt:lpstr>
      <vt:lpstr>Cambria Math</vt:lpstr>
      <vt:lpstr>Comic Sans MS</vt:lpstr>
      <vt:lpstr>Garamond</vt:lpstr>
      <vt:lpstr>Helvetica Neue</vt:lpstr>
      <vt:lpstr>Symbol</vt:lpstr>
      <vt:lpstr>Times New Roman</vt:lpstr>
      <vt:lpstr>Verdana</vt:lpstr>
      <vt:lpstr>Wingdings</vt:lpstr>
      <vt:lpstr>Level</vt:lpstr>
      <vt:lpstr>Office Theme</vt:lpstr>
      <vt:lpstr>1_Office Theme</vt:lpstr>
      <vt:lpstr>PowerPoint Presentation</vt:lpstr>
      <vt:lpstr>PowerPoint Presentation</vt:lpstr>
      <vt:lpstr>Contents</vt:lpstr>
      <vt:lpstr>Reminder: Argumentation Basics</vt:lpstr>
      <vt:lpstr>Reminder: Argumentation Process &lt;Args, Att, Def&gt;</vt:lpstr>
      <vt:lpstr>Reminder: Cognitive Systems</vt:lpstr>
      <vt:lpstr>PART 1</vt:lpstr>
      <vt:lpstr>Evaluation in Abstract Argumentation </vt:lpstr>
      <vt:lpstr>Evaluation in Abstract Argumentation </vt:lpstr>
      <vt:lpstr>Evaluation in Abstract Argumentation </vt:lpstr>
      <vt:lpstr>Evaluation in Abstract Argumentation </vt:lpstr>
      <vt:lpstr>Acceptable Arguments</vt:lpstr>
      <vt:lpstr>Non-Acceptable Arguments</vt:lpstr>
      <vt:lpstr>Acceptability/Validity of Arguments </vt:lpstr>
      <vt:lpstr>Acceptable Arguments</vt:lpstr>
      <vt:lpstr>PART 2</vt:lpstr>
      <vt:lpstr>Argumentation based Reasoning</vt:lpstr>
      <vt:lpstr>Example of Inference</vt:lpstr>
      <vt:lpstr>Argumentation based  Decision Making</vt:lpstr>
      <vt:lpstr>COGNITIVE ARGUMENTATION</vt:lpstr>
      <vt:lpstr>COGNITIVE ARGUMENTATION</vt:lpstr>
      <vt:lpstr>PART 3</vt:lpstr>
      <vt:lpstr>Reminder: Realizing ARGUMENTATION</vt:lpstr>
      <vt:lpstr>PowerPoint Presentation</vt:lpstr>
      <vt:lpstr>PowerPoint Presentation</vt:lpstr>
      <vt:lpstr>PowerPoint Presentation</vt:lpstr>
      <vt:lpstr>Example Revisited </vt:lpstr>
      <vt:lpstr>Reading</vt:lpstr>
      <vt:lpstr>Short Exercise</vt:lpstr>
      <vt:lpstr>PowerPoint Presentation</vt:lpstr>
    </vt:vector>
  </TitlesOfParts>
  <Company>CS at UCY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613:  Cognitive Agents &amp; Reasoning</dc:title>
  <dc:creator>antonis</dc:creator>
  <cp:lastModifiedBy>Antonis Kakas</cp:lastModifiedBy>
  <cp:revision>73</cp:revision>
  <dcterms:created xsi:type="dcterms:W3CDTF">2018-09-04T15:46:33Z</dcterms:created>
  <dcterms:modified xsi:type="dcterms:W3CDTF">2022-08-23T07:13:21Z</dcterms:modified>
</cp:coreProperties>
</file>