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8" r:id="rId3"/>
    <p:sldMasterId id="2147483684" r:id="rId4"/>
    <p:sldMasterId id="2147483692" r:id="rId5"/>
  </p:sldMasterIdLst>
  <p:notesMasterIdLst>
    <p:notesMasterId r:id="rId37"/>
  </p:notesMasterIdLst>
  <p:sldIdLst>
    <p:sldId id="351" r:id="rId6"/>
    <p:sldId id="352" r:id="rId7"/>
    <p:sldId id="283" r:id="rId8"/>
    <p:sldId id="284" r:id="rId9"/>
    <p:sldId id="302" r:id="rId10"/>
    <p:sldId id="304" r:id="rId11"/>
    <p:sldId id="327" r:id="rId12"/>
    <p:sldId id="328" r:id="rId13"/>
    <p:sldId id="305" r:id="rId14"/>
    <p:sldId id="306" r:id="rId15"/>
    <p:sldId id="309" r:id="rId16"/>
    <p:sldId id="332" r:id="rId17"/>
    <p:sldId id="333" r:id="rId18"/>
    <p:sldId id="322" r:id="rId19"/>
    <p:sldId id="324" r:id="rId20"/>
    <p:sldId id="325" r:id="rId21"/>
    <p:sldId id="326" r:id="rId22"/>
    <p:sldId id="334" r:id="rId23"/>
    <p:sldId id="335" r:id="rId24"/>
    <p:sldId id="336" r:id="rId25"/>
    <p:sldId id="339" r:id="rId26"/>
    <p:sldId id="340" r:id="rId27"/>
    <p:sldId id="341" r:id="rId28"/>
    <p:sldId id="342" r:id="rId29"/>
    <p:sldId id="343" r:id="rId30"/>
    <p:sldId id="348" r:id="rId31"/>
    <p:sldId id="345" r:id="rId32"/>
    <p:sldId id="349" r:id="rId33"/>
    <p:sldId id="350" r:id="rId34"/>
    <p:sldId id="346" r:id="rId35"/>
    <p:sldId id="35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81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011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1679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8520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275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3414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22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17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62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15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27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84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4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0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6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28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9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008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12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25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653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89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97311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1"/>
            <a:ext cx="8534397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3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243913"/>
          </a:xfrm>
        </p:spPr>
        <p:txBody>
          <a:bodyPr lIns="0" tIns="0" rIns="0" bIns="0"/>
          <a:lstStyle>
            <a:lvl1pPr>
              <a:defRPr sz="158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58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0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52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12186962" cy="6849190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8004" y="3456000"/>
                </a:lnTo>
                <a:lnTo>
                  <a:pt x="4608004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08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1"/>
            <a:ext cx="8534397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243913"/>
          </a:xfrm>
        </p:spPr>
        <p:txBody>
          <a:bodyPr lIns="0" tIns="0" rIns="0" bIns="0"/>
          <a:lstStyle>
            <a:lvl1pPr>
              <a:defRPr sz="158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02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17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12186962" cy="6849190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8004" y="3456000"/>
                </a:lnTo>
                <a:lnTo>
                  <a:pt x="4608004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83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1"/>
            <a:ext cx="8534397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34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243913"/>
          </a:xfrm>
        </p:spPr>
        <p:txBody>
          <a:bodyPr lIns="0" tIns="0" rIns="0" bIns="0"/>
          <a:lstStyle>
            <a:lvl1pPr>
              <a:defRPr sz="158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81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19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58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335476"/>
          </a:xfrm>
        </p:spPr>
        <p:txBody>
          <a:bodyPr lIns="0" tIns="0" rIns="0" bIns="0"/>
          <a:lstStyle>
            <a:lvl1pPr>
              <a:defRPr sz="218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4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12186962" cy="6849190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8004" y="3456000"/>
                </a:lnTo>
                <a:lnTo>
                  <a:pt x="4608004" y="0"/>
                </a:lnTo>
                <a:lnTo>
                  <a:pt x="0" y="0"/>
                </a:lnTo>
                <a:lnTo>
                  <a:pt x="0" y="34560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93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3635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76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79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4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40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573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text styles</a:t>
            </a:r>
          </a:p>
          <a:p>
            <a:pPr lvl="1"/>
            <a:r>
              <a:rPr lang="en-GB" altLang="el-GR"/>
              <a:t>Second level</a:t>
            </a:r>
          </a:p>
          <a:p>
            <a:pPr lvl="2"/>
            <a:r>
              <a:rPr lang="en-GB" altLang="el-GR"/>
              <a:t>Third level</a:t>
            </a:r>
          </a:p>
          <a:p>
            <a:pPr lvl="3"/>
            <a:r>
              <a:rPr lang="en-GB" altLang="el-GR"/>
              <a:t>Fourth level</a:t>
            </a:r>
          </a:p>
          <a:p>
            <a:pPr lvl="4"/>
            <a:r>
              <a:rPr lang="en-GB" altLang="el-GR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0" r:id="rId12"/>
    <p:sldLayoutId id="214748369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2" y="6377940"/>
            <a:ext cx="39014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2" y="6377940"/>
            <a:ext cx="39014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2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33" y="159869"/>
            <a:ext cx="1168792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465" y="1478049"/>
            <a:ext cx="1035507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2" y="6377940"/>
            <a:ext cx="39014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4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4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gnition-srv1.ouc.ac.cy/~adamos.koumis/index.html" TargetMode="External"/><Relationship Id="rId2" Type="http://schemas.openxmlformats.org/officeDocument/2006/relationships/hyperlink" Target="http://cognition-srv1.ouc.ac.cy/~adamos.koumis/star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97258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rgbClr val="7030A0"/>
                </a:solidFill>
              </a:rPr>
              <a:t>Realization</a:t>
            </a:r>
            <a:r>
              <a:rPr lang="en-US" altLang="en-US" sz="4800" b="1" dirty="0"/>
              <a:t> of Argumentation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9221" y="1502536"/>
            <a:ext cx="12158059" cy="5766943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From</a:t>
            </a:r>
            <a:r>
              <a:rPr lang="en-US" sz="3600" b="1" dirty="0"/>
              <a:t> the </a:t>
            </a:r>
            <a:r>
              <a:rPr lang="en-US" sz="3600" b="1" dirty="0">
                <a:solidFill>
                  <a:srgbClr val="7030A0"/>
                </a:solidFill>
              </a:rPr>
              <a:t>philosophical roots </a:t>
            </a:r>
            <a:r>
              <a:rPr lang="en-US" sz="3600" b="1" dirty="0"/>
              <a:t>of argumentation. </a:t>
            </a:r>
          </a:p>
          <a:p>
            <a:pPr>
              <a:buClr>
                <a:schemeClr val="tx1"/>
              </a:buClr>
              <a:defRPr/>
            </a:pPr>
            <a:endParaRPr lang="en-US" sz="1300" b="1" dirty="0"/>
          </a:p>
          <a:p>
            <a:pPr>
              <a:buClr>
                <a:schemeClr val="tx1"/>
              </a:buClr>
              <a:defRPr/>
            </a:pPr>
            <a:r>
              <a:rPr lang="en-US" sz="3600" b="1" dirty="0"/>
              <a:t>Given </a:t>
            </a:r>
            <a:r>
              <a:rPr lang="en-US" sz="3600" b="1" dirty="0">
                <a:solidFill>
                  <a:srgbClr val="7030A0"/>
                </a:solidFill>
              </a:rPr>
              <a:t>&lt;AS, </a:t>
            </a:r>
            <a:r>
              <a:rPr lang="en-US" sz="3600" b="1" dirty="0" err="1">
                <a:solidFill>
                  <a:srgbClr val="7030A0"/>
                </a:solidFill>
              </a:rPr>
              <a:t>Cf</a:t>
            </a:r>
            <a:r>
              <a:rPr lang="en-US" sz="3600" b="1" dirty="0">
                <a:solidFill>
                  <a:srgbClr val="7030A0"/>
                </a:solidFill>
              </a:rPr>
              <a:t>, St&gt;</a:t>
            </a:r>
            <a:r>
              <a:rPr lang="en-US" sz="12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then</a:t>
            </a:r>
            <a:r>
              <a:rPr lang="en-US" sz="1200" b="1" dirty="0">
                <a:solidFill>
                  <a:srgbClr val="7030A0"/>
                </a:solidFill>
              </a:rPr>
              <a:t> </a:t>
            </a:r>
            <a:r>
              <a:rPr lang="en-US" sz="4000" b="1" dirty="0"/>
              <a:t>“a1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attacks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/>
              <a:t>a2”:</a:t>
            </a:r>
          </a:p>
          <a:p>
            <a:pPr>
              <a:buClr>
                <a:schemeClr val="tx1"/>
              </a:buClr>
              <a:defRPr/>
            </a:pPr>
            <a:endParaRPr lang="en-US" sz="13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a1, a2 are in </a:t>
            </a:r>
            <a:r>
              <a:rPr lang="en-US" sz="3600" b="1" dirty="0">
                <a:solidFill>
                  <a:srgbClr val="FF0000"/>
                </a:solidFill>
              </a:rPr>
              <a:t>conflict under </a:t>
            </a:r>
            <a:r>
              <a:rPr lang="en-US" sz="3600" b="1" dirty="0" err="1">
                <a:solidFill>
                  <a:srgbClr val="7030A0"/>
                </a:solidFill>
              </a:rPr>
              <a:t>Cf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and</a:t>
            </a:r>
            <a:r>
              <a:rPr lang="en-US" sz="3600" b="1" dirty="0">
                <a:solidFill>
                  <a:srgbClr val="7030A0"/>
                </a:solidFill>
              </a:rPr>
              <a:t> named:</a:t>
            </a:r>
          </a:p>
          <a:p>
            <a:pPr>
              <a:buClr>
                <a:schemeClr val="tx1"/>
              </a:buClr>
              <a:defRPr/>
            </a:pPr>
            <a:endParaRPr lang="en-US" sz="13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Rebuttal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if </a:t>
            </a:r>
            <a:r>
              <a:rPr lang="en-US" sz="3600" b="1" dirty="0">
                <a:solidFill>
                  <a:srgbClr val="7030A0"/>
                </a:solidFill>
              </a:rPr>
              <a:t>conflicting positions</a:t>
            </a:r>
            <a:r>
              <a:rPr lang="en-US" sz="3600" b="1" dirty="0"/>
              <a:t> of a1 and a2</a:t>
            </a:r>
            <a:r>
              <a:rPr lang="en-US" sz="3600" b="1" dirty="0">
                <a:solidFill>
                  <a:srgbClr val="7030A0"/>
                </a:solidFill>
              </a:rPr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Undermine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if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a1 </a:t>
            </a:r>
            <a:r>
              <a:rPr lang="en-US" sz="3600" b="1" dirty="0">
                <a:solidFill>
                  <a:srgbClr val="7030A0"/>
                </a:solidFill>
              </a:rPr>
              <a:t>conflicts </a:t>
            </a:r>
            <a:r>
              <a:rPr lang="en-US" sz="3600" b="1" dirty="0"/>
              <a:t>the </a:t>
            </a:r>
            <a:r>
              <a:rPr lang="en-US" sz="3600" b="1" dirty="0">
                <a:solidFill>
                  <a:srgbClr val="7030A0"/>
                </a:solidFill>
              </a:rPr>
              <a:t>premises</a:t>
            </a:r>
            <a:r>
              <a:rPr lang="en-US" sz="3600" b="1" dirty="0"/>
              <a:t> of a2</a:t>
            </a:r>
            <a:r>
              <a:rPr lang="en-US" sz="3600" b="1" dirty="0">
                <a:solidFill>
                  <a:srgbClr val="7030A0"/>
                </a:solidFill>
              </a:rPr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Undercut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if</a:t>
            </a:r>
            <a:r>
              <a:rPr lang="en-US" sz="3600" b="1" dirty="0">
                <a:solidFill>
                  <a:srgbClr val="7030A0"/>
                </a:solidFill>
              </a:rPr>
              <a:t> conflict </a:t>
            </a:r>
            <a:r>
              <a:rPr lang="en-US" sz="3600" b="1" dirty="0"/>
              <a:t>between the </a:t>
            </a:r>
            <a:r>
              <a:rPr lang="en-US" sz="3600" b="1" dirty="0">
                <a:solidFill>
                  <a:srgbClr val="7030A0"/>
                </a:solidFill>
              </a:rPr>
              <a:t>argument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7030A0"/>
                </a:solidFill>
              </a:rPr>
              <a:t>schemes</a:t>
            </a:r>
            <a:r>
              <a:rPr lang="en-US" sz="3600" b="1" dirty="0"/>
              <a:t> of a1 and a2</a:t>
            </a:r>
            <a:r>
              <a:rPr lang="en-US" sz="3600" b="1" dirty="0">
                <a:solidFill>
                  <a:srgbClr val="7030A0"/>
                </a:solidFill>
              </a:rPr>
              <a:t>.</a:t>
            </a:r>
            <a:endParaRPr lang="en-GB" sz="3200" b="1" dirty="0"/>
          </a:p>
          <a:p>
            <a:pPr lvl="2">
              <a:buClr>
                <a:schemeClr val="tx1"/>
              </a:buClr>
              <a:defRPr/>
            </a:pPr>
            <a:endParaRPr lang="en-GB" sz="3200" b="1" dirty="0"/>
          </a:p>
          <a:p>
            <a:pPr lvl="1">
              <a:buClr>
                <a:schemeClr val="tx1"/>
              </a:buClr>
              <a:defRPr/>
            </a:pPr>
            <a:endParaRPr lang="en-US" sz="35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2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0323" y="118144"/>
            <a:ext cx="8951353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2699385" algn="l"/>
              </a:tabLst>
            </a:pPr>
            <a:r>
              <a:rPr sz="4000" b="1" spc="-30" dirty="0">
                <a:solidFill>
                  <a:srgbClr val="999900"/>
                </a:solidFill>
                <a:latin typeface="Garamond"/>
                <a:cs typeface="Garamond"/>
              </a:rPr>
              <a:t>Ex</a:t>
            </a:r>
            <a:r>
              <a:rPr sz="4000" b="1" spc="-10" dirty="0">
                <a:solidFill>
                  <a:srgbClr val="999900"/>
                </a:solidFill>
                <a:latin typeface="Garamond"/>
                <a:cs typeface="Garamond"/>
              </a:rPr>
              <a:t>a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mple</a:t>
            </a:r>
            <a:r>
              <a:rPr sz="4000" b="1" spc="-5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0" dirty="0">
                <a:solidFill>
                  <a:srgbClr val="999900"/>
                </a:solidFill>
                <a:latin typeface="Garamond"/>
                <a:cs typeface="Garamond"/>
              </a:rPr>
              <a:t>of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	</a:t>
            </a:r>
            <a:r>
              <a:rPr lang="en-US" sz="4000" b="1" spc="-40" dirty="0">
                <a:solidFill>
                  <a:srgbClr val="999900"/>
                </a:solidFill>
                <a:latin typeface="Garamond"/>
                <a:cs typeface="Garamond"/>
              </a:rPr>
              <a:t>Realizing</a:t>
            </a:r>
            <a:r>
              <a:rPr sz="4000" b="1" dirty="0">
                <a:solidFill>
                  <a:srgbClr val="999900"/>
                </a:solidFill>
                <a:latin typeface="Garamond"/>
                <a:cs typeface="Garamond"/>
              </a:rPr>
              <a:t> </a:t>
            </a:r>
            <a:r>
              <a:rPr sz="4000" b="1" spc="-25" dirty="0">
                <a:solidFill>
                  <a:srgbClr val="999900"/>
                </a:solidFill>
                <a:latin typeface="Garamond"/>
                <a:cs typeface="Garamond"/>
              </a:rPr>
              <a:t>Argumentation</a:t>
            </a:r>
            <a:endParaRPr lang="en-US" sz="4000" b="1" spc="-25" dirty="0">
              <a:solidFill>
                <a:srgbClr val="999900"/>
              </a:solidFill>
              <a:latin typeface="Garamond"/>
              <a:cs typeface="Garamond"/>
            </a:endParaRPr>
          </a:p>
          <a:p>
            <a:pPr marL="12700" algn="ctr">
              <a:tabLst>
                <a:tab pos="2699385" algn="l"/>
              </a:tabLst>
            </a:pPr>
            <a:r>
              <a:rPr lang="en-US" sz="4000" b="1" spc="-25" dirty="0">
                <a:latin typeface="Garamond"/>
                <a:cs typeface="Garamond"/>
              </a:rPr>
              <a:t>(See earlier lecture)</a:t>
            </a:r>
            <a:endParaRPr sz="4000" dirty="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513" y="1648032"/>
            <a:ext cx="10707624" cy="5586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07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  <a:tab pos="3189605" algn="l"/>
              </a:tabLst>
            </a:pPr>
            <a:r>
              <a:rPr lang="en-US" sz="2800" spc="-5" dirty="0">
                <a:latin typeface="Verdana"/>
                <a:cs typeface="Verdana"/>
              </a:rPr>
              <a:t>“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Th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pow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cut</a:t>
            </a:r>
            <a:r>
              <a:rPr lang="en-US" sz="2800" spc="-3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had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turne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lang="en-US" sz="2800" spc="-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the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house</a:t>
            </a:r>
            <a:r>
              <a:rPr lang="en-US" sz="2800" spc="-4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nto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da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kness.	</a:t>
            </a:r>
          </a:p>
          <a:p>
            <a:pPr marL="12700" marR="5080">
              <a:lnSpc>
                <a:spcPct val="90700"/>
              </a:lnSpc>
              <a:buClr>
                <a:srgbClr val="666600"/>
              </a:buClr>
              <a:buSzPct val="75000"/>
              <a:tabLst>
                <a:tab pos="355600" algn="l"/>
                <a:tab pos="3189605" algn="l"/>
              </a:tabLst>
            </a:pP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      B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b ca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ho</a:t>
            </a:r>
            <a:r>
              <a:rPr lang="en-US" sz="2800" spc="-10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and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turne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lang="en-US" sz="2800" spc="-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on</a:t>
            </a:r>
            <a:r>
              <a:rPr lang="en-US" sz="2800" spc="-2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the </a:t>
            </a:r>
            <a:r>
              <a:rPr lang="en-US" sz="2800" spc="-15" dirty="0">
                <a:solidFill>
                  <a:srgbClr val="006FC0"/>
                </a:solidFill>
                <a:latin typeface="Verdana"/>
                <a:cs typeface="Verdana"/>
              </a:rPr>
              <a:t>li</a:t>
            </a:r>
            <a:r>
              <a:rPr lang="en-US" sz="2800" spc="-5" dirty="0">
                <a:solidFill>
                  <a:srgbClr val="006FC0"/>
                </a:solidFill>
                <a:latin typeface="Verdana"/>
                <a:cs typeface="Verdana"/>
              </a:rPr>
              <a:t>gh</a:t>
            </a:r>
            <a:r>
              <a:rPr lang="en-US" sz="2800" dirty="0">
                <a:solidFill>
                  <a:srgbClr val="006FC0"/>
                </a:solidFill>
                <a:latin typeface="Verdana"/>
                <a:cs typeface="Verdana"/>
              </a:rPr>
              <a:t>t switch.</a:t>
            </a:r>
            <a:r>
              <a:rPr lang="en-US" sz="2800" spc="-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US" sz="2800" spc="-204" dirty="0">
                <a:solidFill>
                  <a:srgbClr val="006FC0"/>
                </a:solidFill>
                <a:latin typeface="Verdana"/>
                <a:cs typeface="Verdana"/>
              </a:rPr>
              <a:t>…</a:t>
            </a:r>
            <a:r>
              <a:rPr lang="en-US" sz="2800" dirty="0">
                <a:latin typeface="Verdana"/>
                <a:cs typeface="Verdana"/>
              </a:rPr>
              <a:t>”</a:t>
            </a:r>
          </a:p>
          <a:p>
            <a:pPr marL="355600" marR="5080" indent="-342900">
              <a:lnSpc>
                <a:spcPct val="90700"/>
              </a:lnSpc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  <a:tab pos="3189605" algn="l"/>
              </a:tabLst>
            </a:pPr>
            <a:endParaRPr lang="en-US" sz="2000" dirty="0">
              <a:latin typeface="Verdana"/>
              <a:cs typeface="Verdana"/>
            </a:endParaRPr>
          </a:p>
          <a:p>
            <a:pPr marL="355600" indent="-342900"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400" b="1" spc="-5" dirty="0" err="1">
                <a:latin typeface="Verdana"/>
                <a:cs typeface="Verdana"/>
              </a:rPr>
              <a:t>A</a:t>
            </a:r>
            <a:r>
              <a:rPr sz="2400" b="1" spc="-10" dirty="0" err="1">
                <a:latin typeface="Verdana"/>
                <a:cs typeface="Verdana"/>
              </a:rPr>
              <a:t>r</a:t>
            </a:r>
            <a:r>
              <a:rPr sz="2400" b="1" spc="-5" dirty="0" err="1">
                <a:latin typeface="Verdana"/>
                <a:cs typeface="Verdana"/>
              </a:rPr>
              <a:t>g</a:t>
            </a:r>
            <a:r>
              <a:rPr sz="2400" b="1" dirty="0" err="1">
                <a:latin typeface="Verdana"/>
                <a:cs typeface="Verdana"/>
              </a:rPr>
              <a:t>s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15" dirty="0">
                <a:latin typeface="Verdana"/>
                <a:cs typeface="Verdana"/>
              </a:rPr>
              <a:t>{a1,a2,a3}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constructe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d</a:t>
            </a:r>
            <a:r>
              <a:rPr sz="2400" b="1" spc="35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b</a:t>
            </a:r>
            <a:r>
              <a:rPr sz="2400" spc="-20" dirty="0">
                <a:latin typeface="Verdana"/>
                <a:cs typeface="Verdana"/>
              </a:rPr>
              <a:t>y</a:t>
            </a:r>
            <a:r>
              <a:rPr lang="en-GB" sz="2400" spc="-20" dirty="0">
                <a:latin typeface="Verdana"/>
                <a:cs typeface="Verdana"/>
              </a:rPr>
              <a:t> </a:t>
            </a:r>
            <a:r>
              <a:rPr lang="en-GB" sz="2400" b="1" spc="-20" dirty="0">
                <a:solidFill>
                  <a:srgbClr val="7030A0"/>
                </a:solidFill>
                <a:latin typeface="Verdana"/>
                <a:cs typeface="Verdana"/>
              </a:rPr>
              <a:t>common sense schemes</a:t>
            </a:r>
            <a:r>
              <a:rPr sz="2400" dirty="0">
                <a:latin typeface="Verdana"/>
                <a:cs typeface="Verdana"/>
              </a:rPr>
              <a:t>:</a:t>
            </a:r>
          </a:p>
          <a:p>
            <a:pPr>
              <a:spcBef>
                <a:spcPts val="10"/>
              </a:spcBef>
              <a:buClr>
                <a:srgbClr val="666600"/>
              </a:buClr>
              <a:buFont typeface="Wingdings"/>
              <a:buChar char=""/>
            </a:pPr>
            <a:endParaRPr sz="2950" dirty="0">
              <a:latin typeface="Times New Roman"/>
              <a:cs typeface="Times New Roman"/>
            </a:endParaRPr>
          </a:p>
          <a:p>
            <a:pPr marL="756285" lvl="1" indent="-286385"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{t</a:t>
            </a:r>
            <a:r>
              <a:rPr sz="2000" spc="5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rn_o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_s</a:t>
            </a:r>
            <a:r>
              <a:rPr sz="2000" spc="5" dirty="0">
                <a:latin typeface="Verdana"/>
                <a:cs typeface="Verdana"/>
              </a:rPr>
              <a:t>w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tch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000" spc="-15" dirty="0" err="1">
                <a:latin typeface="Verdana"/>
                <a:cs typeface="Verdana"/>
              </a:rPr>
              <a:t>li</a:t>
            </a:r>
            <a:r>
              <a:rPr sz="2000" dirty="0" err="1">
                <a:latin typeface="Verdana"/>
                <a:cs typeface="Verdana"/>
              </a:rPr>
              <a:t>ght_o</a:t>
            </a:r>
            <a:r>
              <a:rPr sz="2000" spc="5" dirty="0" err="1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lang="en-GB" sz="2000" dirty="0">
                <a:latin typeface="Verdana"/>
                <a:cs typeface="Verdana"/>
              </a:rPr>
              <a:t>   </a:t>
            </a:r>
            <a:r>
              <a:rPr sz="2000" spc="-15" dirty="0" err="1">
                <a:latin typeface="Verdana"/>
                <a:cs typeface="Verdana"/>
              </a:rPr>
              <a:t>li</a:t>
            </a:r>
            <a:r>
              <a:rPr sz="2000" dirty="0" err="1">
                <a:latin typeface="Verdana"/>
                <a:cs typeface="Verdana"/>
              </a:rPr>
              <a:t>ght_on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da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knes</a:t>
            </a:r>
            <a:r>
              <a:rPr sz="2000" spc="-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}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 </a:t>
            </a:r>
            <a:r>
              <a:rPr sz="2000" spc="-5" dirty="0">
                <a:latin typeface="Verdana"/>
                <a:cs typeface="Verdana"/>
              </a:rPr>
              <a:t>{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turn_on_s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2000" spc="-15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tc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@</a:t>
            </a:r>
            <a:r>
              <a:rPr sz="2000" spc="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}</a:t>
            </a:r>
          </a:p>
          <a:p>
            <a:pPr marL="756285" lvl="1" indent="-286385">
              <a:lnSpc>
                <a:spcPts val="2340"/>
              </a:lnSpc>
              <a:spcBef>
                <a:spcPts val="120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2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{power_cut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cause</a:t>
            </a:r>
            <a:r>
              <a:rPr sz="2000" b="1" dirty="0">
                <a:latin typeface="Verdana"/>
                <a:cs typeface="Verdana"/>
              </a:rPr>
              <a:t>s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ctr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it</a:t>
            </a:r>
            <a:r>
              <a:rPr sz="2000" spc="-180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lang="en-GB" sz="2000" dirty="0">
                <a:latin typeface="Verdana"/>
                <a:cs typeface="Verdana"/>
              </a:rPr>
              <a:t>  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ctr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y</a:t>
            </a:r>
            <a:r>
              <a:rPr lang="en-GB" sz="200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implies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100" b="1" i="1" spc="-75" dirty="0">
                <a:latin typeface="Symbol"/>
                <a:cs typeface="Symbol"/>
              </a:rPr>
              <a:t></a:t>
            </a:r>
            <a:r>
              <a:rPr sz="2100" b="1" i="1" spc="1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Verdana"/>
                <a:cs typeface="Verdana"/>
              </a:rPr>
              <a:t>li</a:t>
            </a:r>
            <a:r>
              <a:rPr sz="2000" dirty="0">
                <a:latin typeface="Verdana"/>
                <a:cs typeface="Verdana"/>
              </a:rPr>
              <a:t>ght_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n} U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{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p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006FC0"/>
                </a:solidFill>
                <a:latin typeface="Verdana"/>
                <a:cs typeface="Verdana"/>
              </a:rPr>
              <a:t>we</a:t>
            </a:r>
            <a:r>
              <a:rPr sz="2000" spc="-10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006FC0"/>
                </a:solidFill>
                <a:latin typeface="Verdana"/>
                <a:cs typeface="Verdana"/>
              </a:rPr>
              <a:t>_cut@</a:t>
            </a:r>
            <a:r>
              <a:rPr sz="2000" spc="-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}</a:t>
            </a:r>
          </a:p>
          <a:p>
            <a:pPr marL="756285" lvl="1" indent="-286385">
              <a:lnSpc>
                <a:spcPts val="2280"/>
              </a:lnSpc>
              <a:spcBef>
                <a:spcPts val="229"/>
              </a:spcBef>
              <a:buClr>
                <a:srgbClr val="999900"/>
              </a:buClr>
              <a:buSzPct val="75000"/>
              <a:buFont typeface="Wingdings"/>
              <a:buChar char="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3</a:t>
            </a:r>
            <a:r>
              <a:rPr sz="2000" spc="-5" dirty="0">
                <a:latin typeface="Verdana"/>
                <a:cs typeface="Verdana"/>
              </a:rPr>
              <a:t>=</a:t>
            </a:r>
            <a:r>
              <a:rPr sz="2000" dirty="0">
                <a:latin typeface="Verdana"/>
                <a:cs typeface="Verdana"/>
              </a:rPr>
              <a:t>{dark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ess@T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implies </a:t>
            </a:r>
            <a:r>
              <a:rPr sz="2000" dirty="0">
                <a:latin typeface="Verdana"/>
                <a:cs typeface="Verdana"/>
              </a:rPr>
              <a:t>da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kness@T</a:t>
            </a:r>
            <a:r>
              <a:rPr sz="1950" b="1" spc="22" baseline="25641" dirty="0">
                <a:latin typeface="Verdana"/>
                <a:cs typeface="Verdana"/>
              </a:rPr>
              <a:t>+</a:t>
            </a:r>
            <a:r>
              <a:rPr sz="2000" dirty="0">
                <a:latin typeface="Verdana"/>
                <a:cs typeface="Verdana"/>
              </a:rPr>
              <a:t>}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</a:t>
            </a:r>
          </a:p>
          <a:p>
            <a:pPr marL="756285">
              <a:lnSpc>
                <a:spcPts val="2280"/>
              </a:lnSpc>
            </a:pPr>
            <a:r>
              <a:rPr sz="2000" dirty="0">
                <a:latin typeface="Verdana"/>
                <a:cs typeface="Verdana"/>
              </a:rPr>
              <a:t>{</a:t>
            </a:r>
            <a:r>
              <a:rPr sz="2000" dirty="0" err="1">
                <a:solidFill>
                  <a:srgbClr val="006FC0"/>
                </a:solidFill>
                <a:latin typeface="Verdana"/>
                <a:cs typeface="Verdana"/>
              </a:rPr>
              <a:t>da</a:t>
            </a:r>
            <a:r>
              <a:rPr sz="2000" spc="-10" dirty="0" err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2000" dirty="0" err="1">
                <a:solidFill>
                  <a:srgbClr val="006FC0"/>
                </a:solidFill>
                <a:latin typeface="Verdana"/>
                <a:cs typeface="Verdana"/>
              </a:rPr>
              <a:t>kness@T</a:t>
            </a:r>
            <a:r>
              <a:rPr sz="2000" dirty="0">
                <a:latin typeface="Verdana"/>
                <a:cs typeface="Verdana"/>
              </a:rPr>
              <a:t>}</a:t>
            </a:r>
            <a:endParaRPr lang="en-GB" sz="2000" dirty="0">
              <a:latin typeface="Verdana"/>
              <a:cs typeface="Verdana"/>
            </a:endParaRPr>
          </a:p>
          <a:p>
            <a:pPr marL="756285">
              <a:lnSpc>
                <a:spcPts val="2280"/>
              </a:lnSpc>
            </a:pPr>
            <a:endParaRPr lang="en-GB" sz="2000" dirty="0">
              <a:latin typeface="Verdana"/>
              <a:cs typeface="Verdana"/>
            </a:endParaRPr>
          </a:p>
          <a:p>
            <a:pPr marL="756285">
              <a:lnSpc>
                <a:spcPts val="2280"/>
              </a:lnSpc>
            </a:pPr>
            <a:r>
              <a:rPr lang="en-US" sz="2000" b="1" spc="-5" dirty="0">
                <a:solidFill>
                  <a:srgbClr val="7030A0"/>
                </a:solidFill>
                <a:cs typeface="Verdana"/>
              </a:rPr>
              <a:t>Argument </a:t>
            </a:r>
            <a:r>
              <a:rPr lang="en-US" sz="2000" b="1" spc="-20" dirty="0">
                <a:solidFill>
                  <a:srgbClr val="7030A0"/>
                </a:solidFill>
                <a:cs typeface="Verdana"/>
              </a:rPr>
              <a:t>schemes</a:t>
            </a:r>
            <a:r>
              <a:rPr lang="en-US" sz="2000" b="1" dirty="0">
                <a:solidFill>
                  <a:srgbClr val="7030A0"/>
                </a:solidFill>
                <a:cs typeface="Verdana"/>
              </a:rPr>
              <a:t> here are given names: “</a:t>
            </a:r>
            <a:r>
              <a:rPr lang="en-US" sz="2000" b="1" dirty="0">
                <a:cs typeface="Verdana"/>
              </a:rPr>
              <a:t>causes”</a:t>
            </a:r>
            <a:r>
              <a:rPr lang="en-US" sz="2000" dirty="0">
                <a:cs typeface="Verdana"/>
              </a:rPr>
              <a:t> and “</a:t>
            </a:r>
            <a:r>
              <a:rPr lang="en-US" sz="2000" b="1" dirty="0">
                <a:cs typeface="Verdana"/>
              </a:rPr>
              <a:t>implies”</a:t>
            </a:r>
            <a:endParaRPr sz="2000" b="1" dirty="0">
              <a:latin typeface="Verdana"/>
              <a:cs typeface="Verdana"/>
            </a:endParaRPr>
          </a:p>
          <a:p>
            <a:pPr>
              <a:spcBef>
                <a:spcPts val="52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buClr>
                <a:srgbClr val="666600"/>
              </a:buClr>
              <a:buSzPct val="75000"/>
              <a:buFont typeface="Wingdings"/>
              <a:buChar char=""/>
              <a:tabLst>
                <a:tab pos="355600" algn="l"/>
              </a:tabLst>
            </a:pPr>
            <a:r>
              <a:rPr sz="2400" spc="-20" dirty="0">
                <a:latin typeface="Verdana"/>
                <a:cs typeface="Verdana"/>
              </a:rPr>
              <a:t>a1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support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s </a:t>
            </a:r>
            <a:r>
              <a:rPr sz="2500" b="1" i="1" spc="-75" dirty="0">
                <a:latin typeface="Symbol"/>
                <a:cs typeface="Symbol"/>
              </a:rPr>
              <a:t></a:t>
            </a:r>
            <a:r>
              <a:rPr sz="2500" b="1" i="1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Verdana"/>
                <a:cs typeface="Verdana"/>
              </a:rPr>
              <a:t>darkness@T</a:t>
            </a:r>
            <a:r>
              <a:rPr sz="2400" b="1" spc="-22" baseline="24305" dirty="0">
                <a:latin typeface="Verdana"/>
                <a:cs typeface="Verdana"/>
              </a:rPr>
              <a:t>+</a:t>
            </a:r>
            <a:r>
              <a:rPr sz="2400" b="1" baseline="24305" dirty="0">
                <a:latin typeface="Verdana"/>
                <a:cs typeface="Verdana"/>
              </a:rPr>
              <a:t> </a:t>
            </a:r>
            <a:r>
              <a:rPr sz="2400" b="1" spc="-337" baseline="2430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r>
              <a:rPr lang="en-GB" sz="2400" dirty="0">
                <a:latin typeface="Verdana"/>
                <a:cs typeface="Verdana"/>
              </a:rPr>
              <a:t>   </a:t>
            </a:r>
            <a:r>
              <a:rPr sz="2400" spc="-20" dirty="0">
                <a:latin typeface="Verdana"/>
                <a:cs typeface="Verdana"/>
              </a:rPr>
              <a:t>a3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CCCC66"/>
                </a:solidFill>
                <a:latin typeface="Verdana"/>
                <a:cs typeface="Verdana"/>
              </a:rPr>
              <a:t>support</a:t>
            </a:r>
            <a:r>
              <a:rPr sz="2400" b="1" dirty="0">
                <a:solidFill>
                  <a:srgbClr val="CCCC66"/>
                </a:solidFill>
                <a:latin typeface="Verdana"/>
                <a:cs typeface="Verdana"/>
              </a:rPr>
              <a:t>s</a:t>
            </a:r>
            <a:r>
              <a:rPr sz="2400" b="1" spc="20" dirty="0">
                <a:solidFill>
                  <a:srgbClr val="CCCC6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darkness@T</a:t>
            </a:r>
            <a:r>
              <a:rPr sz="2400" b="1" spc="-22" baseline="24305" dirty="0">
                <a:latin typeface="Verdana"/>
                <a:cs typeface="Verdana"/>
              </a:rPr>
              <a:t>+</a:t>
            </a:r>
            <a:endParaRPr sz="2400" baseline="24305" dirty="0">
              <a:latin typeface="Verdana"/>
              <a:cs typeface="Verdana"/>
            </a:endParaRPr>
          </a:p>
          <a:p>
            <a:pPr>
              <a:spcBef>
                <a:spcPts val="43"/>
              </a:spcBef>
              <a:buClr>
                <a:srgbClr val="666600"/>
              </a:buClr>
              <a:buFont typeface="Wingdings"/>
              <a:buChar char=""/>
            </a:pP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6128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Another Example </a:t>
            </a:r>
            <a:br>
              <a:rPr lang="en-US" altLang="en-US" sz="5400" b="1" dirty="0"/>
            </a:br>
            <a:r>
              <a:rPr lang="en-US" altLang="en-US" sz="4000" b="1" dirty="0">
                <a:solidFill>
                  <a:schemeClr val="tx1"/>
                </a:solidFill>
              </a:rPr>
              <a:t>(from Cognitive Science)</a:t>
            </a:r>
            <a:endParaRPr lang="en-GB" altLang="en-US" sz="4000" b="1" dirty="0">
              <a:solidFill>
                <a:schemeClr val="tx1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916421" y="3262622"/>
            <a:ext cx="9665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spc="-20" dirty="0">
                <a:solidFill>
                  <a:srgbClr val="7030A0"/>
                </a:solidFill>
              </a:rPr>
              <a:t>By</a:t>
            </a:r>
            <a:r>
              <a:rPr lang="en-GB" sz="4000" b="1" spc="40" dirty="0">
                <a:solidFill>
                  <a:srgbClr val="7030A0"/>
                </a:solidFill>
              </a:rPr>
              <a:t>r</a:t>
            </a:r>
            <a:r>
              <a:rPr lang="en-GB" sz="4000" b="1" spc="-20" dirty="0">
                <a:solidFill>
                  <a:srgbClr val="7030A0"/>
                </a:solidFill>
              </a:rPr>
              <a:t>ne</a:t>
            </a:r>
            <a:r>
              <a:rPr lang="en-GB" sz="4000" b="1" spc="-119" dirty="0">
                <a:solidFill>
                  <a:srgbClr val="7030A0"/>
                </a:solidFill>
              </a:rPr>
              <a:t>’</a:t>
            </a:r>
            <a:r>
              <a:rPr lang="en-GB" sz="4000" b="1" spc="-20" dirty="0">
                <a:solidFill>
                  <a:srgbClr val="7030A0"/>
                </a:solidFill>
              </a:rPr>
              <a:t>s</a:t>
            </a:r>
            <a:r>
              <a:rPr lang="en-GB" sz="4000" b="1" spc="-10" dirty="0">
                <a:solidFill>
                  <a:srgbClr val="7030A0"/>
                </a:solidFill>
              </a:rPr>
              <a:t> </a:t>
            </a:r>
            <a:r>
              <a:rPr lang="en-GB" sz="4000" b="1" spc="-20" dirty="0">
                <a:solidFill>
                  <a:srgbClr val="7030A0"/>
                </a:solidFill>
              </a:rPr>
              <a:t>(1989)</a:t>
            </a:r>
            <a:r>
              <a:rPr lang="en-GB" sz="4000" b="1" spc="-10" dirty="0">
                <a:solidFill>
                  <a:srgbClr val="7030A0"/>
                </a:solidFill>
              </a:rPr>
              <a:t> </a:t>
            </a:r>
            <a:r>
              <a:rPr lang="en-GB" sz="4000" b="1" spc="-20" dirty="0">
                <a:solidFill>
                  <a:srgbClr val="7030A0"/>
                </a:solidFill>
              </a:rPr>
              <a:t>Suppression</a:t>
            </a:r>
            <a:r>
              <a:rPr lang="en-GB" sz="4000" b="1" spc="-10" dirty="0">
                <a:solidFill>
                  <a:srgbClr val="7030A0"/>
                </a:solidFill>
              </a:rPr>
              <a:t> </a:t>
            </a:r>
            <a:r>
              <a:rPr lang="en-GB" sz="4000" b="1" spc="-287" dirty="0">
                <a:solidFill>
                  <a:srgbClr val="7030A0"/>
                </a:solidFill>
              </a:rPr>
              <a:t>T</a:t>
            </a:r>
            <a:r>
              <a:rPr lang="en-GB" sz="4000" b="1" spc="-10" dirty="0">
                <a:solidFill>
                  <a:srgbClr val="7030A0"/>
                </a:solidFill>
              </a:rPr>
              <a:t>ask</a:t>
            </a:r>
            <a:endParaRPr lang="en-GB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0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67384" y="249937"/>
            <a:ext cx="10070592" cy="1139825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/>
            </a:r>
            <a:br>
              <a:rPr lang="en-US" altLang="en-US" b="1" dirty="0">
                <a:solidFill>
                  <a:srgbClr val="0070C0"/>
                </a:solidFill>
              </a:rPr>
            </a:br>
            <a:r>
              <a:rPr lang="en-US" altLang="en-US" b="1" dirty="0">
                <a:solidFill>
                  <a:srgbClr val="0070C0"/>
                </a:solidFill>
              </a:rPr>
              <a:t>Suppression Task (</a:t>
            </a:r>
            <a:r>
              <a:rPr lang="en-US" altLang="en-US" b="1" dirty="0" err="1">
                <a:solidFill>
                  <a:srgbClr val="0070C0"/>
                </a:solidFill>
              </a:rPr>
              <a:t>Bryne</a:t>
            </a:r>
            <a:r>
              <a:rPr lang="en-US" altLang="en-US" b="1" dirty="0">
                <a:solidFill>
                  <a:srgbClr val="0070C0"/>
                </a:solidFill>
              </a:rPr>
              <a:t>, 1989)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18744" y="1686194"/>
            <a:ext cx="115062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b="1" dirty="0"/>
              <a:t>The factual information given along with the conditional(s) in each of the groups can change:</a:t>
            </a:r>
          </a:p>
          <a:p>
            <a:pPr algn="ctr"/>
            <a:r>
              <a:rPr lang="en-US" altLang="en-US" sz="2000" b="1" dirty="0">
                <a:solidFill>
                  <a:srgbClr val="00B050"/>
                </a:solidFill>
              </a:rPr>
              <a:t>She has an essay to finish       She does not have an essay to finish</a:t>
            </a:r>
            <a:endParaRPr lang="en-US" altLang="en-US" sz="2000" b="1" dirty="0">
              <a:solidFill>
                <a:srgbClr val="0070C0"/>
              </a:solidFill>
            </a:endParaRPr>
          </a:p>
          <a:p>
            <a:pPr algn="ctr"/>
            <a:r>
              <a:rPr lang="en-US" altLang="en-US" sz="2000" b="1" dirty="0">
                <a:solidFill>
                  <a:srgbClr val="7030A0"/>
                </a:solidFill>
              </a:rPr>
              <a:t>She has studied late in the library      She did not study late in the library</a:t>
            </a:r>
          </a:p>
          <a:p>
            <a:pPr algn="ctr"/>
            <a:endParaRPr lang="en-US" alt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rgbClr val="0070C0"/>
              </a:solidFill>
            </a:endParaRPr>
          </a:p>
          <a:p>
            <a:endParaRPr lang="en-US" altLang="en-US" b="1" dirty="0"/>
          </a:p>
        </p:txBody>
      </p:sp>
      <p:pic>
        <p:nvPicPr>
          <p:cNvPr id="3" name="Picture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62" y="3322029"/>
            <a:ext cx="10312164" cy="324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98105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ask:</a:t>
            </a:r>
            <a:r>
              <a:rPr spc="129" dirty="0"/>
              <a:t> </a:t>
            </a:r>
            <a:r>
              <a:rPr spc="-20" dirty="0"/>
              <a:t>She</a:t>
            </a:r>
            <a:r>
              <a:rPr spc="-10" dirty="0"/>
              <a:t> </a:t>
            </a:r>
            <a:r>
              <a:rPr spc="-20" dirty="0"/>
              <a:t>has</a:t>
            </a:r>
            <a:r>
              <a:rPr spc="-10" dirty="0"/>
              <a:t> </a:t>
            </a:r>
            <a:r>
              <a:rPr spc="-20" dirty="0"/>
              <a:t>an</a:t>
            </a:r>
            <a:r>
              <a:rPr spc="-10" dirty="0"/>
              <a:t> </a:t>
            </a:r>
            <a:r>
              <a:rPr spc="-20" dirty="0"/>
              <a:t>ess</a:t>
            </a:r>
            <a:r>
              <a:rPr spc="-89" dirty="0"/>
              <a:t>a</a:t>
            </a:r>
            <a:r>
              <a:rPr spc="-20" dirty="0"/>
              <a:t>y</a:t>
            </a:r>
            <a:r>
              <a:rPr spc="-10" dirty="0"/>
              <a:t> to finish</a:t>
            </a: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0907" y="1429253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281" y="1663402"/>
            <a:ext cx="6043848" cy="1447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endParaRPr sz="158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168">
              <a:spcBef>
                <a:spcPts val="1209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5"/>
              </a:spcBef>
            </a:pPr>
            <a:endParaRPr sz="198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2963"/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oll</a:t>
            </a:r>
            <a:r>
              <a:rPr sz="1585" spc="-4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ws?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8822" y="3398943"/>
            <a:ext cx="4173942" cy="885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236" indent="-273068"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will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or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19617" y="3398943"/>
            <a:ext cx="45174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585" spc="-20" dirty="0">
                <a:solidFill>
                  <a:srgbClr val="FF0000"/>
                </a:solidFill>
                <a:latin typeface="Arial"/>
                <a:cs typeface="Arial"/>
              </a:rPr>
              <a:t>96%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7"/>
          <p:cNvSpPr txBox="1"/>
          <p:nvPr/>
        </p:nvSpPr>
        <p:spPr>
          <a:xfrm>
            <a:off x="8073365" y="4939019"/>
            <a:ext cx="2393379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Modus </a:t>
            </a:r>
            <a:r>
              <a:rPr sz="1585" spc="-99" dirty="0">
                <a:solidFill>
                  <a:srgbClr val="00B050"/>
                </a:solidFill>
                <a:latin typeface="Arial"/>
                <a:cs typeface="Arial"/>
              </a:rPr>
              <a:t>P</a:t>
            </a:r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onens/ </a:t>
            </a:r>
            <a:r>
              <a:rPr sz="1585" spc="-20" dirty="0">
                <a:solidFill>
                  <a:srgbClr val="00B050"/>
                </a:solidFill>
                <a:latin typeface="Arial"/>
                <a:cs typeface="Arial"/>
              </a:rPr>
              <a:t>Ded</a:t>
            </a:r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uction</a:t>
            </a:r>
            <a:endParaRPr sz="1585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717612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ask:</a:t>
            </a:r>
            <a:r>
              <a:rPr spc="129" dirty="0"/>
              <a:t> </a:t>
            </a:r>
            <a:r>
              <a:rPr spc="-20" dirty="0"/>
              <a:t>She</a:t>
            </a:r>
            <a:r>
              <a:rPr spc="-10" dirty="0"/>
              <a:t> </a:t>
            </a:r>
            <a:r>
              <a:rPr spc="-20" dirty="0"/>
              <a:t>has</a:t>
            </a:r>
            <a:r>
              <a:rPr spc="-10" dirty="0"/>
              <a:t> </a:t>
            </a:r>
            <a:r>
              <a:rPr spc="-20" dirty="0"/>
              <a:t>an</a:t>
            </a:r>
            <a:r>
              <a:rPr spc="-10" dirty="0"/>
              <a:t> </a:t>
            </a:r>
            <a:r>
              <a:rPr spc="-20" dirty="0"/>
              <a:t>ess</a:t>
            </a:r>
            <a:r>
              <a:rPr spc="-89" dirty="0"/>
              <a:t>a</a:t>
            </a:r>
            <a:r>
              <a:rPr spc="-20" dirty="0"/>
              <a:t>y</a:t>
            </a:r>
            <a:r>
              <a:rPr spc="-10" dirty="0"/>
              <a:t> to finish</a:t>
            </a: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0907" y="1429253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280" y="1663402"/>
            <a:ext cx="6100474" cy="1447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168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If she has a t</a:t>
            </a:r>
            <a:r>
              <a:rPr sz="1585" spc="-59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xtbook to read, then 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168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5"/>
              </a:spcBef>
            </a:pPr>
            <a:endParaRPr sz="198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2963"/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oll</a:t>
            </a:r>
            <a:r>
              <a:rPr sz="1585" spc="-4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ws?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8822" y="3398943"/>
            <a:ext cx="4173942" cy="885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236" indent="-273068"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will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or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19617" y="3398943"/>
            <a:ext cx="45174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585" spc="-20" dirty="0">
                <a:solidFill>
                  <a:srgbClr val="FF0000"/>
                </a:solidFill>
                <a:latin typeface="Arial"/>
                <a:cs typeface="Arial"/>
              </a:rPr>
              <a:t>96%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7"/>
          <p:cNvSpPr txBox="1"/>
          <p:nvPr/>
        </p:nvSpPr>
        <p:spPr>
          <a:xfrm>
            <a:off x="6096001" y="5090021"/>
            <a:ext cx="3836186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Modus </a:t>
            </a:r>
            <a:r>
              <a:rPr sz="1585" spc="-99" dirty="0">
                <a:solidFill>
                  <a:srgbClr val="00B050"/>
                </a:solidFill>
                <a:latin typeface="Arial"/>
                <a:cs typeface="Arial"/>
              </a:rPr>
              <a:t>P</a:t>
            </a:r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onens/ </a:t>
            </a:r>
            <a:r>
              <a:rPr sz="1585" spc="-20" dirty="0">
                <a:solidFill>
                  <a:srgbClr val="00B050"/>
                </a:solidFill>
                <a:latin typeface="Arial"/>
                <a:cs typeface="Arial"/>
              </a:rPr>
              <a:t>Ded</a:t>
            </a:r>
            <a:r>
              <a:rPr sz="1585" spc="-10" dirty="0">
                <a:solidFill>
                  <a:srgbClr val="00B050"/>
                </a:solidFill>
                <a:latin typeface="Arial"/>
                <a:cs typeface="Arial"/>
              </a:rPr>
              <a:t>uction</a:t>
            </a:r>
            <a:r>
              <a:rPr lang="en-GB" sz="1585" spc="-10" dirty="0">
                <a:solidFill>
                  <a:srgbClr val="00B050"/>
                </a:solidFill>
                <a:latin typeface="Arial"/>
                <a:cs typeface="Arial"/>
              </a:rPr>
              <a:t> is not affected.</a:t>
            </a:r>
            <a:endParaRPr sz="1585" dirty="0">
              <a:solidFill>
                <a:srgbClr val="00B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5935558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ask:</a:t>
            </a:r>
            <a:r>
              <a:rPr spc="129" dirty="0"/>
              <a:t> </a:t>
            </a:r>
            <a:r>
              <a:rPr spc="-20" dirty="0"/>
              <a:t>She</a:t>
            </a:r>
            <a:r>
              <a:rPr spc="-10" dirty="0"/>
              <a:t> </a:t>
            </a:r>
            <a:r>
              <a:rPr spc="-20" dirty="0"/>
              <a:t>has</a:t>
            </a:r>
            <a:r>
              <a:rPr spc="-10" dirty="0"/>
              <a:t> </a:t>
            </a:r>
            <a:r>
              <a:rPr spc="-20" dirty="0"/>
              <a:t>an</a:t>
            </a:r>
            <a:r>
              <a:rPr spc="-10" dirty="0"/>
              <a:t> </a:t>
            </a:r>
            <a:r>
              <a:rPr spc="-20" dirty="0"/>
              <a:t>ess</a:t>
            </a:r>
            <a:r>
              <a:rPr spc="-89" dirty="0"/>
              <a:t>a</a:t>
            </a:r>
            <a:r>
              <a:rPr spc="-20" dirty="0"/>
              <a:t>y</a:t>
            </a:r>
            <a:r>
              <a:rPr spc="-10" dirty="0"/>
              <a:t> to finish</a:t>
            </a: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0907" y="1429253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8821" y="1663402"/>
            <a:ext cx="6075307" cy="2668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369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55369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If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 is open, then 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55369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5"/>
              </a:spcBef>
            </a:pPr>
            <a:endParaRPr sz="198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04422"/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oll</a:t>
            </a:r>
            <a:r>
              <a:rPr sz="1585" spc="-4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ws?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sz="218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8236" indent="-273068"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will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will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or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680533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ask:</a:t>
            </a:r>
            <a:r>
              <a:rPr spc="129" dirty="0"/>
              <a:t> </a:t>
            </a:r>
            <a:r>
              <a:rPr spc="-20" dirty="0"/>
              <a:t>She</a:t>
            </a:r>
            <a:r>
              <a:rPr spc="-10" dirty="0"/>
              <a:t> </a:t>
            </a:r>
            <a:r>
              <a:rPr spc="-20" dirty="0"/>
              <a:t>has</a:t>
            </a:r>
            <a:r>
              <a:rPr spc="-10" dirty="0"/>
              <a:t> </a:t>
            </a:r>
            <a:r>
              <a:rPr spc="-20" dirty="0"/>
              <a:t>an</a:t>
            </a:r>
            <a:r>
              <a:rPr spc="-10" dirty="0"/>
              <a:t> </a:t>
            </a:r>
            <a:r>
              <a:rPr spc="-20" dirty="0"/>
              <a:t>ess</a:t>
            </a:r>
            <a:r>
              <a:rPr spc="-89" dirty="0"/>
              <a:t>a</a:t>
            </a:r>
            <a:r>
              <a:rPr spc="-20" dirty="0"/>
              <a:t>y</a:t>
            </a:r>
            <a:r>
              <a:rPr spc="-10" dirty="0"/>
              <a:t> to finish</a:t>
            </a: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0907" y="1429253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0281" y="1663403"/>
            <a:ext cx="6043848" cy="1447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5168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If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 is open, then 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5168">
              <a:spcBef>
                <a:spcPts val="565"/>
              </a:spcBef>
            </a:pPr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 </a:t>
            </a:r>
            <a:r>
              <a:rPr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5"/>
              </a:spcBef>
            </a:pPr>
            <a:endParaRPr sz="198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2963"/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oll</a:t>
            </a:r>
            <a:r>
              <a:rPr sz="1585" spc="-4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ws?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8822" y="3398943"/>
            <a:ext cx="4173942" cy="885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236" indent="-273068"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She will study late in the lib</a:t>
            </a:r>
            <a:r>
              <a:rPr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will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marL="298236" indent="-273068">
              <a:spcBef>
                <a:spcPts val="565"/>
              </a:spcBef>
              <a:buClr>
                <a:srgbClr val="3333B2"/>
              </a:buClr>
              <a:buFont typeface="Arial"/>
              <a:buAutoNum type="arabicPeriod"/>
              <a:tabLst>
                <a:tab pos="299494" algn="l"/>
              </a:tabLst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She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or 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not study late in the lib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19617" y="3398943"/>
            <a:ext cx="45174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z="1585" spc="-20" dirty="0">
                <a:solidFill>
                  <a:srgbClr val="FF0000"/>
                </a:solidFill>
                <a:latin typeface="Arial"/>
                <a:cs typeface="Arial"/>
              </a:rPr>
              <a:t>38%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0461" y="4740342"/>
            <a:ext cx="508750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93"/>
              </a:lnSpc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Humans seem to suppress pr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viously d</a:t>
            </a:r>
            <a:r>
              <a:rPr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5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85" spc="-20" dirty="0">
                <a:solidFill>
                  <a:prstClr val="black"/>
                </a:solidFill>
                <a:latin typeface="Arial"/>
                <a:cs typeface="Arial"/>
              </a:rPr>
              <a:t>wn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 in</a:t>
            </a:r>
            <a:r>
              <a:rPr sz="1585" spc="-59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mation.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lnSpc>
                <a:spcPts val="1893"/>
              </a:lnSpc>
            </a:pP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1585" spc="-5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85" spc="-10" dirty="0">
                <a:solidFill>
                  <a:prstClr val="black"/>
                </a:solidFill>
                <a:latin typeface="Arial"/>
                <a:cs typeface="Arial"/>
              </a:rPr>
              <a:t>y reason non-monotonically</a:t>
            </a:r>
            <a:r>
              <a:rPr sz="1585" spc="-10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sz="1585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897646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046" y="159869"/>
            <a:ext cx="8757904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</a:t>
            </a:r>
            <a:r>
              <a:rPr lang="en-GB" spc="-10" dirty="0"/>
              <a:t> </a:t>
            </a:r>
            <a:r>
              <a:rPr lang="en-GB" b="1" spc="-10" dirty="0">
                <a:solidFill>
                  <a:srgbClr val="FF0000"/>
                </a:solidFill>
              </a:rPr>
              <a:t>in Argumentation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0954" y="1423015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1532" y="1524269"/>
            <a:ext cx="7049219" cy="1373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369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lang="en-GB" sz="1585" spc="-10" dirty="0">
                <a:solidFill>
                  <a:prstClr val="black"/>
                </a:solidFill>
                <a:latin typeface="Arial"/>
                <a:cs typeface="Arial"/>
              </a:rPr>
              <a:t>FORMALIZTION OF THE HUMAN REASONING IN </a:t>
            </a:r>
            <a:r>
              <a:rPr lang="en-GB" sz="1585" b="1" spc="-10" dirty="0">
                <a:solidFill>
                  <a:srgbClr val="0070C0"/>
                </a:solidFill>
                <a:latin typeface="Arial"/>
                <a:cs typeface="Arial"/>
              </a:rPr>
              <a:t>ARGUMENTATION</a:t>
            </a:r>
          </a:p>
          <a:p>
            <a:pPr marL="55369"/>
            <a:r>
              <a:rPr lang="en-GB" sz="1585" b="1" spc="-10" dirty="0">
                <a:solidFill>
                  <a:prstClr val="black"/>
                </a:solidFill>
                <a:latin typeface="Arial"/>
                <a:cs typeface="Arial"/>
              </a:rPr>
              <a:t>GROUP 1:</a:t>
            </a:r>
          </a:p>
          <a:p>
            <a:pPr marL="25168"/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lang="en-US"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168">
              <a:spcBef>
                <a:spcPts val="1209"/>
              </a:spcBef>
            </a:pP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55369"/>
            <a:endParaRPr lang="en-GB" sz="1585" spc="-1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530" y="2645898"/>
            <a:ext cx="8581269" cy="2288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 </a:t>
            </a:r>
          </a:p>
          <a:p>
            <a:r>
              <a:rPr lang="en-GB" sz="3567" dirty="0">
                <a:solidFill>
                  <a:prstClr val="black"/>
                </a:solidFill>
              </a:rPr>
              <a:t>a1: </a:t>
            </a:r>
            <a:r>
              <a:rPr lang="en-GB" sz="3567" dirty="0" err="1">
                <a:solidFill>
                  <a:prstClr val="black"/>
                </a:solidFill>
              </a:rPr>
              <a:t>HasEssay</a:t>
            </a:r>
            <a:r>
              <a:rPr lang="en-GB" sz="3567" dirty="0">
                <a:solidFill>
                  <a:prstClr val="black"/>
                </a:solidFill>
              </a:rPr>
              <a:t>                     </a:t>
            </a:r>
            <a:r>
              <a:rPr lang="en-GB" sz="3567" dirty="0" err="1">
                <a:solidFill>
                  <a:prstClr val="black"/>
                </a:solidFill>
              </a:rPr>
              <a:t>StudyLibrary</a:t>
            </a:r>
            <a:endParaRPr lang="en-GB" sz="3567" dirty="0">
              <a:solidFill>
                <a:prstClr val="black"/>
              </a:solidFill>
            </a:endParaRPr>
          </a:p>
          <a:p>
            <a:endParaRPr lang="en-GB" sz="3567" dirty="0">
              <a:solidFill>
                <a:prstClr val="black"/>
              </a:solidFill>
            </a:endParaRPr>
          </a:p>
          <a:p>
            <a:r>
              <a:rPr lang="en-US" sz="3567" dirty="0">
                <a:solidFill>
                  <a:prstClr val="black"/>
                </a:solidFill>
              </a:rPr>
              <a:t>a1</a:t>
            </a:r>
            <a:r>
              <a:rPr lang="en-US" sz="3567" b="1" dirty="0">
                <a:solidFill>
                  <a:prstClr val="black"/>
                </a:solidFill>
              </a:rPr>
              <a:t> supports </a:t>
            </a:r>
            <a:r>
              <a:rPr lang="en-US" sz="3567" dirty="0" err="1">
                <a:solidFill>
                  <a:prstClr val="black"/>
                </a:solidFill>
              </a:rPr>
              <a:t>StudyLibrary</a:t>
            </a:r>
            <a:r>
              <a:rPr lang="en-US" sz="3567" dirty="0">
                <a:solidFill>
                  <a:prstClr val="black"/>
                </a:solidFill>
              </a:rPr>
              <a:t>   </a:t>
            </a:r>
            <a:r>
              <a:rPr lang="en-US" sz="2400" dirty="0">
                <a:solidFill>
                  <a:prstClr val="black"/>
                </a:solidFill>
              </a:rPr>
              <a:t>(when given has an essay)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046143" y="3527813"/>
            <a:ext cx="1938864" cy="15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67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027548" y="5404563"/>
            <a:ext cx="4132920" cy="1136071"/>
          </a:xfrm>
          <a:prstGeom prst="ellipse">
            <a:avLst/>
          </a:prstGeom>
          <a:solidFill>
            <a:srgbClr val="99CC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1202" tIns="90601" rIns="181202" bIns="90601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4756" ker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9888" y="5606652"/>
            <a:ext cx="636713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a1</a:t>
            </a:r>
          </a:p>
        </p:txBody>
      </p:sp>
    </p:spTree>
    <p:extLst>
      <p:ext uri="{BB962C8B-B14F-4D97-AF65-F5344CB8AC3E}">
        <p14:creationId xmlns:p14="http://schemas.microsoft.com/office/powerpoint/2010/main" val="846645809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046" y="159869"/>
            <a:ext cx="8757904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</a:t>
            </a:r>
            <a:r>
              <a:rPr lang="en-GB" spc="-10" dirty="0"/>
              <a:t> </a:t>
            </a:r>
            <a:r>
              <a:rPr lang="en-GB" b="1" spc="-10" dirty="0">
                <a:solidFill>
                  <a:srgbClr val="FF0000"/>
                </a:solidFill>
              </a:rPr>
              <a:t>in Argumentation</a:t>
            </a:r>
            <a:endParaRPr b="1" spc="-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0954" y="1614636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1532" y="1524268"/>
            <a:ext cx="7049219" cy="1463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369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lang="en-GB" sz="1585" spc="-10" dirty="0">
                <a:solidFill>
                  <a:prstClr val="black"/>
                </a:solidFill>
                <a:latin typeface="Arial"/>
                <a:cs typeface="Arial"/>
              </a:rPr>
              <a:t>FORMALIZTION OF THE HUMAN REASONING IN </a:t>
            </a:r>
            <a:r>
              <a:rPr lang="en-GB" sz="1585" b="1" spc="-10" dirty="0">
                <a:solidFill>
                  <a:srgbClr val="0070C0"/>
                </a:solidFill>
                <a:latin typeface="Arial"/>
                <a:cs typeface="Arial"/>
              </a:rPr>
              <a:t>ARGUMENTATION</a:t>
            </a:r>
          </a:p>
          <a:p>
            <a:pPr marL="55369"/>
            <a:r>
              <a:rPr lang="en-GB" sz="1585" b="1" spc="-10" dirty="0">
                <a:solidFill>
                  <a:prstClr val="black"/>
                </a:solidFill>
                <a:latin typeface="Arial"/>
                <a:cs typeface="Arial"/>
              </a:rPr>
              <a:t>GROUP 2:</a:t>
            </a:r>
          </a:p>
          <a:p>
            <a:pPr marL="25168"/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lang="en-US"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</a:p>
          <a:p>
            <a:pPr marL="25168"/>
            <a:r>
              <a:rPr lang="en-US" sz="1486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If she has a t</a:t>
            </a:r>
            <a:r>
              <a:rPr lang="en-US" sz="1585" spc="-59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xtbook to read, then she will study late in the lib</a:t>
            </a:r>
            <a:r>
              <a:rPr lang="en-US"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168"/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55369"/>
            <a:endParaRPr lang="en-GB" sz="1585" spc="-1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6790" y="2690821"/>
            <a:ext cx="8083420" cy="3995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71" dirty="0">
                <a:solidFill>
                  <a:prstClr val="black"/>
                </a:solidFill>
              </a:rPr>
              <a:t>a1: </a:t>
            </a:r>
            <a:r>
              <a:rPr lang="en-GB" sz="3171" dirty="0" err="1">
                <a:solidFill>
                  <a:prstClr val="black"/>
                </a:solidFill>
              </a:rPr>
              <a:t>HasEssay</a:t>
            </a:r>
            <a:r>
              <a:rPr lang="en-GB" sz="3171" dirty="0">
                <a:solidFill>
                  <a:prstClr val="black"/>
                </a:solidFill>
              </a:rPr>
              <a:t>                        </a:t>
            </a:r>
            <a:r>
              <a:rPr lang="en-GB" sz="3171" dirty="0" err="1">
                <a:solidFill>
                  <a:prstClr val="black"/>
                </a:solidFill>
              </a:rPr>
              <a:t>StudyLibrary</a:t>
            </a:r>
            <a:endParaRPr lang="en-GB" sz="3171" dirty="0">
              <a:solidFill>
                <a:prstClr val="black"/>
              </a:solidFill>
            </a:endParaRPr>
          </a:p>
          <a:p>
            <a:r>
              <a:rPr lang="en-GB" sz="3171" dirty="0">
                <a:solidFill>
                  <a:prstClr val="black"/>
                </a:solidFill>
              </a:rPr>
              <a:t>a2: </a:t>
            </a:r>
            <a:r>
              <a:rPr lang="en-GB" sz="3171" dirty="0" err="1">
                <a:solidFill>
                  <a:prstClr val="black"/>
                </a:solidFill>
              </a:rPr>
              <a:t>HasTextBook</a:t>
            </a:r>
            <a:r>
              <a:rPr lang="en-GB" sz="3171" dirty="0">
                <a:solidFill>
                  <a:prstClr val="black"/>
                </a:solidFill>
              </a:rPr>
              <a:t>                      </a:t>
            </a:r>
            <a:r>
              <a:rPr lang="en-GB" sz="3171" dirty="0" err="1">
                <a:solidFill>
                  <a:prstClr val="black"/>
                </a:solidFill>
              </a:rPr>
              <a:t>StudyLibrary</a:t>
            </a:r>
            <a:endParaRPr lang="en-GB" sz="3171" dirty="0">
              <a:solidFill>
                <a:prstClr val="black"/>
              </a:solidFill>
            </a:endParaRPr>
          </a:p>
          <a:p>
            <a:r>
              <a:rPr lang="en-GB" sz="3171" dirty="0">
                <a:solidFill>
                  <a:prstClr val="black"/>
                </a:solidFill>
              </a:rPr>
              <a:t>h_a3: {}                        </a:t>
            </a:r>
            <a:r>
              <a:rPr lang="en-GB" sz="3171" dirty="0" err="1">
                <a:solidFill>
                  <a:prstClr val="black"/>
                </a:solidFill>
              </a:rPr>
              <a:t>HasTextBook</a:t>
            </a:r>
            <a:endParaRPr lang="en-GB" sz="3171" dirty="0">
              <a:solidFill>
                <a:prstClr val="black"/>
              </a:solidFill>
            </a:endParaRPr>
          </a:p>
          <a:p>
            <a:endParaRPr lang="en-US" sz="1982" dirty="0">
              <a:solidFill>
                <a:prstClr val="black"/>
              </a:solidFill>
            </a:endParaRPr>
          </a:p>
          <a:p>
            <a:r>
              <a:rPr lang="en-US" sz="2774" dirty="0">
                <a:solidFill>
                  <a:prstClr val="black"/>
                </a:solidFill>
              </a:rPr>
              <a:t>a1</a:t>
            </a:r>
            <a:r>
              <a:rPr lang="en-US" sz="2774" b="1" dirty="0">
                <a:solidFill>
                  <a:prstClr val="black"/>
                </a:solidFill>
              </a:rPr>
              <a:t> supports </a:t>
            </a:r>
            <a:r>
              <a:rPr lang="en-US" sz="2774" dirty="0" err="1">
                <a:solidFill>
                  <a:prstClr val="black"/>
                </a:solidFill>
              </a:rPr>
              <a:t>StudyLibrary</a:t>
            </a:r>
            <a:endParaRPr lang="en-US" sz="2774" dirty="0">
              <a:solidFill>
                <a:prstClr val="black"/>
              </a:solidFill>
            </a:endParaRPr>
          </a:p>
          <a:p>
            <a:r>
              <a:rPr lang="en-US" sz="2774" dirty="0">
                <a:solidFill>
                  <a:prstClr val="black"/>
                </a:solidFill>
              </a:rPr>
              <a:t>a2 </a:t>
            </a:r>
            <a:r>
              <a:rPr lang="en-US" sz="2774" b="1" dirty="0">
                <a:solidFill>
                  <a:prstClr val="black"/>
                </a:solidFill>
              </a:rPr>
              <a:t>does not support </a:t>
            </a:r>
            <a:r>
              <a:rPr lang="en-US" sz="2774" dirty="0">
                <a:solidFill>
                  <a:prstClr val="black"/>
                </a:solidFill>
              </a:rPr>
              <a:t>its possible claim</a:t>
            </a:r>
          </a:p>
          <a:p>
            <a:r>
              <a:rPr lang="en-US" sz="2774" dirty="0">
                <a:solidFill>
                  <a:prstClr val="black"/>
                </a:solidFill>
              </a:rPr>
              <a:t>a2’= {a2,h_a3} </a:t>
            </a:r>
            <a:r>
              <a:rPr lang="en-US" sz="2774" b="1" dirty="0">
                <a:solidFill>
                  <a:prstClr val="black"/>
                </a:solidFill>
              </a:rPr>
              <a:t>supports</a:t>
            </a:r>
            <a:r>
              <a:rPr lang="en-US" sz="2774" dirty="0">
                <a:solidFill>
                  <a:prstClr val="black"/>
                </a:solidFill>
              </a:rPr>
              <a:t> </a:t>
            </a:r>
            <a:r>
              <a:rPr lang="en-US" sz="2774" dirty="0" err="1">
                <a:solidFill>
                  <a:prstClr val="black"/>
                </a:solidFill>
              </a:rPr>
              <a:t>StudyLibrary</a:t>
            </a:r>
            <a:endParaRPr lang="en-US" sz="2774" dirty="0">
              <a:solidFill>
                <a:prstClr val="black"/>
              </a:solidFill>
            </a:endParaRPr>
          </a:p>
          <a:p>
            <a:endParaRPr lang="en-GB" sz="2774" dirty="0">
              <a:solidFill>
                <a:prstClr val="black"/>
              </a:solidFill>
            </a:endParaRPr>
          </a:p>
          <a:p>
            <a:r>
              <a:rPr lang="en-GB" sz="2774" dirty="0">
                <a:solidFill>
                  <a:prstClr val="black"/>
                </a:solidFill>
              </a:rPr>
              <a:t>But </a:t>
            </a:r>
            <a:r>
              <a:rPr lang="en-GB" sz="2774" b="1" dirty="0">
                <a:solidFill>
                  <a:srgbClr val="FF0000"/>
                </a:solidFill>
              </a:rPr>
              <a:t>no attacks (no conflicts)</a:t>
            </a:r>
            <a:r>
              <a:rPr lang="en-GB" sz="2774" dirty="0">
                <a:solidFill>
                  <a:prstClr val="black"/>
                </a:solidFill>
              </a:rPr>
              <a:t>!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592022" y="2979639"/>
            <a:ext cx="1938864" cy="15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67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530885" y="5641120"/>
            <a:ext cx="4132920" cy="1136071"/>
          </a:xfrm>
          <a:prstGeom prst="ellipse">
            <a:avLst/>
          </a:prstGeom>
          <a:solidFill>
            <a:srgbClr val="99CC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1202" tIns="90601" rIns="181202" bIns="90601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4756" ker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5018" y="5812562"/>
            <a:ext cx="636713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a1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124576" y="3420477"/>
            <a:ext cx="1938864" cy="15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67">
              <a:solidFill>
                <a:prstClr val="white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30972" y="3922713"/>
            <a:ext cx="1938864" cy="15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75062" y="5812562"/>
            <a:ext cx="750526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a2’</a:t>
            </a:r>
          </a:p>
        </p:txBody>
      </p:sp>
    </p:spTree>
    <p:extLst>
      <p:ext uri="{BB962C8B-B14F-4D97-AF65-F5344CB8AC3E}">
        <p14:creationId xmlns:p14="http://schemas.microsoft.com/office/powerpoint/2010/main" val="4225532857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Realizations of Computational Argumentation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Structured Argumentation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505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046" y="159869"/>
            <a:ext cx="8757904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20" dirty="0"/>
              <a:t>By</a:t>
            </a:r>
            <a:r>
              <a:rPr spc="40" dirty="0"/>
              <a:t>r</a:t>
            </a:r>
            <a:r>
              <a:rPr spc="-20" dirty="0"/>
              <a:t>ne</a:t>
            </a:r>
            <a:r>
              <a:rPr spc="-119" dirty="0"/>
              <a:t>’</a:t>
            </a:r>
            <a:r>
              <a:rPr spc="-20" dirty="0"/>
              <a:t>s</a:t>
            </a:r>
            <a:r>
              <a:rPr spc="-10" dirty="0"/>
              <a:t> </a:t>
            </a:r>
            <a:r>
              <a:rPr spc="-20" dirty="0"/>
              <a:t>(1989)</a:t>
            </a:r>
            <a:r>
              <a:rPr spc="-10" dirty="0"/>
              <a:t> </a:t>
            </a:r>
            <a:r>
              <a:rPr spc="-20" dirty="0"/>
              <a:t>Suppression</a:t>
            </a:r>
            <a:r>
              <a:rPr spc="-10" dirty="0"/>
              <a:t> </a:t>
            </a:r>
            <a:r>
              <a:rPr spc="-287" dirty="0"/>
              <a:t>T</a:t>
            </a:r>
            <a:r>
              <a:rPr spc="-10" dirty="0"/>
              <a:t>ask</a:t>
            </a:r>
            <a:r>
              <a:rPr lang="en-GB" spc="-10" dirty="0"/>
              <a:t> </a:t>
            </a:r>
            <a:r>
              <a:rPr lang="en-GB" b="1" spc="-10" dirty="0">
                <a:solidFill>
                  <a:srgbClr val="FF0000"/>
                </a:solidFill>
              </a:rPr>
              <a:t>in Argumentation</a:t>
            </a:r>
            <a:endParaRPr b="1" spc="-1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0907" y="1341221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8755" y="41300"/>
                </a:lnTo>
                <a:lnTo>
                  <a:pt x="3965796" y="7786"/>
                </a:lnTo>
                <a:lnTo>
                  <a:pt x="39388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0954" y="1614636"/>
            <a:ext cx="7906202" cy="1171523"/>
          </a:xfrm>
          <a:custGeom>
            <a:avLst/>
            <a:gdLst/>
            <a:ahLst/>
            <a:cxnLst/>
            <a:rect l="l" t="t" r="r" b="b"/>
            <a:pathLst>
              <a:path w="3989704" h="591185">
                <a:moveTo>
                  <a:pt x="3989652" y="0"/>
                </a:moveTo>
                <a:lnTo>
                  <a:pt x="0" y="0"/>
                </a:lnTo>
                <a:lnTo>
                  <a:pt x="0" y="540374"/>
                </a:lnTo>
                <a:lnTo>
                  <a:pt x="16636" y="577888"/>
                </a:lnTo>
                <a:lnTo>
                  <a:pt x="3938852" y="591174"/>
                </a:lnTo>
                <a:lnTo>
                  <a:pt x="3953095" y="589129"/>
                </a:lnTo>
                <a:lnTo>
                  <a:pt x="3984215" y="563171"/>
                </a:lnTo>
                <a:lnTo>
                  <a:pt x="3989652" y="0"/>
                </a:lnTo>
                <a:close/>
              </a:path>
            </a:pathLst>
          </a:custGeom>
          <a:solidFill>
            <a:srgbClr val="E9FCFF"/>
          </a:solidFill>
        </p:spPr>
        <p:txBody>
          <a:bodyPr wrap="square" lIns="0" tIns="0" rIns="0" bIns="0" rtlCol="0"/>
          <a:lstStyle/>
          <a:p>
            <a:endParaRPr sz="3567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1532" y="1524268"/>
            <a:ext cx="7049219" cy="1463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369"/>
            <a:r>
              <a:rPr sz="1486" spc="103" baseline="11111" dirty="0">
                <a:solidFill>
                  <a:srgbClr val="3333B2"/>
                </a:solidFill>
                <a:latin typeface="Arial"/>
                <a:cs typeface="Arial"/>
              </a:rPr>
              <a:t>� </a:t>
            </a:r>
            <a:r>
              <a:rPr lang="en-GB" sz="1585" spc="-10" dirty="0">
                <a:solidFill>
                  <a:prstClr val="black"/>
                </a:solidFill>
                <a:latin typeface="Arial"/>
                <a:cs typeface="Arial"/>
              </a:rPr>
              <a:t>FORMALIZTION OF THE HUMAN REASONING IN </a:t>
            </a:r>
            <a:r>
              <a:rPr lang="en-GB" sz="1585" b="1" spc="-10" dirty="0">
                <a:solidFill>
                  <a:srgbClr val="0070C0"/>
                </a:solidFill>
                <a:latin typeface="Arial"/>
                <a:cs typeface="Arial"/>
              </a:rPr>
              <a:t>ARGUMENTATION</a:t>
            </a:r>
          </a:p>
          <a:p>
            <a:pPr marL="55369"/>
            <a:r>
              <a:rPr lang="en-GB" sz="1585" b="1" spc="-10" dirty="0">
                <a:solidFill>
                  <a:prstClr val="black"/>
                </a:solidFill>
                <a:latin typeface="Arial"/>
                <a:cs typeface="Arial"/>
              </a:rPr>
              <a:t>GROUP 3:</a:t>
            </a:r>
          </a:p>
          <a:p>
            <a:pPr marL="25168"/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If 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finish, then she will study late in the lib</a:t>
            </a:r>
            <a:r>
              <a:rPr lang="en-US" sz="1585" spc="-3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</a:p>
          <a:p>
            <a:pPr marL="25168"/>
            <a:r>
              <a:rPr lang="en-US" sz="1585" spc="14" baseline="1111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If the lib</a:t>
            </a:r>
            <a:r>
              <a:rPr lang="en-US"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y is open, then she will study late in the lib</a:t>
            </a:r>
            <a:r>
              <a:rPr lang="en-US" sz="1585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1585" spc="2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z="1585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168"/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She has an ess</a:t>
            </a:r>
            <a:r>
              <a:rPr lang="en-US" sz="1585" spc="-5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585" spc="-10" dirty="0">
                <a:solidFill>
                  <a:prstClr val="black"/>
                </a:solidFill>
                <a:latin typeface="Arial"/>
                <a:cs typeface="Arial"/>
              </a:rPr>
              <a:t>y to finish</a:t>
            </a:r>
            <a:endParaRPr lang="en-US" sz="1585" dirty="0">
              <a:solidFill>
                <a:prstClr val="black"/>
              </a:solidFill>
              <a:latin typeface="Arial"/>
              <a:cs typeface="Arial"/>
            </a:endParaRPr>
          </a:p>
          <a:p>
            <a:pPr marL="55369"/>
            <a:endParaRPr lang="en-GB" sz="1585" spc="-1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6791" y="2690822"/>
            <a:ext cx="8566265" cy="411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71" dirty="0">
                <a:solidFill>
                  <a:prstClr val="black"/>
                </a:solidFill>
              </a:rPr>
              <a:t>a1: </a:t>
            </a:r>
            <a:r>
              <a:rPr lang="en-GB" sz="3171" dirty="0" err="1">
                <a:solidFill>
                  <a:prstClr val="black"/>
                </a:solidFill>
              </a:rPr>
              <a:t>HasEssay</a:t>
            </a:r>
            <a:r>
              <a:rPr lang="en-GB" sz="3171" dirty="0">
                <a:solidFill>
                  <a:prstClr val="black"/>
                </a:solidFill>
              </a:rPr>
              <a:t>                   </a:t>
            </a:r>
            <a:r>
              <a:rPr lang="en-GB" sz="3171" dirty="0" err="1">
                <a:solidFill>
                  <a:prstClr val="black"/>
                </a:solidFill>
              </a:rPr>
              <a:t>StudyLibrary</a:t>
            </a:r>
            <a:endParaRPr lang="en-GB" sz="3171" dirty="0">
              <a:solidFill>
                <a:prstClr val="black"/>
              </a:solidFill>
            </a:endParaRPr>
          </a:p>
          <a:p>
            <a:r>
              <a:rPr lang="en-GB" sz="3171" dirty="0">
                <a:solidFill>
                  <a:prstClr val="black"/>
                </a:solidFill>
              </a:rPr>
              <a:t>a2: </a:t>
            </a:r>
            <a:r>
              <a:rPr lang="en-GB" sz="3171" dirty="0" err="1">
                <a:solidFill>
                  <a:prstClr val="black"/>
                </a:solidFill>
              </a:rPr>
              <a:t>OpenLibrary</a:t>
            </a:r>
            <a:r>
              <a:rPr lang="en-GB" sz="3171" dirty="0">
                <a:solidFill>
                  <a:prstClr val="black"/>
                </a:solidFill>
              </a:rPr>
              <a:t>                   </a:t>
            </a:r>
            <a:r>
              <a:rPr lang="en-GB" sz="3171" dirty="0" err="1">
                <a:solidFill>
                  <a:prstClr val="black"/>
                </a:solidFill>
              </a:rPr>
              <a:t>StudyLibrary</a:t>
            </a:r>
            <a:endParaRPr lang="en-GB" sz="3171" dirty="0">
              <a:solidFill>
                <a:prstClr val="black"/>
              </a:solidFill>
            </a:endParaRPr>
          </a:p>
          <a:p>
            <a:r>
              <a:rPr lang="en-GB" sz="3171" dirty="0">
                <a:solidFill>
                  <a:prstClr val="black"/>
                </a:solidFill>
              </a:rPr>
              <a:t>a3: not </a:t>
            </a:r>
            <a:r>
              <a:rPr lang="en-GB" sz="3171" dirty="0" err="1">
                <a:solidFill>
                  <a:prstClr val="black"/>
                </a:solidFill>
              </a:rPr>
              <a:t>OpenLibrary</a:t>
            </a:r>
            <a:r>
              <a:rPr lang="en-GB" sz="3171" dirty="0">
                <a:solidFill>
                  <a:prstClr val="black"/>
                </a:solidFill>
              </a:rPr>
              <a:t>                  not </a:t>
            </a:r>
            <a:r>
              <a:rPr lang="en-GB" sz="3171" dirty="0" err="1">
                <a:solidFill>
                  <a:prstClr val="black"/>
                </a:solidFill>
              </a:rPr>
              <a:t>StudyLibrary</a:t>
            </a:r>
            <a:endParaRPr lang="en-GB" sz="3171" dirty="0">
              <a:solidFill>
                <a:prstClr val="black"/>
              </a:solidFill>
            </a:endParaRPr>
          </a:p>
          <a:p>
            <a:r>
              <a:rPr lang="en-GB" sz="3171" dirty="0">
                <a:solidFill>
                  <a:prstClr val="black"/>
                </a:solidFill>
              </a:rPr>
              <a:t>h_a4: {}                 not </a:t>
            </a:r>
            <a:r>
              <a:rPr lang="en-GB" sz="3171" dirty="0" err="1">
                <a:solidFill>
                  <a:prstClr val="black"/>
                </a:solidFill>
              </a:rPr>
              <a:t>OpenLibrary</a:t>
            </a:r>
            <a:endParaRPr lang="en-US" sz="1982" dirty="0">
              <a:solidFill>
                <a:prstClr val="black"/>
              </a:solidFill>
            </a:endParaRPr>
          </a:p>
          <a:p>
            <a:pPr marL="339762" indent="-339762">
              <a:buFont typeface="Arial" panose="020B0604020202020204" pitchFamily="34" charset="0"/>
              <a:buChar char="•"/>
            </a:pPr>
            <a:r>
              <a:rPr lang="en-US" sz="2378" dirty="0">
                <a:solidFill>
                  <a:prstClr val="black"/>
                </a:solidFill>
              </a:rPr>
              <a:t>a5= {h_a4, a3} </a:t>
            </a:r>
            <a:r>
              <a:rPr lang="en-US" sz="2378" b="1" dirty="0">
                <a:solidFill>
                  <a:srgbClr val="00B050"/>
                </a:solidFill>
              </a:rPr>
              <a:t>acceptable argument </a:t>
            </a:r>
            <a:r>
              <a:rPr lang="en-US" sz="2378" b="1" dirty="0">
                <a:solidFill>
                  <a:prstClr val="black"/>
                </a:solidFill>
              </a:rPr>
              <a:t>supports</a:t>
            </a:r>
            <a:r>
              <a:rPr lang="en-US" sz="2378" dirty="0">
                <a:solidFill>
                  <a:prstClr val="black"/>
                </a:solidFill>
              </a:rPr>
              <a:t> </a:t>
            </a:r>
            <a:r>
              <a:rPr lang="en-US" sz="2378" b="1" dirty="0">
                <a:solidFill>
                  <a:srgbClr val="FF0000"/>
                </a:solidFill>
              </a:rPr>
              <a:t>not</a:t>
            </a:r>
            <a:r>
              <a:rPr lang="en-US" sz="2378" dirty="0">
                <a:solidFill>
                  <a:prstClr val="black"/>
                </a:solidFill>
              </a:rPr>
              <a:t> </a:t>
            </a:r>
            <a:r>
              <a:rPr lang="en-US" sz="2378" dirty="0" err="1">
                <a:solidFill>
                  <a:prstClr val="black"/>
                </a:solidFill>
              </a:rPr>
              <a:t>StudyLibrary</a:t>
            </a:r>
            <a:endParaRPr lang="en-US" sz="2378" dirty="0">
              <a:solidFill>
                <a:prstClr val="black"/>
              </a:solidFill>
            </a:endParaRPr>
          </a:p>
          <a:p>
            <a:r>
              <a:rPr lang="en-GB" sz="2774" b="1" dirty="0">
                <a:solidFill>
                  <a:srgbClr val="FF0000"/>
                </a:solidFill>
              </a:rPr>
              <a:t>    a5 attacks a1 but not vice versa</a:t>
            </a:r>
            <a:r>
              <a:rPr lang="en-GB" sz="2774" dirty="0">
                <a:solidFill>
                  <a:prstClr val="black"/>
                </a:solidFill>
              </a:rPr>
              <a:t>!</a:t>
            </a:r>
          </a:p>
          <a:p>
            <a:pPr marL="566271" indent="-566271">
              <a:buFont typeface="Arial" panose="020B0604020202020204" pitchFamily="34" charset="0"/>
              <a:buChar char="•"/>
            </a:pPr>
            <a:r>
              <a:rPr lang="en-GB" sz="2774" dirty="0">
                <a:solidFill>
                  <a:prstClr val="black"/>
                </a:solidFill>
              </a:rPr>
              <a:t>h_a6:{}                 </a:t>
            </a:r>
            <a:r>
              <a:rPr lang="en-GB" sz="2774" dirty="0" err="1">
                <a:solidFill>
                  <a:prstClr val="black"/>
                </a:solidFill>
              </a:rPr>
              <a:t>OpenLibrary</a:t>
            </a:r>
            <a:endParaRPr lang="en-GB" sz="2774" dirty="0">
              <a:solidFill>
                <a:prstClr val="black"/>
              </a:solidFill>
            </a:endParaRPr>
          </a:p>
          <a:p>
            <a:r>
              <a:rPr lang="en-GB" sz="2774" dirty="0">
                <a:solidFill>
                  <a:prstClr val="black"/>
                </a:solidFill>
              </a:rPr>
              <a:t>      {a1, h_a6} </a:t>
            </a:r>
            <a:r>
              <a:rPr lang="en-GB" sz="2774" b="1" dirty="0">
                <a:solidFill>
                  <a:srgbClr val="00B050"/>
                </a:solidFill>
              </a:rPr>
              <a:t>acceptable </a:t>
            </a:r>
          </a:p>
          <a:p>
            <a:r>
              <a:rPr lang="en-GB" sz="2774" b="1" dirty="0">
                <a:solidFill>
                  <a:srgbClr val="00B050"/>
                </a:solidFill>
              </a:rPr>
              <a:t>       argument </a:t>
            </a:r>
            <a:r>
              <a:rPr lang="en-GB" sz="2774" dirty="0">
                <a:solidFill>
                  <a:prstClr val="black"/>
                </a:solidFill>
              </a:rPr>
              <a:t>for </a:t>
            </a:r>
            <a:r>
              <a:rPr lang="en-GB" sz="2774" dirty="0" err="1">
                <a:solidFill>
                  <a:prstClr val="black"/>
                </a:solidFill>
              </a:rPr>
              <a:t>StudyLibrary</a:t>
            </a:r>
            <a:endParaRPr lang="en-US" sz="1784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171260" y="5382469"/>
            <a:ext cx="3661794" cy="1262235"/>
          </a:xfrm>
          <a:prstGeom prst="ellipse">
            <a:avLst/>
          </a:prstGeom>
          <a:solidFill>
            <a:srgbClr val="99CC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1202" tIns="90601" rIns="181202" bIns="90601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4756" ker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5018" y="5812562"/>
            <a:ext cx="636713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a1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944998" y="3974500"/>
            <a:ext cx="1226262" cy="9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73971" y="5812562"/>
            <a:ext cx="636713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a5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336066" y="3515023"/>
            <a:ext cx="1226262" cy="9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830972" y="4446488"/>
            <a:ext cx="1226262" cy="9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897109" y="3012712"/>
            <a:ext cx="1226262" cy="9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043516" y="6208257"/>
            <a:ext cx="1267008" cy="28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ight Arrow 17"/>
          <p:cNvSpPr/>
          <p:nvPr/>
        </p:nvSpPr>
        <p:spPr>
          <a:xfrm>
            <a:off x="3983974" y="5649359"/>
            <a:ext cx="1226262" cy="90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67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53005" y="5287319"/>
            <a:ext cx="636713" cy="641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67" dirty="0">
                <a:solidFill>
                  <a:prstClr val="black"/>
                </a:solidFill>
              </a:rPr>
              <a:t>a6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8946995" y="5659126"/>
            <a:ext cx="776837" cy="3686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>
          <a:xfrm>
            <a:off x="8747960" y="5845030"/>
            <a:ext cx="692791" cy="2864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015446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ym typeface="Symbol"/>
              </a:rPr>
              <a:t>NL Comprehension</a:t>
            </a:r>
            <a:endParaRPr lang="en-GB" sz="4800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04088" y="1600200"/>
            <a:ext cx="10954512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4600" b="1" dirty="0">
                <a:sym typeface="Symbol"/>
              </a:rPr>
              <a:t>Text (Story) Comprehension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6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  <a:hlinkClick r:id="rId2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GB" sz="2400" b="1" dirty="0">
                <a:sym typeface="Symbol"/>
                <a:hlinkClick r:id="rId2"/>
              </a:rPr>
              <a:t>http://cognition-srv1.ouc.ac.cy/~adamos.koumis/star.html</a:t>
            </a:r>
            <a:endParaRPr lang="en-GB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2400" b="1" dirty="0">
                <a:sym typeface="Symbol"/>
                <a:hlinkClick r:id="rId3"/>
              </a:rPr>
              <a:t>http://cognition-srv1.ouc.ac.cy/~adamos.koumis/index.html</a:t>
            </a:r>
            <a:endParaRPr lang="en-US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GB" sz="24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44435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/>
              <a:t>PART 3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22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2158059" cy="576694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COMPUTATIONAL ARGUMENTATION in </a:t>
            </a:r>
            <a:r>
              <a:rPr lang="en-US" sz="3600" b="1" dirty="0">
                <a:solidFill>
                  <a:srgbClr val="7030A0"/>
                </a:solidFill>
              </a:rPr>
              <a:t>PRACTICE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316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363539" y="121920"/>
            <a:ext cx="11828461" cy="1426464"/>
          </a:xfrm>
        </p:spPr>
        <p:txBody>
          <a:bodyPr/>
          <a:lstStyle/>
          <a:p>
            <a:pPr algn="ctr"/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>
                <a:solidFill>
                  <a:srgbClr val="7030A0"/>
                </a:solidFill>
              </a:rPr>
              <a:t>Applications as </a:t>
            </a:r>
            <a:r>
              <a:rPr lang="en-US" altLang="en-US" sz="5400" b="1" dirty="0">
                <a:solidFill>
                  <a:schemeClr val="tx1"/>
                </a:solidFill>
              </a:rPr>
              <a:t>Argumentation </a:t>
            </a:r>
            <a:br>
              <a:rPr lang="en-US" altLang="en-US" sz="5400" b="1" dirty="0">
                <a:solidFill>
                  <a:schemeClr val="tx1"/>
                </a:solidFill>
              </a:rPr>
            </a:br>
            <a:r>
              <a:rPr lang="en-US" altLang="en-US" sz="5400" b="1" dirty="0">
                <a:solidFill>
                  <a:schemeClr val="tx1"/>
                </a:solidFill>
              </a:rPr>
              <a:t>based</a:t>
            </a:r>
            <a:r>
              <a:rPr lang="en-US" altLang="en-US" sz="5400" b="1" dirty="0"/>
              <a:t> </a:t>
            </a:r>
            <a:r>
              <a:rPr lang="en-US" altLang="en-US" sz="5400" b="1" dirty="0">
                <a:solidFill>
                  <a:srgbClr val="7030A0"/>
                </a:solidFill>
              </a:rPr>
              <a:t>Decision Making</a:t>
            </a:r>
            <a:endParaRPr lang="en-GB" altLang="en-US" sz="5400" b="1" dirty="0">
              <a:solidFill>
                <a:srgbClr val="7030A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3539" y="1853184"/>
            <a:ext cx="11828461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/>
              <a:t>Decision of O (or Derive Conclusion </a:t>
            </a:r>
            <a:r>
              <a:rPr lang="el-GR" sz="4000" b="1" dirty="0"/>
              <a:t>φ</a:t>
            </a:r>
            <a:r>
              <a:rPr lang="en-US" sz="4000" b="1" dirty="0"/>
              <a:t>):</a:t>
            </a:r>
            <a:endParaRPr lang="en-US" sz="40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Argument </a:t>
            </a:r>
            <a:r>
              <a:rPr lang="en-US" sz="3600" b="1" dirty="0"/>
              <a:t>for</a:t>
            </a:r>
            <a:r>
              <a:rPr lang="en-US" sz="3600" b="1" dirty="0">
                <a:solidFill>
                  <a:srgbClr val="0070C0"/>
                </a:solidFill>
              </a:rPr>
              <a:t> O </a:t>
            </a:r>
            <a:r>
              <a:rPr lang="en-US" sz="3600" b="1" dirty="0"/>
              <a:t>(or </a:t>
            </a:r>
            <a:r>
              <a:rPr lang="el-GR" sz="3600" b="1" dirty="0">
                <a:solidFill>
                  <a:srgbClr val="0070C0"/>
                </a:solidFill>
              </a:rPr>
              <a:t>φ</a:t>
            </a:r>
            <a:r>
              <a:rPr lang="en-US" sz="3600" b="1" dirty="0"/>
              <a:t>)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FF0000"/>
                </a:solidFill>
              </a:rPr>
              <a:t>No </a:t>
            </a:r>
            <a:r>
              <a:rPr lang="en-US" sz="3600" b="1" dirty="0">
                <a:solidFill>
                  <a:srgbClr val="0070C0"/>
                </a:solidFill>
              </a:rPr>
              <a:t>argument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for</a:t>
            </a:r>
            <a:r>
              <a:rPr lang="en-US" sz="3600" b="1" dirty="0">
                <a:solidFill>
                  <a:srgbClr val="FF0000"/>
                </a:solidFill>
              </a:rPr>
              <a:t> another O’ </a:t>
            </a:r>
            <a:r>
              <a:rPr lang="en-US" sz="3600" b="1" dirty="0"/>
              <a:t>(or </a:t>
            </a:r>
            <a:r>
              <a:rPr lang="en-US" sz="3600" b="1" dirty="0">
                <a:solidFill>
                  <a:srgbClr val="FF0000"/>
                </a:solidFill>
              </a:rPr>
              <a:t>¬</a:t>
            </a:r>
            <a:r>
              <a:rPr lang="el-GR" sz="3600" b="1" dirty="0">
                <a:solidFill>
                  <a:srgbClr val="FF0000"/>
                </a:solidFill>
              </a:rPr>
              <a:t>φ</a:t>
            </a:r>
            <a:r>
              <a:rPr lang="en-US" sz="3600" b="1" dirty="0"/>
              <a:t>)</a:t>
            </a:r>
            <a:endParaRPr lang="en-US" sz="36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Through</a:t>
            </a:r>
            <a:r>
              <a:rPr lang="en-US" sz="3600" b="1" dirty="0">
                <a:solidFill>
                  <a:srgbClr val="0070C0"/>
                </a:solidFill>
              </a:rPr>
              <a:t> “Good Quality” </a:t>
            </a:r>
            <a:r>
              <a:rPr lang="en-US" sz="3600" b="1" dirty="0"/>
              <a:t>arguments, i.e.: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5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Acceptable </a:t>
            </a:r>
            <a:r>
              <a:rPr lang="en-US" sz="5000" b="1" dirty="0">
                <a:latin typeface="+mj-lt"/>
                <a:ea typeface="+mj-ea"/>
                <a:cs typeface="+mj-cs"/>
              </a:rPr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1787746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4175"/>
            <a:ext cx="109728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5300" b="1" dirty="0">
                <a:solidFill>
                  <a:srgbClr val="7030A0"/>
                </a:solidFill>
              </a:rPr>
              <a:t>Practical Application </a:t>
            </a:r>
            <a:br>
              <a:rPr lang="en-US" altLang="en-US" sz="5300" b="1" dirty="0">
                <a:solidFill>
                  <a:srgbClr val="7030A0"/>
                </a:solidFill>
              </a:rPr>
            </a:br>
            <a:r>
              <a:rPr lang="en-US" altLang="en-US" sz="5300" b="1" dirty="0">
                <a:solidFill>
                  <a:schemeClr val="tx1"/>
                </a:solidFill>
              </a:rPr>
              <a:t>of Argumentation</a:t>
            </a:r>
            <a:endParaRPr lang="en-GB" b="1" dirty="0">
              <a:solidFill>
                <a:schemeClr val="tx1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24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813816" y="1600200"/>
            <a:ext cx="11292840" cy="5181600"/>
          </a:xfrm>
        </p:spPr>
        <p:txBody>
          <a:bodyPr>
            <a:normAutofit/>
          </a:bodyPr>
          <a:lstStyle/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ym typeface="Symbol"/>
            </a:endParaRPr>
          </a:p>
          <a:p>
            <a:pPr marL="422910" indent="-457200">
              <a:buClr>
                <a:schemeClr val="tx1"/>
              </a:buClr>
            </a:pPr>
            <a:r>
              <a:rPr lang="en-US" b="1" dirty="0">
                <a:solidFill>
                  <a:srgbClr val="7030A0"/>
                </a:solidFill>
                <a:sym typeface="Symbol"/>
              </a:rPr>
              <a:t>Populate</a:t>
            </a:r>
            <a:r>
              <a:rPr lang="en-US" b="1" dirty="0">
                <a:sym typeface="Symbol"/>
              </a:rPr>
              <a:t> a Realization </a:t>
            </a:r>
            <a:r>
              <a:rPr lang="en-US" b="1" dirty="0">
                <a:solidFill>
                  <a:srgbClr val="7030A0"/>
                </a:solidFill>
                <a:sym typeface="Symbol"/>
              </a:rPr>
              <a:t>&lt;AS, C, St&gt;</a:t>
            </a:r>
          </a:p>
          <a:p>
            <a:pPr marL="422910" indent="-457200">
              <a:buClr>
                <a:schemeClr val="tx1"/>
              </a:buClr>
            </a:pPr>
            <a:endParaRPr lang="en-US" b="1" dirty="0">
              <a:sym typeface="Symbol"/>
            </a:endParaRPr>
          </a:p>
          <a:p>
            <a:pPr marL="822960" lvl="1" indent="-457200">
              <a:buClr>
                <a:schemeClr val="tx1"/>
              </a:buClr>
            </a:pPr>
            <a:r>
              <a:rPr lang="en-US" b="1" dirty="0">
                <a:solidFill>
                  <a:srgbClr val="7030A0"/>
                </a:solidFill>
                <a:sym typeface="Symbol"/>
              </a:rPr>
              <a:t>Argument/Knowledge </a:t>
            </a:r>
            <a:r>
              <a:rPr lang="en-US" b="1" dirty="0">
                <a:sym typeface="Symbol"/>
              </a:rPr>
              <a:t>engineering/acquisition</a:t>
            </a:r>
            <a:r>
              <a:rPr lang="en-US" b="1" dirty="0">
                <a:solidFill>
                  <a:srgbClr val="7030A0"/>
                </a:solidFill>
                <a:sym typeface="Symbol"/>
              </a:rPr>
              <a:t> </a:t>
            </a:r>
          </a:p>
          <a:p>
            <a:pPr marL="422910" indent="-457200">
              <a:buClr>
                <a:schemeClr val="tx1"/>
              </a:buClr>
            </a:pPr>
            <a:endParaRPr lang="en-US" b="1" dirty="0">
              <a:sym typeface="Symbol"/>
            </a:endParaRPr>
          </a:p>
          <a:p>
            <a:pPr marL="422910" indent="-457200">
              <a:buClr>
                <a:schemeClr val="tx1"/>
              </a:buClr>
            </a:pPr>
            <a:endParaRPr lang="en-US" b="1" dirty="0">
              <a:sym typeface="Symbol"/>
            </a:endParaRPr>
          </a:p>
          <a:p>
            <a:pPr marL="422910" indent="-457200">
              <a:buClr>
                <a:schemeClr val="tx1"/>
              </a:buClr>
            </a:pPr>
            <a:r>
              <a:rPr lang="en-US" b="1" dirty="0">
                <a:solidFill>
                  <a:srgbClr val="7030A0"/>
                </a:solidFill>
                <a:sym typeface="Symbol"/>
              </a:rPr>
              <a:t>Consider computational heuristics </a:t>
            </a:r>
            <a:r>
              <a:rPr lang="en-US" b="1" dirty="0">
                <a:sym typeface="Symbol"/>
              </a:rPr>
              <a:t>in the dialectic argumentation process</a:t>
            </a:r>
          </a:p>
          <a:p>
            <a:pPr marL="422910" indent="-457200">
              <a:buClr>
                <a:schemeClr val="tx1"/>
              </a:buClr>
            </a:pPr>
            <a:endParaRPr lang="en-US" b="1" dirty="0">
              <a:sym typeface="Symbol"/>
            </a:endParaRPr>
          </a:p>
          <a:p>
            <a:pPr marL="822960" lvl="1" indent="-457200">
              <a:buClr>
                <a:schemeClr val="tx1"/>
              </a:buClr>
            </a:pPr>
            <a:r>
              <a:rPr lang="en-US" b="1" dirty="0">
                <a:solidFill>
                  <a:srgbClr val="7030A0"/>
                </a:solidFill>
                <a:sym typeface="Symbol"/>
              </a:rPr>
              <a:t>Cognitively </a:t>
            </a:r>
            <a:r>
              <a:rPr lang="en-US" b="1" dirty="0">
                <a:sym typeface="Symbol"/>
              </a:rPr>
              <a:t>based (sometimes)</a:t>
            </a:r>
          </a:p>
          <a:p>
            <a:pPr lvl="1" indent="-457200">
              <a:buClr>
                <a:schemeClr val="tx1"/>
              </a:buClr>
            </a:pPr>
            <a:endParaRPr lang="en-US" sz="3200" b="1" dirty="0">
              <a:sym typeface="Symbol"/>
            </a:endParaRPr>
          </a:p>
          <a:p>
            <a:pPr marL="628650" lvl="1" indent="-342900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38246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06402" y="0"/>
            <a:ext cx="10972800" cy="1139825"/>
          </a:xfrm>
        </p:spPr>
        <p:txBody>
          <a:bodyPr/>
          <a:lstStyle/>
          <a:p>
            <a:pPr marL="422910" indent="-457200" algn="ctr">
              <a:buClr>
                <a:schemeClr val="tx1"/>
              </a:buClr>
            </a:pPr>
            <a:r>
              <a:rPr lang="en-US" sz="5400" b="1" dirty="0">
                <a:solidFill>
                  <a:srgbClr val="7030A0"/>
                </a:solidFill>
                <a:sym typeface="Symbol"/>
              </a:rPr>
              <a:t>Populate</a:t>
            </a:r>
            <a:r>
              <a:rPr lang="en-US" sz="5400" b="1" dirty="0">
                <a:sym typeface="Symbol"/>
              </a:rPr>
              <a:t> </a:t>
            </a:r>
            <a:r>
              <a:rPr lang="en-US" sz="5400" b="1" dirty="0">
                <a:solidFill>
                  <a:srgbClr val="7030A0"/>
                </a:solidFill>
                <a:sym typeface="Symbol"/>
              </a:rPr>
              <a:t>&lt;AS, C, St&gt;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286925" y="1465961"/>
            <a:ext cx="12158059" cy="516344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/>
              <a:t>The </a:t>
            </a:r>
            <a:r>
              <a:rPr lang="en-US" sz="3600" b="1" dirty="0">
                <a:solidFill>
                  <a:srgbClr val="FF0000"/>
                </a:solidFill>
              </a:rPr>
              <a:t>challenge</a:t>
            </a:r>
            <a:r>
              <a:rPr lang="en-US" sz="3600" b="1" dirty="0"/>
              <a:t> is to capture: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1200" b="1" dirty="0">
              <a:solidFill>
                <a:srgbClr val="7030A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>
                <a:solidFill>
                  <a:srgbClr val="7030A0"/>
                </a:solidFill>
              </a:rPr>
              <a:t>Contextual </a:t>
            </a:r>
            <a:r>
              <a:rPr lang="en-US" sz="3600" b="1" dirty="0"/>
              <a:t>Strength/Preference relation </a:t>
            </a:r>
            <a:r>
              <a:rPr lang="en-US" sz="3600" b="1" dirty="0">
                <a:solidFill>
                  <a:srgbClr val="7030A0"/>
                </a:solidFill>
              </a:rPr>
              <a:t>St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7030A0"/>
                </a:solidFill>
              </a:rPr>
              <a:t>St</a:t>
            </a:r>
            <a:r>
              <a:rPr lang="en-US" sz="3200" b="1" dirty="0"/>
              <a:t> is </a:t>
            </a:r>
            <a:r>
              <a:rPr lang="en-US" sz="3200" b="1" dirty="0">
                <a:solidFill>
                  <a:srgbClr val="FF0000"/>
                </a:solidFill>
              </a:rPr>
              <a:t>not global </a:t>
            </a:r>
            <a:r>
              <a:rPr lang="en-US" sz="3200" b="1" dirty="0"/>
              <a:t>– </a:t>
            </a:r>
            <a:r>
              <a:rPr lang="en-US" sz="3200" b="1" dirty="0">
                <a:solidFill>
                  <a:srgbClr val="7030A0"/>
                </a:solidFill>
              </a:rPr>
              <a:t>Context dependent</a:t>
            </a:r>
          </a:p>
          <a:p>
            <a:pPr lvl="1">
              <a:buClr>
                <a:schemeClr val="tx1"/>
              </a:buClr>
              <a:defRPr/>
            </a:pPr>
            <a:endParaRPr lang="en-US" sz="1300" b="1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200" b="1" dirty="0"/>
              <a:t>Hence we need to </a:t>
            </a:r>
            <a:r>
              <a:rPr lang="en-US" sz="3200" b="1" dirty="0">
                <a:solidFill>
                  <a:srgbClr val="7030A0"/>
                </a:solidFill>
              </a:rPr>
              <a:t>decide</a:t>
            </a:r>
            <a:r>
              <a:rPr lang="en-US" sz="3200" b="1" dirty="0"/>
              <a:t> on the strength </a:t>
            </a:r>
            <a:r>
              <a:rPr lang="en-US" sz="3200" b="1" dirty="0">
                <a:solidFill>
                  <a:srgbClr val="7030A0"/>
                </a:solidFill>
              </a:rPr>
              <a:t>while deciding</a:t>
            </a:r>
            <a:r>
              <a:rPr lang="en-US" sz="3200" b="1" dirty="0"/>
              <a:t> on the Option to choose!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>
                <a:solidFill>
                  <a:srgbClr val="7030A0"/>
                </a:solidFill>
              </a:rPr>
              <a:t>Two intertwined decisions</a:t>
            </a:r>
          </a:p>
          <a:p>
            <a:pPr lvl="2">
              <a:buClr>
                <a:schemeClr val="tx1"/>
              </a:buClr>
              <a:defRPr/>
            </a:pPr>
            <a:endParaRPr lang="en-US" sz="2800" b="1" dirty="0">
              <a:solidFill>
                <a:srgbClr val="7030A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Arguing </a:t>
            </a:r>
            <a:r>
              <a:rPr lang="en-US" sz="3600" b="1" dirty="0"/>
              <a:t>about</a:t>
            </a:r>
            <a:r>
              <a:rPr lang="en-US" sz="3600" b="1" dirty="0">
                <a:solidFill>
                  <a:srgbClr val="7030A0"/>
                </a:solidFill>
              </a:rPr>
              <a:t> Options </a:t>
            </a:r>
            <a:r>
              <a:rPr lang="en-US" sz="3600" b="1" dirty="0"/>
              <a:t>reduces to </a:t>
            </a:r>
            <a:r>
              <a:rPr lang="en-US" sz="3600" b="1" dirty="0">
                <a:solidFill>
                  <a:srgbClr val="7030A0"/>
                </a:solidFill>
              </a:rPr>
              <a:t>arguing </a:t>
            </a:r>
            <a:r>
              <a:rPr lang="en-US" sz="3600" b="1" dirty="0"/>
              <a:t>about the </a:t>
            </a:r>
            <a:r>
              <a:rPr lang="en-US" sz="3600" b="1" dirty="0">
                <a:solidFill>
                  <a:srgbClr val="7030A0"/>
                </a:solidFill>
              </a:rPr>
              <a:t>strength of arguments</a:t>
            </a:r>
            <a:r>
              <a:rPr lang="en-US" sz="3600" b="1" dirty="0"/>
              <a:t> supporting the Options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200" b="1" dirty="0"/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endParaRPr lang="en-US" sz="3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6677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741408" cy="1139825"/>
          </a:xfrm>
        </p:spPr>
        <p:txBody>
          <a:bodyPr/>
          <a:lstStyle/>
          <a:p>
            <a:pPr algn="ctr"/>
            <a:r>
              <a:rPr lang="en-US" altLang="en-US" b="1" dirty="0"/>
              <a:t>Decision Making in Argumentation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>
                <a:solidFill>
                  <a:srgbClr val="0070C0"/>
                </a:solidFill>
              </a:rPr>
              <a:t>Knowledge (SBPs) </a:t>
            </a:r>
            <a:r>
              <a:rPr lang="en-GB" altLang="en-US" b="1" dirty="0">
                <a:solidFill>
                  <a:schemeClr val="tx1"/>
                </a:solidFill>
              </a:rPr>
              <a:t>for</a:t>
            </a:r>
            <a:r>
              <a:rPr lang="en-GB" altLang="en-US" b="1" dirty="0">
                <a:solidFill>
                  <a:srgbClr val="0070C0"/>
                </a:solidFill>
              </a:rPr>
              <a:t> Decision Making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/>
          </a:p>
          <a:p>
            <a:r>
              <a:rPr lang="en-GB" altLang="en-US" b="1" dirty="0"/>
              <a:t>General, </a:t>
            </a:r>
            <a:r>
              <a:rPr lang="en-GB" altLang="en-US" b="1" dirty="0">
                <a:solidFill>
                  <a:srgbClr val="0070C0"/>
                </a:solidFill>
              </a:rPr>
              <a:t>Cognitive Form </a:t>
            </a:r>
            <a:r>
              <a:rPr lang="en-GB" altLang="en-US" dirty="0"/>
              <a:t>of </a:t>
            </a:r>
            <a:r>
              <a:rPr lang="en-GB" altLang="en-US" b="1" dirty="0">
                <a:solidFill>
                  <a:srgbClr val="0070C0"/>
                </a:solidFill>
              </a:rPr>
              <a:t>Knowledge</a:t>
            </a:r>
            <a:r>
              <a:rPr lang="en-GB" altLang="en-US" dirty="0"/>
              <a:t>:</a:t>
            </a:r>
          </a:p>
          <a:p>
            <a:pPr lvl="1"/>
            <a:r>
              <a:rPr lang="en-GB" altLang="en-US" dirty="0"/>
              <a:t>“</a:t>
            </a:r>
            <a:r>
              <a:rPr lang="en-GB" altLang="en-US" b="1" dirty="0">
                <a:solidFill>
                  <a:srgbClr val="00B050"/>
                </a:solidFill>
              </a:rPr>
              <a:t>Generally</a:t>
            </a:r>
            <a:r>
              <a:rPr lang="en-GB" altLang="en-US" b="1" dirty="0"/>
              <a:t>,</a:t>
            </a:r>
            <a:r>
              <a:rPr lang="en-GB" altLang="en-US" dirty="0"/>
              <a:t> in </a:t>
            </a:r>
            <a:r>
              <a:rPr lang="en-GB" altLang="en-US" b="1" dirty="0"/>
              <a:t>SITUATION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prefer</a:t>
            </a:r>
            <a:r>
              <a:rPr lang="en-GB" altLang="en-US" dirty="0"/>
              <a:t> </a:t>
            </a:r>
            <a:r>
              <a:rPr lang="en-GB" altLang="en-US" b="1" dirty="0" err="1">
                <a:solidFill>
                  <a:srgbClr val="FF0000"/>
                </a:solidFill>
              </a:rPr>
              <a:t>Oi</a:t>
            </a:r>
            <a:r>
              <a:rPr lang="en-GB" altLang="en-US" sz="2000" b="1" dirty="0" err="1">
                <a:solidFill>
                  <a:srgbClr val="FF0000"/>
                </a:solidFill>
              </a:rPr>
              <a:t>s</a:t>
            </a:r>
            <a:r>
              <a:rPr lang="en-GB" altLang="en-US" dirty="0"/>
              <a:t>, </a:t>
            </a:r>
            <a:br>
              <a:rPr lang="en-GB" altLang="en-US" dirty="0"/>
            </a:br>
            <a:r>
              <a:rPr lang="en-GB" altLang="en-US" b="1" dirty="0">
                <a:solidFill>
                  <a:srgbClr val="00B050"/>
                </a:solidFill>
              </a:rPr>
              <a:t>but</a:t>
            </a:r>
            <a:r>
              <a:rPr lang="en-GB" altLang="en-US" dirty="0"/>
              <a:t> when in </a:t>
            </a:r>
            <a:r>
              <a:rPr lang="en-GB" altLang="en-US" b="1" dirty="0">
                <a:solidFill>
                  <a:srgbClr val="00B050"/>
                </a:solidFill>
              </a:rPr>
              <a:t>particular</a:t>
            </a:r>
            <a:r>
              <a:rPr lang="en-GB" altLang="en-US" dirty="0"/>
              <a:t> </a:t>
            </a:r>
            <a:r>
              <a:rPr lang="en-GB" altLang="en-US" b="1" dirty="0"/>
              <a:t>CONTEXT</a:t>
            </a:r>
            <a:r>
              <a:rPr lang="en-GB" altLang="en-US" dirty="0"/>
              <a:t>, </a:t>
            </a:r>
            <a:r>
              <a:rPr lang="en-GB" altLang="en-US" b="1" dirty="0">
                <a:solidFill>
                  <a:srgbClr val="0070C0"/>
                </a:solidFill>
              </a:rPr>
              <a:t>prefer </a:t>
            </a:r>
            <a:r>
              <a:rPr lang="en-GB" altLang="en-US" b="1" dirty="0" err="1">
                <a:solidFill>
                  <a:srgbClr val="FF0000"/>
                </a:solidFill>
              </a:rPr>
              <a:t>Oj</a:t>
            </a:r>
            <a:r>
              <a:rPr lang="en-GB" altLang="en-US" sz="2000" b="1" dirty="0" err="1">
                <a:solidFill>
                  <a:srgbClr val="FF0000"/>
                </a:solidFill>
              </a:rPr>
              <a:t>s</a:t>
            </a:r>
            <a:r>
              <a:rPr lang="en-GB" altLang="en-US" dirty="0"/>
              <a:t>.”</a:t>
            </a:r>
          </a:p>
          <a:p>
            <a:pPr lvl="1"/>
            <a:endParaRPr lang="en-GB" altLang="en-US" b="1" dirty="0"/>
          </a:p>
          <a:p>
            <a:pPr lvl="1"/>
            <a:r>
              <a:rPr lang="en-GB" altLang="en-US" b="1" dirty="0"/>
              <a:t>“</a:t>
            </a:r>
            <a:r>
              <a:rPr lang="en-GB" altLang="en-US" b="1" dirty="0">
                <a:solidFill>
                  <a:srgbClr val="00B050"/>
                </a:solidFill>
              </a:rPr>
              <a:t>Generally,</a:t>
            </a:r>
            <a:r>
              <a:rPr lang="en-GB" altLang="en-US" b="1" dirty="0">
                <a:solidFill>
                  <a:schemeClr val="accent2"/>
                </a:solidFill>
              </a:rPr>
              <a:t> </a:t>
            </a:r>
            <a:r>
              <a:rPr lang="en-GB" altLang="en-US" b="1" dirty="0">
                <a:solidFill>
                  <a:srgbClr val="FF0000"/>
                </a:solidFill>
              </a:rPr>
              <a:t>deny</a:t>
            </a:r>
            <a:r>
              <a:rPr lang="en-GB" altLang="en-US" b="1" dirty="0"/>
              <a:t> calls when </a:t>
            </a:r>
            <a:r>
              <a:rPr lang="en-GB" altLang="en-US" b="1" dirty="0">
                <a:solidFill>
                  <a:srgbClr val="0070C0"/>
                </a:solidFill>
              </a:rPr>
              <a:t>{busy at work} </a:t>
            </a:r>
            <a:r>
              <a:rPr lang="en-GB" altLang="en-US" b="1" dirty="0">
                <a:solidFill>
                  <a:srgbClr val="00B050"/>
                </a:solidFill>
              </a:rPr>
              <a:t>but</a:t>
            </a:r>
            <a:r>
              <a:rPr lang="en-GB" altLang="en-US" b="1" dirty="0">
                <a:solidFill>
                  <a:schemeClr val="accent2"/>
                </a:solidFill>
              </a:rPr>
              <a:t> </a:t>
            </a:r>
            <a:r>
              <a:rPr lang="en-GB" altLang="en-US" b="1" dirty="0">
                <a:solidFill>
                  <a:srgbClr val="FF0000"/>
                </a:solidFill>
              </a:rPr>
              <a:t>allow</a:t>
            </a:r>
            <a:r>
              <a:rPr lang="en-GB" altLang="en-US" b="1" dirty="0"/>
              <a:t> calls from </a:t>
            </a:r>
            <a:r>
              <a:rPr lang="en-GB" altLang="en-US" b="1" dirty="0">
                <a:solidFill>
                  <a:srgbClr val="0070C0"/>
                </a:solidFill>
              </a:rPr>
              <a:t>{collaborators}.</a:t>
            </a:r>
            <a:r>
              <a:rPr lang="en-GB" altLang="en-US" b="1" dirty="0"/>
              <a:t>”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>
                <a:solidFill>
                  <a:srgbClr val="0070C0"/>
                </a:solidFill>
              </a:rPr>
              <a:t>Scenario-based Preferences:</a:t>
            </a:r>
          </a:p>
          <a:p>
            <a:pPr marL="971550" lvl="1" indent="-457200"/>
            <a:r>
              <a:rPr lang="en-GB" altLang="en-US" b="1" dirty="0">
                <a:solidFill>
                  <a:srgbClr val="FF0000"/>
                </a:solidFill>
              </a:rPr>
              <a:t>&lt;Id, </a:t>
            </a:r>
            <a:r>
              <a:rPr lang="en-GB" altLang="en-US" b="1" dirty="0" err="1">
                <a:solidFill>
                  <a:srgbClr val="FF0000"/>
                </a:solidFill>
              </a:rPr>
              <a:t>Scenario_Conditions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err="1">
                <a:solidFill>
                  <a:srgbClr val="FF0000"/>
                </a:solidFill>
              </a:rPr>
              <a:t>Preferred_Options</a:t>
            </a:r>
            <a:r>
              <a:rPr lang="en-GB" altLang="en-US" b="1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5459612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73736"/>
            <a:ext cx="10972800" cy="1139825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7030A0"/>
                </a:solidFill>
              </a:rPr>
              <a:t>Representation Language/Process</a:t>
            </a:r>
            <a:r>
              <a:rPr lang="en-US" altLang="en-US" sz="5400" b="1" dirty="0">
                <a:solidFill>
                  <a:srgbClr val="7030A0"/>
                </a:solidFill>
              </a:rPr>
              <a:t/>
            </a:r>
            <a:br>
              <a:rPr lang="en-US" altLang="en-US" sz="5400" b="1" dirty="0">
                <a:solidFill>
                  <a:srgbClr val="7030A0"/>
                </a:solidFill>
              </a:rPr>
            </a:br>
            <a:r>
              <a:rPr lang="en-US" altLang="en-US" sz="4000" b="1" dirty="0">
                <a:solidFill>
                  <a:srgbClr val="00B050"/>
                </a:solidFill>
              </a:rPr>
              <a:t>(Study Assistant Example)</a:t>
            </a:r>
            <a:endParaRPr lang="en-GB" altLang="en-US" sz="4000" b="1" dirty="0">
              <a:solidFill>
                <a:srgbClr val="00B05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27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59653" cy="53340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400" b="1" dirty="0"/>
              <a:t>Separate </a:t>
            </a:r>
            <a:r>
              <a:rPr lang="en-US" sz="4400" b="1" dirty="0">
                <a:solidFill>
                  <a:srgbClr val="0070C0"/>
                </a:solidFill>
              </a:rPr>
              <a:t>Options</a:t>
            </a:r>
            <a:r>
              <a:rPr lang="en-US" sz="4400" b="1" dirty="0"/>
              <a:t> and </a:t>
            </a:r>
            <a:r>
              <a:rPr lang="en-US" sz="4400" b="1" dirty="0">
                <a:solidFill>
                  <a:srgbClr val="0070C0"/>
                </a:solidFill>
              </a:rPr>
              <a:t>Scenario</a:t>
            </a:r>
            <a:r>
              <a:rPr lang="en-US" sz="4400" b="1" dirty="0"/>
              <a:t> Language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Options:</a:t>
            </a:r>
            <a:r>
              <a:rPr lang="en-US" sz="4000" b="1" dirty="0">
                <a:solidFill>
                  <a:srgbClr val="00B050"/>
                </a:solidFill>
              </a:rPr>
              <a:t> Study at Library, Home, Café</a:t>
            </a:r>
          </a:p>
          <a:p>
            <a:pPr lvl="1">
              <a:buClr>
                <a:schemeClr val="tx1"/>
              </a:buClr>
              <a:defRPr/>
            </a:pPr>
            <a:endParaRPr lang="en-US" sz="4000" b="1" dirty="0"/>
          </a:p>
          <a:p>
            <a:pPr>
              <a:buClr>
                <a:schemeClr val="tx1"/>
              </a:buClr>
              <a:defRPr/>
            </a:pPr>
            <a:r>
              <a:rPr lang="en-US" sz="4400" b="1" dirty="0"/>
              <a:t>Capture </a:t>
            </a:r>
            <a:r>
              <a:rPr lang="en-US" sz="4400" b="1" dirty="0">
                <a:solidFill>
                  <a:srgbClr val="0070C0"/>
                </a:solidFill>
              </a:rPr>
              <a:t>Hierarchies</a:t>
            </a:r>
            <a:r>
              <a:rPr lang="en-US" sz="4400" b="1" dirty="0"/>
              <a:t> of </a:t>
            </a:r>
            <a:r>
              <a:rPr lang="en-US" sz="4400" b="1" dirty="0">
                <a:solidFill>
                  <a:srgbClr val="0070C0"/>
                </a:solidFill>
              </a:rPr>
              <a:t>Scenario-based Preferences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amongst </a:t>
            </a:r>
            <a:r>
              <a:rPr lang="en-US" sz="4400" b="1" dirty="0"/>
              <a:t>the</a:t>
            </a:r>
            <a:r>
              <a:rPr lang="en-US" sz="4400" b="1" dirty="0">
                <a:solidFill>
                  <a:srgbClr val="FF0000"/>
                </a:solidFill>
              </a:rPr>
              <a:t> Options</a:t>
            </a:r>
            <a:endParaRPr lang="el-GR" sz="4400" b="1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1, {Homework}, {Home, Cafe}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2, {Homework, Late}, {Home}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4000" b="1" dirty="0">
                <a:solidFill>
                  <a:srgbClr val="00B050"/>
                </a:solidFill>
              </a:rPr>
              <a:t>&lt;</a:t>
            </a:r>
            <a:r>
              <a:rPr lang="en-GB" sz="4000" b="1" dirty="0">
                <a:solidFill>
                  <a:srgbClr val="00B050"/>
                </a:solidFill>
              </a:rPr>
              <a:t>3, {Homework, </a:t>
            </a:r>
            <a:r>
              <a:rPr lang="en-GB" sz="4000" b="1" dirty="0" err="1">
                <a:solidFill>
                  <a:srgbClr val="00B050"/>
                </a:solidFill>
              </a:rPr>
              <a:t>Need_Sources</a:t>
            </a:r>
            <a:r>
              <a:rPr lang="en-GB" sz="4000" b="1" dirty="0">
                <a:solidFill>
                  <a:srgbClr val="00B050"/>
                </a:solidFill>
              </a:rPr>
              <a:t>}, {Library}</a:t>
            </a:r>
            <a:r>
              <a:rPr lang="el-GR" sz="4000" b="1" dirty="0">
                <a:solidFill>
                  <a:srgbClr val="00B050"/>
                </a:solidFill>
              </a:rPr>
              <a:t>&gt;</a:t>
            </a:r>
            <a:endParaRPr lang="en-GB" sz="4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4400" b="1" dirty="0"/>
          </a:p>
          <a:p>
            <a:pPr>
              <a:buClr>
                <a:schemeClr val="tx1"/>
              </a:buClr>
              <a:defRPr/>
            </a:pPr>
            <a:r>
              <a:rPr lang="en-US" sz="4400" b="1" dirty="0"/>
              <a:t>Capture </a:t>
            </a:r>
            <a:r>
              <a:rPr lang="en-US" sz="4400" b="1" dirty="0">
                <a:solidFill>
                  <a:srgbClr val="0070C0"/>
                </a:solidFill>
              </a:rPr>
              <a:t>anti-preferences (</a:t>
            </a:r>
            <a:r>
              <a:rPr lang="el-GR" sz="4400" b="1" dirty="0">
                <a:solidFill>
                  <a:srgbClr val="0070C0"/>
                </a:solidFill>
              </a:rPr>
              <a:t>αντενδείξεις</a:t>
            </a:r>
            <a:r>
              <a:rPr lang="en-GB" sz="4400" b="1" dirty="0">
                <a:solidFill>
                  <a:srgbClr val="0070C0"/>
                </a:solidFill>
              </a:rPr>
              <a:t> </a:t>
            </a:r>
            <a:r>
              <a:rPr lang="en-GB" sz="4400" b="1" dirty="0"/>
              <a:t>or</a:t>
            </a:r>
            <a:r>
              <a:rPr lang="en-GB" sz="4400" b="1" dirty="0">
                <a:solidFill>
                  <a:srgbClr val="0070C0"/>
                </a:solidFill>
              </a:rPr>
              <a:t> contra-indications</a:t>
            </a:r>
            <a:r>
              <a:rPr lang="en-US" sz="4400" b="1" dirty="0">
                <a:solidFill>
                  <a:srgbClr val="0070C0"/>
                </a:solidFill>
              </a:rPr>
              <a:t>) </a:t>
            </a:r>
            <a:r>
              <a:rPr lang="en-US" sz="4400" b="1" dirty="0"/>
              <a:t>for an </a:t>
            </a:r>
            <a:r>
              <a:rPr lang="en-US" sz="4400" b="1" dirty="0">
                <a:solidFill>
                  <a:srgbClr val="FF0000"/>
                </a:solidFill>
              </a:rPr>
              <a:t>individual Option</a:t>
            </a:r>
            <a:r>
              <a:rPr lang="en-US" sz="4400" b="1" dirty="0"/>
              <a:t>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B050"/>
                </a:solidFill>
              </a:rPr>
              <a:t>&lt;a1, {</a:t>
            </a:r>
            <a:r>
              <a:rPr lang="en-US" sz="4000" b="1" dirty="0" err="1">
                <a:solidFill>
                  <a:srgbClr val="00B050"/>
                </a:solidFill>
              </a:rPr>
              <a:t>Closed_Library</a:t>
            </a:r>
            <a:r>
              <a:rPr lang="en-US" sz="4000" b="1" dirty="0">
                <a:solidFill>
                  <a:srgbClr val="00B050"/>
                </a:solidFill>
              </a:rPr>
              <a:t>}, {-Library}&gt;</a:t>
            </a: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43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b="1" dirty="0">
                <a:latin typeface="Comic Sans MS" panose="030F0702030302020204" pitchFamily="66" charset="0"/>
              </a:rPr>
              <a:t> &amp;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Combinations</a:t>
            </a:r>
            <a:r>
              <a:rPr lang="en-GB" altLang="el-GR" b="1" dirty="0">
                <a:latin typeface="Comic Sans MS" panose="030F0702030302020204" pitchFamily="66" charset="0"/>
              </a:rPr>
              <a:t> </a:t>
            </a:r>
            <a:br>
              <a:rPr lang="en-GB" altLang="el-GR" b="1" dirty="0">
                <a:latin typeface="Comic Sans MS" panose="030F0702030302020204" pitchFamily="66" charset="0"/>
              </a:rPr>
            </a:br>
            <a:r>
              <a:rPr lang="en-GB" altLang="el-GR" b="1" dirty="0">
                <a:latin typeface="Comic Sans MS" panose="030F0702030302020204" pitchFamily="66" charset="0"/>
              </a:rPr>
              <a:t>of Scenarios-based </a:t>
            </a:r>
            <a:r>
              <a:rPr lang="en-GB" altLang="el-GR" b="1" dirty="0" err="1">
                <a:latin typeface="Comic Sans MS" panose="030F0702030302020204" pitchFamily="66" charset="0"/>
              </a:rPr>
              <a:t>Prefs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sz="3200" dirty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extra condition(s)</a:t>
            </a:r>
            <a:r>
              <a:rPr lang="en-GB" altLang="el-GR" sz="3200" dirty="0">
                <a:latin typeface="Comic Sans MS" panose="030F0702030302020204" pitchFamily="66" charset="0"/>
              </a:rPr>
              <a:t>. 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24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Example 1:</a:t>
            </a: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1, {Homework}, {Home, Cafe}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l-GR" sz="2000" b="1" dirty="0">
                <a:solidFill>
                  <a:srgbClr val="00B050"/>
                </a:solidFill>
              </a:rPr>
              <a:t>&lt;</a:t>
            </a:r>
            <a:r>
              <a:rPr lang="en-GB" sz="2000" b="1" dirty="0">
                <a:solidFill>
                  <a:srgbClr val="00B050"/>
                </a:solidFill>
              </a:rPr>
              <a:t>2, {Homework, Late}, {Home}</a:t>
            </a:r>
            <a:r>
              <a:rPr lang="el-GR" sz="2000" b="1" dirty="0">
                <a:solidFill>
                  <a:srgbClr val="00B050"/>
                </a:solidFill>
              </a:rPr>
              <a:t>&gt;</a:t>
            </a:r>
            <a:endParaRPr lang="en-GB" sz="2000" b="1" dirty="0">
              <a:solidFill>
                <a:srgbClr val="00B050"/>
              </a:solidFill>
            </a:endParaRPr>
          </a:p>
          <a:p>
            <a:pPr marL="457200" lvl="1" indent="0" eaLnBrk="1" hangingPunct="1">
              <a:buNone/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Preferred options (e.g.</a:t>
            </a:r>
            <a:r>
              <a:rPr lang="en-GB" altLang="el-G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Home) </a:t>
            </a:r>
            <a:r>
              <a:rPr lang="en-GB" altLang="el-GR" sz="2400" b="1" dirty="0">
                <a:latin typeface="Comic Sans MS" panose="030F0702030302020204" pitchFamily="66" charset="0"/>
              </a:rPr>
              <a:t>in more specific scenario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win</a:t>
            </a:r>
            <a:r>
              <a:rPr lang="en-GB" altLang="el-GR" sz="2400" b="1" dirty="0">
                <a:latin typeface="Comic Sans MS" panose="030F0702030302020204" pitchFamily="66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GB" altLang="el-GR" sz="2400" dirty="0">
                <a:latin typeface="Comic Sans MS" panose="030F0702030302020204" pitchFamily="66" charset="0"/>
              </a:rPr>
              <a:t>   Therefore arguments in more specific scenario are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stronger:</a:t>
            </a:r>
          </a:p>
          <a:p>
            <a:pPr marL="0" indent="0" eaLnBrk="1" hangingPunct="1">
              <a:buNone/>
              <a:defRPr/>
            </a:pPr>
            <a:endParaRPr lang="en-GB" altLang="el-G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US" sz="2000" b="1" dirty="0">
                <a:solidFill>
                  <a:srgbClr val="00B050"/>
                </a:solidFill>
              </a:rPr>
              <a:t>Home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preferred over </a:t>
            </a:r>
            <a:r>
              <a:rPr lang="en-US" sz="2000" b="1" dirty="0">
                <a:solidFill>
                  <a:srgbClr val="00B050"/>
                </a:solidFill>
              </a:rPr>
              <a:t>Café </a:t>
            </a:r>
            <a:r>
              <a:rPr lang="en-US" sz="2000" b="1" dirty="0"/>
              <a:t>(and over </a:t>
            </a:r>
            <a:r>
              <a:rPr lang="en-US" sz="2000" b="1" dirty="0">
                <a:solidFill>
                  <a:srgbClr val="00B050"/>
                </a:solidFill>
              </a:rPr>
              <a:t>Library</a:t>
            </a:r>
            <a:r>
              <a:rPr lang="en-US" sz="2000" b="1" dirty="0"/>
              <a:t>)</a:t>
            </a:r>
          </a:p>
          <a:p>
            <a:pPr lvl="1" eaLnBrk="1" hangingPunct="1">
              <a:defRPr/>
            </a:pPr>
            <a:endParaRPr lang="en-GB" altLang="el-G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609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b="1" dirty="0">
                <a:latin typeface="Comic Sans MS" panose="030F0702030302020204" pitchFamily="66" charset="0"/>
              </a:rPr>
              <a:t> &amp;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Combinations</a:t>
            </a:r>
            <a:r>
              <a:rPr lang="en-GB" altLang="el-GR" b="1" dirty="0">
                <a:latin typeface="Comic Sans MS" panose="030F0702030302020204" pitchFamily="66" charset="0"/>
              </a:rPr>
              <a:t> </a:t>
            </a:r>
            <a:br>
              <a:rPr lang="en-GB" altLang="el-GR" b="1" dirty="0">
                <a:latin typeface="Comic Sans MS" panose="030F0702030302020204" pitchFamily="66" charset="0"/>
              </a:rPr>
            </a:br>
            <a:r>
              <a:rPr lang="en-GB" altLang="el-GR" b="1" dirty="0">
                <a:latin typeface="Comic Sans MS" panose="030F0702030302020204" pitchFamily="66" charset="0"/>
              </a:rPr>
              <a:t>of Scenarios-based </a:t>
            </a:r>
            <a:r>
              <a:rPr lang="en-GB" altLang="el-GR" b="1" dirty="0" err="1">
                <a:latin typeface="Comic Sans MS" panose="030F0702030302020204" pitchFamily="66" charset="0"/>
              </a:rPr>
              <a:t>Prefs</a:t>
            </a:r>
            <a:endParaRPr lang="en-GB" altLang="el-GR" b="1" dirty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</a:t>
            </a:r>
            <a:r>
              <a:rPr lang="en-GB" altLang="el-GR" sz="3200" dirty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conflicting options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24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Example 2:</a:t>
            </a:r>
          </a:p>
          <a:p>
            <a:pPr lvl="1">
              <a:buClr>
                <a:schemeClr val="tx1"/>
              </a:buClr>
              <a:defRPr/>
            </a:pPr>
            <a:r>
              <a:rPr lang="el-GR" sz="2000" b="1" dirty="0"/>
              <a:t>&lt;</a:t>
            </a:r>
            <a:r>
              <a:rPr lang="en-GB" sz="2000" b="1" dirty="0"/>
              <a:t>2, {Homework, Late}, {Home}</a:t>
            </a:r>
            <a:r>
              <a:rPr lang="el-GR" sz="2000" b="1" dirty="0"/>
              <a:t>&gt;</a:t>
            </a:r>
            <a:endParaRPr lang="en-GB" sz="2000" b="1" dirty="0"/>
          </a:p>
          <a:p>
            <a:pPr lvl="1">
              <a:buClr>
                <a:schemeClr val="tx1"/>
              </a:buClr>
              <a:defRPr/>
            </a:pPr>
            <a:r>
              <a:rPr lang="el-GR" sz="2000" b="1" dirty="0"/>
              <a:t>&lt;</a:t>
            </a:r>
            <a:r>
              <a:rPr lang="en-GB" sz="2000" b="1" dirty="0"/>
              <a:t>3, {Homework, </a:t>
            </a:r>
            <a:r>
              <a:rPr lang="en-GB" sz="2000" b="1" dirty="0" err="1"/>
              <a:t>Need_Sources</a:t>
            </a:r>
            <a:r>
              <a:rPr lang="en-GB" sz="2000" b="1" dirty="0"/>
              <a:t>}, {Library}</a:t>
            </a:r>
            <a:r>
              <a:rPr lang="el-GR" sz="2000" b="1" dirty="0"/>
              <a:t>&gt;</a:t>
            </a:r>
            <a:endParaRPr lang="en-GB" sz="2000" b="1" dirty="0"/>
          </a:p>
          <a:p>
            <a:pPr lvl="1">
              <a:buClr>
                <a:srgbClr val="666600"/>
              </a:buClr>
            </a:pPr>
            <a:endParaRPr 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666600"/>
              </a:buClr>
            </a:pPr>
            <a:r>
              <a:rPr lang="en-US" sz="2000" b="1" dirty="0">
                <a:solidFill>
                  <a:srgbClr val="000000"/>
                </a:solidFill>
              </a:rPr>
              <a:t>&lt;</a:t>
            </a:r>
            <a:r>
              <a:rPr lang="en-US" sz="2000" b="1" dirty="0">
                <a:solidFill>
                  <a:srgbClr val="FF0000"/>
                </a:solidFill>
              </a:rPr>
              <a:t>2|3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GB" sz="2000" b="1" dirty="0"/>
              <a:t>{Homework, Late, </a:t>
            </a:r>
            <a:r>
              <a:rPr lang="en-GB" sz="2000" b="1" dirty="0" err="1"/>
              <a:t>Need_Sources</a:t>
            </a:r>
            <a:r>
              <a:rPr lang="en-GB" sz="2000" b="1" dirty="0"/>
              <a:t>}, </a:t>
            </a:r>
            <a:r>
              <a:rPr lang="en-US" sz="2000" b="1" dirty="0">
                <a:solidFill>
                  <a:srgbClr val="000000"/>
                </a:solidFill>
              </a:rPr>
              <a:t> </a:t>
            </a:r>
            <a:r>
              <a:rPr lang="en-US" sz="2000" b="1" dirty="0">
                <a:solidFill>
                  <a:srgbClr val="00B050"/>
                </a:solidFill>
              </a:rPr>
              <a:t>???</a:t>
            </a:r>
            <a:r>
              <a:rPr lang="en-US" sz="2000" b="1" dirty="0">
                <a:solidFill>
                  <a:srgbClr val="000000"/>
                </a:solidFill>
              </a:rPr>
              <a:t>&gt;</a:t>
            </a:r>
          </a:p>
          <a:p>
            <a:pPr lvl="1" eaLnBrk="1" hangingPunct="1"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In </a:t>
            </a:r>
            <a:r>
              <a:rPr lang="en-GB" altLang="el-G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combined scenarios </a:t>
            </a:r>
            <a:r>
              <a:rPr lang="en-GB" altLang="el-GR" sz="2400" b="1" dirty="0">
                <a:latin typeface="Comic Sans MS" panose="030F0702030302020204" pitchFamily="66" charset="0"/>
              </a:rPr>
              <a:t>the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Preferred Options </a:t>
            </a:r>
            <a:r>
              <a:rPr lang="en-GB" altLang="el-GR" sz="2400" b="1" dirty="0">
                <a:latin typeface="Comic Sans MS" panose="030F0702030302020204" pitchFamily="66" charset="0"/>
              </a:rPr>
              <a:t>are specified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independently</a:t>
            </a:r>
            <a:r>
              <a:rPr lang="en-GB" altLang="el-GR" sz="2400" b="1" dirty="0">
                <a:latin typeface="Comic Sans MS" panose="030F0702030302020204" pitchFamily="66" charset="0"/>
              </a:rPr>
              <a:t> (or via </a:t>
            </a:r>
            <a:r>
              <a:rPr lang="en-GB" altLang="el-G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common sense</a:t>
            </a:r>
            <a:r>
              <a:rPr lang="en-GB" altLang="el-GR" sz="2400" b="1" dirty="0">
                <a:latin typeface="Comic Sans MS" panose="030F0702030302020204" pitchFamily="66" charset="0"/>
              </a:rPr>
              <a:t>), e.g.:</a:t>
            </a:r>
          </a:p>
          <a:p>
            <a:pPr lvl="1" eaLnBrk="1" hangingPunct="1">
              <a:defRPr/>
            </a:pPr>
            <a:r>
              <a:rPr lang="en-GB" altLang="el-GR" sz="2000" b="1" dirty="0">
                <a:latin typeface="Comic Sans MS" panose="030F0702030302020204" pitchFamily="66" charset="0"/>
              </a:rPr>
              <a:t>{Library} </a:t>
            </a:r>
          </a:p>
          <a:p>
            <a:pPr lvl="1" eaLnBrk="1" hangingPunct="1">
              <a:defRPr/>
            </a:pPr>
            <a:r>
              <a:rPr lang="en-GB" altLang="el-GR" sz="2000" b="1" dirty="0">
                <a:latin typeface="Comic Sans MS" panose="030F0702030302020204" pitchFamily="66" charset="0"/>
              </a:rPr>
              <a:t>But {Home, Library} is also possible, i.e. </a:t>
            </a:r>
            <a:r>
              <a:rPr lang="en-GB" altLang="el-GR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no preference/do not know/have not learned this yet!</a:t>
            </a:r>
          </a:p>
          <a:p>
            <a:pPr lvl="1" eaLnBrk="1" hangingPunct="1">
              <a:defRPr/>
            </a:pPr>
            <a:endParaRPr lang="en-GB" altLang="el-GR" sz="2000" b="1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GB" altLang="el-GR" sz="2400" dirty="0">
                <a:latin typeface="Comic Sans MS" panose="030F0702030302020204" pitchFamily="66" charset="0"/>
              </a:rPr>
              <a:t>   </a:t>
            </a: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367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5300" b="1" dirty="0">
                <a:solidFill>
                  <a:srgbClr val="7030A0"/>
                </a:solidFill>
              </a:rPr>
              <a:t>Reminder</a:t>
            </a:r>
            <a:r>
              <a:rPr lang="en-US" altLang="en-US" sz="5300" b="1" dirty="0"/>
              <a:t> </a:t>
            </a:r>
            <a:br>
              <a:rPr lang="en-US" altLang="en-US" sz="5300" b="1" dirty="0"/>
            </a:br>
            <a:r>
              <a:rPr lang="en-US" altLang="en-US" sz="5300" b="1" dirty="0"/>
              <a:t>Argumentation Process</a:t>
            </a:r>
            <a:endParaRPr lang="en-GB" b="1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860E29-6C35-409C-BD0D-C36DE5866F4C}" type="slidenum">
              <a:rPr lang="en-GB">
                <a:solidFill>
                  <a:srgbClr val="000000"/>
                </a:solidFill>
              </a:rPr>
              <a:pPr/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813816" y="1600200"/>
            <a:ext cx="11292840" cy="51816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olidFill>
                  <a:srgbClr val="0070C0"/>
                </a:solidFill>
              </a:rPr>
              <a:t>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FF0000"/>
                </a:solidFill>
              </a:rPr>
              <a:t>ATT</a:t>
            </a:r>
            <a:r>
              <a:rPr lang="en-US" sz="3600" b="1" dirty="0">
                <a:solidFill>
                  <a:srgbClr val="0070C0"/>
                </a:solidFill>
              </a:rPr>
              <a:t>&gt; or &lt;</a:t>
            </a:r>
            <a:r>
              <a:rPr lang="en-US" sz="3600" b="1" dirty="0" err="1">
                <a:solidFill>
                  <a:srgbClr val="0070C0"/>
                </a:solidFill>
              </a:rPr>
              <a:t>Args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Att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>
                <a:solidFill>
                  <a:srgbClr val="00B050"/>
                </a:solidFill>
              </a:rPr>
              <a:t>Def</a:t>
            </a:r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36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1: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 Construction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Arguments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b="1" dirty="0">
                <a:solidFill>
                  <a:srgbClr val="002060"/>
                </a:solidFill>
                <a:sym typeface="Symbol"/>
              </a:rPr>
              <a:t>I.e. Construction of </a:t>
            </a:r>
            <a:r>
              <a:rPr lang="en-US" sz="3200" b="1" dirty="0" err="1">
                <a:solidFill>
                  <a:srgbClr val="0070C0"/>
                </a:solidFill>
                <a:sym typeface="Symbol"/>
              </a:rPr>
              <a:t>Args</a:t>
            </a:r>
            <a:endParaRPr lang="en-US" sz="3200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US" sz="1800" b="1" dirty="0">
              <a:solidFill>
                <a:srgbClr val="FF0000"/>
              </a:solidFill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600" b="1" dirty="0">
                <a:sym typeface="Symbol"/>
              </a:rPr>
              <a:t>Step 2: </a:t>
            </a:r>
            <a:r>
              <a:rPr lang="en-US" sz="3600" b="1" dirty="0">
                <a:solidFill>
                  <a:srgbClr val="0070C0"/>
                </a:solidFill>
                <a:sym typeface="Symbol"/>
              </a:rPr>
              <a:t>Evaluation </a:t>
            </a:r>
            <a:r>
              <a:rPr lang="en-US" sz="3600" b="1" dirty="0">
                <a:solidFill>
                  <a:srgbClr val="002060"/>
                </a:solidFill>
                <a:sym typeface="Symbol"/>
              </a:rPr>
              <a:t>of Arguments</a:t>
            </a:r>
          </a:p>
          <a:p>
            <a:pPr algn="ctr">
              <a:buClr>
                <a:schemeClr val="tx1"/>
              </a:buClr>
            </a:pPr>
            <a:r>
              <a:rPr lang="en-US" b="1" dirty="0">
                <a:solidFill>
                  <a:srgbClr val="0070C0"/>
                </a:solidFill>
                <a:sym typeface="Symbol"/>
              </a:rPr>
              <a:t>Acceptability/Validity of argument sets.</a:t>
            </a:r>
            <a:endParaRPr lang="en-US" b="1" dirty="0">
              <a:solidFill>
                <a:srgbClr val="00206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sz="2800" b="1" dirty="0">
              <a:sym typeface="Symbol"/>
            </a:endParaRPr>
          </a:p>
          <a:p>
            <a:pPr marL="685800" lvl="2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lvl="2">
              <a:buClr>
                <a:schemeClr val="tx1"/>
              </a:buClr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en-US" b="1" dirty="0">
              <a:solidFill>
                <a:srgbClr val="0070C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3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ym typeface="Symbol"/>
            </a:endParaRPr>
          </a:p>
          <a:p>
            <a:pPr>
              <a:buClr>
                <a:schemeClr val="tx1"/>
              </a:buClr>
            </a:pPr>
            <a:endParaRPr lang="en-GB" sz="2700" b="1" dirty="0">
              <a:sym typeface="Symbol"/>
            </a:endParaRPr>
          </a:p>
          <a:p>
            <a:pPr lvl="1">
              <a:buClr>
                <a:schemeClr val="tx1"/>
              </a:buClr>
            </a:pPr>
            <a:endParaRPr lang="en-GB" sz="30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600" b="1" dirty="0">
              <a:solidFill>
                <a:srgbClr val="FF0000"/>
              </a:solidFill>
              <a:sym typeface="Symbol"/>
            </a:endParaRPr>
          </a:p>
          <a:p>
            <a:pPr>
              <a:buClr>
                <a:schemeClr val="tx1"/>
              </a:buClr>
            </a:pPr>
            <a:endParaRPr lang="en-GB" sz="3300" b="1" dirty="0">
              <a:solidFill>
                <a:srgbClr val="0070C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13357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7373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>
                <a:solidFill>
                  <a:srgbClr val="7030A0"/>
                </a:solidFill>
              </a:rPr>
              <a:t>Exercise</a:t>
            </a:r>
            <a:r>
              <a:rPr lang="en-US" altLang="en-US" b="1" dirty="0">
                <a:solidFill>
                  <a:srgbClr val="7030A0"/>
                </a:solidFill>
              </a:rPr>
              <a:t> </a:t>
            </a:r>
            <a:endParaRPr lang="en-GB" altLang="en-US" sz="4000" b="1" dirty="0">
              <a:solidFill>
                <a:srgbClr val="00B05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59653" cy="5181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GB" sz="4400" b="1" dirty="0"/>
              <a:t>Consider your </a:t>
            </a:r>
            <a:r>
              <a:rPr lang="en-GB" sz="4400" b="1" dirty="0">
                <a:solidFill>
                  <a:srgbClr val="FF0000"/>
                </a:solidFill>
              </a:rPr>
              <a:t>own Personal </a:t>
            </a:r>
            <a:r>
              <a:rPr lang="en-GB" sz="4400" b="1" dirty="0"/>
              <a:t>Study Assistant</a:t>
            </a:r>
          </a:p>
          <a:p>
            <a:pPr>
              <a:buClr>
                <a:schemeClr val="tx1"/>
              </a:buClr>
              <a:defRPr/>
            </a:pPr>
            <a:endParaRPr lang="en-GB" sz="4400" b="1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GB" sz="3600" b="1" dirty="0">
                <a:solidFill>
                  <a:srgbClr val="00B050"/>
                </a:solidFill>
              </a:rPr>
              <a:t>Assistant needs to figure out where we will be studying/working today!</a:t>
            </a:r>
          </a:p>
          <a:p>
            <a:pPr lvl="1">
              <a:buClr>
                <a:schemeClr val="tx1"/>
              </a:buClr>
              <a:defRPr/>
            </a:pPr>
            <a:endParaRPr lang="en-GB" sz="3600" b="1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/>
              <a:t>Express </a:t>
            </a:r>
            <a:r>
              <a:rPr lang="en-US" sz="4000" b="1" dirty="0">
                <a:solidFill>
                  <a:srgbClr val="FF0000"/>
                </a:solidFill>
              </a:rPr>
              <a:t>your preferences </a:t>
            </a:r>
            <a:r>
              <a:rPr lang="en-US" sz="4000" b="1" dirty="0"/>
              <a:t>amongst the three options of Library, Café, Home in the form of Scenario-based Preferences.</a:t>
            </a: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  <a:p>
            <a:pPr algn="just">
              <a:buClr>
                <a:schemeClr val="tx1"/>
              </a:buClr>
              <a:defRPr/>
            </a:pP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66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1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5400" b="1" dirty="0">
                <a:solidFill>
                  <a:srgbClr val="0070C0"/>
                </a:solidFill>
              </a:rPr>
              <a:t>Construction of </a:t>
            </a:r>
            <a:r>
              <a:rPr lang="en-US" sz="5400" b="1" dirty="0"/>
              <a:t>Arguments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1382549" cy="5766943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What is an </a:t>
            </a:r>
            <a:r>
              <a:rPr lang="en-US" sz="3600" b="1" dirty="0">
                <a:solidFill>
                  <a:srgbClr val="0070C0"/>
                </a:solidFill>
              </a:rPr>
              <a:t>argument</a:t>
            </a:r>
            <a:r>
              <a:rPr lang="en-US" sz="3600" b="1" dirty="0"/>
              <a:t>?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algn="ctr">
              <a:buClr>
                <a:schemeClr val="tx1"/>
              </a:buClr>
              <a:defRPr/>
            </a:pPr>
            <a:r>
              <a:rPr lang="en-US" sz="3600" b="1" dirty="0"/>
              <a:t>An </a:t>
            </a:r>
            <a:r>
              <a:rPr lang="en-US" sz="3600" b="1" dirty="0">
                <a:solidFill>
                  <a:srgbClr val="0070C0"/>
                </a:solidFill>
              </a:rPr>
              <a:t>argument</a:t>
            </a:r>
            <a:r>
              <a:rPr lang="en-US" sz="3600" b="1" dirty="0"/>
              <a:t> is a </a:t>
            </a:r>
            <a:r>
              <a:rPr lang="en-US" sz="3600" b="1" dirty="0">
                <a:solidFill>
                  <a:srgbClr val="7030A0"/>
                </a:solidFill>
              </a:rPr>
              <a:t>LINK</a:t>
            </a:r>
            <a:r>
              <a:rPr lang="en-US" sz="3600" b="1" dirty="0"/>
              <a:t> between two pieces of information: </a:t>
            </a:r>
            <a:r>
              <a:rPr lang="en-US" sz="3600" b="1" dirty="0">
                <a:solidFill>
                  <a:srgbClr val="0070C0"/>
                </a:solidFill>
              </a:rPr>
              <a:t>premises</a:t>
            </a:r>
            <a:r>
              <a:rPr lang="en-US" sz="3600" b="1" dirty="0"/>
              <a:t> and </a:t>
            </a:r>
            <a:r>
              <a:rPr lang="en-US" sz="3600" b="1" dirty="0">
                <a:solidFill>
                  <a:srgbClr val="0070C0"/>
                </a:solidFill>
              </a:rPr>
              <a:t>position</a:t>
            </a:r>
            <a:r>
              <a:rPr lang="en-US" sz="3600" b="1" dirty="0"/>
              <a:t> (or </a:t>
            </a:r>
            <a:r>
              <a:rPr lang="en-US" sz="3600" b="1" dirty="0">
                <a:solidFill>
                  <a:srgbClr val="0070C0"/>
                </a:solidFill>
              </a:rPr>
              <a:t>claim</a:t>
            </a:r>
            <a:r>
              <a:rPr lang="en-US" sz="3600" b="1" dirty="0"/>
              <a:t>) of the argument.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1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3600" b="1" dirty="0"/>
              <a:t>a1=(bird; fly)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algn="ctr">
              <a:buClr>
                <a:schemeClr val="tx1"/>
              </a:buClr>
              <a:defRPr/>
            </a:pPr>
            <a:r>
              <a:rPr lang="en-US" sz="4000" b="1" dirty="0"/>
              <a:t>A </a:t>
            </a:r>
            <a:r>
              <a:rPr lang="en-US" sz="4000" b="1" dirty="0">
                <a:solidFill>
                  <a:srgbClr val="7030A0"/>
                </a:solidFill>
              </a:rPr>
              <a:t>Link,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not</a:t>
            </a:r>
            <a:r>
              <a:rPr lang="en-US" sz="4000" b="1" dirty="0"/>
              <a:t> a Rule!</a:t>
            </a:r>
          </a:p>
        </p:txBody>
      </p:sp>
    </p:spTree>
    <p:extLst>
      <p:ext uri="{BB962C8B-B14F-4D97-AF65-F5344CB8AC3E}">
        <p14:creationId xmlns:p14="http://schemas.microsoft.com/office/powerpoint/2010/main" val="243322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16408"/>
            <a:ext cx="10972800" cy="1139825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5400" b="1" dirty="0">
                <a:solidFill>
                  <a:srgbClr val="0070C0"/>
                </a:solidFill>
              </a:rPr>
              <a:t>Construction of </a:t>
            </a:r>
            <a:r>
              <a:rPr lang="en-US" sz="5400" b="1" dirty="0"/>
              <a:t>Arguments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0077" y="1273936"/>
            <a:ext cx="11682571" cy="5766943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3600" b="1" dirty="0"/>
          </a:p>
          <a:p>
            <a:pPr algn="ctr">
              <a:buClr>
                <a:schemeClr val="tx1"/>
              </a:buClr>
              <a:defRPr/>
            </a:pPr>
            <a:r>
              <a:rPr lang="en-US" sz="3600" b="1" dirty="0"/>
              <a:t>Arguments are constructed as </a:t>
            </a:r>
            <a:r>
              <a:rPr lang="en-US" sz="3600" b="1" dirty="0">
                <a:solidFill>
                  <a:srgbClr val="0070C0"/>
                </a:solidFill>
              </a:rPr>
              <a:t>instantiations</a:t>
            </a:r>
            <a:r>
              <a:rPr lang="en-US" sz="3600" b="1" dirty="0"/>
              <a:t> of </a:t>
            </a:r>
            <a:r>
              <a:rPr lang="en-US" sz="3600" b="1" dirty="0">
                <a:solidFill>
                  <a:srgbClr val="0070C0"/>
                </a:solidFill>
              </a:rPr>
              <a:t>argument schemes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000" b="1" dirty="0">
                <a:solidFill>
                  <a:srgbClr val="0070C0"/>
                </a:solidFill>
              </a:rPr>
              <a:t>As</a:t>
            </a:r>
            <a:r>
              <a:rPr lang="en-US" sz="4000" b="1" dirty="0"/>
              <a:t>=(</a:t>
            </a:r>
            <a:r>
              <a:rPr lang="en-US" sz="4000" b="1" dirty="0">
                <a:solidFill>
                  <a:srgbClr val="0070C0"/>
                </a:solidFill>
              </a:rPr>
              <a:t>Premises</a:t>
            </a:r>
            <a:r>
              <a:rPr lang="en-US" sz="4000" b="1" dirty="0"/>
              <a:t>; </a:t>
            </a:r>
            <a:r>
              <a:rPr lang="en-US" sz="4000" b="1" dirty="0">
                <a:solidFill>
                  <a:srgbClr val="0070C0"/>
                </a:solidFill>
              </a:rPr>
              <a:t>Position</a:t>
            </a:r>
            <a:r>
              <a:rPr lang="en-US" sz="4000" b="1" dirty="0"/>
              <a:t>)</a:t>
            </a:r>
          </a:p>
          <a:p>
            <a:pPr algn="ctr">
              <a:buClr>
                <a:schemeClr val="tx1"/>
              </a:buClr>
              <a:defRPr/>
            </a:pPr>
            <a:endParaRPr lang="en-US" sz="4000" b="1" dirty="0"/>
          </a:p>
          <a:p>
            <a:pPr algn="ctr">
              <a:buClr>
                <a:schemeClr val="tx1"/>
              </a:buClr>
              <a:defRPr/>
            </a:pPr>
            <a:r>
              <a:rPr lang="en-US" sz="4000" b="1" dirty="0">
                <a:solidFill>
                  <a:srgbClr val="0070C0"/>
                </a:solidFill>
              </a:rPr>
              <a:t>Argument Schemes </a:t>
            </a:r>
            <a:r>
              <a:rPr lang="en-US" sz="4000" b="1" dirty="0"/>
              <a:t>are “</a:t>
            </a:r>
            <a:r>
              <a:rPr lang="en-US" sz="4000" b="1" dirty="0">
                <a:solidFill>
                  <a:srgbClr val="0070C0"/>
                </a:solidFill>
              </a:rPr>
              <a:t>programmed</a:t>
            </a:r>
            <a:r>
              <a:rPr lang="en-US" sz="4000" b="1" dirty="0"/>
              <a:t>” or </a:t>
            </a:r>
            <a:r>
              <a:rPr lang="en-US" sz="4000" b="1" dirty="0">
                <a:solidFill>
                  <a:srgbClr val="0070C0"/>
                </a:solidFill>
              </a:rPr>
              <a:t>learned</a:t>
            </a:r>
            <a:r>
              <a:rPr lang="en-US" sz="4000" b="1" dirty="0"/>
              <a:t> from data analysis or experience</a:t>
            </a:r>
          </a:p>
        </p:txBody>
      </p:sp>
    </p:spTree>
    <p:extLst>
      <p:ext uri="{BB962C8B-B14F-4D97-AF65-F5344CB8AC3E}">
        <p14:creationId xmlns:p14="http://schemas.microsoft.com/office/powerpoint/2010/main" val="247887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0682" y="362711"/>
            <a:ext cx="10972800" cy="1139825"/>
          </a:xfrm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rgbClr val="7030A0"/>
                </a:solidFill>
              </a:rPr>
              <a:t>Realization</a:t>
            </a:r>
            <a:r>
              <a:rPr lang="en-US" altLang="en-US" sz="4800" b="1" dirty="0"/>
              <a:t> of Argumentation</a:t>
            </a:r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sz="4000" b="1" dirty="0">
                <a:solidFill>
                  <a:srgbClr val="0070C0"/>
                </a:solidFill>
              </a:rPr>
              <a:t>&lt;</a:t>
            </a:r>
            <a:r>
              <a:rPr lang="en-US" sz="4000" b="1" dirty="0" err="1">
                <a:solidFill>
                  <a:srgbClr val="0070C0"/>
                </a:solidFill>
              </a:rPr>
              <a:t>Args</a:t>
            </a:r>
            <a:r>
              <a:rPr lang="en-US" sz="4000" b="1" dirty="0">
                <a:solidFill>
                  <a:srgbClr val="0070C0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ATT</a:t>
            </a:r>
            <a:r>
              <a:rPr lang="en-US" sz="4000" b="1" dirty="0">
                <a:solidFill>
                  <a:srgbClr val="0070C0"/>
                </a:solidFill>
              </a:rPr>
              <a:t>&gt;  </a:t>
            </a:r>
            <a:r>
              <a:rPr lang="en-US" sz="4000" b="1" dirty="0"/>
              <a:t>OR</a:t>
            </a:r>
            <a:r>
              <a:rPr lang="en-US" sz="4000" b="1" dirty="0">
                <a:solidFill>
                  <a:srgbClr val="0070C0"/>
                </a:solidFill>
              </a:rPr>
              <a:t> &lt;</a:t>
            </a:r>
            <a:r>
              <a:rPr lang="en-US" sz="4000" b="1" dirty="0" err="1">
                <a:solidFill>
                  <a:srgbClr val="0070C0"/>
                </a:solidFill>
              </a:rPr>
              <a:t>Args</a:t>
            </a:r>
            <a:r>
              <a:rPr lang="en-US" sz="4000" b="1" dirty="0">
                <a:solidFill>
                  <a:srgbClr val="0070C0"/>
                </a:solidFill>
              </a:rPr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Att</a:t>
            </a:r>
            <a:r>
              <a:rPr lang="en-US" sz="4000" b="1" dirty="0">
                <a:solidFill>
                  <a:srgbClr val="0070C0"/>
                </a:solidFill>
              </a:rPr>
              <a:t>, </a:t>
            </a:r>
            <a:r>
              <a:rPr lang="en-US" sz="4000" b="1" dirty="0">
                <a:solidFill>
                  <a:srgbClr val="00B050"/>
                </a:solidFill>
              </a:rPr>
              <a:t>Def</a:t>
            </a:r>
            <a:r>
              <a:rPr lang="en-US" sz="5400" b="1" dirty="0">
                <a:solidFill>
                  <a:srgbClr val="0070C0"/>
                </a:solidFill>
              </a:rPr>
              <a:t>&gt;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9221" y="1502536"/>
            <a:ext cx="12158059" cy="576694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/>
              <a:t>A </a:t>
            </a:r>
            <a:r>
              <a:rPr lang="en-US" sz="4000" b="1" dirty="0">
                <a:solidFill>
                  <a:srgbClr val="7030A0"/>
                </a:solidFill>
              </a:rPr>
              <a:t>realization</a:t>
            </a:r>
            <a:r>
              <a:rPr lang="en-US" sz="4000" b="1" dirty="0"/>
              <a:t> or a </a:t>
            </a:r>
            <a:r>
              <a:rPr lang="en-US" sz="4000" b="1" dirty="0">
                <a:solidFill>
                  <a:srgbClr val="7030A0"/>
                </a:solidFill>
              </a:rPr>
              <a:t>structured argumentation framework </a:t>
            </a:r>
            <a:r>
              <a:rPr lang="en-US" sz="4000" b="1" dirty="0"/>
              <a:t>of an argumentation framework is:</a:t>
            </a:r>
          </a:p>
          <a:p>
            <a:pPr>
              <a:buClr>
                <a:schemeClr val="tx1"/>
              </a:buClr>
              <a:defRPr/>
            </a:pPr>
            <a:endParaRPr lang="en-US" sz="1200" b="1" dirty="0"/>
          </a:p>
          <a:p>
            <a:pPr marL="0" indent="0" algn="ctr">
              <a:buClr>
                <a:schemeClr val="tx1"/>
              </a:buClr>
              <a:buNone/>
              <a:defRPr/>
            </a:pPr>
            <a:r>
              <a:rPr lang="en-US" sz="4000" b="1" dirty="0">
                <a:solidFill>
                  <a:srgbClr val="7030A0"/>
                </a:solidFill>
              </a:rPr>
              <a:t>&lt;AS, </a:t>
            </a:r>
            <a:r>
              <a:rPr lang="en-US" sz="4000" b="1" dirty="0" err="1">
                <a:solidFill>
                  <a:srgbClr val="7030A0"/>
                </a:solidFill>
              </a:rPr>
              <a:t>Cf</a:t>
            </a:r>
            <a:r>
              <a:rPr lang="en-US" sz="4000" b="1" dirty="0">
                <a:solidFill>
                  <a:srgbClr val="7030A0"/>
                </a:solidFill>
              </a:rPr>
              <a:t>, St&gt;</a:t>
            </a: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1200" b="1" dirty="0">
              <a:solidFill>
                <a:srgbClr val="7030A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AS </a:t>
            </a:r>
            <a:r>
              <a:rPr lang="en-US" sz="3600" b="1" dirty="0"/>
              <a:t>is a set of </a:t>
            </a:r>
            <a:r>
              <a:rPr lang="en-US" sz="3600" b="1" dirty="0">
                <a:solidFill>
                  <a:srgbClr val="7030A0"/>
                </a:solidFill>
              </a:rPr>
              <a:t>argument schemes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err="1">
                <a:solidFill>
                  <a:srgbClr val="7030A0"/>
                </a:solidFill>
              </a:rPr>
              <a:t>Cf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/>
              <a:t>is a</a:t>
            </a:r>
            <a:r>
              <a:rPr lang="en-US" sz="3600" b="1" dirty="0">
                <a:solidFill>
                  <a:srgbClr val="7030A0"/>
                </a:solidFill>
              </a:rPr>
              <a:t> conflict relation </a:t>
            </a:r>
            <a:r>
              <a:rPr lang="en-US" sz="3600" b="1" dirty="0"/>
              <a:t>on the statements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7030A0"/>
                </a:solidFill>
              </a:rPr>
              <a:t>St </a:t>
            </a:r>
            <a:r>
              <a:rPr lang="en-US" sz="3600" b="1" dirty="0"/>
              <a:t>is a</a:t>
            </a:r>
            <a:r>
              <a:rPr lang="en-US" sz="3600" b="1" dirty="0">
                <a:solidFill>
                  <a:srgbClr val="7030A0"/>
                </a:solidFill>
              </a:rPr>
              <a:t> strength/preference </a:t>
            </a:r>
            <a:r>
              <a:rPr lang="en-US" sz="3600" b="1" dirty="0"/>
              <a:t>relation on AS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GB" sz="3200" b="1" dirty="0"/>
          </a:p>
          <a:p>
            <a:pPr lvl="2">
              <a:buClr>
                <a:schemeClr val="tx1"/>
              </a:buClr>
              <a:defRPr/>
            </a:pPr>
            <a:endParaRPr lang="en-GB" sz="3200" b="1" dirty="0"/>
          </a:p>
          <a:p>
            <a:pPr lvl="1">
              <a:buClr>
                <a:schemeClr val="tx1"/>
              </a:buClr>
              <a:defRPr/>
            </a:pPr>
            <a:endParaRPr lang="en-US" sz="35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8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04672" y="121921"/>
            <a:ext cx="10433304" cy="1139825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Realization of Argumentation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4896" y="1558178"/>
                <a:ext cx="9723120" cy="4876800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n-US" altLang="en-US" sz="3600" b="1" dirty="0"/>
              </a:p>
              <a:p>
                <a:pPr marL="0" indent="0" algn="ctr">
                  <a:buNone/>
                </a:pPr>
                <a:r>
                  <a:rPr lang="en-US" altLang="en-US" sz="3600" b="1" dirty="0"/>
                  <a:t>&lt;As, C,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3600" b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ℶ</m:t>
                    </m:r>
                  </m:oMath>
                </a14:m>
                <a:r>
                  <a:rPr lang="en-US" altLang="en-US" sz="3600" b="1" dirty="0"/>
                  <a:t>&gt;   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ℶ</m:t>
                    </m:r>
                    <m:r>
                      <a:rPr lang="en-US" alt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dirty="0"/>
                  <a:t>= </a:t>
                </a:r>
                <a:r>
                  <a:rPr lang="en-US" altLang="en-US" sz="3600" dirty="0"/>
                  <a:t>St</a:t>
                </a:r>
                <a:r>
                  <a:rPr lang="en-US" altLang="en-US" sz="3600" b="1" dirty="0"/>
                  <a:t>)</a:t>
                </a:r>
              </a:p>
              <a:p>
                <a:endParaRPr lang="en-US" altLang="en-US" b="1" dirty="0"/>
              </a:p>
              <a:p>
                <a:r>
                  <a:rPr lang="en-US" altLang="en-US" b="1" dirty="0"/>
                  <a:t>As is a set of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argument schemes</a:t>
                </a:r>
              </a:p>
              <a:p>
                <a:endParaRPr lang="en-US" altLang="en-US" b="1" dirty="0"/>
              </a:p>
              <a:p>
                <a:r>
                  <a:rPr lang="en-US" altLang="en-US" b="1" dirty="0"/>
                  <a:t>C is a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conflict relation </a:t>
                </a:r>
                <a:r>
                  <a:rPr lang="en-US" altLang="en-US" b="1" dirty="0"/>
                  <a:t>(in the language)</a:t>
                </a:r>
              </a:p>
              <a:p>
                <a:pPr marL="457200" lvl="1" indent="0">
                  <a:buNone/>
                </a:pPr>
                <a:endParaRPr lang="en-US" altLang="en-US" b="1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ℶ</m:t>
                    </m:r>
                  </m:oMath>
                </a14:m>
                <a:r>
                  <a:rPr lang="en-US" alt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en-US" b="1" dirty="0"/>
                  <a:t>is a binary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strength relation </a:t>
                </a:r>
                <a:r>
                  <a:rPr lang="en-US" altLang="en-US" b="1" dirty="0"/>
                  <a:t>on As</a:t>
                </a:r>
              </a:p>
              <a:p>
                <a:endParaRPr lang="en-US" altLang="en-US" b="1" dirty="0"/>
              </a:p>
              <a:p>
                <a:pPr marL="0" indent="0">
                  <a:buNone/>
                </a:pPr>
                <a:endParaRPr lang="en-US" altLang="en-US" b="1" dirty="0"/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4896" y="1558178"/>
                <a:ext cx="9723120" cy="4876800"/>
              </a:xfrm>
              <a:blipFill rotWithShape="0">
                <a:blip r:embed="rId2"/>
                <a:stretch>
                  <a:fillRect l="-6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50904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0432" y="121921"/>
            <a:ext cx="10067544" cy="1139825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Realization of Argumentation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4896" y="1558178"/>
                <a:ext cx="9723120" cy="4876800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n-US" altLang="en-US" sz="3600" b="1" dirty="0"/>
              </a:p>
              <a:p>
                <a:pPr marL="0" indent="0" algn="ctr">
                  <a:buNone/>
                </a:pPr>
                <a:r>
                  <a:rPr lang="en-US" altLang="en-US" sz="3600" b="1" dirty="0"/>
                  <a:t>&lt;As, C,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3600" b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ℶ</m:t>
                    </m:r>
                  </m:oMath>
                </a14:m>
                <a:r>
                  <a:rPr lang="en-US" altLang="en-US" sz="3600" b="1" dirty="0"/>
                  <a:t>&gt;</a:t>
                </a:r>
              </a:p>
              <a:p>
                <a:endParaRPr lang="en-US" altLang="en-US" b="1" dirty="0"/>
              </a:p>
              <a:p>
                <a:r>
                  <a:rPr lang="en-US" altLang="en-US" b="1" dirty="0"/>
                  <a:t>As -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construct</a:t>
                </a:r>
                <a:r>
                  <a:rPr lang="en-US" altLang="en-US" b="1" dirty="0"/>
                  <a:t> arguments</a:t>
                </a:r>
                <a:endParaRPr lang="en-US" altLang="en-US" b="1" dirty="0">
                  <a:solidFill>
                    <a:srgbClr val="0070C0"/>
                  </a:solidFill>
                </a:endParaRPr>
              </a:p>
              <a:p>
                <a:endParaRPr lang="en-US" altLang="en-US" b="1" dirty="0"/>
              </a:p>
              <a:p>
                <a:r>
                  <a:rPr lang="en-US" altLang="en-US" b="1" dirty="0"/>
                  <a:t>C - specify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counter-arguments</a:t>
                </a:r>
              </a:p>
              <a:p>
                <a:pPr marL="457200" lvl="1" indent="0">
                  <a:buNone/>
                </a:pPr>
                <a:endParaRPr lang="en-US" altLang="en-US" b="1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ℶ</m:t>
                    </m:r>
                  </m:oMath>
                </a14:m>
                <a:r>
                  <a:rPr lang="en-US" alt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en-US" b="1" dirty="0"/>
                  <a:t>- used for arguments to </a:t>
                </a:r>
                <a:r>
                  <a:rPr lang="en-US" altLang="en-US" b="1" dirty="0">
                    <a:solidFill>
                      <a:srgbClr val="0070C0"/>
                    </a:solidFill>
                  </a:rPr>
                  <a:t>defend</a:t>
                </a:r>
                <a:r>
                  <a:rPr lang="en-US" altLang="en-US" b="1" dirty="0"/>
                  <a:t> themselves</a:t>
                </a:r>
              </a:p>
              <a:p>
                <a:endParaRPr lang="en-US" altLang="en-US" b="1" dirty="0"/>
              </a:p>
              <a:p>
                <a:endParaRPr lang="en-US" altLang="en-US" b="1" dirty="0"/>
              </a:p>
              <a:p>
                <a:pPr marL="0" indent="0">
                  <a:buNone/>
                </a:pPr>
                <a:endParaRPr lang="en-US" altLang="en-US" b="1" dirty="0"/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4896" y="1558178"/>
                <a:ext cx="9723120" cy="4876800"/>
              </a:xfrm>
              <a:blipFill rotWithShape="0">
                <a:blip r:embed="rId2"/>
                <a:stretch>
                  <a:fillRect l="-6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8742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861266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rgbClr val="7030A0"/>
                </a:solidFill>
              </a:rPr>
              <a:t>Realization</a:t>
            </a:r>
            <a:r>
              <a:rPr lang="en-US" altLang="en-US" sz="4800" b="1" dirty="0"/>
              <a:t> of Argumentation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49" name="Rectangle 9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305212" y="1502536"/>
                <a:ext cx="11883740" cy="5766943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Clr>
                    <a:schemeClr val="tx1"/>
                  </a:buClr>
                  <a:defRPr/>
                </a:pPr>
                <a:r>
                  <a:rPr lang="en-US" sz="3600" b="1" dirty="0"/>
                  <a:t>Given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&lt;AS, </a:t>
                </a:r>
                <a:r>
                  <a:rPr lang="en-US" sz="3600" b="1" dirty="0" err="1">
                    <a:solidFill>
                      <a:srgbClr val="7030A0"/>
                    </a:solidFill>
                  </a:rPr>
                  <a:t>Cf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, St&gt; </a:t>
                </a:r>
                <a:r>
                  <a:rPr lang="en-US" sz="3600" b="1" dirty="0"/>
                  <a:t>we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construct/realize </a:t>
                </a:r>
                <a:r>
                  <a:rPr lang="en-US" sz="3600" b="1" dirty="0"/>
                  <a:t>an Arg. Framework: 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&lt;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Garamond"/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, </a:t>
                </a:r>
                <a:r>
                  <a:rPr lang="en-US" sz="3600" b="1" dirty="0">
                    <a:solidFill>
                      <a:srgbClr val="FF0000"/>
                    </a:solidFill>
                    <a:latin typeface="Garamond"/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&gt;  </a:t>
                </a:r>
                <a:r>
                  <a:rPr lang="en-US" sz="3600" b="1" dirty="0">
                    <a:solidFill>
                      <a:srgbClr val="999900"/>
                    </a:solidFill>
                    <a:latin typeface="Garamond"/>
                  </a:rPr>
                  <a:t>or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 &lt;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Garamond"/>
                  </a:rPr>
                  <a:t>Args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,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Garamond"/>
                  </a:rPr>
                  <a:t>Att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, </a:t>
                </a:r>
                <a:r>
                  <a:rPr lang="en-US" sz="3600" b="1" dirty="0">
                    <a:solidFill>
                      <a:srgbClr val="00B050"/>
                    </a:solidFill>
                    <a:latin typeface="Garamond"/>
                  </a:rPr>
                  <a:t>Def</a:t>
                </a:r>
                <a:r>
                  <a:rPr lang="en-US" sz="3600" b="1" dirty="0">
                    <a:solidFill>
                      <a:srgbClr val="0070C0"/>
                    </a:solidFill>
                    <a:latin typeface="Garamond"/>
                  </a:rPr>
                  <a:t>&gt;</a:t>
                </a:r>
                <a:endParaRPr lang="en-US" sz="3600" b="1" dirty="0">
                  <a:solidFill>
                    <a:srgbClr val="7030A0"/>
                  </a:solidFill>
                </a:endParaRP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1200" b="1" dirty="0">
                  <a:solidFill>
                    <a:srgbClr val="7030A0"/>
                  </a:solidFill>
                </a:endParaRP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 err="1">
                    <a:solidFill>
                      <a:srgbClr val="0070C0"/>
                    </a:solidFill>
                  </a:rPr>
                  <a:t>Args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b="1" dirty="0"/>
                  <a:t>are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instantiations</a:t>
                </a:r>
                <a:r>
                  <a:rPr lang="en-US" sz="3600" b="1" dirty="0"/>
                  <a:t> of elements of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AS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>
                  <a:solidFill>
                    <a:srgbClr val="7030A0"/>
                  </a:solidFill>
                </a:endParaRPr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/>
                  <a:t>“a1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attacks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b="1" dirty="0"/>
                  <a:t>a2”, i.e.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(a1,a2)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Att</a:t>
                </a:r>
                <a:r>
                  <a:rPr lang="en-US" sz="3600" b="1" dirty="0"/>
                  <a:t>, if they are in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conflict </a:t>
                </a:r>
                <a:r>
                  <a:rPr lang="en-US" sz="3600" b="1" dirty="0"/>
                  <a:t>according to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Cf.</a:t>
                </a:r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 lvl="1">
                  <a:buClr>
                    <a:schemeClr val="tx1"/>
                  </a:buClr>
                  <a:defRPr/>
                </a:pPr>
                <a:r>
                  <a:rPr lang="en-US" sz="3600" b="1" dirty="0"/>
                  <a:t>“a1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defends against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b="1" dirty="0"/>
                  <a:t>a2”, i.e. </a:t>
                </a:r>
                <a:r>
                  <a:rPr lang="en-US" sz="3600" b="1" dirty="0">
                    <a:solidFill>
                      <a:srgbClr val="00B050"/>
                    </a:solidFill>
                  </a:rPr>
                  <a:t>(a1,a2)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600" b="1" dirty="0">
                    <a:solidFill>
                      <a:srgbClr val="00B050"/>
                    </a:solidFill>
                  </a:rPr>
                  <a:t> Def </a:t>
                </a:r>
                <a:r>
                  <a:rPr lang="en-US" sz="3600" b="1" dirty="0"/>
                  <a:t>if “a1 is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not weaker </a:t>
                </a:r>
                <a:r>
                  <a:rPr lang="en-US" sz="3600" b="1" dirty="0"/>
                  <a:t>than a2” under </a:t>
                </a:r>
                <a:r>
                  <a:rPr lang="en-US" sz="3600" b="1" dirty="0">
                    <a:solidFill>
                      <a:srgbClr val="7030A0"/>
                    </a:solidFill>
                  </a:rPr>
                  <a:t>St.</a:t>
                </a:r>
              </a:p>
              <a:p>
                <a:pPr lvl="2">
                  <a:buClr>
                    <a:schemeClr val="tx1"/>
                  </a:buClr>
                  <a:defRPr/>
                </a:pPr>
                <a:r>
                  <a:rPr lang="en-US" sz="3200" b="1" dirty="0"/>
                  <a:t> In this case, also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(a1,a2)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ATT</a:t>
                </a:r>
                <a:endParaRPr lang="en-US" sz="3200" b="1" dirty="0"/>
              </a:p>
              <a:p>
                <a:pPr marL="457200" lvl="1" indent="0">
                  <a:buClr>
                    <a:schemeClr val="tx1"/>
                  </a:buClr>
                  <a:buNone/>
                  <a:defRPr/>
                </a:pPr>
                <a:endParaRPr lang="en-GB" sz="3200" b="1" dirty="0"/>
              </a:p>
              <a:p>
                <a:pPr lvl="2">
                  <a:buClr>
                    <a:schemeClr val="tx1"/>
                  </a:buClr>
                  <a:defRPr/>
                </a:pPr>
                <a:endParaRPr lang="en-GB" sz="3200" b="1" dirty="0"/>
              </a:p>
              <a:p>
                <a:pPr lvl="1">
                  <a:buClr>
                    <a:schemeClr val="tx1"/>
                  </a:buClr>
                  <a:defRPr/>
                </a:pPr>
                <a:endParaRPr lang="en-US" sz="35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Clr>
                    <a:schemeClr val="tx1"/>
                  </a:buClr>
                  <a:buNone/>
                  <a:defRPr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pPr>
                  <a:buClr>
                    <a:schemeClr val="tx1"/>
                  </a:buClr>
                  <a:defRPr/>
                </a:pPr>
                <a:endParaRPr lang="en-US" sz="3600" b="1" dirty="0"/>
              </a:p>
              <a:p>
                <a:pPr>
                  <a:buClr>
                    <a:schemeClr val="tx1"/>
                  </a:buClr>
                  <a:defRPr/>
                </a:pP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6249" name="Rectangle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5212" y="1502536"/>
                <a:ext cx="11883740" cy="5766943"/>
              </a:xfrm>
              <a:blipFill>
                <a:blip r:embed="rId3"/>
                <a:stretch>
                  <a:fillRect l="-718" t="-2326" r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750604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1508</Words>
  <Application>Microsoft Office PowerPoint</Application>
  <PresentationFormat>Widescreen</PresentationFormat>
  <Paragraphs>410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6" baseType="lpstr">
      <vt:lpstr>Arial</vt:lpstr>
      <vt:lpstr>Calibri</vt:lpstr>
      <vt:lpstr>Cambria Math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Level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Reminder  Argumentation Process</vt:lpstr>
      <vt:lpstr>Construction of Arguments</vt:lpstr>
      <vt:lpstr>Construction of Arguments</vt:lpstr>
      <vt:lpstr>Realization of Argumentation &lt;Args, ATT&gt;  OR &lt;Args, Att, Def&gt;</vt:lpstr>
      <vt:lpstr>Realization of Argumentation</vt:lpstr>
      <vt:lpstr>Realization of Argumentation</vt:lpstr>
      <vt:lpstr>Realization of Argumentation</vt:lpstr>
      <vt:lpstr>Realization of Argumentation</vt:lpstr>
      <vt:lpstr>PowerPoint Presentation</vt:lpstr>
      <vt:lpstr>Another Example  (from Cognitive Science)</vt:lpstr>
      <vt:lpstr> Suppression Task (Bryne, 1989) </vt:lpstr>
      <vt:lpstr>Byrne’s (1989) Suppression Task: She has an essay to finish</vt:lpstr>
      <vt:lpstr>Byrne’s (1989) Suppression Task: She has an essay to finish</vt:lpstr>
      <vt:lpstr>Byrne’s (1989) Suppression Task: She has an essay to finish</vt:lpstr>
      <vt:lpstr>Byrne’s (1989) Suppression Task: She has an essay to finish</vt:lpstr>
      <vt:lpstr>Byrne’s (1989) Suppression Task in Argumentation</vt:lpstr>
      <vt:lpstr>Byrne’s (1989) Suppression Task in Argumentation</vt:lpstr>
      <vt:lpstr>Byrne’s (1989) Suppression Task in Argumentation</vt:lpstr>
      <vt:lpstr>NL Comprehension</vt:lpstr>
      <vt:lpstr>PART 3</vt:lpstr>
      <vt:lpstr> Applications as Argumentation  based Decision Making</vt:lpstr>
      <vt:lpstr>Practical Application  of Argumentation</vt:lpstr>
      <vt:lpstr>Populate &lt;AS, C, St&gt;</vt:lpstr>
      <vt:lpstr>Decision Making in Argumentation Knowledge (SBPs) for Decision Making</vt:lpstr>
      <vt:lpstr>Representation Language/Process (Study Assistant Example)</vt:lpstr>
      <vt:lpstr>Refinement &amp; Combinations  of Scenarios-based Prefs</vt:lpstr>
      <vt:lpstr>Refinement &amp; Combinations  of Scenarios-based Prefs</vt:lpstr>
      <vt:lpstr>Exercise 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137</cp:revision>
  <dcterms:created xsi:type="dcterms:W3CDTF">2018-09-04T15:46:33Z</dcterms:created>
  <dcterms:modified xsi:type="dcterms:W3CDTF">2022-08-31T14:24:59Z</dcterms:modified>
</cp:coreProperties>
</file>