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9"/>
  </p:notesMasterIdLst>
  <p:sldIdLst>
    <p:sldId id="411" r:id="rId3"/>
    <p:sldId id="412" r:id="rId4"/>
    <p:sldId id="336" r:id="rId5"/>
    <p:sldId id="374" r:id="rId6"/>
    <p:sldId id="383" r:id="rId7"/>
    <p:sldId id="375" r:id="rId8"/>
    <p:sldId id="406" r:id="rId9"/>
    <p:sldId id="407" r:id="rId10"/>
    <p:sldId id="404" r:id="rId11"/>
    <p:sldId id="403" r:id="rId12"/>
    <p:sldId id="405" r:id="rId13"/>
    <p:sldId id="408" r:id="rId14"/>
    <p:sldId id="402" r:id="rId15"/>
    <p:sldId id="409" r:id="rId16"/>
    <p:sldId id="410" r:id="rId17"/>
    <p:sldId id="41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47003-A955-4A75-B8CF-0D5B7F221716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C8900-DC73-4754-9366-B3DCA3208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2733DB5-07D1-4BF6-A11B-7700A7158E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15CB25-CFA4-4D8E-B3D1-3FC8D9F1C014}" type="slidenum">
              <a:rPr lang="en-GB" altLang="el-GR" sz="13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</a:pPr>
              <a:t>3</a:t>
            </a:fld>
            <a:endParaRPr lang="en-GB" altLang="el-GR" sz="1300">
              <a:latin typeface="Comic Sans MS" panose="030F0702030302020204" pitchFamily="66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3DA14EE-D95F-4008-8D18-5922FA4A3D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1A4988E-0F6A-4EA8-ADE9-62C063776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28A06A2-AB5E-4D30-8B02-7729E0355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6A7219-0DB1-475B-B95C-DD585CA11818}" type="slidenum">
              <a:rPr lang="en-GB" altLang="el-GR" sz="13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</a:pPr>
              <a:t>4</a:t>
            </a:fld>
            <a:endParaRPr lang="en-GB" altLang="el-GR" sz="1300">
              <a:latin typeface="Comic Sans MS" panose="030F0702030302020204" pitchFamily="66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3AD793C-5A00-4CE6-A71E-EFDFA5B728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3" y="757238"/>
            <a:ext cx="6597650" cy="3711575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03B6A97-481F-4346-9EAF-21EB94BCD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7100" y="4697413"/>
            <a:ext cx="4956175" cy="4468812"/>
          </a:xfrm>
          <a:noFill/>
        </p:spPr>
        <p:txBody>
          <a:bodyPr/>
          <a:lstStyle/>
          <a:p>
            <a:pPr algn="just" eaLnBrk="1" hangingPunct="1"/>
            <a:r>
              <a:rPr lang="en-US" altLang="el-GR"/>
              <a:t>AIM1: Argue that argumentation is a useful notion for NMR. It can give a uniform view of NMR. We will also argue for a particular simple framework of argumentation but powerful to be applied in general.</a:t>
            </a:r>
          </a:p>
          <a:p>
            <a:pPr algn="just" eaLnBrk="1" hangingPunct="1"/>
            <a:r>
              <a:rPr lang="en-US" altLang="el-GR"/>
              <a:t>AIM2: Stregthen aim1 by applying argumentation to the central problem of AI of Reasoning about Actions and Change, the Frame problem etc.</a:t>
            </a:r>
          </a:p>
          <a:p>
            <a:pPr algn="just" eaLnBrk="1" hangingPunct="1"/>
            <a:r>
              <a:rPr lang="en-US" altLang="el-GR"/>
              <a:t>Through this application we are trying to set up an empirical study that would test the conjecture that “CSReasoning is computed (effectively) via argumentation”.</a:t>
            </a:r>
            <a:endParaRPr lang="en-GB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93F0F95-B15D-4298-BB7B-B3B384BA2F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EAFFF44E-36A1-427A-8545-709BEC5475B1}" type="slidenum">
              <a:rPr lang="en-GB" altLang="el-GR" sz="1300" smtClean="0"/>
              <a:pPr/>
              <a:t>6</a:t>
            </a:fld>
            <a:endParaRPr lang="en-GB" altLang="el-GR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814C262-4997-40E3-870A-CF87E3CC8B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6AD0657-64BF-419D-9C79-5B042FEC5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7263" y="4662488"/>
            <a:ext cx="4859337" cy="4435475"/>
          </a:xfrm>
          <a:noFill/>
        </p:spPr>
        <p:txBody>
          <a:bodyPr/>
          <a:lstStyle/>
          <a:p>
            <a:r>
              <a:rPr lang="en-GB" altLang="el-GR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7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4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97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41" y="326915"/>
            <a:ext cx="11316480" cy="8136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841" y="1795869"/>
            <a:ext cx="5456640" cy="20522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76801" y="1795869"/>
            <a:ext cx="5458559" cy="20522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35841" y="3986338"/>
            <a:ext cx="11099519" cy="2052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44C4-DA6B-4A85-9399-BE181D0465D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1921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8645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27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11727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26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9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13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1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44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2257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7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4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5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4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text styles</a:t>
            </a:r>
          </a:p>
          <a:p>
            <a:pPr lvl="1"/>
            <a:r>
              <a:rPr lang="en-GB" altLang="el-GR"/>
              <a:t>Second level</a:t>
            </a:r>
          </a:p>
          <a:p>
            <a:pPr lvl="2"/>
            <a:r>
              <a:rPr lang="en-GB" altLang="el-GR"/>
              <a:t>Third level</a:t>
            </a:r>
          </a:p>
          <a:p>
            <a:pPr lvl="3"/>
            <a:r>
              <a:rPr lang="en-GB" altLang="el-GR"/>
              <a:t>Fourth level</a:t>
            </a:r>
          </a:p>
          <a:p>
            <a:pPr lvl="4"/>
            <a:r>
              <a:rPr lang="en-GB" altLang="el-GR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6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31C4C9-28A0-448F-A744-71FEA0E9E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507" y="1582883"/>
            <a:ext cx="10198232" cy="535995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l-GR" sz="2000" i="1" dirty="0">
                <a:latin typeface="Comic Sans MS" panose="030F0702030302020204" pitchFamily="66" charset="0"/>
              </a:rPr>
              <a:t>	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Scenario 1: day1 with {cond1, cond2, cond21}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?prove([opt1(day1)],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 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E1= [r1(day1) 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Att1= [r2(day1)] AND Att11= [r2(day1), p21(day1)]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Def11= ??? – </a:t>
            </a: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No Defense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=&gt; Query </a:t>
            </a: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fails</a:t>
            </a:r>
            <a:r>
              <a:rPr lang="en-US" altLang="el-GR" sz="2400" dirty="0">
                <a:latin typeface="Comic Sans MS" panose="030F0702030302020204" pitchFamily="66" charset="0"/>
              </a:rPr>
              <a:t>, i.e. opt1 is </a:t>
            </a: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altLang="el-GR" sz="2400" dirty="0">
                <a:latin typeface="Comic Sans MS" panose="030F0702030302020204" pitchFamily="66" charset="0"/>
              </a:rPr>
              <a:t> admissible.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?prove([opt2(X)],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E1= [r2(day1) 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Att1= [r1(day1)] CANNOT BE STRENGTHENED.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Def1=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E1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=&gt; Query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succeeds,</a:t>
            </a:r>
            <a:r>
              <a:rPr lang="en-US" altLang="el-GR" sz="2400" dirty="0">
                <a:latin typeface="Comic Sans MS" panose="030F0702030302020204" pitchFamily="66" charset="0"/>
              </a:rPr>
              <a:t> i.e. opt2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is</a:t>
            </a:r>
            <a:r>
              <a:rPr lang="en-US" altLang="el-GR" sz="2400" dirty="0">
                <a:latin typeface="Comic Sans MS" panose="030F0702030302020204" pitchFamily="66" charset="0"/>
              </a:rPr>
              <a:t> admissible.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l-GR" sz="2400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0A4E4AC4-CFDE-49CA-9E76-DEE6FC871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109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altLang="el-GR" b="1" dirty="0">
                <a:latin typeface="Comic Sans MS" panose="030F0702030302020204" pitchFamily="66" charset="0"/>
              </a:rPr>
              <a:t>The General Structure</a:t>
            </a:r>
            <a:br>
              <a:rPr lang="en-US" altLang="el-GR" b="1" dirty="0">
                <a:latin typeface="Comic Sans MS" panose="030F0702030302020204" pitchFamily="66" charset="0"/>
              </a:rPr>
            </a:br>
            <a:r>
              <a:rPr lang="en-US" altLang="el-GR" b="1" dirty="0">
                <a:latin typeface="Comic Sans MS" panose="030F0702030302020204" pitchFamily="66" charset="0"/>
              </a:rPr>
              <a:t>of Gorgias Arg. Theories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D1376B79-DAAB-4F1A-BAEF-7F32F389712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4531153"/>
                  </p:ext>
                </p:extLst>
              </p:nvPr>
            </p:nvGraphicFramePr>
            <p:xfrm>
              <a:off x="8331628" y="1582883"/>
              <a:ext cx="6103857" cy="4260857"/>
            </p:xfrm>
            <a:graphic>
              <a:graphicData uri="http://schemas.microsoft.com/office/powerpoint/2016/slidezoom">
                <pslz:sldZm>
                  <pslz:sldZmObj sldId="404" cId="1213904910">
                    <pslz:zmPr id="{EA39D0C8-2991-4ADC-AD23-C561888F1F91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6103857" cy="426085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1376B79-DAAB-4F1A-BAEF-7F32F389712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31628" y="1582883"/>
                <a:ext cx="6103857" cy="426085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435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31C4C9-28A0-448F-A744-71FEA0E9E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3616" y="1268848"/>
            <a:ext cx="10198232" cy="55891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l-GR" sz="2000" i="1" dirty="0">
                <a:latin typeface="Comic Sans MS" panose="030F0702030302020204" pitchFamily="66" charset="0"/>
              </a:rPr>
              <a:t>	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Scenario 2: day2 with {cond1, cond2, cond21,cond12}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?prove([opt1(day2)],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 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E1= [r1(day2) 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Att11= [r2(day2), p21(day2)]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Def11= [p12(day2)]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Att12= [p21(day2)]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Def12= [p12(day2)]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en-US" altLang="el-GR" sz="2400" dirty="0">
                <a:latin typeface="Comic Sans MS" panose="030F0702030302020204" pitchFamily="66" charset="0"/>
              </a:rPr>
              <a:t>Yes, </a:t>
            </a:r>
            <a:r>
              <a:rPr lang="en-US" altLang="el-GR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=[r1(day2), p12(day2)]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?prove([opt2(day2)],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Analogously: </a:t>
            </a:r>
            <a:r>
              <a:rPr lang="en-US" altLang="el-GR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=[r2(day2), p21(day2)]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GB" altLang="el-GR" sz="2400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0A4E4AC4-CFDE-49CA-9E76-DEE6FC871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109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altLang="el-GR" b="1" dirty="0">
                <a:latin typeface="Comic Sans MS" panose="030F0702030302020204" pitchFamily="66" charset="0"/>
              </a:rPr>
              <a:t>The General Structure</a:t>
            </a:r>
            <a:br>
              <a:rPr lang="en-US" altLang="el-GR" b="1" dirty="0">
                <a:latin typeface="Comic Sans MS" panose="030F0702030302020204" pitchFamily="66" charset="0"/>
              </a:rPr>
            </a:br>
            <a:r>
              <a:rPr lang="en-US" altLang="el-GR" b="1" dirty="0">
                <a:latin typeface="Comic Sans MS" panose="030F0702030302020204" pitchFamily="66" charset="0"/>
              </a:rPr>
              <a:t>of Gorgias Arg. Theories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6F3A21E5-A79D-4322-AF29-4F2D9AEB52B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3458528"/>
                  </p:ext>
                </p:extLst>
              </p:nvPr>
            </p:nvGraphicFramePr>
            <p:xfrm>
              <a:off x="7283062" y="2078286"/>
              <a:ext cx="6103857" cy="4260857"/>
            </p:xfrm>
            <a:graphic>
              <a:graphicData uri="http://schemas.microsoft.com/office/powerpoint/2016/slidezoom">
                <pslz:sldZm>
                  <pslz:sldZmObj sldId="404" cId="1213904910">
                    <pslz:zmPr id="{EA39D0C8-2991-4ADC-AD23-C561888F1F91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6103857" cy="426085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F3A21E5-A79D-4322-AF29-4F2D9AEB52B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83062" y="2078286"/>
                <a:ext cx="6103857" cy="426085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0346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31C4C9-28A0-448F-A744-71FEA0E9E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692" y="1318934"/>
            <a:ext cx="10198232" cy="55891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l-GR" sz="2000" i="1" dirty="0">
                <a:latin typeface="Comic Sans MS" panose="030F0702030302020204" pitchFamily="66" charset="0"/>
              </a:rPr>
              <a:t>	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Scenario 3: day2 with {cond1, cond2, cond21,cond12, cond2121}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?prove([opt1(day2)],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 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E1= [r1(day2) 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Att11= [r2(day2), p21(day2)]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Def11= [p12(day2)]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Att12= [p21(day2), 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c21(day2)]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Def12= </a:t>
            </a: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No defense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en-US" altLang="el-GR" sz="2400" dirty="0">
                <a:latin typeface="Comic Sans MS" panose="030F0702030302020204" pitchFamily="66" charset="0"/>
              </a:rPr>
              <a:t>Query fails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?prove([opt2(day2)],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=[r2(day2), p21(day2)] 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or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altLang="el-GR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’=[r2(day2), p21(day2), 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c21(day2)]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GB" altLang="el-GR" sz="2400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0A4E4AC4-CFDE-49CA-9E76-DEE6FC871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109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altLang="el-GR" b="1" dirty="0">
                <a:latin typeface="Comic Sans MS" panose="030F0702030302020204" pitchFamily="66" charset="0"/>
              </a:rPr>
              <a:t>The General Structure</a:t>
            </a:r>
            <a:br>
              <a:rPr lang="en-US" altLang="el-GR" b="1" dirty="0">
                <a:latin typeface="Comic Sans MS" panose="030F0702030302020204" pitchFamily="66" charset="0"/>
              </a:rPr>
            </a:br>
            <a:r>
              <a:rPr lang="en-US" altLang="el-GR" b="1" dirty="0">
                <a:latin typeface="Comic Sans MS" panose="030F0702030302020204" pitchFamily="66" charset="0"/>
              </a:rPr>
              <a:t>of Gorgias Arg. Theories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6F3A21E5-A79D-4322-AF29-4F2D9AEB52B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7117764"/>
                  </p:ext>
                </p:extLst>
              </p:nvPr>
            </p:nvGraphicFramePr>
            <p:xfrm>
              <a:off x="6741300" y="1932995"/>
              <a:ext cx="6103857" cy="4260857"/>
            </p:xfrm>
            <a:graphic>
              <a:graphicData uri="http://schemas.microsoft.com/office/powerpoint/2016/slidezoom">
                <pslz:sldZm>
                  <pslz:sldZmObj sldId="404" cId="1213904910">
                    <pslz:zmPr id="{EA39D0C8-2991-4ADC-AD23-C561888F1F91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6103857" cy="426085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F3A21E5-A79D-4322-AF29-4F2D9AEB52B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41300" y="1932995"/>
                <a:ext cx="6103857" cy="426085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777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31C4C9-28A0-448F-A744-71FEA0E9E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189" y="1318934"/>
            <a:ext cx="10198232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l-GR" sz="2000" i="1" dirty="0">
                <a:latin typeface="Comic Sans MS" panose="030F0702030302020204" pitchFamily="66" charset="0"/>
              </a:rPr>
              <a:t>	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rule(r1(Day), opt1(Day), []):- cond1.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rule(r2(Day), opt2(Day), []):- cond2.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rule(p12(Day), prefer(r1(Day),r2(Day)), [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abd1</a:t>
            </a:r>
            <a:r>
              <a:rPr lang="en-US" altLang="el-GR" sz="2400" dirty="0">
                <a:latin typeface="Comic Sans MS" panose="030F0702030302020204" pitchFamily="66" charset="0"/>
              </a:rPr>
              <a:t>]):- cond12.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rule(p21(Day), prefer(r2(Day),r1(Day)), []):- cond21.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rule(c21(Day), prefer(p21(Day),p12(Day)), [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abd2</a:t>
            </a:r>
            <a:r>
              <a:rPr lang="en-US" altLang="el-GR" sz="2400" dirty="0">
                <a:latin typeface="Comic Sans MS" panose="030F0702030302020204" pitchFamily="66" charset="0"/>
              </a:rPr>
              <a:t>]):- cond2121.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abducible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(abd1, []).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abducible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(abd2, []).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?prove([opt1(X)],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 		?prove([opt2(X)],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en-GB" altLang="el-GR" sz="2400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0A4E4AC4-CFDE-49CA-9E76-DEE6FC871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109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altLang="el-GR" b="1" dirty="0">
                <a:latin typeface="Comic Sans MS" panose="030F0702030302020204" pitchFamily="66" charset="0"/>
              </a:rPr>
              <a:t>The General Structure</a:t>
            </a:r>
            <a:br>
              <a:rPr lang="en-US" altLang="el-GR" b="1" dirty="0">
                <a:latin typeface="Comic Sans MS" panose="030F0702030302020204" pitchFamily="66" charset="0"/>
              </a:rPr>
            </a:br>
            <a:r>
              <a:rPr lang="en-US" altLang="el-GR" b="1" dirty="0">
                <a:latin typeface="Comic Sans MS" panose="030F0702030302020204" pitchFamily="66" charset="0"/>
              </a:rPr>
              <a:t>of Gorgias Arg. Theories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0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31C4C9-28A0-448F-A744-71FEA0E9E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3616" y="1268848"/>
            <a:ext cx="10198232" cy="55891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l-GR" sz="2000" i="1" dirty="0">
                <a:latin typeface="Comic Sans MS" panose="030F0702030302020204" pitchFamily="66" charset="0"/>
              </a:rPr>
              <a:t>	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Scenario 2: day2 with {cond1, cond2, cond21,cond12}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With </a:t>
            </a:r>
            <a:r>
              <a:rPr lang="en-US" altLang="el-GR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abducible</a:t>
            </a:r>
            <a:r>
              <a:rPr lang="en-US" altLang="el-GR" sz="2400" dirty="0">
                <a:latin typeface="Comic Sans MS" panose="030F0702030302020204" pitchFamily="66" charset="0"/>
              </a:rPr>
              <a:t> condition 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abd1</a:t>
            </a:r>
            <a:r>
              <a:rPr lang="en-US" altLang="el-GR" sz="2400" dirty="0">
                <a:latin typeface="Comic Sans MS" panose="030F0702030302020204" pitchFamily="66" charset="0"/>
              </a:rPr>
              <a:t> in priority p12.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?prove([opt1(day2)],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 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E1= [r1(day2) 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Att11= [r2(day2), p21(day2)]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Def11= [p12(day2), 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ass(abd1)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Att12= [p21(day2)], Att121= [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neg(ass(abd1))</a:t>
            </a: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].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Def12= [p12(day2)], Def121=</a:t>
            </a:r>
            <a:r>
              <a:rPr lang="en-US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[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ass(abd1)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]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en-US" altLang="el-GR" sz="2400" dirty="0">
                <a:latin typeface="Comic Sans MS" panose="030F0702030302020204" pitchFamily="66" charset="0"/>
              </a:rPr>
              <a:t>Yes, </a:t>
            </a:r>
            <a:r>
              <a:rPr lang="en-US" altLang="el-GR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=[r1(day2), p12(day2), 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ass(abd1)]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GB" altLang="el-GR" sz="2400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0A4E4AC4-CFDE-49CA-9E76-DEE6FC871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109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altLang="el-GR" b="1" dirty="0">
                <a:latin typeface="Comic Sans MS" panose="030F0702030302020204" pitchFamily="66" charset="0"/>
              </a:rPr>
              <a:t>The General Structure</a:t>
            </a:r>
            <a:br>
              <a:rPr lang="en-US" altLang="el-GR" b="1" dirty="0">
                <a:latin typeface="Comic Sans MS" panose="030F0702030302020204" pitchFamily="66" charset="0"/>
              </a:rPr>
            </a:br>
            <a:r>
              <a:rPr lang="en-US" altLang="el-GR" b="1" dirty="0">
                <a:latin typeface="Comic Sans MS" panose="030F0702030302020204" pitchFamily="66" charset="0"/>
              </a:rPr>
              <a:t>of Gorgias Arg. Theories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902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31C4C9-28A0-448F-A744-71FEA0E9E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3616" y="1268848"/>
            <a:ext cx="10198232" cy="55891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l-GR" sz="2000" i="1" dirty="0">
                <a:latin typeface="Comic Sans MS" panose="030F0702030302020204" pitchFamily="66" charset="0"/>
              </a:rPr>
              <a:t>	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altLang="el-G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EXPLANATIONS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From previous slide:</a:t>
            </a:r>
            <a:endParaRPr lang="en-US" altLang="el-G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en-US" altLang="el-GR" sz="2400" dirty="0">
                <a:latin typeface="Comic Sans MS" panose="030F0702030302020204" pitchFamily="66" charset="0"/>
              </a:rPr>
              <a:t>Yes, </a:t>
            </a:r>
            <a:r>
              <a:rPr lang="en-US" altLang="el-GR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=[r1(day2), p12(day2), 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ass(abd1)]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endParaRPr lang="en-US" altLang="el-GR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r1(day2) </a:t>
            </a:r>
            <a:r>
              <a:rPr lang="en-US" altLang="el-GR" sz="2400" dirty="0">
                <a:latin typeface="Comic Sans MS" panose="030F0702030302020204" pitchFamily="66" charset="0"/>
              </a:rPr>
              <a:t>gives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attributive</a:t>
            </a:r>
            <a:r>
              <a:rPr lang="en-US" altLang="el-GR" sz="2400" dirty="0">
                <a:latin typeface="Comic Sans MS" panose="030F0702030302020204" pitchFamily="66" charset="0"/>
              </a:rPr>
              <a:t> part of explanation: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basic reason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		</a:t>
            </a:r>
            <a:r>
              <a:rPr lang="en-US" altLang="el-GR" sz="2400" dirty="0">
                <a:latin typeface="Comic Sans MS" panose="030F0702030302020204" pitchFamily="66" charset="0"/>
              </a:rPr>
              <a:t>“Opt1 is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supported</a:t>
            </a:r>
            <a:r>
              <a:rPr lang="en-US" altLang="el-GR" sz="2400" dirty="0">
                <a:latin typeface="Comic Sans MS" panose="030F0702030302020204" pitchFamily="66" charset="0"/>
              </a:rPr>
              <a:t> by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cond1</a:t>
            </a:r>
            <a:r>
              <a:rPr lang="en-US" altLang="el-GR" sz="2400" dirty="0">
                <a:latin typeface="Comic Sans MS" panose="030F0702030302020204" pitchFamily="66" charset="0"/>
              </a:rPr>
              <a:t>”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p12(day2) </a:t>
            </a:r>
            <a:r>
              <a:rPr lang="en-US" altLang="el-GR" sz="2400" dirty="0">
                <a:latin typeface="Comic Sans MS" panose="030F0702030302020204" pitchFamily="66" charset="0"/>
              </a:rPr>
              <a:t>gives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contrastive</a:t>
            </a:r>
            <a:r>
              <a:rPr lang="en-US" altLang="el-GR" sz="2400" dirty="0">
                <a:latin typeface="Comic Sans MS" panose="030F0702030302020204" pitchFamily="66" charset="0"/>
              </a:rPr>
              <a:t> part of explanation: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strengthening reason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		“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Strengthened</a:t>
            </a:r>
            <a:r>
              <a:rPr lang="en-US" altLang="el-GR" sz="2400" dirty="0">
                <a:latin typeface="Comic Sans MS" panose="030F0702030302020204" pitchFamily="66" charset="0"/>
              </a:rPr>
              <a:t> (against Opt2) by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cond12</a:t>
            </a:r>
            <a:r>
              <a:rPr lang="en-US" altLang="el-GR" sz="2400" dirty="0">
                <a:latin typeface="Comic Sans MS" panose="030F0702030302020204" pitchFamily="66" charset="0"/>
              </a:rPr>
              <a:t>”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ass(abd1) </a:t>
            </a:r>
            <a:r>
              <a:rPr lang="en-US" altLang="el-GR" sz="2400" dirty="0">
                <a:latin typeface="Comic Sans MS" panose="030F0702030302020204" pitchFamily="66" charset="0"/>
              </a:rPr>
              <a:t>gives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actionable</a:t>
            </a:r>
            <a:r>
              <a:rPr lang="en-US" altLang="el-GR" sz="2400" dirty="0">
                <a:latin typeface="Comic Sans MS" panose="030F0702030302020204" pitchFamily="66" charset="0"/>
              </a:rPr>
              <a:t> element of explanation: 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act to check </a:t>
            </a:r>
            <a:r>
              <a:rPr lang="en-US" altLang="el-G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abd1</a:t>
            </a:r>
            <a:r>
              <a:rPr lang="en-US" altLang="el-G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.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GB" altLang="el-GR" sz="2400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0A4E4AC4-CFDE-49CA-9E76-DEE6FC871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109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altLang="el-GR" b="1" dirty="0">
                <a:latin typeface="Comic Sans MS" panose="030F0702030302020204" pitchFamily="66" charset="0"/>
              </a:rPr>
              <a:t>The General Structure</a:t>
            </a:r>
            <a:br>
              <a:rPr lang="en-US" altLang="el-GR" b="1" dirty="0">
                <a:latin typeface="Comic Sans MS" panose="030F0702030302020204" pitchFamily="66" charset="0"/>
              </a:rPr>
            </a:br>
            <a:r>
              <a:rPr lang="en-US" altLang="el-GR" b="1" dirty="0">
                <a:latin typeface="Comic Sans MS" panose="030F0702030302020204" pitchFamily="66" charset="0"/>
              </a:rPr>
              <a:t>of Gorgias Arg. Theories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5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Gorgias Programming</a:t>
            </a:r>
            <a:endParaRPr lang="en-US" sz="1200" b="1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Gorgias Technicalities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182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>
            <a:extLst>
              <a:ext uri="{FF2B5EF4-FFF2-40B4-BE49-F238E27FC236}">
                <a16:creationId xmlns:a16="http://schemas.microsoft.com/office/drawing/2014/main" id="{1C2C4DCA-1DB7-41D1-8F51-3F7444B6B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12700"/>
            <a:ext cx="8229600" cy="1524000"/>
          </a:xfrm>
        </p:spPr>
        <p:txBody>
          <a:bodyPr/>
          <a:lstStyle/>
          <a:p>
            <a:pPr algn="ctr" eaLnBrk="1" hangingPunct="1"/>
            <a:r>
              <a:rPr lang="en-US" altLang="el-GR">
                <a:latin typeface="Comic Sans MS" panose="030F0702030302020204" pitchFamily="66" charset="0"/>
              </a:rPr>
              <a:t/>
            </a:r>
            <a:br>
              <a:rPr lang="en-US" altLang="el-GR">
                <a:latin typeface="Comic Sans MS" panose="030F0702030302020204" pitchFamily="66" charset="0"/>
              </a:rPr>
            </a:br>
            <a:r>
              <a:rPr lang="en-US" altLang="el-GR">
                <a:latin typeface="Comic Sans MS" panose="030F0702030302020204" pitchFamily="66" charset="0"/>
              </a:rPr>
              <a:t/>
            </a:r>
            <a:br>
              <a:rPr lang="en-US" altLang="el-GR">
                <a:latin typeface="Comic Sans MS" panose="030F0702030302020204" pitchFamily="66" charset="0"/>
              </a:rPr>
            </a:br>
            <a:r>
              <a:rPr lang="en-US" altLang="el-GR">
                <a:latin typeface="Comic Sans MS" panose="030F0702030302020204" pitchFamily="66" charset="0"/>
              </a:rPr>
              <a:t/>
            </a:r>
            <a:br>
              <a:rPr lang="en-US" altLang="el-GR">
                <a:latin typeface="Comic Sans MS" panose="030F0702030302020204" pitchFamily="66" charset="0"/>
              </a:rPr>
            </a:br>
            <a:r>
              <a:rPr lang="en-US" altLang="el-GR">
                <a:latin typeface="Comic Sans MS" panose="030F0702030302020204" pitchFamily="66" charset="0"/>
              </a:rPr>
              <a:t/>
            </a:r>
            <a:br>
              <a:rPr lang="en-US" altLang="el-GR">
                <a:latin typeface="Comic Sans MS" panose="030F0702030302020204" pitchFamily="66" charset="0"/>
              </a:rPr>
            </a:br>
            <a:r>
              <a:rPr lang="en-US" altLang="el-GR">
                <a:latin typeface="Comic Sans MS" panose="030F0702030302020204" pitchFamily="66" charset="0"/>
              </a:rPr>
              <a:t/>
            </a:r>
            <a:br>
              <a:rPr lang="en-US" altLang="el-GR">
                <a:latin typeface="Comic Sans MS" panose="030F0702030302020204" pitchFamily="66" charset="0"/>
              </a:rPr>
            </a:br>
            <a:r>
              <a:rPr lang="en-US" altLang="el-GR">
                <a:latin typeface="Comic Sans MS" panose="030F0702030302020204" pitchFamily="66" charset="0"/>
              </a:rPr>
              <a:t/>
            </a:r>
            <a:br>
              <a:rPr lang="en-US" altLang="el-GR">
                <a:latin typeface="Comic Sans MS" panose="030F0702030302020204" pitchFamily="66" charset="0"/>
              </a:rPr>
            </a:br>
            <a:r>
              <a:rPr lang="en-US" altLang="el-GR">
                <a:latin typeface="Comic Sans MS" panose="030F0702030302020204" pitchFamily="66" charset="0"/>
              </a:rPr>
              <a:t/>
            </a:r>
            <a:br>
              <a:rPr lang="en-US" altLang="el-GR">
                <a:latin typeface="Comic Sans MS" panose="030F0702030302020204" pitchFamily="66" charset="0"/>
              </a:rPr>
            </a:br>
            <a:r>
              <a:rPr lang="en-US" altLang="el-GR" b="1">
                <a:latin typeface="Comic Sans MS" panose="030F0702030302020204" pitchFamily="66" charset="0"/>
              </a:rPr>
              <a:t>Realization of Abstract</a:t>
            </a:r>
            <a:r>
              <a:rPr lang="en-GB" altLang="el-GR" sz="2400">
                <a:latin typeface="Comic Sans MS" panose="030F0702030302020204" pitchFamily="66" charset="0"/>
              </a:rPr>
              <a:t/>
            </a:r>
            <a:br>
              <a:rPr lang="en-GB" altLang="el-GR" sz="2400">
                <a:latin typeface="Comic Sans MS" panose="030F0702030302020204" pitchFamily="66" charset="0"/>
              </a:rPr>
            </a:br>
            <a:r>
              <a:rPr lang="en-US" altLang="el-GR" b="1">
                <a:latin typeface="Comic Sans MS" panose="030F0702030302020204" pitchFamily="66" charset="0"/>
              </a:rPr>
              <a:t>Argumentation</a:t>
            </a:r>
            <a:endParaRPr lang="en-GB" altLang="el-GR" sz="2400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147" name="Rectangle 2051">
            <a:extLst>
              <a:ext uri="{FF2B5EF4-FFF2-40B4-BE49-F238E27FC236}">
                <a16:creationId xmlns:a16="http://schemas.microsoft.com/office/drawing/2014/main" id="{F9DF28BF-88DD-42CA-B310-C95D7F53F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8763000" cy="5029200"/>
          </a:xfrm>
        </p:spPr>
        <p:txBody>
          <a:bodyPr/>
          <a:lstStyle/>
          <a:p>
            <a:pPr eaLnBrk="1" hangingPunct="1"/>
            <a:r>
              <a:rPr lang="en-GB" altLang="en-US" b="1">
                <a:sym typeface="Symbol" panose="05050102010706020507" pitchFamily="18" charset="2"/>
              </a:rPr>
              <a:t>Abstract Argumentation: </a:t>
            </a:r>
            <a:r>
              <a:rPr lang="en-GB" altLang="en-US" b="1">
                <a:solidFill>
                  <a:srgbClr val="0070C0"/>
                </a:solidFill>
                <a:sym typeface="Symbol" panose="05050102010706020507" pitchFamily="18" charset="2"/>
              </a:rPr>
              <a:t>&lt;Args, Attack&gt;</a:t>
            </a:r>
          </a:p>
          <a:p>
            <a:pPr eaLnBrk="1" hangingPunct="1"/>
            <a:endParaRPr lang="en-GB" altLang="el-GR" b="1">
              <a:solidFill>
                <a:srgbClr val="0070C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eaLnBrk="1" hangingPunct="1"/>
            <a:r>
              <a:rPr lang="en-GB" altLang="el-GR" b="1">
                <a:latin typeface="Comic Sans MS" panose="030F0702030302020204" pitchFamily="66" charset="0"/>
                <a:sym typeface="Symbol" panose="05050102010706020507" pitchFamily="18" charset="2"/>
              </a:rPr>
              <a:t>Construct</a:t>
            </a:r>
            <a:r>
              <a:rPr lang="en-GB" altLang="el-GR" b="1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arguments </a:t>
            </a:r>
            <a:r>
              <a:rPr lang="en-GB" altLang="el-GR" b="1">
                <a:latin typeface="Comic Sans MS" panose="030F0702030302020204" pitchFamily="66" charset="0"/>
                <a:sym typeface="Symbol" panose="05050102010706020507" pitchFamily="18" charset="2"/>
              </a:rPr>
              <a:t>in</a:t>
            </a:r>
            <a:r>
              <a:rPr lang="en-GB" altLang="el-GR" b="1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Args</a:t>
            </a:r>
          </a:p>
          <a:p>
            <a:pPr eaLnBrk="1" hangingPunct="1"/>
            <a:endParaRPr lang="en-GB" altLang="el-GR" b="1">
              <a:solidFill>
                <a:srgbClr val="0070C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eaLnBrk="1" hangingPunct="1"/>
            <a:r>
              <a:rPr lang="en-GB" altLang="el-GR" b="1">
                <a:latin typeface="Comic Sans MS" panose="030F0702030302020204" pitchFamily="66" charset="0"/>
                <a:sym typeface="Symbol" panose="05050102010706020507" pitchFamily="18" charset="2"/>
              </a:rPr>
              <a:t>Construct the </a:t>
            </a:r>
            <a:r>
              <a:rPr lang="en-GB" altLang="el-GR" b="1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attacking relation, Attack</a:t>
            </a:r>
            <a:endParaRPr lang="en-US" altLang="el-GR">
              <a:latin typeface="Comic Sans MS" panose="030F0702030302020204" pitchFamily="66" charset="0"/>
            </a:endParaRPr>
          </a:p>
          <a:p>
            <a:pPr eaLnBrk="1" hangingPunct="1"/>
            <a:endParaRPr lang="en-US" altLang="el-GR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l-GR" b="1">
                <a:solidFill>
                  <a:srgbClr val="CC3300"/>
                </a:solidFill>
                <a:latin typeface="Comic Sans MS" panose="030F0702030302020204" pitchFamily="66" charset="0"/>
              </a:rPr>
              <a:t>Preference based</a:t>
            </a:r>
            <a:r>
              <a:rPr lang="en-US" altLang="el-GR" b="1">
                <a:latin typeface="Comic Sans MS" panose="030F0702030302020204" pitchFamily="66" charset="0"/>
              </a:rPr>
              <a:t> argumentation</a:t>
            </a:r>
            <a:endParaRPr lang="en-US" altLang="el-GR">
              <a:latin typeface="Comic Sans MS" panose="030F0702030302020204" pitchFamily="66" charset="0"/>
            </a:endParaRPr>
          </a:p>
          <a:p>
            <a:pPr lvl="1" eaLnBrk="1" hangingPunct="1"/>
            <a:r>
              <a:rPr lang="en-US" altLang="el-GR" sz="2000">
                <a:latin typeface="Comic Sans MS" panose="030F0702030302020204" pitchFamily="66" charset="0"/>
              </a:rPr>
              <a:t>The attacking relation is defined in terms of a </a:t>
            </a:r>
            <a:r>
              <a:rPr lang="en-US" altLang="el-GR" sz="2000" b="1">
                <a:solidFill>
                  <a:srgbClr val="CC3300"/>
                </a:solidFill>
                <a:latin typeface="Comic Sans MS" panose="030F0702030302020204" pitchFamily="66" charset="0"/>
              </a:rPr>
              <a:t>preference </a:t>
            </a:r>
            <a:r>
              <a:rPr lang="en-US" altLang="el-GR" sz="2000" b="1">
                <a:latin typeface="Comic Sans MS" panose="030F0702030302020204" pitchFamily="66" charset="0"/>
              </a:rPr>
              <a:t>or</a:t>
            </a:r>
            <a:r>
              <a:rPr lang="en-US" altLang="el-GR" sz="2000" b="1">
                <a:solidFill>
                  <a:srgbClr val="CC3300"/>
                </a:solidFill>
                <a:latin typeface="Comic Sans MS" panose="030F0702030302020204" pitchFamily="66" charset="0"/>
              </a:rPr>
              <a:t> strength </a:t>
            </a:r>
            <a:r>
              <a:rPr lang="en-US" altLang="el-GR" sz="2000">
                <a:latin typeface="Comic Sans MS" panose="030F0702030302020204" pitchFamily="66" charset="0"/>
              </a:rPr>
              <a:t>structure on the arguments.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l-GR" sz="2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038660F-346D-4294-8CF6-74F5B91F0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8458200" cy="685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GB" altLang="el-GR" sz="3600" b="1">
                <a:solidFill>
                  <a:srgbClr val="FF3300"/>
                </a:solidFill>
              </a:rPr>
              <a:t>Preference</a:t>
            </a:r>
            <a:r>
              <a:rPr lang="en-GB" altLang="el-GR" sz="3600" b="1"/>
              <a:t> </a:t>
            </a:r>
            <a:r>
              <a:rPr lang="en-GB" altLang="el-GR" sz="3600" b="1">
                <a:solidFill>
                  <a:srgbClr val="FF3300"/>
                </a:solidFill>
              </a:rPr>
              <a:t>Based</a:t>
            </a:r>
            <a:r>
              <a:rPr lang="en-GB" altLang="el-GR" sz="3600" b="1"/>
              <a:t> Argumentation </a:t>
            </a:r>
            <a:br>
              <a:rPr lang="en-GB" altLang="el-GR" sz="3600" b="1"/>
            </a:br>
            <a:r>
              <a:rPr lang="en-GB" altLang="el-GR" sz="3600" b="1"/>
              <a:t> (AF = </a:t>
            </a:r>
            <a:r>
              <a:rPr lang="en-GB" altLang="en-US" sz="3600" b="1">
                <a:solidFill>
                  <a:srgbClr val="0070C0"/>
                </a:solidFill>
                <a:sym typeface="Symbol" panose="05050102010706020507" pitchFamily="18" charset="2"/>
              </a:rPr>
              <a:t>&lt;Args, Attack&gt;</a:t>
            </a:r>
            <a:r>
              <a:rPr lang="en-GB" altLang="el-GR" sz="3600" b="1"/>
              <a:t>)</a:t>
            </a:r>
            <a:endParaRPr lang="en-GB" altLang="el-GR" sz="3600" b="1">
              <a:solidFill>
                <a:srgbClr val="FF00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12A1246-2AA1-4C8C-AE99-87B1B540F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8610600" cy="5029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GB" altLang="el-GR" b="1" dirty="0">
                <a:solidFill>
                  <a:srgbClr val="FF0000"/>
                </a:solidFill>
              </a:rPr>
              <a:t>Logic Programming Rules &amp; Priorities</a:t>
            </a:r>
          </a:p>
          <a:p>
            <a:pPr marL="609600" indent="-6096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GB" altLang="el-GR" b="1" dirty="0">
              <a:solidFill>
                <a:srgbClr val="FF0000"/>
              </a:solidFill>
              <a:latin typeface="Times New Roman MT Extra Bold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b="1" dirty="0">
                <a:latin typeface="Times New Roman MT Extra Bold" pitchFamily="18" charset="0"/>
              </a:rPr>
              <a:t>An extension of Logic Programming </a:t>
            </a:r>
            <a:endParaRPr lang="en-GB" altLang="el-GR" dirty="0">
              <a:latin typeface="Times New Roman MT Extra Bold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GB" altLang="el-GR" dirty="0">
              <a:latin typeface="Times New Roman MT Extra Bold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b="1" dirty="0">
                <a:solidFill>
                  <a:srgbClr val="0070C0"/>
                </a:solidFill>
                <a:latin typeface="Times New Roman MT Extra Bold" pitchFamily="18" charset="0"/>
              </a:rPr>
              <a:t>Arguments</a:t>
            </a:r>
            <a:r>
              <a:rPr lang="en-GB" altLang="el-GR" dirty="0">
                <a:latin typeface="Times New Roman MT Extra Bold" pitchFamily="18" charset="0"/>
              </a:rPr>
              <a:t> are </a:t>
            </a:r>
            <a:r>
              <a:rPr lang="en-GB" altLang="el-GR" b="1" dirty="0">
                <a:solidFill>
                  <a:srgbClr val="0070C0"/>
                </a:solidFill>
                <a:latin typeface="Times New Roman MT Extra Bold" pitchFamily="18" charset="0"/>
              </a:rPr>
              <a:t>sets of LP rules </a:t>
            </a:r>
            <a:r>
              <a:rPr lang="en-GB" altLang="el-GR" sz="2400" b="1" dirty="0">
                <a:latin typeface="Times New Roman MT Extra Bold" pitchFamily="18" charset="0"/>
              </a:rPr>
              <a:t>(without NAF)</a:t>
            </a:r>
          </a:p>
          <a:p>
            <a:pPr marL="1371600" lvl="2" indent="-4572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GB" altLang="el-GR" dirty="0">
              <a:latin typeface="Times New Roman MT Extra Bold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b="1" dirty="0">
                <a:solidFill>
                  <a:srgbClr val="0070C0"/>
                </a:solidFill>
                <a:latin typeface="Times New Roman MT Extra Bold" pitchFamily="18" charset="0"/>
              </a:rPr>
              <a:t>Attacks</a:t>
            </a:r>
            <a:r>
              <a:rPr lang="en-GB" altLang="el-GR" dirty="0">
                <a:latin typeface="Times New Roman MT Extra Bold" pitchFamily="18" charset="0"/>
              </a:rPr>
              <a:t> between arguments are defined via:</a:t>
            </a:r>
          </a:p>
          <a:p>
            <a:pPr marL="1009650" lvl="1" indent="-6096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b="1" dirty="0">
                <a:solidFill>
                  <a:srgbClr val="0070C0"/>
                </a:solidFill>
                <a:latin typeface="Times New Roman MT Extra Bold" pitchFamily="18" charset="0"/>
              </a:rPr>
              <a:t>Conflicts</a:t>
            </a:r>
            <a:r>
              <a:rPr lang="en-GB" altLang="el-GR" dirty="0">
                <a:latin typeface="Times New Roman MT Extra Bold" pitchFamily="18" charset="0"/>
              </a:rPr>
              <a:t> between </a:t>
            </a:r>
            <a:r>
              <a:rPr lang="en-GB" altLang="el-GR" b="1" dirty="0">
                <a:solidFill>
                  <a:srgbClr val="0070C0"/>
                </a:solidFill>
                <a:latin typeface="Times New Roman MT Extra Bold" pitchFamily="18" charset="0"/>
              </a:rPr>
              <a:t>conclusions</a:t>
            </a:r>
            <a:r>
              <a:rPr lang="en-GB" altLang="el-GR" dirty="0">
                <a:latin typeface="Times New Roman MT Extra Bold" pitchFamily="18" charset="0"/>
              </a:rPr>
              <a:t> of arguments</a:t>
            </a:r>
          </a:p>
          <a:p>
            <a:pPr marL="1009650" lvl="1" indent="-6096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b="1" dirty="0">
                <a:solidFill>
                  <a:srgbClr val="0070C0"/>
                </a:solidFill>
                <a:latin typeface="Times New Roman MT Extra Bold" pitchFamily="18" charset="0"/>
              </a:rPr>
              <a:t>Strength relation </a:t>
            </a:r>
            <a:r>
              <a:rPr lang="en-GB" altLang="el-GR" dirty="0">
                <a:latin typeface="Times New Roman MT Extra Bold" pitchFamily="18" charset="0"/>
              </a:rPr>
              <a:t>on the </a:t>
            </a:r>
            <a:r>
              <a:rPr lang="en-GB" altLang="el-GR" b="1" dirty="0">
                <a:solidFill>
                  <a:srgbClr val="FF0000"/>
                </a:solidFill>
                <a:latin typeface="Times New Roman MT Extra Bold" pitchFamily="18" charset="0"/>
              </a:rPr>
              <a:t>subsets</a:t>
            </a:r>
            <a:r>
              <a:rPr lang="en-GB" altLang="el-GR" dirty="0">
                <a:latin typeface="Times New Roman MT Extra Bold" pitchFamily="18" charset="0"/>
              </a:rPr>
              <a:t> of rules, used in each argument to derive the conflicting conclusion, based on the </a:t>
            </a:r>
            <a:r>
              <a:rPr lang="en-GB" altLang="el-GR" b="1" dirty="0">
                <a:solidFill>
                  <a:srgbClr val="0070C0"/>
                </a:solidFill>
                <a:latin typeface="Times New Roman MT Extra Bold" pitchFamily="18" charset="0"/>
              </a:rPr>
              <a:t>priority relation </a:t>
            </a:r>
            <a:r>
              <a:rPr lang="en-GB" altLang="el-GR" dirty="0">
                <a:latin typeface="Times New Roman MT Extra Bold" pitchFamily="18" charset="0"/>
              </a:rPr>
              <a:t>between the </a:t>
            </a:r>
            <a:r>
              <a:rPr lang="en-GB" altLang="el-GR" b="1" dirty="0">
                <a:solidFill>
                  <a:srgbClr val="FF0000"/>
                </a:solidFill>
                <a:latin typeface="Times New Roman MT Extra Bold" pitchFamily="18" charset="0"/>
              </a:rPr>
              <a:t>individual</a:t>
            </a:r>
            <a:r>
              <a:rPr lang="en-GB" altLang="el-GR" dirty="0">
                <a:latin typeface="Times New Roman MT Extra Bold" pitchFamily="18" charset="0"/>
              </a:rPr>
              <a:t> rules in the subsets.</a:t>
            </a:r>
          </a:p>
          <a:p>
            <a:pPr marL="1009650" lvl="1" indent="-609600" eaLnBrk="1" hangingPunct="1"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GB" altLang="el-GR" dirty="0">
              <a:latin typeface="Times New Roman MT Extra Bol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B6EC4170-9E57-41A2-8855-41A7E1BD6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84225"/>
          </a:xfrm>
        </p:spPr>
        <p:txBody>
          <a:bodyPr/>
          <a:lstStyle/>
          <a:p>
            <a:pPr algn="ctr">
              <a:defRPr/>
            </a:pPr>
            <a:r>
              <a:rPr lang="fr-FR" b="1" dirty="0"/>
              <a:t>An </a:t>
            </a:r>
            <a:r>
              <a:rPr lang="fr-FR" b="1" dirty="0" err="1"/>
              <a:t>Example</a:t>
            </a:r>
            <a:r>
              <a:rPr lang="fr-FR" b="1" dirty="0"/>
              <a:t> in LPP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B25C18E-FD6E-40DF-AD37-9DE35986D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8392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600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dirty="0"/>
              <a:t>Given the Common Sense Knowledge: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00099"/>
                </a:solidFill>
              </a:rPr>
              <a:t>(r1): fly(x)</a:t>
            </a: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←bird(x)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(r2): ¬fly(x) ←penguin(x)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(r3): penguin(x) ←</a:t>
            </a:r>
            <a:r>
              <a:rPr lang="en-US" altLang="en-US" sz="2600" dirty="0" err="1">
                <a:solidFill>
                  <a:srgbClr val="000099"/>
                </a:solidFill>
                <a:cs typeface="Arial" panose="020B0604020202020204" pitchFamily="34" charset="0"/>
              </a:rPr>
              <a:t>walkslikepeng</a:t>
            </a: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(r4): ¬penguin(x) ← ¬flatfeet(x)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(r5): bird(x) ← penguin(x)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(r6): bird(</a:t>
            </a:r>
            <a:r>
              <a:rPr lang="en-US" altLang="en-US" sz="2600" dirty="0" err="1">
                <a:solidFill>
                  <a:srgbClr val="000099"/>
                </a:solidFill>
                <a:cs typeface="Arial" panose="020B0604020202020204" pitchFamily="34" charset="0"/>
              </a:rPr>
              <a:t>twy</a:t>
            </a: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(r7): </a:t>
            </a:r>
            <a:r>
              <a:rPr lang="en-US" altLang="en-US" sz="2600" dirty="0" err="1">
                <a:solidFill>
                  <a:srgbClr val="000099"/>
                </a:solidFill>
                <a:cs typeface="Arial" panose="020B0604020202020204" pitchFamily="34" charset="0"/>
              </a:rPr>
              <a:t>walkslikepeng</a:t>
            </a: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</a:t>
            </a:r>
            <a:r>
              <a:rPr lang="en-US" altLang="en-US" sz="2600" dirty="0" err="1">
                <a:solidFill>
                  <a:srgbClr val="000099"/>
                </a:solidFill>
                <a:cs typeface="Arial" panose="020B0604020202020204" pitchFamily="34" charset="0"/>
              </a:rPr>
              <a:t>twy</a:t>
            </a: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(r8): ¬flatfeet(</a:t>
            </a:r>
            <a:r>
              <a:rPr lang="en-US" altLang="en-US" sz="2600" dirty="0" err="1">
                <a:solidFill>
                  <a:srgbClr val="000099"/>
                </a:solidFill>
                <a:cs typeface="Arial" panose="020B0604020202020204" pitchFamily="34" charset="0"/>
              </a:rPr>
              <a:t>twy</a:t>
            </a: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60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dirty="0">
                <a:cs typeface="Arial" panose="020B0604020202020204" pitchFamily="34" charset="0"/>
              </a:rPr>
              <a:t>with the priorities </a:t>
            </a:r>
            <a:r>
              <a:rPr lang="en-US" altLang="en-US" sz="2600" dirty="0">
                <a:solidFill>
                  <a:srgbClr val="000099"/>
                </a:solidFill>
                <a:cs typeface="Arial" panose="020B0604020202020204" pitchFamily="34" charset="0"/>
              </a:rPr>
              <a:t>r2&gt;r1, r4&gt;r3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47E3A0-3BDE-4E9F-9B11-BFF56D48D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8204" y="1608136"/>
            <a:ext cx="2566448" cy="5141456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 fly(</a:t>
            </a:r>
            <a:r>
              <a:rPr lang="en-GB" altLang="en-US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twy</a:t>
            </a: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Argument for: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A1 ={r6, r1}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Against A1: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A2 ={r7, r3, r2}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Against A2: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A3 = {r8, r4}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Yes, fly(</a:t>
            </a:r>
            <a:r>
              <a:rPr lang="en-US" altLang="en-US" sz="2400" dirty="0" err="1">
                <a:solidFill>
                  <a:srgbClr val="000099"/>
                </a:solidFill>
              </a:rPr>
              <a:t>twy</a:t>
            </a: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can be supported by A1UA3.</a:t>
            </a:r>
            <a:endParaRPr lang="el-GR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E8692AEB-4510-4132-92AB-109F8AB6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BDC060-9BF8-4D6F-BD5A-3DD0E5980704}" type="slidenum">
              <a:rPr lang="en-US" altLang="el-G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l-GR" sz="10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A1CC351-EC8E-425D-A936-C446456BA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7924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l-GR" sz="2800"/>
              <a:t/>
            </a:r>
            <a:br>
              <a:rPr lang="en-GB" altLang="el-GR" sz="2800"/>
            </a:br>
            <a:r>
              <a:rPr lang="en-GB" altLang="el-GR" sz="2800"/>
              <a:t> </a:t>
            </a:r>
            <a:r>
              <a:rPr lang="en-GB" altLang="el-GR" sz="3600" b="1">
                <a:latin typeface="Comic Sans MS" panose="030F0702030302020204" pitchFamily="66" charset="0"/>
              </a:rPr>
              <a:t>Logic Programming without</a:t>
            </a:r>
            <a:r>
              <a:rPr lang="en-US" altLang="el-GR" sz="3600" b="1">
                <a:latin typeface="Comic Sans MS" panose="030F0702030302020204" pitchFamily="66" charset="0"/>
              </a:rPr>
              <a:t> </a:t>
            </a:r>
            <a:br>
              <a:rPr lang="en-US" altLang="el-GR" sz="3600" b="1">
                <a:latin typeface="Comic Sans MS" panose="030F0702030302020204" pitchFamily="66" charset="0"/>
              </a:rPr>
            </a:br>
            <a:r>
              <a:rPr lang="en-GB" altLang="el-GR" sz="3600" b="1">
                <a:latin typeface="Comic Sans MS" panose="030F0702030302020204" pitchFamily="66" charset="0"/>
              </a:rPr>
              <a:t>Negation as Failure (LPwNF)</a:t>
            </a:r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38AE3ADD-F496-4C41-B347-B0E8210DE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86800" cy="4953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altLang="el-GR" sz="2400" b="1" dirty="0">
                <a:latin typeface="Times New Roman MT Extra Bold" pitchFamily="18" charset="0"/>
              </a:rPr>
              <a:t>Argumentation framework in LP with </a:t>
            </a:r>
            <a:r>
              <a:rPr lang="en-US" altLang="el-GR" sz="2400" b="1" dirty="0">
                <a:solidFill>
                  <a:srgbClr val="0070C0"/>
                </a:solidFill>
                <a:latin typeface="Times New Roman MT Extra Bold" pitchFamily="18" charset="0"/>
              </a:rPr>
              <a:t>explicit priorities</a:t>
            </a:r>
            <a:r>
              <a:rPr lang="en-US" altLang="el-GR" sz="2400" b="1" dirty="0">
                <a:latin typeface="Times New Roman MT Extra Bold" pitchFamily="18" charset="0"/>
              </a:rPr>
              <a:t>.</a:t>
            </a:r>
          </a:p>
          <a:p>
            <a:pPr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US" altLang="el-GR" sz="1200" dirty="0">
              <a:latin typeface="Times New Roman MT Extra Bold" pitchFamily="18" charset="0"/>
            </a:endParaRPr>
          </a:p>
          <a:p>
            <a:pPr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sz="2400" b="1" dirty="0">
                <a:solidFill>
                  <a:srgbClr val="0070C0"/>
                </a:solidFill>
                <a:latin typeface="Times New Roman MT Extra Bold" pitchFamily="18" charset="0"/>
              </a:rPr>
              <a:t>Theory/program in </a:t>
            </a:r>
            <a:r>
              <a:rPr lang="en-US" altLang="el-GR" sz="2400" b="1" dirty="0">
                <a:latin typeface="Times New Roman MT Extra Bold" pitchFamily="18" charset="0"/>
              </a:rPr>
              <a:t>Definite/Horn background logic:</a:t>
            </a:r>
          </a:p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sz="2000" dirty="0">
                <a:latin typeface="Times New Roman MT Extra Bold" pitchFamily="18" charset="0"/>
              </a:rPr>
              <a:t>Rules: L </a:t>
            </a:r>
            <a:r>
              <a:rPr lang="en-US" altLang="el-GR" sz="2000" dirty="0">
                <a:latin typeface="Times New Roman MT Extra Bold" pitchFamily="18" charset="0"/>
                <a:sym typeface="Wingdings" panose="05000000000000000000" pitchFamily="2" charset="2"/>
              </a:rPr>
              <a:t> L</a:t>
            </a:r>
            <a:r>
              <a:rPr lang="en-US" altLang="el-GR" sz="2000" baseline="-25000" dirty="0">
                <a:latin typeface="Times New Roman MT Extra Bold" pitchFamily="18" charset="0"/>
                <a:sym typeface="Wingdings" panose="05000000000000000000" pitchFamily="2" charset="2"/>
              </a:rPr>
              <a:t>1</a:t>
            </a:r>
            <a:r>
              <a:rPr lang="en-US" altLang="el-GR" sz="2000" dirty="0">
                <a:latin typeface="Times New Roman MT Extra Bold" pitchFamily="18" charset="0"/>
                <a:sym typeface="Wingdings" panose="05000000000000000000" pitchFamily="2" charset="2"/>
              </a:rPr>
              <a:t>, …, L</a:t>
            </a:r>
            <a:r>
              <a:rPr lang="en-US" altLang="el-GR" sz="2000" baseline="-25000" dirty="0">
                <a:latin typeface="Times New Roman MT Extra Bold" pitchFamily="18" charset="0"/>
                <a:sym typeface="Wingdings" panose="05000000000000000000" pitchFamily="2" charset="2"/>
              </a:rPr>
              <a:t>n</a:t>
            </a:r>
            <a:r>
              <a:rPr lang="en-US" altLang="el-GR" sz="2000" dirty="0">
                <a:latin typeface="Times New Roman MT Extra Bold" pitchFamily="18" charset="0"/>
                <a:sym typeface="Wingdings" panose="05000000000000000000" pitchFamily="2" charset="2"/>
              </a:rPr>
              <a:t> where </a:t>
            </a:r>
            <a:r>
              <a:rPr lang="en-US" altLang="el-GR" sz="2000" dirty="0">
                <a:latin typeface="Times New Roman MT Extra Bold" pitchFamily="18" charset="0"/>
              </a:rPr>
              <a:t>L, L</a:t>
            </a:r>
            <a:r>
              <a:rPr lang="en-US" altLang="el-GR" sz="2000" baseline="-25000" dirty="0">
                <a:latin typeface="Times New Roman MT Extra Bold" pitchFamily="18" charset="0"/>
              </a:rPr>
              <a:t>1</a:t>
            </a:r>
            <a:r>
              <a:rPr lang="en-US" altLang="el-GR" sz="2000" dirty="0">
                <a:latin typeface="Times New Roman MT Extra Bold" pitchFamily="18" charset="0"/>
              </a:rPr>
              <a:t>, …, L</a:t>
            </a:r>
            <a:r>
              <a:rPr lang="en-US" altLang="el-GR" sz="2000" baseline="-25000" dirty="0">
                <a:latin typeface="Times New Roman MT Extra Bold" pitchFamily="18" charset="0"/>
              </a:rPr>
              <a:t>n</a:t>
            </a:r>
            <a:r>
              <a:rPr lang="en-US" altLang="el-GR" sz="2000" dirty="0">
                <a:latin typeface="Times New Roman MT Extra Bold" pitchFamily="18" charset="0"/>
              </a:rPr>
              <a:t> literals L</a:t>
            </a:r>
            <a:r>
              <a:rPr lang="en-US" altLang="el-GR" sz="2000" baseline="-25000" dirty="0">
                <a:latin typeface="Times New Roman MT Extra Bold" pitchFamily="18" charset="0"/>
              </a:rPr>
              <a:t>i</a:t>
            </a:r>
            <a:r>
              <a:rPr lang="en-US" altLang="el-GR" sz="2000" dirty="0">
                <a:latin typeface="Times New Roman MT Extra Bold" pitchFamily="18" charset="0"/>
              </a:rPr>
              <a:t> = (</a:t>
            </a:r>
            <a:r>
              <a:rPr lang="en-GB" altLang="el-GR" dirty="0">
                <a:sym typeface="Symbol" panose="05050102010706020507" pitchFamily="18" charset="2"/>
              </a:rPr>
              <a:t></a:t>
            </a:r>
            <a:r>
              <a:rPr lang="en-US" altLang="el-GR" sz="2000" dirty="0">
                <a:latin typeface="Times New Roman MT Extra Bold" pitchFamily="18" charset="0"/>
              </a:rPr>
              <a:t>)A</a:t>
            </a:r>
            <a:r>
              <a:rPr lang="en-US" altLang="el-GR" sz="2000" baseline="-25000" dirty="0">
                <a:latin typeface="Times New Roman MT Extra Bold" pitchFamily="18" charset="0"/>
              </a:rPr>
              <a:t>i</a:t>
            </a:r>
            <a:r>
              <a:rPr lang="en-US" altLang="el-GR" sz="2000" dirty="0">
                <a:latin typeface="Times New Roman MT Extra Bold" pitchFamily="18" charset="0"/>
              </a:rPr>
              <a:t>.</a:t>
            </a:r>
          </a:p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sz="2000" dirty="0">
                <a:latin typeface="Times New Roman MT Extra Bold" pitchFamily="18" charset="0"/>
              </a:rPr>
              <a:t>Conflict given by classical negation </a:t>
            </a:r>
            <a:r>
              <a:rPr lang="en-GB" altLang="el-GR" dirty="0">
                <a:sym typeface="Symbol" panose="05050102010706020507" pitchFamily="18" charset="2"/>
              </a:rPr>
              <a:t></a:t>
            </a:r>
            <a:r>
              <a:rPr lang="en-US" altLang="el-GR" sz="2000" dirty="0">
                <a:latin typeface="Times New Roman MT Extra Bold" pitchFamily="18" charset="0"/>
                <a:sym typeface="Math1"/>
              </a:rPr>
              <a:t> (or complementarity relation).</a:t>
            </a:r>
          </a:p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sz="2000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>Priority relation </a:t>
            </a:r>
            <a:r>
              <a:rPr lang="en-US" altLang="el-GR" sz="2000" b="1" dirty="0">
                <a:solidFill>
                  <a:srgbClr val="0070C0"/>
                </a:solidFill>
                <a:latin typeface="Times New Roman MT Extra Bold" pitchFamily="18" charset="0"/>
                <a:sym typeface="Wingdings" panose="05000000000000000000" pitchFamily="2" charset="2"/>
              </a:rPr>
              <a:t>“&gt;”</a:t>
            </a:r>
            <a:r>
              <a:rPr lang="en-US" altLang="el-GR" sz="2000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> </a:t>
            </a:r>
            <a:r>
              <a:rPr lang="en-US" altLang="el-GR" sz="2000" dirty="0">
                <a:latin typeface="Times New Roman MT Extra Bold" pitchFamily="18" charset="0"/>
                <a:sym typeface="Math1"/>
              </a:rPr>
              <a:t>on rules of the theory.</a:t>
            </a:r>
          </a:p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US" altLang="el-GR" sz="1200" dirty="0">
              <a:latin typeface="Times New Roman MT Extra Bold" pitchFamily="18" charset="0"/>
              <a:sym typeface="Math1"/>
            </a:endParaRPr>
          </a:p>
          <a:p>
            <a:pPr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sz="2400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>Arguments:</a:t>
            </a:r>
            <a:r>
              <a:rPr lang="en-US" altLang="el-GR" sz="2400" dirty="0">
                <a:latin typeface="Times New Roman MT Extra Bold" pitchFamily="18" charset="0"/>
                <a:sym typeface="Math1"/>
              </a:rPr>
              <a:t> Subsets, S, of rules in the theory/program</a:t>
            </a:r>
          </a:p>
          <a:p>
            <a:pPr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US" altLang="el-GR" sz="1200" dirty="0">
              <a:latin typeface="Times New Roman MT Extra Bold" pitchFamily="18" charset="0"/>
              <a:sym typeface="Math1"/>
            </a:endParaRPr>
          </a:p>
          <a:p>
            <a:pPr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sz="2400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>Attacking relation</a:t>
            </a:r>
            <a:r>
              <a:rPr lang="en-US" altLang="el-GR" sz="2400" b="1" dirty="0">
                <a:latin typeface="Times New Roman MT Extra Bold" pitchFamily="18" charset="0"/>
                <a:sym typeface="Math1"/>
              </a:rPr>
              <a:t>:</a:t>
            </a:r>
          </a:p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sz="2000" dirty="0">
                <a:sym typeface="Math5Mono"/>
              </a:rPr>
              <a:t>S </a:t>
            </a:r>
            <a:r>
              <a:rPr lang="en-GB" altLang="el-GR" sz="2000" b="1" dirty="0">
                <a:solidFill>
                  <a:srgbClr val="006699"/>
                </a:solidFill>
                <a:sym typeface="Math1"/>
              </a:rPr>
              <a:t>attacks</a:t>
            </a:r>
            <a:r>
              <a:rPr lang="en-GB" altLang="el-GR" sz="2000" dirty="0">
                <a:solidFill>
                  <a:srgbClr val="006699"/>
                </a:solidFill>
                <a:sym typeface="Math1"/>
              </a:rPr>
              <a:t> </a:t>
            </a:r>
            <a:r>
              <a:rPr lang="en-GB" altLang="el-GR" sz="2000" dirty="0">
                <a:sym typeface="Math1"/>
              </a:rPr>
              <a:t>S’ </a:t>
            </a:r>
            <a:r>
              <a:rPr lang="en-GB" altLang="el-GR" sz="2000" dirty="0" err="1">
                <a:sym typeface="Math1"/>
              </a:rPr>
              <a:t>iff</a:t>
            </a:r>
            <a:r>
              <a:rPr lang="en-GB" altLang="el-GR" sz="2000" dirty="0">
                <a:sym typeface="Math1"/>
              </a:rPr>
              <a:t> there exist L and S</a:t>
            </a:r>
            <a:r>
              <a:rPr lang="en-GB" altLang="el-GR" sz="2000" baseline="-25000" dirty="0">
                <a:sym typeface="Math1"/>
              </a:rPr>
              <a:t>1</a:t>
            </a:r>
            <a:r>
              <a:rPr lang="en-GB" altLang="el-GR" sz="2000" dirty="0">
                <a:sym typeface="Math1"/>
              </a:rPr>
              <a:t> </a:t>
            </a:r>
            <a:r>
              <a:rPr lang="en-GB" altLang="el-GR" sz="2000" b="1" dirty="0">
                <a:sym typeface="Symbol" panose="05050102010706020507" pitchFamily="18" charset="2"/>
              </a:rPr>
              <a:t></a:t>
            </a:r>
            <a:r>
              <a:rPr lang="en-GB" altLang="el-GR" sz="2000" dirty="0">
                <a:sym typeface="Math1"/>
              </a:rPr>
              <a:t> S, S’</a:t>
            </a:r>
            <a:r>
              <a:rPr lang="en-GB" altLang="el-GR" sz="2000" baseline="-25000" dirty="0">
                <a:sym typeface="Math1"/>
              </a:rPr>
              <a:t>1</a:t>
            </a:r>
            <a:r>
              <a:rPr lang="en-GB" altLang="el-GR" sz="2000" dirty="0">
                <a:sym typeface="Math1"/>
              </a:rPr>
              <a:t> </a:t>
            </a:r>
            <a:r>
              <a:rPr lang="en-GB" altLang="el-GR" sz="2000" b="1" dirty="0">
                <a:sym typeface="Symbol" panose="05050102010706020507" pitchFamily="18" charset="2"/>
              </a:rPr>
              <a:t></a:t>
            </a:r>
            <a:r>
              <a:rPr lang="en-GB" altLang="el-GR" sz="2000" dirty="0">
                <a:sym typeface="Math1"/>
              </a:rPr>
              <a:t> S’ </a:t>
            </a:r>
            <a:r>
              <a:rPr lang="en-GB" altLang="el-GR" sz="2000" dirty="0" err="1">
                <a:sym typeface="Math1"/>
              </a:rPr>
              <a:t>s.t.</a:t>
            </a:r>
            <a:r>
              <a:rPr lang="en-US" altLang="el-GR" sz="2000" dirty="0">
                <a:sym typeface="Math1"/>
              </a:rPr>
              <a:t>:</a:t>
            </a:r>
          </a:p>
          <a:p>
            <a:pPr lvl="2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dirty="0">
                <a:sym typeface="Math5Mono"/>
              </a:rPr>
              <a:t>B </a:t>
            </a:r>
            <a:r>
              <a:rPr lang="en-GB" altLang="el-GR" dirty="0">
                <a:sym typeface="Math1"/>
              </a:rPr>
              <a:t>U S</a:t>
            </a:r>
            <a:r>
              <a:rPr lang="en-GB" altLang="el-GR" baseline="-25000" dirty="0">
                <a:sym typeface="Math1"/>
              </a:rPr>
              <a:t>1</a:t>
            </a:r>
            <a:r>
              <a:rPr lang="en-GB" altLang="el-GR" dirty="0">
                <a:sym typeface="Math1"/>
              </a:rPr>
              <a:t> </a:t>
            </a:r>
            <a:r>
              <a:rPr lang="en-GB" altLang="el-GR" dirty="0">
                <a:latin typeface="Lucida Console" panose="020B0609040504020204" pitchFamily="49" charset="0"/>
                <a:sym typeface="Math3"/>
              </a:rPr>
              <a:t>├</a:t>
            </a:r>
            <a:r>
              <a:rPr lang="en-GB" altLang="el-GR" baseline="-25000" dirty="0">
                <a:sym typeface="Math3"/>
              </a:rPr>
              <a:t>min</a:t>
            </a:r>
            <a:r>
              <a:rPr lang="en-GB" altLang="el-GR" dirty="0">
                <a:sym typeface="Math3"/>
              </a:rPr>
              <a:t> L and </a:t>
            </a:r>
            <a:r>
              <a:rPr lang="en-GB" altLang="el-GR" dirty="0">
                <a:sym typeface="Math5Mono"/>
              </a:rPr>
              <a:t>B </a:t>
            </a:r>
            <a:r>
              <a:rPr lang="en-GB" altLang="el-GR" dirty="0">
                <a:sym typeface="Math1"/>
              </a:rPr>
              <a:t>U S’</a:t>
            </a:r>
            <a:r>
              <a:rPr lang="en-GB" altLang="el-GR" baseline="-25000" dirty="0">
                <a:sym typeface="Math1"/>
              </a:rPr>
              <a:t>1</a:t>
            </a:r>
            <a:r>
              <a:rPr lang="en-GB" altLang="el-GR" dirty="0">
                <a:sym typeface="Math1"/>
              </a:rPr>
              <a:t> </a:t>
            </a:r>
            <a:r>
              <a:rPr lang="en-GB" altLang="el-GR" dirty="0">
                <a:latin typeface="Lucida Console" panose="020B0609040504020204" pitchFamily="49" charset="0"/>
                <a:sym typeface="Math3"/>
              </a:rPr>
              <a:t>├</a:t>
            </a:r>
            <a:r>
              <a:rPr lang="en-GB" altLang="el-GR" dirty="0">
                <a:sym typeface="Math3"/>
              </a:rPr>
              <a:t> </a:t>
            </a:r>
            <a:r>
              <a:rPr lang="en-GB" altLang="el-GR" baseline="-25000" dirty="0">
                <a:sym typeface="Math3"/>
              </a:rPr>
              <a:t>min</a:t>
            </a:r>
            <a:r>
              <a:rPr lang="en-GB" altLang="el-GR" dirty="0">
                <a:sym typeface="Math3"/>
              </a:rPr>
              <a:t> </a:t>
            </a:r>
            <a:r>
              <a:rPr lang="en-GB" altLang="el-GR" dirty="0">
                <a:sym typeface="Symbol" panose="05050102010706020507" pitchFamily="18" charset="2"/>
              </a:rPr>
              <a:t></a:t>
            </a:r>
            <a:r>
              <a:rPr lang="en-GB" altLang="el-GR" dirty="0">
                <a:sym typeface="Math3"/>
              </a:rPr>
              <a:t>L </a:t>
            </a:r>
            <a:endParaRPr lang="en-US" altLang="el-GR" dirty="0">
              <a:sym typeface="Math3"/>
            </a:endParaRPr>
          </a:p>
          <a:p>
            <a:pPr lvl="2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dirty="0">
                <a:sym typeface="Math3"/>
              </a:rPr>
              <a:t>S</a:t>
            </a:r>
            <a:r>
              <a:rPr lang="en-GB" altLang="el-GR" baseline="-25000" dirty="0">
                <a:sym typeface="Math3"/>
              </a:rPr>
              <a:t>1</a:t>
            </a:r>
            <a:r>
              <a:rPr lang="en-GB" altLang="el-GR" dirty="0">
                <a:sym typeface="Math3"/>
              </a:rPr>
              <a:t> is </a:t>
            </a:r>
            <a:r>
              <a:rPr lang="en-GB" altLang="el-GR" b="1" dirty="0">
                <a:solidFill>
                  <a:srgbClr val="0070C0"/>
                </a:solidFill>
                <a:sym typeface="Math3"/>
              </a:rPr>
              <a:t>not of “overall” lower in priority </a:t>
            </a:r>
            <a:r>
              <a:rPr lang="en-GB" altLang="el-GR" dirty="0">
                <a:sym typeface="Math3"/>
              </a:rPr>
              <a:t>than S’</a:t>
            </a:r>
            <a:r>
              <a:rPr lang="en-GB" altLang="el-GR" baseline="-25000" dirty="0">
                <a:sym typeface="Math3"/>
              </a:rPr>
              <a:t>1</a:t>
            </a:r>
            <a:r>
              <a:rPr lang="en-US" altLang="el-GR" baseline="-25000" dirty="0">
                <a:sym typeface="Math3"/>
              </a:rPr>
              <a:t> </a:t>
            </a:r>
            <a:r>
              <a:rPr lang="en-US" altLang="el-GR" dirty="0">
                <a:sym typeface="Math3"/>
              </a:rPr>
              <a:t>:</a:t>
            </a:r>
          </a:p>
          <a:p>
            <a:pPr lvl="3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b="1" dirty="0">
                <a:latin typeface="Times New Roman MT Extra Bold" pitchFamily="18" charset="0"/>
                <a:sym typeface="Math3"/>
              </a:rPr>
              <a:t>if</a:t>
            </a:r>
            <a:r>
              <a:rPr lang="en-US" altLang="el-GR" dirty="0">
                <a:latin typeface="Times New Roman MT Extra Bold" pitchFamily="18" charset="0"/>
                <a:sym typeface="Math3"/>
              </a:rPr>
              <a:t> there exist rules r in S</a:t>
            </a:r>
            <a:r>
              <a:rPr lang="en-US" altLang="el-GR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dirty="0">
                <a:latin typeface="Times New Roman MT Extra Bold" pitchFamily="18" charset="0"/>
                <a:sym typeface="Math3"/>
              </a:rPr>
              <a:t> and r´ in S´</a:t>
            </a:r>
            <a:r>
              <a:rPr lang="en-US" altLang="el-GR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dirty="0">
                <a:latin typeface="Times New Roman MT Extra Bold" pitchFamily="18" charset="0"/>
                <a:sym typeface="Math3"/>
              </a:rPr>
              <a:t> </a:t>
            </a:r>
            <a:r>
              <a:rPr lang="en-US" altLang="el-GR" dirty="0" err="1">
                <a:latin typeface="Times New Roman MT Extra Bold" pitchFamily="18" charset="0"/>
                <a:sym typeface="Math3"/>
              </a:rPr>
              <a:t>s.t.</a:t>
            </a:r>
            <a:r>
              <a:rPr lang="en-US" altLang="el-GR" dirty="0">
                <a:latin typeface="Times New Roman MT Extra Bold" pitchFamily="18" charset="0"/>
                <a:sym typeface="Math3"/>
              </a:rPr>
              <a:t> r &lt; r´, </a:t>
            </a:r>
          </a:p>
          <a:p>
            <a:pPr marL="1371600" lvl="3" indent="0">
              <a:lnSpc>
                <a:spcPct val="90000"/>
              </a:lnSpc>
              <a:buNone/>
              <a:defRPr/>
            </a:pPr>
            <a:r>
              <a:rPr lang="en-US" altLang="el-GR" dirty="0">
                <a:latin typeface="Times New Roman MT Extra Bold" pitchFamily="18" charset="0"/>
                <a:sym typeface="Math3"/>
              </a:rPr>
              <a:t>    </a:t>
            </a:r>
            <a:r>
              <a:rPr lang="en-US" altLang="el-GR" b="1" dirty="0">
                <a:latin typeface="Times New Roman MT Extra Bold" pitchFamily="18" charset="0"/>
                <a:sym typeface="Math3"/>
              </a:rPr>
              <a:t>then</a:t>
            </a:r>
            <a:r>
              <a:rPr lang="en-US" altLang="el-GR" dirty="0">
                <a:latin typeface="Times New Roman MT Extra Bold" pitchFamily="18" charset="0"/>
                <a:sym typeface="Math3"/>
              </a:rPr>
              <a:t>, there exist rules s in S</a:t>
            </a:r>
            <a:r>
              <a:rPr lang="en-US" altLang="el-GR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dirty="0">
                <a:latin typeface="Times New Roman MT Extra Bold" pitchFamily="18" charset="0"/>
                <a:sym typeface="Math3"/>
              </a:rPr>
              <a:t> and s´ in S´</a:t>
            </a:r>
            <a:r>
              <a:rPr lang="en-US" altLang="el-GR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dirty="0">
                <a:latin typeface="Times New Roman MT Extra Bold" pitchFamily="18" charset="0"/>
                <a:sym typeface="Math3"/>
              </a:rPr>
              <a:t> s.t s &gt; s´.</a:t>
            </a:r>
            <a:endParaRPr lang="en-GB" altLang="el-GR" dirty="0">
              <a:latin typeface="Times New Roman MT Extra Bold" pitchFamily="18" charset="0"/>
              <a:sym typeface="Math3"/>
            </a:endParaRPr>
          </a:p>
          <a:p>
            <a:pPr lvl="1">
              <a:lnSpc>
                <a:spcPct val="90000"/>
              </a:lnSpc>
              <a:buFont typeface="Marlett" pitchFamily="2" charset="2"/>
              <a:buNone/>
              <a:defRPr/>
            </a:pPr>
            <a:endParaRPr lang="en-US" altLang="el-GR" sz="2000" baseline="-25000" dirty="0">
              <a:latin typeface="Times New Roman MT Extra Bol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DB21-8698-4BA5-84D7-AE10A6C9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06134"/>
            <a:ext cx="10972800" cy="1139825"/>
          </a:xfrm>
        </p:spPr>
        <p:txBody>
          <a:bodyPr/>
          <a:lstStyle/>
          <a:p>
            <a:pPr algn="ctr"/>
            <a: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/>
            </a:r>
            <a:b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</a:br>
            <a: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>Attacking relation</a:t>
            </a:r>
            <a:b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</a:br>
            <a: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>Globally valid  local priorities</a:t>
            </a:r>
            <a:r>
              <a:rPr lang="en-US" altLang="el-GR" b="1" dirty="0">
                <a:latin typeface="Times New Roman MT Extra Bold" pitchFamily="18" charset="0"/>
                <a:sym typeface="Math1"/>
              </a:rPr>
              <a:t/>
            </a:r>
            <a:br>
              <a:rPr lang="en-US" altLang="el-GR" b="1" dirty="0">
                <a:latin typeface="Times New Roman MT Extra Bold" pitchFamily="18" charset="0"/>
                <a:sym typeface="Math1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12761-392A-45D3-8ACD-0DCF9F877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600201"/>
            <a:ext cx="11775440" cy="4530725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sz="3200" dirty="0">
                <a:sym typeface="Math5Mono"/>
              </a:rPr>
              <a:t>S </a:t>
            </a:r>
            <a:r>
              <a:rPr lang="en-GB" altLang="el-GR" sz="3200" b="1" dirty="0">
                <a:solidFill>
                  <a:srgbClr val="006699"/>
                </a:solidFill>
                <a:sym typeface="Math1"/>
              </a:rPr>
              <a:t>attacks</a:t>
            </a:r>
            <a:r>
              <a:rPr lang="en-GB" altLang="el-GR" sz="3200" dirty="0">
                <a:solidFill>
                  <a:srgbClr val="006699"/>
                </a:solidFill>
                <a:sym typeface="Math1"/>
              </a:rPr>
              <a:t> </a:t>
            </a:r>
            <a:r>
              <a:rPr lang="en-GB" altLang="el-GR" sz="3200" dirty="0">
                <a:sym typeface="Math1"/>
              </a:rPr>
              <a:t>S’ </a:t>
            </a:r>
            <a:r>
              <a:rPr lang="en-GB" altLang="el-GR" sz="3200" dirty="0" err="1">
                <a:sym typeface="Math1"/>
              </a:rPr>
              <a:t>iff</a:t>
            </a:r>
            <a:r>
              <a:rPr lang="en-GB" altLang="el-GR" sz="3200" dirty="0">
                <a:sym typeface="Math1"/>
              </a:rPr>
              <a:t> there exist L and S</a:t>
            </a:r>
            <a:r>
              <a:rPr lang="en-GB" altLang="el-GR" sz="3200" baseline="-25000" dirty="0">
                <a:sym typeface="Math1"/>
              </a:rPr>
              <a:t>1</a:t>
            </a:r>
            <a:r>
              <a:rPr lang="en-GB" altLang="el-GR" sz="3200" dirty="0">
                <a:sym typeface="Math1"/>
              </a:rPr>
              <a:t> </a:t>
            </a:r>
            <a:r>
              <a:rPr lang="en-GB" altLang="el-GR" sz="3200" b="1" dirty="0">
                <a:sym typeface="Symbol" panose="05050102010706020507" pitchFamily="18" charset="2"/>
              </a:rPr>
              <a:t></a:t>
            </a:r>
            <a:r>
              <a:rPr lang="en-GB" altLang="el-GR" sz="3200" dirty="0">
                <a:sym typeface="Math1"/>
              </a:rPr>
              <a:t> S, S’</a:t>
            </a:r>
            <a:r>
              <a:rPr lang="en-GB" altLang="el-GR" sz="3200" baseline="-25000" dirty="0">
                <a:sym typeface="Math1"/>
              </a:rPr>
              <a:t>1</a:t>
            </a:r>
            <a:r>
              <a:rPr lang="en-GB" altLang="el-GR" sz="3200" dirty="0">
                <a:sym typeface="Math1"/>
              </a:rPr>
              <a:t> </a:t>
            </a:r>
            <a:r>
              <a:rPr lang="en-GB" altLang="el-GR" sz="3200" b="1" dirty="0">
                <a:sym typeface="Symbol" panose="05050102010706020507" pitchFamily="18" charset="2"/>
              </a:rPr>
              <a:t></a:t>
            </a:r>
            <a:r>
              <a:rPr lang="en-GB" altLang="el-GR" sz="3200" dirty="0">
                <a:sym typeface="Math1"/>
              </a:rPr>
              <a:t> S’</a:t>
            </a:r>
            <a:r>
              <a:rPr lang="en-US" altLang="el-GR" sz="3200" dirty="0">
                <a:sym typeface="Math1"/>
              </a:rPr>
              <a:t>:</a:t>
            </a:r>
          </a:p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US" altLang="el-GR" sz="3200" dirty="0">
              <a:sym typeface="Math1"/>
            </a:endParaRPr>
          </a:p>
          <a:p>
            <a:pPr lvl="2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sz="3200" dirty="0">
                <a:sym typeface="Math5Mono"/>
              </a:rPr>
              <a:t>B </a:t>
            </a:r>
            <a:r>
              <a:rPr lang="en-GB" altLang="el-GR" sz="3200" dirty="0">
                <a:sym typeface="Math1"/>
              </a:rPr>
              <a:t>U S</a:t>
            </a:r>
            <a:r>
              <a:rPr lang="en-GB" altLang="el-GR" sz="3200" baseline="-25000" dirty="0">
                <a:sym typeface="Math1"/>
              </a:rPr>
              <a:t>1</a:t>
            </a:r>
            <a:r>
              <a:rPr lang="en-GB" altLang="el-GR" sz="3200" dirty="0">
                <a:sym typeface="Math1"/>
              </a:rPr>
              <a:t> </a:t>
            </a:r>
            <a:r>
              <a:rPr lang="en-GB" altLang="el-GR" sz="3200" dirty="0">
                <a:latin typeface="Lucida Console" panose="020B0609040504020204" pitchFamily="49" charset="0"/>
                <a:sym typeface="Math3"/>
              </a:rPr>
              <a:t>├</a:t>
            </a:r>
            <a:r>
              <a:rPr lang="en-GB" altLang="el-GR" sz="3200" baseline="-25000" dirty="0">
                <a:sym typeface="Math3"/>
              </a:rPr>
              <a:t>min</a:t>
            </a:r>
            <a:r>
              <a:rPr lang="en-GB" altLang="el-GR" sz="3200" dirty="0">
                <a:sym typeface="Math3"/>
              </a:rPr>
              <a:t> L and </a:t>
            </a:r>
            <a:r>
              <a:rPr lang="en-GB" altLang="el-GR" sz="3200" dirty="0">
                <a:sym typeface="Math5Mono"/>
              </a:rPr>
              <a:t>B </a:t>
            </a:r>
            <a:r>
              <a:rPr lang="en-GB" altLang="el-GR" sz="3200" dirty="0">
                <a:sym typeface="Math1"/>
              </a:rPr>
              <a:t>U S’</a:t>
            </a:r>
            <a:r>
              <a:rPr lang="en-GB" altLang="el-GR" sz="3200" baseline="-25000" dirty="0">
                <a:sym typeface="Math1"/>
              </a:rPr>
              <a:t>1</a:t>
            </a:r>
            <a:r>
              <a:rPr lang="en-GB" altLang="el-GR" sz="3200" dirty="0">
                <a:sym typeface="Math1"/>
              </a:rPr>
              <a:t> </a:t>
            </a:r>
            <a:r>
              <a:rPr lang="en-GB" altLang="el-GR" sz="3200" dirty="0">
                <a:latin typeface="Lucida Console" panose="020B0609040504020204" pitchFamily="49" charset="0"/>
                <a:sym typeface="Math3"/>
              </a:rPr>
              <a:t>├</a:t>
            </a:r>
            <a:r>
              <a:rPr lang="en-GB" altLang="el-GR" sz="3200" dirty="0">
                <a:sym typeface="Math3"/>
              </a:rPr>
              <a:t> </a:t>
            </a:r>
            <a:r>
              <a:rPr lang="en-GB" altLang="el-GR" sz="3200" baseline="-25000" dirty="0">
                <a:sym typeface="Math3"/>
              </a:rPr>
              <a:t>min</a:t>
            </a:r>
            <a:r>
              <a:rPr lang="en-GB" altLang="el-GR" sz="3200" dirty="0">
                <a:sym typeface="Math3"/>
              </a:rPr>
              <a:t> </a:t>
            </a:r>
            <a:r>
              <a:rPr lang="en-GB" altLang="el-GR" sz="3200" dirty="0">
                <a:sym typeface="Symbol" panose="05050102010706020507" pitchFamily="18" charset="2"/>
              </a:rPr>
              <a:t></a:t>
            </a:r>
            <a:r>
              <a:rPr lang="en-GB" altLang="el-GR" sz="3200" dirty="0">
                <a:sym typeface="Math3"/>
              </a:rPr>
              <a:t>L </a:t>
            </a:r>
            <a:endParaRPr lang="en-US" altLang="el-GR" sz="3200" dirty="0">
              <a:sym typeface="Math3"/>
            </a:endParaRPr>
          </a:p>
          <a:p>
            <a:pPr lvl="2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sz="3200" dirty="0">
                <a:sym typeface="Math3"/>
              </a:rPr>
              <a:t>S</a:t>
            </a:r>
            <a:r>
              <a:rPr lang="en-GB" altLang="el-GR" sz="3200" baseline="-25000" dirty="0">
                <a:sym typeface="Math3"/>
              </a:rPr>
              <a:t>1</a:t>
            </a:r>
            <a:r>
              <a:rPr lang="en-GB" altLang="el-GR" sz="3200" dirty="0">
                <a:sym typeface="Math3"/>
              </a:rPr>
              <a:t> is </a:t>
            </a:r>
            <a:r>
              <a:rPr lang="en-GB" altLang="el-GR" sz="3200" b="1" dirty="0">
                <a:solidFill>
                  <a:srgbClr val="0070C0"/>
                </a:solidFill>
                <a:sym typeface="Math3"/>
              </a:rPr>
              <a:t>not of “overall” lower in priority </a:t>
            </a:r>
            <a:r>
              <a:rPr lang="en-GB" altLang="el-GR" sz="3200" dirty="0">
                <a:sym typeface="Math3"/>
              </a:rPr>
              <a:t>than S’</a:t>
            </a:r>
            <a:r>
              <a:rPr lang="en-GB" altLang="el-GR" sz="3200" baseline="-25000" dirty="0">
                <a:sym typeface="Math3"/>
              </a:rPr>
              <a:t>1</a:t>
            </a:r>
            <a:r>
              <a:rPr lang="en-US" altLang="el-GR" sz="3200" baseline="-25000" dirty="0">
                <a:sym typeface="Math3"/>
              </a:rPr>
              <a:t> </a:t>
            </a:r>
            <a:r>
              <a:rPr lang="en-US" altLang="el-GR" sz="3200" dirty="0">
                <a:sym typeface="Math3"/>
              </a:rPr>
              <a:t>:</a:t>
            </a:r>
          </a:p>
          <a:p>
            <a:pPr lvl="3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sz="3200" b="1" dirty="0">
                <a:latin typeface="Times New Roman MT Extra Bold" pitchFamily="18" charset="0"/>
                <a:sym typeface="Math3"/>
              </a:rPr>
              <a:t>if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there exist rules r in S</a:t>
            </a:r>
            <a:r>
              <a:rPr lang="en-US" altLang="el-GR" sz="3200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and r´ in S´</a:t>
            </a:r>
            <a:r>
              <a:rPr lang="en-US" altLang="el-GR" sz="3200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</a:t>
            </a:r>
            <a:r>
              <a:rPr lang="en-US" altLang="el-GR" sz="3200" dirty="0" err="1">
                <a:latin typeface="Times New Roman MT Extra Bold" pitchFamily="18" charset="0"/>
                <a:sym typeface="Math3"/>
              </a:rPr>
              <a:t>s.t.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 r &lt; r´, </a:t>
            </a:r>
          </a:p>
          <a:p>
            <a:pPr marL="1371600" lvl="3" indent="0">
              <a:lnSpc>
                <a:spcPct val="90000"/>
              </a:lnSpc>
              <a:buNone/>
              <a:defRPr/>
            </a:pPr>
            <a:r>
              <a:rPr lang="en-US" altLang="el-GR" sz="3200" dirty="0">
                <a:latin typeface="Times New Roman MT Extra Bold" pitchFamily="18" charset="0"/>
                <a:sym typeface="Math3"/>
              </a:rPr>
              <a:t>    </a:t>
            </a:r>
            <a:r>
              <a:rPr lang="en-US" altLang="el-GR" sz="3200" b="1" dirty="0">
                <a:latin typeface="Times New Roman MT Extra Bold" pitchFamily="18" charset="0"/>
                <a:sym typeface="Math3"/>
              </a:rPr>
              <a:t>then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, there exist rules s in S</a:t>
            </a:r>
            <a:r>
              <a:rPr lang="en-US" altLang="el-GR" sz="3200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and s´ in S´</a:t>
            </a:r>
            <a:r>
              <a:rPr lang="en-US" altLang="el-GR" sz="3200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s.t s &gt; s´.</a:t>
            </a:r>
            <a:endParaRPr lang="en-GB" altLang="el-GR" sz="3200" dirty="0">
              <a:latin typeface="Times New Roman MT Extra Bold" pitchFamily="18" charset="0"/>
              <a:sym typeface="Math3"/>
            </a:endParaRPr>
          </a:p>
        </p:txBody>
      </p:sp>
    </p:spTree>
    <p:extLst>
      <p:ext uri="{BB962C8B-B14F-4D97-AF65-F5344CB8AC3E}">
        <p14:creationId xmlns:p14="http://schemas.microsoft.com/office/powerpoint/2010/main" val="262943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DB21-8698-4BA5-84D7-AE10A6C9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58534"/>
            <a:ext cx="11257280" cy="1139825"/>
          </a:xfrm>
        </p:spPr>
        <p:txBody>
          <a:bodyPr/>
          <a:lstStyle/>
          <a:p>
            <a:pPr algn="ctr"/>
            <a: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/>
            </a:r>
            <a:b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</a:br>
            <a: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>Attacking relation</a:t>
            </a:r>
            <a:b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</a:br>
            <a:r>
              <a:rPr lang="en-US" altLang="el-GR" b="1" dirty="0">
                <a:solidFill>
                  <a:srgbClr val="0070C0"/>
                </a:solidFill>
                <a:latin typeface="Times New Roman MT Extra Bold" pitchFamily="18" charset="0"/>
                <a:sym typeface="Math1"/>
              </a:rPr>
              <a:t>Conditional (context sensitive) local priorities</a:t>
            </a:r>
            <a:r>
              <a:rPr lang="en-US" altLang="el-GR" b="1" dirty="0">
                <a:latin typeface="Times New Roman MT Extra Bold" pitchFamily="18" charset="0"/>
                <a:sym typeface="Math1"/>
              </a:rPr>
              <a:t/>
            </a:r>
            <a:br>
              <a:rPr lang="en-US" altLang="el-GR" b="1" dirty="0">
                <a:latin typeface="Times New Roman MT Extra Bold" pitchFamily="18" charset="0"/>
                <a:sym typeface="Math1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12761-392A-45D3-8ACD-0DCF9F877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33680" y="1600201"/>
            <a:ext cx="12425680" cy="4530725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sz="3200" dirty="0">
                <a:sym typeface="Math5Mono"/>
              </a:rPr>
              <a:t>S </a:t>
            </a:r>
            <a:r>
              <a:rPr lang="en-GB" altLang="el-GR" sz="3200" b="1" dirty="0">
                <a:solidFill>
                  <a:srgbClr val="006699"/>
                </a:solidFill>
                <a:sym typeface="Math1"/>
              </a:rPr>
              <a:t>attacks</a:t>
            </a:r>
            <a:r>
              <a:rPr lang="en-GB" altLang="el-GR" sz="3200" dirty="0">
                <a:solidFill>
                  <a:srgbClr val="006699"/>
                </a:solidFill>
                <a:sym typeface="Math1"/>
              </a:rPr>
              <a:t> </a:t>
            </a:r>
            <a:r>
              <a:rPr lang="en-GB" altLang="el-GR" sz="3200" dirty="0">
                <a:sym typeface="Math1"/>
              </a:rPr>
              <a:t>S’ </a:t>
            </a:r>
            <a:r>
              <a:rPr lang="en-GB" altLang="el-GR" sz="3200" dirty="0" err="1">
                <a:sym typeface="Math1"/>
              </a:rPr>
              <a:t>iff</a:t>
            </a:r>
            <a:r>
              <a:rPr lang="en-GB" altLang="el-GR" sz="3200" dirty="0">
                <a:sym typeface="Math1"/>
              </a:rPr>
              <a:t> there exist L and S</a:t>
            </a:r>
            <a:r>
              <a:rPr lang="en-GB" altLang="el-GR" sz="3200" baseline="-25000" dirty="0">
                <a:sym typeface="Math1"/>
              </a:rPr>
              <a:t>1</a:t>
            </a:r>
            <a:r>
              <a:rPr lang="en-GB" altLang="el-GR" sz="3200" dirty="0">
                <a:sym typeface="Math1"/>
              </a:rPr>
              <a:t> </a:t>
            </a:r>
            <a:r>
              <a:rPr lang="en-GB" altLang="el-GR" sz="3200" b="1" dirty="0">
                <a:sym typeface="Symbol" panose="05050102010706020507" pitchFamily="18" charset="2"/>
              </a:rPr>
              <a:t></a:t>
            </a:r>
            <a:r>
              <a:rPr lang="en-GB" altLang="el-GR" sz="3200" dirty="0">
                <a:sym typeface="Math1"/>
              </a:rPr>
              <a:t> S, S’</a:t>
            </a:r>
            <a:r>
              <a:rPr lang="en-GB" altLang="el-GR" sz="3200" baseline="-25000" dirty="0">
                <a:sym typeface="Math1"/>
              </a:rPr>
              <a:t>1</a:t>
            </a:r>
            <a:r>
              <a:rPr lang="en-GB" altLang="el-GR" sz="3200" dirty="0">
                <a:sym typeface="Math1"/>
              </a:rPr>
              <a:t> </a:t>
            </a:r>
            <a:r>
              <a:rPr lang="en-GB" altLang="el-GR" sz="3200" b="1" dirty="0">
                <a:sym typeface="Symbol" panose="05050102010706020507" pitchFamily="18" charset="2"/>
              </a:rPr>
              <a:t></a:t>
            </a:r>
            <a:r>
              <a:rPr lang="en-GB" altLang="el-GR" sz="3200" dirty="0">
                <a:sym typeface="Math1"/>
              </a:rPr>
              <a:t> S’</a:t>
            </a:r>
            <a:r>
              <a:rPr lang="en-US" altLang="el-GR" sz="3200" dirty="0">
                <a:sym typeface="Math1"/>
              </a:rPr>
              <a:t>:</a:t>
            </a:r>
          </a:p>
          <a:p>
            <a:pPr lvl="1">
              <a:lnSpc>
                <a:spcPct val="90000"/>
              </a:lnSpc>
              <a:buFont typeface="Marlett" pitchFamily="2" charset="2"/>
              <a:buChar char="4"/>
              <a:defRPr/>
            </a:pPr>
            <a:endParaRPr lang="en-US" altLang="el-GR" sz="3200" dirty="0">
              <a:sym typeface="Math1"/>
            </a:endParaRPr>
          </a:p>
          <a:p>
            <a:pPr lvl="2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sz="3200" dirty="0">
                <a:sym typeface="Math5Mono"/>
              </a:rPr>
              <a:t>B </a:t>
            </a:r>
            <a:r>
              <a:rPr lang="en-GB" altLang="el-GR" sz="3200" dirty="0">
                <a:sym typeface="Math1"/>
              </a:rPr>
              <a:t>U S</a:t>
            </a:r>
            <a:r>
              <a:rPr lang="en-GB" altLang="el-GR" sz="3200" baseline="-25000" dirty="0">
                <a:sym typeface="Math1"/>
              </a:rPr>
              <a:t>1</a:t>
            </a:r>
            <a:r>
              <a:rPr lang="en-GB" altLang="el-GR" sz="3200" dirty="0">
                <a:sym typeface="Math1"/>
              </a:rPr>
              <a:t> </a:t>
            </a:r>
            <a:r>
              <a:rPr lang="en-GB" altLang="el-GR" sz="3200" dirty="0">
                <a:latin typeface="Lucida Console" panose="020B0609040504020204" pitchFamily="49" charset="0"/>
                <a:sym typeface="Math3"/>
              </a:rPr>
              <a:t>├</a:t>
            </a:r>
            <a:r>
              <a:rPr lang="en-GB" altLang="el-GR" sz="3200" baseline="-25000" dirty="0">
                <a:sym typeface="Math3"/>
              </a:rPr>
              <a:t>min</a:t>
            </a:r>
            <a:r>
              <a:rPr lang="en-GB" altLang="el-GR" sz="3200" dirty="0">
                <a:sym typeface="Math3"/>
              </a:rPr>
              <a:t> L and </a:t>
            </a:r>
            <a:r>
              <a:rPr lang="en-GB" altLang="el-GR" sz="3200" dirty="0">
                <a:sym typeface="Math5Mono"/>
              </a:rPr>
              <a:t>B </a:t>
            </a:r>
            <a:r>
              <a:rPr lang="en-GB" altLang="el-GR" sz="3200" dirty="0">
                <a:sym typeface="Math1"/>
              </a:rPr>
              <a:t>U S’</a:t>
            </a:r>
            <a:r>
              <a:rPr lang="en-GB" altLang="el-GR" sz="3200" baseline="-25000" dirty="0">
                <a:sym typeface="Math1"/>
              </a:rPr>
              <a:t>1</a:t>
            </a:r>
            <a:r>
              <a:rPr lang="en-GB" altLang="el-GR" sz="3200" dirty="0">
                <a:sym typeface="Math1"/>
              </a:rPr>
              <a:t> </a:t>
            </a:r>
            <a:r>
              <a:rPr lang="en-GB" altLang="el-GR" sz="3200" dirty="0">
                <a:latin typeface="Lucida Console" panose="020B0609040504020204" pitchFamily="49" charset="0"/>
                <a:sym typeface="Math3"/>
              </a:rPr>
              <a:t>├</a:t>
            </a:r>
            <a:r>
              <a:rPr lang="en-GB" altLang="el-GR" sz="3200" dirty="0">
                <a:sym typeface="Math3"/>
              </a:rPr>
              <a:t> </a:t>
            </a:r>
            <a:r>
              <a:rPr lang="en-GB" altLang="el-GR" sz="3200" baseline="-25000" dirty="0">
                <a:sym typeface="Math3"/>
              </a:rPr>
              <a:t>min</a:t>
            </a:r>
            <a:r>
              <a:rPr lang="en-GB" altLang="el-GR" sz="3200" dirty="0">
                <a:sym typeface="Math3"/>
              </a:rPr>
              <a:t> </a:t>
            </a:r>
            <a:r>
              <a:rPr lang="en-GB" altLang="el-GR" sz="3200" dirty="0">
                <a:sym typeface="Symbol" panose="05050102010706020507" pitchFamily="18" charset="2"/>
              </a:rPr>
              <a:t></a:t>
            </a:r>
            <a:r>
              <a:rPr lang="en-GB" altLang="el-GR" sz="3200" dirty="0">
                <a:sym typeface="Math3"/>
              </a:rPr>
              <a:t>L </a:t>
            </a:r>
            <a:endParaRPr lang="en-US" altLang="el-GR" sz="3200" dirty="0">
              <a:sym typeface="Math3"/>
            </a:endParaRPr>
          </a:p>
          <a:p>
            <a:pPr lvl="2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GB" altLang="el-GR" sz="3200" dirty="0">
                <a:sym typeface="Math3"/>
              </a:rPr>
              <a:t>S</a:t>
            </a:r>
            <a:r>
              <a:rPr lang="en-GB" altLang="el-GR" sz="3200" baseline="-25000" dirty="0">
                <a:sym typeface="Math3"/>
              </a:rPr>
              <a:t>1</a:t>
            </a:r>
            <a:r>
              <a:rPr lang="en-GB" altLang="el-GR" sz="3200" dirty="0">
                <a:sym typeface="Math3"/>
              </a:rPr>
              <a:t> is </a:t>
            </a:r>
            <a:r>
              <a:rPr lang="en-GB" altLang="el-GR" sz="3200" b="1" dirty="0">
                <a:solidFill>
                  <a:srgbClr val="0070C0"/>
                </a:solidFill>
                <a:sym typeface="Math3"/>
              </a:rPr>
              <a:t>not of “overall” lower in priority </a:t>
            </a:r>
            <a:r>
              <a:rPr lang="en-GB" altLang="el-GR" sz="3200" dirty="0">
                <a:sym typeface="Math3"/>
              </a:rPr>
              <a:t>than S’</a:t>
            </a:r>
            <a:r>
              <a:rPr lang="en-GB" altLang="el-GR" sz="3200" baseline="-25000" dirty="0">
                <a:sym typeface="Math3"/>
              </a:rPr>
              <a:t>1</a:t>
            </a:r>
            <a:r>
              <a:rPr lang="en-US" altLang="el-GR" sz="3200" baseline="-25000" dirty="0">
                <a:sym typeface="Math3"/>
              </a:rPr>
              <a:t> </a:t>
            </a:r>
            <a:r>
              <a:rPr lang="en-US" altLang="el-GR" sz="3200" dirty="0">
                <a:sym typeface="Math3"/>
              </a:rPr>
              <a:t>:</a:t>
            </a:r>
          </a:p>
          <a:p>
            <a:pPr lvl="3">
              <a:lnSpc>
                <a:spcPct val="90000"/>
              </a:lnSpc>
              <a:buFont typeface="Marlett" pitchFamily="2" charset="2"/>
              <a:buChar char="4"/>
              <a:defRPr/>
            </a:pPr>
            <a:r>
              <a:rPr lang="en-US" altLang="el-GR" sz="3200" b="1" dirty="0">
                <a:latin typeface="Times New Roman MT Extra Bold" pitchFamily="18" charset="0"/>
                <a:sym typeface="Math3"/>
              </a:rPr>
              <a:t>if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there exist rules r in S</a:t>
            </a:r>
            <a:r>
              <a:rPr lang="en-US" altLang="el-GR" sz="3200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and r´ in S´</a:t>
            </a:r>
            <a:r>
              <a:rPr lang="en-US" altLang="el-GR" sz="3200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</a:t>
            </a:r>
            <a:r>
              <a:rPr lang="en-US" altLang="el-GR" sz="3200" dirty="0" err="1">
                <a:latin typeface="Times New Roman MT Extra Bold" pitchFamily="18" charset="0"/>
                <a:sym typeface="Math3"/>
              </a:rPr>
              <a:t>s.t.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</a:t>
            </a:r>
            <a:r>
              <a:rPr lang="en-GB" altLang="el-GR" sz="2800" dirty="0">
                <a:solidFill>
                  <a:srgbClr val="FF0000"/>
                </a:solidFill>
                <a:sym typeface="Math5Mono"/>
              </a:rPr>
              <a:t>B </a:t>
            </a:r>
            <a:r>
              <a:rPr lang="en-GB" altLang="el-GR" sz="2800" dirty="0">
                <a:solidFill>
                  <a:srgbClr val="FF0000"/>
                </a:solidFill>
                <a:sym typeface="Math1"/>
              </a:rPr>
              <a:t>U S’</a:t>
            </a:r>
            <a:r>
              <a:rPr lang="en-GB" altLang="el-GR" sz="2800" baseline="-25000" dirty="0">
                <a:solidFill>
                  <a:srgbClr val="FF0000"/>
                </a:solidFill>
                <a:sym typeface="Math1"/>
              </a:rPr>
              <a:t>1</a:t>
            </a:r>
            <a:r>
              <a:rPr lang="en-GB" altLang="el-GR" sz="2800" dirty="0">
                <a:solidFill>
                  <a:srgbClr val="FF0000"/>
                </a:solidFill>
                <a:sym typeface="Math1"/>
              </a:rPr>
              <a:t> </a:t>
            </a:r>
            <a:r>
              <a:rPr lang="en-GB" altLang="el-GR" sz="2800" dirty="0">
                <a:solidFill>
                  <a:srgbClr val="FF0000"/>
                </a:solidFill>
                <a:latin typeface="Lucida Console" panose="020B0609040504020204" pitchFamily="49" charset="0"/>
                <a:sym typeface="Math3"/>
              </a:rPr>
              <a:t>├</a:t>
            </a:r>
            <a:r>
              <a:rPr lang="en-GB" altLang="el-GR" sz="2800" dirty="0">
                <a:solidFill>
                  <a:srgbClr val="FF0000"/>
                </a:solidFill>
                <a:sym typeface="Math3"/>
              </a:rPr>
              <a:t> </a:t>
            </a:r>
            <a:r>
              <a:rPr lang="en-GB" altLang="el-GR" sz="2800" baseline="-25000" dirty="0">
                <a:solidFill>
                  <a:srgbClr val="FF0000"/>
                </a:solidFill>
                <a:sym typeface="Math3"/>
              </a:rPr>
              <a:t>min</a:t>
            </a:r>
            <a:r>
              <a:rPr lang="en-US" altLang="el-GR" sz="2800" dirty="0">
                <a:solidFill>
                  <a:srgbClr val="FF0000"/>
                </a:solidFill>
                <a:latin typeface="Times New Roman MT Extra Bold" pitchFamily="18" charset="0"/>
                <a:sym typeface="Math3"/>
              </a:rPr>
              <a:t> </a:t>
            </a:r>
            <a:r>
              <a:rPr lang="en-US" altLang="el-GR" sz="2800" dirty="0">
                <a:latin typeface="Times New Roman MT Extra Bold" pitchFamily="18" charset="0"/>
                <a:sym typeface="Math3"/>
              </a:rPr>
              <a:t>r &lt; r´, </a:t>
            </a:r>
          </a:p>
          <a:p>
            <a:pPr marL="1371600" lvl="3" indent="0">
              <a:lnSpc>
                <a:spcPct val="90000"/>
              </a:lnSpc>
              <a:buNone/>
              <a:defRPr/>
            </a:pPr>
            <a:r>
              <a:rPr lang="en-US" altLang="el-GR" sz="3200" dirty="0">
                <a:latin typeface="Times New Roman MT Extra Bold" pitchFamily="18" charset="0"/>
                <a:sym typeface="Math3"/>
              </a:rPr>
              <a:t>    </a:t>
            </a:r>
            <a:r>
              <a:rPr lang="en-US" altLang="el-GR" sz="3200" b="1" dirty="0">
                <a:latin typeface="Times New Roman MT Extra Bold" pitchFamily="18" charset="0"/>
                <a:sym typeface="Math3"/>
              </a:rPr>
              <a:t>then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, there exist rules s in S</a:t>
            </a:r>
            <a:r>
              <a:rPr lang="en-US" altLang="el-GR" sz="3200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and s´ in S´</a:t>
            </a:r>
            <a:r>
              <a:rPr lang="en-US" altLang="el-GR" sz="3200" baseline="-25000" dirty="0">
                <a:latin typeface="Times New Roman MT Extra Bold" pitchFamily="18" charset="0"/>
                <a:sym typeface="Math3"/>
              </a:rPr>
              <a:t>1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s.t </a:t>
            </a:r>
            <a:r>
              <a:rPr lang="en-GB" altLang="el-GR" sz="2800" dirty="0">
                <a:solidFill>
                  <a:srgbClr val="FF0000"/>
                </a:solidFill>
                <a:sym typeface="Math5Mono"/>
              </a:rPr>
              <a:t>B </a:t>
            </a:r>
            <a:r>
              <a:rPr lang="en-GB" altLang="el-GR" sz="2800" dirty="0">
                <a:solidFill>
                  <a:srgbClr val="FF0000"/>
                </a:solidFill>
                <a:sym typeface="Math1"/>
              </a:rPr>
              <a:t>U S</a:t>
            </a:r>
            <a:r>
              <a:rPr lang="en-GB" altLang="el-GR" sz="2800" baseline="-25000" dirty="0">
                <a:solidFill>
                  <a:srgbClr val="FF0000"/>
                </a:solidFill>
                <a:sym typeface="Math1"/>
              </a:rPr>
              <a:t>1</a:t>
            </a:r>
            <a:r>
              <a:rPr lang="en-GB" altLang="el-GR" sz="2800" dirty="0">
                <a:solidFill>
                  <a:srgbClr val="FF0000"/>
                </a:solidFill>
                <a:sym typeface="Math1"/>
              </a:rPr>
              <a:t> </a:t>
            </a:r>
            <a:r>
              <a:rPr lang="en-GB" altLang="el-GR" sz="2800" dirty="0">
                <a:solidFill>
                  <a:srgbClr val="FF0000"/>
                </a:solidFill>
                <a:latin typeface="Lucida Console" panose="020B0609040504020204" pitchFamily="49" charset="0"/>
                <a:sym typeface="Math3"/>
              </a:rPr>
              <a:t>├</a:t>
            </a:r>
            <a:r>
              <a:rPr lang="en-GB" altLang="el-GR" sz="2800" baseline="-25000" dirty="0">
                <a:solidFill>
                  <a:srgbClr val="FF0000"/>
                </a:solidFill>
                <a:sym typeface="Math3"/>
              </a:rPr>
              <a:t>min</a:t>
            </a:r>
            <a:r>
              <a:rPr lang="en-US" altLang="el-GR" sz="3200" dirty="0">
                <a:latin typeface="Times New Roman MT Extra Bold" pitchFamily="18" charset="0"/>
                <a:sym typeface="Math3"/>
              </a:rPr>
              <a:t> s &gt; s´</a:t>
            </a:r>
            <a:endParaRPr lang="en-GB" altLang="el-GR" sz="3200" dirty="0">
              <a:latin typeface="Times New Roman MT Extra Bold" pitchFamily="18" charset="0"/>
              <a:sym typeface="Math3"/>
            </a:endParaRPr>
          </a:p>
        </p:txBody>
      </p:sp>
    </p:spTree>
    <p:extLst>
      <p:ext uri="{BB962C8B-B14F-4D97-AF65-F5344CB8AC3E}">
        <p14:creationId xmlns:p14="http://schemas.microsoft.com/office/powerpoint/2010/main" val="43378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31C4C9-28A0-448F-A744-71FEA0E9E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189" y="1318934"/>
            <a:ext cx="10198232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l-GR" sz="2000" i="1" dirty="0">
                <a:latin typeface="Comic Sans MS" panose="030F0702030302020204" pitchFamily="66" charset="0"/>
              </a:rPr>
              <a:t>	</a:t>
            </a: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rule(r1(Day), opt1(Day), []):- cond1.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rule(r2(Day), opt2(Day), []):- cond2.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rule(p12(Day), prefer(r1(Day),r2(Day)), []):- cond12.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rule(p21(Day), prefer(r2(Day),r1(Day)), []):- cond21.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rule(c21(Day), prefer(p21(Day),p12(Day)), []):- cond2121.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rule(r22(Day), opt2(Day), []):- cond22.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rule(q122(Day), prefer(r1(Day),r22(Day)), []):- cond1222.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rule(q221(Day), prefer(r22(Day),r21(Day)), []):- cond2212.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l-GR" sz="2400" dirty="0">
                <a:latin typeface="Comic Sans MS" panose="030F0702030302020204" pitchFamily="66" charset="0"/>
              </a:rPr>
              <a:t>?prove([opt1(X)],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 		?prove([opt2(X)], </a:t>
            </a:r>
            <a:r>
              <a:rPr lang="en-US" altLang="el-GR" sz="2400" dirty="0" err="1">
                <a:latin typeface="Comic Sans MS" panose="030F0702030302020204" pitchFamily="66" charset="0"/>
              </a:rPr>
              <a:t>Expl</a:t>
            </a:r>
            <a:r>
              <a:rPr lang="en-US" altLang="el-GR" sz="2400" dirty="0">
                <a:latin typeface="Comic Sans MS" panose="030F0702030302020204" pitchFamily="66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en-GB" altLang="el-GR" sz="2400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0A4E4AC4-CFDE-49CA-9E76-DEE6FC871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109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altLang="el-GR" b="1" dirty="0">
                <a:latin typeface="Comic Sans MS" panose="030F0702030302020204" pitchFamily="66" charset="0"/>
              </a:rPr>
              <a:t>The General Structure</a:t>
            </a:r>
            <a:br>
              <a:rPr lang="en-US" altLang="el-GR" b="1" dirty="0">
                <a:latin typeface="Comic Sans MS" panose="030F0702030302020204" pitchFamily="66" charset="0"/>
              </a:rPr>
            </a:br>
            <a:r>
              <a:rPr lang="en-US" altLang="el-GR" b="1" dirty="0">
                <a:latin typeface="Comic Sans MS" panose="030F0702030302020204" pitchFamily="66" charset="0"/>
              </a:rPr>
              <a:t>of Gorgias Arg. Theories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4D0D64-37F4-4B6E-8D2B-22A0819773E5}"/>
              </a:ext>
            </a:extLst>
          </p:cNvPr>
          <p:cNvSpPr txBox="1"/>
          <p:nvPr/>
        </p:nvSpPr>
        <p:spPr>
          <a:xfrm>
            <a:off x="8671560" y="1686560"/>
            <a:ext cx="3078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complement(opt1,opt2).</a:t>
            </a:r>
          </a:p>
          <a:p>
            <a:r>
              <a:rPr lang="pt-BR" dirty="0"/>
              <a:t>complement(opt2,opt1).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04910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694</Words>
  <Application>Microsoft Office PowerPoint</Application>
  <PresentationFormat>Widescreen</PresentationFormat>
  <Paragraphs>207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33" baseType="lpstr">
      <vt:lpstr>Arial</vt:lpstr>
      <vt:lpstr>Calibri</vt:lpstr>
      <vt:lpstr>Comic Sans MS</vt:lpstr>
      <vt:lpstr>Garamond</vt:lpstr>
      <vt:lpstr>Helvetica Neue</vt:lpstr>
      <vt:lpstr>Lucida Console</vt:lpstr>
      <vt:lpstr>Marlett</vt:lpstr>
      <vt:lpstr>Math1</vt:lpstr>
      <vt:lpstr>Math3</vt:lpstr>
      <vt:lpstr>Math5Mono</vt:lpstr>
      <vt:lpstr>Symbol</vt:lpstr>
      <vt:lpstr>Times New Roman</vt:lpstr>
      <vt:lpstr>Times New Roman MT Extra Bold</vt:lpstr>
      <vt:lpstr>Verdana</vt:lpstr>
      <vt:lpstr>Wingdings</vt:lpstr>
      <vt:lpstr>Level</vt:lpstr>
      <vt:lpstr>Office Theme</vt:lpstr>
      <vt:lpstr>PowerPoint Presentation</vt:lpstr>
      <vt:lpstr>PowerPoint Presentation</vt:lpstr>
      <vt:lpstr>       Realization of Abstract Argumentation</vt:lpstr>
      <vt:lpstr>Preference Based Argumentation   (AF = &lt;Args, Attack&gt;)</vt:lpstr>
      <vt:lpstr>An Example in LPP</vt:lpstr>
      <vt:lpstr>  Logic Programming without  Negation as Failure (LPwNF)</vt:lpstr>
      <vt:lpstr> Attacking relation Globally valid  local priorities </vt:lpstr>
      <vt:lpstr> Attacking relation Conditional (context sensitive) local priorities </vt:lpstr>
      <vt:lpstr>The General Structure of Gorgias Arg. Theories</vt:lpstr>
      <vt:lpstr>The General Structure of Gorgias Arg. Theories</vt:lpstr>
      <vt:lpstr>The General Structure of Gorgias Arg. Theories</vt:lpstr>
      <vt:lpstr>The General Structure of Gorgias Arg. Theories</vt:lpstr>
      <vt:lpstr>The General Structure of Gorgias Arg. Theories</vt:lpstr>
      <vt:lpstr>The General Structure of Gorgias Arg. Theories</vt:lpstr>
      <vt:lpstr>The General Structure of Gorgias Arg. Theories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GORGIAS: Internal Technicalities</dc:title>
  <dc:creator>Antonis Kakas</dc:creator>
  <cp:lastModifiedBy>Antonis Kakas</cp:lastModifiedBy>
  <cp:revision>22</cp:revision>
  <dcterms:created xsi:type="dcterms:W3CDTF">2021-11-02T06:47:28Z</dcterms:created>
  <dcterms:modified xsi:type="dcterms:W3CDTF">2022-08-31T14:23:00Z</dcterms:modified>
</cp:coreProperties>
</file>