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23"/>
  </p:handoutMasterIdLst>
  <p:sldIdLst>
    <p:sldId id="285" r:id="rId4"/>
    <p:sldId id="286" r:id="rId5"/>
    <p:sldId id="279" r:id="rId6"/>
    <p:sldId id="265" r:id="rId7"/>
    <p:sldId id="264" r:id="rId8"/>
    <p:sldId id="280" r:id="rId9"/>
    <p:sldId id="266" r:id="rId10"/>
    <p:sldId id="275" r:id="rId11"/>
    <p:sldId id="276" r:id="rId12"/>
    <p:sldId id="267" r:id="rId13"/>
    <p:sldId id="282" r:id="rId14"/>
    <p:sldId id="268" r:id="rId15"/>
    <p:sldId id="269" r:id="rId16"/>
    <p:sldId id="270" r:id="rId17"/>
    <p:sldId id="271" r:id="rId18"/>
    <p:sldId id="277" r:id="rId19"/>
    <p:sldId id="278" r:id="rId20"/>
    <p:sldId id="283" r:id="rId21"/>
    <p:sldId id="284" r:id="rId22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B2152-3623-4973-B70F-98DB42C631A9}" type="datetimeFigureOut">
              <a:rPr lang="el-GR" smtClean="0"/>
              <a:t>31/8/2022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C423-DB5A-46CC-98C1-AE7B61219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570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6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73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800" y="2889251"/>
            <a:ext cx="114808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l-GR" altLang="en-US" sz="2400">
                <a:solidFill>
                  <a:srgbClr val="000000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GB" altLang="el-GR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270250"/>
            <a:ext cx="85344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GB" altLang="el-GR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68E93-D171-4009-8E31-8F0B17884233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20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C2CF4-61A4-4D90-936C-B1D491769FDD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19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75281-4B9B-4804-B6CB-3F114E0A2E5B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12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A3960-2692-49CD-A18C-B2A99E5D8607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82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8ABB5-D970-444A-A949-EDD6DB44EF7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55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0AD06-DBAA-4CAD-829E-5C30C90DF878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11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62EF5-840C-499B-BF2E-0079BB272176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671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214B4-250A-4985-B353-6FE99AC5DC8C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988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92ECE-7F9F-4A0C-911D-CB7A832DF6F4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33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AC35-9D36-4F11-AAF4-711F10D9E68B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094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586FA-685D-4F7B-8EF6-70BAB2B97BFE}" type="slidenum">
              <a:rPr lang="en-GB" altLang="el-G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l-G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97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28803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42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1797959"/>
            <a:ext cx="10795245" cy="5733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University Name</a:t>
            </a:r>
            <a:endParaRPr lang="x-none" dirty="0"/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B917EA4C-AF1A-F844-9E6F-5DF8EB2EDB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43548" y="5301578"/>
            <a:ext cx="2735263" cy="2636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bg1"/>
                </a:solidFill>
                <a:latin typeface="Helvetica Neue"/>
              </a:defRPr>
            </a:lvl1pPr>
          </a:lstStyle>
          <a:p>
            <a:pPr lvl="0"/>
            <a:r>
              <a:rPr lang="x-none" dirty="0"/>
              <a:t>Month, Year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548" y="2516790"/>
            <a:ext cx="10795245" cy="1705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5000"/>
              </a:lnSpc>
              <a:spcBef>
                <a:spcPts val="0"/>
              </a:spcBef>
              <a:buNone/>
              <a:defRPr sz="5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COURSE NAME USING CAPITAL LETTERS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38" name="Straight Connector 37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246" y="4835786"/>
            <a:ext cx="1204547" cy="803419"/>
          </a:xfrm>
          <a:prstGeom prst="rect">
            <a:avLst/>
          </a:prstGeom>
        </p:spPr>
      </p:pic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548" y="4981237"/>
            <a:ext cx="10719046" cy="2470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>
                <a:solidFill>
                  <a:schemeClr val="bg1"/>
                </a:solidFill>
              </a:defRPr>
            </a:lvl2pPr>
            <a:lvl3pPr marL="609600" indent="0">
              <a:buNone/>
              <a:defRPr>
                <a:solidFill>
                  <a:schemeClr val="bg1"/>
                </a:solidFill>
              </a:defRPr>
            </a:lvl3pPr>
            <a:lvl4pPr marL="914400" indent="0">
              <a:buNone/>
              <a:defRPr>
                <a:solidFill>
                  <a:schemeClr val="bg1"/>
                </a:solidFill>
              </a:defRPr>
            </a:lvl4pPr>
            <a:lvl5pPr marL="12192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Presenter’s Name &amp; Surname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576702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cture title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9852" y="4033617"/>
            <a:ext cx="5198941" cy="1633558"/>
          </a:xfrm>
          <a:prstGeom prst="rect">
            <a:avLst/>
          </a:prstGeom>
        </p:spPr>
        <p:txBody>
          <a:bodyPr>
            <a:normAutofit/>
          </a:bodyPr>
          <a:lstStyle>
            <a:lvl1pPr marL="257175" marR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 sz="15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.</a:t>
            </a:r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6041169" y="4033617"/>
            <a:ext cx="0" cy="1633558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LECTURE 1</a:t>
            </a:r>
            <a:endParaRPr lang="x-none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12037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lecture 1 title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3547" y="34229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CONTENTS</a:t>
            </a:r>
            <a:endParaRPr lang="x-none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1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1</a:t>
            </a:r>
            <a:endParaRPr lang="x-none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1 title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5319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2</a:t>
            </a:r>
            <a:endParaRPr lang="x-none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r>
              <a:rPr lang="en-GB" dirty="0" err="1"/>
              <a:t>Duis</a:t>
            </a:r>
            <a:r>
              <a:rPr lang="en-GB" dirty="0"/>
              <a:t> </a:t>
            </a:r>
            <a:r>
              <a:rPr lang="en-GB" dirty="0" err="1"/>
              <a:t>aute</a:t>
            </a:r>
            <a:r>
              <a:rPr lang="en-GB" dirty="0"/>
              <a:t> </a:t>
            </a:r>
            <a:r>
              <a:rPr lang="en-GB" dirty="0" err="1"/>
              <a:t>irure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in </a:t>
            </a:r>
            <a:r>
              <a:rPr lang="en-GB" dirty="0" err="1"/>
              <a:t>reprehenderit</a:t>
            </a:r>
            <a:r>
              <a:rPr lang="en-GB" dirty="0"/>
              <a:t> in </a:t>
            </a:r>
            <a:r>
              <a:rPr lang="en-GB" dirty="0" err="1"/>
              <a:t>voluptate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esse</a:t>
            </a:r>
            <a:r>
              <a:rPr lang="en-GB" dirty="0"/>
              <a:t> </a:t>
            </a:r>
            <a:r>
              <a:rPr lang="en-GB" dirty="0" err="1"/>
              <a:t>cillum</a:t>
            </a:r>
            <a:r>
              <a:rPr lang="en-GB" dirty="0"/>
              <a:t> </a:t>
            </a:r>
            <a:r>
              <a:rPr lang="en-GB" dirty="0" err="1"/>
              <a:t>dolore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fugiat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pariatur</a:t>
            </a:r>
            <a:r>
              <a:rPr lang="en-GB" dirty="0"/>
              <a:t>. </a:t>
            </a:r>
            <a:r>
              <a:rPr lang="en-GB" dirty="0" err="1"/>
              <a:t>Excepteur</a:t>
            </a:r>
            <a:r>
              <a:rPr lang="en-GB" dirty="0"/>
              <a:t> </a:t>
            </a:r>
            <a:r>
              <a:rPr lang="en-GB" dirty="0" err="1"/>
              <a:t>sint</a:t>
            </a:r>
            <a:r>
              <a:rPr lang="en-GB" dirty="0"/>
              <a:t> </a:t>
            </a:r>
            <a:r>
              <a:rPr lang="en-GB" dirty="0" err="1"/>
              <a:t>occaecat</a:t>
            </a:r>
            <a:r>
              <a:rPr lang="en-GB" dirty="0"/>
              <a:t> </a:t>
            </a:r>
            <a:r>
              <a:rPr lang="en-GB" dirty="0" err="1"/>
              <a:t>cupidatat</a:t>
            </a:r>
            <a:r>
              <a:rPr lang="en-GB" dirty="0"/>
              <a:t> non </a:t>
            </a:r>
            <a:r>
              <a:rPr lang="en-GB" dirty="0" err="1"/>
              <a:t>proident</a:t>
            </a:r>
            <a:r>
              <a:rPr lang="en-GB" dirty="0"/>
              <a:t>, </a:t>
            </a:r>
            <a:r>
              <a:rPr lang="en-GB" dirty="0" err="1"/>
              <a:t>sunt</a:t>
            </a:r>
            <a:r>
              <a:rPr lang="en-GB" dirty="0"/>
              <a:t> in culpa qui </a:t>
            </a:r>
            <a:r>
              <a:rPr lang="en-GB" dirty="0" err="1"/>
              <a:t>officia</a:t>
            </a:r>
            <a:r>
              <a:rPr lang="en-GB" dirty="0"/>
              <a:t> </a:t>
            </a:r>
            <a:r>
              <a:rPr lang="en-GB" dirty="0" err="1"/>
              <a:t>deserunt</a:t>
            </a:r>
            <a:r>
              <a:rPr lang="en-GB" dirty="0"/>
              <a:t> </a:t>
            </a:r>
            <a:r>
              <a:rPr lang="en-GB" dirty="0" err="1"/>
              <a:t>mollit</a:t>
            </a:r>
            <a:r>
              <a:rPr lang="en-GB" dirty="0"/>
              <a:t> anim.</a:t>
            </a:r>
          </a:p>
          <a:p>
            <a:pPr lvl="0"/>
            <a:endParaRPr lang="en-GB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27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500" baseline="0">
                <a:latin typeface="Helvetica Neue"/>
              </a:defRPr>
            </a:lvl1pPr>
          </a:lstStyle>
          <a:p>
            <a:r>
              <a:rPr lang="en-US" dirty="0"/>
              <a:t>Insert Picture</a:t>
            </a:r>
            <a:br>
              <a:rPr lang="en-US" dirty="0"/>
            </a:br>
            <a:r>
              <a:rPr lang="en-US" dirty="0"/>
              <a:t>related to content 2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2 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39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alysis in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rgbClr val="0000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rgbClr val="0000B0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rgbClr val="0000B0"/>
                </a:solidFill>
                <a:latin typeface="Helvetica Neue"/>
              </a:rPr>
            </a:br>
            <a:r>
              <a:rPr lang="en-GB" sz="1250" dirty="0">
                <a:solidFill>
                  <a:srgbClr val="0000B0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rgbClr val="0000B0"/>
              </a:solidFill>
              <a:latin typeface="Helvetica Neue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0029" cy="322334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3548" y="1355407"/>
            <a:ext cx="10795245" cy="446040"/>
          </a:xfrm>
          <a:prstGeom prst="rect">
            <a:avLst/>
          </a:prstGeom>
          <a:solidFill>
            <a:srgbClr val="0000B0"/>
          </a:solidFill>
        </p:spPr>
        <p:txBody>
          <a:bodyPr lIns="365760" anchor="ctr">
            <a:normAutofit/>
          </a:bodyPr>
          <a:lstStyle>
            <a:lvl1pPr marL="0" indent="0">
              <a:buNone/>
              <a:defRPr sz="1500" b="1" baseline="0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CONTENT 3</a:t>
            </a:r>
            <a:endParaRPr lang="x-none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43548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3548" y="1945570"/>
            <a:ext cx="10795245" cy="56903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000" b="1" baseline="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Insert content 3 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9852" y="2623335"/>
            <a:ext cx="5198941" cy="3228975"/>
          </a:xfrm>
          <a:prstGeom prst="rect">
            <a:avLst/>
          </a:prstGeo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 sz="1100">
                <a:solidFill>
                  <a:srgbClr val="0000B0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nostrud</a:t>
            </a:r>
            <a:r>
              <a:rPr lang="en-GB" dirty="0"/>
              <a:t> exercitation </a:t>
            </a:r>
            <a:r>
              <a:rPr lang="en-GB" dirty="0" err="1"/>
              <a:t>ullamco</a:t>
            </a:r>
            <a:r>
              <a:rPr lang="en-GB" dirty="0"/>
              <a:t> </a:t>
            </a:r>
            <a:r>
              <a:rPr lang="en-GB" dirty="0" err="1"/>
              <a:t>laboris</a:t>
            </a:r>
            <a:r>
              <a:rPr lang="en-GB" dirty="0"/>
              <a:t> nisi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aliquip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. </a:t>
            </a:r>
            <a:endParaRPr lang="el-GR" dirty="0"/>
          </a:p>
          <a:p>
            <a:pPr lvl="0"/>
            <a:r>
              <a:rPr lang="en-GB" dirty="0" err="1"/>
              <a:t>Lorem</a:t>
            </a:r>
            <a:r>
              <a:rPr lang="en-GB" dirty="0"/>
              <a:t> </a:t>
            </a:r>
            <a:r>
              <a:rPr lang="en-GB" dirty="0" err="1"/>
              <a:t>ipsum</a:t>
            </a:r>
            <a:r>
              <a:rPr lang="en-GB" dirty="0"/>
              <a:t>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</a:t>
            </a:r>
            <a:r>
              <a:rPr lang="en-GB" dirty="0" err="1"/>
              <a:t>dolore</a:t>
            </a:r>
            <a:r>
              <a:rPr lang="en-GB" dirty="0"/>
              <a:t> magna </a:t>
            </a:r>
            <a:r>
              <a:rPr lang="en-GB" dirty="0" err="1"/>
              <a:t>aliqua</a:t>
            </a:r>
            <a:r>
              <a:rPr lang="en-GB" dirty="0"/>
              <a:t>.</a:t>
            </a: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2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4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000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02" y="530099"/>
            <a:ext cx="2585474" cy="322334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497566" y="459828"/>
            <a:ext cx="1" cy="46976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3634224" y="482815"/>
            <a:ext cx="291241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50" dirty="0">
                <a:solidFill>
                  <a:schemeClr val="bg1"/>
                </a:solidFill>
                <a:latin typeface="Helvetica Neue"/>
              </a:rPr>
              <a:t>Master programmes in Artificial</a:t>
            </a:r>
            <a:br>
              <a:rPr lang="en-GB" sz="1250" dirty="0">
                <a:solidFill>
                  <a:schemeClr val="bg1"/>
                </a:solidFill>
                <a:latin typeface="Helvetica Neue"/>
              </a:rPr>
            </a:br>
            <a:r>
              <a:rPr lang="en-GB" sz="1250" dirty="0">
                <a:solidFill>
                  <a:schemeClr val="bg1"/>
                </a:solidFill>
                <a:latin typeface="Helvetica Neue"/>
              </a:rPr>
              <a:t>Intelligence 4 Careers in Europe</a:t>
            </a:r>
            <a:endParaRPr lang="en-US" sz="1250" dirty="0">
              <a:solidFill>
                <a:schemeClr val="bg1"/>
              </a:solidFill>
              <a:latin typeface="Helvetica Neue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C4620EE8-4506-F748-BA2F-9F7D7888F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548" y="2720155"/>
            <a:ext cx="10795245" cy="120837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7500" b="1">
                <a:solidFill>
                  <a:schemeClr val="bg1"/>
                </a:solidFill>
                <a:latin typeface="Helvetica Neue"/>
              </a:defRPr>
            </a:lvl1pPr>
            <a:lvl2pPr marL="304800" indent="0">
              <a:buNone/>
              <a:defRPr sz="6000">
                <a:solidFill>
                  <a:schemeClr val="bg1"/>
                </a:solidFill>
              </a:defRPr>
            </a:lvl2pPr>
            <a:lvl3pPr marL="609600" indent="0">
              <a:buNone/>
              <a:defRPr sz="6000">
                <a:solidFill>
                  <a:schemeClr val="bg1"/>
                </a:solidFill>
              </a:defRPr>
            </a:lvl3pPr>
            <a:lvl4pPr marL="914400" indent="0">
              <a:buNone/>
              <a:defRPr sz="6000">
                <a:solidFill>
                  <a:schemeClr val="bg1"/>
                </a:solidFill>
              </a:defRPr>
            </a:lvl4pPr>
            <a:lvl5pPr marL="1219200" indent="0">
              <a:buNone/>
              <a:defRPr sz="60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Thank you.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8005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8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7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7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2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1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084D-1E3B-4C6B-9069-860E9CE825E9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629EE-F426-427A-B322-A805D5A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1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l-GR" smtClean="0"/>
              <a:t>Click to edit Master text styles</a:t>
            </a:r>
          </a:p>
          <a:p>
            <a:pPr lvl="1"/>
            <a:r>
              <a:rPr lang="en-GB" altLang="el-GR" smtClean="0"/>
              <a:t>Second level</a:t>
            </a:r>
          </a:p>
          <a:p>
            <a:pPr lvl="2"/>
            <a:r>
              <a:rPr lang="en-GB" altLang="el-GR" smtClean="0"/>
              <a:t>Third level</a:t>
            </a:r>
          </a:p>
          <a:p>
            <a:pPr lvl="3"/>
            <a:r>
              <a:rPr lang="en-GB" altLang="el-GR" smtClean="0"/>
              <a:t>Fourth level</a:t>
            </a:r>
          </a:p>
          <a:p>
            <a:pPr lvl="4"/>
            <a:r>
              <a:rPr lang="en-GB" altLang="el-GR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l-GR">
              <a:solidFill>
                <a:srgbClr val="000000"/>
              </a:solidFill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9CC54-425C-470B-A2DE-048F8099BD6F}" type="slidenum">
              <a:rPr lang="en-GB" altLang="el-GR">
                <a:solidFill>
                  <a:srgbClr val="000000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l-GR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1447800"/>
            <a:ext cx="107696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l-GR" sz="2400">
              <a:solidFill>
                <a:srgbClr val="00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57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9" r:id="rId12"/>
    <p:sldLayoutId id="214748368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5952067"/>
            <a:ext cx="12192000" cy="905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182" y="6085447"/>
            <a:ext cx="1096441" cy="541808"/>
          </a:xfrm>
          <a:prstGeom prst="rect">
            <a:avLst/>
          </a:prstGeom>
        </p:spPr>
      </p:pic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9B3CD9D9-3717-8045-BBE0-D00561474EA1}"/>
              </a:ext>
            </a:extLst>
          </p:cNvPr>
          <p:cNvSpPr txBox="1">
            <a:spLocks/>
          </p:cNvSpPr>
          <p:nvPr userDrawn="1"/>
        </p:nvSpPr>
        <p:spPr>
          <a:xfrm>
            <a:off x="6866467" y="6281366"/>
            <a:ext cx="3236547" cy="3458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2000" b="0" kern="1200" baseline="0">
                <a:solidFill>
                  <a:schemeClr val="tx1"/>
                </a:solidFill>
                <a:latin typeface="Helvetica Neue"/>
                <a:ea typeface="+mn-ea"/>
                <a:cs typeface="+mn-cs"/>
              </a:defRPr>
            </a:lvl1pPr>
            <a:lvl2pPr marL="6096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2192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8288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438400" indent="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This Master is run under the context of Action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No 2020-EU-IA-0087, co-financed by the EU CEF Telecom</a:t>
            </a:r>
            <a:b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</a:br>
            <a:r>
              <a:rPr lang="en-US" sz="800" b="0" i="0" kern="1200" baseline="0" dirty="0">
                <a:solidFill>
                  <a:schemeClr val="tx1"/>
                </a:solidFill>
                <a:effectLst/>
                <a:latin typeface="Helvetica Neue"/>
                <a:ea typeface="+mn-ea"/>
                <a:cs typeface="+mn-cs"/>
              </a:rPr>
              <a:t>under GA nr. INEA/CEF/ICT/A2020/2267423</a:t>
            </a:r>
            <a:endParaRPr lang="x-none" sz="800" dirty="0">
              <a:latin typeface="Helvetica Neue"/>
            </a:endParaRP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33" y="6245383"/>
            <a:ext cx="2784480" cy="37375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82244" y="6222471"/>
            <a:ext cx="507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bg-B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49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University of Cyprus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643548" y="5393018"/>
            <a:ext cx="2735263" cy="263694"/>
          </a:xfrm>
        </p:spPr>
        <p:txBody>
          <a:bodyPr/>
          <a:lstStyle/>
          <a:p>
            <a:r>
              <a:rPr lang="en-US" dirty="0" smtClean="0"/>
              <a:t>Autumn 2022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COGNITIVE PROGRAMMING FOR HUMAN-CENTRIC AI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43548" y="5008084"/>
            <a:ext cx="10719046" cy="247063"/>
          </a:xfrm>
        </p:spPr>
        <p:txBody>
          <a:bodyPr/>
          <a:lstStyle/>
          <a:p>
            <a:r>
              <a:rPr lang="en-US" dirty="0" smtClean="0"/>
              <a:t>Antonis Kakas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7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Call Assistant: </a:t>
            </a:r>
            <a:br>
              <a:rPr lang="en-GB" altLang="en-US" b="1" dirty="0" smtClean="0">
                <a:solidFill>
                  <a:srgbClr val="0070C0"/>
                </a:solidFill>
              </a:rPr>
            </a:br>
            <a:r>
              <a:rPr lang="en-GB" altLang="en-US" b="1" dirty="0" smtClean="0">
                <a:solidFill>
                  <a:srgbClr val="FF0000"/>
                </a:solidFill>
              </a:rPr>
              <a:t>Need Extra Scenarios</a:t>
            </a:r>
            <a:r>
              <a:rPr lang="en-GB" altLang="en-US" dirty="0" smtClean="0">
                <a:solidFill>
                  <a:srgbClr val="FF0000"/>
                </a:solidFill>
              </a:rPr>
              <a:t> ?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00216" y="1371600"/>
            <a:ext cx="11392930" cy="5334000"/>
          </a:xfrm>
        </p:spPr>
        <p:txBody>
          <a:bodyPr>
            <a:normAutofit fontScale="92500"/>
          </a:bodyPr>
          <a:lstStyle/>
          <a:p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dirty="0"/>
              <a:t> </a:t>
            </a:r>
            <a:r>
              <a:rPr lang="en-US" b="1" dirty="0" smtClean="0"/>
              <a:t>&lt;11, </a:t>
            </a:r>
            <a:r>
              <a:rPr lang="en-US" b="1" dirty="0"/>
              <a:t>{unknown(call</a:t>
            </a:r>
            <a:r>
              <a:rPr lang="en-US" b="1" dirty="0" smtClean="0"/>
              <a:t>)} </a:t>
            </a:r>
            <a:r>
              <a:rPr lang="en-US" b="1" dirty="0"/>
              <a:t>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allow(call)}</a:t>
            </a:r>
            <a:r>
              <a:rPr lang="en-US" b="1" dirty="0" smtClean="0"/>
              <a:t>&gt;</a:t>
            </a:r>
          </a:p>
          <a:p>
            <a:endParaRPr lang="en-US" b="1" dirty="0"/>
          </a:p>
          <a:p>
            <a:r>
              <a:rPr lang="en-US" b="1" dirty="0" smtClean="0"/>
              <a:t>&lt;22, {family(call</a:t>
            </a:r>
            <a:r>
              <a:rPr lang="en-US" b="1" dirty="0"/>
              <a:t>)} 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allow(call)}</a:t>
            </a:r>
            <a:r>
              <a:rPr lang="en-US" b="1" dirty="0" smtClean="0"/>
              <a:t>&gt;</a:t>
            </a:r>
          </a:p>
          <a:p>
            <a:endParaRPr lang="el-GR" dirty="0"/>
          </a:p>
          <a:p>
            <a:r>
              <a:rPr lang="en-GB" dirty="0"/>
              <a:t> </a:t>
            </a:r>
            <a:r>
              <a:rPr lang="en-US" b="1" dirty="0" smtClean="0"/>
              <a:t>&lt;44, {</a:t>
            </a:r>
            <a:r>
              <a:rPr lang="en-US" b="1" dirty="0" err="1" smtClean="0"/>
              <a:t>in_meeting</a:t>
            </a:r>
            <a:r>
              <a:rPr lang="en-US" b="1" dirty="0" smtClean="0"/>
              <a:t>, </a:t>
            </a:r>
            <a:r>
              <a:rPr lang="en-US" b="1" dirty="0" err="1" smtClean="0"/>
              <a:t>at_work</a:t>
            </a:r>
            <a:r>
              <a:rPr lang="en-US" b="1" dirty="0" smtClean="0"/>
              <a:t>, family(call)}, {</a:t>
            </a:r>
            <a:r>
              <a:rPr lang="en-US" b="1" dirty="0" smtClean="0">
                <a:solidFill>
                  <a:srgbClr val="0070C0"/>
                </a:solidFill>
              </a:rPr>
              <a:t>deny(call)}</a:t>
            </a:r>
            <a:r>
              <a:rPr lang="en-US" b="1" dirty="0" smtClean="0"/>
              <a:t>&gt;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Not needed: </a:t>
            </a:r>
            <a:r>
              <a:rPr lang="en-GB" b="1" dirty="0" smtClean="0"/>
              <a:t>Captured implicitly by argumentation.</a:t>
            </a:r>
          </a:p>
          <a:p>
            <a:endParaRPr lang="en-GB" b="1" dirty="0"/>
          </a:p>
          <a:p>
            <a:r>
              <a:rPr lang="en-GB" b="1" dirty="0" smtClean="0"/>
              <a:t>General feature of </a:t>
            </a:r>
            <a:r>
              <a:rPr lang="en-GB" b="1" dirty="0" smtClean="0">
                <a:solidFill>
                  <a:srgbClr val="0070C0"/>
                </a:solidFill>
              </a:rPr>
              <a:t>argumentation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No need </a:t>
            </a:r>
            <a:r>
              <a:rPr lang="en-GB" b="1" dirty="0" smtClean="0"/>
              <a:t>to have </a:t>
            </a:r>
            <a:r>
              <a:rPr lang="en-GB" b="1" dirty="0" smtClean="0">
                <a:solidFill>
                  <a:srgbClr val="FF0000"/>
                </a:solidFill>
              </a:rPr>
              <a:t>complete</a:t>
            </a:r>
            <a:r>
              <a:rPr lang="en-GB" b="1" dirty="0" smtClean="0"/>
              <a:t> information</a:t>
            </a:r>
            <a:endParaRPr lang="en-US" b="1" dirty="0"/>
          </a:p>
          <a:p>
            <a:endParaRPr lang="en-US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28366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22376" y="121921"/>
            <a:ext cx="11210544" cy="1139825"/>
          </a:xfrm>
        </p:spPr>
        <p:txBody>
          <a:bodyPr/>
          <a:lstStyle/>
          <a:p>
            <a:pPr algn="ctr"/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chemeClr val="accent5">
                    <a:lumMod val="50000"/>
                  </a:schemeClr>
                </a:solidFill>
              </a:rPr>
              <a:t>Cognitive</a:t>
            </a:r>
            <a:r>
              <a:rPr lang="en-US" altLang="en-US" dirty="0" smtClean="0"/>
              <a:t> </a:t>
            </a:r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905256" y="1106424"/>
            <a:ext cx="11146536" cy="5495544"/>
          </a:xfrm>
        </p:spPr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>
                <a:solidFill>
                  <a:schemeClr val="accent5">
                    <a:lumMod val="50000"/>
                  </a:schemeClr>
                </a:solidFill>
              </a:rPr>
              <a:t>Natural Language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chemeClr val="accent5">
                    <a:lumMod val="50000"/>
                  </a:schemeClr>
                </a:solidFill>
              </a:rPr>
              <a:t>Scenario-based Preferences:</a:t>
            </a:r>
          </a:p>
          <a:p>
            <a:pPr marL="571500" indent="-457200"/>
            <a:endParaRPr lang="en-GB" altLang="en-US" b="1" dirty="0">
              <a:solidFill>
                <a:srgbClr val="0070C0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Arguments (schemas/rules)</a:t>
            </a:r>
            <a:endParaRPr lang="en-GB" altLang="en-US" b="1" dirty="0">
              <a:solidFill>
                <a:srgbClr val="0070C0"/>
              </a:solidFill>
            </a:endParaRPr>
          </a:p>
          <a:p>
            <a:pPr marL="971550" lvl="1" indent="-457200"/>
            <a:r>
              <a:rPr lang="en-GB" altLang="en-US" b="1" dirty="0" smtClean="0"/>
              <a:t>Cognition Process via Argumentation</a:t>
            </a:r>
          </a:p>
          <a:p>
            <a:pPr marL="971550" lvl="1" indent="-457200"/>
            <a:endParaRPr lang="en-GB" altLang="en-US" b="1" dirty="0"/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Code</a:t>
            </a:r>
          </a:p>
          <a:p>
            <a:pPr marL="971550" lvl="1" indent="-457200"/>
            <a:r>
              <a:rPr lang="en-GB" altLang="en-US" b="1" dirty="0" smtClean="0"/>
              <a:t>For automated cognition (via automated argumentation)</a:t>
            </a:r>
            <a:r>
              <a:rPr lang="en-GB" altLang="en-US" b="1" dirty="0" smtClean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28104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77240" y="1"/>
            <a:ext cx="10771632" cy="1139825"/>
          </a:xfrm>
        </p:spPr>
        <p:txBody>
          <a:bodyPr/>
          <a:lstStyle/>
          <a:p>
            <a:pPr algn="ctr" eaLnBrk="1" hangingPunct="1"/>
            <a:r>
              <a:rPr lang="en-GB" altLang="el-GR" dirty="0">
                <a:solidFill>
                  <a:srgbClr val="999900"/>
                </a:solidFill>
                <a:latin typeface="Comic Sans MS" panose="030F0702030302020204" pitchFamily="66" charset="0"/>
              </a:rPr>
              <a:t>Decision policy: </a:t>
            </a:r>
            <a:r>
              <a:rPr lang="en-GB" altLang="el-GR" b="1" dirty="0" smtClean="0">
                <a:solidFill>
                  <a:srgbClr val="999900"/>
                </a:solidFill>
                <a:latin typeface="Comic Sans MS" panose="030F0702030302020204" pitchFamily="66" charset="0"/>
              </a:rPr>
              <a:t>Call Assistant </a:t>
            </a:r>
            <a:r>
              <a:rPr lang="en-GB" altLang="el-GR" b="1" dirty="0" smtClean="0">
                <a:latin typeface="Comic Sans MS" panose="030F0702030302020204" pitchFamily="66" charset="0"/>
              </a:rPr>
              <a:t>(1)</a:t>
            </a:r>
            <a:r>
              <a:rPr lang="en-GB" altLang="el-GR" b="1" dirty="0" smtClean="0">
                <a:solidFill>
                  <a:srgbClr val="99990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b="1" dirty="0">
                <a:solidFill>
                  <a:srgbClr val="999900"/>
                </a:solidFill>
                <a:latin typeface="Comic Sans MS" panose="030F0702030302020204" pitchFamily="66" charset="0"/>
              </a:rPr>
              <a:t/>
            </a:r>
            <a:br>
              <a:rPr lang="en-GB" altLang="el-GR" b="1" dirty="0">
                <a:solidFill>
                  <a:srgbClr val="999900"/>
                </a:solidFill>
                <a:latin typeface="Comic Sans MS" panose="030F0702030302020204" pitchFamily="66" charset="0"/>
              </a:rPr>
            </a:br>
            <a:r>
              <a:rPr lang="en-GB" altLang="el-GR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(Expressed in </a:t>
            </a:r>
            <a:r>
              <a:rPr lang="en-GB" altLang="el-G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GORGIAS </a:t>
            </a:r>
            <a:r>
              <a:rPr lang="en-GB" altLang="el-GR" sz="2400" b="1" dirty="0">
                <a:solidFill>
                  <a:srgbClr val="000000"/>
                </a:solidFill>
                <a:latin typeface="Comic Sans MS" panose="030F0702030302020204" pitchFamily="66" charset="0"/>
              </a:rPr>
              <a:t>pseudocode)</a:t>
            </a:r>
            <a:endParaRPr lang="en-GB" altLang="el-GR" b="1" dirty="0" smtClean="0">
              <a:latin typeface="Comic Sans MS" panose="030F0702030302020204" pitchFamily="66" charset="0"/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Object-level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argument rules</a:t>
            </a:r>
            <a:r>
              <a:rPr lang="en-GB" altLang="el-GR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:</a:t>
            </a: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l-GR" dirty="0">
                <a:latin typeface="Comic Sans MS" panose="030F0702030302020204" pitchFamily="66" charset="0"/>
              </a:rPr>
              <a:t>r</a:t>
            </a:r>
            <a:r>
              <a:rPr lang="en-GB" altLang="el-GR" dirty="0" smtClean="0">
                <a:latin typeface="Comic Sans MS" panose="030F0702030302020204" pitchFamily="66" charset="0"/>
              </a:rPr>
              <a:t>1(Call): allow(Call)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>
              <a:buNone/>
            </a:pPr>
            <a:r>
              <a:rPr lang="en-GB" altLang="el-GR" dirty="0" smtClean="0">
                <a:latin typeface="Comic Sans MS" panose="030F0702030302020204" pitchFamily="66" charset="0"/>
              </a:rPr>
              <a:t>r2(Call): deny(Call)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Priority argument rules</a:t>
            </a:r>
          </a:p>
          <a:p>
            <a:pPr lvl="1" eaLnBrk="1" hangingPunct="1"/>
            <a:r>
              <a:rPr lang="en-GB" altLang="el-GR" dirty="0">
                <a:solidFill>
                  <a:schemeClr val="tx2"/>
                </a:solidFill>
                <a:latin typeface="Comic Sans MS" panose="030F0702030302020204" pitchFamily="66" charset="0"/>
              </a:rPr>
              <a:t>Default Policy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allow calls: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r1(Call) &gt;  r2(Call)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sz="6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Special – Contextual- Priority: </a:t>
            </a: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deny unknown calls</a:t>
            </a:r>
            <a:r>
              <a:rPr lang="en-GB" altLang="el-GR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when at work: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R2(Call):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r2(Call) &gt;  r1(Call)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unknown(Call),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at_work</a:t>
            </a: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C2(Call):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R2(Call) &gt; R1(Call)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sz="65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122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66928" y="173737"/>
            <a:ext cx="11100816" cy="1139825"/>
          </a:xfrm>
        </p:spPr>
        <p:txBody>
          <a:bodyPr/>
          <a:lstStyle/>
          <a:p>
            <a:pPr algn="ctr" eaLnBrk="1" hangingPunct="1"/>
            <a:r>
              <a:rPr lang="en-GB" altLang="el-GR" b="1" dirty="0" smtClean="0">
                <a:latin typeface="Comic Sans MS" panose="030F0702030302020204" pitchFamily="66" charset="0"/>
              </a:rPr>
              <a:t>Call Assistant Policy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in Gorgias </a:t>
            </a:r>
            <a:r>
              <a:rPr lang="en-GB" altLang="el-GR" sz="3600" b="1" dirty="0" smtClean="0">
                <a:latin typeface="Comic Sans MS" panose="030F0702030302020204" pitchFamily="66" charset="0"/>
              </a:rPr>
              <a:t>(2)</a:t>
            </a:r>
            <a:endParaRPr lang="en-GB" altLang="el-GR" sz="3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686800" cy="5181600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Special Contextual Priority: </a:t>
            </a: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deny calls when at a work meeting: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R4(Call):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r2(Call) &gt;  r1(Call)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at_work</a:t>
            </a:r>
            <a:r>
              <a:rPr lang="en-GB" altLang="el-GR" dirty="0" smtClean="0">
                <a:latin typeface="Comic Sans MS" panose="030F0702030302020204" pitchFamily="66" charset="0"/>
              </a:rPr>
              <a:t>, </a:t>
            </a:r>
            <a:r>
              <a:rPr lang="en-GB" altLang="el-GR" dirty="0" err="1" smtClean="0">
                <a:latin typeface="Comic Sans MS" panose="030F0702030302020204" pitchFamily="66" charset="0"/>
              </a:rPr>
              <a:t>in_meeting</a:t>
            </a: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C4(Call):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R4(Call) &gt; R1(Call))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/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1. Except,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when a family call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R1(Call) &gt; R4(Call))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family(Call)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C1(Call) &gt; C4(Call))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</a:p>
          <a:p>
            <a:pPr lvl="1" eaLnBrk="1" hangingPunct="1"/>
            <a:endParaRPr lang="en-GB" altLang="el-GR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2. Except,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when a family call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and emergency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C1(Call):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R1(Call) &gt; R4(Call))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family(Call),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emergency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C1(Call) &gt; C4(Call))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 </a:t>
            </a:r>
          </a:p>
          <a:p>
            <a:pPr marL="457200" lvl="1" indent="0" eaLnBrk="1" hangingPunct="1">
              <a:buNone/>
            </a:pPr>
            <a:endParaRPr lang="en-GB" altLang="el-GR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175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139825"/>
          </a:xfrm>
        </p:spPr>
        <p:txBody>
          <a:bodyPr/>
          <a:lstStyle/>
          <a:p>
            <a:pPr algn="ctr" eaLnBrk="1" hangingPunct="1"/>
            <a:r>
              <a:rPr lang="en-GB" altLang="el-GR" b="1" dirty="0">
                <a:latin typeface="Comic Sans MS" panose="030F0702030302020204" pitchFamily="66" charset="0"/>
              </a:rPr>
              <a:t>Call Assistant Policy </a:t>
            </a:r>
            <a:br>
              <a:rPr lang="en-GB" altLang="el-GR" b="1" dirty="0">
                <a:latin typeface="Comic Sans MS" panose="030F0702030302020204" pitchFamily="66" charset="0"/>
              </a:rPr>
            </a:br>
            <a:r>
              <a:rPr lang="en-GB" altLang="el-GR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 </a:t>
            </a:r>
            <a:r>
              <a:rPr lang="en-GB" altLang="el-GR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Gorgias </a:t>
            </a:r>
            <a:r>
              <a:rPr lang="en-GB" altLang="el-GR" sz="3600" b="1" dirty="0" smtClean="0">
                <a:latin typeface="Comic Sans MS" panose="030F0702030302020204" pitchFamily="66" charset="0"/>
              </a:rPr>
              <a:t>(3)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900160" cy="51816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Default Priority: 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allow calls:</a:t>
            </a: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r1(Call) &gt;  r2(Call)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sz="6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Generally,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allow calls from manager:</a:t>
            </a:r>
          </a:p>
          <a:p>
            <a:pPr lvl="1"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This is like a new default priority/policy</a:t>
            </a:r>
            <a:endParaRPr lang="en-GB" altLang="el-GR" dirty="0" smtClean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R3(Call):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r1(Call) &gt;  r2(Call)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manager(Call)</a:t>
            </a:r>
            <a:endParaRPr lang="en-GB" altLang="el-GR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/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What higher order priorities, if any, are needed for R3?</a:t>
            </a:r>
          </a:p>
          <a:p>
            <a:pPr lvl="2" eaLnBrk="1" hangingPunct="1"/>
            <a:r>
              <a:rPr lang="en-GB" altLang="el-GR" dirty="0" smtClean="0">
                <a:latin typeface="Comic Sans MS" panose="030F0702030302020204" pitchFamily="66" charset="0"/>
              </a:rPr>
              <a:t>Priority of manager calls is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global – another policy thread</a:t>
            </a:r>
          </a:p>
          <a:p>
            <a:pPr lvl="1" eaLnBrk="1" hangingPunct="1"/>
            <a:endParaRPr lang="en-GB" altLang="el-GR" sz="65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Also we could use a new object-level </a:t>
            </a:r>
            <a:r>
              <a:rPr lang="en-GB" altLang="el-GR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argument</a:t>
            </a:r>
            <a:r>
              <a:rPr lang="en-GB" altLang="el-GR" dirty="0" smtClean="0"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rule:</a:t>
            </a:r>
          </a:p>
          <a:p>
            <a:pPr eaLnBrk="1" hangingPunct="1"/>
            <a:endParaRPr lang="en-GB" altLang="el-GR" sz="1050" dirty="0"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r>
              <a:rPr lang="en-GB" altLang="el-GR" dirty="0" smtClean="0">
                <a:latin typeface="Comic Sans MS" panose="030F0702030302020204" pitchFamily="66" charset="0"/>
              </a:rPr>
              <a:t>    r3(Call): allow(Call)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manager(Call)</a:t>
            </a:r>
          </a:p>
          <a:p>
            <a:pPr lvl="1" eaLnBrk="1" hangingPunct="1">
              <a:buNone/>
            </a:pPr>
            <a:r>
              <a:rPr lang="en-GB" altLang="el-G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R31(Call): </a:t>
            </a:r>
            <a:r>
              <a:rPr lang="en-GB" altLang="el-GR" dirty="0" smtClean="0">
                <a:latin typeface="Comic Sans MS" panose="030F0702030302020204" pitchFamily="66" charset="0"/>
              </a:rPr>
              <a:t>r3(Call) &gt;  r2(Call) </a:t>
            </a:r>
            <a:r>
              <a:rPr lang="en-GB" altLang="el-GR" dirty="0" smtClean="0">
                <a:latin typeface="Symbol" panose="05050102010706020507" pitchFamily="18" charset="2"/>
              </a:rPr>
              <a:t> </a:t>
            </a:r>
            <a:r>
              <a:rPr lang="en-GB" altLang="el-GR" dirty="0" smtClean="0">
                <a:latin typeface="Comic Sans MS" panose="030F0702030302020204" pitchFamily="66" charset="0"/>
              </a:rPr>
              <a:t>true</a:t>
            </a:r>
            <a:endParaRPr lang="en-GB" altLang="el-GR" sz="650" dirty="0"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>
              <a:buNone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/>
            <a:endParaRPr lang="en-GB" altLang="el-GR" sz="65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</a:pPr>
            <a:endParaRPr lang="en-GB" altLang="el-GR" sz="1050" dirty="0">
              <a:latin typeface="Comic Sans MS" panose="030F0702030302020204" pitchFamily="66" charset="0"/>
            </a:endParaRPr>
          </a:p>
          <a:p>
            <a:pPr eaLnBrk="1" hangingPunct="1"/>
            <a:endParaRPr lang="en-GB" altLang="el-G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34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 smtClean="0">
                <a:latin typeface="Comic Sans MS" panose="030F0702030302020204" pitchFamily="66" charset="0"/>
              </a:rPr>
              <a:t>Call Assistant: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b="1" dirty="0" smtClean="0">
                <a:latin typeface="Comic Sans MS" panose="030F0702030302020204" pitchFamily="66" charset="0"/>
              </a:rPr>
              <a:t>Argumentation </a:t>
            </a:r>
            <a:r>
              <a:rPr lang="en-GB" altLang="el-GR" dirty="0" smtClean="0">
                <a:latin typeface="Comic Sans MS" panose="030F0702030302020204" pitchFamily="66" charset="0"/>
              </a:rPr>
              <a:t>in</a:t>
            </a:r>
            <a:r>
              <a:rPr lang="en-GB" altLang="el-GR" b="1" dirty="0" smtClean="0"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latin typeface="Comic Sans MS" panose="030F0702030302020204" pitchFamily="66" charset="0"/>
              </a:rPr>
              <a:t>Scenarios</a:t>
            </a:r>
            <a:endParaRPr lang="en-GB" altLang="el-GR" b="1" dirty="0" smtClean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8408" y="1600200"/>
            <a:ext cx="1106424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l-GR" sz="2400" b="1" dirty="0">
                <a:latin typeface="Comic Sans MS" panose="030F0702030302020204" pitchFamily="66" charset="0"/>
              </a:rPr>
              <a:t>&lt;1, {}, </a:t>
            </a:r>
            <a:r>
              <a:rPr lang="en-GB" altLang="el-G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allow(Call)&gt;</a:t>
            </a:r>
            <a:endParaRPr lang="en-GB" altLang="el-GR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A</a:t>
            </a:r>
            <a:r>
              <a:rPr lang="en-GB" altLang="el-GR" sz="2000" dirty="0">
                <a:latin typeface="Comic Sans MS" panose="030F0702030302020204" pitchFamily="66" charset="0"/>
              </a:rPr>
              <a:t>={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r1(call)} argument supports </a:t>
            </a:r>
            <a:r>
              <a:rPr lang="en-GB" altLang="el-GR" sz="2000" dirty="0">
                <a:latin typeface="Comic Sans MS" panose="030F0702030302020204" pitchFamily="66" charset="0"/>
              </a:rPr>
              <a:t>option 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allow.</a:t>
            </a: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B={r2(call</a:t>
            </a:r>
            <a:r>
              <a:rPr lang="en-GB" altLang="el-GR" sz="2000" dirty="0">
                <a:latin typeface="Comic Sans MS" panose="030F0702030302020204" pitchFamily="66" charset="0"/>
              </a:rPr>
              <a:t>)} argument supports option 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deny.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A </a:t>
            </a:r>
            <a:r>
              <a:rPr lang="en-GB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 B and vice versa.</a:t>
            </a: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de-DE" altLang="el-GR" sz="2000" dirty="0">
                <a:latin typeface="Comic Sans MS" panose="030F0702030302020204" pitchFamily="66" charset="0"/>
              </a:rPr>
              <a:t>A’={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r1(call), 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R1(call)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} </a:t>
            </a:r>
            <a:r>
              <a:rPr lang="de-DE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>
                <a:latin typeface="Comic Sans MS" panose="030F0702030302020204" pitchFamily="66" charset="0"/>
              </a:rPr>
              <a:t> A</a:t>
            </a:r>
          </a:p>
          <a:p>
            <a:pPr lvl="2" eaLnBrk="1" hangingPunct="1">
              <a:defRPr/>
            </a:pPr>
            <a:r>
              <a:rPr lang="en-GB" altLang="el-GR" sz="1600" dirty="0">
                <a:latin typeface="Comic Sans MS" panose="030F0702030302020204" pitchFamily="66" charset="0"/>
              </a:rPr>
              <a:t>A</a:t>
            </a:r>
            <a:r>
              <a:rPr lang="en-GB" altLang="el-G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’ attacks </a:t>
            </a:r>
            <a:r>
              <a:rPr lang="en-GB" altLang="el-GR" sz="1600" dirty="0">
                <a:latin typeface="Comic Sans MS" panose="030F0702030302020204" pitchFamily="66" charset="0"/>
              </a:rPr>
              <a:t>B but B does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 attack </a:t>
            </a:r>
            <a:r>
              <a:rPr lang="en-GB" altLang="el-GR" sz="1600" dirty="0">
                <a:latin typeface="Comic Sans MS" panose="030F0702030302020204" pitchFamily="66" charset="0"/>
              </a:rPr>
              <a:t>A</a:t>
            </a:r>
            <a:r>
              <a:rPr lang="en-GB" altLang="el-GR" sz="1600" dirty="0" smtClean="0">
                <a:latin typeface="Comic Sans MS" panose="030F0702030302020204" pitchFamily="66" charset="0"/>
              </a:rPr>
              <a:t>’</a:t>
            </a:r>
            <a:endParaRPr lang="en-GB" altLang="el-GR" sz="16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>
                <a:latin typeface="Comic Sans MS" panose="030F0702030302020204" pitchFamily="66" charset="0"/>
              </a:rPr>
              <a:t>Also B </a:t>
            </a:r>
            <a:r>
              <a:rPr lang="en-GB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cannot</a:t>
            </a:r>
            <a:r>
              <a:rPr lang="en-GB" altLang="el-GR" sz="2000" dirty="0">
                <a:latin typeface="Comic Sans MS" panose="030F0702030302020204" pitchFamily="66" charset="0"/>
              </a:rPr>
              <a:t> be </a:t>
            </a:r>
            <a:r>
              <a:rPr lang="en-GB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strengthened </a:t>
            </a:r>
            <a:r>
              <a:rPr lang="en-GB" altLang="el-GR" sz="2000" dirty="0">
                <a:latin typeface="Comic Sans MS" panose="030F0702030302020204" pitchFamily="66" charset="0"/>
              </a:rPr>
              <a:t>(by any </a:t>
            </a:r>
            <a:r>
              <a:rPr lang="en-GB" altLang="el-G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applicable</a:t>
            </a:r>
            <a:r>
              <a:rPr lang="en-GB" altLang="el-GR" sz="2000" dirty="0">
                <a:latin typeface="Comic Sans MS" panose="030F0702030302020204" pitchFamily="66" charset="0"/>
              </a:rPr>
              <a:t> priority rule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)</a:t>
            </a: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>
                <a:latin typeface="Comic Sans MS" panose="030F0702030302020204" pitchFamily="66" charset="0"/>
              </a:rPr>
              <a:t>Hence B </a:t>
            </a:r>
            <a:r>
              <a:rPr lang="en-GB" altLang="el-G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cannot</a:t>
            </a:r>
            <a:r>
              <a:rPr lang="en-GB" altLang="el-GR" sz="2000" dirty="0">
                <a:latin typeface="Comic Sans MS" panose="030F0702030302020204" pitchFamily="66" charset="0"/>
              </a:rPr>
              <a:t> be made admissible</a:t>
            </a:r>
          </a:p>
          <a:p>
            <a:pPr lvl="1" eaLnBrk="1" hangingPunct="1">
              <a:defRPr/>
            </a:pPr>
            <a:r>
              <a:rPr lang="en-GB" altLang="el-GR" sz="2000" dirty="0">
                <a:latin typeface="Comic Sans MS" panose="030F0702030302020204" pitchFamily="66" charset="0"/>
              </a:rPr>
              <a:t>Hence </a:t>
            </a:r>
            <a:r>
              <a:rPr lang="en-GB" altLang="el-GR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sceptical decision</a:t>
            </a:r>
            <a:r>
              <a:rPr lang="en-GB" altLang="el-GR" sz="2000" dirty="0">
                <a:latin typeface="Comic Sans MS" panose="030F0702030302020204" pitchFamily="66" charset="0"/>
              </a:rPr>
              <a:t>: 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allow the call.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7589520" y="4999066"/>
            <a:ext cx="4224528" cy="141732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95360" y="5171343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5360" y="579386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9854184" y="570772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A’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>
            <a:off x="8970264" y="5892392"/>
            <a:ext cx="1078992" cy="86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8732520" y="5540675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8915400" y="5540675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71961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 smtClean="0">
                <a:latin typeface="Comic Sans MS" panose="030F0702030302020204" pitchFamily="66" charset="0"/>
              </a:rPr>
              <a:t>Call Assistant: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b="1" dirty="0" smtClean="0">
                <a:latin typeface="Comic Sans MS" panose="030F0702030302020204" pitchFamily="66" charset="0"/>
              </a:rPr>
              <a:t>Argumentation </a:t>
            </a:r>
            <a:r>
              <a:rPr lang="en-GB" altLang="el-GR" dirty="0" smtClean="0">
                <a:latin typeface="Comic Sans MS" panose="030F0702030302020204" pitchFamily="66" charset="0"/>
              </a:rPr>
              <a:t>in</a:t>
            </a:r>
            <a:r>
              <a:rPr lang="en-GB" altLang="el-GR" b="1" dirty="0" smtClean="0"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latin typeface="Comic Sans MS" panose="030F0702030302020204" pitchFamily="66" charset="0"/>
              </a:rPr>
              <a:t>Scenarios</a:t>
            </a:r>
            <a:endParaRPr lang="en-GB" altLang="el-GR" b="1" dirty="0" smtClean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417639"/>
            <a:ext cx="10972800" cy="5105400"/>
          </a:xfrm>
        </p:spPr>
        <p:txBody>
          <a:bodyPr/>
          <a:lstStyle/>
          <a:p>
            <a:r>
              <a:rPr lang="en-US" sz="2400" b="1" dirty="0"/>
              <a:t>&lt;2, {unknown(call), </a:t>
            </a:r>
            <a:r>
              <a:rPr lang="en-US" sz="2400" b="1" dirty="0" err="1"/>
              <a:t>at_work</a:t>
            </a:r>
            <a:r>
              <a:rPr lang="en-US" sz="2400" b="1" dirty="0"/>
              <a:t>}, </a:t>
            </a:r>
            <a:r>
              <a:rPr lang="en-US" sz="2400" b="1" dirty="0">
                <a:solidFill>
                  <a:srgbClr val="0070C0"/>
                </a:solidFill>
              </a:rPr>
              <a:t>deny(call)</a:t>
            </a:r>
            <a:r>
              <a:rPr lang="en-US" sz="2400" b="1" dirty="0"/>
              <a:t>&gt;</a:t>
            </a: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A</a:t>
            </a:r>
            <a:r>
              <a:rPr lang="en-GB" altLang="el-GR" sz="2000" dirty="0">
                <a:latin typeface="Comic Sans MS" panose="030F0702030302020204" pitchFamily="66" charset="0"/>
              </a:rPr>
              <a:t>={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r1(call)} argument supports </a:t>
            </a:r>
            <a:r>
              <a:rPr lang="en-GB" altLang="el-GR" sz="2000" dirty="0">
                <a:latin typeface="Comic Sans MS" panose="030F0702030302020204" pitchFamily="66" charset="0"/>
              </a:rPr>
              <a:t>option </a:t>
            </a:r>
            <a:r>
              <a:rPr lang="en-GB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allow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.</a:t>
            </a: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B={r2(call</a:t>
            </a:r>
            <a:r>
              <a:rPr lang="en-GB" altLang="el-GR" sz="2000" dirty="0">
                <a:latin typeface="Comic Sans MS" panose="030F0702030302020204" pitchFamily="66" charset="0"/>
              </a:rPr>
              <a:t>)} argument supports option </a:t>
            </a:r>
            <a:r>
              <a:rPr lang="en-GB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deny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.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A </a:t>
            </a:r>
            <a:r>
              <a:rPr lang="en-GB" altLang="el-G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 B and vice versa.</a:t>
            </a: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de-DE" altLang="el-GR" sz="2000" dirty="0">
                <a:latin typeface="Comic Sans MS" panose="030F0702030302020204" pitchFamily="66" charset="0"/>
              </a:rPr>
              <a:t>A’={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r1(call), 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R1(call)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} </a:t>
            </a:r>
            <a:r>
              <a:rPr lang="de-DE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>
                <a:latin typeface="Comic Sans MS" panose="030F0702030302020204" pitchFamily="66" charset="0"/>
              </a:rPr>
              <a:t> A</a:t>
            </a:r>
          </a:p>
          <a:p>
            <a:pPr lvl="2" eaLnBrk="1" hangingPunct="1">
              <a:defRPr/>
            </a:pPr>
            <a:r>
              <a:rPr lang="en-GB" altLang="el-GR" sz="1600" dirty="0">
                <a:latin typeface="Comic Sans MS" panose="030F0702030302020204" pitchFamily="66" charset="0"/>
              </a:rPr>
              <a:t>A</a:t>
            </a:r>
            <a:r>
              <a:rPr lang="en-GB" altLang="el-G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’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1600" dirty="0">
                <a:latin typeface="Comic Sans MS" panose="030F0702030302020204" pitchFamily="66" charset="0"/>
              </a:rPr>
              <a:t>B </a:t>
            </a:r>
            <a:r>
              <a:rPr lang="en-GB" altLang="el-GR" sz="1600" dirty="0" smtClean="0">
                <a:latin typeface="Comic Sans MS" panose="030F0702030302020204" pitchFamily="66" charset="0"/>
              </a:rPr>
              <a:t>but B </a:t>
            </a:r>
            <a:r>
              <a:rPr lang="en-GB" altLang="el-GR" sz="1600" dirty="0">
                <a:latin typeface="Comic Sans MS" panose="030F0702030302020204" pitchFamily="66" charset="0"/>
              </a:rPr>
              <a:t>does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 attack </a:t>
            </a:r>
            <a:r>
              <a:rPr lang="en-GB" altLang="el-GR" sz="1600" dirty="0">
                <a:latin typeface="Comic Sans MS" panose="030F0702030302020204" pitchFamily="66" charset="0"/>
              </a:rPr>
              <a:t>A</a:t>
            </a:r>
            <a:r>
              <a:rPr lang="en-GB" altLang="el-GR" sz="1600" dirty="0" smtClean="0">
                <a:latin typeface="Comic Sans MS" panose="030F0702030302020204" pitchFamily="66" charset="0"/>
              </a:rPr>
              <a:t>’</a:t>
            </a:r>
          </a:p>
          <a:p>
            <a:pPr lvl="1" eaLnBrk="1" hangingPunct="1">
              <a:buClr>
                <a:srgbClr val="999900"/>
              </a:buClr>
              <a:defRPr/>
            </a:pP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B’={r2(call), 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R2(call)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 </a:t>
            </a:r>
            <a:r>
              <a:rPr lang="de-DE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B</a:t>
            </a:r>
          </a:p>
          <a:p>
            <a:pPr lvl="2" eaLnBrk="1" hangingPunct="1">
              <a:buClr>
                <a:srgbClr val="999900"/>
              </a:buClr>
              <a:defRPr/>
            </a:pPr>
            <a:r>
              <a:rPr lang="en-GB" altLang="el-GR" sz="1600" dirty="0" smtClean="0">
                <a:latin typeface="Comic Sans MS" panose="030F0702030302020204" pitchFamily="66" charset="0"/>
              </a:rPr>
              <a:t>B</a:t>
            </a:r>
            <a:r>
              <a:rPr lang="en-GB" altLang="el-GR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1600" dirty="0" smtClean="0">
                <a:latin typeface="Comic Sans MS" panose="030F0702030302020204" pitchFamily="66" charset="0"/>
              </a:rPr>
              <a:t>A but A </a:t>
            </a:r>
            <a:r>
              <a:rPr lang="en-GB" altLang="el-GR" sz="1600" dirty="0">
                <a:latin typeface="Comic Sans MS" panose="030F0702030302020204" pitchFamily="66" charset="0"/>
              </a:rPr>
              <a:t>does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not attack </a:t>
            </a:r>
            <a:r>
              <a:rPr lang="en-GB" altLang="el-GR" sz="1600" dirty="0" smtClean="0">
                <a:latin typeface="Comic Sans MS" panose="030F0702030302020204" pitchFamily="66" charset="0"/>
              </a:rPr>
              <a:t>B’</a:t>
            </a:r>
            <a:endParaRPr lang="en-GB" altLang="el-GR" sz="1600" dirty="0">
              <a:latin typeface="Comic Sans MS" panose="030F0702030302020204" pitchFamily="66" charset="0"/>
            </a:endParaRPr>
          </a:p>
          <a:p>
            <a:pPr lvl="1" eaLnBrk="1" hangingPunct="1">
              <a:buClr>
                <a:srgbClr val="999900"/>
              </a:buClr>
              <a:defRPr/>
            </a:pPr>
            <a:r>
              <a:rPr lang="en-GB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A’ </a:t>
            </a:r>
            <a:r>
              <a:rPr lang="en-GB" altLang="el-G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 (since R1 in A’ makes r1&gt;r2) and </a:t>
            </a:r>
            <a:r>
              <a:rPr lang="en-GB" altLang="el-G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vice </a:t>
            </a:r>
            <a:r>
              <a:rPr lang="en-GB" altLang="el-G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versa </a:t>
            </a:r>
            <a:r>
              <a:rPr lang="en-GB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(since </a:t>
            </a:r>
            <a:r>
              <a:rPr lang="en-GB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R2 </a:t>
            </a:r>
            <a:r>
              <a:rPr lang="en-GB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in </a:t>
            </a:r>
            <a:r>
              <a:rPr lang="en-GB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 </a:t>
            </a:r>
            <a:r>
              <a:rPr lang="en-GB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makes </a:t>
            </a:r>
            <a:r>
              <a:rPr lang="en-GB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r2&gt;r1) .</a:t>
            </a:r>
            <a:endParaRPr lang="en-GB" altLang="el-GR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914400" lvl="2" indent="0" eaLnBrk="1" hangingPunct="1">
              <a:buNone/>
              <a:defRPr/>
            </a:pPr>
            <a:endParaRPr lang="en-GB" altLang="el-GR" sz="1600" dirty="0" smtClean="0">
              <a:latin typeface="Comic Sans MS" panose="030F0702030302020204" pitchFamily="66" charset="0"/>
            </a:endParaRPr>
          </a:p>
          <a:p>
            <a:pPr lvl="1" eaLnBrk="1" hangingPunct="1">
              <a:buClr>
                <a:srgbClr val="999900"/>
              </a:buClr>
              <a:defRPr/>
            </a:pP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B‘’={</a:t>
            </a:r>
            <a:r>
              <a:rPr lang="de-DE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r2(call), </a:t>
            </a:r>
            <a:r>
              <a:rPr lang="de-DE" altLang="el-G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R2(call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), C2(call)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 </a:t>
            </a:r>
            <a:r>
              <a:rPr lang="de-DE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B‘</a:t>
            </a:r>
          </a:p>
          <a:p>
            <a:pPr lvl="2" eaLnBrk="1" hangingPunct="1">
              <a:buClr>
                <a:srgbClr val="999900"/>
              </a:buClr>
              <a:defRPr/>
            </a:pPr>
            <a:r>
              <a:rPr lang="en-GB" altLang="el-GR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en-GB" altLang="el-GR" sz="1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’’ </a:t>
            </a:r>
            <a:r>
              <a:rPr lang="en-GB" altLang="el-GR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A’ but not vice-versa</a:t>
            </a:r>
            <a:endParaRPr lang="en-GB" altLang="el-GR" sz="1600" dirty="0" smtClean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 smtClean="0">
                <a:latin typeface="Comic Sans MS" panose="030F0702030302020204" pitchFamily="66" charset="0"/>
              </a:rPr>
              <a:t>Also A’ </a:t>
            </a:r>
            <a:r>
              <a:rPr lang="en-GB" altLang="el-G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cannot</a:t>
            </a:r>
            <a:r>
              <a:rPr lang="en-GB" altLang="el-GR" sz="2000" dirty="0">
                <a:latin typeface="Comic Sans MS" panose="030F0702030302020204" pitchFamily="66" charset="0"/>
              </a:rPr>
              <a:t> be </a:t>
            </a:r>
            <a:r>
              <a:rPr lang="en-GB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strengthened </a:t>
            </a:r>
            <a:r>
              <a:rPr lang="en-GB" altLang="el-GR" sz="2000" dirty="0">
                <a:latin typeface="Comic Sans MS" panose="030F0702030302020204" pitchFamily="66" charset="0"/>
              </a:rPr>
              <a:t>(by any </a:t>
            </a:r>
            <a:r>
              <a:rPr lang="en-GB" altLang="el-GR" sz="2000" dirty="0">
                <a:solidFill>
                  <a:srgbClr val="00B050"/>
                </a:solidFill>
                <a:latin typeface="Comic Sans MS" panose="030F0702030302020204" pitchFamily="66" charset="0"/>
              </a:rPr>
              <a:t>applicable</a:t>
            </a:r>
            <a:r>
              <a:rPr lang="en-GB" altLang="el-GR" sz="2000" dirty="0">
                <a:latin typeface="Comic Sans MS" panose="030F0702030302020204" pitchFamily="66" charset="0"/>
              </a:rPr>
              <a:t> priority rule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)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GB" altLang="el-GR" sz="2000" dirty="0">
                <a:latin typeface="Comic Sans MS" panose="030F0702030302020204" pitchFamily="66" charset="0"/>
              </a:rPr>
              <a:t>Hence B </a:t>
            </a:r>
            <a:r>
              <a:rPr lang="en-GB" altLang="el-G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cannot</a:t>
            </a:r>
            <a:r>
              <a:rPr lang="en-GB" altLang="el-GR" sz="2000" dirty="0">
                <a:latin typeface="Comic Sans MS" panose="030F0702030302020204" pitchFamily="66" charset="0"/>
              </a:rPr>
              <a:t> be made 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admissible. Hence </a:t>
            </a:r>
            <a:r>
              <a:rPr lang="en-GB" altLang="el-GR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sceptical decision</a:t>
            </a:r>
            <a:r>
              <a:rPr lang="en-GB" altLang="el-GR" sz="2000" dirty="0">
                <a:latin typeface="Comic Sans MS" panose="030F0702030302020204" pitchFamily="66" charset="0"/>
              </a:rPr>
              <a:t>: </a:t>
            </a:r>
            <a:r>
              <a:rPr lang="en-GB" altLang="el-GR" sz="2000" dirty="0" smtClean="0">
                <a:latin typeface="Comic Sans MS" panose="030F0702030302020204" pitchFamily="66" charset="0"/>
              </a:rPr>
              <a:t>deny the call.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357872" y="2461723"/>
            <a:ext cx="4224528" cy="16492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17992" y="2565303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17992" y="318782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576816" y="3101686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A’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8692896" y="3286352"/>
            <a:ext cx="1078992" cy="86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8455152" y="2934635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8638032" y="2934635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9470136" y="2525295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0637520" y="3003158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B’’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9909048" y="3187824"/>
            <a:ext cx="886968" cy="985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9841992" y="2784694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9649968" y="2862361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8689848" y="2686166"/>
            <a:ext cx="886968" cy="985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77479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 smtClean="0">
                <a:latin typeface="Comic Sans MS" panose="030F0702030302020204" pitchFamily="66" charset="0"/>
              </a:rPr>
              <a:t>Call Assistant: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b="1" dirty="0" smtClean="0">
                <a:latin typeface="Comic Sans MS" panose="030F0702030302020204" pitchFamily="66" charset="0"/>
              </a:rPr>
              <a:t>Argumentation </a:t>
            </a:r>
            <a:r>
              <a:rPr lang="en-GB" altLang="el-GR" dirty="0" smtClean="0">
                <a:latin typeface="Comic Sans MS" panose="030F0702030302020204" pitchFamily="66" charset="0"/>
              </a:rPr>
              <a:t>in</a:t>
            </a:r>
            <a:r>
              <a:rPr lang="en-GB" altLang="el-GR" b="1" dirty="0" smtClean="0"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latin typeface="Comic Sans MS" panose="030F0702030302020204" pitchFamily="66" charset="0"/>
              </a:rPr>
              <a:t>Scenarios</a:t>
            </a:r>
            <a:endParaRPr lang="en-GB" altLang="el-GR" b="1" dirty="0" smtClean="0">
              <a:latin typeface="Comic Sans MS" panose="030F0702030302020204" pitchFamily="66" charset="0"/>
            </a:endParaRP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09600" y="1417638"/>
            <a:ext cx="10972800" cy="5440361"/>
          </a:xfrm>
        </p:spPr>
        <p:txBody>
          <a:bodyPr/>
          <a:lstStyle/>
          <a:p>
            <a:r>
              <a:rPr lang="en-US" sz="2400" b="1" dirty="0"/>
              <a:t>&lt;2, {unknown(call), </a:t>
            </a:r>
            <a:r>
              <a:rPr lang="en-US" sz="2400" b="1" dirty="0" err="1"/>
              <a:t>at_work</a:t>
            </a:r>
            <a:r>
              <a:rPr lang="en-US" sz="2400" b="1" dirty="0"/>
              <a:t>}, </a:t>
            </a:r>
            <a:r>
              <a:rPr lang="en-US" sz="2400" b="1" dirty="0">
                <a:solidFill>
                  <a:srgbClr val="0070C0"/>
                </a:solidFill>
              </a:rPr>
              <a:t>deny(call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r>
              <a:rPr lang="en-US" sz="2400" b="1" dirty="0" smtClean="0"/>
              <a:t>&gt;</a:t>
            </a:r>
            <a:endParaRPr lang="en-GB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de-DE" altLang="el-GR" sz="2000" dirty="0">
                <a:latin typeface="Comic Sans MS" panose="030F0702030302020204" pitchFamily="66" charset="0"/>
              </a:rPr>
              <a:t>A’={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r1(call), 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R1(call)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} </a:t>
            </a:r>
            <a:r>
              <a:rPr lang="de-DE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>
                <a:latin typeface="Comic Sans MS" panose="030F0702030302020204" pitchFamily="66" charset="0"/>
              </a:rPr>
              <a:t> </a:t>
            </a:r>
            <a:r>
              <a:rPr lang="de-DE" altLang="el-GR" sz="2000" dirty="0" smtClean="0">
                <a:latin typeface="Comic Sans MS" panose="030F0702030302020204" pitchFamily="66" charset="0"/>
              </a:rPr>
              <a:t>A          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B’={r2(call), </a:t>
            </a:r>
            <a:r>
              <a:rPr lang="de-DE" altLang="el-GR" sz="2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R2(call)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 </a:t>
            </a:r>
            <a:r>
              <a:rPr lang="de-DE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sz="20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B</a:t>
            </a:r>
          </a:p>
          <a:p>
            <a:pPr eaLnBrk="1" hangingPunct="1">
              <a:buClr>
                <a:srgbClr val="999900"/>
              </a:buClr>
              <a:defRPr/>
            </a:pPr>
            <a:r>
              <a:rPr lang="en-GB" altLang="el-G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A’ </a:t>
            </a:r>
            <a:r>
              <a:rPr lang="en-GB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 (R1 in A’ makes r1&gt;r2) and </a:t>
            </a:r>
            <a:r>
              <a:rPr lang="en-GB" alt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vice </a:t>
            </a:r>
            <a:r>
              <a:rPr lang="en-GB" altLang="el-G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versa </a:t>
            </a:r>
            <a:r>
              <a:rPr lang="en-GB" altLang="el-G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(R2 </a:t>
            </a:r>
            <a:r>
              <a:rPr lang="en-GB" altLang="el-G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in </a:t>
            </a:r>
            <a:r>
              <a:rPr lang="en-GB" altLang="el-G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B’ </a:t>
            </a:r>
            <a:r>
              <a:rPr lang="en-GB" altLang="el-GR" sz="2400" dirty="0">
                <a:solidFill>
                  <a:srgbClr val="000000"/>
                </a:solidFill>
                <a:latin typeface="Comic Sans MS" panose="030F0702030302020204" pitchFamily="66" charset="0"/>
              </a:rPr>
              <a:t>makes </a:t>
            </a:r>
            <a:r>
              <a:rPr lang="en-GB" altLang="el-GR" sz="24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r2&gt;r1) .</a:t>
            </a:r>
            <a:endParaRPr lang="en-GB" altLang="el-GR" sz="24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dirty="0" smtClean="0">
                <a:latin typeface="Comic Sans MS" panose="030F0702030302020204" pitchFamily="66" charset="0"/>
              </a:rPr>
              <a:t>Here there are </a:t>
            </a:r>
            <a:r>
              <a:rPr lang="en-GB" alt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TWO attacks </a:t>
            </a:r>
            <a:r>
              <a:rPr lang="en-GB" altLang="el-GR" sz="2400" dirty="0" smtClean="0">
                <a:latin typeface="Comic Sans MS" panose="030F0702030302020204" pitchFamily="66" charset="0"/>
              </a:rPr>
              <a:t>in each way!</a:t>
            </a:r>
          </a:p>
          <a:p>
            <a:pPr lvl="1" eaLnBrk="1" hangingPunct="1">
              <a:defRPr/>
            </a:pPr>
            <a:r>
              <a:rPr lang="en-GB" altLang="el-GR" dirty="0" smtClean="0">
                <a:latin typeface="Comic Sans MS" panose="030F0702030302020204" pitchFamily="66" charset="0"/>
              </a:rPr>
              <a:t>One on the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conclusion</a:t>
            </a:r>
            <a:r>
              <a:rPr lang="en-GB" altLang="el-GR" dirty="0" smtClean="0">
                <a:latin typeface="Comic Sans MS" panose="030F0702030302020204" pitchFamily="66" charset="0"/>
              </a:rPr>
              <a:t> of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r1 and r2 </a:t>
            </a:r>
            <a:r>
              <a:rPr lang="en-GB" altLang="el-GR" dirty="0" smtClean="0">
                <a:latin typeface="Comic Sans MS" panose="030F0702030302020204" pitchFamily="66" charset="0"/>
              </a:rPr>
              <a:t>(i.e. on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allow &amp; deny</a:t>
            </a:r>
            <a:r>
              <a:rPr lang="en-GB" altLang="el-GR" dirty="0" smtClean="0">
                <a:latin typeface="Comic Sans MS" panose="030F0702030302020204" pitchFamily="66" charset="0"/>
              </a:rPr>
              <a:t>)</a:t>
            </a:r>
          </a:p>
          <a:p>
            <a:pPr lvl="1" eaLnBrk="1" hangingPunct="1">
              <a:buClr>
                <a:srgbClr val="999900"/>
              </a:buClr>
              <a:defRPr/>
            </a:pPr>
            <a:r>
              <a:rPr lang="en-GB" alt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One on the </a:t>
            </a:r>
            <a:r>
              <a:rPr lang="en-GB" altLang="el-GR" dirty="0">
                <a:solidFill>
                  <a:srgbClr val="FF0000"/>
                </a:solidFill>
                <a:latin typeface="Comic Sans MS" panose="030F0702030302020204" pitchFamily="66" charset="0"/>
              </a:rPr>
              <a:t>opposite conclusion</a:t>
            </a:r>
            <a:r>
              <a:rPr lang="en-GB" alt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of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R1 </a:t>
            </a:r>
            <a:r>
              <a:rPr lang="en-GB" altLang="el-GR" dirty="0">
                <a:solidFill>
                  <a:srgbClr val="FF0000"/>
                </a:solidFill>
                <a:latin typeface="Comic Sans MS" panose="030F0702030302020204" pitchFamily="66" charset="0"/>
              </a:rPr>
              <a:t>and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R2 </a:t>
            </a: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(</a:t>
            </a:r>
            <a:r>
              <a:rPr lang="en-GB" altLang="el-GR" dirty="0">
                <a:latin typeface="Comic Sans MS" panose="030F0702030302020204" pitchFamily="66" charset="0"/>
              </a:rPr>
              <a:t>i.e. </a:t>
            </a:r>
            <a:r>
              <a:rPr lang="en-GB" altLang="el-GR" dirty="0" smtClean="0">
                <a:latin typeface="Comic Sans MS" panose="030F0702030302020204" pitchFamily="66" charset="0"/>
              </a:rPr>
              <a:t>on </a:t>
            </a:r>
            <a:r>
              <a:rPr lang="en-GB" altLang="el-G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r1&gt;r2 &amp; r2&gt;r1</a:t>
            </a: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)</a:t>
            </a:r>
            <a:endParaRPr lang="de-DE" altLang="el-GR" sz="20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1" eaLnBrk="1" hangingPunct="1">
              <a:buClr>
                <a:srgbClr val="999900"/>
              </a:buClr>
              <a:defRPr/>
            </a:pPr>
            <a:endParaRPr lang="de-DE" altLang="el-GR" sz="1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hangingPunct="1">
              <a:buClr>
                <a:srgbClr val="999900"/>
              </a:buClr>
              <a:defRPr/>
            </a:pP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B‘’={</a:t>
            </a:r>
            <a:r>
              <a:rPr lang="de-DE" alt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r2(call), </a:t>
            </a:r>
            <a:r>
              <a:rPr lang="de-DE" altLang="el-GR" dirty="0">
                <a:solidFill>
                  <a:srgbClr val="00B050"/>
                </a:solidFill>
                <a:latin typeface="Comic Sans MS" panose="030F0702030302020204" pitchFamily="66" charset="0"/>
              </a:rPr>
              <a:t>R2(call</a:t>
            </a:r>
            <a:r>
              <a:rPr lang="de-DE" altLang="el-G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), C2(call)</a:t>
            </a: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 </a:t>
            </a:r>
            <a:r>
              <a:rPr lang="de-DE" altLang="el-GR" dirty="0">
                <a:solidFill>
                  <a:srgbClr val="0070C0"/>
                </a:solidFill>
                <a:latin typeface="Comic Sans MS" panose="030F0702030302020204" pitchFamily="66" charset="0"/>
              </a:rPr>
              <a:t>strengthens</a:t>
            </a:r>
            <a:r>
              <a:rPr lang="de-DE" alt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B‘</a:t>
            </a:r>
          </a:p>
          <a:p>
            <a:pPr lvl="1" eaLnBrk="1" hangingPunct="1">
              <a:buClr>
                <a:srgbClr val="999900"/>
              </a:buClr>
              <a:defRPr/>
            </a:pP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en-GB" altLang="el-GR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’’ </a:t>
            </a:r>
            <a:r>
              <a:rPr lang="en-GB" altLang="el-GR" b="1" dirty="0">
                <a:solidFill>
                  <a:srgbClr val="FF0000"/>
                </a:solidFill>
                <a:latin typeface="Comic Sans MS" panose="030F0702030302020204" pitchFamily="66" charset="0"/>
              </a:rPr>
              <a:t>attacks</a:t>
            </a:r>
            <a:r>
              <a:rPr lang="en-GB" altLang="el-GR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A’ but not vice-versa</a:t>
            </a:r>
          </a:p>
          <a:p>
            <a:pPr lvl="1" eaLnBrk="1" hangingPunct="1">
              <a:buClr>
                <a:srgbClr val="999900"/>
              </a:buClr>
              <a:defRPr/>
            </a:pP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This </a:t>
            </a:r>
            <a:r>
              <a:rPr lang="en-GB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attack</a:t>
            </a:r>
            <a:r>
              <a:rPr lang="en-GB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is the one of {</a:t>
            </a:r>
            <a:r>
              <a:rPr lang="de-DE" altLang="el-GR" dirty="0">
                <a:solidFill>
                  <a:srgbClr val="00B050"/>
                </a:solidFill>
                <a:latin typeface="Comic Sans MS" panose="030F0702030302020204" pitchFamily="66" charset="0"/>
              </a:rPr>
              <a:t>R2(call), C2(call</a:t>
            </a:r>
            <a:r>
              <a:rPr lang="de-DE" altLang="el-G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</a:t>
            </a:r>
          </a:p>
          <a:p>
            <a:pPr marL="457200" lvl="1" indent="0" eaLnBrk="1" hangingPunct="1">
              <a:buClr>
                <a:srgbClr val="999900"/>
              </a:buClr>
              <a:buNone/>
              <a:defRPr/>
            </a:pP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 in B‘‘ on {</a:t>
            </a:r>
            <a:r>
              <a:rPr lang="de-DE" altLang="el-GR" dirty="0">
                <a:solidFill>
                  <a:srgbClr val="00B050"/>
                </a:solidFill>
                <a:latin typeface="Comic Sans MS" panose="030F0702030302020204" pitchFamily="66" charset="0"/>
              </a:rPr>
              <a:t>R1(call</a:t>
            </a:r>
            <a:r>
              <a:rPr lang="de-DE" altLang="el-GR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</a:t>
            </a: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} in A‘  based on their conflict </a:t>
            </a:r>
          </a:p>
          <a:p>
            <a:pPr marL="457200" lvl="1" indent="0" eaLnBrk="1" hangingPunct="1">
              <a:buClr>
                <a:srgbClr val="999900"/>
              </a:buClr>
              <a:buNone/>
              <a:defRPr/>
            </a:pPr>
            <a:r>
              <a:rPr lang="de-DE" altLang="el-GR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  of r2&gt; r1 and r1&gt;r2. </a:t>
            </a:r>
          </a:p>
          <a:p>
            <a:pPr lvl="1" eaLnBrk="1" hangingPunct="1">
              <a:buClr>
                <a:srgbClr val="999900"/>
              </a:buClr>
              <a:defRPr/>
            </a:pPr>
            <a:r>
              <a:rPr lang="de-DE" altLang="el-G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NOTE C2 </a:t>
            </a:r>
            <a:r>
              <a:rPr lang="de-DE" altLang="el-GR" smtClean="0">
                <a:solidFill>
                  <a:srgbClr val="000000"/>
                </a:solidFill>
                <a:latin typeface="Comic Sans MS" panose="030F0702030302020204" pitchFamily="66" charset="0"/>
              </a:rPr>
              <a:t>makes R2&gt;R1, hence attack only one way.</a:t>
            </a:r>
            <a:endParaRPr lang="en-GB" altLang="el-GR" dirty="0" smtClean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endParaRPr lang="en-GB" altLang="el-GR" sz="2000" dirty="0">
              <a:latin typeface="Comic Sans MS" panose="030F0702030302020204" pitchFamily="66" charset="0"/>
            </a:endParaRPr>
          </a:p>
          <a:p>
            <a:pPr marL="457200" lvl="1" indent="0" eaLnBrk="1" hangingPunct="1">
              <a:buNone/>
              <a:defRPr/>
            </a:pPr>
            <a:endParaRPr lang="en-GB" altLang="el-GR" dirty="0" smtClean="0">
              <a:latin typeface="Comic Sans MS" panose="030F0702030302020204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967472" y="4873782"/>
            <a:ext cx="4224528" cy="164925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27592" y="4977362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7592" y="5599883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186416" y="5513745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A’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9302496" y="5698411"/>
            <a:ext cx="1078992" cy="8613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9064752" y="5346694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9247632" y="5346694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10079736" y="4937354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1247120" y="5415217"/>
            <a:ext cx="53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B’’</a:t>
            </a: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10518648" y="5599883"/>
            <a:ext cx="886968" cy="985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0451592" y="5196753"/>
            <a:ext cx="0" cy="351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10259568" y="5274420"/>
            <a:ext cx="0" cy="253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9299448" y="5098225"/>
            <a:ext cx="886968" cy="985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3532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770888" y="0"/>
            <a:ext cx="9028176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7030A0"/>
                </a:solidFill>
              </a:rPr>
              <a:t>Methodology</a:t>
            </a:r>
            <a:r>
              <a:rPr lang="en-GB" altLang="en-US" b="1" dirty="0" smtClean="0">
                <a:solidFill>
                  <a:srgbClr val="0070C0"/>
                </a:solidFill>
              </a:rPr>
              <a:t> for 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</a:t>
            </a:r>
            <a:endParaRPr lang="en-US" altLang="en-US" dirty="0" smtClean="0">
              <a:solidFill>
                <a:srgbClr val="7030A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43600" y="1645920"/>
            <a:ext cx="11625896" cy="53340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 </a:t>
            </a:r>
            <a:r>
              <a:rPr lang="en-GB" b="1" dirty="0" smtClean="0"/>
              <a:t>We need </a:t>
            </a:r>
            <a:r>
              <a:rPr lang="en-GB" b="1" dirty="0"/>
              <a:t>a </a:t>
            </a:r>
            <a:r>
              <a:rPr lang="en-GB" b="1" dirty="0" smtClean="0">
                <a:solidFill>
                  <a:srgbClr val="7030A0"/>
                </a:solidFill>
              </a:rPr>
              <a:t>high-level methodology </a:t>
            </a:r>
            <a:r>
              <a:rPr lang="en-GB" b="1" dirty="0" smtClean="0"/>
              <a:t>for acquiring SBPs</a:t>
            </a:r>
          </a:p>
          <a:p>
            <a:pPr lvl="1"/>
            <a:r>
              <a:rPr lang="en-GB" b="1" dirty="0" smtClean="0"/>
              <a:t>At the </a:t>
            </a:r>
            <a:r>
              <a:rPr lang="en-GB" b="1" dirty="0" smtClean="0">
                <a:solidFill>
                  <a:srgbClr val="7030A0"/>
                </a:solidFill>
              </a:rPr>
              <a:t>language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7030A0"/>
                </a:solidFill>
              </a:rPr>
              <a:t>level</a:t>
            </a:r>
            <a:r>
              <a:rPr lang="en-GB" b="1" dirty="0" smtClean="0"/>
              <a:t> of the application</a:t>
            </a:r>
          </a:p>
          <a:p>
            <a:pPr lvl="1"/>
            <a:r>
              <a:rPr lang="en-GB" b="1" dirty="0" smtClean="0">
                <a:solidFill>
                  <a:srgbClr val="7030A0"/>
                </a:solidFill>
              </a:rPr>
              <a:t>No need for the expert or user to know about the technology</a:t>
            </a:r>
          </a:p>
          <a:p>
            <a:pPr lvl="1"/>
            <a:endParaRPr lang="en-GB" b="1" dirty="0"/>
          </a:p>
          <a:p>
            <a:r>
              <a:rPr lang="en-GB" b="1" dirty="0" err="1" smtClean="0">
                <a:solidFill>
                  <a:srgbClr val="7030A0"/>
                </a:solidFill>
              </a:rPr>
              <a:t>SoDA</a:t>
            </a:r>
            <a:r>
              <a:rPr lang="en-GB" b="1" dirty="0" smtClean="0">
                <a:solidFill>
                  <a:srgbClr val="7030A0"/>
                </a:solidFill>
              </a:rPr>
              <a:t> Methodology</a:t>
            </a:r>
          </a:p>
          <a:p>
            <a:pPr lvl="1"/>
            <a:r>
              <a:rPr lang="en-GB" b="1" dirty="0" smtClean="0"/>
              <a:t>Choose minimal scenarios that enable/unlock options</a:t>
            </a:r>
          </a:p>
          <a:p>
            <a:pPr lvl="1"/>
            <a:r>
              <a:rPr lang="en-GB" b="1" dirty="0" smtClean="0"/>
              <a:t>Default preference in each minimal scenario</a:t>
            </a:r>
          </a:p>
          <a:p>
            <a:pPr lvl="1"/>
            <a:r>
              <a:rPr lang="en-GB" b="1" dirty="0" smtClean="0"/>
              <a:t>Refine scenario with contexts that changes preference.</a:t>
            </a:r>
          </a:p>
          <a:p>
            <a:pPr lvl="1"/>
            <a:r>
              <a:rPr lang="en-GB" b="1" dirty="0" smtClean="0"/>
              <a:t>Consider combinations of (minimal) scenarios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Authoring tools for </a:t>
            </a:r>
            <a:r>
              <a:rPr lang="en-GB" altLang="en-US" b="1" dirty="0">
                <a:solidFill>
                  <a:srgbClr val="7030A0"/>
                </a:solidFill>
              </a:rPr>
              <a:t>SBPs </a:t>
            </a:r>
            <a:r>
              <a:rPr lang="en-GB" altLang="en-US" b="1" dirty="0" smtClean="0">
                <a:solidFill>
                  <a:srgbClr val="7030A0"/>
                </a:solidFill>
              </a:rPr>
              <a:t>acquisition (and </a:t>
            </a:r>
            <a:r>
              <a:rPr lang="en-GB" altLang="en-US" b="1" dirty="0" err="1" smtClean="0">
                <a:solidFill>
                  <a:srgbClr val="7030A0"/>
                </a:solidFill>
              </a:rPr>
              <a:t>SoDA</a:t>
            </a:r>
            <a:r>
              <a:rPr lang="en-GB" altLang="en-US" b="1" dirty="0" smtClean="0">
                <a:solidFill>
                  <a:srgbClr val="7030A0"/>
                </a:solidFill>
              </a:rPr>
              <a:t>)</a:t>
            </a:r>
          </a:p>
          <a:p>
            <a:pPr lvl="1"/>
            <a:r>
              <a:rPr lang="en-GB" altLang="en-US" b="1" dirty="0" smtClean="0">
                <a:solidFill>
                  <a:srgbClr val="FF0000"/>
                </a:solidFill>
              </a:rPr>
              <a:t>No programming </a:t>
            </a:r>
            <a:r>
              <a:rPr lang="en-GB" altLang="en-US" b="1" dirty="0" smtClean="0">
                <a:solidFill>
                  <a:srgbClr val="7030A0"/>
                </a:solidFill>
              </a:rPr>
              <a:t>– </a:t>
            </a:r>
            <a:r>
              <a:rPr lang="en-GB" altLang="en-US" b="1" dirty="0" smtClean="0"/>
              <a:t>Just</a:t>
            </a:r>
            <a:r>
              <a:rPr lang="en-GB" altLang="en-US" b="1" dirty="0" smtClean="0">
                <a:solidFill>
                  <a:srgbClr val="7030A0"/>
                </a:solidFill>
              </a:rPr>
              <a:t> recording/learning </a:t>
            </a:r>
            <a:r>
              <a:rPr lang="en-GB" altLang="en-US" b="1" dirty="0" smtClean="0"/>
              <a:t>expert/user</a:t>
            </a:r>
            <a:r>
              <a:rPr lang="en-GB" altLang="en-US" b="1" dirty="0" smtClean="0">
                <a:solidFill>
                  <a:srgbClr val="7030A0"/>
                </a:solidFill>
              </a:rPr>
              <a:t> know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endParaRPr lang="en-GB" b="1" dirty="0" smtClean="0"/>
          </a:p>
          <a:p>
            <a:pPr lvl="1"/>
            <a:endParaRPr lang="en-GB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05338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2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Knowledge Acquisition for </a:t>
            </a:r>
            <a:r>
              <a:rPr lang="en-US" sz="1200" b="1" smtClean="0">
                <a:solidFill>
                  <a:schemeClr val="tx1"/>
                </a:solidFill>
              </a:rPr>
              <a:t>Decision Theory/Policy </a:t>
            </a:r>
            <a:endParaRPr lang="en-US" sz="1200" b="1" dirty="0" smtClean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1200" b="1" dirty="0" err="1" smtClean="0">
                <a:solidFill>
                  <a:schemeClr val="tx1"/>
                </a:solidFill>
              </a:rPr>
              <a:t>SoDA</a:t>
            </a:r>
            <a:r>
              <a:rPr lang="en-US" sz="1200" b="1" dirty="0" smtClean="0">
                <a:solidFill>
                  <a:schemeClr val="tx1"/>
                </a:solidFill>
              </a:rPr>
              <a:t> Methodology</a:t>
            </a:r>
          </a:p>
          <a:p>
            <a:pPr>
              <a:buClr>
                <a:schemeClr val="tx1"/>
              </a:buClr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Call Assistant</a:t>
            </a:r>
            <a:endParaRPr lang="en-US" sz="1200" b="1" dirty="0">
              <a:solidFill>
                <a:schemeClr val="tx1"/>
              </a:solidFill>
            </a:endParaRPr>
          </a:p>
          <a:p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/>
        <p:txBody>
          <a:bodyPr>
            <a:normAutofit/>
          </a:bodyPr>
          <a:lstStyle/>
          <a:p>
            <a:endParaRPr lang="en-US" altLang="el-GR" sz="4000" dirty="0" smtClean="0">
              <a:solidFill>
                <a:schemeClr val="tx1"/>
              </a:solidFill>
            </a:endParaRPr>
          </a:p>
          <a:p>
            <a:r>
              <a:rPr lang="en-US" altLang="el-GR" sz="4000" dirty="0" smtClean="0">
                <a:solidFill>
                  <a:schemeClr val="tx1"/>
                </a:solidFill>
              </a:rPr>
              <a:t>Cognitive Assistants via Argumentation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9F0740-C59C-4AD6-B752-7CC1CE13501A}" type="slidenum">
              <a:rPr lang="bg-BG">
                <a:solidFill>
                  <a:srgbClr val="000000"/>
                </a:solidFill>
                <a:latin typeface="Calibri" panose="020F050202020403020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bg-BG" dirty="0">
              <a:solidFill>
                <a:srgbClr val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234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403080" cy="1139825"/>
          </a:xfrm>
        </p:spPr>
        <p:txBody>
          <a:bodyPr/>
          <a:lstStyle/>
          <a:p>
            <a:pPr algn="ctr"/>
            <a:r>
              <a:rPr lang="en-US" altLang="en-US" b="1" dirty="0" smtClean="0"/>
              <a:t>Decision Making in Argumentation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 smtClean="0">
              <a:solidFill>
                <a:srgbClr val="0070C0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Language </a:t>
            </a:r>
          </a:p>
          <a:p>
            <a:pPr lvl="1"/>
            <a:r>
              <a:rPr lang="en-GB" altLang="en-US" b="1" dirty="0" smtClean="0"/>
              <a:t>Describe Options:</a:t>
            </a:r>
            <a:r>
              <a:rPr lang="en-GB" altLang="en-US" b="1" dirty="0" smtClean="0">
                <a:solidFill>
                  <a:schemeClr val="accent2"/>
                </a:solidFill>
              </a:rPr>
              <a:t> e.g. allow(call), deny(call)</a:t>
            </a:r>
          </a:p>
          <a:p>
            <a:pPr lvl="1"/>
            <a:r>
              <a:rPr lang="en-GB" altLang="en-US" b="1" dirty="0" smtClean="0"/>
              <a:t>Describe the (relevant part of the) World:</a:t>
            </a:r>
          </a:p>
          <a:p>
            <a:pPr lvl="2"/>
            <a:r>
              <a:rPr lang="en-GB" altLang="en-US" b="1" dirty="0" smtClean="0"/>
              <a:t>Level 1: sensory level </a:t>
            </a:r>
            <a:r>
              <a:rPr lang="en-GB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e.g. call number</a:t>
            </a:r>
          </a:p>
          <a:p>
            <a:pPr lvl="2"/>
            <a:r>
              <a:rPr lang="en-GB" altLang="en-US" b="1" dirty="0" smtClean="0"/>
              <a:t>Level 2: cognitive concept level </a:t>
            </a:r>
            <a:r>
              <a:rPr lang="en-GB" alt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e.g. colleague call</a:t>
            </a:r>
            <a:endParaRPr lang="en-GB" alt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/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>
                <a:solidFill>
                  <a:srgbClr val="0070C0"/>
                </a:solidFill>
              </a:rPr>
              <a:t>Knowledge </a:t>
            </a:r>
            <a:r>
              <a:rPr lang="en-GB" altLang="en-US" b="1" dirty="0" smtClean="0"/>
              <a:t>is in the form of:</a:t>
            </a:r>
          </a:p>
          <a:p>
            <a:pPr lvl="1"/>
            <a:r>
              <a:rPr lang="en-GB" altLang="en-US" b="1" dirty="0" smtClean="0">
                <a:solidFill>
                  <a:srgbClr val="0070C0"/>
                </a:solidFill>
              </a:rPr>
              <a:t>Preferences: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According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to</a:t>
            </a:r>
            <a:r>
              <a:rPr lang="en-GB" altLang="en-US" b="1" dirty="0" smtClean="0">
                <a:solidFill>
                  <a:schemeClr val="accent2"/>
                </a:solidFill>
              </a:rPr>
              <a:t> User </a:t>
            </a:r>
            <a:r>
              <a:rPr lang="en-GB" altLang="en-US" b="1" dirty="0" smtClean="0"/>
              <a:t>values</a:t>
            </a:r>
          </a:p>
          <a:p>
            <a:pPr lvl="1"/>
            <a:r>
              <a:rPr lang="en-GB" altLang="en-US" b="1" dirty="0" smtClean="0"/>
              <a:t>Common Sense </a:t>
            </a:r>
            <a:r>
              <a:rPr lang="en-GB" altLang="en-US" b="1" dirty="0" smtClean="0">
                <a:solidFill>
                  <a:srgbClr val="0070C0"/>
                </a:solidFill>
              </a:rPr>
              <a:t>Preferences</a:t>
            </a:r>
          </a:p>
        </p:txBody>
      </p:sp>
    </p:spTree>
    <p:extLst>
      <p:ext uri="{BB962C8B-B14F-4D97-AF65-F5344CB8AC3E}">
        <p14:creationId xmlns:p14="http://schemas.microsoft.com/office/powerpoint/2010/main" val="3673159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rgbClr val="0070C0"/>
                </a:solidFill>
              </a:rPr>
              <a:t>Cognitive Call Assistant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686800" cy="4876800"/>
          </a:xfrm>
        </p:spPr>
        <p:txBody>
          <a:bodyPr/>
          <a:lstStyle/>
          <a:p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/>
              <a:t>Decision policy of </a:t>
            </a:r>
            <a:r>
              <a:rPr lang="en-GB" altLang="en-US" b="1" dirty="0" smtClean="0">
                <a:solidFill>
                  <a:srgbClr val="0070C0"/>
                </a:solidFill>
              </a:rPr>
              <a:t>call assistant</a:t>
            </a:r>
            <a:r>
              <a:rPr lang="en-GB" altLang="en-US" b="1" dirty="0" smtClean="0"/>
              <a:t>:</a:t>
            </a:r>
          </a:p>
          <a:p>
            <a:endParaRPr lang="en-GB" altLang="en-US" b="1" dirty="0"/>
          </a:p>
          <a:p>
            <a:pPr lvl="1"/>
            <a:r>
              <a:rPr lang="en-GB" dirty="0"/>
              <a:t>Normally, </a:t>
            </a:r>
            <a:r>
              <a:rPr lang="en-GB" u="sng" dirty="0"/>
              <a:t>allow</a:t>
            </a:r>
            <a:r>
              <a:rPr lang="en-GB" dirty="0"/>
              <a:t> </a:t>
            </a:r>
            <a:r>
              <a:rPr lang="en-GB" dirty="0" smtClean="0"/>
              <a:t>calls.</a:t>
            </a:r>
          </a:p>
          <a:p>
            <a:pPr marL="457200" lvl="1" indent="0">
              <a:buNone/>
            </a:pPr>
            <a:r>
              <a:rPr lang="en-US" dirty="0" smtClean="0"/>
              <a:t>When </a:t>
            </a:r>
            <a:r>
              <a:rPr lang="en-US" dirty="0"/>
              <a:t>at work </a:t>
            </a:r>
            <a:r>
              <a:rPr lang="en-US" u="sng" dirty="0" smtClean="0"/>
              <a:t>deny</a:t>
            </a:r>
            <a:r>
              <a:rPr lang="en-US" dirty="0" smtClean="0"/>
              <a:t> </a:t>
            </a:r>
            <a:r>
              <a:rPr lang="en-US" dirty="0"/>
              <a:t>calls from unknown </a:t>
            </a:r>
            <a:r>
              <a:rPr lang="en-US" dirty="0" smtClean="0"/>
              <a:t>numbers.</a:t>
            </a:r>
            <a:r>
              <a:rPr lang="en-GB" dirty="0" smtClean="0"/>
              <a:t>When </a:t>
            </a:r>
            <a:r>
              <a:rPr lang="en-US" dirty="0"/>
              <a:t>in a meeting at work also </a:t>
            </a:r>
            <a:r>
              <a:rPr lang="en-US" u="sng" dirty="0"/>
              <a:t>deny</a:t>
            </a:r>
            <a:r>
              <a:rPr lang="en-US" dirty="0"/>
              <a:t> known calls unless family calls when there is an emergency at home. </a:t>
            </a:r>
            <a:r>
              <a:rPr lang="en-US" u="sng" dirty="0"/>
              <a:t>Allow</a:t>
            </a:r>
            <a:r>
              <a:rPr lang="en-US" dirty="0"/>
              <a:t> all calls from my manager. </a:t>
            </a:r>
            <a:endParaRPr lang="en-GB" altLang="en-US" b="1" dirty="0" smtClean="0"/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/>
              <a:t>Options:</a:t>
            </a:r>
            <a:r>
              <a:rPr lang="en-GB" altLang="en-US" b="1" dirty="0" smtClean="0">
                <a:solidFill>
                  <a:schemeClr val="accent2"/>
                </a:solidFill>
              </a:rPr>
              <a:t> allow(call), deny(call)</a:t>
            </a:r>
          </a:p>
        </p:txBody>
      </p:sp>
    </p:spTree>
    <p:extLst>
      <p:ext uri="{BB962C8B-B14F-4D97-AF65-F5344CB8AC3E}">
        <p14:creationId xmlns:p14="http://schemas.microsoft.com/office/powerpoint/2010/main" val="42093920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834896" y="121921"/>
            <a:ext cx="9403080" cy="1139825"/>
          </a:xfrm>
        </p:spPr>
        <p:txBody>
          <a:bodyPr/>
          <a:lstStyle/>
          <a:p>
            <a:pPr algn="ctr"/>
            <a:r>
              <a:rPr lang="en-US" altLang="en-US" b="1" dirty="0" smtClean="0"/>
              <a:t>Decision Making in Argumentation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chemeClr val="tx1"/>
                </a:solidFill>
              </a:rPr>
              <a:t>Example:</a:t>
            </a:r>
            <a:r>
              <a:rPr lang="en-US" altLang="en-US" dirty="0" smtClean="0"/>
              <a:t> </a:t>
            </a:r>
            <a:r>
              <a:rPr lang="en-GB" altLang="en-US" b="1" dirty="0" smtClean="0">
                <a:solidFill>
                  <a:srgbClr val="0070C0"/>
                </a:solidFill>
              </a:rPr>
              <a:t>Cognitive Call Assistant</a:t>
            </a:r>
            <a:endParaRPr lang="en-US" alt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917192" y="1773936"/>
            <a:ext cx="9723120" cy="4876800"/>
          </a:xfrm>
        </p:spPr>
        <p:txBody>
          <a:bodyPr/>
          <a:lstStyle/>
          <a:p>
            <a:r>
              <a:rPr lang="en-GB" altLang="en-US" b="1" dirty="0" smtClean="0"/>
              <a:t>Options:</a:t>
            </a:r>
            <a:r>
              <a:rPr lang="en-GB" altLang="en-US" b="1" dirty="0" smtClean="0">
                <a:solidFill>
                  <a:schemeClr val="accent2"/>
                </a:solidFill>
              </a:rPr>
              <a:t> allow(call), deny(call)</a:t>
            </a:r>
          </a:p>
          <a:p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GB" altLang="en-US" b="1" dirty="0" smtClean="0"/>
              <a:t>Preferences: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According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to</a:t>
            </a:r>
            <a:r>
              <a:rPr lang="en-GB" altLang="en-US" b="1" dirty="0" smtClean="0">
                <a:solidFill>
                  <a:schemeClr val="accent2"/>
                </a:solidFill>
              </a:rPr>
              <a:t> User </a:t>
            </a:r>
            <a:r>
              <a:rPr lang="en-GB" altLang="en-US" b="1" dirty="0" smtClean="0"/>
              <a:t>values</a:t>
            </a:r>
          </a:p>
          <a:p>
            <a:endParaRPr lang="en-GB" altLang="en-US" b="1" dirty="0" smtClean="0"/>
          </a:p>
          <a:p>
            <a:r>
              <a:rPr lang="en-GB" altLang="en-US" b="1" dirty="0" smtClean="0"/>
              <a:t>General, </a:t>
            </a:r>
            <a:r>
              <a:rPr lang="en-GB" altLang="en-US" b="1" dirty="0" smtClean="0">
                <a:solidFill>
                  <a:srgbClr val="0070C0"/>
                </a:solidFill>
              </a:rPr>
              <a:t>Cognitive Form </a:t>
            </a:r>
            <a:r>
              <a:rPr lang="en-GB" altLang="en-US" dirty="0" smtClean="0"/>
              <a:t>of Preferences:</a:t>
            </a:r>
          </a:p>
          <a:p>
            <a:pPr lvl="1"/>
            <a:r>
              <a:rPr lang="en-GB" altLang="en-US" dirty="0" smtClean="0"/>
              <a:t>“</a:t>
            </a:r>
            <a:r>
              <a:rPr lang="en-GB" altLang="en-US" dirty="0" smtClean="0">
                <a:solidFill>
                  <a:srgbClr val="00B050"/>
                </a:solidFill>
              </a:rPr>
              <a:t>Generally</a:t>
            </a:r>
            <a:r>
              <a:rPr lang="en-GB" altLang="en-US" dirty="0" smtClean="0"/>
              <a:t>, in </a:t>
            </a:r>
            <a:r>
              <a:rPr lang="en-GB" altLang="en-US" b="1" dirty="0" smtClean="0"/>
              <a:t>SITUATION</a:t>
            </a:r>
            <a:r>
              <a:rPr lang="en-GB" altLang="en-US" dirty="0" smtClean="0"/>
              <a:t> prefer Oi, </a:t>
            </a:r>
            <a:br>
              <a:rPr lang="en-GB" altLang="en-US" dirty="0" smtClean="0"/>
            </a:br>
            <a:r>
              <a:rPr lang="en-GB" altLang="en-US" dirty="0" smtClean="0">
                <a:solidFill>
                  <a:srgbClr val="00B050"/>
                </a:solidFill>
              </a:rPr>
              <a:t>but</a:t>
            </a:r>
            <a:r>
              <a:rPr lang="en-GB" altLang="en-US" dirty="0" smtClean="0"/>
              <a:t> when in </a:t>
            </a:r>
            <a:r>
              <a:rPr lang="en-GB" altLang="en-US" dirty="0" smtClean="0">
                <a:solidFill>
                  <a:srgbClr val="00B050"/>
                </a:solidFill>
              </a:rPr>
              <a:t>particular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CONTEXT</a:t>
            </a:r>
            <a:r>
              <a:rPr lang="en-GB" altLang="en-US" dirty="0" smtClean="0"/>
              <a:t>, prefer </a:t>
            </a:r>
            <a:r>
              <a:rPr lang="en-GB" altLang="en-US" dirty="0" err="1" smtClean="0"/>
              <a:t>Oj</a:t>
            </a:r>
            <a:r>
              <a:rPr lang="en-GB" altLang="en-US" dirty="0" smtClean="0"/>
              <a:t>.”</a:t>
            </a:r>
          </a:p>
          <a:p>
            <a:pPr lvl="1"/>
            <a:endParaRPr lang="en-GB" altLang="en-US" b="1" dirty="0" smtClean="0"/>
          </a:p>
          <a:p>
            <a:pPr lvl="1"/>
            <a:r>
              <a:rPr lang="en-GB" altLang="en-US" b="1" dirty="0" smtClean="0"/>
              <a:t>“</a:t>
            </a:r>
            <a:r>
              <a:rPr lang="en-GB" altLang="en-US" b="1" dirty="0" smtClean="0">
                <a:solidFill>
                  <a:srgbClr val="00B050"/>
                </a:solidFill>
              </a:rPr>
              <a:t>Generally,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deny calls when </a:t>
            </a:r>
            <a:r>
              <a:rPr lang="en-GB" altLang="en-US" b="1" dirty="0" smtClean="0">
                <a:solidFill>
                  <a:srgbClr val="0070C0"/>
                </a:solidFill>
              </a:rPr>
              <a:t>{busy at work} </a:t>
            </a:r>
            <a:r>
              <a:rPr lang="en-GB" altLang="en-US" b="1" dirty="0" smtClean="0">
                <a:solidFill>
                  <a:srgbClr val="00B050"/>
                </a:solidFill>
              </a:rPr>
              <a:t>but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allow calls from </a:t>
            </a:r>
            <a:r>
              <a:rPr lang="en-GB" altLang="en-US" b="1" dirty="0" smtClean="0">
                <a:solidFill>
                  <a:srgbClr val="0070C0"/>
                </a:solidFill>
              </a:rPr>
              <a:t>{collaborators}.</a:t>
            </a:r>
            <a:r>
              <a:rPr lang="en-GB" altLang="en-US" b="1" dirty="0" smtClean="0"/>
              <a:t>”</a:t>
            </a: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188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341120" y="249937"/>
            <a:ext cx="9403080" cy="1139825"/>
          </a:xfrm>
        </p:spPr>
        <p:txBody>
          <a:bodyPr/>
          <a:lstStyle/>
          <a:p>
            <a:pPr algn="ctr"/>
            <a:r>
              <a:rPr lang="en-GB" altLang="en-US" b="1" dirty="0" smtClean="0">
                <a:solidFill>
                  <a:srgbClr val="0070C0"/>
                </a:solidFill>
              </a:rPr>
              <a:t>Cognitive Knowledge </a:t>
            </a:r>
            <a:r>
              <a:rPr lang="en-GB" altLang="en-US" b="1" dirty="0" smtClean="0">
                <a:solidFill>
                  <a:schemeClr val="tx1"/>
                </a:solidFill>
              </a:rPr>
              <a:t>for</a:t>
            </a:r>
            <a:r>
              <a:rPr lang="en-GB" altLang="en-US" b="1" dirty="0" smtClean="0">
                <a:solidFill>
                  <a:srgbClr val="0070C0"/>
                </a:solidFill>
              </a:rPr>
              <a:t> </a:t>
            </a:r>
            <a:br>
              <a:rPr lang="en-GB" altLang="en-US" b="1" dirty="0" smtClean="0">
                <a:solidFill>
                  <a:srgbClr val="0070C0"/>
                </a:solidFill>
              </a:rPr>
            </a:br>
            <a:r>
              <a:rPr lang="en-GB" altLang="en-US" b="1" dirty="0" smtClean="0">
                <a:solidFill>
                  <a:srgbClr val="0070C0"/>
                </a:solidFill>
              </a:rPr>
              <a:t>Decision Making</a:t>
            </a:r>
            <a:endParaRPr lang="en-US" altLang="en-US" dirty="0" smtClean="0">
              <a:solidFill>
                <a:srgbClr val="0070C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514856" y="1536192"/>
            <a:ext cx="9723120" cy="4876800"/>
          </a:xfrm>
        </p:spPr>
        <p:txBody>
          <a:bodyPr/>
          <a:lstStyle/>
          <a:p>
            <a:endParaRPr lang="en-GB" altLang="en-US" b="1" dirty="0" smtClean="0"/>
          </a:p>
          <a:p>
            <a:r>
              <a:rPr lang="en-GB" altLang="en-US" b="1" dirty="0" smtClean="0"/>
              <a:t>General, </a:t>
            </a:r>
            <a:r>
              <a:rPr lang="en-GB" altLang="en-US" b="1" dirty="0" smtClean="0">
                <a:solidFill>
                  <a:srgbClr val="0070C0"/>
                </a:solidFill>
              </a:rPr>
              <a:t>Cognitive Form </a:t>
            </a:r>
            <a:r>
              <a:rPr lang="en-GB" altLang="en-US" dirty="0" smtClean="0"/>
              <a:t>of </a:t>
            </a:r>
            <a:r>
              <a:rPr lang="en-GB" altLang="en-US" b="1" dirty="0" smtClean="0">
                <a:solidFill>
                  <a:srgbClr val="0070C0"/>
                </a:solidFill>
              </a:rPr>
              <a:t>Knowledge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“</a:t>
            </a:r>
            <a:r>
              <a:rPr lang="en-GB" altLang="en-US" b="1" dirty="0" smtClean="0">
                <a:solidFill>
                  <a:srgbClr val="00B050"/>
                </a:solidFill>
              </a:rPr>
              <a:t>Generally</a:t>
            </a:r>
            <a:r>
              <a:rPr lang="en-GB" altLang="en-US" b="1" dirty="0" smtClean="0"/>
              <a:t>,</a:t>
            </a:r>
            <a:r>
              <a:rPr lang="en-GB" altLang="en-US" dirty="0" smtClean="0"/>
              <a:t> in </a:t>
            </a:r>
            <a:r>
              <a:rPr lang="en-GB" altLang="en-US" b="1" dirty="0" smtClean="0"/>
              <a:t>SITUATION</a:t>
            </a:r>
            <a:r>
              <a:rPr lang="en-GB" altLang="en-US" dirty="0" smtClean="0"/>
              <a:t> prefer Oi, </a:t>
            </a:r>
            <a:br>
              <a:rPr lang="en-GB" altLang="en-US" dirty="0" smtClean="0"/>
            </a:br>
            <a:r>
              <a:rPr lang="en-GB" altLang="en-US" b="1" dirty="0" smtClean="0">
                <a:solidFill>
                  <a:srgbClr val="00B050"/>
                </a:solidFill>
              </a:rPr>
              <a:t>but</a:t>
            </a:r>
            <a:r>
              <a:rPr lang="en-GB" altLang="en-US" dirty="0" smtClean="0"/>
              <a:t> when in </a:t>
            </a:r>
            <a:r>
              <a:rPr lang="en-GB" altLang="en-US" b="1" dirty="0" smtClean="0">
                <a:solidFill>
                  <a:srgbClr val="00B050"/>
                </a:solidFill>
              </a:rPr>
              <a:t>particular</a:t>
            </a:r>
            <a:r>
              <a:rPr lang="en-GB" altLang="en-US" dirty="0" smtClean="0"/>
              <a:t> </a:t>
            </a:r>
            <a:r>
              <a:rPr lang="en-GB" altLang="en-US" b="1" dirty="0" smtClean="0"/>
              <a:t>CONTEXT</a:t>
            </a:r>
            <a:r>
              <a:rPr lang="en-GB" altLang="en-US" dirty="0" smtClean="0"/>
              <a:t>, prefer </a:t>
            </a:r>
            <a:r>
              <a:rPr lang="en-GB" altLang="en-US" dirty="0" err="1" smtClean="0"/>
              <a:t>Oj</a:t>
            </a:r>
            <a:r>
              <a:rPr lang="en-GB" altLang="en-US" dirty="0" smtClean="0"/>
              <a:t>.”</a:t>
            </a:r>
          </a:p>
          <a:p>
            <a:pPr lvl="1"/>
            <a:endParaRPr lang="en-GB" altLang="en-US" b="1" dirty="0" smtClean="0"/>
          </a:p>
          <a:p>
            <a:pPr lvl="1"/>
            <a:r>
              <a:rPr lang="en-GB" altLang="en-US" b="1" dirty="0" smtClean="0"/>
              <a:t>“</a:t>
            </a:r>
            <a:r>
              <a:rPr lang="en-GB" altLang="en-US" b="1" dirty="0" smtClean="0">
                <a:solidFill>
                  <a:srgbClr val="00B050"/>
                </a:solidFill>
              </a:rPr>
              <a:t>Generally,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deny calls when </a:t>
            </a:r>
            <a:r>
              <a:rPr lang="en-GB" altLang="en-US" b="1" dirty="0" smtClean="0">
                <a:solidFill>
                  <a:srgbClr val="0070C0"/>
                </a:solidFill>
              </a:rPr>
              <a:t>{busy at work} </a:t>
            </a:r>
            <a:r>
              <a:rPr lang="en-GB" altLang="en-US" b="1" dirty="0" smtClean="0">
                <a:solidFill>
                  <a:srgbClr val="00B050"/>
                </a:solidFill>
              </a:rPr>
              <a:t>but</a:t>
            </a:r>
            <a:r>
              <a:rPr lang="en-GB" altLang="en-US" b="1" dirty="0" smtClean="0">
                <a:solidFill>
                  <a:schemeClr val="accent2"/>
                </a:solidFill>
              </a:rPr>
              <a:t> </a:t>
            </a:r>
            <a:r>
              <a:rPr lang="en-GB" altLang="en-US" b="1" dirty="0" smtClean="0"/>
              <a:t>allow calls from </a:t>
            </a:r>
            <a:r>
              <a:rPr lang="en-GB" altLang="en-US" b="1" dirty="0" smtClean="0">
                <a:solidFill>
                  <a:srgbClr val="0070C0"/>
                </a:solidFill>
              </a:rPr>
              <a:t>{collaborators}.</a:t>
            </a:r>
            <a:r>
              <a:rPr lang="en-GB" altLang="en-US" b="1" dirty="0" smtClean="0"/>
              <a:t>”</a:t>
            </a:r>
          </a:p>
          <a:p>
            <a:pPr marL="1371600" lvl="3" indent="0">
              <a:buNone/>
            </a:pPr>
            <a:endParaRPr lang="en-GB" altLang="en-US" b="1" dirty="0">
              <a:solidFill>
                <a:schemeClr val="accent2"/>
              </a:solidFill>
            </a:endParaRPr>
          </a:p>
          <a:p>
            <a:pPr marL="1371600" lvl="3" indent="0"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marL="571500" indent="-457200"/>
            <a:r>
              <a:rPr lang="en-GB" altLang="en-US" b="1" dirty="0" smtClean="0">
                <a:solidFill>
                  <a:srgbClr val="0070C0"/>
                </a:solidFill>
              </a:rPr>
              <a:t>Scenario-based Preferences:</a:t>
            </a:r>
          </a:p>
          <a:p>
            <a:pPr marL="971550" lvl="1" indent="-457200"/>
            <a:r>
              <a:rPr lang="en-GB" altLang="en-US" b="1" dirty="0" smtClean="0">
                <a:solidFill>
                  <a:srgbClr val="FF0000"/>
                </a:solidFill>
              </a:rPr>
              <a:t>&lt;Id, Scenario,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Preferred_Options</a:t>
            </a:r>
            <a:r>
              <a:rPr lang="en-GB" altLang="en-US" b="1" dirty="0" smtClean="0">
                <a:solidFill>
                  <a:srgbClr val="FF0000"/>
                </a:solidFill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10243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1139825"/>
          </a:xfrm>
        </p:spPr>
        <p:txBody>
          <a:bodyPr/>
          <a:lstStyle/>
          <a:p>
            <a:pPr algn="ctr"/>
            <a:r>
              <a:rPr lang="en-US" altLang="en-US" dirty="0"/>
              <a:t/>
            </a:r>
            <a:br>
              <a:rPr lang="en-US" altLang="en-US" dirty="0"/>
            </a:br>
            <a:r>
              <a:rPr lang="en-GB" altLang="en-US" b="1" dirty="0" smtClean="0">
                <a:solidFill>
                  <a:schemeClr val="tx1"/>
                </a:solidFill>
              </a:rPr>
              <a:t>Call Assistant: </a:t>
            </a:r>
            <a:br>
              <a:rPr lang="en-GB" altLang="en-US" b="1" dirty="0" smtClean="0">
                <a:solidFill>
                  <a:schemeClr val="tx1"/>
                </a:solidFill>
              </a:rPr>
            </a:br>
            <a:r>
              <a:rPr lang="en-GB" altLang="en-US" b="1" dirty="0" smtClean="0">
                <a:solidFill>
                  <a:srgbClr val="0070C0"/>
                </a:solidFill>
              </a:rPr>
              <a:t>Scenario-based Preferences</a:t>
            </a:r>
            <a:endParaRPr lang="en-US" altLang="en-US" b="1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17837" y="1371600"/>
            <a:ext cx="11228173" cy="5105400"/>
          </a:xfrm>
        </p:spPr>
        <p:txBody>
          <a:bodyPr>
            <a:normAutofit fontScale="92500" lnSpcReduction="10000"/>
          </a:bodyPr>
          <a:lstStyle/>
          <a:p>
            <a:endParaRPr lang="en-GB" altLang="en-US" b="1" dirty="0" smtClean="0">
              <a:solidFill>
                <a:schemeClr val="accent2"/>
              </a:solidFill>
            </a:endParaRPr>
          </a:p>
          <a:p>
            <a:r>
              <a:rPr lang="en-US" b="1" dirty="0"/>
              <a:t>&lt;1, {} 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allow(call)}</a:t>
            </a:r>
            <a:r>
              <a:rPr lang="en-US" b="1" dirty="0" smtClean="0"/>
              <a:t>&gt;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b="1" dirty="0" smtClean="0"/>
              <a:t>&lt;2, </a:t>
            </a:r>
            <a:r>
              <a:rPr lang="en-US" b="1" dirty="0"/>
              <a:t>{unknown(call</a:t>
            </a:r>
            <a:r>
              <a:rPr lang="en-US" b="1" dirty="0" smtClean="0"/>
              <a:t>), </a:t>
            </a:r>
            <a:r>
              <a:rPr lang="en-US" b="1" dirty="0" err="1" smtClean="0"/>
              <a:t>at_work</a:t>
            </a:r>
            <a:r>
              <a:rPr lang="en-US" b="1" dirty="0" smtClean="0"/>
              <a:t>},</a:t>
            </a:r>
            <a:r>
              <a:rPr lang="en-US" b="1" dirty="0"/>
              <a:t>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deny(call)}</a:t>
            </a:r>
            <a:r>
              <a:rPr lang="en-US" b="1" dirty="0" smtClean="0"/>
              <a:t>&gt;</a:t>
            </a:r>
          </a:p>
          <a:p>
            <a:endParaRPr lang="el-GR" dirty="0"/>
          </a:p>
          <a:p>
            <a:r>
              <a:rPr lang="en-US" b="1" dirty="0" smtClean="0"/>
              <a:t>&lt;3, </a:t>
            </a:r>
            <a:r>
              <a:rPr lang="en-US" b="1" dirty="0"/>
              <a:t>{</a:t>
            </a:r>
            <a:r>
              <a:rPr lang="en-US" b="1" dirty="0" err="1"/>
              <a:t>in_meeting</a:t>
            </a:r>
            <a:r>
              <a:rPr lang="en-US" b="1" dirty="0"/>
              <a:t>, </a:t>
            </a:r>
            <a:r>
              <a:rPr lang="en-US" b="1" dirty="0" err="1"/>
              <a:t>at_work</a:t>
            </a:r>
            <a:r>
              <a:rPr lang="en-US" dirty="0"/>
              <a:t> </a:t>
            </a:r>
            <a:r>
              <a:rPr lang="en-US" b="1" dirty="0"/>
              <a:t>} 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deny(call)}</a:t>
            </a:r>
            <a:r>
              <a:rPr lang="en-US" b="1" dirty="0" smtClean="0"/>
              <a:t>&gt;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l-GR" dirty="0"/>
          </a:p>
          <a:p>
            <a:r>
              <a:rPr lang="en-US" b="1" dirty="0" smtClean="0"/>
              <a:t>&lt;4, </a:t>
            </a:r>
            <a:r>
              <a:rPr lang="en-US" b="1" dirty="0"/>
              <a:t>{</a:t>
            </a:r>
            <a:r>
              <a:rPr lang="en-US" b="1" dirty="0" err="1"/>
              <a:t>in_meeting</a:t>
            </a:r>
            <a:r>
              <a:rPr lang="en-US" b="1" dirty="0"/>
              <a:t>, </a:t>
            </a:r>
            <a:r>
              <a:rPr lang="en-US" b="1" dirty="0" err="1"/>
              <a:t>at_work</a:t>
            </a:r>
            <a:r>
              <a:rPr lang="en-US" b="1" dirty="0"/>
              <a:t>, family(call</a:t>
            </a:r>
            <a:r>
              <a:rPr lang="en-US" b="1" dirty="0" smtClean="0"/>
              <a:t>),emergency} </a:t>
            </a:r>
            <a:r>
              <a:rPr lang="en-US" b="1" dirty="0"/>
              <a:t>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allow(call)}</a:t>
            </a:r>
            <a:r>
              <a:rPr lang="en-US" b="1" dirty="0" smtClean="0"/>
              <a:t>&gt;</a:t>
            </a:r>
          </a:p>
          <a:p>
            <a:pPr marL="0" indent="0">
              <a:buNone/>
            </a:pPr>
            <a:r>
              <a:rPr lang="en-GB" dirty="0"/>
              <a:t>  </a:t>
            </a:r>
            <a:endParaRPr lang="en-GB" dirty="0" smtClean="0"/>
          </a:p>
          <a:p>
            <a:r>
              <a:rPr lang="en-US" b="1" dirty="0"/>
              <a:t>&lt;</a:t>
            </a:r>
            <a:r>
              <a:rPr lang="en-US" b="1" dirty="0" smtClean="0"/>
              <a:t>5, </a:t>
            </a:r>
            <a:r>
              <a:rPr lang="en-US" b="1" dirty="0"/>
              <a:t>{ manager(call)</a:t>
            </a:r>
            <a:r>
              <a:rPr lang="en-US" dirty="0"/>
              <a:t> </a:t>
            </a:r>
            <a:r>
              <a:rPr lang="en-US" b="1" dirty="0"/>
              <a:t>} , </a:t>
            </a:r>
            <a:r>
              <a:rPr lang="en-US" b="1" dirty="0" smtClean="0"/>
              <a:t>{</a:t>
            </a:r>
            <a:r>
              <a:rPr lang="en-US" b="1" dirty="0" smtClean="0">
                <a:solidFill>
                  <a:srgbClr val="0070C0"/>
                </a:solidFill>
              </a:rPr>
              <a:t>allow(call)}</a:t>
            </a:r>
            <a:r>
              <a:rPr lang="en-US" b="1" dirty="0" smtClean="0"/>
              <a:t>&gt;</a:t>
            </a:r>
            <a:endParaRPr lang="en-US" b="1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21186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b="1" dirty="0" smtClean="0">
                <a:latin typeface="Comic Sans MS" panose="030F0702030302020204" pitchFamily="66" charset="0"/>
              </a:rPr>
              <a:t> &amp; </a:t>
            </a:r>
            <a:r>
              <a:rPr lang="en-GB" altLang="el-G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Combinations</a:t>
            </a:r>
            <a:r>
              <a:rPr lang="en-GB" altLang="el-GR" b="1" dirty="0" smtClean="0">
                <a:latin typeface="Comic Sans MS" panose="030F0702030302020204" pitchFamily="66" charset="0"/>
              </a:rPr>
              <a:t>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b="1" dirty="0" smtClean="0">
                <a:latin typeface="Comic Sans MS" panose="030F0702030302020204" pitchFamily="66" charset="0"/>
              </a:rPr>
              <a:t>of Scenarios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Refinement</a:t>
            </a:r>
            <a:r>
              <a:rPr lang="en-GB" altLang="el-GR" sz="3200" dirty="0" smtClean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extra condition(s)</a:t>
            </a:r>
            <a:r>
              <a:rPr lang="en-GB" altLang="el-GR" sz="3200" dirty="0" smtClean="0">
                <a:latin typeface="Comic Sans MS" panose="030F0702030302020204" pitchFamily="66" charset="0"/>
              </a:rPr>
              <a:t>. 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 smtClean="0">
                <a:latin typeface="Comic Sans MS" panose="030F0702030302020204" pitchFamily="66" charset="0"/>
              </a:rPr>
              <a:t>Example 1:</a:t>
            </a:r>
            <a:endParaRPr lang="en-GB" altLang="el-GR" sz="2400" b="1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US" altLang="el-GR" sz="2000" dirty="0">
                <a:latin typeface="Comic Sans MS" panose="030F0702030302020204" pitchFamily="66" charset="0"/>
              </a:rPr>
              <a:t>&lt;1, {} , </a:t>
            </a:r>
            <a:r>
              <a:rPr lang="en-US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allow(call</a:t>
            </a:r>
            <a:r>
              <a:rPr lang="en-US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en-US" altLang="el-GR" sz="2000" dirty="0" smtClean="0">
                <a:latin typeface="Comic Sans MS" panose="030F0702030302020204" pitchFamily="66" charset="0"/>
              </a:rPr>
              <a:t>&gt;</a:t>
            </a:r>
            <a:endParaRPr lang="en-US" altLang="el-GR" sz="2000" dirty="0">
              <a:latin typeface="Comic Sans MS" panose="030F0702030302020204" pitchFamily="66" charset="0"/>
            </a:endParaRPr>
          </a:p>
          <a:p>
            <a:pPr lvl="1" eaLnBrk="1" hangingPunct="1">
              <a:defRPr/>
            </a:pPr>
            <a:r>
              <a:rPr lang="en-US" altLang="el-GR" sz="2000" dirty="0">
                <a:latin typeface="Comic Sans MS" panose="030F0702030302020204" pitchFamily="66" charset="0"/>
              </a:rPr>
              <a:t>&lt;2, {unknown(call), </a:t>
            </a:r>
            <a:r>
              <a:rPr lang="en-US" altLang="el-GR" sz="2000" dirty="0" err="1">
                <a:latin typeface="Comic Sans MS" panose="030F0702030302020204" pitchFamily="66" charset="0"/>
              </a:rPr>
              <a:t>at_work</a:t>
            </a:r>
            <a:r>
              <a:rPr lang="en-US" altLang="el-GR" sz="2000" dirty="0">
                <a:latin typeface="Comic Sans MS" panose="030F0702030302020204" pitchFamily="66" charset="0"/>
              </a:rPr>
              <a:t>}, </a:t>
            </a:r>
            <a:r>
              <a:rPr lang="en-US" altLang="el-GR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deny(call</a:t>
            </a:r>
            <a:r>
              <a:rPr lang="en-US" altLang="el-GR" sz="2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)</a:t>
            </a:r>
            <a:r>
              <a:rPr lang="en-US" altLang="el-GR" sz="2000" dirty="0" smtClean="0">
                <a:latin typeface="Comic Sans MS" panose="030F0702030302020204" pitchFamily="66" charset="0"/>
              </a:rPr>
              <a:t>&gt;</a:t>
            </a:r>
          </a:p>
          <a:p>
            <a:pPr lvl="1" eaLnBrk="1" hangingPunct="1"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 smtClean="0">
                <a:latin typeface="Comic Sans MS" panose="030F0702030302020204" pitchFamily="66" charset="0"/>
              </a:rPr>
              <a:t>Preferred options (e.g.</a:t>
            </a:r>
            <a:r>
              <a:rPr lang="en-GB" altLang="el-G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GB" altLang="el-GR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deny(call)) </a:t>
            </a:r>
            <a:r>
              <a:rPr lang="en-GB" altLang="el-GR" sz="2400" b="1" dirty="0" smtClean="0">
                <a:latin typeface="Comic Sans MS" panose="030F0702030302020204" pitchFamily="66" charset="0"/>
              </a:rPr>
              <a:t>in more specific scenario </a:t>
            </a:r>
            <a:r>
              <a:rPr lang="en-GB" alt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win</a:t>
            </a:r>
            <a:r>
              <a:rPr lang="en-GB" altLang="el-GR" sz="24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eaLnBrk="1" hangingPunct="1">
              <a:buNone/>
              <a:defRPr/>
            </a:pPr>
            <a:r>
              <a:rPr lang="en-GB" altLang="el-GR" sz="2400" dirty="0" smtClean="0">
                <a:latin typeface="Comic Sans MS" panose="030F0702030302020204" pitchFamily="66" charset="0"/>
              </a:rPr>
              <a:t>   Therefore arguments in </a:t>
            </a:r>
            <a:r>
              <a:rPr lang="en-GB" altLang="el-GR" sz="2400" dirty="0">
                <a:latin typeface="Comic Sans MS" panose="030F0702030302020204" pitchFamily="66" charset="0"/>
              </a:rPr>
              <a:t>more specific scenario </a:t>
            </a:r>
            <a:r>
              <a:rPr lang="en-GB" altLang="el-GR" sz="2400" dirty="0" smtClean="0">
                <a:latin typeface="Comic Sans MS" panose="030F0702030302020204" pitchFamily="66" charset="0"/>
              </a:rPr>
              <a:t>are </a:t>
            </a:r>
            <a:r>
              <a:rPr lang="en-GB" alt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stronger.</a:t>
            </a:r>
          </a:p>
          <a:p>
            <a:pPr marL="0" indent="0" eaLnBrk="1" hangingPunct="1">
              <a:buNone/>
              <a:defRPr/>
            </a:pPr>
            <a:endParaRPr lang="en-GB" altLang="el-GR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 smtClean="0">
                <a:latin typeface="Comic Sans MS" panose="030F0702030302020204" pitchFamily="66" charset="0"/>
              </a:rPr>
              <a:t>Example 2:</a:t>
            </a:r>
          </a:p>
          <a:p>
            <a:pPr lvl="1"/>
            <a:r>
              <a:rPr lang="en-US" sz="2000" dirty="0"/>
              <a:t>&lt;3, {</a:t>
            </a:r>
            <a:r>
              <a:rPr lang="en-US" sz="2000" dirty="0" err="1"/>
              <a:t>in_meeting</a:t>
            </a:r>
            <a:r>
              <a:rPr lang="en-US" sz="2000" dirty="0"/>
              <a:t>, </a:t>
            </a:r>
            <a:r>
              <a:rPr lang="en-US" sz="2000" dirty="0" err="1"/>
              <a:t>at_work</a:t>
            </a:r>
            <a:r>
              <a:rPr lang="en-US" sz="2000" dirty="0"/>
              <a:t> } , </a:t>
            </a:r>
            <a:r>
              <a:rPr lang="en-US" sz="2000" dirty="0">
                <a:solidFill>
                  <a:srgbClr val="0070C0"/>
                </a:solidFill>
              </a:rPr>
              <a:t>deny(call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/>
              <a:t>&gt;</a:t>
            </a:r>
            <a:endParaRPr lang="el-GR" sz="2400" dirty="0"/>
          </a:p>
          <a:p>
            <a:pPr lvl="1"/>
            <a:r>
              <a:rPr lang="en-US" sz="2000" dirty="0"/>
              <a:t>&lt;4, {</a:t>
            </a:r>
            <a:r>
              <a:rPr lang="en-US" sz="2000" dirty="0" err="1"/>
              <a:t>in_meeting</a:t>
            </a:r>
            <a:r>
              <a:rPr lang="en-US" sz="2000" dirty="0"/>
              <a:t>, </a:t>
            </a:r>
            <a:r>
              <a:rPr lang="en-US" sz="2000" dirty="0" err="1"/>
              <a:t>at_work</a:t>
            </a:r>
            <a:r>
              <a:rPr lang="en-US" sz="2000" dirty="0"/>
              <a:t>, family(call),emergency} , </a:t>
            </a:r>
            <a:r>
              <a:rPr lang="en-US" sz="2000" dirty="0">
                <a:solidFill>
                  <a:srgbClr val="0070C0"/>
                </a:solidFill>
              </a:rPr>
              <a:t>allow(call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r>
              <a:rPr lang="en-US" sz="2000" dirty="0" smtClean="0"/>
              <a:t>&gt;</a:t>
            </a:r>
          </a:p>
          <a:p>
            <a:pPr lvl="1"/>
            <a:r>
              <a:rPr lang="en-US" sz="2000" b="1" dirty="0" smtClean="0"/>
              <a:t>In more specific scenario, (4): </a:t>
            </a:r>
            <a:r>
              <a:rPr lang="en-US" sz="2000" b="1" dirty="0">
                <a:solidFill>
                  <a:srgbClr val="0070C0"/>
                </a:solidFill>
              </a:rPr>
              <a:t>allow(call</a:t>
            </a:r>
            <a:r>
              <a:rPr lang="en-US" sz="2000" b="1" dirty="0" smtClean="0">
                <a:solidFill>
                  <a:srgbClr val="0070C0"/>
                </a:solidFill>
              </a:rPr>
              <a:t>) </a:t>
            </a:r>
            <a:r>
              <a:rPr lang="en-US" sz="2000" b="1" dirty="0" smtClean="0">
                <a:solidFill>
                  <a:srgbClr val="FF0000"/>
                </a:solidFill>
              </a:rPr>
              <a:t>preferred over </a:t>
            </a:r>
            <a:r>
              <a:rPr lang="en-US" sz="2000" b="1" dirty="0" smtClean="0">
                <a:solidFill>
                  <a:srgbClr val="0070C0"/>
                </a:solidFill>
              </a:rPr>
              <a:t>deny(call</a:t>
            </a:r>
            <a:r>
              <a:rPr lang="en-US" sz="2000" b="1" dirty="0">
                <a:solidFill>
                  <a:srgbClr val="0070C0"/>
                </a:solidFill>
              </a:rPr>
              <a:t>)</a:t>
            </a:r>
            <a:endParaRPr lang="en-US" sz="2000" b="1" dirty="0"/>
          </a:p>
          <a:p>
            <a:pPr eaLnBrk="1" hangingPunct="1"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46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l-GR" b="1" dirty="0" smtClean="0">
                <a:latin typeface="Comic Sans MS" panose="030F0702030302020204" pitchFamily="66" charset="0"/>
              </a:rPr>
              <a:t>Refinement &amp; Combinations </a:t>
            </a:r>
            <a:br>
              <a:rPr lang="en-GB" altLang="el-GR" b="1" dirty="0" smtClean="0">
                <a:latin typeface="Comic Sans MS" panose="030F0702030302020204" pitchFamily="66" charset="0"/>
              </a:rPr>
            </a:br>
            <a:r>
              <a:rPr lang="en-GB" altLang="el-GR" b="1" dirty="0" smtClean="0">
                <a:latin typeface="Comic Sans MS" panose="030F0702030302020204" pitchFamily="66" charset="0"/>
              </a:rPr>
              <a:t>of Scenarios</a:t>
            </a:r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37616" y="1673353"/>
            <a:ext cx="10844784" cy="5065775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GB" alt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Combination</a:t>
            </a:r>
            <a:r>
              <a:rPr lang="en-GB" altLang="el-GR" sz="3200" dirty="0" smtClean="0">
                <a:latin typeface="Comic Sans MS" panose="030F0702030302020204" pitchFamily="66" charset="0"/>
              </a:rPr>
              <a:t> of Scenarios with </a:t>
            </a:r>
            <a:r>
              <a:rPr lang="en-GB" altLang="el-G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conflicting options</a:t>
            </a:r>
            <a:endParaRPr lang="en-GB" altLang="el-GR" sz="3200" b="1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endParaRPr lang="en-GB" altLang="el-GR" sz="2400" b="1" dirty="0" smtClean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 smtClean="0">
                <a:latin typeface="Comic Sans MS" panose="030F0702030302020204" pitchFamily="66" charset="0"/>
              </a:rPr>
              <a:t>Example 1:</a:t>
            </a:r>
            <a:endParaRPr lang="en-GB" altLang="el-GR" sz="2400" b="1" dirty="0">
              <a:latin typeface="Comic Sans MS" panose="030F0702030302020204" pitchFamily="66" charset="0"/>
            </a:endParaRPr>
          </a:p>
          <a:p>
            <a:pPr lvl="1">
              <a:buClr>
                <a:srgbClr val="666600"/>
              </a:buClr>
            </a:pPr>
            <a:r>
              <a:rPr lang="en-US" sz="2000" b="1" dirty="0">
                <a:solidFill>
                  <a:srgbClr val="000000"/>
                </a:solidFill>
              </a:rPr>
              <a:t>&lt;3, {</a:t>
            </a:r>
            <a:r>
              <a:rPr lang="en-US" sz="2000" b="1" dirty="0" err="1">
                <a:solidFill>
                  <a:srgbClr val="000000"/>
                </a:solidFill>
              </a:rPr>
              <a:t>in_meeting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 err="1">
                <a:solidFill>
                  <a:srgbClr val="000000"/>
                </a:solidFill>
              </a:rPr>
              <a:t>at_work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} , </a:t>
            </a:r>
            <a:r>
              <a:rPr lang="en-US" sz="2000" b="1" dirty="0">
                <a:solidFill>
                  <a:srgbClr val="0070C0"/>
                </a:solidFill>
              </a:rPr>
              <a:t>deny(call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</a:rPr>
              <a:t>&gt;</a:t>
            </a:r>
            <a:r>
              <a:rPr lang="en-GB" sz="2400" dirty="0">
                <a:solidFill>
                  <a:srgbClr val="000000"/>
                </a:solidFill>
              </a:rPr>
              <a:t>  </a:t>
            </a:r>
          </a:p>
          <a:p>
            <a:pPr lvl="1">
              <a:buClr>
                <a:srgbClr val="666600"/>
              </a:buClr>
            </a:pPr>
            <a:r>
              <a:rPr lang="en-US" sz="2000" b="1" dirty="0">
                <a:solidFill>
                  <a:srgbClr val="000000"/>
                </a:solidFill>
              </a:rPr>
              <a:t>&lt;5, { manager(call)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} , </a:t>
            </a:r>
            <a:r>
              <a:rPr lang="en-US" sz="2000" b="1" dirty="0">
                <a:solidFill>
                  <a:srgbClr val="0070C0"/>
                </a:solidFill>
              </a:rPr>
              <a:t>allow(call</a:t>
            </a:r>
            <a:r>
              <a:rPr lang="en-US" sz="2000" b="1" dirty="0" smtClean="0">
                <a:solidFill>
                  <a:srgbClr val="0070C0"/>
                </a:solidFill>
              </a:rPr>
              <a:t>)</a:t>
            </a:r>
            <a:r>
              <a:rPr lang="en-US" sz="2000" b="1" dirty="0" smtClean="0">
                <a:solidFill>
                  <a:srgbClr val="000000"/>
                </a:solidFill>
              </a:rPr>
              <a:t>&gt;</a:t>
            </a:r>
          </a:p>
          <a:p>
            <a:pPr lvl="1">
              <a:buClr>
                <a:srgbClr val="666600"/>
              </a:buClr>
            </a:pPr>
            <a:endParaRPr lang="en-US" sz="2000" b="1" dirty="0">
              <a:solidFill>
                <a:srgbClr val="000000"/>
              </a:solidFill>
            </a:endParaRPr>
          </a:p>
          <a:p>
            <a:pPr lvl="1">
              <a:buClr>
                <a:srgbClr val="666600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&lt;3|5, </a:t>
            </a:r>
            <a:r>
              <a:rPr lang="en-US" sz="2000" b="1" dirty="0">
                <a:solidFill>
                  <a:srgbClr val="000000"/>
                </a:solidFill>
              </a:rPr>
              <a:t>{</a:t>
            </a:r>
            <a:r>
              <a:rPr lang="en-US" sz="2000" b="1" dirty="0" err="1">
                <a:solidFill>
                  <a:srgbClr val="000000"/>
                </a:solidFill>
              </a:rPr>
              <a:t>in_meeting</a:t>
            </a:r>
            <a:r>
              <a:rPr lang="en-US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</a:rPr>
              <a:t>at_work</a:t>
            </a:r>
            <a:r>
              <a:rPr lang="en-US" sz="2000" b="1" dirty="0" smtClean="0">
                <a:solidFill>
                  <a:srgbClr val="000000"/>
                </a:solidFill>
              </a:rPr>
              <a:t>, manager(call)},</a:t>
            </a:r>
            <a:r>
              <a:rPr lang="en-US" sz="2000" b="1" dirty="0">
                <a:solidFill>
                  <a:srgbClr val="000000"/>
                </a:solidFill>
              </a:rPr>
              <a:t> </a:t>
            </a:r>
            <a:r>
              <a:rPr lang="en-US" sz="2000" b="1" dirty="0" smtClean="0">
                <a:solidFill>
                  <a:srgbClr val="0070C0"/>
                </a:solidFill>
              </a:rPr>
              <a:t>allow(call)</a:t>
            </a:r>
            <a:r>
              <a:rPr lang="en-US" sz="2000" b="1" dirty="0" smtClean="0">
                <a:solidFill>
                  <a:srgbClr val="000000"/>
                </a:solidFill>
              </a:rPr>
              <a:t>&gt;</a:t>
            </a:r>
            <a:endParaRPr lang="en-US" sz="2000" b="1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en-US" altLang="el-GR" sz="2000" dirty="0">
              <a:latin typeface="Comic Sans MS" panose="030F0702030302020204" pitchFamily="66" charset="0"/>
            </a:endParaRPr>
          </a:p>
          <a:p>
            <a:pPr eaLnBrk="1" hangingPunct="1">
              <a:defRPr/>
            </a:pPr>
            <a:r>
              <a:rPr lang="en-GB" altLang="el-GR" sz="2400" b="1" dirty="0" smtClean="0">
                <a:latin typeface="Comic Sans MS" panose="030F0702030302020204" pitchFamily="66" charset="0"/>
              </a:rPr>
              <a:t>In </a:t>
            </a:r>
            <a:r>
              <a:rPr lang="en-GB" alt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combined scenarios </a:t>
            </a:r>
            <a:r>
              <a:rPr lang="en-GB" altLang="el-GR" sz="2400" b="1" dirty="0" smtClean="0">
                <a:latin typeface="Comic Sans MS" panose="030F0702030302020204" pitchFamily="66" charset="0"/>
              </a:rPr>
              <a:t>the Preferred </a:t>
            </a:r>
            <a:r>
              <a:rPr lang="en-GB" altLang="el-GR" sz="2400" b="1" dirty="0">
                <a:latin typeface="Comic Sans MS" panose="030F0702030302020204" pitchFamily="66" charset="0"/>
              </a:rPr>
              <a:t>O</a:t>
            </a:r>
            <a:r>
              <a:rPr lang="en-GB" altLang="el-GR" sz="2400" b="1" dirty="0" smtClean="0">
                <a:latin typeface="Comic Sans MS" panose="030F0702030302020204" pitchFamily="66" charset="0"/>
              </a:rPr>
              <a:t>ptions are specified independently (or via common sense).</a:t>
            </a:r>
          </a:p>
          <a:p>
            <a:pPr marL="0" indent="0" eaLnBrk="1" hangingPunct="1">
              <a:buNone/>
              <a:defRPr/>
            </a:pPr>
            <a:r>
              <a:rPr lang="en-GB" altLang="el-GR" sz="2400" dirty="0" smtClean="0">
                <a:latin typeface="Comic Sans MS" panose="030F0702030302020204" pitchFamily="66" charset="0"/>
              </a:rPr>
              <a:t>   </a:t>
            </a:r>
            <a:endParaRPr lang="en-GB" altLang="el-GR" sz="2400" dirty="0">
              <a:latin typeface="Comic Sans MS" panose="030F0702030302020204" pitchFamily="66" charset="0"/>
            </a:endParaRPr>
          </a:p>
          <a:p>
            <a:pPr marL="0" indent="0" eaLnBrk="1" hangingPunct="1">
              <a:buNone/>
              <a:defRPr/>
            </a:pPr>
            <a:endParaRPr lang="en-GB" altLang="el-G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644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597</Words>
  <Application>Microsoft Office PowerPoint</Application>
  <PresentationFormat>Widescreen</PresentationFormat>
  <Paragraphs>245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Calibri</vt:lpstr>
      <vt:lpstr>Calibri Light</vt:lpstr>
      <vt:lpstr>Comic Sans MS</vt:lpstr>
      <vt:lpstr>Garamond</vt:lpstr>
      <vt:lpstr>Helvetica Neue</vt:lpstr>
      <vt:lpstr>Symbol</vt:lpstr>
      <vt:lpstr>Times New Roman</vt:lpstr>
      <vt:lpstr>Verdana</vt:lpstr>
      <vt:lpstr>Wingdings</vt:lpstr>
      <vt:lpstr>Office Theme</vt:lpstr>
      <vt:lpstr>Level</vt:lpstr>
      <vt:lpstr>3_Office Theme</vt:lpstr>
      <vt:lpstr>PowerPoint Presentation</vt:lpstr>
      <vt:lpstr>PowerPoint Presentation</vt:lpstr>
      <vt:lpstr>Decision Making in Argumentation Knowledge for Decision Making</vt:lpstr>
      <vt:lpstr> Cognitive Call Assistant</vt:lpstr>
      <vt:lpstr>Decision Making in Argumentation Example: Cognitive Call Assistant</vt:lpstr>
      <vt:lpstr>Cognitive Knowledge for  Decision Making</vt:lpstr>
      <vt:lpstr> Call Assistant:  Scenario-based Preferences</vt:lpstr>
      <vt:lpstr>Refinement &amp; Combinations  of Scenarios</vt:lpstr>
      <vt:lpstr>Refinement &amp; Combinations  of Scenarios</vt:lpstr>
      <vt:lpstr> Call Assistant:  Need Extra Scenarios ?</vt:lpstr>
      <vt:lpstr> Cognitive Knowledge for Decision Making</vt:lpstr>
      <vt:lpstr>Decision policy: Call Assistant (1)  (Expressed in GORGIAS pseudocode)</vt:lpstr>
      <vt:lpstr>Call Assistant Policy  in Gorgias (2)</vt:lpstr>
      <vt:lpstr>Call Assistant Policy  in Gorgias (3)</vt:lpstr>
      <vt:lpstr>Call Assistant:  Argumentation in Scenarios</vt:lpstr>
      <vt:lpstr>Call Assistant:  Argumentation in Scenarios</vt:lpstr>
      <vt:lpstr>Call Assistant:  Argumentation in Scenarios</vt:lpstr>
      <vt:lpstr> Methodology for SBPs acquisition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Argumentation Decision Policy</dc:title>
  <dc:creator>Antonis Kakas</dc:creator>
  <cp:lastModifiedBy>Antonis Kakas</cp:lastModifiedBy>
  <cp:revision>48</cp:revision>
  <cp:lastPrinted>2016-10-30T07:44:37Z</cp:lastPrinted>
  <dcterms:created xsi:type="dcterms:W3CDTF">2016-10-29T19:19:06Z</dcterms:created>
  <dcterms:modified xsi:type="dcterms:W3CDTF">2022-08-31T14:04:18Z</dcterms:modified>
</cp:coreProperties>
</file>