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7" r:id="rId4"/>
  </p:sldMasterIdLst>
  <p:notesMasterIdLst>
    <p:notesMasterId r:id="rId33"/>
  </p:notesMasterIdLst>
  <p:handoutMasterIdLst>
    <p:handoutMasterId r:id="rId34"/>
  </p:handoutMasterIdLst>
  <p:sldIdLst>
    <p:sldId id="315" r:id="rId5"/>
    <p:sldId id="316" r:id="rId6"/>
    <p:sldId id="279" r:id="rId7"/>
    <p:sldId id="290" r:id="rId8"/>
    <p:sldId id="301" r:id="rId9"/>
    <p:sldId id="264" r:id="rId10"/>
    <p:sldId id="292" r:id="rId11"/>
    <p:sldId id="293" r:id="rId12"/>
    <p:sldId id="310" r:id="rId13"/>
    <p:sldId id="294" r:id="rId14"/>
    <p:sldId id="295" r:id="rId15"/>
    <p:sldId id="296" r:id="rId16"/>
    <p:sldId id="298" r:id="rId17"/>
    <p:sldId id="311" r:id="rId18"/>
    <p:sldId id="297" r:id="rId19"/>
    <p:sldId id="312" r:id="rId20"/>
    <p:sldId id="300" r:id="rId21"/>
    <p:sldId id="313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4" r:id="rId31"/>
    <p:sldId id="317" r:id="rId32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B2152-3623-4973-B70F-98DB42C631A9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C423-DB5A-46CC-98C1-AE7B61219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7570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1184C-8C85-46F3-A4A8-54F5BA26490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903D6-9265-4334-9817-ADDA8EA01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6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5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38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6D79C38D-24D3-45BF-B9BA-4E4C82819EFB}" type="slidenum">
              <a:rPr lang="el-GR" altLang="en-US" smtClean="0">
                <a:solidFill>
                  <a:srgbClr val="E74C3C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19</a:t>
            </a:fld>
            <a:endParaRPr lang="el-GR" altLang="en-US" smtClean="0">
              <a:solidFill>
                <a:srgbClr val="E74C3C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5238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74270A2B-036F-4371-A4B5-DCF2F886C08C}" type="slidenum">
              <a:rPr lang="el-GR" altLang="en-US" smtClean="0">
                <a:solidFill>
                  <a:srgbClr val="E74C3C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20</a:t>
            </a:fld>
            <a:endParaRPr lang="el-GR" altLang="en-US" smtClean="0">
              <a:solidFill>
                <a:srgbClr val="E74C3C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136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6036340E-3C58-4C34-8985-CCF095B5B295}" type="slidenum">
              <a:rPr lang="el-GR" altLang="en-US" smtClean="0">
                <a:solidFill>
                  <a:srgbClr val="E74C3C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21</a:t>
            </a:fld>
            <a:endParaRPr lang="el-GR" altLang="en-US" smtClean="0">
              <a:solidFill>
                <a:srgbClr val="E74C3C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9616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07D00CD8-7E32-4AB4-A193-F36558257A22}" type="slidenum">
              <a:rPr lang="el-GR" altLang="en-US" smtClean="0">
                <a:solidFill>
                  <a:srgbClr val="E74C3C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22</a:t>
            </a:fld>
            <a:endParaRPr lang="el-GR" altLang="en-US" smtClean="0">
              <a:solidFill>
                <a:srgbClr val="E74C3C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7633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36613" algn="l"/>
                <a:tab pos="1254125" algn="l"/>
                <a:tab pos="1673225" algn="l"/>
                <a:tab pos="2090738" algn="l"/>
                <a:tab pos="2509838" algn="l"/>
                <a:tab pos="292735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C20AFE5A-6B70-4B38-A744-161E6D54C967}" type="slidenum">
              <a:rPr lang="el-GR" altLang="en-US" smtClean="0">
                <a:solidFill>
                  <a:srgbClr val="E74C3C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25</a:t>
            </a:fld>
            <a:endParaRPr lang="el-GR" altLang="en-US" smtClean="0">
              <a:solidFill>
                <a:srgbClr val="E74C3C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52475"/>
            <a:ext cx="6602413" cy="3714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325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6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73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 sz="24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 sz="24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 sz="24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8E93-D171-4009-8E31-8F0B178842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20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C2CF4-61A4-4D90-936C-B1D491769FDD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19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75281-4B9B-4804-B6CB-3F114E0A2E5B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2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A3960-2692-49CD-A18C-B2A99E5D8607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27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8ABB5-D970-444A-A949-EDD6DB44EF7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5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0AD06-DBAA-4CAD-829E-5C30C90DF87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11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62EF5-840C-499B-BF2E-0079BB27217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1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214B4-250A-4985-B353-6FE99AC5DC8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3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98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92ECE-7F9F-4A0C-911D-CB7A832DF6F4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33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AC35-9D36-4F11-AAF4-711F10D9E68B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09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86FA-685D-4F7B-8EF6-70BAB2B97BFE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97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83508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133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481" y="1121879"/>
            <a:ext cx="9143040" cy="2387771"/>
          </a:xfrm>
        </p:spPr>
        <p:txBody>
          <a:bodyPr/>
          <a:lstStyle>
            <a:lvl1pPr algn="ctr">
              <a:defRPr sz="544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481" y="3601819"/>
            <a:ext cx="9143040" cy="1656174"/>
          </a:xfrm>
        </p:spPr>
        <p:txBody>
          <a:bodyPr/>
          <a:lstStyle>
            <a:lvl1pPr marL="0" indent="0" algn="ctr">
              <a:buNone/>
              <a:defRPr sz="217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35DF0-2F21-48AA-B56C-48D248C7D1D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51391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</a:t>
            </a:r>
            <a:r>
              <a:rPr lang="en-GB" altLang="en-US"/>
              <a:t>ondon</a:t>
            </a:r>
            <a:endParaRPr lang="el-GR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89E9-F01E-4A38-944E-1AB1830DFA6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551060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361" y="1709460"/>
            <a:ext cx="10515839" cy="2852939"/>
          </a:xfrm>
        </p:spPr>
        <p:txBody>
          <a:bodyPr/>
          <a:lstStyle>
            <a:lvl1pPr>
              <a:defRPr sz="544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361" y="4589763"/>
            <a:ext cx="10515839" cy="1499197"/>
          </a:xfrm>
        </p:spPr>
        <p:txBody>
          <a:bodyPr/>
          <a:lstStyle>
            <a:lvl1pPr marL="0" indent="0">
              <a:buNone/>
              <a:defRPr sz="2177"/>
            </a:lvl1pPr>
            <a:lvl2pPr marL="414772" indent="0">
              <a:buNone/>
              <a:defRPr sz="1814"/>
            </a:lvl2pPr>
            <a:lvl3pPr marL="829544" indent="0">
              <a:buNone/>
              <a:defRPr sz="1633"/>
            </a:lvl3pPr>
            <a:lvl4pPr marL="1244316" indent="0">
              <a:buNone/>
              <a:defRPr sz="1452"/>
            </a:lvl4pPr>
            <a:lvl5pPr marL="1659087" indent="0">
              <a:buNone/>
              <a:defRPr sz="1452"/>
            </a:lvl5pPr>
            <a:lvl6pPr marL="2073859" indent="0">
              <a:buNone/>
              <a:defRPr sz="1452"/>
            </a:lvl6pPr>
            <a:lvl7pPr marL="2488631" indent="0">
              <a:buNone/>
              <a:defRPr sz="1452"/>
            </a:lvl7pPr>
            <a:lvl8pPr marL="2903403" indent="0">
              <a:buNone/>
              <a:defRPr sz="1452"/>
            </a:lvl8pPr>
            <a:lvl9pPr marL="3318175" indent="0">
              <a:buNone/>
              <a:defRPr sz="145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995D-EBB0-4DCF-8B63-42481EBF9EA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04565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41" y="1795870"/>
            <a:ext cx="5456640" cy="42426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6801" y="1795870"/>
            <a:ext cx="5458559" cy="42426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4090F-8631-4E8F-ABFB-338BB9D7AD6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05888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41" y="365798"/>
            <a:ext cx="10515839" cy="1324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041" y="1680657"/>
            <a:ext cx="515903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041" y="2504424"/>
            <a:ext cx="5159039" cy="3685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801" y="1680657"/>
            <a:ext cx="5182079" cy="823766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801" y="2504424"/>
            <a:ext cx="5182079" cy="3685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01DA-140E-403A-BAAB-5CD7B992EB5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765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447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9ABA5-5BC2-47CB-903F-E73E56D8B69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50018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63DC1-6A8F-472F-BB6D-D0CC752CC98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97064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/>
          <a:lstStyle>
            <a:lvl1pPr>
              <a:defRPr sz="290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5096-9DD7-4132-B44C-CD05E6309C3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335723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41" y="456528"/>
            <a:ext cx="3932160" cy="1601448"/>
          </a:xfrm>
        </p:spPr>
        <p:txBody>
          <a:bodyPr/>
          <a:lstStyle>
            <a:lvl1pPr>
              <a:defRPr sz="290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1" y="987944"/>
            <a:ext cx="6170880" cy="487347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41" y="2057977"/>
            <a:ext cx="3932160" cy="3810640"/>
          </a:xfrm>
        </p:spPr>
        <p:txBody>
          <a:bodyPr/>
          <a:lstStyle>
            <a:lvl1pPr marL="0" indent="0"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E2FA-D117-4362-AC5D-5DC159E1CCB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520028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2EBDE-B588-42FC-832E-6A35A8E404C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74318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4160" y="326915"/>
            <a:ext cx="2828161" cy="57116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5841" y="326915"/>
            <a:ext cx="8303999" cy="5711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13558-CF95-4095-AC40-ED40B6F92BD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985673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41" y="326915"/>
            <a:ext cx="11316480" cy="8136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841" y="1795869"/>
            <a:ext cx="5456640" cy="20522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76801" y="1795869"/>
            <a:ext cx="5458559" cy="20522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35841" y="3986338"/>
            <a:ext cx="11099519" cy="2052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November 2017, Larnaca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From Natural Language to Argumentation and Cognitive Systems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44C4-DA6B-4A85-9399-BE181D0465D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852195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469587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750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868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625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376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8336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7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2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1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1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9CC54-425C-470B-A2DE-048F8099BD6F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 sz="2400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 sz="2400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 sz="2400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7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162738"/>
            <a:ext cx="11756161" cy="1143480"/>
          </a:xfrm>
          <a:prstGeom prst="rect">
            <a:avLst/>
          </a:prstGeom>
          <a:solidFill>
            <a:srgbClr val="E74C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14772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>
              <a:solidFill>
                <a:srgbClr val="FFFFFF"/>
              </a:solidFill>
              <a:latin typeface="Source Sans Pro" pitchFamily="32" charset="0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9143040" y="6205612"/>
            <a:ext cx="3047041" cy="489651"/>
          </a:xfrm>
          <a:prstGeom prst="rect">
            <a:avLst/>
          </a:prstGeom>
          <a:solidFill>
            <a:srgbClr val="E74C3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14772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>
              <a:solidFill>
                <a:srgbClr val="FFFFFF"/>
              </a:solidFill>
              <a:latin typeface="Source Sans Pro" pitchFamily="32" charset="0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088641" y="6205612"/>
            <a:ext cx="7837440" cy="489651"/>
          </a:xfrm>
          <a:prstGeom prst="rect">
            <a:avLst/>
          </a:prstGeom>
          <a:solidFill>
            <a:srgbClr val="BDC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14772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>
              <a:solidFill>
                <a:srgbClr val="FFFFFF"/>
              </a:solidFill>
              <a:latin typeface="Source Sans Pro" pitchFamily="32" charset="0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216961" y="6205612"/>
            <a:ext cx="652800" cy="48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14772" fontAlgn="base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1633">
              <a:solidFill>
                <a:srgbClr val="FFFFFF"/>
              </a:solidFill>
              <a:latin typeface="Source Sans Pro" pitchFamily="32" charset="0"/>
            </a:endParaRP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5841" y="326915"/>
            <a:ext cx="11316480" cy="813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5841" y="1795870"/>
            <a:ext cx="11099519" cy="424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9143040" y="6205612"/>
            <a:ext cx="2797441" cy="4709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4000"/>
              </a:lnSpc>
              <a:buClrTx/>
              <a:buSzPct val="100000"/>
              <a:buFontTx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47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n-US" smtClean="0"/>
              <a:t>November 2017, L</a:t>
            </a:r>
            <a:r>
              <a:rPr lang="en-GB" altLang="en-US" smtClean="0"/>
              <a:t>ondon</a:t>
            </a:r>
            <a:endParaRPr lang="el-GR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305600" y="6205612"/>
            <a:ext cx="7616641" cy="4867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4000"/>
              </a:lnSpc>
              <a:buClrTx/>
              <a:buSzPct val="100000"/>
              <a:buFontTx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47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n-US" smtClean="0"/>
              <a:t>From Natural Language to Argumentation and Cognitive Systems</a:t>
            </a:r>
            <a:endParaRPr lang="el-GR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216961" y="6205612"/>
            <a:ext cx="648960" cy="486771"/>
          </a:xfrm>
          <a:prstGeom prst="rect">
            <a:avLst/>
          </a:prstGeom>
          <a:solidFill>
            <a:srgbClr val="E74C3C"/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4000"/>
              </a:lnSpc>
              <a:buSzPct val="100000"/>
              <a:defRPr b="1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defRPr>
            </a:lvl1pPr>
          </a:lstStyle>
          <a:p>
            <a:pPr defTabSz="414772" fontAlgn="base">
              <a:spcBef>
                <a:spcPct val="0"/>
              </a:spcBef>
              <a:spcAft>
                <a:spcPct val="0"/>
              </a:spcAft>
              <a:defRPr/>
            </a:pPr>
            <a:fld id="{6DACD318-DCEC-426B-8C33-C6D97ED4BA49}" type="slidenum">
              <a:rPr lang="el-GR" altLang="en-US" smtClean="0"/>
              <a:pPr defTabSz="4147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69145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/>
  <p:txStyles>
    <p:titleStyle>
      <a:lvl1pPr algn="l" defTabSz="414772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3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14772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3" b="1">
          <a:solidFill>
            <a:srgbClr val="FFFFFF"/>
          </a:solidFill>
          <a:latin typeface="Source Sans Pro Black" pitchFamily="32" charset="0"/>
          <a:ea typeface="源ノ角ゴシック Heavy" charset="0"/>
          <a:cs typeface="源ノ角ゴシック Heavy" charset="0"/>
        </a:defRPr>
      </a:lvl2pPr>
      <a:lvl3pPr algn="l" defTabSz="414772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3" b="1">
          <a:solidFill>
            <a:srgbClr val="FFFFFF"/>
          </a:solidFill>
          <a:latin typeface="Source Sans Pro Black" pitchFamily="32" charset="0"/>
          <a:ea typeface="源ノ角ゴシック Heavy" charset="0"/>
          <a:cs typeface="源ノ角ゴシック Heavy" charset="0"/>
        </a:defRPr>
      </a:lvl3pPr>
      <a:lvl4pPr algn="l" defTabSz="414772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3" b="1">
          <a:solidFill>
            <a:srgbClr val="FFFFFF"/>
          </a:solidFill>
          <a:latin typeface="Source Sans Pro Black" pitchFamily="32" charset="0"/>
          <a:ea typeface="源ノ角ゴシック Heavy" charset="0"/>
          <a:cs typeface="源ノ角ゴシック Heavy" charset="0"/>
        </a:defRPr>
      </a:lvl4pPr>
      <a:lvl5pPr algn="l" defTabSz="414772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3" b="1">
          <a:solidFill>
            <a:srgbClr val="FFFFFF"/>
          </a:solidFill>
          <a:latin typeface="Source Sans Pro Black" pitchFamily="32" charset="0"/>
          <a:ea typeface="源ノ角ゴシック Heavy" charset="0"/>
          <a:cs typeface="源ノ角ゴシック Heavy" charset="0"/>
        </a:defRPr>
      </a:lvl5pPr>
      <a:lvl6pPr marL="2281245" indent="-207386" algn="l" defTabSz="414772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 b="1">
          <a:solidFill>
            <a:srgbClr val="FFFFFF"/>
          </a:solidFill>
          <a:latin typeface="Source Sans Pro Black" pitchFamily="32" charset="0"/>
          <a:ea typeface="源ノ角ゴシック Heavy" charset="0"/>
          <a:cs typeface="源ノ角ゴシック Heavy" charset="0"/>
        </a:defRPr>
      </a:lvl6pPr>
      <a:lvl7pPr marL="2696017" indent="-207386" algn="l" defTabSz="414772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 b="1">
          <a:solidFill>
            <a:srgbClr val="FFFFFF"/>
          </a:solidFill>
          <a:latin typeface="Source Sans Pro Black" pitchFamily="32" charset="0"/>
          <a:ea typeface="源ノ角ゴシック Heavy" charset="0"/>
          <a:cs typeface="源ノ角ゴシック Heavy" charset="0"/>
        </a:defRPr>
      </a:lvl7pPr>
      <a:lvl8pPr marL="3110789" indent="-207386" algn="l" defTabSz="414772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 b="1">
          <a:solidFill>
            <a:srgbClr val="FFFFFF"/>
          </a:solidFill>
          <a:latin typeface="Source Sans Pro Black" pitchFamily="32" charset="0"/>
          <a:ea typeface="源ノ角ゴシック Heavy" charset="0"/>
          <a:cs typeface="源ノ角ゴシック Heavy" charset="0"/>
        </a:defRPr>
      </a:lvl8pPr>
      <a:lvl9pPr marL="3525561" indent="-207386" algn="l" defTabSz="414772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 b="1">
          <a:solidFill>
            <a:srgbClr val="FFFFFF"/>
          </a:solidFill>
          <a:latin typeface="Source Sans Pro Black" pitchFamily="32" charset="0"/>
          <a:ea typeface="源ノ角ゴシック Heavy" charset="0"/>
          <a:cs typeface="源ノ角ゴシック Heavy" charset="0"/>
        </a:defRPr>
      </a:lvl9pPr>
    </p:titleStyle>
    <p:bodyStyle>
      <a:lvl1pPr marL="311079" indent="-311079" algn="l" defTabSz="414772" rtl="0" eaLnBrk="0" fontAlgn="base" hangingPunct="0">
        <a:lnSpc>
          <a:spcPct val="104000"/>
        </a:lnSpc>
        <a:spcBef>
          <a:spcPct val="0"/>
        </a:spcBef>
        <a:spcAft>
          <a:spcPts val="1043"/>
        </a:spcAft>
        <a:buClr>
          <a:srgbClr val="000000"/>
        </a:buClr>
        <a:buSzPct val="100000"/>
        <a:buFont typeface="Times New Roman" pitchFamily="18" charset="0"/>
        <a:defRPr sz="2359" b="1" kern="1200">
          <a:solidFill>
            <a:srgbClr val="1C1C1C"/>
          </a:solidFill>
          <a:latin typeface="+mn-lt"/>
          <a:ea typeface="+mn-ea"/>
          <a:cs typeface="+mn-cs"/>
        </a:defRPr>
      </a:lvl1pPr>
      <a:lvl2pPr marL="674004" indent="-259232" algn="l" defTabSz="414772" rtl="0" eaLnBrk="0" fontAlgn="base" hangingPunct="0">
        <a:lnSpc>
          <a:spcPct val="104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1996" kern="1200">
          <a:solidFill>
            <a:srgbClr val="1C1C1C"/>
          </a:solidFill>
          <a:latin typeface="Source Sans Pro Light" pitchFamily="32" charset="0"/>
          <a:ea typeface="源ノ角ゴシック Light" charset="0"/>
          <a:cs typeface="源ノ角ゴシック Light" charset="0"/>
        </a:defRPr>
      </a:lvl2pPr>
      <a:lvl3pPr marL="1036930" indent="-207386" algn="l" defTabSz="414772" rtl="0" eaLnBrk="0" fontAlgn="base" hangingPunct="0">
        <a:lnSpc>
          <a:spcPct val="104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kern="1200">
          <a:solidFill>
            <a:srgbClr val="1C1C1C"/>
          </a:solidFill>
          <a:latin typeface="Source Sans Pro Light" pitchFamily="32" charset="0"/>
          <a:ea typeface="源ノ角ゴシック Light" charset="0"/>
          <a:cs typeface="源ノ角ゴシック Light" charset="0"/>
        </a:defRPr>
      </a:lvl3pPr>
      <a:lvl4pPr marL="1451701" indent="-207386" algn="l" defTabSz="414772" rtl="0" eaLnBrk="0" fontAlgn="base" hangingPunct="0">
        <a:lnSpc>
          <a:spcPct val="104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452" kern="1200">
          <a:solidFill>
            <a:srgbClr val="1C1C1C"/>
          </a:solidFill>
          <a:latin typeface="Source Sans Pro Light" pitchFamily="32" charset="0"/>
          <a:ea typeface="源ノ角ゴシック Light" charset="0"/>
          <a:cs typeface="源ノ角ゴシック Light" charset="0"/>
        </a:defRPr>
      </a:lvl4pPr>
      <a:lvl5pPr marL="1866473" indent="-207386" algn="l" defTabSz="414772" rtl="0" eaLnBrk="0" fontAlgn="base" hangingPunct="0">
        <a:lnSpc>
          <a:spcPct val="104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452" kern="1200">
          <a:solidFill>
            <a:srgbClr val="1C1C1C"/>
          </a:solidFill>
          <a:latin typeface="Source Sans Pro Light" pitchFamily="32" charset="0"/>
          <a:ea typeface="源ノ角ゴシック Light" charset="0"/>
          <a:cs typeface="源ノ角ゴシック Light" charset="0"/>
        </a:defRPr>
      </a:lvl5pPr>
      <a:lvl6pPr marL="2281245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6017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89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61" indent="-207386" algn="l" defTabSz="829544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8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Nutrition Advisor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13816" y="1371600"/>
            <a:ext cx="10844784" cy="5248656"/>
          </a:xfrm>
        </p:spPr>
        <p:txBody>
          <a:bodyPr/>
          <a:lstStyle/>
          <a:p>
            <a:r>
              <a:rPr lang="en-GB" altLang="en-US" b="1" dirty="0" smtClean="0"/>
              <a:t>Options Language:</a:t>
            </a:r>
            <a:r>
              <a:rPr lang="en-GB" altLang="en-US" b="1" dirty="0" smtClean="0">
                <a:solidFill>
                  <a:schemeClr val="accent2"/>
                </a:solidFill>
              </a:rPr>
              <a:t> take vitamin A, B, C, D, E</a:t>
            </a:r>
            <a:endParaRPr lang="en-GB" altLang="en-US" b="1" dirty="0">
              <a:solidFill>
                <a:schemeClr val="accent2"/>
              </a:solidFill>
            </a:endParaRPr>
          </a:p>
          <a:p>
            <a:pPr lvl="1"/>
            <a:r>
              <a:rPr lang="en-GB" altLang="en-US" b="1" dirty="0" smtClean="0"/>
              <a:t>We will write as: </a:t>
            </a:r>
            <a:r>
              <a:rPr lang="en-GB" altLang="en-US" b="1" dirty="0" err="1" smtClean="0">
                <a:solidFill>
                  <a:schemeClr val="accent2"/>
                </a:solidFill>
              </a:rPr>
              <a:t>vitA</a:t>
            </a:r>
            <a:r>
              <a:rPr lang="en-GB" altLang="en-US" b="1" dirty="0" smtClean="0">
                <a:solidFill>
                  <a:schemeClr val="accent2"/>
                </a:solidFill>
              </a:rPr>
              <a:t>, </a:t>
            </a:r>
            <a:r>
              <a:rPr lang="en-GB" altLang="en-US" b="1" dirty="0" err="1" smtClean="0">
                <a:solidFill>
                  <a:schemeClr val="accent2"/>
                </a:solidFill>
              </a:rPr>
              <a:t>vitB</a:t>
            </a:r>
            <a:r>
              <a:rPr lang="en-GB" altLang="en-US" b="1" dirty="0" smtClean="0">
                <a:solidFill>
                  <a:schemeClr val="accent2"/>
                </a:solidFill>
              </a:rPr>
              <a:t>, … etc. </a:t>
            </a:r>
          </a:p>
          <a:p>
            <a:pPr lvl="1"/>
            <a:endParaRPr lang="en-GB" altLang="en-US" b="1" dirty="0" smtClean="0">
              <a:solidFill>
                <a:schemeClr val="accent2"/>
              </a:solidFill>
            </a:endParaRPr>
          </a:p>
          <a:p>
            <a:r>
              <a:rPr lang="en-GB" altLang="en-US" b="1" dirty="0" smtClean="0"/>
              <a:t>Scenarios Language:</a:t>
            </a:r>
          </a:p>
          <a:p>
            <a:pPr lvl="1"/>
            <a:r>
              <a:rPr lang="en-GB" altLang="en-US" b="1" dirty="0" smtClean="0"/>
              <a:t>General Demographic user information</a:t>
            </a:r>
          </a:p>
          <a:p>
            <a:pPr lvl="2"/>
            <a:r>
              <a:rPr lang="en-GB" altLang="en-US" b="1" dirty="0" smtClean="0">
                <a:solidFill>
                  <a:schemeClr val="accent2"/>
                </a:solidFill>
              </a:rPr>
              <a:t>E.g. Age, weight, … </a:t>
            </a:r>
            <a:r>
              <a:rPr lang="en-GB" altLang="en-US" b="1" dirty="0" err="1" smtClean="0">
                <a:solidFill>
                  <a:schemeClr val="accent2"/>
                </a:solidFill>
              </a:rPr>
              <a:t>etc</a:t>
            </a:r>
            <a:endParaRPr lang="en-GB" altLang="en-US" b="1" dirty="0" smtClean="0">
              <a:solidFill>
                <a:schemeClr val="accent2"/>
              </a:solidFill>
            </a:endParaRPr>
          </a:p>
          <a:p>
            <a:pPr lvl="1"/>
            <a:r>
              <a:rPr lang="en-GB" altLang="en-US" b="1" dirty="0" smtClean="0"/>
              <a:t>Specific User information</a:t>
            </a:r>
          </a:p>
          <a:p>
            <a:pPr lvl="2"/>
            <a:r>
              <a:rPr lang="en-GB" altLang="en-US" b="1" dirty="0" smtClean="0">
                <a:solidFill>
                  <a:schemeClr val="accent2"/>
                </a:solidFill>
              </a:rPr>
              <a:t>E.g. Illnesses, Allergies, Pregnant, …</a:t>
            </a:r>
          </a:p>
          <a:p>
            <a:pPr lvl="1"/>
            <a:r>
              <a:rPr lang="en-GB" altLang="en-US" b="1" dirty="0" smtClean="0"/>
              <a:t>Purpose of seeking advice</a:t>
            </a:r>
          </a:p>
          <a:p>
            <a:pPr lvl="2"/>
            <a:r>
              <a:rPr lang="en-GB" altLang="en-US" b="1" dirty="0">
                <a:solidFill>
                  <a:schemeClr val="accent2"/>
                </a:solidFill>
              </a:rPr>
              <a:t>E.g. Tiredness, Loss/gain weight, Flu Protection, …</a:t>
            </a:r>
          </a:p>
          <a:p>
            <a:pPr lvl="2"/>
            <a:endParaRPr lang="en-GB" altLang="en-US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GB" altLang="en-US" b="1" dirty="0" smtClean="0">
                <a:solidFill>
                  <a:srgbClr val="FF0000"/>
                </a:solidFill>
              </a:rPr>
              <a:t>Note:</a:t>
            </a:r>
            <a:r>
              <a:rPr lang="en-GB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altLang="en-US" b="1" dirty="0" smtClean="0"/>
              <a:t>This is </a:t>
            </a:r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</a:rPr>
              <a:t>high–level cognitive </a:t>
            </a:r>
            <a:r>
              <a:rPr lang="en-GB" altLang="en-US" b="1" dirty="0" smtClean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395183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036064" y="0"/>
            <a:ext cx="8229600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Nutrition Advisor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13816" y="1755648"/>
            <a:ext cx="10844784" cy="5248656"/>
          </a:xfrm>
        </p:spPr>
        <p:txBody>
          <a:bodyPr/>
          <a:lstStyle/>
          <a:p>
            <a:r>
              <a:rPr lang="en-GB" altLang="en-US" b="1" dirty="0" smtClean="0"/>
              <a:t>Options:</a:t>
            </a:r>
            <a:r>
              <a:rPr lang="en-GB" altLang="en-US" b="1" dirty="0" smtClean="0">
                <a:solidFill>
                  <a:schemeClr val="accent2"/>
                </a:solidFill>
              </a:rPr>
              <a:t> take vitamin A, B, C, D, E</a:t>
            </a:r>
          </a:p>
          <a:p>
            <a:endParaRPr lang="en-GB" altLang="en-US" b="1" dirty="0">
              <a:solidFill>
                <a:schemeClr val="accent2"/>
              </a:solidFill>
            </a:endParaRPr>
          </a:p>
          <a:p>
            <a:r>
              <a:rPr lang="en-GB" altLang="en-US" b="1" dirty="0" smtClean="0">
                <a:solidFill>
                  <a:schemeClr val="accent2">
                    <a:lumMod val="75000"/>
                  </a:schemeClr>
                </a:solidFill>
              </a:rPr>
              <a:t>Simple</a:t>
            </a:r>
            <a:r>
              <a:rPr lang="en-GB" altLang="en-US" b="1" dirty="0" smtClean="0"/>
              <a:t> </a:t>
            </a:r>
            <a:r>
              <a:rPr lang="en-GB" altLang="en-US" b="1" dirty="0" smtClean="0">
                <a:solidFill>
                  <a:srgbClr val="0070C0"/>
                </a:solidFill>
              </a:rPr>
              <a:t>scenario-based preferences/rules</a:t>
            </a:r>
            <a:endParaRPr lang="en-GB" altLang="en-US" b="1" dirty="0">
              <a:solidFill>
                <a:srgbClr val="0070C0"/>
              </a:solidFill>
            </a:endParaRPr>
          </a:p>
          <a:p>
            <a:pPr lvl="1"/>
            <a:r>
              <a:rPr lang="en-GB" altLang="en-US" b="1" dirty="0" smtClean="0"/>
              <a:t>WHEN tired THEN </a:t>
            </a:r>
            <a:r>
              <a:rPr lang="en-GB" altLang="en-US" b="1" dirty="0" err="1" smtClean="0"/>
              <a:t>vitA</a:t>
            </a:r>
            <a:endParaRPr lang="en-GB" altLang="en-US" b="1" dirty="0" smtClean="0">
              <a:solidFill>
                <a:schemeClr val="accent2"/>
              </a:solidFill>
            </a:endParaRPr>
          </a:p>
          <a:p>
            <a:pPr lvl="1"/>
            <a:r>
              <a:rPr lang="en-GB" altLang="en-US" b="1" dirty="0"/>
              <a:t>WHEN </a:t>
            </a:r>
            <a:r>
              <a:rPr lang="en-GB" altLang="en-US" b="1" dirty="0" smtClean="0"/>
              <a:t>flu </a:t>
            </a:r>
            <a:r>
              <a:rPr lang="en-GB" altLang="en-US" b="1" dirty="0"/>
              <a:t>THEN </a:t>
            </a:r>
            <a:r>
              <a:rPr lang="en-GB" altLang="en-US" b="1" dirty="0" err="1" smtClean="0"/>
              <a:t>vitC</a:t>
            </a:r>
            <a:endParaRPr lang="en-GB" altLang="en-US" b="1" dirty="0"/>
          </a:p>
          <a:p>
            <a:pPr lvl="1"/>
            <a:r>
              <a:rPr lang="en-GB" altLang="en-US" b="1" dirty="0" smtClean="0"/>
              <a:t>WHEN old THEN {</a:t>
            </a:r>
            <a:r>
              <a:rPr lang="en-GB" altLang="en-US" b="1" dirty="0" err="1" smtClean="0"/>
              <a:t>vitB</a:t>
            </a:r>
            <a:r>
              <a:rPr lang="en-GB" altLang="en-US" b="1" dirty="0" smtClean="0"/>
              <a:t>, </a:t>
            </a:r>
            <a:r>
              <a:rPr lang="en-GB" altLang="en-US" b="1" dirty="0" err="1" smtClean="0"/>
              <a:t>vitA</a:t>
            </a:r>
            <a:r>
              <a:rPr lang="en-GB" altLang="en-US" b="1" dirty="0" smtClean="0"/>
              <a:t>}</a:t>
            </a:r>
          </a:p>
          <a:p>
            <a:pPr lvl="2"/>
            <a:r>
              <a:rPr lang="en-GB" altLang="en-US" b="1" dirty="0" smtClean="0"/>
              <a:t>WHEN old THEN </a:t>
            </a:r>
            <a:r>
              <a:rPr lang="en-GB" altLang="en-US" b="1" dirty="0" err="1" smtClean="0"/>
              <a:t>vitB</a:t>
            </a:r>
            <a:endParaRPr lang="en-GB" altLang="en-US" b="1" dirty="0" smtClean="0"/>
          </a:p>
          <a:p>
            <a:pPr lvl="2"/>
            <a:r>
              <a:rPr lang="en-GB" altLang="en-US" b="1" dirty="0"/>
              <a:t>WHEN old THEN </a:t>
            </a:r>
            <a:r>
              <a:rPr lang="en-GB" altLang="en-US" b="1" dirty="0" err="1" smtClean="0"/>
              <a:t>vitA</a:t>
            </a:r>
            <a:endParaRPr lang="en-GB" altLang="en-US" b="1" dirty="0" smtClean="0"/>
          </a:p>
          <a:p>
            <a:pPr lvl="1"/>
            <a:r>
              <a:rPr lang="en-GB" altLang="en-US" b="1" dirty="0" smtClean="0"/>
              <a:t>WHEN pregnant THEN </a:t>
            </a:r>
            <a:r>
              <a:rPr lang="en-GB" altLang="en-US" b="1" dirty="0" err="1"/>
              <a:t>v</a:t>
            </a:r>
            <a:r>
              <a:rPr lang="en-GB" altLang="en-US" b="1" dirty="0" err="1" smtClean="0"/>
              <a:t>itD</a:t>
            </a:r>
            <a:endParaRPr lang="en-GB" altLang="en-US" b="1" dirty="0" smtClean="0"/>
          </a:p>
          <a:p>
            <a:pPr lvl="1"/>
            <a:r>
              <a:rPr lang="en-GB" altLang="en-US" b="1" dirty="0" smtClean="0"/>
              <a:t>WHEN sleepless THEN </a:t>
            </a:r>
            <a:r>
              <a:rPr lang="en-GB" altLang="en-US" b="1" dirty="0" err="1" smtClean="0"/>
              <a:t>vitD</a:t>
            </a:r>
            <a:endParaRPr lang="en-GB" altLang="en-US" b="1" dirty="0" smtClean="0"/>
          </a:p>
          <a:p>
            <a:pPr lvl="1"/>
            <a:r>
              <a:rPr lang="en-GB" altLang="en-US" b="1" dirty="0" smtClean="0"/>
              <a:t>…</a:t>
            </a:r>
          </a:p>
          <a:p>
            <a:pPr marL="457200" lvl="1" indent="0">
              <a:buNone/>
            </a:pPr>
            <a:endParaRPr lang="en-GB" altLang="en-US" b="1" dirty="0"/>
          </a:p>
          <a:p>
            <a:pPr lvl="1"/>
            <a:endParaRPr lang="en-GB" altLang="en-US" b="1" dirty="0"/>
          </a:p>
          <a:p>
            <a:pPr lvl="1"/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393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Nutrition Advisor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13816" y="1371600"/>
            <a:ext cx="10844784" cy="5248656"/>
          </a:xfrm>
        </p:spPr>
        <p:txBody>
          <a:bodyPr/>
          <a:lstStyle/>
          <a:p>
            <a:endParaRPr lang="en-GB" altLang="en-US" b="1" dirty="0" smtClean="0"/>
          </a:p>
          <a:p>
            <a:r>
              <a:rPr lang="en-GB" altLang="en-US" b="1" dirty="0" smtClean="0">
                <a:solidFill>
                  <a:srgbClr val="0070C0"/>
                </a:solidFill>
              </a:rPr>
              <a:t>Scenario based preferences</a:t>
            </a:r>
            <a:r>
              <a:rPr lang="en-GB" altLang="en-US" b="1" dirty="0" smtClean="0"/>
              <a:t> </a:t>
            </a:r>
          </a:p>
          <a:p>
            <a:pPr lvl="1"/>
            <a:r>
              <a:rPr lang="en-GB" altLang="en-US" b="1" dirty="0" smtClean="0"/>
              <a:t>&lt;1, </a:t>
            </a:r>
            <a:r>
              <a:rPr lang="en-GB" altLang="en-US" b="1" dirty="0" err="1" smtClean="0"/>
              <a:t>gain_energy</a:t>
            </a:r>
            <a:r>
              <a:rPr lang="en-GB" altLang="en-US" b="1" dirty="0" smtClean="0"/>
              <a:t>, {</a:t>
            </a:r>
            <a:r>
              <a:rPr lang="en-GB" altLang="en-US" b="1" dirty="0" err="1" smtClean="0"/>
              <a:t>vitA</a:t>
            </a:r>
            <a:r>
              <a:rPr lang="en-GB" altLang="en-US" b="1" dirty="0" smtClean="0"/>
              <a:t>, </a:t>
            </a:r>
            <a:r>
              <a:rPr lang="en-GB" altLang="en-US" b="1" dirty="0" err="1" smtClean="0"/>
              <a:t>vitC</a:t>
            </a:r>
            <a:r>
              <a:rPr lang="en-GB" altLang="en-US" b="1" dirty="0" smtClean="0"/>
              <a:t>}&gt;</a:t>
            </a:r>
          </a:p>
          <a:p>
            <a:pPr lvl="1"/>
            <a:r>
              <a:rPr lang="en-GB" altLang="en-US" b="1" dirty="0" smtClean="0"/>
              <a:t>&lt;2, </a:t>
            </a:r>
            <a:r>
              <a:rPr lang="en-GB" altLang="en-US" b="1" dirty="0" err="1" smtClean="0"/>
              <a:t>loose_weight</a:t>
            </a:r>
            <a:r>
              <a:rPr lang="en-GB" altLang="en-US" b="1" dirty="0" smtClean="0"/>
              <a:t>, {</a:t>
            </a:r>
            <a:r>
              <a:rPr lang="en-GB" altLang="en-US" b="1" dirty="0" err="1" smtClean="0"/>
              <a:t>vitB</a:t>
            </a:r>
            <a:r>
              <a:rPr lang="en-GB" altLang="en-US" b="1" dirty="0" smtClean="0"/>
              <a:t>, </a:t>
            </a:r>
            <a:r>
              <a:rPr lang="en-GB" altLang="en-US" b="1" dirty="0" err="1" smtClean="0"/>
              <a:t>vitE</a:t>
            </a:r>
            <a:r>
              <a:rPr lang="en-GB" altLang="en-US" b="1" dirty="0" smtClean="0"/>
              <a:t>}&gt;</a:t>
            </a:r>
          </a:p>
          <a:p>
            <a:pPr lvl="1"/>
            <a:r>
              <a:rPr lang="en-GB" altLang="en-US" b="1" dirty="0" smtClean="0"/>
              <a:t>&lt;3, </a:t>
            </a:r>
            <a:r>
              <a:rPr lang="en-GB" altLang="en-US" b="1" dirty="0" err="1" smtClean="0"/>
              <a:t>reduce_stress</a:t>
            </a:r>
            <a:r>
              <a:rPr lang="en-GB" altLang="en-US" b="1" dirty="0" smtClean="0"/>
              <a:t>, {</a:t>
            </a:r>
            <a:r>
              <a:rPr lang="en-GB" altLang="en-US" b="1" dirty="0" err="1" smtClean="0"/>
              <a:t>vitB</a:t>
            </a:r>
            <a:r>
              <a:rPr lang="en-GB" altLang="en-US" b="1" dirty="0"/>
              <a:t>, </a:t>
            </a:r>
            <a:r>
              <a:rPr lang="en-GB" altLang="en-US" b="1" dirty="0" err="1" smtClean="0"/>
              <a:t>vitE</a:t>
            </a:r>
            <a:r>
              <a:rPr lang="en-GB" altLang="en-US" b="1" dirty="0" smtClean="0"/>
              <a:t>}&gt;</a:t>
            </a:r>
            <a:endParaRPr lang="en-GB" altLang="en-US" b="1" dirty="0"/>
          </a:p>
          <a:p>
            <a:pPr lvl="1" algn="r"/>
            <a:endParaRPr lang="en-GB" altLang="en-US" b="1" dirty="0"/>
          </a:p>
          <a:p>
            <a:r>
              <a:rPr lang="en-GB" altLang="en-US" b="1" dirty="0" smtClean="0">
                <a:solidFill>
                  <a:srgbClr val="FF0000"/>
                </a:solidFill>
              </a:rPr>
              <a:t>Combined </a:t>
            </a:r>
            <a:r>
              <a:rPr lang="en-GB" altLang="en-US" b="1" dirty="0" smtClean="0"/>
              <a:t>scenarios &amp; their preferences</a:t>
            </a:r>
          </a:p>
          <a:p>
            <a:pPr lvl="1"/>
            <a:r>
              <a:rPr lang="en-GB" altLang="en-US" b="1" dirty="0" smtClean="0"/>
              <a:t>&lt;10, {old, </a:t>
            </a:r>
            <a:r>
              <a:rPr lang="en-GB" altLang="en-US" b="1" dirty="0" err="1" smtClean="0"/>
              <a:t>loose_weight</a:t>
            </a:r>
            <a:r>
              <a:rPr lang="en-GB" altLang="en-US" b="1" dirty="0" smtClean="0"/>
              <a:t>}, {</a:t>
            </a:r>
            <a:r>
              <a:rPr lang="en-GB" altLang="en-US" b="1" dirty="0" err="1" smtClean="0"/>
              <a:t>vitB,vitA</a:t>
            </a:r>
            <a:r>
              <a:rPr lang="en-GB" altLang="en-US" b="1" dirty="0" smtClean="0"/>
              <a:t>}&gt;</a:t>
            </a:r>
          </a:p>
          <a:p>
            <a:pPr lvl="1"/>
            <a:r>
              <a:rPr lang="en-GB" altLang="en-US" b="1" dirty="0"/>
              <a:t>&lt;</a:t>
            </a:r>
            <a:r>
              <a:rPr lang="en-GB" altLang="en-US" b="1" dirty="0" smtClean="0"/>
              <a:t>11, {pregnant, gain-energy}, {</a:t>
            </a:r>
            <a:r>
              <a:rPr lang="en-GB" altLang="en-US" b="1" dirty="0" err="1" smtClean="0"/>
              <a:t>vitA,vitD</a:t>
            </a:r>
            <a:r>
              <a:rPr lang="en-GB" altLang="en-US" b="1" dirty="0" smtClean="0"/>
              <a:t>}&gt;</a:t>
            </a:r>
          </a:p>
          <a:p>
            <a:pPr lvl="1"/>
            <a:r>
              <a:rPr lang="en-GB" altLang="en-US" b="1" dirty="0"/>
              <a:t>&lt;</a:t>
            </a:r>
            <a:r>
              <a:rPr lang="en-GB" altLang="en-US" b="1" dirty="0" smtClean="0"/>
              <a:t>12, {gain-</a:t>
            </a:r>
            <a:r>
              <a:rPr lang="en-GB" altLang="en-US" b="1" dirty="0" err="1" smtClean="0"/>
              <a:t>energy,reduce_stress</a:t>
            </a:r>
            <a:r>
              <a:rPr lang="en-GB" altLang="en-US" b="1" dirty="0" smtClean="0"/>
              <a:t>}, </a:t>
            </a:r>
            <a:r>
              <a:rPr lang="en-GB" altLang="en-US" b="1" dirty="0"/>
              <a:t>{</a:t>
            </a:r>
            <a:r>
              <a:rPr lang="en-GB" altLang="en-US" b="1" dirty="0" err="1" smtClean="0"/>
              <a:t>vitA,vitE</a:t>
            </a:r>
            <a:r>
              <a:rPr lang="en-GB" altLang="en-US" b="1" dirty="0" smtClean="0"/>
              <a:t>}&gt;</a:t>
            </a:r>
            <a:endParaRPr lang="en-GB" altLang="en-US" b="1" dirty="0"/>
          </a:p>
          <a:p>
            <a:pPr lvl="1"/>
            <a:endParaRPr lang="en-GB" altLang="en-US" b="1" dirty="0"/>
          </a:p>
          <a:p>
            <a:pPr lvl="1"/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52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Nutrition Advisor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29768" y="1371600"/>
            <a:ext cx="11686032" cy="5248656"/>
          </a:xfrm>
        </p:spPr>
        <p:txBody>
          <a:bodyPr/>
          <a:lstStyle/>
          <a:p>
            <a:r>
              <a:rPr lang="en-GB" altLang="en-US" b="1" dirty="0" smtClean="0"/>
              <a:t>Scenario based </a:t>
            </a:r>
            <a:r>
              <a:rPr lang="en-GB" altLang="en-US" b="1" dirty="0" smtClean="0">
                <a:solidFill>
                  <a:srgbClr val="0070C0"/>
                </a:solidFill>
              </a:rPr>
              <a:t>argument rules </a:t>
            </a:r>
          </a:p>
          <a:p>
            <a:pPr lvl="1"/>
            <a:r>
              <a:rPr lang="en-GB" altLang="en-US" b="1" dirty="0" smtClean="0"/>
              <a:t>WHEN </a:t>
            </a:r>
            <a:r>
              <a:rPr lang="en-GB" altLang="en-US" b="1" dirty="0" err="1" smtClean="0"/>
              <a:t>gain_energy</a:t>
            </a:r>
            <a:r>
              <a:rPr lang="en-GB" altLang="en-US" b="1" dirty="0" smtClean="0"/>
              <a:t> THEN {</a:t>
            </a:r>
            <a:r>
              <a:rPr lang="en-GB" altLang="en-US" b="1" dirty="0" err="1" smtClean="0"/>
              <a:t>vitA</a:t>
            </a:r>
            <a:r>
              <a:rPr lang="en-GB" altLang="en-US" b="1" dirty="0" smtClean="0"/>
              <a:t>, </a:t>
            </a:r>
            <a:r>
              <a:rPr lang="en-GB" altLang="en-US" b="1" dirty="0" err="1" smtClean="0"/>
              <a:t>vitC</a:t>
            </a:r>
            <a:r>
              <a:rPr lang="en-GB" altLang="en-US" b="1" dirty="0" smtClean="0"/>
              <a:t>}</a:t>
            </a:r>
          </a:p>
          <a:p>
            <a:pPr lvl="2"/>
            <a:r>
              <a:rPr lang="en-GB" altLang="en-US" b="1" dirty="0"/>
              <a:t>WHEN </a:t>
            </a:r>
            <a:r>
              <a:rPr lang="en-GB" altLang="en-US" b="1" dirty="0" err="1"/>
              <a:t>gain_energy</a:t>
            </a:r>
            <a:r>
              <a:rPr lang="en-GB" altLang="en-US" b="1" dirty="0"/>
              <a:t> THEN </a:t>
            </a:r>
            <a:r>
              <a:rPr lang="en-GB" altLang="en-US" b="1" dirty="0" err="1" smtClean="0"/>
              <a:t>vitA</a:t>
            </a:r>
            <a:endParaRPr lang="en-GB" altLang="en-US" b="1" dirty="0" smtClean="0"/>
          </a:p>
          <a:p>
            <a:pPr lvl="2"/>
            <a:r>
              <a:rPr lang="en-GB" altLang="en-US" b="1" dirty="0"/>
              <a:t>WHEN </a:t>
            </a:r>
            <a:r>
              <a:rPr lang="en-GB" altLang="en-US" b="1" dirty="0" err="1"/>
              <a:t>gain_energy</a:t>
            </a:r>
            <a:r>
              <a:rPr lang="en-GB" altLang="en-US" b="1" dirty="0"/>
              <a:t> THEN </a:t>
            </a:r>
            <a:r>
              <a:rPr lang="en-GB" altLang="en-US" b="1" dirty="0" err="1" smtClean="0"/>
              <a:t>vitC</a:t>
            </a:r>
            <a:endParaRPr lang="en-GB" altLang="en-US" b="1" dirty="0" smtClean="0"/>
          </a:p>
          <a:p>
            <a:pPr lvl="1"/>
            <a:r>
              <a:rPr lang="en-GB" altLang="en-US" b="1" dirty="0"/>
              <a:t>WHEN </a:t>
            </a:r>
            <a:r>
              <a:rPr lang="en-GB" altLang="en-US" b="1" dirty="0" err="1" smtClean="0"/>
              <a:t>loose_weight</a:t>
            </a:r>
            <a:r>
              <a:rPr lang="en-GB" altLang="en-US" b="1" dirty="0" smtClean="0"/>
              <a:t> </a:t>
            </a:r>
            <a:r>
              <a:rPr lang="en-GB" altLang="en-US" b="1" dirty="0"/>
              <a:t>THEN {</a:t>
            </a:r>
            <a:r>
              <a:rPr lang="en-GB" altLang="en-US" b="1" dirty="0" err="1" smtClean="0"/>
              <a:t>vitB</a:t>
            </a:r>
            <a:r>
              <a:rPr lang="en-GB" altLang="en-US" b="1" dirty="0" smtClean="0"/>
              <a:t>, </a:t>
            </a:r>
            <a:r>
              <a:rPr lang="en-GB" altLang="en-US" b="1" dirty="0" err="1" smtClean="0"/>
              <a:t>vitE</a:t>
            </a:r>
            <a:r>
              <a:rPr lang="en-GB" altLang="en-US" b="1" dirty="0" smtClean="0"/>
              <a:t>}</a:t>
            </a:r>
          </a:p>
          <a:p>
            <a:pPr lvl="1"/>
            <a:r>
              <a:rPr lang="en-GB" altLang="en-US" b="1" dirty="0"/>
              <a:t>WHEN </a:t>
            </a:r>
            <a:r>
              <a:rPr lang="en-GB" altLang="en-US" b="1" dirty="0" err="1" smtClean="0"/>
              <a:t>reduce_stress</a:t>
            </a:r>
            <a:r>
              <a:rPr lang="en-GB" altLang="en-US" b="1" dirty="0" smtClean="0"/>
              <a:t> </a:t>
            </a:r>
            <a:r>
              <a:rPr lang="en-GB" altLang="en-US" b="1" dirty="0"/>
              <a:t>THEN {</a:t>
            </a:r>
            <a:r>
              <a:rPr lang="en-GB" altLang="en-US" b="1" dirty="0" err="1"/>
              <a:t>vitB</a:t>
            </a:r>
            <a:r>
              <a:rPr lang="en-GB" altLang="en-US" b="1" dirty="0"/>
              <a:t>, </a:t>
            </a:r>
            <a:r>
              <a:rPr lang="en-GB" altLang="en-US" b="1" dirty="0" err="1" smtClean="0"/>
              <a:t>vitE</a:t>
            </a:r>
            <a:r>
              <a:rPr lang="en-GB" altLang="en-US" b="1" dirty="0" smtClean="0"/>
              <a:t>}</a:t>
            </a:r>
          </a:p>
          <a:p>
            <a:pPr marL="457200" lvl="1" indent="0">
              <a:buNone/>
            </a:pPr>
            <a:endParaRPr lang="en-GB" altLang="en-US" b="1" dirty="0"/>
          </a:p>
          <a:p>
            <a:r>
              <a:rPr lang="en-GB" altLang="en-US" b="1" dirty="0" smtClean="0">
                <a:solidFill>
                  <a:srgbClr val="FF0000"/>
                </a:solidFill>
              </a:rPr>
              <a:t>Combined</a:t>
            </a:r>
            <a:r>
              <a:rPr lang="en-GB" altLang="en-US" b="1" dirty="0" smtClean="0"/>
              <a:t> scenario based </a:t>
            </a:r>
            <a:r>
              <a:rPr lang="en-GB" altLang="en-US" b="1" dirty="0">
                <a:solidFill>
                  <a:srgbClr val="0070C0"/>
                </a:solidFill>
              </a:rPr>
              <a:t>argument rules </a:t>
            </a:r>
            <a:endParaRPr lang="en-GB" altLang="en-US" b="1" dirty="0" smtClean="0"/>
          </a:p>
          <a:p>
            <a:pPr lvl="1"/>
            <a:r>
              <a:rPr lang="en-GB" altLang="en-US" b="1" dirty="0" smtClean="0"/>
              <a:t>WHEN {old, </a:t>
            </a:r>
            <a:r>
              <a:rPr lang="en-GB" altLang="en-US" b="1" dirty="0" err="1" smtClean="0"/>
              <a:t>loose_weight</a:t>
            </a:r>
            <a:r>
              <a:rPr lang="en-GB" altLang="en-US" b="1" dirty="0" smtClean="0"/>
              <a:t>} THEN {</a:t>
            </a:r>
            <a:r>
              <a:rPr lang="en-GB" altLang="en-US" b="1" dirty="0" err="1" smtClean="0"/>
              <a:t>vitB,vitA</a:t>
            </a:r>
            <a:r>
              <a:rPr lang="en-GB" altLang="en-US" b="1" dirty="0" smtClean="0"/>
              <a:t>}</a:t>
            </a:r>
          </a:p>
          <a:p>
            <a:pPr lvl="1"/>
            <a:r>
              <a:rPr lang="en-GB" altLang="en-US" b="1" dirty="0"/>
              <a:t>WHEN </a:t>
            </a:r>
            <a:r>
              <a:rPr lang="en-GB" altLang="en-US" b="1" dirty="0" smtClean="0"/>
              <a:t>{pregnant, gain-energy} </a:t>
            </a:r>
            <a:r>
              <a:rPr lang="en-GB" altLang="en-US" b="1" dirty="0"/>
              <a:t>THEN {</a:t>
            </a:r>
            <a:r>
              <a:rPr lang="en-GB" altLang="en-US" b="1" dirty="0" err="1" smtClean="0"/>
              <a:t>vitA,vitD</a:t>
            </a:r>
            <a:r>
              <a:rPr lang="en-GB" altLang="en-US" b="1" dirty="0" smtClean="0"/>
              <a:t>}</a:t>
            </a:r>
            <a:endParaRPr lang="en-GB" altLang="en-US" b="1" dirty="0"/>
          </a:p>
          <a:p>
            <a:pPr lvl="1"/>
            <a:r>
              <a:rPr lang="en-GB" altLang="en-US" b="1" dirty="0"/>
              <a:t>WHEN </a:t>
            </a:r>
            <a:r>
              <a:rPr lang="en-GB" altLang="en-US" b="1" dirty="0" smtClean="0"/>
              <a:t>{gain-</a:t>
            </a:r>
            <a:r>
              <a:rPr lang="en-GB" altLang="en-US" b="1" dirty="0" err="1" smtClean="0"/>
              <a:t>energy,reduce_stress</a:t>
            </a:r>
            <a:r>
              <a:rPr lang="en-GB" altLang="en-US" b="1" dirty="0" smtClean="0"/>
              <a:t>} </a:t>
            </a:r>
            <a:r>
              <a:rPr lang="en-GB" altLang="en-US" b="1" dirty="0"/>
              <a:t>THEN {</a:t>
            </a:r>
            <a:r>
              <a:rPr lang="en-GB" altLang="en-US" b="1" dirty="0" err="1" smtClean="0"/>
              <a:t>vitA,vitE</a:t>
            </a:r>
            <a:r>
              <a:rPr lang="en-GB" altLang="en-US" b="1" dirty="0" smtClean="0"/>
              <a:t>}</a:t>
            </a:r>
          </a:p>
          <a:p>
            <a:pPr lvl="1"/>
            <a:r>
              <a:rPr lang="en-GB" altLang="en-US" b="1" dirty="0" smtClean="0">
                <a:solidFill>
                  <a:srgbClr val="FF0000"/>
                </a:solidFill>
              </a:rPr>
              <a:t>Typically</a:t>
            </a:r>
            <a:r>
              <a:rPr lang="en-GB" altLang="en-US" b="1" dirty="0">
                <a:solidFill>
                  <a:srgbClr val="FF0000"/>
                </a:solidFill>
              </a:rPr>
              <a:t>, </a:t>
            </a:r>
            <a:r>
              <a:rPr lang="en-GB" altLang="en-US" b="1" dirty="0" smtClean="0">
                <a:solidFill>
                  <a:srgbClr val="FF0000"/>
                </a:solidFill>
              </a:rPr>
              <a:t>are </a:t>
            </a:r>
            <a:r>
              <a:rPr lang="en-GB" altLang="en-US" b="1" dirty="0">
                <a:solidFill>
                  <a:srgbClr val="FF0000"/>
                </a:solidFill>
              </a:rPr>
              <a:t>stronger than “simpler scenario”  </a:t>
            </a:r>
            <a:r>
              <a:rPr lang="en-GB" altLang="en-US" b="1" dirty="0" smtClean="0">
                <a:solidFill>
                  <a:srgbClr val="FF0000"/>
                </a:solidFill>
              </a:rPr>
              <a:t>arguments</a:t>
            </a:r>
            <a:endParaRPr lang="en-GB" altLang="en-US" b="1" dirty="0">
              <a:solidFill>
                <a:srgbClr val="FF0000"/>
              </a:solidFill>
            </a:endParaRPr>
          </a:p>
          <a:p>
            <a:pPr lvl="1"/>
            <a:endParaRPr lang="en-GB" altLang="en-US" b="1" dirty="0"/>
          </a:p>
          <a:p>
            <a:pPr lvl="1"/>
            <a:endParaRPr lang="en-GB" altLang="en-US" b="1" dirty="0"/>
          </a:p>
          <a:p>
            <a:pPr lvl="1"/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07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Nutrition Advisor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86384" y="1746504"/>
            <a:ext cx="11128248" cy="5486400"/>
          </a:xfrm>
        </p:spPr>
        <p:txBody>
          <a:bodyPr/>
          <a:lstStyle/>
          <a:p>
            <a:r>
              <a:rPr lang="en-GB" altLang="en-US" b="1" dirty="0" smtClean="0"/>
              <a:t>We have seen above </a:t>
            </a:r>
            <a:r>
              <a:rPr lang="en-GB" altLang="en-US" b="1" dirty="0" smtClean="0">
                <a:solidFill>
                  <a:srgbClr val="0070C0"/>
                </a:solidFill>
              </a:rPr>
              <a:t>recommendation </a:t>
            </a:r>
            <a:r>
              <a:rPr lang="en-GB" altLang="en-US" b="1" dirty="0" smtClean="0"/>
              <a:t>arguments and scenario-based preferences.</a:t>
            </a:r>
          </a:p>
          <a:p>
            <a:pPr lvl="1"/>
            <a:r>
              <a:rPr lang="en-GB" altLang="en-US" b="1" dirty="0" smtClean="0"/>
              <a:t>These are preferences amongst the various alternative options, e.g. Vitamins, where one is preferred over the other.</a:t>
            </a:r>
          </a:p>
          <a:p>
            <a:pPr lvl="2"/>
            <a:endParaRPr lang="en-GB" altLang="en-US" b="1" dirty="0" smtClean="0"/>
          </a:p>
          <a:p>
            <a:r>
              <a:rPr lang="en-GB" altLang="en-US" b="1" dirty="0" smtClean="0"/>
              <a:t>We can also have </a:t>
            </a:r>
            <a:r>
              <a:rPr lang="en-GB" altLang="en-US" b="1" dirty="0" smtClean="0">
                <a:solidFill>
                  <a:srgbClr val="FF0000"/>
                </a:solidFill>
              </a:rPr>
              <a:t>rejection or blocking </a:t>
            </a:r>
            <a:r>
              <a:rPr lang="en-GB" altLang="en-US" b="1" dirty="0" smtClean="0"/>
              <a:t>arguments and </a:t>
            </a:r>
            <a:r>
              <a:rPr lang="en-GB" altLang="en-US" b="1" dirty="0"/>
              <a:t>for scenario-based preferences each </a:t>
            </a:r>
            <a:r>
              <a:rPr lang="en-GB" altLang="en-US" b="1" dirty="0" smtClean="0"/>
              <a:t>option separately</a:t>
            </a:r>
          </a:p>
          <a:p>
            <a:pPr lvl="1"/>
            <a:r>
              <a:rPr lang="en-GB" altLang="en-US" b="1" dirty="0" smtClean="0"/>
              <a:t>These are </a:t>
            </a:r>
            <a:r>
              <a:rPr lang="en-GB" altLang="en-US" b="1" dirty="0" smtClean="0">
                <a:solidFill>
                  <a:srgbClr val="0070C0"/>
                </a:solidFill>
              </a:rPr>
              <a:t>local preferences </a:t>
            </a:r>
            <a:r>
              <a:rPr lang="en-GB" altLang="en-US" b="1" dirty="0" smtClean="0"/>
              <a:t>between an </a:t>
            </a:r>
            <a:r>
              <a:rPr lang="en-GB" altLang="en-US" b="1" dirty="0" smtClean="0">
                <a:solidFill>
                  <a:srgbClr val="FF0000"/>
                </a:solidFill>
              </a:rPr>
              <a:t>option</a:t>
            </a:r>
            <a:r>
              <a:rPr lang="en-GB" altLang="en-US" b="1" dirty="0" smtClean="0"/>
              <a:t> and its </a:t>
            </a:r>
            <a:r>
              <a:rPr lang="en-GB" altLang="en-US" b="1" dirty="0" smtClean="0">
                <a:solidFill>
                  <a:srgbClr val="FF0000"/>
                </a:solidFill>
              </a:rPr>
              <a:t>negation</a:t>
            </a:r>
            <a:r>
              <a:rPr lang="en-GB" altLang="en-US" b="1" dirty="0" smtClean="0"/>
              <a:t>, e.g. between taking or not a certain vitamin.</a:t>
            </a:r>
            <a:endParaRPr lang="en-GB" altLang="en-US" b="1" dirty="0"/>
          </a:p>
          <a:p>
            <a:endParaRPr lang="en-GB" altLang="en-US" b="1" dirty="0"/>
          </a:p>
          <a:p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288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87552" y="76201"/>
            <a:ext cx="10433304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Nutrition Advisor – </a:t>
            </a:r>
            <a:r>
              <a:rPr lang="en-GB" altLang="en-US" b="1" dirty="0" smtClean="0">
                <a:solidFill>
                  <a:srgbClr val="FF0000"/>
                </a:solidFill>
              </a:rPr>
              <a:t>Rejection</a:t>
            </a:r>
            <a:r>
              <a:rPr lang="en-GB" altLang="en-US" b="1" dirty="0" smtClean="0">
                <a:solidFill>
                  <a:srgbClr val="0070C0"/>
                </a:solidFill>
              </a:rPr>
              <a:t> Arguments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13816" y="1371600"/>
            <a:ext cx="11128248" cy="5486400"/>
          </a:xfrm>
        </p:spPr>
        <p:txBody>
          <a:bodyPr/>
          <a:lstStyle/>
          <a:p>
            <a:r>
              <a:rPr lang="en-GB" altLang="en-US" b="1" dirty="0" smtClean="0"/>
              <a:t>Scenario-based </a:t>
            </a:r>
            <a:r>
              <a:rPr lang="en-GB" altLang="en-US" b="1" dirty="0" smtClean="0">
                <a:solidFill>
                  <a:srgbClr val="FF0000"/>
                </a:solidFill>
              </a:rPr>
              <a:t>rejection</a:t>
            </a:r>
            <a:r>
              <a:rPr lang="en-GB" altLang="en-US" b="1" dirty="0" smtClean="0">
                <a:solidFill>
                  <a:srgbClr val="0070C0"/>
                </a:solidFill>
              </a:rPr>
              <a:t> (arguments)</a:t>
            </a:r>
          </a:p>
          <a:p>
            <a:pPr lvl="1"/>
            <a:r>
              <a:rPr lang="en-GB" altLang="en-US" b="1" dirty="0" smtClean="0"/>
              <a:t>WHEN pregnant THEN </a:t>
            </a:r>
            <a:r>
              <a:rPr lang="en-GB" altLang="en-US" b="1" dirty="0" smtClean="0">
                <a:solidFill>
                  <a:srgbClr val="FF0000"/>
                </a:solidFill>
              </a:rPr>
              <a:t>NOT</a:t>
            </a:r>
            <a:r>
              <a:rPr lang="en-GB" altLang="en-US" b="1" dirty="0" smtClean="0"/>
              <a:t> </a:t>
            </a:r>
            <a:r>
              <a:rPr lang="en-GB" altLang="en-US" b="1" dirty="0" err="1" smtClean="0"/>
              <a:t>vitE</a:t>
            </a:r>
            <a:endParaRPr lang="en-GB" altLang="en-US" b="1" dirty="0" smtClean="0"/>
          </a:p>
          <a:p>
            <a:pPr lvl="1"/>
            <a:r>
              <a:rPr lang="en-GB" altLang="en-US" b="1" dirty="0"/>
              <a:t>WHEN </a:t>
            </a:r>
            <a:r>
              <a:rPr lang="en-GB" altLang="en-US" b="1" dirty="0" smtClean="0"/>
              <a:t>young </a:t>
            </a:r>
            <a:r>
              <a:rPr lang="en-GB" altLang="en-US" b="1" dirty="0"/>
              <a:t>THEN </a:t>
            </a:r>
            <a:r>
              <a:rPr lang="en-GB" altLang="en-US" b="1" dirty="0">
                <a:solidFill>
                  <a:srgbClr val="FF0000"/>
                </a:solidFill>
              </a:rPr>
              <a:t>NOT</a:t>
            </a:r>
            <a:r>
              <a:rPr lang="en-GB" altLang="en-US" b="1" dirty="0"/>
              <a:t> </a:t>
            </a:r>
            <a:r>
              <a:rPr lang="en-GB" altLang="en-US" b="1" dirty="0" err="1" smtClean="0"/>
              <a:t>vitB</a:t>
            </a:r>
            <a:endParaRPr lang="en-GB" altLang="en-US" b="1" dirty="0" smtClean="0"/>
          </a:p>
          <a:p>
            <a:pPr lvl="1"/>
            <a:endParaRPr lang="en-GB" altLang="en-US" b="1" dirty="0" smtClean="0"/>
          </a:p>
          <a:p>
            <a:r>
              <a:rPr lang="en-GB" altLang="en-US" b="1" dirty="0"/>
              <a:t>Scenario-based </a:t>
            </a:r>
            <a:r>
              <a:rPr lang="en-GB" altLang="en-US" b="1" dirty="0" smtClean="0">
                <a:solidFill>
                  <a:srgbClr val="0070C0"/>
                </a:solidFill>
              </a:rPr>
              <a:t>restrictions (arguments)</a:t>
            </a:r>
            <a:endParaRPr lang="en-GB" altLang="en-US" b="1" dirty="0"/>
          </a:p>
          <a:p>
            <a:pPr lvl="1"/>
            <a:r>
              <a:rPr lang="en-GB" altLang="en-US" b="1" dirty="0"/>
              <a:t>&lt;1, </a:t>
            </a:r>
            <a:r>
              <a:rPr lang="en-GB" altLang="en-US" b="1" dirty="0" smtClean="0"/>
              <a:t>{young}, {not </a:t>
            </a:r>
            <a:r>
              <a:rPr lang="en-GB" altLang="en-US" b="1" dirty="0" err="1" smtClean="0"/>
              <a:t>VitB</a:t>
            </a:r>
            <a:r>
              <a:rPr lang="en-GB" altLang="en-US" b="1" dirty="0" smtClean="0"/>
              <a:t>}&gt;</a:t>
            </a:r>
          </a:p>
          <a:p>
            <a:pPr lvl="1"/>
            <a:r>
              <a:rPr lang="en-GB" altLang="en-US" b="1" dirty="0" smtClean="0"/>
              <a:t>&lt;2, </a:t>
            </a:r>
            <a:r>
              <a:rPr lang="en-GB" altLang="en-US" b="1" dirty="0"/>
              <a:t>{</a:t>
            </a:r>
            <a:r>
              <a:rPr lang="en-GB" altLang="en-US" b="1" dirty="0" smtClean="0"/>
              <a:t>young, athlete}, {</a:t>
            </a:r>
            <a:r>
              <a:rPr lang="en-GB" altLang="en-US" b="1" dirty="0" err="1" smtClean="0"/>
              <a:t>VitB</a:t>
            </a:r>
            <a:r>
              <a:rPr lang="en-GB" altLang="en-US" b="1" dirty="0"/>
              <a:t>}&gt;</a:t>
            </a:r>
          </a:p>
          <a:p>
            <a:pPr lvl="1"/>
            <a:r>
              <a:rPr lang="en-GB" altLang="en-US" b="1" dirty="0" smtClean="0"/>
              <a:t>&lt;3, {athlete, </a:t>
            </a:r>
            <a:r>
              <a:rPr lang="en-GB" altLang="en-US" b="1" dirty="0" err="1" smtClean="0"/>
              <a:t>before_game</a:t>
            </a:r>
            <a:r>
              <a:rPr lang="en-GB" altLang="en-US" b="1" dirty="0" smtClean="0"/>
              <a:t>}, {not </a:t>
            </a:r>
            <a:r>
              <a:rPr lang="en-GB" altLang="en-US" b="1" dirty="0" err="1" smtClean="0"/>
              <a:t>VitB</a:t>
            </a:r>
            <a:r>
              <a:rPr lang="en-GB" altLang="en-US" b="1" dirty="0"/>
              <a:t>}&gt;</a:t>
            </a:r>
          </a:p>
          <a:p>
            <a:pPr lvl="1"/>
            <a:r>
              <a:rPr lang="en-GB" altLang="en-US" b="1" dirty="0" smtClean="0">
                <a:solidFill>
                  <a:srgbClr val="7030A0"/>
                </a:solidFill>
              </a:rPr>
              <a:t>Combined &lt;23, {…}, ???&gt; ???</a:t>
            </a:r>
            <a:endParaRPr lang="en-GB" altLang="en-US" b="1" dirty="0">
              <a:solidFill>
                <a:srgbClr val="7030A0"/>
              </a:solidFill>
            </a:endParaRPr>
          </a:p>
          <a:p>
            <a:pPr lvl="2"/>
            <a:endParaRPr lang="en-GB" altLang="en-US" b="1" dirty="0" smtClean="0"/>
          </a:p>
          <a:p>
            <a:r>
              <a:rPr lang="en-GB" altLang="en-US" b="1" dirty="0" smtClean="0"/>
              <a:t>Typically, </a:t>
            </a:r>
            <a:r>
              <a:rPr lang="en-GB" altLang="en-US" b="1" dirty="0" smtClean="0">
                <a:solidFill>
                  <a:srgbClr val="FF0000"/>
                </a:solidFill>
              </a:rPr>
              <a:t>rejections</a:t>
            </a:r>
            <a:r>
              <a:rPr lang="en-GB" altLang="en-US" b="1" dirty="0" smtClean="0"/>
              <a:t> arguments are </a:t>
            </a:r>
            <a:r>
              <a:rPr lang="en-GB" altLang="en-US" b="1" dirty="0" err="1" smtClean="0">
                <a:solidFill>
                  <a:srgbClr val="FF0000"/>
                </a:solidFill>
              </a:rPr>
              <a:t>are</a:t>
            </a:r>
            <a:r>
              <a:rPr lang="en-GB" altLang="en-US" b="1" dirty="0" smtClean="0">
                <a:solidFill>
                  <a:srgbClr val="FF0000"/>
                </a:solidFill>
              </a:rPr>
              <a:t> stronger </a:t>
            </a:r>
            <a:r>
              <a:rPr lang="en-GB" altLang="en-US" b="1" dirty="0" smtClean="0"/>
              <a:t>than </a:t>
            </a:r>
            <a:r>
              <a:rPr lang="en-GB" altLang="en-US" b="1" dirty="0" smtClean="0">
                <a:solidFill>
                  <a:srgbClr val="0070C0"/>
                </a:solidFill>
              </a:rPr>
              <a:t>recommendation</a:t>
            </a:r>
            <a:r>
              <a:rPr lang="en-GB" altLang="en-US" b="1" dirty="0" smtClean="0"/>
              <a:t> arguments</a:t>
            </a:r>
            <a:endParaRPr lang="en-GB" altLang="en-US" b="1" dirty="0"/>
          </a:p>
          <a:p>
            <a:endParaRPr lang="en-GB" altLang="en-US" b="1" dirty="0"/>
          </a:p>
          <a:p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791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95528" y="0"/>
            <a:ext cx="10844784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Nutrition Advisor - </a:t>
            </a:r>
            <a:r>
              <a:rPr lang="en-GB" altLang="en-US" b="1" dirty="0" smtClean="0">
                <a:solidFill>
                  <a:srgbClr val="FF0000"/>
                </a:solidFill>
              </a:rPr>
              <a:t>Restriction</a:t>
            </a:r>
            <a:r>
              <a:rPr lang="en-GB" altLang="en-US" b="1" dirty="0" smtClean="0">
                <a:solidFill>
                  <a:srgbClr val="0070C0"/>
                </a:solidFill>
              </a:rPr>
              <a:t> Arguments 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67512" y="1764792"/>
            <a:ext cx="11128248" cy="5486400"/>
          </a:xfrm>
        </p:spPr>
        <p:txBody>
          <a:bodyPr/>
          <a:lstStyle/>
          <a:p>
            <a:r>
              <a:rPr lang="en-GB" altLang="en-US" b="1" dirty="0" smtClean="0"/>
              <a:t>Scenario-based </a:t>
            </a:r>
            <a:r>
              <a:rPr lang="en-GB" altLang="en-US" b="1" dirty="0" smtClean="0">
                <a:solidFill>
                  <a:srgbClr val="FF0000"/>
                </a:solidFill>
              </a:rPr>
              <a:t>restrictions </a:t>
            </a:r>
            <a:r>
              <a:rPr lang="en-GB" altLang="en-US" b="1" dirty="0" smtClean="0">
                <a:solidFill>
                  <a:srgbClr val="0070C0"/>
                </a:solidFill>
              </a:rPr>
              <a:t>(arguments)</a:t>
            </a:r>
            <a:endParaRPr lang="en-GB" altLang="en-US" b="1" dirty="0">
              <a:solidFill>
                <a:srgbClr val="0070C0"/>
              </a:solidFill>
            </a:endParaRPr>
          </a:p>
          <a:p>
            <a:pPr lvl="1"/>
            <a:r>
              <a:rPr lang="en-GB" altLang="en-US" b="1" dirty="0" smtClean="0"/>
              <a:t>“Do not take </a:t>
            </a:r>
            <a:r>
              <a:rPr lang="en-GB" altLang="en-US" b="1" dirty="0" err="1" smtClean="0"/>
              <a:t>vitA</a:t>
            </a:r>
            <a:r>
              <a:rPr lang="en-GB" altLang="en-US" b="1" dirty="0" smtClean="0"/>
              <a:t> with </a:t>
            </a:r>
            <a:r>
              <a:rPr lang="en-GB" altLang="en-US" b="1" dirty="0" err="1" smtClean="0"/>
              <a:t>vitE</a:t>
            </a:r>
            <a:r>
              <a:rPr lang="en-GB" altLang="en-US" b="1" dirty="0" smtClean="0"/>
              <a:t>”</a:t>
            </a:r>
            <a:endParaRPr lang="en-GB" altLang="en-US" b="1" dirty="0"/>
          </a:p>
          <a:p>
            <a:pPr lvl="2"/>
            <a:r>
              <a:rPr lang="en-GB" altLang="en-US" b="1" dirty="0" smtClean="0"/>
              <a:t>WHEN </a:t>
            </a:r>
            <a:r>
              <a:rPr lang="en-GB" altLang="en-US" b="1" dirty="0" err="1" smtClean="0"/>
              <a:t>vitA</a:t>
            </a:r>
            <a:r>
              <a:rPr lang="en-GB" altLang="en-US" b="1" dirty="0" smtClean="0"/>
              <a:t> THEN NOT </a:t>
            </a:r>
            <a:r>
              <a:rPr lang="en-GB" altLang="en-US" b="1" dirty="0" err="1" smtClean="0"/>
              <a:t>vitE</a:t>
            </a:r>
            <a:endParaRPr lang="en-GB" altLang="en-US" b="1" dirty="0" smtClean="0"/>
          </a:p>
          <a:p>
            <a:pPr lvl="2"/>
            <a:r>
              <a:rPr lang="en-GB" altLang="en-US" b="1" dirty="0"/>
              <a:t>WHEN </a:t>
            </a:r>
            <a:r>
              <a:rPr lang="en-GB" altLang="en-US" b="1" dirty="0" err="1" smtClean="0"/>
              <a:t>vitE</a:t>
            </a:r>
            <a:r>
              <a:rPr lang="en-GB" altLang="en-US" b="1" dirty="0" smtClean="0"/>
              <a:t> </a:t>
            </a:r>
            <a:r>
              <a:rPr lang="en-GB" altLang="en-US" b="1" dirty="0"/>
              <a:t>THEN NOT </a:t>
            </a:r>
            <a:r>
              <a:rPr lang="en-GB" altLang="en-US" b="1" dirty="0" err="1" smtClean="0"/>
              <a:t>vitA</a:t>
            </a:r>
            <a:endParaRPr lang="en-GB" altLang="en-US" b="1" dirty="0" smtClean="0"/>
          </a:p>
          <a:p>
            <a:pPr lvl="1"/>
            <a:r>
              <a:rPr lang="en-GB" altLang="en-US" b="1" dirty="0" smtClean="0"/>
              <a:t>“When diabetic do not take </a:t>
            </a:r>
            <a:r>
              <a:rPr lang="en-GB" altLang="en-US" b="1" dirty="0" err="1" smtClean="0"/>
              <a:t>vitB</a:t>
            </a:r>
            <a:r>
              <a:rPr lang="en-GB" altLang="en-US" b="1" dirty="0" smtClean="0"/>
              <a:t> and </a:t>
            </a:r>
            <a:r>
              <a:rPr lang="en-GB" altLang="en-US" b="1" dirty="0" err="1" smtClean="0"/>
              <a:t>vitD</a:t>
            </a:r>
            <a:r>
              <a:rPr lang="en-GB" altLang="en-US" b="1" dirty="0" smtClean="0"/>
              <a:t> together”</a:t>
            </a:r>
          </a:p>
          <a:p>
            <a:pPr lvl="2"/>
            <a:r>
              <a:rPr lang="en-GB" altLang="en-US" b="1" dirty="0" smtClean="0"/>
              <a:t>WHEN {diabetic, </a:t>
            </a:r>
            <a:r>
              <a:rPr lang="en-GB" altLang="en-US" b="1" dirty="0" err="1" smtClean="0"/>
              <a:t>vitB</a:t>
            </a:r>
            <a:r>
              <a:rPr lang="en-GB" altLang="en-US" b="1" dirty="0" smtClean="0"/>
              <a:t>} THEN NOT </a:t>
            </a:r>
            <a:r>
              <a:rPr lang="en-GB" altLang="en-US" b="1" dirty="0" err="1" smtClean="0"/>
              <a:t>vitD</a:t>
            </a:r>
            <a:endParaRPr lang="en-GB" altLang="en-US" b="1" dirty="0"/>
          </a:p>
          <a:p>
            <a:pPr lvl="2"/>
            <a:r>
              <a:rPr lang="en-GB" altLang="en-US" b="1" dirty="0"/>
              <a:t>WHEN {diabetic, </a:t>
            </a:r>
            <a:r>
              <a:rPr lang="en-GB" altLang="en-US" b="1" dirty="0" err="1" smtClean="0"/>
              <a:t>vitD</a:t>
            </a:r>
            <a:r>
              <a:rPr lang="en-GB" altLang="en-US" b="1" dirty="0" smtClean="0"/>
              <a:t>} </a:t>
            </a:r>
            <a:r>
              <a:rPr lang="en-GB" altLang="en-US" b="1" dirty="0"/>
              <a:t>THEN NOT </a:t>
            </a:r>
            <a:r>
              <a:rPr lang="en-GB" altLang="en-US" b="1" dirty="0" err="1" smtClean="0"/>
              <a:t>vitB</a:t>
            </a:r>
            <a:endParaRPr lang="en-GB" altLang="en-US" b="1" dirty="0" smtClean="0"/>
          </a:p>
          <a:p>
            <a:pPr lvl="2"/>
            <a:endParaRPr lang="en-GB" altLang="en-US" b="1" dirty="0" smtClean="0"/>
          </a:p>
          <a:p>
            <a:r>
              <a:rPr lang="en-GB" altLang="en-US" b="1" dirty="0" smtClean="0"/>
              <a:t>These are</a:t>
            </a:r>
            <a:r>
              <a:rPr lang="en-GB" altLang="en-US" b="1" dirty="0" smtClean="0">
                <a:solidFill>
                  <a:srgbClr val="FF0000"/>
                </a:solidFill>
              </a:rPr>
              <a:t> also stronger </a:t>
            </a:r>
            <a:r>
              <a:rPr lang="en-GB" altLang="en-US" b="1" dirty="0" smtClean="0"/>
              <a:t>than </a:t>
            </a:r>
            <a:r>
              <a:rPr lang="en-GB" altLang="en-US" b="1" dirty="0" smtClean="0">
                <a:solidFill>
                  <a:srgbClr val="0070C0"/>
                </a:solidFill>
              </a:rPr>
              <a:t>recommendation</a:t>
            </a:r>
            <a:r>
              <a:rPr lang="en-GB" altLang="en-US" b="1" dirty="0" smtClean="0"/>
              <a:t> arguments</a:t>
            </a:r>
            <a:endParaRPr lang="en-GB" altLang="en-US" b="1" dirty="0"/>
          </a:p>
          <a:p>
            <a:endParaRPr lang="en-GB" altLang="en-US" b="1" dirty="0"/>
          </a:p>
          <a:p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82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49224" y="76201"/>
            <a:ext cx="11000232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Nutrition Advisor – Comprehension Level 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11480" y="1865376"/>
            <a:ext cx="11780520" cy="5486400"/>
          </a:xfrm>
        </p:spPr>
        <p:txBody>
          <a:bodyPr/>
          <a:lstStyle/>
          <a:p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</a:rPr>
              <a:t>Comprehension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r>
              <a:rPr lang="en-GB" altLang="en-US" b="1" dirty="0" smtClean="0"/>
              <a:t>Knowledge</a:t>
            </a:r>
            <a:endParaRPr lang="en-GB" altLang="en-US" b="1" dirty="0"/>
          </a:p>
          <a:p>
            <a:pPr lvl="1"/>
            <a:r>
              <a:rPr lang="en-GB" altLang="en-US" b="1" dirty="0" smtClean="0"/>
              <a:t>From </a:t>
            </a:r>
            <a:r>
              <a:rPr lang="en-GB" altLang="en-US" b="1" dirty="0" smtClean="0">
                <a:solidFill>
                  <a:srgbClr val="FF0000"/>
                </a:solidFill>
              </a:rPr>
              <a:t>low-level</a:t>
            </a:r>
            <a:r>
              <a:rPr lang="en-GB" altLang="en-US" b="1" dirty="0" smtClean="0"/>
              <a:t> sensory information to </a:t>
            </a:r>
            <a:r>
              <a:rPr lang="en-GB" altLang="en-US" b="1" dirty="0" smtClean="0">
                <a:solidFill>
                  <a:schemeClr val="accent2">
                    <a:lumMod val="50000"/>
                  </a:schemeClr>
                </a:solidFill>
              </a:rPr>
              <a:t>high-level</a:t>
            </a:r>
            <a:r>
              <a:rPr lang="en-GB" altLang="en-US" b="1" dirty="0" smtClean="0"/>
              <a:t> conceptual or cognitive information</a:t>
            </a:r>
          </a:p>
          <a:p>
            <a:pPr lvl="1"/>
            <a:endParaRPr lang="en-GB" altLang="en-US" b="1" dirty="0"/>
          </a:p>
          <a:p>
            <a:r>
              <a:rPr lang="en-GB" altLang="en-US" b="1" dirty="0" smtClean="0"/>
              <a:t>What would such </a:t>
            </a:r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</a:rPr>
              <a:t>knowledge</a:t>
            </a:r>
            <a:r>
              <a:rPr lang="en-GB" altLang="en-US" b="1" dirty="0" smtClean="0"/>
              <a:t> be?</a:t>
            </a:r>
            <a:endParaRPr lang="en-GB" altLang="en-US" b="1" dirty="0"/>
          </a:p>
          <a:p>
            <a:pPr lvl="1"/>
            <a:r>
              <a:rPr lang="en-GB" altLang="en-US" b="1" dirty="0" smtClean="0"/>
              <a:t>WHEN </a:t>
            </a:r>
            <a:r>
              <a:rPr lang="en-GB" altLang="en-US" b="1" dirty="0" err="1" smtClean="0"/>
              <a:t>heart_beat</a:t>
            </a:r>
            <a:r>
              <a:rPr lang="en-GB" altLang="en-US" b="1" dirty="0" smtClean="0"/>
              <a:t> &gt; 120 THEN </a:t>
            </a:r>
            <a:r>
              <a:rPr lang="en-GB" altLang="en-US" b="1" dirty="0" err="1" smtClean="0"/>
              <a:t>high_stress</a:t>
            </a:r>
            <a:endParaRPr lang="en-GB" altLang="en-US" b="1" dirty="0" smtClean="0"/>
          </a:p>
          <a:p>
            <a:pPr lvl="1"/>
            <a:r>
              <a:rPr lang="en-GB" altLang="en-US" b="1" dirty="0" smtClean="0"/>
              <a:t>WHEN {</a:t>
            </a:r>
            <a:r>
              <a:rPr lang="en-GB" altLang="en-US" b="1" dirty="0" err="1" smtClean="0"/>
              <a:t>excersicing,heart_beat</a:t>
            </a:r>
            <a:r>
              <a:rPr lang="en-GB" altLang="en-US" b="1" dirty="0" smtClean="0"/>
              <a:t> </a:t>
            </a:r>
            <a:r>
              <a:rPr lang="en-GB" altLang="en-US" b="1" dirty="0"/>
              <a:t>&gt; </a:t>
            </a:r>
            <a:r>
              <a:rPr lang="en-GB" altLang="en-US" b="1" dirty="0" smtClean="0"/>
              <a:t>120} THEN not </a:t>
            </a:r>
            <a:r>
              <a:rPr lang="en-GB" altLang="en-US" b="1" dirty="0" err="1" smtClean="0"/>
              <a:t>high_stress</a:t>
            </a:r>
            <a:endParaRPr lang="en-GB" altLang="en-US" b="1" dirty="0" smtClean="0"/>
          </a:p>
          <a:p>
            <a:pPr lvl="1"/>
            <a:endParaRPr lang="en-GB" altLang="en-US" b="1" dirty="0"/>
          </a:p>
          <a:p>
            <a:r>
              <a:rPr lang="en-GB" altLang="en-US" b="1" dirty="0" smtClean="0"/>
              <a:t>The 2</a:t>
            </a:r>
            <a:r>
              <a:rPr lang="en-GB" altLang="en-US" b="1" baseline="30000" dirty="0" smtClean="0"/>
              <a:t>nd</a:t>
            </a:r>
            <a:r>
              <a:rPr lang="en-GB" altLang="en-US" b="1" dirty="0" smtClean="0"/>
              <a:t> argument rule is </a:t>
            </a:r>
            <a:r>
              <a:rPr lang="en-GB" altLang="en-US" b="1" dirty="0" smtClean="0">
                <a:solidFill>
                  <a:srgbClr val="FF0000"/>
                </a:solidFill>
              </a:rPr>
              <a:t>stronger</a:t>
            </a:r>
            <a:r>
              <a:rPr lang="en-GB" altLang="en-US" b="1" dirty="0" smtClean="0"/>
              <a:t> that the 1</a:t>
            </a:r>
            <a:r>
              <a:rPr lang="en-GB" altLang="en-US" b="1" baseline="30000" dirty="0" smtClean="0"/>
              <a:t>st</a:t>
            </a:r>
            <a:r>
              <a:rPr lang="en-GB" altLang="en-US" b="1" dirty="0" smtClean="0"/>
              <a:t> one:</a:t>
            </a:r>
          </a:p>
          <a:p>
            <a:pPr lvl="2"/>
            <a:r>
              <a:rPr lang="en-GB" altLang="en-US" b="1" dirty="0" smtClean="0"/>
              <a:t>It </a:t>
            </a:r>
            <a:r>
              <a:rPr lang="en-GB" altLang="en-US" b="1" dirty="0" smtClean="0">
                <a:solidFill>
                  <a:srgbClr val="FF0000"/>
                </a:solidFill>
              </a:rPr>
              <a:t>undercuts</a:t>
            </a:r>
            <a:r>
              <a:rPr lang="en-GB" altLang="en-US" b="1" dirty="0" smtClean="0"/>
              <a:t> the first argument.</a:t>
            </a:r>
          </a:p>
          <a:p>
            <a:pPr marL="914400" lvl="2" indent="0">
              <a:buNone/>
            </a:pPr>
            <a:endParaRPr lang="en-GB" altLang="en-US" b="1" dirty="0"/>
          </a:p>
          <a:p>
            <a:pPr lvl="1"/>
            <a:endParaRPr lang="en-GB" altLang="en-US" b="1" dirty="0"/>
          </a:p>
          <a:p>
            <a:endParaRPr lang="en-GB" altLang="en-US" b="1" dirty="0"/>
          </a:p>
          <a:p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187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49224" y="76201"/>
            <a:ext cx="11000232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Nutrition Advisor – Comprehension Level 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93776" y="2121408"/>
            <a:ext cx="11780520" cy="5486400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0070C0"/>
                </a:solidFill>
              </a:rPr>
              <a:t>Decision problem </a:t>
            </a:r>
            <a:r>
              <a:rPr lang="en-GB" altLang="en-US" b="1" dirty="0" smtClean="0"/>
              <a:t>amongst</a:t>
            </a:r>
            <a:r>
              <a:rPr lang="en-GB" altLang="en-US" b="1" dirty="0" smtClean="0">
                <a:solidFill>
                  <a:schemeClr val="accent1">
                    <a:lumMod val="50000"/>
                  </a:schemeClr>
                </a:solidFill>
              </a:rPr>
              <a:t> conceptual </a:t>
            </a:r>
            <a:r>
              <a:rPr lang="en-GB" altLang="en-US" b="1" dirty="0" smtClean="0">
                <a:solidFill>
                  <a:srgbClr val="0070C0"/>
                </a:solidFill>
              </a:rPr>
              <a:t>beliefs</a:t>
            </a:r>
          </a:p>
          <a:p>
            <a:endParaRPr lang="en-GB" altLang="en-US" b="1" dirty="0">
              <a:solidFill>
                <a:srgbClr val="0070C0"/>
              </a:solidFill>
            </a:endParaRPr>
          </a:p>
          <a:p>
            <a:r>
              <a:rPr lang="en-GB" altLang="en-US" b="1" dirty="0" smtClean="0"/>
              <a:t>Example: Belief of </a:t>
            </a:r>
            <a:r>
              <a:rPr lang="en-GB" altLang="en-US" b="1" dirty="0" err="1" smtClean="0">
                <a:solidFill>
                  <a:srgbClr val="0070C0"/>
                </a:solidFill>
              </a:rPr>
              <a:t>high_stress</a:t>
            </a:r>
            <a:r>
              <a:rPr lang="en-GB" altLang="en-US" b="1" dirty="0"/>
              <a:t> </a:t>
            </a:r>
            <a:r>
              <a:rPr lang="en-GB" altLang="en-US" b="1" dirty="0" smtClean="0"/>
              <a:t>, yes or no?</a:t>
            </a:r>
          </a:p>
          <a:p>
            <a:endParaRPr lang="en-GB" altLang="en-US" b="1" dirty="0">
              <a:solidFill>
                <a:srgbClr val="0070C0"/>
              </a:solidFill>
            </a:endParaRPr>
          </a:p>
          <a:p>
            <a:r>
              <a:rPr lang="en-GB" altLang="en-US" b="1" dirty="0" smtClean="0"/>
              <a:t>Can use </a:t>
            </a:r>
            <a:r>
              <a:rPr lang="en-GB" altLang="en-US" b="1" dirty="0" smtClean="0">
                <a:solidFill>
                  <a:srgbClr val="0070C0"/>
                </a:solidFill>
              </a:rPr>
              <a:t>scenario-based preferences </a:t>
            </a:r>
            <a:r>
              <a:rPr lang="en-GB" altLang="en-US" b="1" dirty="0" smtClean="0"/>
              <a:t>again:</a:t>
            </a:r>
          </a:p>
          <a:p>
            <a:endParaRPr lang="en-GB" altLang="en-US" b="1" dirty="0" smtClean="0"/>
          </a:p>
          <a:p>
            <a:pPr lvl="1"/>
            <a:r>
              <a:rPr lang="en-GB" altLang="en-US" b="1" dirty="0" smtClean="0"/>
              <a:t>&lt;1, {</a:t>
            </a:r>
            <a:r>
              <a:rPr lang="en-GB" altLang="en-US" b="1" dirty="0" err="1"/>
              <a:t>heart_beat</a:t>
            </a:r>
            <a:r>
              <a:rPr lang="en-GB" altLang="en-US" b="1" dirty="0"/>
              <a:t> &gt; 120 </a:t>
            </a:r>
            <a:r>
              <a:rPr lang="en-GB" altLang="en-US" b="1" dirty="0" smtClean="0"/>
              <a:t>}, {</a:t>
            </a:r>
            <a:r>
              <a:rPr lang="en-GB" altLang="en-US" b="1" dirty="0" err="1" smtClean="0">
                <a:solidFill>
                  <a:srgbClr val="0070C0"/>
                </a:solidFill>
              </a:rPr>
              <a:t>high_stress</a:t>
            </a:r>
            <a:r>
              <a:rPr lang="en-GB" altLang="en-US" b="1" dirty="0" smtClean="0"/>
              <a:t>}&gt;</a:t>
            </a:r>
            <a:endParaRPr lang="en-GB" altLang="en-US" b="1" dirty="0"/>
          </a:p>
          <a:p>
            <a:pPr lvl="1"/>
            <a:r>
              <a:rPr lang="en-GB" altLang="en-US" b="1" dirty="0"/>
              <a:t>&lt;1, {</a:t>
            </a:r>
            <a:r>
              <a:rPr lang="en-GB" altLang="en-US" b="1" dirty="0" err="1"/>
              <a:t>heart_beat</a:t>
            </a:r>
            <a:r>
              <a:rPr lang="en-GB" altLang="en-US" b="1" dirty="0"/>
              <a:t> &gt; </a:t>
            </a:r>
            <a:r>
              <a:rPr lang="en-GB" altLang="en-US" b="1" dirty="0" smtClean="0"/>
              <a:t>120, </a:t>
            </a:r>
            <a:r>
              <a:rPr lang="en-GB" altLang="en-US" b="1" dirty="0" err="1"/>
              <a:t>excersicing</a:t>
            </a:r>
            <a:r>
              <a:rPr lang="en-GB" altLang="en-US" b="1" dirty="0" smtClean="0"/>
              <a:t>}, {</a:t>
            </a:r>
            <a:r>
              <a:rPr lang="en-GB" altLang="en-US" b="1" dirty="0" smtClean="0">
                <a:solidFill>
                  <a:srgbClr val="FF0000"/>
                </a:solidFill>
              </a:rPr>
              <a:t>not</a:t>
            </a:r>
            <a:r>
              <a:rPr lang="en-GB" altLang="en-US" b="1" dirty="0" smtClean="0"/>
              <a:t> </a:t>
            </a:r>
            <a:r>
              <a:rPr lang="en-GB" altLang="en-US" b="1" dirty="0" err="1" smtClean="0">
                <a:solidFill>
                  <a:srgbClr val="0070C0"/>
                </a:solidFill>
              </a:rPr>
              <a:t>high_stress</a:t>
            </a:r>
            <a:r>
              <a:rPr lang="en-GB" altLang="en-US" b="1" dirty="0"/>
              <a:t>}&gt;</a:t>
            </a:r>
          </a:p>
          <a:p>
            <a:pPr lvl="2"/>
            <a:endParaRPr lang="en-GB" altLang="en-US" b="1" dirty="0"/>
          </a:p>
          <a:p>
            <a:pPr lvl="1"/>
            <a:endParaRPr lang="en-GB" altLang="en-US" b="1" dirty="0"/>
          </a:p>
          <a:p>
            <a:endParaRPr lang="en-GB" altLang="en-US" b="1" dirty="0"/>
          </a:p>
          <a:p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117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50435" y="326915"/>
            <a:ext cx="8491131" cy="81656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557550" algn="l"/>
                <a:tab pos="8965121" algn="l"/>
                <a:tab pos="9372691" algn="l"/>
                <a:tab pos="9780263" algn="l"/>
              </a:tabLst>
            </a:pPr>
            <a:r>
              <a:rPr lang="en-GB" altLang="en-US" dirty="0" smtClean="0">
                <a:solidFill>
                  <a:srgbClr val="7030A0"/>
                </a:solidFill>
              </a:rPr>
              <a:t>Advanced Example</a:t>
            </a:r>
            <a:r>
              <a:rPr lang="en-GB" altLang="en-US" dirty="0" smtClean="0"/>
              <a:t> of Cognitive Assistant</a:t>
            </a:r>
            <a:br>
              <a:rPr lang="en-GB" altLang="en-US" dirty="0" smtClean="0"/>
            </a:br>
            <a:endParaRPr lang="el-GR" altLang="en-US" sz="1996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50434" y="5158622"/>
            <a:ext cx="9533845" cy="561659"/>
          </a:xfrm>
          <a:prstGeom prst="rect">
            <a:avLst/>
          </a:prstGeom>
          <a:noFill/>
          <a:ln w="9525">
            <a:solidFill>
              <a:srgbClr val="3465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defTabSz="414772" fontAlgn="base">
              <a:lnSpc>
                <a:spcPct val="104000"/>
              </a:lnSpc>
              <a:spcBef>
                <a:spcPct val="0"/>
              </a:spcBef>
              <a:spcAft>
                <a:spcPts val="1043"/>
              </a:spcAft>
              <a:buSzPct val="45000"/>
            </a:pPr>
            <a:r>
              <a:rPr lang="en-US" altLang="en-US" sz="2177" b="1">
                <a:solidFill>
                  <a:srgbClr val="1C1C1C"/>
                </a:solidFill>
                <a:latin typeface="Source Sans Pro Semibold" pitchFamily="32" charset="0"/>
              </a:rPr>
              <a:t>“The fish last night was very good. I would have liked a bigger portion.”</a:t>
            </a:r>
            <a:endParaRPr lang="el-GR" altLang="en-US" sz="2177" b="1">
              <a:solidFill>
                <a:srgbClr val="1C1C1C"/>
              </a:solidFill>
              <a:latin typeface="Source Sans Pro Semibold" pitchFamily="32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1929643" y="3001276"/>
            <a:ext cx="8328395" cy="167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 marL="287338"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735013" algn="l"/>
                <a:tab pos="1184275" algn="l"/>
                <a:tab pos="1633538" algn="l"/>
                <a:tab pos="2082800" algn="l"/>
                <a:tab pos="2532063" algn="l"/>
                <a:tab pos="2981325" algn="l"/>
                <a:tab pos="3430588" algn="l"/>
                <a:tab pos="3879850" algn="l"/>
                <a:tab pos="4329113" algn="l"/>
                <a:tab pos="4778375" algn="l"/>
                <a:tab pos="5227638" algn="l"/>
                <a:tab pos="5676900" algn="l"/>
                <a:tab pos="6126163" algn="l"/>
                <a:tab pos="6575425" algn="l"/>
                <a:tab pos="7024688" algn="l"/>
                <a:tab pos="7473950" algn="l"/>
                <a:tab pos="7923213" algn="l"/>
                <a:tab pos="8372475" algn="l"/>
                <a:tab pos="8821738" algn="l"/>
                <a:tab pos="9271000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lvl="1" defTabSz="414772" fontAlgn="base">
              <a:lnSpc>
                <a:spcPct val="104000"/>
              </a:lnSpc>
              <a:spcBef>
                <a:spcPct val="0"/>
              </a:spcBef>
              <a:spcAft>
                <a:spcPts val="1032"/>
              </a:spcAft>
              <a:buSzPct val="75000"/>
            </a:pPr>
            <a:r>
              <a:rPr lang="en-US" altLang="en-US" sz="2359" b="1" i="1">
                <a:solidFill>
                  <a:srgbClr val="1C1C1C"/>
                </a:solidFill>
                <a:latin typeface="Source Sans Pro Semibold" pitchFamily="32" charset="0"/>
              </a:rPr>
              <a:t>“The quality of food is very important for me. I like to eat organic food. I am not diabetic but I like to avoid sugary foods. I prefer not to eat red meat except for special occasions. When possible try to economize.”</a:t>
            </a:r>
            <a:endParaRPr lang="el-GR" altLang="en-US" sz="2359" b="1" i="1">
              <a:solidFill>
                <a:srgbClr val="1C1C1C"/>
              </a:solidFill>
              <a:latin typeface="Source Sans Pro Semibold" pitchFamily="32" charset="0"/>
            </a:endParaRPr>
          </a:p>
        </p:txBody>
      </p:sp>
      <p:sp>
        <p:nvSpPr>
          <p:cNvPr id="44040" name="Text Box 3"/>
          <p:cNvSpPr txBox="1">
            <a:spLocks noChangeArrowheads="1"/>
          </p:cNvSpPr>
          <p:nvPr/>
        </p:nvSpPr>
        <p:spPr bwMode="auto">
          <a:xfrm>
            <a:off x="2639638" y="1960047"/>
            <a:ext cx="7050980" cy="98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pPr algn="ctr" defTabSz="414772" fontAlgn="base">
              <a:lnSpc>
                <a:spcPct val="104000"/>
              </a:lnSpc>
              <a:spcBef>
                <a:spcPct val="0"/>
              </a:spcBef>
              <a:spcAft>
                <a:spcPts val="1043"/>
              </a:spcAft>
              <a:buSzPct val="45000"/>
            </a:pPr>
            <a:r>
              <a:rPr lang="en-US" altLang="en-US" sz="2903" b="1">
                <a:solidFill>
                  <a:srgbClr val="FF0000"/>
                </a:solidFill>
                <a:latin typeface="Source Sans Pro Semibold" pitchFamily="32" charset="0"/>
              </a:rPr>
              <a:t>Cognitive On-line Shopping Assistant</a:t>
            </a:r>
          </a:p>
        </p:txBody>
      </p:sp>
    </p:spTree>
    <p:extLst>
      <p:ext uri="{BB962C8B-B14F-4D97-AF65-F5344CB8AC3E}">
        <p14:creationId xmlns:p14="http://schemas.microsoft.com/office/powerpoint/2010/main" val="2795682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Knowledge in terms of Arguments</a:t>
            </a:r>
          </a:p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Cognition as a process of Argumentation</a:t>
            </a:r>
          </a:p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Decision Making in Argumentation</a:t>
            </a:r>
          </a:p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Comprehension in Argumentation</a:t>
            </a:r>
            <a:endParaRPr lang="en-US" sz="1200" b="1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>
                <a:solidFill>
                  <a:schemeClr val="tx1"/>
                </a:solidFill>
              </a:rPr>
              <a:t>Methodology for Cognitive Decision Making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00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09315F8D-7F04-4CDA-83E1-3EC263BC9F20}" type="slidenum">
              <a:rPr lang="el-GR" altLang="en-US" smtClean="0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20</a:t>
            </a:fld>
            <a:endParaRPr lang="el-GR" altLang="en-US" smtClean="0">
              <a:solidFill>
                <a:srgbClr val="FFFFFF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542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50435" y="326915"/>
            <a:ext cx="8491131" cy="81656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557550" algn="l"/>
                <a:tab pos="8965121" algn="l"/>
                <a:tab pos="9372691" algn="l"/>
                <a:tab pos="9780263" algn="l"/>
              </a:tabLst>
            </a:pPr>
            <a:r>
              <a:rPr lang="en-GB" altLang="en-US" dirty="0" smtClean="0">
                <a:solidFill>
                  <a:srgbClr val="7030A0"/>
                </a:solidFill>
              </a:rPr>
              <a:t>Simple example </a:t>
            </a:r>
            <a:r>
              <a:rPr lang="en-GB" altLang="en-US" dirty="0" smtClean="0"/>
              <a:t>of </a:t>
            </a:r>
            <a:r>
              <a:rPr lang="en-GB" altLang="en-US" dirty="0"/>
              <a:t>Cognitive </a:t>
            </a:r>
            <a:r>
              <a:rPr lang="en-GB" altLang="en-US" dirty="0" smtClean="0"/>
              <a:t>Assistant</a:t>
            </a:r>
            <a:br>
              <a:rPr lang="en-GB" altLang="en-US" dirty="0" smtClean="0"/>
            </a:br>
            <a:endParaRPr lang="el-GR" altLang="en-US" sz="1996" dirty="0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51560" y="1795869"/>
            <a:ext cx="10488168" cy="4245566"/>
          </a:xfrm>
        </p:spPr>
        <p:txBody>
          <a:bodyPr/>
          <a:lstStyle/>
          <a:p>
            <a:pPr marL="0" indent="0" eaLnBrk="1" hangingPunct="1">
              <a:lnSpc>
                <a:spcPct val="83000"/>
              </a:lnSpc>
              <a:buClrTx/>
              <a:buSzPct val="4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endParaRPr lang="el-GR" altLang="en-US" dirty="0" smtClean="0">
              <a:latin typeface="FreeMono" pitchFamily="49" charset="0"/>
            </a:endParaRPr>
          </a:p>
          <a:p>
            <a:pPr marL="0" indent="0" algn="ctr" eaLnBrk="1" hangingPunct="1">
              <a:buClrTx/>
              <a:buSzPct val="4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sz="3266" dirty="0" err="1"/>
              <a:t>Scenario</a:t>
            </a:r>
            <a:r>
              <a:rPr lang="el-GR" altLang="en-US" sz="3266" dirty="0"/>
              <a:t> </a:t>
            </a:r>
            <a:r>
              <a:rPr lang="en-GB" altLang="en-US" sz="3266" dirty="0"/>
              <a:t>G</a:t>
            </a:r>
            <a:r>
              <a:rPr lang="el-GR" altLang="en-US" sz="3266" dirty="0" err="1" smtClean="0"/>
              <a:t>eneration</a:t>
            </a:r>
            <a:endParaRPr lang="en-GB" altLang="en-US" sz="3266" dirty="0"/>
          </a:p>
          <a:p>
            <a:pPr marL="0" indent="0" algn="ctr" eaLnBrk="1" hangingPunct="1">
              <a:buClrTx/>
              <a:buSzPct val="4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endParaRPr lang="en-GB" altLang="en-US" sz="3266" dirty="0"/>
          </a:p>
          <a:p>
            <a:pPr marL="362925" lvl="1" indent="0" algn="ctr" eaLnBrk="1" hangingPunct="1">
              <a:buClrTx/>
              <a:buSzPct val="4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sz="2400" i="1" dirty="0"/>
              <a:t>“</a:t>
            </a:r>
            <a:r>
              <a:rPr lang="el-GR" altLang="en-US" sz="2400" i="1" dirty="0" err="1"/>
              <a:t>Normally</a:t>
            </a:r>
            <a:r>
              <a:rPr lang="el-GR" altLang="en-US" sz="2400" i="1" dirty="0"/>
              <a:t>, </a:t>
            </a:r>
            <a:r>
              <a:rPr lang="el-GR" altLang="en-US" sz="2400" i="1" dirty="0" err="1">
                <a:solidFill>
                  <a:srgbClr val="FF0000"/>
                </a:solidFill>
              </a:rPr>
              <a:t>discard</a:t>
            </a:r>
            <a:r>
              <a:rPr lang="el-GR" altLang="en-US" sz="2400" i="1" dirty="0">
                <a:solidFill>
                  <a:srgbClr val="FF0000"/>
                </a:solidFill>
              </a:rPr>
              <a:t> </a:t>
            </a:r>
            <a:r>
              <a:rPr lang="el-GR" altLang="en-US" sz="2400" i="1" dirty="0" err="1"/>
              <a:t>coupons</a:t>
            </a:r>
            <a:r>
              <a:rPr lang="el-GR" altLang="en-US" sz="2400" i="1" dirty="0"/>
              <a:t>. </a:t>
            </a:r>
            <a:r>
              <a:rPr lang="el-GR" altLang="en-US" sz="2400" i="1" dirty="0" err="1"/>
              <a:t>If</a:t>
            </a:r>
            <a:r>
              <a:rPr lang="el-GR" altLang="en-US" sz="2400" i="1" dirty="0"/>
              <a:t> a </a:t>
            </a:r>
            <a:r>
              <a:rPr lang="el-GR" altLang="en-US" sz="2400" i="1" dirty="0" err="1"/>
              <a:t>coupon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is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related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to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my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wish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list</a:t>
            </a:r>
            <a:r>
              <a:rPr lang="el-GR" altLang="en-US" sz="2400" i="1" dirty="0"/>
              <a:t>, </a:t>
            </a:r>
            <a:r>
              <a:rPr lang="el-GR" altLang="en-US" sz="2400" i="1" dirty="0" err="1">
                <a:solidFill>
                  <a:srgbClr val="FF0000"/>
                </a:solidFill>
              </a:rPr>
              <a:t>save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it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unless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it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is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expensive</a:t>
            </a:r>
            <a:r>
              <a:rPr lang="el-GR" altLang="en-US" sz="2400" i="1" dirty="0"/>
              <a:t>. </a:t>
            </a:r>
            <a:r>
              <a:rPr lang="el-GR" altLang="en-US" sz="2400" i="1" dirty="0" err="1"/>
              <a:t>If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it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offers</a:t>
            </a:r>
            <a:r>
              <a:rPr lang="el-GR" altLang="en-US" sz="2400" i="1" dirty="0"/>
              <a:t> a </a:t>
            </a:r>
            <a:r>
              <a:rPr lang="el-GR" altLang="en-US" sz="2400" i="1" dirty="0" err="1"/>
              <a:t>large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discount</a:t>
            </a:r>
            <a:r>
              <a:rPr lang="el-GR" altLang="en-US" sz="2400" i="1" dirty="0"/>
              <a:t>, </a:t>
            </a:r>
            <a:r>
              <a:rPr lang="el-GR" altLang="en-US" sz="2400" i="1" dirty="0" err="1">
                <a:solidFill>
                  <a:srgbClr val="FF0000"/>
                </a:solidFill>
              </a:rPr>
              <a:t>save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it</a:t>
            </a:r>
            <a:r>
              <a:rPr lang="el-GR" altLang="en-US" sz="2400" i="1" dirty="0"/>
              <a:t>. </a:t>
            </a:r>
            <a:r>
              <a:rPr lang="el-GR" altLang="en-US" sz="2400" i="1" dirty="0" err="1">
                <a:solidFill>
                  <a:srgbClr val="FF0000"/>
                </a:solidFill>
              </a:rPr>
              <a:t>Discard</a:t>
            </a:r>
            <a:r>
              <a:rPr lang="el-GR" altLang="en-US" sz="2400" i="1" dirty="0">
                <a:solidFill>
                  <a:srgbClr val="FF0000"/>
                </a:solidFill>
              </a:rPr>
              <a:t> </a:t>
            </a:r>
            <a:r>
              <a:rPr lang="el-GR" altLang="en-US" sz="2400" i="1" dirty="0"/>
              <a:t>the </a:t>
            </a:r>
            <a:r>
              <a:rPr lang="el-GR" altLang="en-US" sz="2400" i="1" dirty="0" err="1"/>
              <a:t>coupons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that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are</a:t>
            </a:r>
            <a:r>
              <a:rPr lang="el-GR" altLang="en-US" sz="2400" i="1" dirty="0"/>
              <a:t> </a:t>
            </a:r>
            <a:r>
              <a:rPr lang="el-GR" altLang="en-US" sz="2400" i="1" dirty="0" err="1"/>
              <a:t>out</a:t>
            </a:r>
            <a:r>
              <a:rPr lang="el-GR" altLang="en-US" sz="2400" i="1" dirty="0"/>
              <a:t>-of-</a:t>
            </a:r>
            <a:r>
              <a:rPr lang="el-GR" altLang="en-US" sz="2400" i="1" dirty="0" err="1"/>
              <a:t>date</a:t>
            </a:r>
            <a:r>
              <a:rPr lang="el-GR" altLang="en-US" sz="2400" i="1" dirty="0"/>
              <a:t>.”</a:t>
            </a:r>
          </a:p>
          <a:p>
            <a:pPr marL="0" indent="0" algn="ctr" eaLnBrk="1" hangingPunct="1">
              <a:buClrTx/>
              <a:buSzPct val="4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endParaRPr lang="el-GR" altLang="en-US" sz="3266" dirty="0"/>
          </a:p>
        </p:txBody>
      </p:sp>
    </p:spTree>
    <p:extLst>
      <p:ext uri="{BB962C8B-B14F-4D97-AF65-F5344CB8AC3E}">
        <p14:creationId xmlns:p14="http://schemas.microsoft.com/office/powerpoint/2010/main" val="880103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B0B4AF1F-4EDE-4B4D-A14A-FE27E66CB3CB}" type="slidenum">
              <a:rPr lang="el-GR" altLang="en-US" smtClean="0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21</a:t>
            </a:fld>
            <a:endParaRPr lang="el-GR" altLang="en-US" smtClean="0">
              <a:solidFill>
                <a:srgbClr val="FFFFFF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563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8690" y="663911"/>
            <a:ext cx="8491131" cy="81656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557550" algn="l"/>
                <a:tab pos="8965121" algn="l"/>
                <a:tab pos="9372691" algn="l"/>
                <a:tab pos="9780263" algn="l"/>
              </a:tabLst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l-GR" altLang="en-US" dirty="0" smtClean="0"/>
              <a:t>	</a:t>
            </a:r>
            <a:r>
              <a:rPr lang="en-GB" altLang="en-US" sz="3600" dirty="0" smtClean="0"/>
              <a:t>Scenario</a:t>
            </a:r>
            <a:r>
              <a:rPr lang="el-GR" altLang="en-US" sz="3600" dirty="0" smtClean="0"/>
              <a:t> </a:t>
            </a:r>
            <a:r>
              <a:rPr lang="el-GR" altLang="en-US" sz="3600" dirty="0" err="1"/>
              <a:t>Generation</a:t>
            </a:r>
            <a:r>
              <a:rPr lang="el-GR" altLang="en-US" sz="3600" dirty="0"/>
              <a:t/>
            </a:r>
            <a:br>
              <a:rPr lang="el-GR" altLang="en-US" sz="3600" dirty="0"/>
            </a:br>
            <a:endParaRPr lang="el-GR" altLang="en-US" sz="3600" dirty="0"/>
          </a:p>
        </p:txBody>
      </p:sp>
      <p:sp>
        <p:nvSpPr>
          <p:cNvPr id="563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50435" y="1795869"/>
            <a:ext cx="8328394" cy="4245566"/>
          </a:xfrm>
        </p:spPr>
        <p:txBody>
          <a:bodyPr/>
          <a:lstStyle/>
          <a:p>
            <a:pPr marL="0" indent="0" eaLnBrk="1" hangingPunct="1">
              <a:buClrTx/>
              <a:buSzPct val="4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b="0" i="1" dirty="0" smtClean="0">
                <a:latin typeface="Source Sans Pro Light" pitchFamily="32" charset="0"/>
              </a:rPr>
              <a:t>“</a:t>
            </a:r>
            <a:r>
              <a:rPr lang="el-GR" altLang="en-US" b="0" i="1" dirty="0" err="1" smtClean="0">
                <a:latin typeface="Source Sans Pro Light" pitchFamily="32" charset="0"/>
              </a:rPr>
              <a:t>Normally</a:t>
            </a:r>
            <a:r>
              <a:rPr lang="el-GR" altLang="en-US" b="0" i="1" dirty="0" smtClean="0">
                <a:latin typeface="Source Sans Pro Light" pitchFamily="32" charset="0"/>
              </a:rPr>
              <a:t>, </a:t>
            </a:r>
            <a:r>
              <a:rPr lang="el-GR" altLang="en-US" b="0" i="1" dirty="0" err="1" smtClean="0">
                <a:solidFill>
                  <a:srgbClr val="FF0000"/>
                </a:solidFill>
                <a:latin typeface="Source Sans Pro Light" pitchFamily="32" charset="0"/>
              </a:rPr>
              <a:t>discard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n-GB" altLang="en-US" b="0" i="1" dirty="0" smtClean="0">
                <a:latin typeface="Source Sans Pro Light" pitchFamily="32" charset="0"/>
              </a:rPr>
              <a:t>coupons</a:t>
            </a:r>
            <a:r>
              <a:rPr lang="el-GR" altLang="en-US" b="0" i="1" dirty="0" smtClean="0">
                <a:latin typeface="Source Sans Pro Light" pitchFamily="32" charset="0"/>
              </a:rPr>
              <a:t>. </a:t>
            </a:r>
            <a:r>
              <a:rPr lang="el-GR" altLang="en-US" b="0" i="1" dirty="0" err="1" smtClean="0">
                <a:latin typeface="Source Sans Pro Light" pitchFamily="32" charset="0"/>
              </a:rPr>
              <a:t>If</a:t>
            </a:r>
            <a:r>
              <a:rPr lang="el-GR" altLang="en-US" b="0" i="1" dirty="0" smtClean="0">
                <a:latin typeface="Source Sans Pro Light" pitchFamily="32" charset="0"/>
              </a:rPr>
              <a:t> a </a:t>
            </a:r>
            <a:r>
              <a:rPr lang="el-GR" altLang="en-US" b="0" i="1" dirty="0" err="1" smtClean="0">
                <a:latin typeface="Source Sans Pro Light" pitchFamily="32" charset="0"/>
              </a:rPr>
              <a:t>coupon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is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related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to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my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wish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list</a:t>
            </a:r>
            <a:r>
              <a:rPr lang="el-GR" altLang="en-US" b="0" i="1" dirty="0" smtClean="0">
                <a:latin typeface="Source Sans Pro Light" pitchFamily="32" charset="0"/>
              </a:rPr>
              <a:t>, </a:t>
            </a:r>
            <a:r>
              <a:rPr lang="el-GR" altLang="en-US" b="0" i="1" dirty="0" err="1" smtClean="0">
                <a:solidFill>
                  <a:srgbClr val="FF0000"/>
                </a:solidFill>
                <a:latin typeface="Source Sans Pro Light" pitchFamily="32" charset="0"/>
              </a:rPr>
              <a:t>save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it</a:t>
            </a:r>
            <a:r>
              <a:rPr lang="el-GR" altLang="en-US" b="0" i="1" dirty="0" smtClean="0">
                <a:latin typeface="Source Sans Pro Light" pitchFamily="32" charset="0"/>
              </a:rPr>
              <a:t>, </a:t>
            </a:r>
            <a:r>
              <a:rPr lang="el-GR" altLang="en-US" b="0" i="1" dirty="0" err="1" smtClean="0">
                <a:latin typeface="Source Sans Pro Light" pitchFamily="32" charset="0"/>
              </a:rPr>
              <a:t>unless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it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is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expensive</a:t>
            </a:r>
            <a:r>
              <a:rPr lang="el-GR" altLang="en-US" b="0" i="1" dirty="0" smtClean="0">
                <a:latin typeface="Source Sans Pro Light" pitchFamily="32" charset="0"/>
              </a:rPr>
              <a:t>. </a:t>
            </a:r>
            <a:r>
              <a:rPr lang="el-GR" altLang="en-US" b="0" i="1" dirty="0" err="1" smtClean="0">
                <a:latin typeface="Source Sans Pro Light" pitchFamily="32" charset="0"/>
              </a:rPr>
              <a:t>If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it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offers</a:t>
            </a:r>
            <a:r>
              <a:rPr lang="el-GR" altLang="en-US" b="0" i="1" dirty="0" smtClean="0">
                <a:latin typeface="Source Sans Pro Light" pitchFamily="32" charset="0"/>
              </a:rPr>
              <a:t> a </a:t>
            </a:r>
            <a:r>
              <a:rPr lang="el-GR" altLang="en-US" b="0" i="1" dirty="0" err="1" smtClean="0">
                <a:latin typeface="Source Sans Pro Light" pitchFamily="32" charset="0"/>
              </a:rPr>
              <a:t>large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discount</a:t>
            </a:r>
            <a:r>
              <a:rPr lang="el-GR" altLang="en-US" b="0" i="1" dirty="0" smtClean="0">
                <a:latin typeface="Source Sans Pro Light" pitchFamily="32" charset="0"/>
              </a:rPr>
              <a:t>, </a:t>
            </a:r>
            <a:r>
              <a:rPr lang="el-GR" altLang="en-US" b="0" i="1" dirty="0" err="1" smtClean="0">
                <a:solidFill>
                  <a:srgbClr val="FF0000"/>
                </a:solidFill>
                <a:latin typeface="Source Sans Pro Light" pitchFamily="32" charset="0"/>
              </a:rPr>
              <a:t>save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it</a:t>
            </a:r>
            <a:r>
              <a:rPr lang="el-GR" altLang="en-US" b="0" i="1" dirty="0" smtClean="0">
                <a:latin typeface="Source Sans Pro Light" pitchFamily="32" charset="0"/>
              </a:rPr>
              <a:t>. </a:t>
            </a:r>
            <a:r>
              <a:rPr lang="el-GR" altLang="en-US" b="0" i="1" dirty="0" err="1" smtClean="0">
                <a:solidFill>
                  <a:srgbClr val="FF0000"/>
                </a:solidFill>
                <a:latin typeface="Source Sans Pro Light" pitchFamily="32" charset="0"/>
              </a:rPr>
              <a:t>Discard</a:t>
            </a:r>
            <a:r>
              <a:rPr lang="el-GR" altLang="en-US" b="0" i="1" dirty="0" smtClean="0">
                <a:latin typeface="Source Sans Pro Light" pitchFamily="32" charset="0"/>
              </a:rPr>
              <a:t> the </a:t>
            </a:r>
            <a:r>
              <a:rPr lang="el-GR" altLang="en-US" b="0" i="1" dirty="0" err="1" smtClean="0">
                <a:latin typeface="Source Sans Pro Light" pitchFamily="32" charset="0"/>
              </a:rPr>
              <a:t>coupons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that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are</a:t>
            </a:r>
            <a:r>
              <a:rPr lang="el-GR" altLang="en-US" b="0" i="1" dirty="0" smtClean="0">
                <a:latin typeface="Source Sans Pro Light" pitchFamily="32" charset="0"/>
              </a:rPr>
              <a:t> </a:t>
            </a:r>
            <a:r>
              <a:rPr lang="el-GR" altLang="en-US" b="0" i="1" dirty="0" err="1" smtClean="0">
                <a:latin typeface="Source Sans Pro Light" pitchFamily="32" charset="0"/>
              </a:rPr>
              <a:t>out</a:t>
            </a:r>
            <a:r>
              <a:rPr lang="el-GR" altLang="en-US" b="0" i="1" dirty="0" smtClean="0">
                <a:latin typeface="Source Sans Pro Light" pitchFamily="32" charset="0"/>
              </a:rPr>
              <a:t>-of-</a:t>
            </a:r>
            <a:r>
              <a:rPr lang="el-GR" altLang="en-US" b="0" i="1" dirty="0" err="1" smtClean="0">
                <a:latin typeface="Source Sans Pro Light" pitchFamily="32" charset="0"/>
              </a:rPr>
              <a:t>date</a:t>
            </a:r>
            <a:r>
              <a:rPr lang="el-GR" altLang="en-US" b="0" i="1" dirty="0" smtClean="0">
                <a:latin typeface="Source Sans Pro Light" pitchFamily="32" charset="0"/>
              </a:rPr>
              <a:t>.”</a:t>
            </a:r>
          </a:p>
          <a:p>
            <a:pPr marL="260673" lvl="1" indent="0" eaLnBrk="1" hangingPunct="1">
              <a:lnSpc>
                <a:spcPct val="83000"/>
              </a:lnSpc>
              <a:buClrTx/>
              <a:buSzPct val="7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&lt;1, 1, {}, 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discard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)&gt;</a:t>
            </a:r>
          </a:p>
          <a:p>
            <a:pPr marL="260673" lvl="1" indent="0" eaLnBrk="1" hangingPunct="1">
              <a:lnSpc>
                <a:spcPct val="83000"/>
              </a:lnSpc>
              <a:buClrTx/>
              <a:buSzPct val="7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&lt;2, 2, {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related_to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Coupon,wish_list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)},  </a:t>
            </a:r>
            <a:r>
              <a:rPr lang="el-GR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</a:t>
            </a:r>
            <a:r>
              <a:rPr lang="el-GR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</a:t>
            </a:r>
            <a:r>
              <a:rPr lang="el-GR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&gt;}</a:t>
            </a:r>
          </a:p>
          <a:p>
            <a:pPr marL="260673" lvl="1" indent="0" eaLnBrk="1" hangingPunct="1">
              <a:lnSpc>
                <a:spcPct val="83000"/>
              </a:lnSpc>
              <a:buClrTx/>
              <a:buSzPct val="7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&lt;3, 2, {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expensive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 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related_to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Coupon,wish_list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)},  </a:t>
            </a:r>
            <a:r>
              <a:rPr lang="el-GR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neg</a:t>
            </a:r>
            <a:r>
              <a:rPr lang="el-GR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</a:t>
            </a:r>
            <a:r>
              <a:rPr lang="el-GR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</a:t>
            </a:r>
            <a:r>
              <a:rPr lang="el-GR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260673" lvl="1" indent="0" eaLnBrk="1" hangingPunct="1">
              <a:lnSpc>
                <a:spcPct val="83000"/>
              </a:lnSpc>
              <a:buClrTx/>
              <a:buSzPct val="7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&lt;4, 3, {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large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discount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 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offer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Coupon,discount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)}, </a:t>
            </a:r>
            <a:r>
              <a:rPr lang="el-GR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</a:t>
            </a:r>
            <a:r>
              <a:rPr lang="el-GR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</a:t>
            </a:r>
            <a:r>
              <a:rPr lang="el-GR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260673" lvl="1" indent="0" eaLnBrk="1" hangingPunct="1">
              <a:lnSpc>
                <a:spcPct val="83000"/>
              </a:lnSpc>
              <a:buClrTx/>
              <a:buSzPct val="7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&lt;5, 4, {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out_of_date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)},  </a:t>
            </a:r>
            <a:r>
              <a:rPr lang="el-GR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discard</a:t>
            </a:r>
            <a:r>
              <a:rPr lang="el-GR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</a:t>
            </a:r>
            <a:r>
              <a:rPr lang="el-GR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25116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DFEB66B1-4E37-4999-B483-08F5D68A631D}" type="slidenum">
              <a:rPr lang="el-GR" altLang="en-US" smtClean="0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pPr/>
              <a:t>22</a:t>
            </a:fld>
            <a:endParaRPr lang="el-GR" altLang="en-US" smtClean="0">
              <a:solidFill>
                <a:srgbClr val="FFFFFF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583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50435" y="326915"/>
            <a:ext cx="8491131" cy="81656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557550" algn="l"/>
                <a:tab pos="8965121" algn="l"/>
                <a:tab pos="9372691" algn="l"/>
                <a:tab pos="9780263" algn="l"/>
              </a:tabLst>
            </a:pPr>
            <a:r>
              <a:rPr lang="el-GR" altLang="en-US" dirty="0" smtClean="0"/>
              <a:t/>
            </a:r>
            <a:br>
              <a:rPr lang="el-GR" altLang="en-US" dirty="0" smtClean="0"/>
            </a:br>
            <a:r>
              <a:rPr lang="el-GR" altLang="en-US" dirty="0" smtClean="0"/>
              <a:t>	</a:t>
            </a:r>
            <a:r>
              <a:rPr lang="el-GR" altLang="en-US" sz="2800" dirty="0" err="1"/>
              <a:t>Combining</a:t>
            </a:r>
            <a:r>
              <a:rPr lang="el-GR" altLang="en-US" sz="2800" dirty="0"/>
              <a:t> </a:t>
            </a:r>
            <a:r>
              <a:rPr lang="el-GR" altLang="en-US" sz="2800" dirty="0" err="1"/>
              <a:t>scenarios</a:t>
            </a:r>
            <a:r>
              <a:rPr lang="en-US" altLang="en-US" sz="2800" dirty="0"/>
              <a:t>  </a:t>
            </a:r>
            <a:r>
              <a:rPr lang="en-US" altLang="en-US" sz="1996" dirty="0"/>
              <a:t>- </a:t>
            </a:r>
            <a:r>
              <a:rPr lang="en-US" altLang="en-US" sz="1996" dirty="0">
                <a:solidFill>
                  <a:schemeClr val="tx1"/>
                </a:solidFill>
              </a:rPr>
              <a:t>Follow </a:t>
            </a:r>
            <a:r>
              <a:rPr lang="en-US" altLang="en-US" sz="1996" dirty="0" err="1">
                <a:solidFill>
                  <a:schemeClr val="tx1"/>
                </a:solidFill>
              </a:rPr>
              <a:t>SoDA</a:t>
            </a:r>
            <a:r>
              <a:rPr lang="en-US" altLang="en-US" sz="1996" dirty="0">
                <a:solidFill>
                  <a:schemeClr val="tx1"/>
                </a:solidFill>
              </a:rPr>
              <a:t> Methodology</a:t>
            </a:r>
            <a:endParaRPr lang="el-GR" altLang="en-US" sz="1996" dirty="0">
              <a:solidFill>
                <a:schemeClr val="tx1"/>
              </a:solidFill>
            </a:endParaRPr>
          </a:p>
        </p:txBody>
      </p:sp>
      <p:sp>
        <p:nvSpPr>
          <p:cNvPr id="583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850435" y="1795869"/>
            <a:ext cx="8328394" cy="4245566"/>
          </a:xfrm>
        </p:spPr>
        <p:txBody>
          <a:bodyPr/>
          <a:lstStyle/>
          <a:p>
            <a:pPr marL="0" indent="0" eaLnBrk="1" hangingPunct="1">
              <a:buClrTx/>
              <a:buSzPct val="4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b="0" i="1" smtClean="0">
                <a:latin typeface="Source Sans Pro Light" pitchFamily="32" charset="0"/>
              </a:rPr>
              <a:t>“Normally, discard coupons. If a coupon is related to my wish list, save it, unless it is expensive. If it offers a large discount, save it. Discard the coupons that are out-of-date.”</a:t>
            </a:r>
          </a:p>
          <a:p>
            <a:pPr marL="260673" lvl="1" indent="0" eaLnBrk="1" hangingPunct="1">
              <a:lnSpc>
                <a:spcPct val="83000"/>
              </a:lnSpc>
              <a:buClrTx/>
              <a:buSzPct val="7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&lt;6, {2,4}, {related_to(C,wish_list), out_of_date(C)}, </a:t>
            </a:r>
            <a:r>
              <a:rPr lang="el-GR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discard(C)</a:t>
            </a:r>
            <a:r>
              <a:rPr lang="el-GR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260673" lvl="1" indent="0" eaLnBrk="1" hangingPunct="1">
              <a:lnSpc>
                <a:spcPct val="83000"/>
              </a:lnSpc>
              <a:buClrTx/>
              <a:buSzPct val="7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&lt;7, {3,4}, {large(discount), offer(C,discount), out_of_date(C)}, </a:t>
            </a:r>
            <a:r>
              <a:rPr lang="el-GR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discard(C)</a:t>
            </a:r>
            <a:r>
              <a:rPr lang="el-GR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&gt;}</a:t>
            </a:r>
          </a:p>
          <a:p>
            <a:pPr marL="260673" lvl="1" indent="0" eaLnBrk="1" hangingPunct="1">
              <a:lnSpc>
                <a:spcPct val="83000"/>
              </a:lnSpc>
              <a:buClrTx/>
              <a:buSzPct val="7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&lt;8, {2,3}, {expensive(C), related_to(C,wish_list), large(discount), offer(C,discount)},</a:t>
            </a:r>
            <a:r>
              <a:rPr lang="en-US" altLang="en-US" smtClean="0">
                <a:latin typeface="Source Code Pro Light" pitchFamily="49" charset="0"/>
                <a:cs typeface="Courier New" panose="02070309020205020404" pitchFamily="49" charset="0"/>
              </a:rPr>
              <a:t> </a:t>
            </a:r>
            <a:r>
              <a:rPr lang="el-GR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l-GR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save(C), discard(C)</a:t>
            </a:r>
            <a:r>
              <a:rPr lang="el-GR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}&gt;</a:t>
            </a:r>
          </a:p>
          <a:p>
            <a:pPr marL="260673" lvl="1" indent="0" eaLnBrk="1" hangingPunct="1">
              <a:lnSpc>
                <a:spcPct val="83000"/>
              </a:lnSpc>
              <a:buClrTx/>
              <a:buSzPct val="75000"/>
              <a:tabLst>
                <a:tab pos="0" algn="l"/>
                <a:tab pos="95052" algn="l"/>
                <a:tab pos="502623" algn="l"/>
                <a:tab pos="910194" algn="l"/>
                <a:tab pos="1317765" algn="l"/>
                <a:tab pos="1725336" algn="l"/>
                <a:tab pos="2132907" algn="l"/>
                <a:tab pos="2540478" algn="l"/>
                <a:tab pos="2948049" algn="l"/>
                <a:tab pos="3355619" algn="l"/>
                <a:tab pos="3763191" algn="l"/>
                <a:tab pos="4170761" algn="l"/>
                <a:tab pos="4578333" algn="l"/>
                <a:tab pos="4985903" algn="l"/>
                <a:tab pos="5393475" algn="l"/>
                <a:tab pos="5801045" algn="l"/>
                <a:tab pos="6208616" algn="l"/>
                <a:tab pos="6616187" algn="l"/>
                <a:tab pos="7023758" algn="l"/>
                <a:tab pos="7431329" algn="l"/>
                <a:tab pos="7838900" algn="l"/>
                <a:tab pos="7880665" algn="l"/>
                <a:tab pos="8295437" algn="l"/>
              </a:tabLst>
            </a:pPr>
            <a:r>
              <a:rPr lang="el-GR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&lt;9, {2,3,4}, {expensive(C), related_to(C,wish_list), large(discount), offer(C,discount), out_of_date(C)}, </a:t>
            </a:r>
            <a:r>
              <a:rPr lang="el-GR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discard(C)</a:t>
            </a:r>
            <a:r>
              <a:rPr lang="el-GR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14491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363129" y="1493438"/>
            <a:ext cx="7673126" cy="4769781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Object-level argument</a:t>
            </a:r>
            <a:r>
              <a:rPr lang="en-GB" altLang="el-GR" dirty="0" smtClean="0"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rules:</a:t>
            </a:r>
            <a:endParaRPr lang="en-GB" altLang="el-GR" sz="787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GB" altLang="el-GR" dirty="0" smtClean="0">
                <a:latin typeface="Comic Sans MS" panose="030F0702030302020204" pitchFamily="66" charset="0"/>
              </a:rPr>
              <a:t>r1(Coupon): save(Coupon)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</a:p>
          <a:p>
            <a:pPr lvl="1" eaLnBrk="1" hangingPunct="1">
              <a:defRPr/>
            </a:pPr>
            <a:r>
              <a:rPr lang="en-GB" altLang="el-GR" dirty="0" smtClean="0">
                <a:latin typeface="Comic Sans MS" panose="030F0702030302020204" pitchFamily="66" charset="0"/>
              </a:rPr>
              <a:t>r2(Coupon): discard(Coupon)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</a:p>
          <a:p>
            <a:pPr lvl="1" eaLnBrk="1" hangingPunct="1"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Default Priority rules: </a:t>
            </a:r>
          </a:p>
          <a:p>
            <a:pPr lvl="1" eaLnBrk="1" hangingPunct="1">
              <a:defRPr/>
            </a:pPr>
            <a:r>
              <a:rPr lang="en-GB" altLang="el-GR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% Generally, 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discard coupons:</a:t>
            </a:r>
          </a:p>
          <a:p>
            <a:pPr lvl="1" eaLnBrk="1" hangingPunct="1">
              <a:defRPr/>
            </a:pPr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R1(Coupon): </a:t>
            </a:r>
            <a:r>
              <a:rPr lang="en-GB" altLang="el-GR" dirty="0" smtClean="0">
                <a:latin typeface="Comic Sans MS" panose="030F0702030302020204" pitchFamily="66" charset="0"/>
              </a:rPr>
              <a:t>r2(Coupon) &gt;  r1(Coupon)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  <a:endParaRPr lang="en-GB" altLang="el-GR" sz="787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sz="787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Special – Contextual- Priority rules: </a:t>
            </a:r>
          </a:p>
          <a:p>
            <a:pPr lvl="1" eaLnBrk="1" hangingPunct="1">
              <a:defRPr/>
            </a:pP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% Generally,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save coupons when in my wish list:</a:t>
            </a:r>
          </a:p>
          <a:p>
            <a:pPr lvl="1" eaLnBrk="1" hangingPunct="1">
              <a:defRPr/>
            </a:pPr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R2(Coupon): </a:t>
            </a:r>
            <a:r>
              <a:rPr lang="en-GB" altLang="el-GR" dirty="0" smtClean="0">
                <a:latin typeface="Comic Sans MS" panose="030F0702030302020204" pitchFamily="66" charset="0"/>
              </a:rPr>
              <a:t>r1(Coupon) &gt;  r2(Coupon)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err="1" smtClean="0">
                <a:latin typeface="Comic Sans MS" panose="030F0702030302020204" pitchFamily="66" charset="0"/>
              </a:rPr>
              <a:t>wish_list</a:t>
            </a:r>
            <a:r>
              <a:rPr lang="en-GB" altLang="el-GR" dirty="0" smtClean="0">
                <a:latin typeface="Comic Sans MS" panose="030F0702030302020204" pitchFamily="66" charset="0"/>
              </a:rPr>
              <a:t>(Coupon)</a:t>
            </a:r>
          </a:p>
          <a:p>
            <a:pPr lvl="1" eaLnBrk="1" hangingPunct="1">
              <a:defRPr/>
            </a:pP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C1(C): </a:t>
            </a:r>
            <a:r>
              <a:rPr lang="en-GB" altLang="el-GR" dirty="0" smtClean="0">
                <a:latin typeface="Comic Sans MS" panose="030F0702030302020204" pitchFamily="66" charset="0"/>
              </a:rPr>
              <a:t>R2(C) &gt; R1(C)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</a:p>
          <a:p>
            <a:pPr lvl="1" eaLnBrk="1" hangingPunct="1">
              <a:defRPr/>
            </a:pPr>
            <a:endParaRPr lang="en-GB" altLang="el-G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% Except,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when expensive coupons:</a:t>
            </a:r>
          </a:p>
          <a:p>
            <a:pPr lvl="1" eaLnBrk="1" hangingPunct="1">
              <a:defRPr/>
            </a:pPr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C2(Coupon): </a:t>
            </a:r>
            <a:r>
              <a:rPr lang="en-GB" altLang="el-GR" dirty="0" smtClean="0">
                <a:latin typeface="Comic Sans MS" panose="030F0702030302020204" pitchFamily="66" charset="0"/>
              </a:rPr>
              <a:t>R1(Coupon) &gt; R2(Coupon)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expensive(Coupon)</a:t>
            </a:r>
          </a:p>
          <a:p>
            <a:pPr lvl="1" eaLnBrk="1" hangingPunct="1">
              <a:defRPr/>
            </a:pPr>
            <a:r>
              <a:rPr lang="en-GB" altLang="el-G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D1(C): </a:t>
            </a:r>
            <a:r>
              <a:rPr lang="en-GB" altLang="el-GR" dirty="0" smtClean="0">
                <a:latin typeface="Comic Sans MS" panose="030F0702030302020204" pitchFamily="66" charset="0"/>
              </a:rPr>
              <a:t>C2(Coupon) &gt; C1(Coupon)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</a:p>
          <a:p>
            <a:pPr eaLnBrk="1" hangingPunct="1">
              <a:defRPr/>
            </a:pPr>
            <a:endParaRPr lang="en-GB" altLang="el-GR" sz="850" dirty="0">
              <a:latin typeface="Comic Sans MS" panose="030F0702030302020204" pitchFamily="66" charset="0"/>
            </a:endParaRPr>
          </a:p>
          <a:p>
            <a:pPr marL="342933" lvl="1" indent="0" eaLnBrk="1" hangingPunct="1"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endParaRPr lang="en-GB" altLang="el-GR" sz="487" dirty="0">
              <a:latin typeface="Comic Sans MS" panose="030F0702030302020204" pitchFamily="66" charset="0"/>
            </a:endParaRPr>
          </a:p>
          <a:p>
            <a:pPr marL="0" indent="0" eaLnBrk="1" hangingPunct="1">
              <a:defRPr/>
            </a:pPr>
            <a:endParaRPr lang="en-GB" altLang="el-GR" sz="787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</p:txBody>
      </p:sp>
      <p:sp>
        <p:nvSpPr>
          <p:cNvPr id="66563" name="Rectangle 1"/>
          <p:cNvSpPr txBox="1">
            <a:spLocks noChangeArrowheads="1"/>
          </p:cNvSpPr>
          <p:nvPr/>
        </p:nvSpPr>
        <p:spPr bwMode="auto">
          <a:xfrm>
            <a:off x="1740984" y="318274"/>
            <a:ext cx="9539929" cy="816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104000"/>
              </a:lnSpc>
              <a:spcAft>
                <a:spcPts val="1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600" b="1">
                <a:solidFill>
                  <a:srgbClr val="1C1C1C"/>
                </a:solidFill>
                <a:latin typeface="Source Sans Pro Semibold" pitchFamily="32" charset="0"/>
                <a:ea typeface="源ノ角ゴシック Medium" charset="0"/>
                <a:cs typeface="源ノ角ゴシック Medium" charset="0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5pPr>
            <a:lvl6pPr marL="25146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6pPr>
            <a:lvl7pPr marL="29718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7pPr>
            <a:lvl8pPr marL="34290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8pPr>
            <a:lvl9pPr marL="38862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903" dirty="0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t>Coupons Policy: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903" dirty="0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t> </a:t>
            </a:r>
            <a:r>
              <a:rPr lang="en-GB" altLang="en-US" sz="2903" dirty="0">
                <a:solidFill>
                  <a:srgbClr val="000000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t>Automatically generated </a:t>
            </a:r>
            <a:r>
              <a:rPr lang="en-GB" altLang="en-US" sz="2903" dirty="0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t>Internal Gorgias “Code”</a:t>
            </a:r>
            <a:endParaRPr lang="el-GR" altLang="en-US" sz="1996" dirty="0">
              <a:solidFill>
                <a:srgbClr val="FFFFFF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961" y="6205612"/>
            <a:ext cx="648960" cy="48677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r>
              <a:rPr lang="en-GB" altLang="en-US" dirty="0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t>7</a:t>
            </a:r>
            <a:endParaRPr lang="el-GR" altLang="en-US" dirty="0" smtClean="0">
              <a:solidFill>
                <a:srgbClr val="FFFFFF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432256" y="1562565"/>
            <a:ext cx="7603998" cy="4769781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/>
              <a:t>rule(r1(Coupon), </a:t>
            </a:r>
            <a:r>
              <a:rPr lang="en-GB" dirty="0" smtClean="0"/>
              <a:t>save(Coupon</a:t>
            </a:r>
            <a:r>
              <a:rPr lang="en-GB" dirty="0"/>
              <a:t>), </a:t>
            </a:r>
            <a:r>
              <a:rPr lang="en-GB" dirty="0" smtClean="0"/>
              <a:t>[]).</a:t>
            </a:r>
          </a:p>
          <a:p>
            <a:pPr>
              <a:defRPr/>
            </a:pPr>
            <a:r>
              <a:rPr lang="en-GB" dirty="0" smtClean="0"/>
              <a:t>rule(r2(Coupon</a:t>
            </a:r>
            <a:r>
              <a:rPr lang="en-GB" dirty="0"/>
              <a:t>), discard(Coupon), </a:t>
            </a:r>
            <a:r>
              <a:rPr lang="en-GB" dirty="0" smtClean="0"/>
              <a:t>[]).</a:t>
            </a:r>
          </a:p>
          <a:p>
            <a:pPr>
              <a:defRPr/>
            </a:pPr>
            <a:endParaRPr lang="en-GB" sz="1179" dirty="0"/>
          </a:p>
          <a:p>
            <a:pPr>
              <a:defRPr/>
            </a:pPr>
            <a:r>
              <a:rPr lang="en-GB" dirty="0" smtClean="0"/>
              <a:t>rule(p1(C), prefer(r2(C), r1(C)), []).</a:t>
            </a:r>
          </a:p>
          <a:p>
            <a:pPr>
              <a:defRPr/>
            </a:pPr>
            <a:r>
              <a:rPr lang="en-GB" dirty="0" smtClean="0"/>
              <a:t>rule(p2(C), prefer(r1(C), r2(C)), [</a:t>
            </a:r>
            <a:r>
              <a:rPr lang="en-GB" dirty="0" err="1" smtClean="0"/>
              <a:t>wish_list</a:t>
            </a:r>
            <a:r>
              <a:rPr lang="en-GB" dirty="0" smtClean="0"/>
              <a:t>(C)]).</a:t>
            </a:r>
          </a:p>
          <a:p>
            <a:pPr>
              <a:defRPr/>
            </a:pPr>
            <a:endParaRPr lang="en-GB" sz="1542" dirty="0"/>
          </a:p>
          <a:p>
            <a:pPr>
              <a:defRPr/>
            </a:pPr>
            <a:r>
              <a:rPr lang="en-GB" dirty="0" smtClean="0"/>
              <a:t>rule(c1(C), prefer(p2(C), p1(C)), []).</a:t>
            </a:r>
          </a:p>
          <a:p>
            <a:pPr>
              <a:defRPr/>
            </a:pPr>
            <a:r>
              <a:rPr lang="en-GB" dirty="0" smtClean="0"/>
              <a:t>rule(c2(C), prefer(p1(C), p2(C)), [expensive(C)]).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rule(d1(C), prefer(c2(C), c1(C)), []).</a:t>
            </a:r>
          </a:p>
          <a:p>
            <a:pPr>
              <a:defRPr/>
            </a:pPr>
            <a:r>
              <a:rPr lang="en-GB" sz="1542" dirty="0"/>
              <a:t>.</a:t>
            </a:r>
          </a:p>
          <a:p>
            <a:pPr>
              <a:defRPr/>
            </a:pPr>
            <a:r>
              <a:rPr lang="en-GB" sz="1542" dirty="0"/>
              <a:t>.</a:t>
            </a:r>
          </a:p>
          <a:p>
            <a:pPr>
              <a:defRPr/>
            </a:pPr>
            <a:r>
              <a:rPr lang="en-GB" sz="1542" dirty="0"/>
              <a:t>.</a:t>
            </a:r>
          </a:p>
          <a:p>
            <a:pPr>
              <a:defRPr/>
            </a:pPr>
            <a:r>
              <a:rPr lang="en-GB" dirty="0" smtClean="0"/>
              <a:t>complement(save(Coupon</a:t>
            </a:r>
            <a:r>
              <a:rPr lang="en-GB" dirty="0"/>
              <a:t>), discard(Coupon</a:t>
            </a:r>
            <a:r>
              <a:rPr lang="en-GB" dirty="0" smtClean="0"/>
              <a:t>)).</a:t>
            </a: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 eaLnBrk="1" hangingPunct="1">
              <a:defRPr/>
            </a:pPr>
            <a:endParaRPr lang="en-GB" altLang="el-GR" sz="850" dirty="0">
              <a:latin typeface="Comic Sans MS" panose="030F0702030302020204" pitchFamily="66" charset="0"/>
            </a:endParaRPr>
          </a:p>
          <a:p>
            <a:pPr marL="342933" lvl="1" indent="0" eaLnBrk="1" hangingPunct="1"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endParaRPr lang="en-GB" altLang="el-GR" sz="487" dirty="0">
              <a:latin typeface="Comic Sans MS" panose="030F0702030302020204" pitchFamily="66" charset="0"/>
            </a:endParaRPr>
          </a:p>
          <a:p>
            <a:pPr marL="0" indent="0" eaLnBrk="1" hangingPunct="1">
              <a:defRPr/>
            </a:pPr>
            <a:endParaRPr lang="en-GB" altLang="el-GR" sz="787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</p:txBody>
      </p:sp>
      <p:sp>
        <p:nvSpPr>
          <p:cNvPr id="67587" name="Rectangle 1"/>
          <p:cNvSpPr txBox="1">
            <a:spLocks noChangeArrowheads="1"/>
          </p:cNvSpPr>
          <p:nvPr/>
        </p:nvSpPr>
        <p:spPr bwMode="auto">
          <a:xfrm>
            <a:off x="1740984" y="318274"/>
            <a:ext cx="8491131" cy="816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lnSpc>
                <a:spcPct val="104000"/>
              </a:lnSpc>
              <a:spcAft>
                <a:spcPts val="11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600" b="1">
                <a:solidFill>
                  <a:srgbClr val="1C1C1C"/>
                </a:solidFill>
                <a:latin typeface="Source Sans Pro Semibold" pitchFamily="32" charset="0"/>
                <a:ea typeface="源ノ角ゴシック Medium" charset="0"/>
                <a:cs typeface="源ノ角ゴシック Medium" charset="0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5pPr>
            <a:lvl6pPr marL="25146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6pPr>
            <a:lvl7pPr marL="29718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7pPr>
            <a:lvl8pPr marL="34290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8pPr>
            <a:lvl9pPr marL="3886200" indent="-228600" defTabSz="457200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600">
                <a:solidFill>
                  <a:srgbClr val="1C1C1C"/>
                </a:solidFill>
                <a:latin typeface="Source Sans Pro Light" pitchFamily="32" charset="0"/>
                <a:ea typeface="源ノ角ゴシック Light" charset="0"/>
                <a:cs typeface="源ノ角ゴシック Light" charset="0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903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t>Coupons Policy:</a:t>
            </a:r>
          </a:p>
          <a:p>
            <a:pPr>
              <a:spcAft>
                <a:spcPct val="0"/>
              </a:spcAft>
              <a:buClrTx/>
              <a:buFontTx/>
              <a:buNone/>
            </a:pPr>
            <a:r>
              <a:rPr lang="en-GB" altLang="en-US" sz="2903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t> 	Internal Gorgias Code</a:t>
            </a:r>
            <a:endParaRPr lang="el-GR" altLang="en-US" sz="1996">
              <a:solidFill>
                <a:srgbClr val="FFFFFF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961" y="6205612"/>
            <a:ext cx="648960" cy="48677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r>
              <a:rPr lang="en-GB" altLang="en-US" dirty="0" smtClean="0">
                <a:solidFill>
                  <a:srgbClr val="FFFFFF"/>
                </a:solidFill>
                <a:latin typeface="Source Sans Pro Black" pitchFamily="32" charset="0"/>
                <a:ea typeface="源ノ角ゴシック Heavy" charset="0"/>
                <a:cs typeface="源ノ角ゴシック Heavy" charset="0"/>
              </a:rPr>
              <a:t>8</a:t>
            </a:r>
            <a:endParaRPr lang="el-GR" altLang="en-US" dirty="0" smtClean="0">
              <a:solidFill>
                <a:srgbClr val="FFFFFF"/>
              </a:solidFill>
              <a:latin typeface="Source Sans Pro Black" pitchFamily="32" charset="0"/>
              <a:ea typeface="源ノ角ゴシック Heavy" charset="0"/>
              <a:cs typeface="源ノ角ゴシック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73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735300" y="211334"/>
            <a:ext cx="10972800" cy="1139825"/>
          </a:xfrm>
        </p:spPr>
        <p:txBody>
          <a:bodyPr/>
          <a:lstStyle/>
          <a:p>
            <a:pPr algn="ctr"/>
            <a:r>
              <a:rPr lang="en-GB" altLang="en-US" sz="4800" b="1" dirty="0" smtClean="0"/>
              <a:t>Gorgias Applications Methodology</a:t>
            </a:r>
            <a:r>
              <a:rPr lang="en-GB" altLang="en-US" sz="4800" b="1" dirty="0"/>
              <a:t/>
            </a:r>
            <a:br>
              <a:rPr lang="en-GB" altLang="en-US" sz="4800" b="1" dirty="0"/>
            </a:br>
            <a:r>
              <a:rPr lang="en-GB" altLang="en-US" sz="4800" b="1" dirty="0" smtClean="0">
                <a:solidFill>
                  <a:schemeClr val="tx1"/>
                </a:solidFill>
              </a:rPr>
              <a:t>(</a:t>
            </a:r>
            <a:r>
              <a:rPr lang="el-GR" altLang="en-US" sz="4800" b="1" dirty="0" err="1">
                <a:solidFill>
                  <a:schemeClr val="tx1"/>
                </a:solidFill>
              </a:rPr>
              <a:t>SoDA</a:t>
            </a:r>
            <a:r>
              <a:rPr lang="en-GB" altLang="en-US" sz="4800" b="1" dirty="0" smtClean="0">
                <a:solidFill>
                  <a:schemeClr val="tx1"/>
                </a:solidFill>
              </a:rPr>
              <a:t>) </a:t>
            </a:r>
            <a:endParaRPr lang="el-GR" alt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2920" y="1424311"/>
            <a:ext cx="11437561" cy="494905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Application </a:t>
            </a:r>
            <a:r>
              <a:rPr lang="en-US" altLang="en-US" dirty="0" smtClean="0">
                <a:solidFill>
                  <a:srgbClr val="FF0000"/>
                </a:solidFill>
              </a:rPr>
              <a:t>guidelines/policy</a:t>
            </a:r>
            <a:r>
              <a:rPr lang="en-US" altLang="en-US" dirty="0" smtClean="0"/>
              <a:t> in (structured) </a:t>
            </a:r>
          </a:p>
          <a:p>
            <a:pPr marL="0" indent="0" algn="ctr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Natural Language </a:t>
            </a:r>
            <a:r>
              <a:rPr lang="en-US" altLang="en-US" dirty="0" smtClean="0"/>
              <a:t>or from</a:t>
            </a:r>
            <a:r>
              <a:rPr lang="en-US" altLang="en-US" dirty="0" smtClean="0">
                <a:solidFill>
                  <a:srgbClr val="FF0000"/>
                </a:solidFill>
              </a:rPr>
              <a:t> Machine Learning</a:t>
            </a:r>
            <a:r>
              <a:rPr lang="en-US" altLang="en-US" dirty="0" smtClean="0"/>
              <a:t>.</a:t>
            </a:r>
          </a:p>
          <a:p>
            <a:pPr marL="0" indent="0"/>
            <a:endParaRPr lang="en-US" altLang="en-US" dirty="0" smtClean="0"/>
          </a:p>
          <a:p>
            <a:r>
              <a:rPr lang="en-US" altLang="en-US" dirty="0" smtClean="0"/>
              <a:t>Extract information in terms of 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l-GR" altLang="en-US" dirty="0" err="1" smtClean="0">
                <a:solidFill>
                  <a:srgbClr val="FF0000"/>
                </a:solidFill>
              </a:rPr>
              <a:t>typical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r>
              <a:rPr lang="el-GR" altLang="en-US" dirty="0" smtClean="0">
                <a:solidFill>
                  <a:srgbClr val="FF0000"/>
                </a:solidFill>
              </a:rPr>
              <a:t> </a:t>
            </a:r>
            <a:r>
              <a:rPr lang="el-GR" altLang="en-US" dirty="0" err="1" smtClean="0">
                <a:solidFill>
                  <a:srgbClr val="FF0000"/>
                </a:solidFill>
              </a:rPr>
              <a:t>scenarios</a:t>
            </a:r>
            <a:r>
              <a:rPr lang="el-GR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 </a:t>
            </a:r>
            <a:r>
              <a:rPr lang="en-US" altLang="en-US" dirty="0" smtClean="0">
                <a:solidFill>
                  <a:srgbClr val="FF0000"/>
                </a:solidFill>
              </a:rPr>
              <a:t>contextual refinements </a:t>
            </a:r>
            <a:r>
              <a:rPr lang="en-US" altLang="en-US" dirty="0" smtClean="0"/>
              <a:t>of these.</a:t>
            </a:r>
          </a:p>
          <a:p>
            <a:endParaRPr lang="en-US" altLang="en-US" dirty="0" smtClean="0"/>
          </a:p>
          <a:p>
            <a:r>
              <a:rPr lang="en-US" altLang="en-US" dirty="0">
                <a:solidFill>
                  <a:srgbClr val="FF0000"/>
                </a:solidFill>
              </a:rPr>
              <a:t>H</a:t>
            </a:r>
            <a:r>
              <a:rPr lang="en-US" altLang="en-US" dirty="0" smtClean="0">
                <a:solidFill>
                  <a:srgbClr val="FF0000"/>
                </a:solidFill>
              </a:rPr>
              <a:t>ierarchies of scenario preferences </a:t>
            </a:r>
            <a:r>
              <a:rPr lang="en-US" altLang="en-US" dirty="0" smtClean="0"/>
              <a:t>– directly in the high-level application language.</a:t>
            </a:r>
          </a:p>
          <a:p>
            <a:endParaRPr lang="en-US" altLang="en-US" dirty="0" smtClean="0"/>
          </a:p>
          <a:p>
            <a:r>
              <a:rPr lang="en-US" altLang="en-US" dirty="0" smtClean="0">
                <a:solidFill>
                  <a:srgbClr val="FF0000"/>
                </a:solidFill>
              </a:rPr>
              <a:t>Argumentation</a:t>
            </a:r>
            <a:r>
              <a:rPr lang="en-US" altLang="en-US" dirty="0" smtClean="0"/>
              <a:t> representation in </a:t>
            </a:r>
            <a:r>
              <a:rPr lang="en-US" altLang="en-US" dirty="0" smtClean="0">
                <a:solidFill>
                  <a:srgbClr val="FF0000"/>
                </a:solidFill>
              </a:rPr>
              <a:t>GORGIAS code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1pPr>
            <a:lvl2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2pPr>
            <a:lvl3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3pPr>
            <a:lvl4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4pPr>
            <a:lvl5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5pPr>
            <a:lvl6pPr marL="2281245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6pPr>
            <a:lvl7pPr marL="2696017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7pPr>
            <a:lvl8pPr marL="3110789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8pPr>
            <a:lvl9pPr marL="3525561" indent="-207386" defTabSz="414772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>
                <a:solidFill>
                  <a:schemeClr val="bg1"/>
                </a:solidFill>
                <a:latin typeface="Source Sans Pro" pitchFamily="32" charset="0"/>
                <a:ea typeface="源ノ角ゴシック Medium" charset="0"/>
                <a:cs typeface="源ノ角ゴシック Medium" charset="0"/>
              </a:defRPr>
            </a:lvl9pPr>
          </a:lstStyle>
          <a:p>
            <a:fld id="{8C9913C6-31ED-489C-8C47-281F17252646}" type="slidenum">
              <a:rPr lang="el-GR" altLang="en-US" smtClean="0">
                <a:solidFill>
                  <a:srgbClr val="FFFFFF"/>
                </a:solidFill>
              </a:rPr>
              <a:pPr/>
              <a:t>25</a:t>
            </a:fld>
            <a:endParaRPr lang="el-GR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3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Gorgias-B: </a:t>
            </a:r>
            <a:br>
              <a:rPr lang="en-US" b="1" dirty="0" smtClean="0"/>
            </a:br>
            <a:r>
              <a:rPr lang="en-US" b="1" dirty="0" smtClean="0"/>
              <a:t>Authoring Scenario Preferences</a:t>
            </a:r>
            <a:endParaRPr lang="el-G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2214" y="1412776"/>
            <a:ext cx="8696275" cy="52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01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770888" y="0"/>
            <a:ext cx="9028176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7030A0"/>
                </a:solidFill>
              </a:rPr>
              <a:t>Methodology</a:t>
            </a:r>
            <a:r>
              <a:rPr lang="en-GB" altLang="en-US" b="1" dirty="0" smtClean="0">
                <a:solidFill>
                  <a:srgbClr val="0070C0"/>
                </a:solidFill>
              </a:rPr>
              <a:t> for SBPs </a:t>
            </a:r>
            <a:r>
              <a:rPr lang="en-GB" altLang="en-US" b="1" dirty="0" smtClean="0">
                <a:solidFill>
                  <a:srgbClr val="7030A0"/>
                </a:solidFill>
              </a:rPr>
              <a:t>acquisition</a:t>
            </a:r>
            <a:endParaRPr lang="en-US" altLang="en-US" dirty="0" smtClean="0">
              <a:solidFill>
                <a:srgbClr val="7030A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43600" y="1645920"/>
            <a:ext cx="11625896" cy="53340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 </a:t>
            </a:r>
            <a:r>
              <a:rPr lang="en-GB" b="1" dirty="0" smtClean="0"/>
              <a:t>We need </a:t>
            </a:r>
            <a:r>
              <a:rPr lang="en-GB" b="1" dirty="0"/>
              <a:t>a </a:t>
            </a:r>
            <a:r>
              <a:rPr lang="en-GB" b="1" dirty="0" smtClean="0">
                <a:solidFill>
                  <a:srgbClr val="7030A0"/>
                </a:solidFill>
              </a:rPr>
              <a:t>high-level methodology </a:t>
            </a:r>
            <a:r>
              <a:rPr lang="en-GB" b="1" dirty="0" smtClean="0"/>
              <a:t>for acquiring SBPs</a:t>
            </a:r>
          </a:p>
          <a:p>
            <a:pPr lvl="1"/>
            <a:r>
              <a:rPr lang="en-GB" b="1" dirty="0" smtClean="0"/>
              <a:t>At the </a:t>
            </a:r>
            <a:r>
              <a:rPr lang="en-GB" b="1" dirty="0" smtClean="0">
                <a:solidFill>
                  <a:srgbClr val="7030A0"/>
                </a:solidFill>
              </a:rPr>
              <a:t>language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7030A0"/>
                </a:solidFill>
              </a:rPr>
              <a:t>level</a:t>
            </a:r>
            <a:r>
              <a:rPr lang="en-GB" b="1" dirty="0" smtClean="0"/>
              <a:t> of the application</a:t>
            </a:r>
          </a:p>
          <a:p>
            <a:pPr lvl="1"/>
            <a:r>
              <a:rPr lang="en-GB" b="1" dirty="0" smtClean="0">
                <a:solidFill>
                  <a:srgbClr val="7030A0"/>
                </a:solidFill>
              </a:rPr>
              <a:t>No need for the expert or user to know about the technology</a:t>
            </a:r>
          </a:p>
          <a:p>
            <a:pPr lvl="1"/>
            <a:endParaRPr lang="en-GB" b="1" dirty="0"/>
          </a:p>
          <a:p>
            <a:r>
              <a:rPr lang="en-GB" b="1" dirty="0" err="1" smtClean="0">
                <a:solidFill>
                  <a:srgbClr val="7030A0"/>
                </a:solidFill>
              </a:rPr>
              <a:t>SoDA</a:t>
            </a:r>
            <a:r>
              <a:rPr lang="en-GB" b="1" dirty="0" smtClean="0">
                <a:solidFill>
                  <a:srgbClr val="7030A0"/>
                </a:solidFill>
              </a:rPr>
              <a:t> Methodology</a:t>
            </a:r>
          </a:p>
          <a:p>
            <a:pPr lvl="1"/>
            <a:r>
              <a:rPr lang="en-GB" b="1" dirty="0" smtClean="0">
                <a:solidFill>
                  <a:srgbClr val="0070C0"/>
                </a:solidFill>
              </a:rPr>
              <a:t>Choose minimal scenarios </a:t>
            </a:r>
            <a:r>
              <a:rPr lang="en-GB" b="1" dirty="0" smtClean="0"/>
              <a:t>that enable/unlock options</a:t>
            </a:r>
          </a:p>
          <a:p>
            <a:pPr lvl="1"/>
            <a:r>
              <a:rPr lang="en-GB" b="1" dirty="0" smtClean="0">
                <a:solidFill>
                  <a:srgbClr val="0070C0"/>
                </a:solidFill>
              </a:rPr>
              <a:t>Default preference </a:t>
            </a:r>
            <a:r>
              <a:rPr lang="en-GB" b="1" dirty="0" smtClean="0"/>
              <a:t>in each minimal scenario</a:t>
            </a:r>
          </a:p>
          <a:p>
            <a:pPr lvl="1"/>
            <a:r>
              <a:rPr lang="en-GB" b="1" dirty="0" smtClean="0">
                <a:solidFill>
                  <a:srgbClr val="0070C0"/>
                </a:solidFill>
              </a:rPr>
              <a:t>Refine scenario with contexts </a:t>
            </a:r>
            <a:r>
              <a:rPr lang="en-GB" b="1" dirty="0" smtClean="0"/>
              <a:t>that changes preference.</a:t>
            </a:r>
          </a:p>
          <a:p>
            <a:pPr lvl="1"/>
            <a:r>
              <a:rPr lang="en-GB" b="1" dirty="0" smtClean="0">
                <a:solidFill>
                  <a:srgbClr val="0070C0"/>
                </a:solidFill>
              </a:rPr>
              <a:t>Consider combinations </a:t>
            </a:r>
            <a:r>
              <a:rPr lang="en-GB" b="1" dirty="0" smtClean="0"/>
              <a:t>of (minimal) scenarios</a:t>
            </a:r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Authoring tools for </a:t>
            </a:r>
            <a:r>
              <a:rPr lang="en-GB" altLang="en-US" b="1" dirty="0">
                <a:solidFill>
                  <a:srgbClr val="7030A0"/>
                </a:solidFill>
              </a:rPr>
              <a:t>SBPs </a:t>
            </a:r>
            <a:r>
              <a:rPr lang="en-GB" altLang="en-US" b="1" dirty="0" smtClean="0">
                <a:solidFill>
                  <a:srgbClr val="7030A0"/>
                </a:solidFill>
              </a:rPr>
              <a:t>acquisition (and </a:t>
            </a:r>
            <a:r>
              <a:rPr lang="en-GB" altLang="en-US" b="1" dirty="0" err="1" smtClean="0">
                <a:solidFill>
                  <a:srgbClr val="7030A0"/>
                </a:solidFill>
              </a:rPr>
              <a:t>SoDA</a:t>
            </a:r>
            <a:r>
              <a:rPr lang="en-GB" altLang="en-US" b="1" dirty="0" smtClean="0">
                <a:solidFill>
                  <a:srgbClr val="7030A0"/>
                </a:solidFill>
              </a:rPr>
              <a:t>)</a:t>
            </a:r>
          </a:p>
          <a:p>
            <a:pPr lvl="1"/>
            <a:r>
              <a:rPr lang="en-GB" altLang="en-US" b="1" dirty="0" smtClean="0">
                <a:solidFill>
                  <a:srgbClr val="FF0000"/>
                </a:solidFill>
              </a:rPr>
              <a:t>No programming </a:t>
            </a:r>
            <a:r>
              <a:rPr lang="en-GB" altLang="en-US" b="1" dirty="0" smtClean="0">
                <a:solidFill>
                  <a:srgbClr val="7030A0"/>
                </a:solidFill>
              </a:rPr>
              <a:t>– </a:t>
            </a:r>
            <a:r>
              <a:rPr lang="en-GB" altLang="en-US" b="1" dirty="0" smtClean="0"/>
              <a:t>Just</a:t>
            </a:r>
            <a:r>
              <a:rPr lang="en-GB" altLang="en-US" b="1" dirty="0" smtClean="0">
                <a:solidFill>
                  <a:srgbClr val="7030A0"/>
                </a:solidFill>
              </a:rPr>
              <a:t> recording/learning </a:t>
            </a:r>
            <a:r>
              <a:rPr lang="en-GB" altLang="en-US" b="1" dirty="0" smtClean="0"/>
              <a:t>expert/user</a:t>
            </a:r>
            <a:r>
              <a:rPr lang="en-GB" altLang="en-US" b="1" dirty="0" smtClean="0">
                <a:solidFill>
                  <a:srgbClr val="7030A0"/>
                </a:solidFill>
              </a:rPr>
              <a:t> know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endParaRPr lang="en-GB" b="1" dirty="0" smtClean="0"/>
          </a:p>
          <a:p>
            <a:pPr lvl="1"/>
            <a:endParaRPr lang="en-GB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37761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9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834" y="1137398"/>
            <a:ext cx="4039049" cy="40011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Cognitive </a:t>
            </a:r>
            <a:r>
              <a:rPr lang="en-US" b="1" dirty="0" smtClean="0">
                <a:solidFill>
                  <a:srgbClr val="FF0000"/>
                </a:solidFill>
              </a:rPr>
              <a:t>Architecture</a:t>
            </a:r>
            <a:endParaRPr lang="en-US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3500153" y="2347016"/>
            <a:ext cx="5426393" cy="3317491"/>
            <a:chOff x="731520" y="1703159"/>
            <a:chExt cx="7235191" cy="4423321"/>
          </a:xfrm>
        </p:grpSpPr>
        <p:grpSp>
          <p:nvGrpSpPr>
            <p:cNvPr id="26" name="Group 25"/>
            <p:cNvGrpSpPr/>
            <p:nvPr/>
          </p:nvGrpSpPr>
          <p:grpSpPr>
            <a:xfrm>
              <a:off x="731520" y="1703159"/>
              <a:ext cx="7235191" cy="4423321"/>
              <a:chOff x="731520" y="1611719"/>
              <a:chExt cx="7235191" cy="4423321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731520" y="1611719"/>
                <a:ext cx="4754880" cy="4423321"/>
              </a:xfrm>
              <a:prstGeom prst="roundRect">
                <a:avLst/>
              </a:prstGeom>
              <a:noFill/>
              <a:ln w="38100" cap="rnd" cmpd="sng">
                <a:solidFill>
                  <a:schemeClr val="tx1"/>
                </a:solidFill>
                <a:round/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685755"/>
                <a:endParaRPr lang="en-US" sz="1350" u="sng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1308960" y="5113110"/>
                <a:ext cx="3600000" cy="720000"/>
              </a:xfrm>
              <a:prstGeom prst="roundRect">
                <a:avLst/>
              </a:prstGeom>
              <a:noFill/>
              <a:ln w="38100" cap="rnd" cmpd="sng">
                <a:solidFill>
                  <a:schemeClr val="tx1"/>
                </a:solidFill>
                <a:round/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0" rtlCol="0" anchor="ctr"/>
              <a:lstStyle/>
              <a:p>
                <a:pPr algn="ctr" defTabSz="685755"/>
                <a:r>
                  <a:rPr lang="en-US" sz="2400" b="1" dirty="0">
                    <a:solidFill>
                      <a:srgbClr val="D89510"/>
                    </a:solidFill>
                  </a:rPr>
                  <a:t>PERCEPTION</a:t>
                </a: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322900" y="3756411"/>
                <a:ext cx="3763830" cy="720000"/>
              </a:xfrm>
              <a:prstGeom prst="ellipse">
                <a:avLst/>
              </a:prstGeom>
              <a:noFill/>
              <a:ln w="38100" cap="rnd" cmpd="sng">
                <a:solidFill>
                  <a:schemeClr val="tx1"/>
                </a:solidFill>
                <a:round/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0" rtlCol="0" anchor="ctr"/>
              <a:lstStyle/>
              <a:p>
                <a:pPr algn="ctr" defTabSz="685755"/>
                <a:r>
                  <a:rPr lang="en-US" sz="1500" b="1" dirty="0">
                    <a:solidFill>
                      <a:srgbClr val="00B050"/>
                    </a:solidFill>
                  </a:rPr>
                  <a:t>Comprehension:</a:t>
                </a:r>
              </a:p>
              <a:p>
                <a:pPr algn="ctr" defTabSz="685755"/>
                <a:r>
                  <a:rPr lang="en-US" sz="1500" dirty="0">
                    <a:solidFill>
                      <a:prstClr val="black"/>
                    </a:solidFill>
                  </a:rPr>
                  <a:t>Current World Model</a:t>
                </a: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308960" y="1821314"/>
                <a:ext cx="3600000" cy="720000"/>
              </a:xfrm>
              <a:prstGeom prst="ellipse">
                <a:avLst/>
              </a:prstGeom>
              <a:noFill/>
              <a:ln w="38100" cap="rnd" cmpd="sng">
                <a:solidFill>
                  <a:schemeClr val="tx1"/>
                </a:solidFill>
                <a:round/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0" tIns="0" rIns="0" bIns="0" rtlCol="0" anchor="ctr"/>
              <a:lstStyle/>
              <a:p>
                <a:pPr algn="ctr" defTabSz="685755"/>
                <a:r>
                  <a:rPr lang="en-US" b="1" dirty="0">
                    <a:solidFill>
                      <a:srgbClr val="00B050"/>
                    </a:solidFill>
                  </a:rPr>
                  <a:t>Goal Decision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960871" y="1920240"/>
                <a:ext cx="1005840" cy="3871556"/>
              </a:xfrm>
              <a:prstGeom prst="rect">
                <a:avLst/>
              </a:prstGeom>
              <a:noFill/>
              <a:ln w="38100" cap="rnd" cmpd="sng">
                <a:solidFill>
                  <a:schemeClr val="tx1"/>
                </a:solidFill>
                <a:round/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vert" rtlCol="0" anchor="ctr"/>
              <a:lstStyle/>
              <a:p>
                <a:pPr algn="r" defTabSz="685755"/>
                <a:r>
                  <a:rPr lang="en-US" sz="2400" cap="all" spc="525" dirty="0">
                    <a:solidFill>
                      <a:prstClr val="black"/>
                    </a:solidFill>
                  </a:rPr>
                  <a:t>Environment</a:t>
                </a:r>
              </a:p>
            </p:txBody>
          </p:sp>
          <p:cxnSp>
            <p:nvCxnSpPr>
              <p:cNvPr id="42" name="Straight Arrow Connector 41"/>
              <p:cNvCxnSpPr>
                <a:stCxn id="33" idx="0"/>
                <a:endCxn id="34" idx="4"/>
              </p:cNvCxnSpPr>
              <p:nvPr/>
            </p:nvCxnSpPr>
            <p:spPr>
              <a:xfrm flipV="1">
                <a:off x="3108960" y="4476411"/>
                <a:ext cx="95855" cy="63669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3197184" y="2541314"/>
                <a:ext cx="0" cy="1116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urved Connector 45"/>
              <p:cNvCxnSpPr>
                <a:endCxn id="39" idx="0"/>
              </p:cNvCxnSpPr>
              <p:nvPr/>
            </p:nvCxnSpPr>
            <p:spPr>
              <a:xfrm flipV="1">
                <a:off x="5486400" y="1920240"/>
                <a:ext cx="1977391" cy="249510"/>
              </a:xfrm>
              <a:prstGeom prst="curvedConnector4">
                <a:avLst>
                  <a:gd name="adj1" fmla="val 37283"/>
                  <a:gd name="adj2" fmla="val 245065"/>
                </a:avLst>
              </a:prstGeom>
              <a:ln w="381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urved Connector 48"/>
              <p:cNvCxnSpPr>
                <a:stCxn id="39" idx="2"/>
              </p:cNvCxnSpPr>
              <p:nvPr/>
            </p:nvCxnSpPr>
            <p:spPr>
              <a:xfrm rot="5400000" flipH="1">
                <a:off x="6032883" y="4360889"/>
                <a:ext cx="884425" cy="1977391"/>
              </a:xfrm>
              <a:prstGeom prst="curvedConnector4">
                <a:avLst>
                  <a:gd name="adj1" fmla="val -25847"/>
                  <a:gd name="adj2" fmla="val 62717"/>
                </a:avLst>
              </a:prstGeom>
              <a:ln w="381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>
                <a:endCxn id="33" idx="3"/>
              </p:cNvCxnSpPr>
              <p:nvPr/>
            </p:nvCxnSpPr>
            <p:spPr>
              <a:xfrm flipH="1">
                <a:off x="4908960" y="4907371"/>
                <a:ext cx="588876" cy="56573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5463558" y="2206339"/>
              <a:ext cx="1485877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55"/>
              <a:r>
                <a:rPr lang="en-US" sz="2100" b="1" dirty="0">
                  <a:solidFill>
                    <a:srgbClr val="7030A0"/>
                  </a:solidFill>
                </a:rPr>
                <a:t>action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56844" y="4499667"/>
              <a:ext cx="1408933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755"/>
              <a:r>
                <a:rPr lang="en-US" sz="2100" b="1" dirty="0">
                  <a:solidFill>
                    <a:srgbClr val="FFC000"/>
                  </a:solidFill>
                </a:rPr>
                <a:t>sense</a:t>
              </a:r>
            </a:p>
          </p:txBody>
        </p:sp>
        <p:cxnSp>
          <p:nvCxnSpPr>
            <p:cNvPr id="30" name="Straight Arrow Connector 29"/>
            <p:cNvCxnSpPr>
              <a:stCxn id="38" idx="6"/>
            </p:cNvCxnSpPr>
            <p:nvPr/>
          </p:nvCxnSpPr>
          <p:spPr>
            <a:xfrm>
              <a:off x="4908960" y="2272754"/>
              <a:ext cx="57744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urved Connector 20"/>
          <p:cNvCxnSpPr/>
          <p:nvPr/>
        </p:nvCxnSpPr>
        <p:spPr>
          <a:xfrm rot="5400000" flipH="1">
            <a:off x="6992702" y="2448134"/>
            <a:ext cx="663319" cy="1483043"/>
          </a:xfrm>
          <a:prstGeom prst="curvedConnector4">
            <a:avLst>
              <a:gd name="adj1" fmla="val -25847"/>
              <a:gd name="adj2" fmla="val 62717"/>
            </a:avLst>
          </a:prstGeom>
          <a:ln w="3810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 rot="5400000">
            <a:off x="2529946" y="3624924"/>
            <a:ext cx="2700000" cy="540000"/>
          </a:xfrm>
          <a:prstGeom prst="roundRect">
            <a:avLst/>
          </a:prstGeom>
          <a:noFill/>
          <a:ln w="38100" cap="rnd" cmpd="sng">
            <a:solidFill>
              <a:schemeClr val="tx1"/>
            </a:solidFill>
            <a:round/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rtlCol="0" anchor="ctr"/>
          <a:lstStyle/>
          <a:p>
            <a:pPr algn="ctr" defTabSz="685755"/>
            <a:r>
              <a:rPr lang="en-US" sz="2400" b="1" dirty="0">
                <a:solidFill>
                  <a:srgbClr val="00B050"/>
                </a:solidFill>
              </a:rPr>
              <a:t>COGNITION</a:t>
            </a:r>
          </a:p>
        </p:txBody>
      </p:sp>
    </p:spTree>
    <p:extLst>
      <p:ext uri="{BB962C8B-B14F-4D97-AF65-F5344CB8AC3E}">
        <p14:creationId xmlns:p14="http://schemas.microsoft.com/office/powerpoint/2010/main" val="335805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40080" y="121921"/>
            <a:ext cx="10597896" cy="11398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Cognitive </a:t>
            </a:r>
            <a:r>
              <a:rPr lang="en-US" b="1" dirty="0" smtClean="0">
                <a:solidFill>
                  <a:srgbClr val="FF0000"/>
                </a:solidFill>
              </a:rPr>
              <a:t>Architecture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in Argumentation</a:t>
            </a: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077468" y="1734312"/>
            <a:ext cx="9723120" cy="4876800"/>
          </a:xfrm>
        </p:spPr>
        <p:txBody>
          <a:bodyPr/>
          <a:lstStyle/>
          <a:p>
            <a:endParaRPr lang="en-GB" altLang="en-US" b="1" dirty="0" smtClean="0">
              <a:solidFill>
                <a:srgbClr val="0070C0"/>
              </a:solidFill>
            </a:endParaRPr>
          </a:p>
          <a:p>
            <a:r>
              <a:rPr lang="en-GB" altLang="en-US" b="1" dirty="0" smtClean="0">
                <a:solidFill>
                  <a:srgbClr val="0070C0"/>
                </a:solidFill>
              </a:rPr>
              <a:t>Knowledge</a:t>
            </a:r>
            <a:r>
              <a:rPr lang="en-GB" altLang="en-US" b="1" dirty="0" smtClean="0"/>
              <a:t> in terms of </a:t>
            </a:r>
            <a:r>
              <a:rPr lang="en-GB" altLang="en-US" b="1" dirty="0" smtClean="0">
                <a:solidFill>
                  <a:srgbClr val="0070C0"/>
                </a:solidFill>
              </a:rPr>
              <a:t>Arguments</a:t>
            </a:r>
          </a:p>
          <a:p>
            <a:endParaRPr lang="en-GB" altLang="en-US" b="1" dirty="0" smtClean="0">
              <a:solidFill>
                <a:schemeClr val="accent2"/>
              </a:solidFill>
            </a:endParaRPr>
          </a:p>
          <a:p>
            <a:r>
              <a:rPr lang="en-GB" altLang="en-US" b="1" dirty="0" smtClean="0">
                <a:solidFill>
                  <a:srgbClr val="0070C0"/>
                </a:solidFill>
              </a:rPr>
              <a:t>Cognition</a:t>
            </a:r>
            <a:r>
              <a:rPr lang="en-GB" altLang="en-US" b="1" dirty="0" smtClean="0"/>
              <a:t> as a process of </a:t>
            </a:r>
            <a:r>
              <a:rPr lang="en-GB" altLang="en-US" b="1" dirty="0" smtClean="0">
                <a:solidFill>
                  <a:srgbClr val="0070C0"/>
                </a:solidFill>
              </a:rPr>
              <a:t>Argumentation</a:t>
            </a:r>
          </a:p>
          <a:p>
            <a:endParaRPr lang="en-GB" altLang="en-US" b="1" dirty="0" smtClean="0"/>
          </a:p>
          <a:p>
            <a:pPr lvl="1"/>
            <a:r>
              <a:rPr lang="en-GB" altLang="en-US" b="1" dirty="0" smtClean="0"/>
              <a:t>Decision Making in </a:t>
            </a:r>
            <a:r>
              <a:rPr lang="en-GB" altLang="en-US" b="1" dirty="0" smtClean="0">
                <a:solidFill>
                  <a:srgbClr val="0070C0"/>
                </a:solidFill>
              </a:rPr>
              <a:t>Argumentation</a:t>
            </a:r>
            <a:r>
              <a:rPr lang="en-GB" altLang="en-US" b="1" dirty="0" smtClean="0"/>
              <a:t> </a:t>
            </a:r>
            <a:endParaRPr lang="en-GB" altLang="en-US" dirty="0" smtClean="0"/>
          </a:p>
          <a:p>
            <a:pPr lvl="1"/>
            <a:endParaRPr lang="en-GB" altLang="en-US" b="1" dirty="0" smtClean="0"/>
          </a:p>
          <a:p>
            <a:pPr lvl="1"/>
            <a:r>
              <a:rPr lang="en-GB" altLang="en-US" b="1" dirty="0" smtClean="0"/>
              <a:t>Comprehension in </a:t>
            </a:r>
            <a:r>
              <a:rPr lang="en-GB" altLang="en-US" b="1" dirty="0" smtClean="0">
                <a:solidFill>
                  <a:srgbClr val="0070C0"/>
                </a:solidFill>
              </a:rPr>
              <a:t>Argumentation</a:t>
            </a:r>
          </a:p>
          <a:p>
            <a:pPr lvl="1"/>
            <a:endParaRPr lang="en-GB" altLang="en-US" b="1" dirty="0">
              <a:solidFill>
                <a:srgbClr val="0070C0"/>
              </a:solidFill>
            </a:endParaRPr>
          </a:p>
          <a:p>
            <a:endParaRPr lang="en-GB" altLang="en-US" b="1" dirty="0" smtClean="0">
              <a:solidFill>
                <a:srgbClr val="0070C0"/>
              </a:solidFill>
            </a:endParaRPr>
          </a:p>
          <a:p>
            <a:pPr marL="1371600" lvl="3" indent="0">
              <a:buNone/>
            </a:pPr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516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Cognitive Applications Approach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5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459653" cy="51816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4000" b="1" dirty="0" smtClean="0">
                <a:solidFill>
                  <a:srgbClr val="00B050"/>
                </a:solidFill>
              </a:rPr>
              <a:t>Knowledge </a:t>
            </a:r>
            <a:r>
              <a:rPr lang="en-US" sz="4000" b="1" dirty="0" smtClean="0"/>
              <a:t>as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Argument Schemes </a:t>
            </a:r>
            <a:r>
              <a:rPr lang="en-US" sz="4000" b="1" dirty="0" smtClean="0"/>
              <a:t>via</a:t>
            </a:r>
            <a:r>
              <a:rPr lang="en-US" sz="4000" b="1" dirty="0" smtClean="0">
                <a:solidFill>
                  <a:srgbClr val="0070C0"/>
                </a:solidFill>
              </a:rPr>
              <a:t> Scenarios</a:t>
            </a:r>
          </a:p>
          <a:p>
            <a:pPr>
              <a:buClr>
                <a:schemeClr val="tx1"/>
              </a:buClr>
              <a:defRPr/>
            </a:pPr>
            <a:endParaRPr lang="en-US" sz="4000" b="1" dirty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4000" b="1" dirty="0" smtClean="0">
                <a:solidFill>
                  <a:srgbClr val="00B050"/>
                </a:solidFill>
              </a:rPr>
              <a:t>Knowledge acquired by: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Elicited from Experts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Machine Learned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Hybrid Acquisition </a:t>
            </a:r>
            <a:endParaRPr lang="en-US" sz="3600" b="1" dirty="0"/>
          </a:p>
          <a:p>
            <a:pPr algn="just">
              <a:buClr>
                <a:schemeClr val="tx1"/>
              </a:buClr>
              <a:defRPr/>
            </a:pPr>
            <a:endParaRPr lang="en-US" sz="4000" b="1" dirty="0">
              <a:solidFill>
                <a:srgbClr val="00B050"/>
              </a:solidFill>
            </a:endParaRPr>
          </a:p>
          <a:p>
            <a:pPr algn="just">
              <a:buClr>
                <a:schemeClr val="tx1"/>
              </a:buClr>
              <a:defRPr/>
            </a:pPr>
            <a:r>
              <a:rPr lang="en-US" sz="4000" b="1" dirty="0" smtClean="0">
                <a:solidFill>
                  <a:srgbClr val="00B050"/>
                </a:solidFill>
              </a:rPr>
              <a:t>Knowledge types: </a:t>
            </a:r>
          </a:p>
          <a:p>
            <a:pPr lvl="1" algn="just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B050"/>
                </a:solidFill>
              </a:rPr>
              <a:t>Expert </a:t>
            </a:r>
          </a:p>
          <a:p>
            <a:pPr lvl="1" algn="just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B050"/>
                </a:solidFill>
              </a:rPr>
              <a:t>Common Sense</a:t>
            </a:r>
          </a:p>
          <a:p>
            <a:pPr lvl="1" algn="just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B050"/>
                </a:solidFill>
              </a:rPr>
              <a:t>Personal biases</a:t>
            </a:r>
          </a:p>
          <a:p>
            <a:pPr marL="457200" lvl="1" indent="0" algn="just">
              <a:buClr>
                <a:schemeClr val="tx1"/>
              </a:buClr>
              <a:buNone/>
              <a:defRPr/>
            </a:pP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0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834896" y="121921"/>
            <a:ext cx="9403080" cy="1139825"/>
          </a:xfrm>
        </p:spPr>
        <p:txBody>
          <a:bodyPr/>
          <a:lstStyle/>
          <a:p>
            <a:pPr algn="ctr"/>
            <a:r>
              <a:rPr lang="en-US" altLang="en-US" b="1" dirty="0" smtClean="0"/>
              <a:t>Decision Making in Argumentation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GB" altLang="en-US" b="1" dirty="0" smtClean="0">
                <a:solidFill>
                  <a:srgbClr val="0070C0"/>
                </a:solidFill>
              </a:rPr>
              <a:t>Knowledge </a:t>
            </a:r>
            <a:r>
              <a:rPr lang="en-GB" altLang="en-US" b="1" dirty="0" smtClean="0">
                <a:solidFill>
                  <a:schemeClr val="tx1"/>
                </a:solidFill>
              </a:rPr>
              <a:t>for</a:t>
            </a:r>
            <a:r>
              <a:rPr lang="en-GB" altLang="en-US" b="1" dirty="0" smtClean="0">
                <a:solidFill>
                  <a:srgbClr val="0070C0"/>
                </a:solidFill>
              </a:rPr>
              <a:t> Decision Making</a:t>
            </a: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14856" y="1536192"/>
            <a:ext cx="9723120" cy="4876800"/>
          </a:xfrm>
        </p:spPr>
        <p:txBody>
          <a:bodyPr/>
          <a:lstStyle/>
          <a:p>
            <a:endParaRPr lang="en-GB" altLang="en-US" b="1" dirty="0" smtClean="0">
              <a:solidFill>
                <a:srgbClr val="0070C0"/>
              </a:solidFill>
            </a:endParaRPr>
          </a:p>
          <a:p>
            <a:r>
              <a:rPr lang="en-GB" altLang="en-US" b="1" dirty="0" smtClean="0">
                <a:solidFill>
                  <a:srgbClr val="0070C0"/>
                </a:solidFill>
              </a:rPr>
              <a:t>Language </a:t>
            </a:r>
          </a:p>
          <a:p>
            <a:pPr lvl="1"/>
            <a:r>
              <a:rPr lang="en-GB" altLang="en-US" b="1" dirty="0" smtClean="0"/>
              <a:t>Describe Options:</a:t>
            </a:r>
            <a:r>
              <a:rPr lang="en-GB" altLang="en-US" b="1" dirty="0" smtClean="0">
                <a:solidFill>
                  <a:schemeClr val="accent2"/>
                </a:solidFill>
              </a:rPr>
              <a:t> e.g. allow(call), deny(call)</a:t>
            </a:r>
          </a:p>
          <a:p>
            <a:pPr lvl="1"/>
            <a:r>
              <a:rPr lang="en-GB" altLang="en-US" b="1" dirty="0" smtClean="0"/>
              <a:t>Describe the (relevant part of the) World:</a:t>
            </a:r>
          </a:p>
          <a:p>
            <a:pPr lvl="2"/>
            <a:r>
              <a:rPr lang="en-GB" altLang="en-US" b="1" dirty="0" smtClean="0"/>
              <a:t>Level 1: sensory level </a:t>
            </a:r>
            <a:r>
              <a:rPr lang="en-GB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e.g. call number</a:t>
            </a:r>
          </a:p>
          <a:p>
            <a:pPr lvl="2"/>
            <a:r>
              <a:rPr lang="en-GB" altLang="en-US" b="1" dirty="0" smtClean="0"/>
              <a:t>Level 2: cognitive concept level </a:t>
            </a:r>
            <a:r>
              <a:rPr lang="en-GB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e.g. colleague call</a:t>
            </a:r>
            <a:endParaRPr lang="en-GB" alt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endParaRPr lang="en-GB" altLang="en-US" b="1" dirty="0" smtClean="0">
              <a:solidFill>
                <a:schemeClr val="accent2"/>
              </a:solidFill>
            </a:endParaRPr>
          </a:p>
          <a:p>
            <a:r>
              <a:rPr lang="en-GB" altLang="en-US" b="1" dirty="0" smtClean="0">
                <a:solidFill>
                  <a:srgbClr val="0070C0"/>
                </a:solidFill>
              </a:rPr>
              <a:t>Knowledge </a:t>
            </a:r>
            <a:r>
              <a:rPr lang="en-GB" altLang="en-US" b="1" dirty="0" smtClean="0"/>
              <a:t>is in the form of:</a:t>
            </a:r>
          </a:p>
          <a:p>
            <a:pPr lvl="1"/>
            <a:r>
              <a:rPr lang="en-GB" altLang="en-US" b="1" dirty="0" smtClean="0">
                <a:solidFill>
                  <a:srgbClr val="0070C0"/>
                </a:solidFill>
              </a:rPr>
              <a:t>Preferences: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According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to</a:t>
            </a:r>
            <a:r>
              <a:rPr lang="en-GB" altLang="en-US" b="1" dirty="0" smtClean="0">
                <a:solidFill>
                  <a:schemeClr val="accent2"/>
                </a:solidFill>
              </a:rPr>
              <a:t> User </a:t>
            </a:r>
            <a:r>
              <a:rPr lang="en-GB" altLang="en-US" b="1" dirty="0" smtClean="0"/>
              <a:t>values</a:t>
            </a:r>
          </a:p>
          <a:p>
            <a:pPr lvl="1"/>
            <a:r>
              <a:rPr lang="en-GB" altLang="en-US" b="1" dirty="0" smtClean="0"/>
              <a:t>Common Sense </a:t>
            </a:r>
            <a:r>
              <a:rPr lang="en-GB" altLang="en-US" b="1" dirty="0" smtClean="0">
                <a:solidFill>
                  <a:srgbClr val="0070C0"/>
                </a:solidFill>
              </a:rPr>
              <a:t>Preferences</a:t>
            </a:r>
          </a:p>
        </p:txBody>
      </p:sp>
    </p:spTree>
    <p:extLst>
      <p:ext uri="{BB962C8B-B14F-4D97-AF65-F5344CB8AC3E}">
        <p14:creationId xmlns:p14="http://schemas.microsoft.com/office/powerpoint/2010/main" val="14549188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834896" y="121921"/>
            <a:ext cx="9403080" cy="1139825"/>
          </a:xfrm>
        </p:spPr>
        <p:txBody>
          <a:bodyPr/>
          <a:lstStyle/>
          <a:p>
            <a:pPr algn="ctr"/>
            <a:r>
              <a:rPr lang="en-US" altLang="en-US" b="1" dirty="0" smtClean="0"/>
              <a:t>Decision Making in Argumentation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GB" altLang="en-US" b="1" dirty="0" smtClean="0">
                <a:solidFill>
                  <a:srgbClr val="0070C0"/>
                </a:solidFill>
              </a:rPr>
              <a:t>Knowledge </a:t>
            </a:r>
            <a:r>
              <a:rPr lang="en-GB" altLang="en-US" b="1" dirty="0" smtClean="0">
                <a:solidFill>
                  <a:schemeClr val="tx1"/>
                </a:solidFill>
              </a:rPr>
              <a:t>for</a:t>
            </a:r>
            <a:r>
              <a:rPr lang="en-GB" altLang="en-US" b="1" dirty="0" smtClean="0">
                <a:solidFill>
                  <a:srgbClr val="0070C0"/>
                </a:solidFill>
              </a:rPr>
              <a:t> Decision Making</a:t>
            </a: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14856" y="1536192"/>
            <a:ext cx="9723120" cy="4876800"/>
          </a:xfrm>
        </p:spPr>
        <p:txBody>
          <a:bodyPr/>
          <a:lstStyle/>
          <a:p>
            <a:endParaRPr lang="en-GB" altLang="en-US" b="1" dirty="0" smtClean="0"/>
          </a:p>
          <a:p>
            <a:r>
              <a:rPr lang="en-GB" altLang="en-US" b="1" dirty="0" smtClean="0"/>
              <a:t>General, </a:t>
            </a:r>
            <a:r>
              <a:rPr lang="en-GB" altLang="en-US" b="1" dirty="0" smtClean="0">
                <a:solidFill>
                  <a:srgbClr val="0070C0"/>
                </a:solidFill>
              </a:rPr>
              <a:t>Cognitive Form </a:t>
            </a:r>
            <a:r>
              <a:rPr lang="en-GB" altLang="en-US" dirty="0" smtClean="0"/>
              <a:t>of </a:t>
            </a:r>
            <a:r>
              <a:rPr lang="en-GB" altLang="en-US" b="1" dirty="0" smtClean="0">
                <a:solidFill>
                  <a:srgbClr val="0070C0"/>
                </a:solidFill>
              </a:rPr>
              <a:t>Knowledge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“</a:t>
            </a:r>
            <a:r>
              <a:rPr lang="en-GB" altLang="en-US" b="1" dirty="0" smtClean="0">
                <a:solidFill>
                  <a:srgbClr val="00B050"/>
                </a:solidFill>
              </a:rPr>
              <a:t>Generally</a:t>
            </a:r>
            <a:r>
              <a:rPr lang="en-GB" altLang="en-US" b="1" dirty="0" smtClean="0"/>
              <a:t>,</a:t>
            </a:r>
            <a:r>
              <a:rPr lang="en-GB" altLang="en-US" dirty="0" smtClean="0"/>
              <a:t> in </a:t>
            </a:r>
            <a:r>
              <a:rPr lang="en-GB" altLang="en-US" b="1" dirty="0" smtClean="0"/>
              <a:t>SITUATION</a:t>
            </a:r>
            <a:r>
              <a:rPr lang="en-GB" altLang="en-US" dirty="0" smtClean="0"/>
              <a:t> prefer Oi, </a:t>
            </a:r>
            <a:br>
              <a:rPr lang="en-GB" altLang="en-US" dirty="0" smtClean="0"/>
            </a:br>
            <a:r>
              <a:rPr lang="en-GB" altLang="en-US" b="1" dirty="0" smtClean="0">
                <a:solidFill>
                  <a:srgbClr val="00B050"/>
                </a:solidFill>
              </a:rPr>
              <a:t>but</a:t>
            </a:r>
            <a:r>
              <a:rPr lang="en-GB" altLang="en-US" dirty="0" smtClean="0"/>
              <a:t> when in </a:t>
            </a:r>
            <a:r>
              <a:rPr lang="en-GB" altLang="en-US" b="1" dirty="0" smtClean="0">
                <a:solidFill>
                  <a:srgbClr val="00B050"/>
                </a:solidFill>
              </a:rPr>
              <a:t>particular</a:t>
            </a:r>
            <a:r>
              <a:rPr lang="en-GB" altLang="en-US" dirty="0" smtClean="0"/>
              <a:t> </a:t>
            </a:r>
            <a:r>
              <a:rPr lang="en-GB" altLang="en-US" b="1" dirty="0" smtClean="0"/>
              <a:t>CONTEXT</a:t>
            </a:r>
            <a:r>
              <a:rPr lang="en-GB" altLang="en-US" dirty="0" smtClean="0"/>
              <a:t>, prefer </a:t>
            </a:r>
            <a:r>
              <a:rPr lang="en-GB" altLang="en-US" dirty="0" err="1" smtClean="0"/>
              <a:t>Oj</a:t>
            </a:r>
            <a:r>
              <a:rPr lang="en-GB" altLang="en-US" dirty="0" smtClean="0"/>
              <a:t>.”</a:t>
            </a:r>
          </a:p>
          <a:p>
            <a:pPr lvl="1"/>
            <a:endParaRPr lang="en-GB" altLang="en-US" b="1" dirty="0" smtClean="0"/>
          </a:p>
          <a:p>
            <a:pPr lvl="1"/>
            <a:r>
              <a:rPr lang="en-GB" altLang="en-US" b="1" dirty="0" smtClean="0"/>
              <a:t>“</a:t>
            </a:r>
            <a:r>
              <a:rPr lang="en-GB" altLang="en-US" b="1" dirty="0" smtClean="0">
                <a:solidFill>
                  <a:srgbClr val="00B050"/>
                </a:solidFill>
              </a:rPr>
              <a:t>Generally,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deny calls when </a:t>
            </a:r>
            <a:r>
              <a:rPr lang="en-GB" altLang="en-US" b="1" dirty="0" smtClean="0">
                <a:solidFill>
                  <a:srgbClr val="0070C0"/>
                </a:solidFill>
              </a:rPr>
              <a:t>{busy at work} </a:t>
            </a:r>
            <a:r>
              <a:rPr lang="en-GB" altLang="en-US" b="1" dirty="0" smtClean="0">
                <a:solidFill>
                  <a:srgbClr val="00B050"/>
                </a:solidFill>
              </a:rPr>
              <a:t>but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allow calls from </a:t>
            </a:r>
            <a:r>
              <a:rPr lang="en-GB" altLang="en-US" b="1" dirty="0" smtClean="0">
                <a:solidFill>
                  <a:srgbClr val="0070C0"/>
                </a:solidFill>
              </a:rPr>
              <a:t>{collaborators}.</a:t>
            </a:r>
            <a:r>
              <a:rPr lang="en-GB" altLang="en-US" b="1" dirty="0" smtClean="0"/>
              <a:t>”</a:t>
            </a:r>
          </a:p>
          <a:p>
            <a:pPr marL="1371600" lvl="3" indent="0">
              <a:buNone/>
            </a:pPr>
            <a:endParaRPr lang="en-GB" altLang="en-US" b="1" dirty="0">
              <a:solidFill>
                <a:schemeClr val="accent2"/>
              </a:solidFill>
            </a:endParaRPr>
          </a:p>
          <a:p>
            <a:pPr marL="1371600" lvl="3" indent="0">
              <a:buNone/>
            </a:pPr>
            <a:endParaRPr lang="en-GB" altLang="en-US" b="1" dirty="0" smtClean="0">
              <a:solidFill>
                <a:schemeClr val="accent2"/>
              </a:solidFill>
            </a:endParaRPr>
          </a:p>
          <a:p>
            <a:pPr marL="571500" indent="-457200"/>
            <a:r>
              <a:rPr lang="en-GB" altLang="en-US" b="1" dirty="0" smtClean="0">
                <a:solidFill>
                  <a:srgbClr val="0070C0"/>
                </a:solidFill>
              </a:rPr>
              <a:t>Scenario-based Preferences:</a:t>
            </a:r>
          </a:p>
          <a:p>
            <a:pPr marL="971550" lvl="1" indent="-457200"/>
            <a:r>
              <a:rPr lang="en-GB" altLang="en-US" b="1" dirty="0" smtClean="0">
                <a:solidFill>
                  <a:srgbClr val="FF0000"/>
                </a:solidFill>
              </a:rPr>
              <a:t>&lt;Id, Scenario, </a:t>
            </a:r>
            <a:r>
              <a:rPr lang="en-GB" altLang="en-US" b="1" dirty="0" err="1" smtClean="0">
                <a:solidFill>
                  <a:srgbClr val="FF0000"/>
                </a:solidFill>
              </a:rPr>
              <a:t>Preferred_Options</a:t>
            </a:r>
            <a:r>
              <a:rPr lang="en-GB" altLang="en-US" b="1" dirty="0" smtClean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0232638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834896" y="121921"/>
            <a:ext cx="9403080" cy="1139825"/>
          </a:xfrm>
        </p:spPr>
        <p:txBody>
          <a:bodyPr/>
          <a:lstStyle/>
          <a:p>
            <a:pPr algn="ctr"/>
            <a:r>
              <a:rPr lang="en-US" altLang="en-US" b="1" dirty="0" smtClean="0"/>
              <a:t>Decision Making in Argumentation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GB" altLang="en-US" b="1" dirty="0" smtClean="0">
                <a:solidFill>
                  <a:srgbClr val="0070C0"/>
                </a:solidFill>
              </a:rPr>
              <a:t>Knowledge </a:t>
            </a:r>
            <a:r>
              <a:rPr lang="en-GB" altLang="en-US" b="1" dirty="0" smtClean="0">
                <a:solidFill>
                  <a:schemeClr val="tx1"/>
                </a:solidFill>
              </a:rPr>
              <a:t>for</a:t>
            </a:r>
            <a:r>
              <a:rPr lang="en-GB" altLang="en-US" b="1" dirty="0" smtClean="0">
                <a:solidFill>
                  <a:srgbClr val="0070C0"/>
                </a:solidFill>
              </a:rPr>
              <a:t> Decision Making</a:t>
            </a: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05256" y="1106424"/>
            <a:ext cx="11146536" cy="5495544"/>
          </a:xfrm>
        </p:spPr>
        <p:txBody>
          <a:bodyPr/>
          <a:lstStyle/>
          <a:p>
            <a:endParaRPr lang="en-GB" altLang="en-US" b="1" dirty="0" smtClean="0"/>
          </a:p>
          <a:p>
            <a:r>
              <a:rPr lang="en-GB" altLang="en-US" b="1" dirty="0" smtClean="0">
                <a:solidFill>
                  <a:srgbClr val="00B050"/>
                </a:solidFill>
              </a:rPr>
              <a:t>Natural Language</a:t>
            </a:r>
          </a:p>
          <a:p>
            <a:pPr marL="1371600" lvl="3" indent="0">
              <a:buNone/>
            </a:pPr>
            <a:endParaRPr lang="en-GB" altLang="en-US" b="1" dirty="0">
              <a:solidFill>
                <a:schemeClr val="accent2"/>
              </a:solidFill>
            </a:endParaRPr>
          </a:p>
          <a:p>
            <a:pPr marL="1371600" lvl="3" indent="0">
              <a:buNone/>
            </a:pPr>
            <a:endParaRPr lang="en-GB" altLang="en-US" b="1" dirty="0" smtClean="0">
              <a:solidFill>
                <a:schemeClr val="accent2"/>
              </a:solidFill>
            </a:endParaRPr>
          </a:p>
          <a:p>
            <a:pPr marL="571500" indent="-457200"/>
            <a:r>
              <a:rPr lang="en-GB" altLang="en-US" b="1" dirty="0" smtClean="0">
                <a:solidFill>
                  <a:srgbClr val="00B050"/>
                </a:solidFill>
              </a:rPr>
              <a:t>Scenario-based Preferences</a:t>
            </a:r>
            <a:endParaRPr lang="en-GB" altLang="en-US" b="1" dirty="0" smtClean="0">
              <a:solidFill>
                <a:srgbClr val="0070C0"/>
              </a:solidFill>
            </a:endParaRPr>
          </a:p>
          <a:p>
            <a:pPr marL="571500" indent="-457200"/>
            <a:endParaRPr lang="en-GB" altLang="en-US" b="1" dirty="0">
              <a:solidFill>
                <a:srgbClr val="0070C0"/>
              </a:solidFill>
            </a:endParaRPr>
          </a:p>
          <a:p>
            <a:pPr marL="571500" indent="-457200"/>
            <a:r>
              <a:rPr lang="en-GB" altLang="en-US" b="1" dirty="0" smtClean="0">
                <a:solidFill>
                  <a:srgbClr val="0070C0"/>
                </a:solidFill>
              </a:rPr>
              <a:t>Argument (rules)</a:t>
            </a:r>
            <a:endParaRPr lang="en-GB" altLang="en-US" b="1" dirty="0">
              <a:solidFill>
                <a:srgbClr val="0070C0"/>
              </a:solidFill>
            </a:endParaRPr>
          </a:p>
          <a:p>
            <a:pPr marL="971550" lvl="1" indent="-457200"/>
            <a:r>
              <a:rPr lang="en-GB" altLang="en-US" b="1" dirty="0" smtClean="0"/>
              <a:t>Cognition Process via Argumentation</a:t>
            </a:r>
          </a:p>
          <a:p>
            <a:pPr marL="971550" lvl="1" indent="-457200"/>
            <a:endParaRPr lang="en-GB" altLang="en-US" b="1" dirty="0"/>
          </a:p>
          <a:p>
            <a:pPr marL="571500" indent="-457200"/>
            <a:r>
              <a:rPr lang="en-GB" altLang="en-US" b="1" dirty="0" smtClean="0">
                <a:solidFill>
                  <a:srgbClr val="0070C0"/>
                </a:solidFill>
              </a:rPr>
              <a:t>Code</a:t>
            </a:r>
          </a:p>
          <a:p>
            <a:pPr marL="971550" lvl="1" indent="-457200"/>
            <a:r>
              <a:rPr lang="en-GB" altLang="en-US" b="1" dirty="0" smtClean="0"/>
              <a:t>For automated cognition (via automated argumentation)</a:t>
            </a:r>
            <a:r>
              <a:rPr lang="en-GB" altLang="en-US" b="1" dirty="0" smtClean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4986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770888" y="0"/>
            <a:ext cx="9028176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7030A0"/>
                </a:solidFill>
              </a:rPr>
              <a:t>Methodology</a:t>
            </a:r>
            <a:r>
              <a:rPr lang="en-GB" altLang="en-US" b="1" dirty="0" smtClean="0">
                <a:solidFill>
                  <a:srgbClr val="0070C0"/>
                </a:solidFill>
              </a:rPr>
              <a:t> for SBPs </a:t>
            </a:r>
            <a:r>
              <a:rPr lang="en-GB" altLang="en-US" b="1" dirty="0" smtClean="0">
                <a:solidFill>
                  <a:srgbClr val="7030A0"/>
                </a:solidFill>
              </a:rPr>
              <a:t>acquisition</a:t>
            </a:r>
            <a:endParaRPr lang="en-US" altLang="en-US" dirty="0" smtClean="0">
              <a:solidFill>
                <a:srgbClr val="7030A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43600" y="1645920"/>
            <a:ext cx="11625896" cy="53340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 </a:t>
            </a:r>
            <a:r>
              <a:rPr lang="en-GB" b="1" dirty="0" smtClean="0"/>
              <a:t>We need </a:t>
            </a:r>
            <a:r>
              <a:rPr lang="en-GB" b="1" dirty="0"/>
              <a:t>a </a:t>
            </a:r>
            <a:r>
              <a:rPr lang="en-GB" b="1" dirty="0" smtClean="0">
                <a:solidFill>
                  <a:srgbClr val="7030A0"/>
                </a:solidFill>
              </a:rPr>
              <a:t>high-level methodology </a:t>
            </a:r>
            <a:r>
              <a:rPr lang="en-GB" b="1" dirty="0" smtClean="0"/>
              <a:t>for acquiring SBPs</a:t>
            </a:r>
          </a:p>
          <a:p>
            <a:pPr lvl="1"/>
            <a:r>
              <a:rPr lang="en-GB" b="1" dirty="0" smtClean="0"/>
              <a:t>At the </a:t>
            </a:r>
            <a:r>
              <a:rPr lang="en-GB" b="1" dirty="0" smtClean="0">
                <a:solidFill>
                  <a:srgbClr val="7030A0"/>
                </a:solidFill>
              </a:rPr>
              <a:t>language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7030A0"/>
                </a:solidFill>
              </a:rPr>
              <a:t>level</a:t>
            </a:r>
            <a:r>
              <a:rPr lang="en-GB" b="1" dirty="0" smtClean="0"/>
              <a:t> of the application</a:t>
            </a:r>
          </a:p>
          <a:p>
            <a:pPr lvl="1"/>
            <a:r>
              <a:rPr lang="en-GB" b="1" dirty="0" smtClean="0">
                <a:solidFill>
                  <a:srgbClr val="7030A0"/>
                </a:solidFill>
              </a:rPr>
              <a:t>No need for the expert or user to know about the technology</a:t>
            </a:r>
          </a:p>
          <a:p>
            <a:pPr lvl="1"/>
            <a:endParaRPr lang="en-GB" b="1" dirty="0"/>
          </a:p>
          <a:p>
            <a:r>
              <a:rPr lang="en-GB" b="1" dirty="0" err="1" smtClean="0">
                <a:solidFill>
                  <a:srgbClr val="7030A0"/>
                </a:solidFill>
              </a:rPr>
              <a:t>SoDA</a:t>
            </a:r>
            <a:r>
              <a:rPr lang="en-GB" b="1" dirty="0" smtClean="0">
                <a:solidFill>
                  <a:srgbClr val="7030A0"/>
                </a:solidFill>
              </a:rPr>
              <a:t> Methodology</a:t>
            </a:r>
          </a:p>
          <a:p>
            <a:pPr lvl="1"/>
            <a:r>
              <a:rPr lang="en-GB" b="1" dirty="0" smtClean="0">
                <a:solidFill>
                  <a:srgbClr val="0070C0"/>
                </a:solidFill>
              </a:rPr>
              <a:t>Choose minimal scenarios </a:t>
            </a:r>
            <a:r>
              <a:rPr lang="en-GB" b="1" dirty="0" smtClean="0"/>
              <a:t>that enable/unlock options</a:t>
            </a:r>
          </a:p>
          <a:p>
            <a:pPr lvl="1"/>
            <a:r>
              <a:rPr lang="en-GB" b="1" dirty="0" smtClean="0">
                <a:solidFill>
                  <a:srgbClr val="0070C0"/>
                </a:solidFill>
              </a:rPr>
              <a:t>Default preference </a:t>
            </a:r>
            <a:r>
              <a:rPr lang="en-GB" b="1" dirty="0" smtClean="0"/>
              <a:t>in each minimal scenario</a:t>
            </a:r>
          </a:p>
          <a:p>
            <a:pPr lvl="1"/>
            <a:r>
              <a:rPr lang="en-GB" b="1" dirty="0" smtClean="0">
                <a:solidFill>
                  <a:srgbClr val="0070C0"/>
                </a:solidFill>
              </a:rPr>
              <a:t>Refine scenario with contexts </a:t>
            </a:r>
            <a:r>
              <a:rPr lang="en-GB" b="1" dirty="0" smtClean="0"/>
              <a:t>that changes preference.</a:t>
            </a:r>
          </a:p>
          <a:p>
            <a:pPr lvl="1"/>
            <a:r>
              <a:rPr lang="en-GB" b="1" dirty="0" smtClean="0">
                <a:solidFill>
                  <a:srgbClr val="0070C0"/>
                </a:solidFill>
              </a:rPr>
              <a:t>Consider combinations </a:t>
            </a:r>
            <a:r>
              <a:rPr lang="en-GB" b="1" dirty="0" smtClean="0"/>
              <a:t>of (minimal) scenarios</a:t>
            </a:r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Authoring tools for </a:t>
            </a:r>
            <a:r>
              <a:rPr lang="en-GB" altLang="en-US" b="1" dirty="0">
                <a:solidFill>
                  <a:srgbClr val="7030A0"/>
                </a:solidFill>
              </a:rPr>
              <a:t>SBPs </a:t>
            </a:r>
            <a:r>
              <a:rPr lang="en-GB" altLang="en-US" b="1" dirty="0" smtClean="0">
                <a:solidFill>
                  <a:srgbClr val="7030A0"/>
                </a:solidFill>
              </a:rPr>
              <a:t>acquisition (and </a:t>
            </a:r>
            <a:r>
              <a:rPr lang="en-GB" altLang="en-US" b="1" dirty="0" err="1" smtClean="0">
                <a:solidFill>
                  <a:srgbClr val="7030A0"/>
                </a:solidFill>
              </a:rPr>
              <a:t>SoDA</a:t>
            </a:r>
            <a:r>
              <a:rPr lang="en-GB" altLang="en-US" b="1" dirty="0" smtClean="0">
                <a:solidFill>
                  <a:srgbClr val="7030A0"/>
                </a:solidFill>
              </a:rPr>
              <a:t>)</a:t>
            </a:r>
          </a:p>
          <a:p>
            <a:pPr lvl="1"/>
            <a:r>
              <a:rPr lang="en-GB" altLang="en-US" b="1" dirty="0" smtClean="0">
                <a:solidFill>
                  <a:srgbClr val="FF0000"/>
                </a:solidFill>
              </a:rPr>
              <a:t>No programming </a:t>
            </a:r>
            <a:r>
              <a:rPr lang="en-GB" altLang="en-US" b="1" dirty="0" smtClean="0">
                <a:solidFill>
                  <a:srgbClr val="7030A0"/>
                </a:solidFill>
              </a:rPr>
              <a:t>– </a:t>
            </a:r>
            <a:r>
              <a:rPr lang="en-GB" altLang="en-US" b="1" dirty="0" smtClean="0"/>
              <a:t>Just</a:t>
            </a:r>
            <a:r>
              <a:rPr lang="en-GB" altLang="en-US" b="1" dirty="0" smtClean="0">
                <a:solidFill>
                  <a:srgbClr val="7030A0"/>
                </a:solidFill>
              </a:rPr>
              <a:t> recording/learning </a:t>
            </a:r>
            <a:r>
              <a:rPr lang="en-GB" altLang="en-US" b="1" dirty="0" smtClean="0"/>
              <a:t>expert/user</a:t>
            </a:r>
            <a:r>
              <a:rPr lang="en-GB" altLang="en-US" b="1" dirty="0" smtClean="0">
                <a:solidFill>
                  <a:srgbClr val="7030A0"/>
                </a:solidFill>
              </a:rPr>
              <a:t> know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endParaRPr lang="en-GB" b="1" dirty="0" smtClean="0"/>
          </a:p>
          <a:p>
            <a:pPr lvl="1"/>
            <a:endParaRPr lang="en-GB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39053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Source Sans Pro Black"/>
        <a:ea typeface="源ノ角ゴシック Heavy"/>
        <a:cs typeface="源ノ角ゴシック Heavy"/>
      </a:majorFont>
      <a:minorFont>
        <a:latin typeface="Source Sans Pro Semibold"/>
        <a:ea typeface="源ノ角ゴシック Medium"/>
        <a:cs typeface="源ノ角ゴシック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Source Sans Pro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Source Sans Pro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1322</Words>
  <Application>Microsoft Office PowerPoint</Application>
  <PresentationFormat>Widescreen</PresentationFormat>
  <Paragraphs>300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52" baseType="lpstr">
      <vt:lpstr>Arial</vt:lpstr>
      <vt:lpstr>Calibri</vt:lpstr>
      <vt:lpstr>Calibri Light</vt:lpstr>
      <vt:lpstr>Comic Sans MS</vt:lpstr>
      <vt:lpstr>Courier New</vt:lpstr>
      <vt:lpstr>FreeMono</vt:lpstr>
      <vt:lpstr>Garamond</vt:lpstr>
      <vt:lpstr>Helvetica Neue</vt:lpstr>
      <vt:lpstr>Source Code Pro Light</vt:lpstr>
      <vt:lpstr>Source Sans Pro</vt:lpstr>
      <vt:lpstr>Source Sans Pro Black</vt:lpstr>
      <vt:lpstr>Source Sans Pro Light</vt:lpstr>
      <vt:lpstr>Source Sans Pro Semibold</vt:lpstr>
      <vt:lpstr>Symbol</vt:lpstr>
      <vt:lpstr>Times New Roman</vt:lpstr>
      <vt:lpstr>Verdana</vt:lpstr>
      <vt:lpstr>Wingdings</vt:lpstr>
      <vt:lpstr>源ノ角ゴシック Heavy</vt:lpstr>
      <vt:lpstr>源ノ角ゴシック Light</vt:lpstr>
      <vt:lpstr>源ノ角ゴシック Medium</vt:lpstr>
      <vt:lpstr>Office Theme</vt:lpstr>
      <vt:lpstr>Level</vt:lpstr>
      <vt:lpstr>1_Office Theme</vt:lpstr>
      <vt:lpstr>2_Office Theme</vt:lpstr>
      <vt:lpstr>PowerPoint Presentation</vt:lpstr>
      <vt:lpstr>PowerPoint Presentation</vt:lpstr>
      <vt:lpstr>Cognitive Architecture</vt:lpstr>
      <vt:lpstr>Cognitive Architecture  in Argumentation</vt:lpstr>
      <vt:lpstr>Cognitive Applications Approach</vt:lpstr>
      <vt:lpstr>Decision Making in Argumentation Knowledge for Decision Making</vt:lpstr>
      <vt:lpstr>Decision Making in Argumentation Knowledge for Decision Making</vt:lpstr>
      <vt:lpstr>Decision Making in Argumentation Knowledge for Decision Making</vt:lpstr>
      <vt:lpstr> Methodology for SBPs acquisition</vt:lpstr>
      <vt:lpstr> Nutrition Advisor</vt:lpstr>
      <vt:lpstr> Nutrition Advisor</vt:lpstr>
      <vt:lpstr> Nutrition Advisor</vt:lpstr>
      <vt:lpstr> Nutrition Advisor</vt:lpstr>
      <vt:lpstr> Nutrition Advisor</vt:lpstr>
      <vt:lpstr> Nutrition Advisor – Rejection Arguments</vt:lpstr>
      <vt:lpstr> Nutrition Advisor - Restriction Arguments </vt:lpstr>
      <vt:lpstr> Nutrition Advisor – Comprehension Level </vt:lpstr>
      <vt:lpstr> Nutrition Advisor – Comprehension Level </vt:lpstr>
      <vt:lpstr>Advanced Example of Cognitive Assistant </vt:lpstr>
      <vt:lpstr>Simple example of Cognitive Assistant </vt:lpstr>
      <vt:lpstr>   Scenario Generation </vt:lpstr>
      <vt:lpstr>  Combining scenarios  - Follow SoDA Methodology</vt:lpstr>
      <vt:lpstr>PowerPoint Presentation</vt:lpstr>
      <vt:lpstr>PowerPoint Presentation</vt:lpstr>
      <vt:lpstr>Gorgias Applications Methodology (SoDA) </vt:lpstr>
      <vt:lpstr>Gorgias-B:  Authoring Scenario Preferences</vt:lpstr>
      <vt:lpstr> Methodology for SBPs acquisition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Argumentation Decision Policy</dc:title>
  <dc:creator>Antonis Kakas</dc:creator>
  <cp:lastModifiedBy>Antonis Kakas</cp:lastModifiedBy>
  <cp:revision>112</cp:revision>
  <cp:lastPrinted>2016-10-30T07:44:37Z</cp:lastPrinted>
  <dcterms:created xsi:type="dcterms:W3CDTF">2016-10-29T19:19:06Z</dcterms:created>
  <dcterms:modified xsi:type="dcterms:W3CDTF">2022-08-31T14:12:03Z</dcterms:modified>
</cp:coreProperties>
</file>