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1" r:id="rId3"/>
  </p:sldMasterIdLst>
  <p:notesMasterIdLst>
    <p:notesMasterId r:id="rId25"/>
  </p:notesMasterIdLst>
  <p:sldIdLst>
    <p:sldId id="278" r:id="rId4"/>
    <p:sldId id="279" r:id="rId5"/>
    <p:sldId id="270" r:id="rId6"/>
    <p:sldId id="266" r:id="rId7"/>
    <p:sldId id="267" r:id="rId8"/>
    <p:sldId id="257" r:id="rId9"/>
    <p:sldId id="264" r:id="rId10"/>
    <p:sldId id="258" r:id="rId11"/>
    <p:sldId id="265" r:id="rId12"/>
    <p:sldId id="259" r:id="rId13"/>
    <p:sldId id="260" r:id="rId14"/>
    <p:sldId id="261" r:id="rId15"/>
    <p:sldId id="262" r:id="rId16"/>
    <p:sldId id="263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5133-5EC2-4493-AF17-C6CCBC2C1980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63D9B-0141-46E5-96A8-F7A032D0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2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645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6876e731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6876e7316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d6876e7316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3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6876e7316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6876e7316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d6876e7316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n-GB" altLang="el-GR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000"/>
            </a:lvl1pPr>
          </a:lstStyle>
          <a:p>
            <a:pPr lvl="0"/>
            <a:r>
              <a:rPr lang="en-GB" altLang="el-GR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C26101-0D39-4951-899B-5128223BEC71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2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F03C-5F5D-4F53-9EEC-588AEAF40CB8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1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A43A-D7AD-4049-AC64-FF5B303D43C2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8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56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Argument Theory - Corporate presentation - April 2021</a:t>
            </a:r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73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8" y="1797959"/>
            <a:ext cx="10795245" cy="573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917EA4C-AF1A-F844-9E6F-5DF8EB2EDB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48" y="5301578"/>
            <a:ext cx="2735263" cy="263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548" y="2516790"/>
            <a:ext cx="10795245" cy="170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835786"/>
            <a:ext cx="1204547" cy="803419"/>
          </a:xfrm>
          <a:prstGeom prst="rect">
            <a:avLst/>
          </a:prstGeom>
        </p:spPr>
      </p:pic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548" y="4981237"/>
            <a:ext cx="10719046" cy="24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>
                <a:solidFill>
                  <a:schemeClr val="bg1"/>
                </a:solidFill>
              </a:defRPr>
            </a:lvl2pPr>
            <a:lvl3pPr marL="60960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219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42542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0029" cy="322334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548" y="4033617"/>
            <a:ext cx="5198941" cy="1633558"/>
          </a:xfrm>
          <a:prstGeom prst="rect">
            <a:avLst/>
          </a:prstGeom>
        </p:spPr>
        <p:txBody>
          <a:bodyPr>
            <a:normAutofit/>
          </a:bodyPr>
          <a:lstStyle>
            <a:lvl1pPr marL="257175" marR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9852" y="4033617"/>
            <a:ext cx="5198941" cy="1633558"/>
          </a:xfrm>
          <a:prstGeom prst="rect">
            <a:avLst/>
          </a:prstGeom>
        </p:spPr>
        <p:txBody>
          <a:bodyPr>
            <a:normAutofit/>
          </a:bodyPr>
          <a:lstStyle>
            <a:lvl1pPr marL="257175" marR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sz="15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41169" y="4033617"/>
            <a:ext cx="0" cy="1633558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48" y="1945570"/>
            <a:ext cx="10795245" cy="1203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3547" y="34229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9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15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5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15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5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15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15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5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15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5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5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15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5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5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15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5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5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5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5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15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5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5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5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15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5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5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939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074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406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69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40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02A1-C945-4518-AE12-0A811E20EF0C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67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0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05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9273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162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794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5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6805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4907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479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071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29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9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29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6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1067-795D-4CBF-B71B-94D10B42AA52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5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72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480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8" y="1797959"/>
            <a:ext cx="10795245" cy="573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University Name</a:t>
            </a:r>
            <a:endParaRPr lang="x-none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B917EA4C-AF1A-F844-9E6F-5DF8EB2EDB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548" y="5301578"/>
            <a:ext cx="2735263" cy="263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Helvetica Neue"/>
              </a:defRPr>
            </a:lvl1pPr>
          </a:lstStyle>
          <a:p>
            <a:pPr lvl="0"/>
            <a:r>
              <a:rPr lang="x-none" dirty="0"/>
              <a:t>Month, Year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548" y="2516790"/>
            <a:ext cx="10795245" cy="1705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5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COURSE NAME USING CAPITAL LETTERS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38" name="Straight Connector 37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46" y="4835786"/>
            <a:ext cx="1204547" cy="803419"/>
          </a:xfrm>
          <a:prstGeom prst="rect">
            <a:avLst/>
          </a:prstGeom>
        </p:spPr>
      </p:pic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548" y="4981237"/>
            <a:ext cx="10719046" cy="247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>
                <a:solidFill>
                  <a:schemeClr val="bg1"/>
                </a:solidFill>
              </a:defRPr>
            </a:lvl2pPr>
            <a:lvl3pPr marL="609600" indent="0">
              <a:buNone/>
              <a:defRPr>
                <a:solidFill>
                  <a:schemeClr val="bg1"/>
                </a:solidFill>
              </a:defRPr>
            </a:lvl3pPr>
            <a:lvl4pPr marL="914400" indent="0">
              <a:buNone/>
              <a:defRPr>
                <a:solidFill>
                  <a:schemeClr val="bg1"/>
                </a:solidFill>
              </a:defRPr>
            </a:lvl4pPr>
            <a:lvl5pPr marL="12192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 &amp; Surname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8133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cture 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0029" cy="322334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548" y="4033617"/>
            <a:ext cx="5198941" cy="1633558"/>
          </a:xfrm>
          <a:prstGeom prst="rect">
            <a:avLst/>
          </a:prstGeom>
        </p:spPr>
        <p:txBody>
          <a:bodyPr>
            <a:normAutofit/>
          </a:bodyPr>
          <a:lstStyle>
            <a:lvl1pPr marL="257175" marR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5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9852" y="4033617"/>
            <a:ext cx="5198941" cy="1633558"/>
          </a:xfrm>
          <a:prstGeom prst="rect">
            <a:avLst/>
          </a:prstGeom>
        </p:spPr>
        <p:txBody>
          <a:bodyPr>
            <a:normAutofit/>
          </a:bodyPr>
          <a:lstStyle>
            <a:lvl1pPr marL="257175" marR="0" indent="-2571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sz="15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041169" y="4033617"/>
            <a:ext cx="0" cy="1633558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LECTURE 1</a:t>
            </a:r>
            <a:endParaRPr lang="x-none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48" y="1945570"/>
            <a:ext cx="10795245" cy="12037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lecture 1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3547" y="34229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  <a:endParaRPr lang="x-non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90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0029" cy="322334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1</a:t>
            </a:r>
            <a:endParaRPr lang="x-none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48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1 title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58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0029" cy="32233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2</a:t>
            </a:r>
            <a:endParaRPr lang="x-non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</a:t>
            </a:r>
            <a:r>
              <a:rPr lang="en-GB" dirty="0" err="1"/>
              <a:t>sunt</a:t>
            </a:r>
            <a:r>
              <a:rPr lang="en-GB" dirty="0"/>
              <a:t>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anim.</a:t>
            </a:r>
          </a:p>
          <a:p>
            <a:pPr lvl="0"/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7" hasCustomPrompt="1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500" baseline="0">
                <a:latin typeface="Helvetica Neue"/>
              </a:defRPr>
            </a:lvl1pPr>
          </a:lstStyle>
          <a:p>
            <a:r>
              <a:rPr lang="en-US" dirty="0"/>
              <a:t>Insert Picture</a:t>
            </a:r>
            <a:br>
              <a:rPr lang="en-US" dirty="0"/>
            </a:br>
            <a:r>
              <a:rPr lang="en-US" dirty="0"/>
              <a:t>related to content 2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48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2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58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alysis i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rgbClr val="000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rgbClr val="0000B0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rgbClr val="0000B0"/>
                </a:solidFill>
                <a:latin typeface="Helvetica Neue"/>
              </a:rPr>
            </a:br>
            <a:r>
              <a:rPr lang="en-GB" sz="1250" dirty="0">
                <a:solidFill>
                  <a:srgbClr val="0000B0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rgbClr val="0000B0"/>
              </a:solidFill>
              <a:latin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0029" cy="32233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48" y="1355407"/>
            <a:ext cx="10795245" cy="446040"/>
          </a:xfrm>
          <a:prstGeom prst="rect">
            <a:avLst/>
          </a:prstGeom>
          <a:solidFill>
            <a:srgbClr val="0000B0"/>
          </a:solidFill>
        </p:spPr>
        <p:txBody>
          <a:bodyPr lIns="365760" anchor="ctr">
            <a:normAutofit/>
          </a:bodyPr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3</a:t>
            </a:r>
            <a:endParaRPr lang="x-non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548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3548" y="1945570"/>
            <a:ext cx="10795245" cy="569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Insert content 3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9852" y="2623335"/>
            <a:ext cx="5198941" cy="322897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sz="1100">
                <a:solidFill>
                  <a:srgbClr val="0000B0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</a:t>
            </a:r>
            <a:endParaRPr lang="el-GR" dirty="0"/>
          </a:p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14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2" y="530099"/>
            <a:ext cx="2585474" cy="32233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497566" y="459828"/>
            <a:ext cx="1" cy="46976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634224" y="482815"/>
            <a:ext cx="29124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50" dirty="0">
                <a:solidFill>
                  <a:schemeClr val="bg1"/>
                </a:solidFill>
                <a:latin typeface="Helvetica Neue"/>
              </a:rPr>
              <a:t>Master programmes in Artificial</a:t>
            </a:r>
            <a:br>
              <a:rPr lang="en-GB" sz="1250" dirty="0">
                <a:solidFill>
                  <a:schemeClr val="bg1"/>
                </a:solidFill>
                <a:latin typeface="Helvetica Neue"/>
              </a:rPr>
            </a:br>
            <a:r>
              <a:rPr lang="en-GB" sz="1250" dirty="0">
                <a:solidFill>
                  <a:schemeClr val="bg1"/>
                </a:solidFill>
                <a:latin typeface="Helvetica Neue"/>
              </a:rPr>
              <a:t>Intelligence 4 Careers in Europe</a:t>
            </a:r>
            <a:endParaRPr lang="en-US" sz="125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620EE8-4506-F748-BA2F-9F7D7888F3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3548" y="2720155"/>
            <a:ext cx="10795245" cy="12083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0" b="1">
                <a:solidFill>
                  <a:schemeClr val="bg1"/>
                </a:solidFill>
                <a:latin typeface="Helvetica Neue"/>
              </a:defRPr>
            </a:lvl1pPr>
            <a:lvl2pPr marL="304800" indent="0">
              <a:buNone/>
              <a:defRPr sz="6000">
                <a:solidFill>
                  <a:schemeClr val="bg1"/>
                </a:solidFill>
              </a:defRPr>
            </a:lvl2pPr>
            <a:lvl3pPr marL="609600" indent="0">
              <a:buNone/>
              <a:defRPr sz="6000">
                <a:solidFill>
                  <a:schemeClr val="bg1"/>
                </a:solidFill>
              </a:defRPr>
            </a:lvl3pPr>
            <a:lvl4pPr marL="914400" indent="0">
              <a:buNone/>
              <a:defRPr sz="6000">
                <a:solidFill>
                  <a:schemeClr val="bg1"/>
                </a:solidFill>
              </a:defRPr>
            </a:lvl4pPr>
            <a:lvl5pPr marL="1219200" indent="0">
              <a:buNone/>
              <a:defRPr sz="6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4572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B893-1687-4AA2-A47A-81947535D728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0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0AD6-8937-4828-9270-0B113E7A57EC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1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910FA-32E7-4069-B307-C946A655D933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B3A72-1953-41FE-8ACA-7F49727B7BEF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7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A1A2-AE19-4AC9-954A-878DB651E189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0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195D-71CC-4B4B-93AB-D766791E6BE6}" type="slidenum">
              <a:rPr lang="en-GB" alt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l-GR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B8D4E-161A-4D07-A867-70B2FD740111}" type="slidenum">
              <a:rPr lang="en-GB" altLang="el-GR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l-G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l-GR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1447800"/>
            <a:ext cx="107696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l-GR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l-GR">
              <a:solidFill>
                <a:srgbClr val="000000"/>
              </a:solidFill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1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8" r:id="rId13"/>
    <p:sldLayoutId id="214748369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4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4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4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14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4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4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4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4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4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4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4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4" name="Google Shape;24;p14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5" name="Google Shape;25;p14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4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4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4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14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14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4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4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4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4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4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4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14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4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40;p14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4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4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4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14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4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4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4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4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4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4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9780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5952067"/>
            <a:ext cx="12192000" cy="90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82" y="6085447"/>
            <a:ext cx="1096441" cy="541808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B3CD9D9-3717-8045-BBE0-D00561474EA1}"/>
              </a:ext>
            </a:extLst>
          </p:cNvPr>
          <p:cNvSpPr txBox="1">
            <a:spLocks/>
          </p:cNvSpPr>
          <p:nvPr userDrawn="1"/>
        </p:nvSpPr>
        <p:spPr>
          <a:xfrm>
            <a:off x="6866467" y="6281366"/>
            <a:ext cx="3236547" cy="3458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6096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192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43840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This Master is run under the context of Action</a:t>
            </a:r>
            <a:br>
              <a:rPr lang="en-US" sz="8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No 2020-EU-IA-0087, co-financed by the EU CEF Telecom</a:t>
            </a:r>
            <a:br>
              <a:rPr lang="en-US" sz="8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</a:br>
            <a:r>
              <a:rPr lang="en-US" sz="800" b="0" i="0" kern="1200" baseline="0" dirty="0">
                <a:solidFill>
                  <a:schemeClr val="tx1"/>
                </a:solidFill>
                <a:effectLst/>
                <a:latin typeface="Helvetica Neue"/>
                <a:ea typeface="+mn-ea"/>
                <a:cs typeface="+mn-cs"/>
              </a:rPr>
              <a:t>under GA nr. INEA/CEF/ICT/A2020/2267423</a:t>
            </a:r>
            <a:endParaRPr lang="x-none" sz="800" dirty="0">
              <a:latin typeface="Helvetica Neue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3" y="6245383"/>
            <a:ext cx="2784480" cy="37375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44" y="6222471"/>
            <a:ext cx="507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bg-B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University of Cyprus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43548" y="5393018"/>
            <a:ext cx="2735263" cy="263694"/>
          </a:xfrm>
        </p:spPr>
        <p:txBody>
          <a:bodyPr/>
          <a:lstStyle/>
          <a:p>
            <a:r>
              <a:rPr lang="en-US" dirty="0" smtClean="0"/>
              <a:t>Autumn 2022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COGNITIVE PROGRAMMING FOR HUMAN-CENTRIC AI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643548" y="5008084"/>
            <a:ext cx="10719046" cy="247063"/>
          </a:xfrm>
        </p:spPr>
        <p:txBody>
          <a:bodyPr/>
          <a:lstStyle/>
          <a:p>
            <a:r>
              <a:rPr lang="en-US" dirty="0" smtClean="0"/>
              <a:t>Antonis Kakas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8B9E7-36A6-487C-AB1A-31D73CA4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Tourist </a:t>
            </a:r>
            <a:r>
              <a:rPr lang="en-US" b="1" dirty="0" smtClean="0"/>
              <a:t>Assistant – Current Policy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A3794F-5F06-4619-97FC-B0320AC88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89" y="1600200"/>
            <a:ext cx="805462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917" y="299736"/>
            <a:ext cx="10972800" cy="1139825"/>
          </a:xfrm>
        </p:spPr>
        <p:txBody>
          <a:bodyPr/>
          <a:lstStyle/>
          <a:p>
            <a:pPr marL="57150" algn="ctr"/>
            <a:r>
              <a:rPr lang="en-US" b="1" dirty="0" smtClean="0">
                <a:solidFill>
                  <a:srgbClr val="7030A0"/>
                </a:solidFill>
              </a:rPr>
              <a:t>Ultimate case Example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>
                <a:solidFill>
                  <a:srgbClr val="0070C0"/>
                </a:solidFill>
              </a:rPr>
              <a:t>Online </a:t>
            </a:r>
            <a:r>
              <a:rPr lang="en-US" b="1" dirty="0">
                <a:solidFill>
                  <a:srgbClr val="0070C0"/>
                </a:solidFill>
              </a:rPr>
              <a:t>Shopping </a:t>
            </a:r>
            <a:r>
              <a:rPr lang="en-US" b="1" dirty="0" smtClean="0">
                <a:solidFill>
                  <a:srgbClr val="0070C0"/>
                </a:solidFill>
              </a:rPr>
              <a:t>Assistant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86" y="1483823"/>
            <a:ext cx="11468793" cy="5191297"/>
          </a:xfrm>
        </p:spPr>
        <p:txBody>
          <a:bodyPr>
            <a:normAutofit/>
          </a:bodyPr>
          <a:lstStyle/>
          <a:p>
            <a:pPr marL="514350" indent="-457200"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Personal Policy</a:t>
            </a:r>
          </a:p>
          <a:p>
            <a:pPr marL="514350" indent="-457200">
              <a:buFontTx/>
              <a:buChar char="-"/>
            </a:pPr>
            <a:endParaRPr lang="en-US" b="1" dirty="0" smtClean="0"/>
          </a:p>
          <a:p>
            <a:pPr marL="514350" indent="-457200">
              <a:buFontTx/>
              <a:buChar char="-"/>
            </a:pPr>
            <a:endParaRPr lang="en-US" b="1" dirty="0"/>
          </a:p>
          <a:p>
            <a:pPr marL="514350" indent="-457200">
              <a:buFontTx/>
              <a:buChar char="-"/>
            </a:pPr>
            <a:endParaRPr lang="en-US" b="1" dirty="0"/>
          </a:p>
          <a:p>
            <a:pPr marL="57150" indent="0">
              <a:buNone/>
            </a:pPr>
            <a:endParaRPr lang="en-US" b="1" dirty="0" smtClean="0"/>
          </a:p>
          <a:p>
            <a:pPr marL="57150" indent="0">
              <a:buNone/>
            </a:pPr>
            <a:endParaRPr lang="en-US" sz="1200" b="1" dirty="0" smtClean="0"/>
          </a:p>
          <a:p>
            <a:pPr marL="514350" indent="-457200"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Too difficult </a:t>
            </a:r>
            <a:r>
              <a:rPr lang="en-US" b="1" dirty="0" smtClean="0"/>
              <a:t>to handle automatically in this </a:t>
            </a:r>
            <a:r>
              <a:rPr lang="en-US" b="1" dirty="0" smtClean="0">
                <a:solidFill>
                  <a:srgbClr val="0070C0"/>
                </a:solidFill>
              </a:rPr>
              <a:t>free text</a:t>
            </a:r>
          </a:p>
          <a:p>
            <a:pPr marL="914400" lvl="1" indent="-457200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Manually</a:t>
            </a:r>
            <a:r>
              <a:rPr lang="en-US" b="1" dirty="0" smtClean="0"/>
              <a:t> identify </a:t>
            </a:r>
            <a:r>
              <a:rPr lang="en-US" b="1" dirty="0" smtClean="0">
                <a:solidFill>
                  <a:srgbClr val="0070C0"/>
                </a:solidFill>
              </a:rPr>
              <a:t>dimensions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values</a:t>
            </a:r>
            <a:r>
              <a:rPr lang="en-US" b="1" dirty="0" smtClean="0"/>
              <a:t> that matter.</a:t>
            </a:r>
          </a:p>
          <a:p>
            <a:pPr marL="914400" lvl="1" indent="-457200">
              <a:buFontTx/>
              <a:buChar char="-"/>
            </a:pPr>
            <a:r>
              <a:rPr lang="en-US" b="1" dirty="0" smtClean="0"/>
              <a:t>Towards </a:t>
            </a:r>
            <a:r>
              <a:rPr lang="en-US" b="1" dirty="0" smtClean="0">
                <a:solidFill>
                  <a:srgbClr val="0070C0"/>
                </a:solidFill>
              </a:rPr>
              <a:t>automation</a:t>
            </a:r>
            <a:r>
              <a:rPr lang="en-US" b="1" dirty="0" smtClean="0"/>
              <a:t> using </a:t>
            </a:r>
            <a:r>
              <a:rPr lang="en-US" b="1" dirty="0" smtClean="0">
                <a:solidFill>
                  <a:srgbClr val="0070C0"/>
                </a:solidFill>
              </a:rPr>
              <a:t>CNL</a:t>
            </a:r>
            <a:r>
              <a:rPr lang="en-US" b="1" dirty="0" smtClean="0"/>
              <a:t> in </a:t>
            </a:r>
            <a:r>
              <a:rPr lang="en-US" b="1" dirty="0" smtClean="0">
                <a:solidFill>
                  <a:srgbClr val="0070C0"/>
                </a:solidFill>
              </a:rPr>
              <a:t>this vocabulary</a:t>
            </a:r>
            <a:r>
              <a:rPr lang="en-US" b="1" dirty="0" smtClean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39481" y="3674644"/>
            <a:ext cx="9533845" cy="5361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3465A4"/>
            </a:solidFill>
            <a:round/>
            <a:headEnd/>
            <a:tailEnd/>
          </a:ln>
          <a:extLst/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9pPr>
          </a:lstStyle>
          <a:p>
            <a:pPr marL="0" marR="0" lvl="0" indent="0" algn="ctr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 Semibold" pitchFamily="32" charset="0"/>
              </a:rPr>
              <a:t>CODE: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  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Blue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  <a:sym typeface="Symbol" panose="05050102010706020507" pitchFamily="18" charset="2"/>
              </a:rPr>
              <a:t> 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 Semibold" pitchFamily="32" charset="0"/>
              </a:rPr>
              <a:t>Abstraction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     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Green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  <a:sym typeface="Symbol" panose="05050102010706020507" pitchFamily="18" charset="2"/>
              </a:rPr>
              <a:t> 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ource Sans Pro Semibold" pitchFamily="32" charset="0"/>
              </a:rPr>
              <a:t>Preference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(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S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trength) </a:t>
            </a:r>
            <a:endParaRPr kumimoji="0" lang="en-US" altLang="en-US" sz="2177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ource Sans Pro Semibold" pitchFamily="32" charset="0"/>
            </a:endParaRPr>
          </a:p>
          <a:p>
            <a:pPr marL="0" marR="0" lvl="0" indent="0" algn="l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en-US" sz="2177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Source Sans Pro Semibold" pitchFamily="3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63389" y="2013050"/>
            <a:ext cx="8328395" cy="167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1pPr>
            <a:lvl2pPr marL="287338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2pPr>
            <a:lvl3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3pPr>
            <a:lvl4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4pPr>
            <a:lvl5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9pPr>
          </a:lstStyle>
          <a:p>
            <a:pPr marL="287338" marR="0" lvl="1" indent="0" algn="l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32"/>
              </a:spcAft>
              <a:buClrTx/>
              <a:buSzPct val="75000"/>
              <a:buFontTx/>
              <a:buNone/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/>
            </a:pP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“The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quality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of food is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very important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for me. I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like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to eat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organic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food. I am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not diabetic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but I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like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to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avoid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sugary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foods. I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prefer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not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to eat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red meat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except for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special occasions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.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When possible try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to 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economize</a:t>
            </a:r>
            <a:r>
              <a:rPr kumimoji="0" lang="en-US" altLang="en-US" sz="2359" b="1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.”</a:t>
            </a:r>
            <a:endParaRPr kumimoji="0" lang="el-GR" altLang="en-US" sz="2359" b="1" i="1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Source Sans Pro Semibold" pitchFamily="3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60663" y="6013380"/>
            <a:ext cx="9533845" cy="497631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9pPr>
          </a:lstStyle>
          <a:p>
            <a:pPr marL="0" marR="0" lvl="0" indent="0" algn="l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“The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fish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last night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was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very good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. I would have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ource Sans Pro Semibold" pitchFamily="32" charset="0"/>
              </a:rPr>
              <a:t>liked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 a </a:t>
            </a:r>
            <a:r>
              <a:rPr kumimoji="0" lang="en-US" altLang="en-US" sz="2177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bigger portion</a:t>
            </a:r>
            <a:r>
              <a:rPr kumimoji="0" lang="en-US" altLang="en-US" sz="2177" b="1" i="0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.”</a:t>
            </a:r>
          </a:p>
          <a:p>
            <a:pPr marL="0" marR="0" lvl="0" indent="0" algn="r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177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ource Sans Pro Semibold" pitchFamily="32" charset="0"/>
              </a:rPr>
              <a:t>	</a:t>
            </a:r>
            <a:r>
              <a:rPr kumimoji="0" lang="en-US" altLang="en-US" sz="2177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" pitchFamily="32" charset="0"/>
              </a:rPr>
              <a:t>Machine </a:t>
            </a:r>
            <a:r>
              <a:rPr kumimoji="0" lang="en-US" altLang="en-US" sz="2177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 Semibold" pitchFamily="32" charset="0"/>
              </a:rPr>
              <a:t>Coaching </a:t>
            </a:r>
            <a:r>
              <a:rPr kumimoji="0" lang="en-US" altLang="en-US" sz="217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 Semibold" pitchFamily="32" charset="0"/>
              </a:rPr>
              <a:t>(L. Michael …)</a:t>
            </a:r>
          </a:p>
          <a:p>
            <a:pPr marL="0" marR="0" lvl="0" indent="0" algn="l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en-US" sz="2177" b="1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Source Sans Pro Semibold" pitchFamily="32" charset="0"/>
            </a:endParaRPr>
          </a:p>
          <a:p>
            <a:pPr marL="0" marR="0" lvl="0" indent="0" algn="l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en-US" altLang="en-US" sz="2177" b="1" i="0" u="none" strike="noStrike" kern="120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Source Sans Pro Semibold" pitchFamily="32" charset="0"/>
            </a:endParaRPr>
          </a:p>
          <a:p>
            <a:pPr marL="0" marR="0" lvl="0" indent="0" algn="l" defTabSz="414772" rtl="0" eaLnBrk="1" fontAlgn="base" latinLnBrk="0" hangingPunct="1">
              <a:lnSpc>
                <a:spcPct val="104000"/>
              </a:lnSpc>
              <a:spcBef>
                <a:spcPct val="0"/>
              </a:spcBef>
              <a:spcAft>
                <a:spcPts val="1043"/>
              </a:spcAft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177" b="0" i="1" u="none" strike="noStrike" kern="120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Source Sans Pro Semibold" pitchFamily="32" charset="0"/>
              </a:rPr>
              <a:t>	</a:t>
            </a:r>
            <a:endParaRPr kumimoji="0" lang="en-US" altLang="en-US" sz="2177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Source Sans Pro Semibold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6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"/>
          <p:cNvSpPr txBox="1">
            <a:spLocks noGrp="1"/>
          </p:cNvSpPr>
          <p:nvPr>
            <p:ph type="title"/>
          </p:nvPr>
        </p:nvSpPr>
        <p:spPr>
          <a:xfrm>
            <a:off x="1143001" y="861579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More Realistic Example: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7030A0"/>
                </a:solidFill>
              </a:rPr>
              <a:t/>
            </a:r>
            <a:br>
              <a:rPr lang="en-US" sz="2400" b="1" dirty="0" smtClean="0">
                <a:solidFill>
                  <a:srgbClr val="7030A0"/>
                </a:solidFill>
              </a:rPr>
            </a:br>
            <a:r>
              <a:rPr lang="en-US" sz="2400" b="1" dirty="0" smtClean="0">
                <a:solidFill>
                  <a:srgbClr val="0070C0"/>
                </a:solidFill>
              </a:rPr>
              <a:t>SOCIAL </a:t>
            </a:r>
            <a:r>
              <a:rPr lang="en-US" sz="2400" b="1" dirty="0">
                <a:solidFill>
                  <a:srgbClr val="0070C0"/>
                </a:solidFill>
              </a:rPr>
              <a:t>MEDIA COGNITIVE ASSISTANT</a:t>
            </a: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254" name="Google Shape;254;p4"/>
          <p:cNvSpPr txBox="1">
            <a:spLocks noGrp="1"/>
          </p:cNvSpPr>
          <p:nvPr>
            <p:ph type="body" idx="1"/>
          </p:nvPr>
        </p:nvSpPr>
        <p:spPr>
          <a:xfrm>
            <a:off x="1065999" y="2414214"/>
            <a:ext cx="9885576" cy="22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85725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Personal Policy</a:t>
            </a:r>
            <a:endParaRPr lang="en-US" sz="2800" dirty="0">
              <a:solidFill>
                <a:srgbClr val="0070C0"/>
              </a:solidFill>
            </a:endParaRPr>
          </a:p>
          <a:p>
            <a:pPr marL="85725" indent="0">
              <a:buNone/>
            </a:pPr>
            <a:r>
              <a:rPr lang="en-GB" dirty="0"/>
              <a:t>My general interests are </a:t>
            </a:r>
            <a:r>
              <a:rPr lang="en-GB" dirty="0">
                <a:solidFill>
                  <a:srgbClr val="0070C0"/>
                </a:solidFill>
              </a:rPr>
              <a:t>sports</a:t>
            </a:r>
            <a:r>
              <a:rPr lang="en-GB" dirty="0"/>
              <a:t>, particularly </a:t>
            </a:r>
            <a:r>
              <a:rPr lang="en-GB" dirty="0">
                <a:solidFill>
                  <a:srgbClr val="0070C0"/>
                </a:solidFill>
              </a:rPr>
              <a:t>tennis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basketball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cooking</a:t>
            </a:r>
            <a:r>
              <a:rPr lang="en-GB" dirty="0"/>
              <a:t> and </a:t>
            </a:r>
            <a:r>
              <a:rPr lang="en-GB" dirty="0">
                <a:solidFill>
                  <a:srgbClr val="0070C0"/>
                </a:solidFill>
              </a:rPr>
              <a:t>animal life</a:t>
            </a:r>
            <a:r>
              <a:rPr lang="en-GB" dirty="0"/>
              <a:t>. I hate </a:t>
            </a:r>
            <a:r>
              <a:rPr lang="en-GB" dirty="0">
                <a:solidFill>
                  <a:srgbClr val="0070C0"/>
                </a:solidFill>
              </a:rPr>
              <a:t>politics</a:t>
            </a:r>
            <a:r>
              <a:rPr lang="en-GB" dirty="0"/>
              <a:t> except when related to </a:t>
            </a:r>
            <a:r>
              <a:rPr lang="en-GB" dirty="0">
                <a:solidFill>
                  <a:srgbClr val="0070C0"/>
                </a:solidFill>
              </a:rPr>
              <a:t>medical news</a:t>
            </a:r>
            <a:r>
              <a:rPr lang="en-GB" dirty="0"/>
              <a:t>. Apart from </a:t>
            </a:r>
            <a:r>
              <a:rPr lang="en-GB" dirty="0">
                <a:solidFill>
                  <a:srgbClr val="0070C0"/>
                </a:solidFill>
              </a:rPr>
              <a:t>news on evolution</a:t>
            </a:r>
            <a:r>
              <a:rPr lang="en-GB" dirty="0"/>
              <a:t>, I like to avoid </a:t>
            </a:r>
            <a:r>
              <a:rPr lang="en-GB" dirty="0">
                <a:solidFill>
                  <a:srgbClr val="0070C0"/>
                </a:solidFill>
              </a:rPr>
              <a:t>science news</a:t>
            </a:r>
            <a:r>
              <a:rPr lang="en-GB" dirty="0"/>
              <a:t>. I love </a:t>
            </a:r>
            <a:r>
              <a:rPr lang="en-GB" dirty="0">
                <a:solidFill>
                  <a:srgbClr val="0070C0"/>
                </a:solidFill>
              </a:rPr>
              <a:t>drama and comedy movies and shows</a:t>
            </a:r>
            <a:r>
              <a:rPr lang="en-GB" dirty="0"/>
              <a:t>. I like to know what my </a:t>
            </a:r>
            <a:r>
              <a:rPr lang="en-GB" dirty="0">
                <a:solidFill>
                  <a:srgbClr val="0070C0"/>
                </a:solidFill>
              </a:rPr>
              <a:t>closest friends </a:t>
            </a:r>
            <a:r>
              <a:rPr lang="en-GB" dirty="0"/>
              <a:t>are doing and to stay in touch with </a:t>
            </a:r>
            <a:r>
              <a:rPr lang="en-GB" dirty="0">
                <a:solidFill>
                  <a:srgbClr val="0070C0"/>
                </a:solidFill>
              </a:rPr>
              <a:t>current popular news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255" name="Google Shape;2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775" y="359788"/>
            <a:ext cx="3321800" cy="21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4;p4">
            <a:extLst>
              <a:ext uri="{FF2B5EF4-FFF2-40B4-BE49-F238E27FC236}">
                <a16:creationId xmlns:a16="http://schemas.microsoft.com/office/drawing/2014/main" id="{33CA2A4D-F00E-404F-A371-C44C5AA7463D}"/>
              </a:ext>
            </a:extLst>
          </p:cNvPr>
          <p:cNvSpPr txBox="1">
            <a:spLocks/>
          </p:cNvSpPr>
          <p:nvPr/>
        </p:nvSpPr>
        <p:spPr>
          <a:xfrm>
            <a:off x="1065999" y="4693198"/>
            <a:ext cx="10170752" cy="180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147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85725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entieth Century"/>
                <a:sym typeface="Twentieth Century"/>
              </a:rPr>
              <a:t>Other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entieth Century"/>
                <a:sym typeface="Twentieth Century"/>
              </a:rPr>
              <a:t>Policy Dimensions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entieth Century"/>
              <a:sym typeface="Twentieth Century"/>
            </a:endParaRPr>
          </a:p>
          <a:p>
            <a:pPr marL="914400" marR="0" lvl="1" indent="-371475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t>User: Emotional state of the user, e.g. happy, sad, bored, busy,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  <a:p>
            <a:pPr marL="914400" marR="0" lvl="1" indent="-371475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50"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entieth Century"/>
                <a:sym typeface="Twentieth Century"/>
              </a:rPr>
              <a:t>General: Validity of the post, e.g. fake news, hate speech, racist, malicious content, etc.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41452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d6876e7316_0_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Example Output</a:t>
            </a:r>
            <a:endParaRPr dirty="0"/>
          </a:p>
        </p:txBody>
      </p:sp>
      <p:pic>
        <p:nvPicPr>
          <p:cNvPr id="292" name="Google Shape;292;gd6876e7316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84131"/>
            <a:ext cx="11887198" cy="93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d6876e7316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50742"/>
            <a:ext cx="11887199" cy="93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d6876e7316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5464490"/>
            <a:ext cx="11887198" cy="904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d6876e7316_0_22"/>
          <p:cNvSpPr txBox="1">
            <a:spLocks noGrp="1"/>
          </p:cNvSpPr>
          <p:nvPr>
            <p:ph type="body" idx="1"/>
          </p:nvPr>
        </p:nvSpPr>
        <p:spPr>
          <a:xfrm>
            <a:off x="152375" y="1928825"/>
            <a:ext cx="118872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1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 sz="2400" dirty="0"/>
              <a:t>Posts are ordered based on their </a:t>
            </a:r>
            <a:r>
              <a:rPr lang="en-US" sz="2400" dirty="0" smtClean="0"/>
              <a:t>classification shown </a:t>
            </a:r>
            <a:r>
              <a:rPr lang="en-US" sz="2400" dirty="0"/>
              <a:t>on the right side of post.</a:t>
            </a:r>
            <a:endParaRPr sz="2400" dirty="0"/>
          </a:p>
          <a:p>
            <a:pPr marL="914400" lvl="1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When hovered, the explanation is shown.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7814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d6876e7316_0_10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6000" cy="1478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Personalized Output: </a:t>
            </a:r>
            <a:r>
              <a:rPr lang="en-US" dirty="0"/>
              <a:t>based on interests</a:t>
            </a:r>
            <a:endParaRPr dirty="0"/>
          </a:p>
        </p:txBody>
      </p:sp>
      <p:sp>
        <p:nvSpPr>
          <p:cNvPr id="329" name="Google Shape;329;gd6876e7316_0_106"/>
          <p:cNvSpPr txBox="1">
            <a:spLocks noGrp="1"/>
          </p:cNvSpPr>
          <p:nvPr>
            <p:ph type="body" idx="1"/>
          </p:nvPr>
        </p:nvSpPr>
        <p:spPr>
          <a:xfrm>
            <a:off x="1141400" y="2249475"/>
            <a:ext cx="9906000" cy="98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71475" algn="l" rtl="0">
              <a:spcBef>
                <a:spcPts val="100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Andreas has interests: Comedy, Movies/Series, Politics, Sports and Technology.</a:t>
            </a:r>
            <a:endParaRPr/>
          </a:p>
        </p:txBody>
      </p:sp>
      <p:sp>
        <p:nvSpPr>
          <p:cNvPr id="330" name="Google Shape;330;gd6876e7316_0_106"/>
          <p:cNvSpPr txBox="1">
            <a:spLocks noGrp="1"/>
          </p:cNvSpPr>
          <p:nvPr>
            <p:ph type="body" idx="1"/>
          </p:nvPr>
        </p:nvSpPr>
        <p:spPr>
          <a:xfrm>
            <a:off x="1273400" y="4249050"/>
            <a:ext cx="9906000" cy="98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/>
              <a:t>Frederikos has interests: Food, Gaming, Science, Technology, Covid.</a:t>
            </a:r>
            <a:endParaRPr/>
          </a:p>
        </p:txBody>
      </p:sp>
      <p:pic>
        <p:nvPicPr>
          <p:cNvPr id="331" name="Google Shape;331;gd6876e7316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80031"/>
            <a:ext cx="11887198" cy="93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d6876e7316_0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199125"/>
            <a:ext cx="11887201" cy="98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1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Argumentation-based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Methodologies for </a:t>
            </a:r>
            <a:r>
              <a:rPr lang="en-US" b="1" dirty="0"/>
              <a:t>AI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1600201"/>
            <a:ext cx="11612879" cy="519129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Two major challenges</a:t>
            </a:r>
            <a:endParaRPr lang="en-US" sz="3200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Acquisition</a:t>
            </a:r>
            <a:r>
              <a:rPr lang="en-US" dirty="0" smtClean="0"/>
              <a:t> of Knowledge of the Decision Policy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High-level/Cognitive</a:t>
            </a:r>
            <a:r>
              <a:rPr lang="en-US" dirty="0" smtClean="0"/>
              <a:t> Language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anguage of the application domain.</a:t>
            </a:r>
          </a:p>
          <a:p>
            <a:pPr lvl="1">
              <a:buFontTx/>
              <a:buChar char="-"/>
            </a:pPr>
            <a:r>
              <a:rPr lang="en-US" dirty="0" smtClean="0"/>
              <a:t>Can this be </a:t>
            </a:r>
            <a:r>
              <a:rPr lang="en-US" dirty="0" smtClean="0">
                <a:solidFill>
                  <a:srgbClr val="7030A0"/>
                </a:solidFill>
              </a:rPr>
              <a:t>Natural Language </a:t>
            </a:r>
            <a:r>
              <a:rPr lang="en-US" dirty="0" smtClean="0"/>
              <a:t>???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Middleware</a:t>
            </a:r>
            <a:r>
              <a:rPr lang="en-US" dirty="0" smtClean="0"/>
              <a:t> from Sensory Information to Decision Policy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Comprehension</a:t>
            </a:r>
            <a:r>
              <a:rPr lang="en-US" dirty="0" smtClean="0"/>
              <a:t> of current </a:t>
            </a:r>
            <a:r>
              <a:rPr lang="en-US" dirty="0" smtClean="0">
                <a:solidFill>
                  <a:srgbClr val="7030A0"/>
                </a:solidFill>
              </a:rPr>
              <a:t>application </a:t>
            </a:r>
            <a:r>
              <a:rPr lang="en-US" dirty="0" smtClean="0"/>
              <a:t>environment</a:t>
            </a:r>
          </a:p>
          <a:p>
            <a:pPr lvl="2">
              <a:buFontTx/>
              <a:buChar char="-"/>
            </a:pPr>
            <a:r>
              <a:rPr lang="en-US" dirty="0"/>
              <a:t>Recognition of the current </a:t>
            </a:r>
            <a:r>
              <a:rPr lang="en-US" dirty="0" smtClean="0">
                <a:solidFill>
                  <a:srgbClr val="7030A0"/>
                </a:solidFill>
              </a:rPr>
              <a:t>world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ecision Context. 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720108" y="5911878"/>
            <a:ext cx="6400801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Intelligence is in the Abstraction</a:t>
            </a:r>
          </a:p>
        </p:txBody>
      </p:sp>
    </p:spTree>
    <p:extLst>
      <p:ext uri="{BB962C8B-B14F-4D97-AF65-F5344CB8AC3E}">
        <p14:creationId xmlns:p14="http://schemas.microsoft.com/office/powerpoint/2010/main" val="33997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972800" cy="1139825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666600"/>
              </a:buClr>
              <a:buSzPct val="75000"/>
            </a:pPr>
            <a:r>
              <a:rPr lang="en-US" sz="3600" b="1" dirty="0">
                <a:solidFill>
                  <a:srgbClr val="7030A0"/>
                </a:solidFill>
                <a:latin typeface="Verdana"/>
                <a:ea typeface="+mn-ea"/>
                <a:cs typeface="+mn-cs"/>
              </a:rPr>
              <a:t>Acquisition</a:t>
            </a:r>
            <a:r>
              <a:rPr lang="en-US" sz="36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 of </a:t>
            </a:r>
            <a:r>
              <a:rPr lang="en-US" sz="3600" dirty="0" smtClean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Decision Policy Knowledge</a:t>
            </a:r>
            <a:endParaRPr lang="en-US" sz="36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77" y="1480128"/>
            <a:ext cx="11696006" cy="519129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b="1" dirty="0" smtClean="0">
                <a:solidFill>
                  <a:srgbClr val="7030A0"/>
                </a:solidFill>
              </a:rPr>
              <a:t>Machine Learning </a:t>
            </a:r>
            <a:r>
              <a:rPr lang="en-US" sz="2400" b="1" dirty="0" smtClean="0"/>
              <a:t>alone? What about:</a:t>
            </a:r>
          </a:p>
          <a:p>
            <a:pPr>
              <a:buFontTx/>
              <a:buChar char="-"/>
            </a:pPr>
            <a:endParaRPr lang="en-US" sz="1200" b="1" dirty="0"/>
          </a:p>
          <a:p>
            <a:pPr lvl="1">
              <a:buFontTx/>
              <a:buChar char="-"/>
            </a:pPr>
            <a:r>
              <a:rPr lang="en-US" sz="2000" b="1" dirty="0" smtClean="0"/>
              <a:t>Company (current) Policy?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A user’s (current) preferences?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Expert (e.g. medical) knowledge?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A legal requirement?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marL="514350" indent="-457200">
              <a:buFontTx/>
              <a:buChar char="-"/>
            </a:pPr>
            <a:r>
              <a:rPr lang="en-US" sz="2400" b="1" dirty="0" smtClean="0"/>
              <a:t>Need also </a:t>
            </a:r>
            <a:r>
              <a:rPr lang="en-US" sz="2400" b="1" dirty="0" smtClean="0">
                <a:solidFill>
                  <a:srgbClr val="7030A0"/>
                </a:solidFill>
              </a:rPr>
              <a:t>Knowledge Elucidation </a:t>
            </a:r>
            <a:r>
              <a:rPr lang="en-US" sz="2400" b="1" dirty="0"/>
              <a:t>d</a:t>
            </a:r>
            <a:r>
              <a:rPr lang="en-US" sz="2400" b="1" dirty="0" smtClean="0"/>
              <a:t>irectly from the </a:t>
            </a:r>
            <a:r>
              <a:rPr lang="en-US" sz="2400" b="1" dirty="0" smtClean="0">
                <a:solidFill>
                  <a:srgbClr val="7030A0"/>
                </a:solidFill>
              </a:rPr>
              <a:t>“policy source/owner</a:t>
            </a:r>
            <a:r>
              <a:rPr lang="en-US" sz="2400" b="1" dirty="0" smtClean="0"/>
              <a:t>”.</a:t>
            </a:r>
            <a:endParaRPr lang="en-US" sz="2400" dirty="0" smtClean="0"/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sz="2400" b="1" dirty="0" smtClean="0">
                <a:solidFill>
                  <a:srgbClr val="7030A0"/>
                </a:solidFill>
              </a:rPr>
              <a:t>Challenge </a:t>
            </a:r>
            <a:r>
              <a:rPr lang="en-US" sz="2400" b="1" dirty="0" smtClean="0"/>
              <a:t>of which </a:t>
            </a:r>
            <a:r>
              <a:rPr lang="en-US" sz="2400" b="1" dirty="0" smtClean="0">
                <a:solidFill>
                  <a:srgbClr val="7030A0"/>
                </a:solidFill>
              </a:rPr>
              <a:t>Language </a:t>
            </a:r>
            <a:r>
              <a:rPr lang="en-US" sz="2400" b="1" dirty="0" smtClean="0"/>
              <a:t>for policy representation</a:t>
            </a:r>
            <a:r>
              <a:rPr lang="en-US" sz="24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FontTx/>
              <a:buChar char="-"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lvl="2">
              <a:buFontTx/>
              <a:buChar char="-"/>
            </a:pPr>
            <a:r>
              <a:rPr lang="en-US" b="1" i="1" dirty="0" smtClean="0"/>
              <a:t>C.f. </a:t>
            </a:r>
            <a:r>
              <a:rPr lang="en-US" b="1" i="1" dirty="0">
                <a:solidFill>
                  <a:srgbClr val="FF0000"/>
                </a:solidFill>
              </a:rPr>
              <a:t>L</a:t>
            </a:r>
            <a:r>
              <a:rPr lang="en-US" b="1" i="1" dirty="0" smtClean="0">
                <a:solidFill>
                  <a:srgbClr val="FF0000"/>
                </a:solidFill>
              </a:rPr>
              <a:t>ack of </a:t>
            </a:r>
            <a:r>
              <a:rPr lang="en-US" b="1" i="1" dirty="0" err="1" smtClean="0">
                <a:solidFill>
                  <a:srgbClr val="FF0000"/>
                </a:solidFill>
              </a:rPr>
              <a:t>explainability</a:t>
            </a:r>
            <a:r>
              <a:rPr lang="en-US" b="1" i="1" dirty="0" smtClean="0">
                <a:solidFill>
                  <a:srgbClr val="FF0000"/>
                </a:solidFill>
              </a:rPr>
              <a:t> of DNN and Brain.</a:t>
            </a:r>
          </a:p>
          <a:p>
            <a:pPr lvl="1">
              <a:buFontTx/>
              <a:buChar char="-"/>
            </a:pPr>
            <a:endParaRPr lang="en-US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440873" y="5803208"/>
            <a:ext cx="8708044" cy="9328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sz="2400" b="1" dirty="0">
                <a:solidFill>
                  <a:srgbClr val="FF0000"/>
                </a:solidFill>
              </a:rPr>
              <a:t>Language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/>
              <a:t>needs to be at </a:t>
            </a:r>
            <a:r>
              <a:rPr lang="en-US" sz="2400" b="1" dirty="0">
                <a:solidFill>
                  <a:srgbClr val="FF0000"/>
                </a:solidFill>
              </a:rPr>
              <a:t>high cognitive </a:t>
            </a:r>
            <a:r>
              <a:rPr lang="en-US" sz="2400" b="1" dirty="0" smtClean="0">
                <a:solidFill>
                  <a:srgbClr val="FF0000"/>
                </a:solidFill>
              </a:rPr>
              <a:t>level </a:t>
            </a:r>
          </a:p>
          <a:p>
            <a:pPr lvl="1" algn="ctr"/>
            <a:r>
              <a:rPr lang="en-US" sz="2000" b="1" dirty="0" smtClean="0">
                <a:solidFill>
                  <a:srgbClr val="FF0000"/>
                </a:solidFill>
              </a:rPr>
              <a:t>Facilitate </a:t>
            </a:r>
            <a:r>
              <a:rPr lang="en-US" sz="2000" b="1" dirty="0">
                <a:solidFill>
                  <a:srgbClr val="FF0000"/>
                </a:solidFill>
              </a:rPr>
              <a:t>acquisition </a:t>
            </a:r>
            <a:r>
              <a:rPr lang="en-US" sz="2000" b="1" dirty="0"/>
              <a:t>&amp; </a:t>
            </a:r>
            <a:r>
              <a:rPr lang="en-US" sz="2000" b="1" dirty="0" smtClean="0">
                <a:solidFill>
                  <a:srgbClr val="FF0000"/>
                </a:solidFill>
              </a:rPr>
              <a:t>Allow (useful) </a:t>
            </a:r>
            <a:r>
              <a:rPr lang="en-US" sz="2000" b="1" dirty="0">
                <a:solidFill>
                  <a:srgbClr val="FF0000"/>
                </a:solidFill>
              </a:rPr>
              <a:t>Explanations</a:t>
            </a:r>
          </a:p>
        </p:txBody>
      </p:sp>
    </p:spTree>
    <p:extLst>
      <p:ext uri="{BB962C8B-B14F-4D97-AF65-F5344CB8AC3E}">
        <p14:creationId xmlns:p14="http://schemas.microsoft.com/office/powerpoint/2010/main" val="5913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972800" cy="1139825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666600"/>
              </a:buClr>
              <a:buSzPct val="75000"/>
            </a:pPr>
            <a:r>
              <a:rPr lang="en-US" sz="3600" b="1" dirty="0" smtClean="0">
                <a:solidFill>
                  <a:srgbClr val="7030A0"/>
                </a:solidFill>
                <a:latin typeface="Verdana"/>
                <a:ea typeface="+mn-ea"/>
                <a:cs typeface="+mn-cs"/>
              </a:rPr>
              <a:t>Application Languages</a:t>
            </a:r>
            <a:endParaRPr lang="en-US" sz="36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468793" cy="51912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Controlled Natural Language </a:t>
            </a:r>
          </a:p>
          <a:p>
            <a:pPr marL="0" indent="0" algn="ctr">
              <a:buNone/>
            </a:pPr>
            <a:r>
              <a:rPr lang="en-US" b="1" dirty="0" smtClean="0"/>
              <a:t>in </a:t>
            </a:r>
            <a:r>
              <a:rPr lang="en-US" b="1" dirty="0"/>
              <a:t>the </a:t>
            </a:r>
            <a:r>
              <a:rPr lang="en-US" b="1" dirty="0" smtClean="0"/>
              <a:t>application </a:t>
            </a:r>
            <a:r>
              <a:rPr lang="en-US" b="1" dirty="0" smtClean="0">
                <a:solidFill>
                  <a:srgbClr val="7030A0"/>
                </a:solidFill>
              </a:rPr>
              <a:t>vocabulary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Examples </a:t>
            </a:r>
            <a:r>
              <a:rPr lang="en-US" sz="2800" b="1" dirty="0" smtClean="0"/>
              <a:t>at two </a:t>
            </a:r>
            <a:r>
              <a:rPr lang="en-US" sz="2800" b="1" dirty="0" smtClean="0">
                <a:solidFill>
                  <a:srgbClr val="7030A0"/>
                </a:solidFill>
              </a:rPr>
              <a:t>extremes</a:t>
            </a:r>
            <a:r>
              <a:rPr lang="en-US" sz="2800" b="1" dirty="0" smtClean="0"/>
              <a:t> of </a:t>
            </a:r>
            <a:r>
              <a:rPr lang="en-US" sz="2800" b="1" dirty="0">
                <a:solidFill>
                  <a:srgbClr val="7030A0"/>
                </a:solidFill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</a:rPr>
              <a:t>anguage</a:t>
            </a:r>
            <a:endParaRPr lang="en-US" sz="28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b="1" dirty="0"/>
          </a:p>
          <a:p>
            <a:pPr marL="514350" indent="-457200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MEDICA:</a:t>
            </a:r>
            <a:r>
              <a:rPr lang="en-US" b="1" dirty="0" smtClean="0"/>
              <a:t> Legislation for patient Record Access</a:t>
            </a:r>
          </a:p>
          <a:p>
            <a:pPr marL="914400" lvl="1" indent="-457200">
              <a:buFontTx/>
              <a:buChar char="-"/>
            </a:pPr>
            <a:r>
              <a:rPr lang="en-US" b="1" dirty="0" smtClean="0"/>
              <a:t>Free Text of legal document</a:t>
            </a:r>
          </a:p>
          <a:p>
            <a:pPr marL="514350" indent="-457200">
              <a:buFontTx/>
              <a:buChar char="-"/>
            </a:pPr>
            <a:endParaRPr lang="en-US" b="1" dirty="0" smtClean="0"/>
          </a:p>
          <a:p>
            <a:pPr marL="514350" indent="-457200"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Risk Management: </a:t>
            </a:r>
            <a:r>
              <a:rPr lang="en-US" b="1" dirty="0" smtClean="0"/>
              <a:t>Data Host Access</a:t>
            </a:r>
          </a:p>
          <a:p>
            <a:pPr marL="914400" lvl="1" indent="-457200">
              <a:buFontTx/>
              <a:buChar char="-"/>
            </a:pPr>
            <a:r>
              <a:rPr lang="en-US" b="1" dirty="0" smtClean="0"/>
              <a:t>Structured Frame for Policy Declaration</a:t>
            </a:r>
            <a:endParaRPr lang="en-US" b="1" dirty="0"/>
          </a:p>
          <a:p>
            <a:pPr marL="514350" indent="-457200">
              <a:buFontTx/>
              <a:buChar char="-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166255"/>
            <a:ext cx="11850255" cy="1139825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66600"/>
              </a:buClr>
              <a:buSzPct val="75000"/>
            </a:pPr>
            <a:r>
              <a:rPr lang="en-US" sz="3600" b="1" dirty="0" smtClean="0">
                <a:solidFill>
                  <a:srgbClr val="7030A0"/>
                </a:solidFill>
                <a:latin typeface="Verdana"/>
              </a:rPr>
              <a:t>Challenge of Middleware</a:t>
            </a:r>
            <a:r>
              <a:rPr lang="en-US" sz="3600" b="1" dirty="0">
                <a:solidFill>
                  <a:srgbClr val="7030A0"/>
                </a:solidFill>
                <a:latin typeface="Verdana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Verdana"/>
              </a:rPr>
            </a:br>
            <a:r>
              <a:rPr lang="en-US" sz="3200" b="1" dirty="0" smtClean="0">
                <a:solidFill>
                  <a:schemeClr val="tx1"/>
                </a:solidFill>
                <a:latin typeface="Verdana"/>
              </a:rPr>
              <a:t>From</a:t>
            </a:r>
            <a:r>
              <a:rPr lang="en-US" sz="3200" b="1" dirty="0" smtClean="0">
                <a:solidFill>
                  <a:srgbClr val="0070C0"/>
                </a:solidFill>
                <a:latin typeface="Verdana"/>
              </a:rPr>
              <a:t> Sensors </a:t>
            </a:r>
            <a:r>
              <a:rPr lang="en-US" sz="3200" b="1" dirty="0" smtClean="0">
                <a:solidFill>
                  <a:schemeClr val="tx1"/>
                </a:solidFill>
                <a:latin typeface="Verdana"/>
              </a:rPr>
              <a:t>to</a:t>
            </a:r>
            <a:r>
              <a:rPr lang="en-US" sz="3200" b="1" dirty="0" smtClean="0">
                <a:solidFill>
                  <a:srgbClr val="0070C0"/>
                </a:solidFill>
                <a:latin typeface="Verdana"/>
              </a:rPr>
              <a:t> Concepts</a:t>
            </a:r>
            <a:endParaRPr lang="en-US" sz="3200" dirty="0">
              <a:solidFill>
                <a:srgbClr val="0070C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1" y="1666703"/>
            <a:ext cx="11468793" cy="5191297"/>
          </a:xfrm>
        </p:spPr>
        <p:txBody>
          <a:bodyPr>
            <a:normAutofit lnSpcReduction="10000"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Comprehension</a:t>
            </a:r>
            <a:r>
              <a:rPr lang="en-US" b="1" dirty="0" smtClean="0"/>
              <a:t> of the current External Environment</a:t>
            </a:r>
          </a:p>
          <a:p>
            <a:pPr lvl="1"/>
            <a:r>
              <a:rPr lang="en-US" b="1" dirty="0" smtClean="0"/>
              <a:t>In high-level cognitive terms</a:t>
            </a:r>
          </a:p>
          <a:p>
            <a:pPr lvl="1"/>
            <a:r>
              <a:rPr lang="en-US" b="1" dirty="0" smtClean="0"/>
              <a:t>Constructing a Comprehension or Mental model.</a:t>
            </a:r>
          </a:p>
          <a:p>
            <a:pPr lvl="1"/>
            <a:endParaRPr lang="en-US" b="1" dirty="0"/>
          </a:p>
          <a:p>
            <a:r>
              <a:rPr lang="en-US" b="1" dirty="0" smtClean="0">
                <a:solidFill>
                  <a:srgbClr val="0070C0"/>
                </a:solidFill>
              </a:rPr>
              <a:t>Translating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low-level sensory </a:t>
            </a:r>
            <a:r>
              <a:rPr lang="en-US" b="1" dirty="0" smtClean="0"/>
              <a:t>data into </a:t>
            </a: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</a:rPr>
              <a:t>higher-level concepts </a:t>
            </a:r>
            <a:r>
              <a:rPr lang="en-US" b="1" dirty="0"/>
              <a:t>used by Decision </a:t>
            </a:r>
            <a:r>
              <a:rPr lang="en-US" b="1" dirty="0" smtClean="0"/>
              <a:t>Policy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Contextual meaning </a:t>
            </a:r>
            <a:r>
              <a:rPr lang="en-US" b="1" dirty="0" smtClean="0"/>
              <a:t>of sensory information</a:t>
            </a:r>
          </a:p>
          <a:p>
            <a:pPr lvl="1"/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Central AI challenge: From </a:t>
            </a:r>
            <a:r>
              <a:rPr lang="en-US" b="1" dirty="0" smtClean="0">
                <a:solidFill>
                  <a:srgbClr val="0070C0"/>
                </a:solidFill>
              </a:rPr>
              <a:t>Perception</a:t>
            </a:r>
            <a:r>
              <a:rPr lang="en-US" b="1" dirty="0" smtClean="0">
                <a:solidFill>
                  <a:schemeClr val="accent4"/>
                </a:solidFill>
              </a:rPr>
              <a:t> to </a:t>
            </a:r>
            <a:r>
              <a:rPr lang="en-US" b="1" dirty="0" smtClean="0">
                <a:solidFill>
                  <a:srgbClr val="0070C0"/>
                </a:solidFill>
              </a:rPr>
              <a:t>Cognition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Cognitive Architectures </a:t>
            </a:r>
            <a:r>
              <a:rPr lang="en-US" b="1" dirty="0" smtClean="0">
                <a:solidFill>
                  <a:schemeClr val="accent4"/>
                </a:solidFill>
              </a:rPr>
              <a:t>(e.g. ACT-R)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168072" y="1764144"/>
            <a:ext cx="6400801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Intelligence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is in the Abstraction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166255"/>
            <a:ext cx="11850255" cy="1139825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66600"/>
              </a:buClr>
              <a:buSzPct val="75000"/>
            </a:pPr>
            <a:r>
              <a:rPr lang="en-US" sz="3600" b="1" dirty="0" smtClean="0">
                <a:solidFill>
                  <a:srgbClr val="7030A0"/>
                </a:solidFill>
                <a:latin typeface="Verdana"/>
              </a:rPr>
              <a:t>Middleware</a:t>
            </a:r>
            <a:r>
              <a:rPr lang="en-US" sz="3600" b="1" dirty="0">
                <a:solidFill>
                  <a:srgbClr val="7030A0"/>
                </a:solidFill>
                <a:latin typeface="Verdana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Verdana"/>
              </a:rPr>
            </a:br>
            <a:r>
              <a:rPr lang="en-US" sz="3200" b="1" dirty="0" smtClean="0">
                <a:solidFill>
                  <a:srgbClr val="0070C0"/>
                </a:solidFill>
                <a:latin typeface="Verdana"/>
              </a:rPr>
              <a:t>Example 1: Cognitive Assistants (1)</a:t>
            </a:r>
            <a:endParaRPr lang="en-US" sz="3200" dirty="0">
              <a:solidFill>
                <a:srgbClr val="0070C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165" y="1569622"/>
            <a:ext cx="10711726" cy="519129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Decision policy in high-level Natural Language, e.g.:</a:t>
            </a:r>
          </a:p>
          <a:p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r>
              <a:rPr lang="en-US" sz="2400" b="1" dirty="0" smtClean="0"/>
              <a:t>Sensory information is particular and specific, e.g.: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endParaRPr lang="en-US" sz="2600" b="1" dirty="0" smtClean="0">
              <a:solidFill>
                <a:schemeClr val="accent4"/>
              </a:solidFill>
            </a:endParaRPr>
          </a:p>
          <a:p>
            <a:endParaRPr lang="en-US" sz="2600" b="1" dirty="0" smtClean="0">
              <a:solidFill>
                <a:schemeClr val="accent4"/>
              </a:solidFill>
            </a:endParaRPr>
          </a:p>
          <a:p>
            <a:endParaRPr lang="en-US" sz="2600" b="1" dirty="0" smtClean="0">
              <a:solidFill>
                <a:schemeClr val="accent4"/>
              </a:solidFill>
            </a:endParaRPr>
          </a:p>
          <a:p>
            <a:r>
              <a:rPr lang="en-US" sz="2600" b="1" dirty="0" smtClean="0">
                <a:solidFill>
                  <a:schemeClr val="accent4"/>
                </a:solidFill>
              </a:rPr>
              <a:t>Central AI </a:t>
            </a:r>
            <a:r>
              <a:rPr lang="en-US" sz="2600" b="1" dirty="0">
                <a:solidFill>
                  <a:schemeClr val="accent4"/>
                </a:solidFill>
              </a:rPr>
              <a:t>problem since 1960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“Programs with Common Sense”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i="1" dirty="0">
                <a:solidFill>
                  <a:schemeClr val="accent4"/>
                </a:solidFill>
              </a:rPr>
              <a:t>(McCarthy, …)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Commonsense Reasoning </a:t>
            </a:r>
            <a:r>
              <a:rPr lang="en-US" dirty="0" smtClean="0">
                <a:solidFill>
                  <a:schemeClr val="accent4"/>
                </a:solidFill>
              </a:rPr>
              <a:t>in the </a:t>
            </a:r>
            <a:r>
              <a:rPr lang="en-US" dirty="0"/>
              <a:t>current state of </a:t>
            </a:r>
            <a:r>
              <a:rPr lang="en-US" dirty="0" smtClean="0"/>
              <a:t>world</a:t>
            </a:r>
          </a:p>
          <a:p>
            <a:r>
              <a:rPr lang="en-US" sz="2600" b="1" dirty="0" smtClean="0">
                <a:solidFill>
                  <a:schemeClr val="accent4"/>
                </a:solidFill>
              </a:rPr>
              <a:t>Can </a:t>
            </a:r>
            <a:r>
              <a:rPr lang="en-US" sz="2600" b="1" dirty="0">
                <a:solidFill>
                  <a:schemeClr val="accent4"/>
                </a:solidFill>
              </a:rPr>
              <a:t>be addressed using the </a:t>
            </a:r>
            <a:r>
              <a:rPr lang="en-US" sz="2600" b="1" dirty="0">
                <a:solidFill>
                  <a:srgbClr val="0070C0"/>
                </a:solidFill>
              </a:rPr>
              <a:t>same Argumentation (logic</a:t>
            </a:r>
            <a:r>
              <a:rPr lang="en-US" sz="2600" b="1" dirty="0" smtClean="0">
                <a:solidFill>
                  <a:srgbClr val="0070C0"/>
                </a:solidFill>
              </a:rPr>
              <a:t>).</a:t>
            </a:r>
            <a:endParaRPr lang="en-US" sz="2600" b="1" i="1" dirty="0">
              <a:solidFill>
                <a:schemeClr val="accent4"/>
              </a:solidFill>
            </a:endParaRPr>
          </a:p>
          <a:p>
            <a:pPr marL="5715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02674" y="2087422"/>
            <a:ext cx="8328395" cy="78002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42900" indent="-342900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1pPr>
            <a:lvl2pPr marL="287338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2pPr>
            <a:lvl3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3pPr>
            <a:lvl4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4pPr>
            <a:lvl5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9pPr>
          </a:lstStyle>
          <a:p>
            <a:pPr lvl="1" defTabSz="414772" fontAlgn="base">
              <a:lnSpc>
                <a:spcPct val="104000"/>
              </a:lnSpc>
              <a:spcBef>
                <a:spcPct val="0"/>
              </a:spcBef>
              <a:spcAft>
                <a:spcPts val="1032"/>
              </a:spcAft>
              <a:buSzPct val="75000"/>
            </a:pPr>
            <a:r>
              <a:rPr lang="en-US" altLang="en-US" sz="2359" b="1" i="1" dirty="0">
                <a:solidFill>
                  <a:srgbClr val="1C1C1C"/>
                </a:solidFill>
                <a:latin typeface="Source Sans Pro Semibold" pitchFamily="32" charset="0"/>
              </a:rPr>
              <a:t>“The </a:t>
            </a:r>
            <a:r>
              <a:rPr lang="en-US" altLang="en-US" sz="2359" b="1" i="1" dirty="0">
                <a:solidFill>
                  <a:srgbClr val="0070C0"/>
                </a:solidFill>
                <a:latin typeface="Source Sans Pro Semibold" pitchFamily="32" charset="0"/>
              </a:rPr>
              <a:t>quality of food </a:t>
            </a:r>
            <a:r>
              <a:rPr lang="en-US" altLang="en-US" sz="2359" b="1" i="1" dirty="0">
                <a:solidFill>
                  <a:srgbClr val="1C1C1C"/>
                </a:solidFill>
                <a:latin typeface="Source Sans Pro Semibold" pitchFamily="32" charset="0"/>
              </a:rPr>
              <a:t>is very important for me. </a:t>
            </a:r>
            <a:r>
              <a:rPr lang="en-US" altLang="en-US" sz="2359" b="1" i="1" dirty="0" smtClean="0">
                <a:solidFill>
                  <a:srgbClr val="1C1C1C"/>
                </a:solidFill>
                <a:latin typeface="Source Sans Pro Semibold" pitchFamily="32" charset="0"/>
              </a:rPr>
              <a:t>… I </a:t>
            </a:r>
            <a:r>
              <a:rPr lang="en-US" altLang="en-US" sz="2359" b="1" i="1" dirty="0">
                <a:solidFill>
                  <a:srgbClr val="1C1C1C"/>
                </a:solidFill>
                <a:latin typeface="Source Sans Pro Semibold" pitchFamily="32" charset="0"/>
              </a:rPr>
              <a:t>prefer not to eat </a:t>
            </a:r>
            <a:r>
              <a:rPr lang="en-US" altLang="en-US" sz="2359" b="1" i="1" dirty="0">
                <a:solidFill>
                  <a:srgbClr val="0070C0"/>
                </a:solidFill>
                <a:latin typeface="Source Sans Pro Semibold" pitchFamily="32" charset="0"/>
              </a:rPr>
              <a:t>red meat </a:t>
            </a:r>
            <a:r>
              <a:rPr lang="en-US" altLang="en-US" sz="2359" b="1" i="1" dirty="0">
                <a:solidFill>
                  <a:srgbClr val="1C1C1C"/>
                </a:solidFill>
                <a:latin typeface="Source Sans Pro Semibold" pitchFamily="32" charset="0"/>
              </a:rPr>
              <a:t>except for </a:t>
            </a:r>
            <a:r>
              <a:rPr lang="en-US" altLang="en-US" sz="2359" b="1" i="1" dirty="0">
                <a:solidFill>
                  <a:srgbClr val="0070C0"/>
                </a:solidFill>
                <a:latin typeface="Source Sans Pro Semibold" pitchFamily="32" charset="0"/>
              </a:rPr>
              <a:t>special occasions</a:t>
            </a:r>
            <a:r>
              <a:rPr lang="en-US" altLang="en-US" sz="2359" b="1" i="1" dirty="0">
                <a:solidFill>
                  <a:srgbClr val="1C1C1C"/>
                </a:solidFill>
                <a:latin typeface="Source Sans Pro Semibold" pitchFamily="32" charset="0"/>
              </a:rPr>
              <a:t>. </a:t>
            </a:r>
            <a:endParaRPr lang="el-GR" altLang="en-US" sz="2359" b="1" i="1" dirty="0">
              <a:solidFill>
                <a:srgbClr val="1C1C1C"/>
              </a:solidFill>
              <a:latin typeface="Source Sans Pro Semibold" pitchFamily="3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02673" y="3380747"/>
            <a:ext cx="8328395" cy="78002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42900" indent="-342900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1pPr>
            <a:lvl2pPr marL="287338"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2pPr>
            <a:lvl3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3pPr>
            <a:lvl4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4pPr>
            <a:lvl5pPr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7338" algn="l"/>
                <a:tab pos="735013" algn="l"/>
                <a:tab pos="1184275" algn="l"/>
                <a:tab pos="1633538" algn="l"/>
                <a:tab pos="2082800" algn="l"/>
                <a:tab pos="2532063" algn="l"/>
                <a:tab pos="2981325" algn="l"/>
                <a:tab pos="3430588" algn="l"/>
                <a:tab pos="3879850" algn="l"/>
                <a:tab pos="4329113" algn="l"/>
                <a:tab pos="4778375" algn="l"/>
                <a:tab pos="5227638" algn="l"/>
                <a:tab pos="5676900" algn="l"/>
                <a:tab pos="6126163" algn="l"/>
                <a:tab pos="6575425" algn="l"/>
                <a:tab pos="7024688" algn="l"/>
                <a:tab pos="7473950" algn="l"/>
                <a:tab pos="7923213" algn="l"/>
                <a:tab pos="8372475" algn="l"/>
                <a:tab pos="8821738" algn="l"/>
                <a:tab pos="9271000" algn="l"/>
              </a:tabLst>
              <a:defRPr>
                <a:solidFill>
                  <a:schemeClr val="bg1"/>
                </a:solidFill>
                <a:latin typeface="Source Sans Pro" pitchFamily="32" charset="0"/>
                <a:ea typeface="源ノ角ゴシック Medium" charset="0"/>
                <a:cs typeface="源ノ角ゴシック Medium" charset="0"/>
              </a:defRPr>
            </a:lvl9pPr>
          </a:lstStyle>
          <a:p>
            <a:pPr lvl="1" defTabSz="414772" fontAlgn="base">
              <a:lnSpc>
                <a:spcPct val="104000"/>
              </a:lnSpc>
              <a:spcBef>
                <a:spcPct val="0"/>
              </a:spcBef>
              <a:spcAft>
                <a:spcPts val="1032"/>
              </a:spcAft>
              <a:buSzPct val="75000"/>
            </a:pPr>
            <a:r>
              <a:rPr lang="en-US" altLang="en-US" sz="2359" b="1" i="1" dirty="0">
                <a:solidFill>
                  <a:srgbClr val="1C1C1C"/>
                </a:solidFill>
                <a:latin typeface="Source Sans Pro Semibold" pitchFamily="32" charset="0"/>
              </a:rPr>
              <a:t>“The </a:t>
            </a:r>
            <a:r>
              <a:rPr lang="en-US" altLang="en-US" sz="2359" b="1" i="1" dirty="0" smtClean="0">
                <a:solidFill>
                  <a:schemeClr val="tx1"/>
                </a:solidFill>
                <a:latin typeface="Source Sans Pro Semibold" pitchFamily="32" charset="0"/>
              </a:rPr>
              <a:t>food catalogue of a supermarket with </a:t>
            </a:r>
            <a:r>
              <a:rPr lang="en-US" altLang="en-US" sz="2359" b="1" i="1" dirty="0" smtClean="0">
                <a:solidFill>
                  <a:srgbClr val="0070C0"/>
                </a:solidFill>
                <a:latin typeface="Source Sans Pro Semibold" pitchFamily="32" charset="0"/>
              </a:rPr>
              <a:t>name, weight, ingredients, price</a:t>
            </a:r>
            <a:r>
              <a:rPr lang="en-US" altLang="en-US" sz="2359" b="1" i="1" dirty="0">
                <a:solidFill>
                  <a:schemeClr val="tx1"/>
                </a:solidFill>
                <a:latin typeface="Source Sans Pro Semibold" pitchFamily="32" charset="0"/>
              </a:rPr>
              <a:t>,</a:t>
            </a:r>
            <a:r>
              <a:rPr lang="en-US" altLang="en-US" sz="2359" b="1" i="1" dirty="0" smtClean="0">
                <a:solidFill>
                  <a:schemeClr val="tx1"/>
                </a:solidFill>
                <a:latin typeface="Source Sans Pro Semibold" pitchFamily="32" charset="0"/>
              </a:rPr>
              <a:t> </a:t>
            </a:r>
            <a:r>
              <a:rPr lang="en-US" altLang="en-US" sz="2359" b="1" i="1" dirty="0" smtClean="0">
                <a:solidFill>
                  <a:srgbClr val="0070C0"/>
                </a:solidFill>
                <a:latin typeface="Source Sans Pro Semibold" pitchFamily="32" charset="0"/>
              </a:rPr>
              <a:t>etc.</a:t>
            </a:r>
            <a:r>
              <a:rPr lang="en-US" altLang="en-US" sz="2359" b="1" i="1" dirty="0" smtClean="0">
                <a:solidFill>
                  <a:schemeClr val="tx1"/>
                </a:solidFill>
                <a:latin typeface="Source Sans Pro Semibold" pitchFamily="32" charset="0"/>
              </a:rPr>
              <a:t> for each food item.</a:t>
            </a:r>
          </a:p>
          <a:p>
            <a:pPr lvl="1" defTabSz="414772" fontAlgn="base">
              <a:lnSpc>
                <a:spcPct val="104000"/>
              </a:lnSpc>
              <a:spcBef>
                <a:spcPct val="0"/>
              </a:spcBef>
              <a:spcAft>
                <a:spcPts val="1032"/>
              </a:spcAft>
              <a:buSzPct val="75000"/>
            </a:pPr>
            <a:endParaRPr lang="en-US" altLang="en-US" sz="2359" b="1" i="1" dirty="0" smtClean="0">
              <a:solidFill>
                <a:srgbClr val="1C1C1C"/>
              </a:solidFill>
              <a:latin typeface="Source Sans Pro Semibold" pitchFamily="3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97382" y="4232931"/>
            <a:ext cx="4849091" cy="8822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How do we decide on the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</a:rPr>
              <a:t> “</a:t>
            </a:r>
            <a:r>
              <a:rPr lang="en-US" sz="2400" b="1" dirty="0">
                <a:solidFill>
                  <a:srgbClr val="0070C0"/>
                </a:solidFill>
              </a:rPr>
              <a:t>quality of a food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item</a:t>
            </a:r>
            <a:r>
              <a:rPr lang="en-US" sz="2400" b="1" dirty="0" smtClean="0">
                <a:solidFill>
                  <a:srgbClr val="7030A0"/>
                </a:solidFill>
              </a:rPr>
              <a:t>”?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Methodology</a:t>
            </a:r>
          </a:p>
          <a:p>
            <a:pPr>
              <a:buClr>
                <a:schemeClr val="tx1"/>
              </a:buClr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Architectures</a:t>
            </a:r>
          </a:p>
          <a:p>
            <a:pPr>
              <a:buClr>
                <a:schemeClr val="tx1"/>
              </a:buClr>
              <a:defRPr/>
            </a:pPr>
            <a:endParaRPr lang="en-US" sz="1200" b="1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defRPr/>
            </a:pPr>
            <a:r>
              <a:rPr lang="en-US" sz="1200" b="1" smtClean="0">
                <a:solidFill>
                  <a:schemeClr val="tx1"/>
                </a:solidFill>
              </a:rPr>
              <a:t>Technology</a:t>
            </a:r>
            <a:endParaRPr lang="en-US" sz="1200" b="1" dirty="0">
              <a:solidFill>
                <a:schemeClr val="tx1"/>
              </a:solidFill>
            </a:endParaRPr>
          </a:p>
          <a:p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endParaRPr lang="en-US" altLang="el-GR" sz="4000" dirty="0" smtClean="0">
              <a:solidFill>
                <a:schemeClr val="tx1"/>
              </a:solidFill>
            </a:endParaRPr>
          </a:p>
          <a:p>
            <a:r>
              <a:rPr lang="en-US" altLang="el-GR" sz="4000" dirty="0" smtClean="0">
                <a:solidFill>
                  <a:schemeClr val="tx1"/>
                </a:solidFill>
              </a:rPr>
              <a:t>Argumentation for Human-Centric Applications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9F0740-C59C-4AD6-B752-7CC1CE13501A}" type="slidenum">
              <a:rPr lang="bg-BG">
                <a:solidFill>
                  <a:srgbClr val="000000"/>
                </a:solidFill>
                <a:latin typeface="Calibri" panose="020F050202020403020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bg-BG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3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5" y="166255"/>
            <a:ext cx="11850255" cy="1139825"/>
          </a:xfr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666600"/>
              </a:buClr>
              <a:buSzPct val="75000"/>
            </a:pPr>
            <a:r>
              <a:rPr lang="en-US" sz="3600" b="1" dirty="0" smtClean="0">
                <a:solidFill>
                  <a:srgbClr val="7030A0"/>
                </a:solidFill>
                <a:latin typeface="Verdana"/>
              </a:rPr>
              <a:t>Middleware</a:t>
            </a:r>
            <a:r>
              <a:rPr lang="en-US" sz="3600" b="1" dirty="0">
                <a:solidFill>
                  <a:srgbClr val="7030A0"/>
                </a:solidFill>
                <a:latin typeface="Verdana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Verdana"/>
              </a:rPr>
            </a:br>
            <a:r>
              <a:rPr lang="en-US" sz="3200" b="1" dirty="0" smtClean="0">
                <a:solidFill>
                  <a:srgbClr val="0070C0"/>
                </a:solidFill>
                <a:latin typeface="Verdana"/>
              </a:rPr>
              <a:t>Example 1: Cognitive Assistants (2)</a:t>
            </a:r>
            <a:endParaRPr lang="en-US" sz="3200" dirty="0">
              <a:solidFill>
                <a:srgbClr val="0070C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165" y="1569622"/>
            <a:ext cx="10711726" cy="51912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marL="57150" indent="0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Google Shape;254;p4"/>
          <p:cNvSpPr txBox="1">
            <a:spLocks/>
          </p:cNvSpPr>
          <p:nvPr/>
        </p:nvSpPr>
        <p:spPr bwMode="auto">
          <a:xfrm>
            <a:off x="698269" y="2300196"/>
            <a:ext cx="10947862" cy="900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just">
              <a:buFont typeface="Wingdings" panose="05000000000000000000" pitchFamily="2" charset="2"/>
              <a:buNone/>
            </a:pPr>
            <a:r>
              <a:rPr lang="en-GB" sz="2000" b="1" i="1" dirty="0" smtClean="0"/>
              <a:t>… I hate </a:t>
            </a:r>
            <a:r>
              <a:rPr lang="en-GB" sz="2000" b="1" i="1" dirty="0" smtClean="0">
                <a:solidFill>
                  <a:srgbClr val="0070C0"/>
                </a:solidFill>
              </a:rPr>
              <a:t>politics</a:t>
            </a:r>
            <a:r>
              <a:rPr lang="en-GB" sz="2000" b="1" i="1" dirty="0" smtClean="0"/>
              <a:t> except when related to </a:t>
            </a:r>
            <a:r>
              <a:rPr lang="en-GB" sz="2000" b="1" i="1" dirty="0" smtClean="0">
                <a:solidFill>
                  <a:srgbClr val="0070C0"/>
                </a:solidFill>
              </a:rPr>
              <a:t>medical news</a:t>
            </a:r>
            <a:r>
              <a:rPr lang="en-GB" sz="2000" b="1" i="1" dirty="0" smtClean="0"/>
              <a:t>. I love </a:t>
            </a:r>
            <a:r>
              <a:rPr lang="en-GB" sz="2000" b="1" i="1" dirty="0" smtClean="0">
                <a:solidFill>
                  <a:srgbClr val="0070C0"/>
                </a:solidFill>
              </a:rPr>
              <a:t>drama</a:t>
            </a:r>
            <a:r>
              <a:rPr lang="en-GB" sz="2000" b="1" i="1" dirty="0" smtClean="0"/>
              <a:t> and </a:t>
            </a:r>
            <a:r>
              <a:rPr lang="en-GB" sz="2000" b="1" i="1" dirty="0" smtClean="0">
                <a:solidFill>
                  <a:srgbClr val="0070C0"/>
                </a:solidFill>
              </a:rPr>
              <a:t>comedy movies </a:t>
            </a:r>
            <a:r>
              <a:rPr lang="en-GB" sz="2000" b="1" i="1" dirty="0" smtClean="0"/>
              <a:t>and </a:t>
            </a:r>
            <a:r>
              <a:rPr lang="en-GB" sz="2000" b="1" i="1" dirty="0" smtClean="0">
                <a:solidFill>
                  <a:srgbClr val="0070C0"/>
                </a:solidFill>
              </a:rPr>
              <a:t>shows</a:t>
            </a:r>
            <a:r>
              <a:rPr lang="en-GB" sz="2000" b="1" i="1" dirty="0" smtClean="0"/>
              <a:t>. I … stay in touch with </a:t>
            </a:r>
            <a:r>
              <a:rPr lang="en-GB" sz="2000" b="1" i="1" dirty="0" smtClean="0">
                <a:solidFill>
                  <a:srgbClr val="0070C0"/>
                </a:solidFill>
              </a:rPr>
              <a:t>current popular news</a:t>
            </a:r>
            <a:r>
              <a:rPr lang="en-GB" sz="2000" b="1" i="1" dirty="0" smtClean="0"/>
              <a:t>.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83527" y="1690777"/>
            <a:ext cx="562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Social Media Assistant’s Policy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504" y="3388506"/>
            <a:ext cx="562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Sensory Data: Posts on Media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413165" y="4079516"/>
            <a:ext cx="9119060" cy="13922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Statistical and Sub-symbolic modules to decide on the </a:t>
            </a:r>
            <a:r>
              <a:rPr lang="en-US" sz="2400" b="1" dirty="0" smtClean="0">
                <a:solidFill>
                  <a:srgbClr val="0070C0"/>
                </a:solidFill>
              </a:rPr>
              <a:t>high-level features </a:t>
            </a:r>
            <a:r>
              <a:rPr lang="en-US" sz="2400" b="1" dirty="0" smtClean="0">
                <a:solidFill>
                  <a:srgbClr val="7030A0"/>
                </a:solidFill>
              </a:rPr>
              <a:t>of posts, e.g. on </a:t>
            </a:r>
            <a:r>
              <a:rPr lang="en-US" sz="2400" b="1" dirty="0" smtClean="0">
                <a:solidFill>
                  <a:srgbClr val="0070C0"/>
                </a:solidFill>
              </a:rPr>
              <a:t>medical news, drama movie, current popular news</a:t>
            </a:r>
            <a:r>
              <a:rPr lang="en-US" sz="2400" b="1" dirty="0" smtClean="0">
                <a:solidFill>
                  <a:srgbClr val="7030A0"/>
                </a:solidFill>
              </a:rPr>
              <a:t>, etc.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427316" y="5701073"/>
            <a:ext cx="6301047" cy="8822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Argumentation</a:t>
            </a:r>
            <a:r>
              <a:rPr lang="en-US" sz="2400" b="1" dirty="0" smtClean="0">
                <a:solidFill>
                  <a:srgbClr val="7030A0"/>
                </a:solidFill>
              </a:rPr>
              <a:t> Middleware: </a:t>
            </a:r>
            <a:r>
              <a:rPr lang="en-US" sz="2400" b="1" dirty="0" smtClean="0">
                <a:solidFill>
                  <a:srgbClr val="0070C0"/>
                </a:solidFill>
              </a:rPr>
              <a:t>Argument Mining </a:t>
            </a:r>
            <a:r>
              <a:rPr lang="en-US" sz="2400" i="1" dirty="0" smtClean="0"/>
              <a:t>(ARG-tech, …)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693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Cognitive Assistants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Argumentation</a:t>
            </a: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for </a:t>
            </a:r>
            <a:r>
              <a:rPr lang="en-US" sz="3600" b="1" dirty="0" smtClean="0">
                <a:solidFill>
                  <a:srgbClr val="0070C0"/>
                </a:solidFill>
              </a:rPr>
              <a:t>Human-centric</a:t>
            </a:r>
            <a:r>
              <a:rPr lang="en-US" sz="3600" b="1" dirty="0" smtClean="0"/>
              <a:t> Applications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Methodology &amp; Technology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00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Argumentation-based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AI </a:t>
            </a:r>
            <a:r>
              <a:rPr lang="en-US" b="1" dirty="0"/>
              <a:t>Systems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95753" y="1988841"/>
            <a:ext cx="7235191" cy="4423321"/>
            <a:chOff x="731520" y="1703159"/>
            <a:chExt cx="7235191" cy="4423321"/>
          </a:xfrm>
        </p:grpSpPr>
        <p:grpSp>
          <p:nvGrpSpPr>
            <p:cNvPr id="26" name="Group 25"/>
            <p:cNvGrpSpPr/>
            <p:nvPr/>
          </p:nvGrpSpPr>
          <p:grpSpPr>
            <a:xfrm>
              <a:off x="731520" y="1703159"/>
              <a:ext cx="7235191" cy="4423321"/>
              <a:chOff x="731520" y="1611719"/>
              <a:chExt cx="7235191" cy="442332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31520" y="1611719"/>
                <a:ext cx="4754880" cy="4423321"/>
              </a:xfrm>
              <a:prstGeom prst="roundRect">
                <a:avLst/>
              </a:prstGeom>
              <a:noFill/>
              <a:ln w="38100" cap="rnd" cmpd="sng">
                <a:solidFill>
                  <a:schemeClr val="tx1"/>
                </a:solidFill>
                <a:rou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40"/>
                <a:endParaRPr lang="en-US" u="sng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308960" y="5113110"/>
                <a:ext cx="3600000" cy="720000"/>
              </a:xfrm>
              <a:prstGeom prst="roundRect">
                <a:avLst/>
              </a:prstGeom>
              <a:noFill/>
              <a:ln w="38100" cap="rnd" cmpd="sng">
                <a:solidFill>
                  <a:schemeClr val="tx1"/>
                </a:solidFill>
                <a:rou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 defTabSz="914340"/>
                <a:r>
                  <a:rPr lang="en-US" sz="2400" b="1" dirty="0">
                    <a:solidFill>
                      <a:srgbClr val="D89510"/>
                    </a:solidFill>
                  </a:rPr>
                  <a:t>World Knowledge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08960" y="4011990"/>
                <a:ext cx="3600000" cy="720000"/>
              </a:xfrm>
              <a:prstGeom prst="ellipse">
                <a:avLst/>
              </a:prstGeom>
              <a:noFill/>
              <a:ln w="38100" cap="rnd" cmpd="sng">
                <a:solidFill>
                  <a:schemeClr val="tx1"/>
                </a:solidFill>
                <a:rou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 defTabSz="914340"/>
                <a:r>
                  <a:rPr lang="en-US" dirty="0">
                    <a:solidFill>
                      <a:prstClr val="black"/>
                    </a:solidFill>
                  </a:rPr>
                  <a:t>Comprehension:</a:t>
                </a:r>
              </a:p>
              <a:p>
                <a:pPr algn="ctr" defTabSz="914340"/>
                <a:r>
                  <a:rPr lang="en-US" dirty="0">
                    <a:solidFill>
                      <a:prstClr val="black"/>
                    </a:solidFill>
                  </a:rPr>
                  <a:t>Current World Model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1308960" y="2910870"/>
                <a:ext cx="3600000" cy="720000"/>
              </a:xfrm>
              <a:prstGeom prst="roundRect">
                <a:avLst/>
              </a:prstGeom>
              <a:noFill/>
              <a:ln w="38100" cap="rnd" cmpd="sng">
                <a:solidFill>
                  <a:schemeClr val="tx1"/>
                </a:solidFill>
                <a:rou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 defTabSz="914340"/>
                <a:r>
                  <a:rPr lang="en-US" sz="3200" b="1" dirty="0">
                    <a:solidFill>
                      <a:srgbClr val="4F81BD"/>
                    </a:solidFill>
                  </a:rPr>
                  <a:t>Decision Policy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08960" y="1809750"/>
                <a:ext cx="3600000" cy="720000"/>
              </a:xfrm>
              <a:prstGeom prst="ellipse">
                <a:avLst/>
              </a:prstGeom>
              <a:noFill/>
              <a:ln w="38100" cap="rnd" cmpd="sng">
                <a:solidFill>
                  <a:schemeClr val="tx1"/>
                </a:solidFill>
                <a:rou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0" tIns="0" rIns="0" bIns="0" rtlCol="0" anchor="ctr"/>
              <a:lstStyle/>
              <a:p>
                <a:pPr algn="ctr" defTabSz="914340"/>
                <a:r>
                  <a:rPr lang="en-US" sz="2400" dirty="0">
                    <a:solidFill>
                      <a:prstClr val="black"/>
                    </a:solidFill>
                  </a:rPr>
                  <a:t>Decision Making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960871" y="1920240"/>
                <a:ext cx="1005840" cy="3871556"/>
              </a:xfrm>
              <a:prstGeom prst="rect">
                <a:avLst/>
              </a:prstGeom>
              <a:noFill/>
              <a:ln w="38100" cap="rnd" cmpd="sng">
                <a:solidFill>
                  <a:schemeClr val="tx1"/>
                </a:solidFill>
                <a:round/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vert" rtlCol="0" anchor="ctr"/>
              <a:lstStyle/>
              <a:p>
                <a:pPr algn="r" defTabSz="914340"/>
                <a:r>
                  <a:rPr lang="en-US" sz="2800" cap="all" spc="700" dirty="0">
                    <a:solidFill>
                      <a:prstClr val="black"/>
                    </a:solidFill>
                  </a:rPr>
                  <a:t>Environment</a:t>
                </a:r>
              </a:p>
            </p:txBody>
          </p:sp>
          <p:cxnSp>
            <p:nvCxnSpPr>
              <p:cNvPr id="42" name="Straight Arrow Connector 41"/>
              <p:cNvCxnSpPr>
                <a:stCxn id="33" idx="0"/>
                <a:endCxn id="34" idx="4"/>
              </p:cNvCxnSpPr>
              <p:nvPr/>
            </p:nvCxnSpPr>
            <p:spPr>
              <a:xfrm flipV="1">
                <a:off x="3108960" y="4731990"/>
                <a:ext cx="0" cy="381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34" idx="0"/>
                <a:endCxn id="36" idx="2"/>
              </p:cNvCxnSpPr>
              <p:nvPr/>
            </p:nvCxnSpPr>
            <p:spPr>
              <a:xfrm flipV="1">
                <a:off x="3108960" y="3630870"/>
                <a:ext cx="0" cy="381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stCxn id="36" idx="0"/>
                <a:endCxn id="38" idx="4"/>
              </p:cNvCxnSpPr>
              <p:nvPr/>
            </p:nvCxnSpPr>
            <p:spPr>
              <a:xfrm flipV="1">
                <a:off x="3108960" y="2529750"/>
                <a:ext cx="0" cy="381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/>
              <p:cNvCxnSpPr>
                <a:endCxn id="39" idx="0"/>
              </p:cNvCxnSpPr>
              <p:nvPr/>
            </p:nvCxnSpPr>
            <p:spPr>
              <a:xfrm flipV="1">
                <a:off x="5486400" y="1920240"/>
                <a:ext cx="1977391" cy="249510"/>
              </a:xfrm>
              <a:prstGeom prst="curvedConnector4">
                <a:avLst>
                  <a:gd name="adj1" fmla="val 37283"/>
                  <a:gd name="adj2" fmla="val 245065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endCxn id="34" idx="6"/>
              </p:cNvCxnSpPr>
              <p:nvPr/>
            </p:nvCxnSpPr>
            <p:spPr>
              <a:xfrm flipH="1" flipV="1">
                <a:off x="4908960" y="4371990"/>
                <a:ext cx="588876" cy="53538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urved Connector 48"/>
              <p:cNvCxnSpPr>
                <a:stCxn id="39" idx="2"/>
              </p:cNvCxnSpPr>
              <p:nvPr/>
            </p:nvCxnSpPr>
            <p:spPr>
              <a:xfrm rot="5400000" flipH="1">
                <a:off x="6032883" y="4360889"/>
                <a:ext cx="884425" cy="1977391"/>
              </a:xfrm>
              <a:prstGeom prst="curvedConnector4">
                <a:avLst>
                  <a:gd name="adj1" fmla="val -25847"/>
                  <a:gd name="adj2" fmla="val 62717"/>
                </a:avLst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endCxn id="33" idx="3"/>
              </p:cNvCxnSpPr>
              <p:nvPr/>
            </p:nvCxnSpPr>
            <p:spPr>
              <a:xfrm flipH="1">
                <a:off x="4908960" y="4907371"/>
                <a:ext cx="588876" cy="56573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5497836" y="2239158"/>
              <a:ext cx="1111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40"/>
              <a:r>
                <a:rPr lang="en-US" sz="2800" b="1" dirty="0">
                  <a:solidFill>
                    <a:prstClr val="black"/>
                  </a:solidFill>
                </a:rPr>
                <a:t>action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16817" y="4499245"/>
              <a:ext cx="10246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40"/>
              <a:r>
                <a:rPr lang="en-US" sz="2800" b="1" dirty="0">
                  <a:solidFill>
                    <a:prstClr val="black"/>
                  </a:solidFill>
                </a:rPr>
                <a:t>sense</a:t>
              </a:r>
            </a:p>
          </p:txBody>
        </p:sp>
        <p:cxnSp>
          <p:nvCxnSpPr>
            <p:cNvPr id="30" name="Straight Arrow Connector 29"/>
            <p:cNvCxnSpPr>
              <a:stCxn id="38" idx="6"/>
            </p:cNvCxnSpPr>
            <p:nvPr/>
          </p:nvCxnSpPr>
          <p:spPr>
            <a:xfrm>
              <a:off x="4908960" y="2261190"/>
              <a:ext cx="5774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le 20"/>
          <p:cNvSpPr/>
          <p:nvPr/>
        </p:nvSpPr>
        <p:spPr>
          <a:xfrm rot="5400000">
            <a:off x="6042137" y="4906690"/>
            <a:ext cx="2337390" cy="540000"/>
          </a:xfrm>
          <a:prstGeom prst="roundRect">
            <a:avLst/>
          </a:prstGeom>
          <a:noFill/>
          <a:ln w="38100" cap="rnd" cmpd="sng">
            <a:solidFill>
              <a:schemeClr val="tx1"/>
            </a:solidFill>
            <a:prstDash val="sysDot"/>
            <a:rou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 defTabSz="685755"/>
            <a:r>
              <a:rPr lang="en-US" sz="2800" b="1" dirty="0">
                <a:solidFill>
                  <a:srgbClr val="FF0000"/>
                </a:solidFill>
              </a:rPr>
              <a:t>Perception</a:t>
            </a:r>
          </a:p>
        </p:txBody>
      </p:sp>
      <p:sp>
        <p:nvSpPr>
          <p:cNvPr id="22" name="Rounded Rectangle 21"/>
          <p:cNvSpPr/>
          <p:nvPr/>
        </p:nvSpPr>
        <p:spPr>
          <a:xfrm rot="5400000">
            <a:off x="1515750" y="3396802"/>
            <a:ext cx="2700000" cy="540000"/>
          </a:xfrm>
          <a:prstGeom prst="roundRect">
            <a:avLst/>
          </a:prstGeom>
          <a:noFill/>
          <a:ln w="38100" cap="rnd" cmpd="sng">
            <a:solidFill>
              <a:schemeClr val="tx1"/>
            </a:solidFill>
            <a:prstDash val="sysDot"/>
            <a:rou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 defTabSz="685755"/>
            <a:r>
              <a:rPr lang="en-US" sz="2400" b="1" dirty="0">
                <a:solidFill>
                  <a:srgbClr val="FF0000"/>
                </a:solidFill>
              </a:rPr>
              <a:t>COGNITION</a:t>
            </a:r>
          </a:p>
        </p:txBody>
      </p:sp>
    </p:spTree>
    <p:extLst>
      <p:ext uri="{BB962C8B-B14F-4D97-AF65-F5344CB8AC3E}">
        <p14:creationId xmlns:p14="http://schemas.microsoft.com/office/powerpoint/2010/main" val="6901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Argumentation-based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Methodologies for </a:t>
            </a:r>
            <a:r>
              <a:rPr lang="en-US" b="1" dirty="0"/>
              <a:t>AI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1600201"/>
            <a:ext cx="11612879" cy="519129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Two major challenges</a:t>
            </a:r>
            <a:endParaRPr lang="en-US" sz="3200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Acquisition</a:t>
            </a:r>
            <a:r>
              <a:rPr lang="en-US" dirty="0" smtClean="0"/>
              <a:t> of Knowledge of the Decision Policy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High-level/Cognitive</a:t>
            </a:r>
            <a:r>
              <a:rPr lang="en-US" dirty="0" smtClean="0"/>
              <a:t> Language</a:t>
            </a:r>
          </a:p>
          <a:p>
            <a:pPr lvl="2"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L</a:t>
            </a:r>
            <a:r>
              <a:rPr lang="en-US" dirty="0" smtClean="0">
                <a:solidFill>
                  <a:srgbClr val="7030A0"/>
                </a:solidFill>
              </a:rPr>
              <a:t>anguage of the application domain.</a:t>
            </a:r>
          </a:p>
          <a:p>
            <a:pPr lvl="1">
              <a:buFontTx/>
              <a:buChar char="-"/>
            </a:pPr>
            <a:r>
              <a:rPr lang="en-US" dirty="0" smtClean="0"/>
              <a:t>Can this be </a:t>
            </a:r>
            <a:r>
              <a:rPr lang="en-US" dirty="0" smtClean="0">
                <a:solidFill>
                  <a:srgbClr val="7030A0"/>
                </a:solidFill>
              </a:rPr>
              <a:t>Natural Language </a:t>
            </a:r>
            <a:r>
              <a:rPr lang="en-US" dirty="0" smtClean="0"/>
              <a:t>???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7030A0"/>
                </a:solidFill>
              </a:rPr>
              <a:t>Middleware</a:t>
            </a:r>
            <a:r>
              <a:rPr lang="en-US" dirty="0" smtClean="0"/>
              <a:t> from Sensory Information to Decision Policy</a:t>
            </a: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Comprehension</a:t>
            </a:r>
            <a:r>
              <a:rPr lang="en-US" dirty="0" smtClean="0"/>
              <a:t> of current </a:t>
            </a:r>
            <a:r>
              <a:rPr lang="en-US" dirty="0" smtClean="0">
                <a:solidFill>
                  <a:srgbClr val="7030A0"/>
                </a:solidFill>
              </a:rPr>
              <a:t>application </a:t>
            </a:r>
            <a:r>
              <a:rPr lang="en-US" dirty="0" smtClean="0"/>
              <a:t>environment</a:t>
            </a:r>
          </a:p>
          <a:p>
            <a:pPr lvl="2">
              <a:buFontTx/>
              <a:buChar char="-"/>
            </a:pPr>
            <a:r>
              <a:rPr lang="en-US" dirty="0"/>
              <a:t>Recognition of the current </a:t>
            </a:r>
            <a:r>
              <a:rPr lang="en-US" dirty="0" smtClean="0">
                <a:solidFill>
                  <a:srgbClr val="7030A0"/>
                </a:solidFill>
              </a:rPr>
              <a:t>world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ecision Context.  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720108" y="5911878"/>
            <a:ext cx="6400801" cy="711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Intelligence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 is in the Abstraction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972800" cy="1139825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rgbClr val="666600"/>
              </a:buClr>
              <a:buSzPct val="75000"/>
            </a:pPr>
            <a:r>
              <a:rPr lang="en-US" sz="3600" b="1" dirty="0" smtClean="0">
                <a:solidFill>
                  <a:srgbClr val="7030A0"/>
                </a:solidFill>
                <a:latin typeface="Verdana"/>
                <a:ea typeface="+mn-ea"/>
                <a:cs typeface="+mn-cs"/>
              </a:rPr>
              <a:t>Cognitive Assistants</a:t>
            </a:r>
            <a:endParaRPr lang="en-US" sz="36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1468793" cy="5191297"/>
          </a:xfrm>
        </p:spPr>
        <p:txBody>
          <a:bodyPr>
            <a:normAutofit lnSpcReduction="10000"/>
          </a:bodyPr>
          <a:lstStyle/>
          <a:p>
            <a:pPr marL="5715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Specialized Application </a:t>
            </a:r>
            <a:r>
              <a:rPr lang="en-US" b="1" dirty="0" smtClean="0">
                <a:solidFill>
                  <a:srgbClr val="7030A0"/>
                </a:solidFill>
              </a:rPr>
              <a:t>Nat. Language Vocabulary</a:t>
            </a:r>
            <a:endParaRPr lang="en-US" b="1" dirty="0" smtClean="0"/>
          </a:p>
          <a:p>
            <a:pPr marL="514350" indent="-457200">
              <a:buFontTx/>
              <a:buChar char="-"/>
            </a:pPr>
            <a:endParaRPr lang="en-US" b="1" dirty="0" smtClean="0"/>
          </a:p>
          <a:p>
            <a:pPr marL="514350" indent="-457200">
              <a:buFontTx/>
              <a:buChar char="-"/>
            </a:pPr>
            <a:r>
              <a:rPr lang="en-US" b="1" dirty="0" smtClean="0"/>
              <a:t>Tourist Assistant</a:t>
            </a:r>
          </a:p>
          <a:p>
            <a:pPr marL="514350" indent="-457200">
              <a:buFontTx/>
              <a:buChar char="-"/>
            </a:pPr>
            <a:endParaRPr lang="en-US" b="1" dirty="0"/>
          </a:p>
          <a:p>
            <a:pPr marL="514350" indent="-457200">
              <a:buFontTx/>
              <a:buChar char="-"/>
            </a:pPr>
            <a:r>
              <a:rPr lang="en-US" b="1" dirty="0" smtClean="0"/>
              <a:t>Shopping Assistant</a:t>
            </a:r>
          </a:p>
          <a:p>
            <a:pPr marL="514350" indent="-457200">
              <a:buFontTx/>
              <a:buChar char="-"/>
            </a:pPr>
            <a:endParaRPr lang="en-US" b="1" dirty="0"/>
          </a:p>
          <a:p>
            <a:pPr marL="514350" indent="-457200">
              <a:buFontTx/>
              <a:buChar char="-"/>
            </a:pPr>
            <a:r>
              <a:rPr lang="en-US" b="1" dirty="0" smtClean="0"/>
              <a:t>Social Media Assistant</a:t>
            </a:r>
          </a:p>
          <a:p>
            <a:pPr marL="514350" indent="-457200">
              <a:buFontTx/>
              <a:buChar char="-"/>
            </a:pPr>
            <a:endParaRPr lang="en-US" b="1" dirty="0"/>
          </a:p>
          <a:p>
            <a:pPr marL="514350" indent="-457200">
              <a:buFontTx/>
              <a:buChar char="-"/>
            </a:pPr>
            <a:r>
              <a:rPr lang="en-US" b="1" dirty="0" smtClean="0"/>
              <a:t>Investor Assistant </a:t>
            </a:r>
          </a:p>
          <a:p>
            <a:pPr marL="514350" indent="-457200">
              <a:buFontTx/>
              <a:buChar char="-"/>
            </a:pPr>
            <a:endParaRPr lang="en-US" b="1" dirty="0"/>
          </a:p>
          <a:p>
            <a:pPr marL="514350" indent="-457200">
              <a:buFontTx/>
              <a:buChar char="-"/>
            </a:pPr>
            <a:r>
              <a:rPr lang="en-US" b="1" dirty="0" smtClean="0"/>
              <a:t>Care Assistant.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9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0D16-85E0-4A81-9666-79D5B642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Tourist Assistant – General Policy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CF7D24-0966-4ADB-97D7-C6F5B1E37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89" y="1600200"/>
            <a:ext cx="805462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6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878A-CE40-48AD-AF8B-B55C40AF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Tourist </a:t>
            </a:r>
            <a:r>
              <a:rPr lang="en-US" b="1" dirty="0" smtClean="0"/>
              <a:t>Assistant – General Policy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6FB757-372C-405D-B85D-EEE97D877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89" y="1600200"/>
            <a:ext cx="805462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2830-7A64-4360-B88C-9F7DB2AE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Tourist Assistant - General Policy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C70390-5D2F-4923-B5FA-DC195413B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689" y="1600200"/>
            <a:ext cx="8054622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5066"/>
      </p:ext>
    </p:extLst>
  </p:cSld>
  <p:clrMapOvr>
    <a:masterClrMapping/>
  </p:clrMapOvr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844</Words>
  <Application>Microsoft Office PowerPoint</Application>
  <PresentationFormat>Widescreen</PresentationFormat>
  <Paragraphs>164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Comic Sans MS</vt:lpstr>
      <vt:lpstr>Garamond</vt:lpstr>
      <vt:lpstr>Helvetica Neue</vt:lpstr>
      <vt:lpstr>Source Sans Pro Semibold</vt:lpstr>
      <vt:lpstr>Symbol</vt:lpstr>
      <vt:lpstr>Times New Roman</vt:lpstr>
      <vt:lpstr>Twentieth Century</vt:lpstr>
      <vt:lpstr>Verdana</vt:lpstr>
      <vt:lpstr>Wingdings</vt:lpstr>
      <vt:lpstr>源ノ角ゴシック Medium</vt:lpstr>
      <vt:lpstr>Level</vt:lpstr>
      <vt:lpstr>Circuit</vt:lpstr>
      <vt:lpstr>3_Office Theme</vt:lpstr>
      <vt:lpstr>PowerPoint Presentation</vt:lpstr>
      <vt:lpstr>PowerPoint Presentation</vt:lpstr>
      <vt:lpstr>Cognitive Assistants</vt:lpstr>
      <vt:lpstr>Argumentation-based AI Systems</vt:lpstr>
      <vt:lpstr>Argumentation-based  Methodologies for AI Systems</vt:lpstr>
      <vt:lpstr>Cognitive Assistants</vt:lpstr>
      <vt:lpstr>Tourist Assistant – General Policy</vt:lpstr>
      <vt:lpstr>Tourist Assistant – General Policy</vt:lpstr>
      <vt:lpstr>Tourist Assistant - General Policy</vt:lpstr>
      <vt:lpstr>Tourist Assistant – Current Policy</vt:lpstr>
      <vt:lpstr>Ultimate case Example  Online Shopping Assistant</vt:lpstr>
      <vt:lpstr>More Realistic Example:  SOCIAL MEDIA COGNITIVE ASSISTANT</vt:lpstr>
      <vt:lpstr>Example Output</vt:lpstr>
      <vt:lpstr>Personalized Output: based on interests</vt:lpstr>
      <vt:lpstr>Argumentation-based  Methodologies for AI Systems</vt:lpstr>
      <vt:lpstr>Acquisition of Decision Policy Knowledge</vt:lpstr>
      <vt:lpstr>Application Languages</vt:lpstr>
      <vt:lpstr>Challenge of Middleware From Sensors to Concepts</vt:lpstr>
      <vt:lpstr>Middleware Example 1: Cognitive Assistants (1)</vt:lpstr>
      <vt:lpstr>Middleware Example 1: Cognitive Assistants (2)</vt:lpstr>
      <vt:lpstr>PowerPoint Presentation</vt:lpstr>
    </vt:vector>
  </TitlesOfParts>
  <Company>cs_dep_ucy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Assistants</dc:title>
  <dc:creator>Antonis Kakas</dc:creator>
  <cp:lastModifiedBy>Antonis Kakas</cp:lastModifiedBy>
  <cp:revision>4</cp:revision>
  <dcterms:created xsi:type="dcterms:W3CDTF">2022-02-16T15:28:06Z</dcterms:created>
  <dcterms:modified xsi:type="dcterms:W3CDTF">2022-08-31T14:08:03Z</dcterms:modified>
</cp:coreProperties>
</file>