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49"/>
  </p:notesMasterIdLst>
  <p:sldIdLst>
    <p:sldId id="256" r:id="rId3"/>
    <p:sldId id="257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</p:sldIdLst>
  <p:sldSz cx="9144000" cy="5143500" type="screen16x9"/>
  <p:notesSz cx="6858000" cy="9144000"/>
  <p:embeddedFontLst>
    <p:embeddedFont>
      <p:font typeface="Helvetica Neue Light" panose="020B0604020202020204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89a498704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89a498704_0_4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489a498704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489a498704_0_4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e03cd8e9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e03cd8e9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b2b3398b8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b2b3398b8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2b3398b8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b2b3398b8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489a498704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489a498704_0_4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b31a4cf5a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b31a4cf5a3_0_1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489a498704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489a498704_0_4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b31a4cf5a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b31a4cf5a3_0_1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489a498704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489a498704_0_5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489a498704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489a498704_0_5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31a4cf5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31a4cf5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489a498704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489a498704_0_5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489a498704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489a498704_0_5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489a498704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489a498704_0_5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489a498704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489a498704_0_5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489a498704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489a498704_0_5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489a498704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489a498704_0_5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31a4cf5a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b31a4cf5a3_0_1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b31a4cf5a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b31a4cf5a3_0_1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489a498704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489a498704_0_5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489a498704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489a498704_0_5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03cd8e93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e03cd8e938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489a498704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489a498704_0_5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489a498704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489a498704_0_5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b31a4cf5a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b31a4cf5a3_0_2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b31a4cf5a3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b31a4cf5a3_0_2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b31a4cf5a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b31a4cf5a3_0_1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b31a4cf5a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b31a4cf5a3_0_2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489a498704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489a498704_0_6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489a498704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489a498704_0_6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489a498704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489a498704_0_6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489a498704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489a498704_0_6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03cd8e938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g1e03cd8e938_0_3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For the project, </a:t>
            </a:r>
            <a:endParaRPr sz="1800"/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initially, you need to create teams with 3-5 students and then you have to select a dataset and describe your goal and why the dataset is interesting and refers to big data.</a:t>
            </a:r>
            <a:endParaRPr sz="1800"/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Then, you need to specify the tools that you will use and why</a:t>
            </a:r>
            <a:endParaRPr sz="1800"/>
          </a:p>
          <a:p>
            <a:pPr marL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489a498704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489a498704_0_6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489a498704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489a498704_0_6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489a498704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489a498704_0_6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489a498704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489a498704_0_6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489a498704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489a498704_0_6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b2b3398b8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b2b3398b8d_0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b2b3398b8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b2b3398b8d_0_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03cd8e93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e03cd8e938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31a4cf5a3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b31a4cf5a3_0_1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31a4cf5a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b31a4cf5a3_0_1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489a498704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489a498704_0_4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489a498704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489a498704_0_4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 photo">
  <p:cSld name="3 circle phot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926595" y="1508507"/>
            <a:ext cx="2126400" cy="159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3"/>
          </p:nvPr>
        </p:nvSpPr>
        <p:spPr>
          <a:xfrm>
            <a:off x="3508757" y="1508506"/>
            <a:ext cx="2126400" cy="159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4"/>
          </p:nvPr>
        </p:nvSpPr>
        <p:spPr>
          <a:xfrm>
            <a:off x="6090919" y="1511795"/>
            <a:ext cx="2126400" cy="159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photo">
  <p:cSld name="Block pho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6"/>
          <p:cNvSpPr>
            <a:spLocks noGrp="1"/>
          </p:cNvSpPr>
          <p:nvPr>
            <p:ph type="pic" idx="2"/>
          </p:nvPr>
        </p:nvSpPr>
        <p:spPr>
          <a:xfrm>
            <a:off x="866180" y="1693220"/>
            <a:ext cx="1829700" cy="1202700"/>
          </a:xfrm>
          <a:prstGeom prst="roundRect">
            <a:avLst>
              <a:gd name="adj" fmla="val 3441"/>
            </a:avLst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>
            <a:spLocks noGrp="1"/>
          </p:cNvSpPr>
          <p:nvPr>
            <p:ph type="pic" idx="3"/>
          </p:nvPr>
        </p:nvSpPr>
        <p:spPr>
          <a:xfrm>
            <a:off x="2747482" y="1693220"/>
            <a:ext cx="1829700" cy="1202700"/>
          </a:xfrm>
          <a:prstGeom prst="roundRect">
            <a:avLst>
              <a:gd name="adj" fmla="val 3441"/>
            </a:avLst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pic" idx="4"/>
          </p:nvPr>
        </p:nvSpPr>
        <p:spPr>
          <a:xfrm>
            <a:off x="4628784" y="1693220"/>
            <a:ext cx="1829700" cy="1202700"/>
          </a:xfrm>
          <a:prstGeom prst="roundRect">
            <a:avLst>
              <a:gd name="adj" fmla="val 3441"/>
            </a:avLst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5"/>
          </p:nvPr>
        </p:nvSpPr>
        <p:spPr>
          <a:xfrm>
            <a:off x="6510087" y="1693220"/>
            <a:ext cx="1829700" cy="1202700"/>
          </a:xfrm>
          <a:prstGeom prst="roundRect">
            <a:avLst>
              <a:gd name="adj" fmla="val 3441"/>
            </a:avLst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6"/>
          </p:nvPr>
        </p:nvSpPr>
        <p:spPr>
          <a:xfrm>
            <a:off x="866180" y="2935527"/>
            <a:ext cx="1829700" cy="1202700"/>
          </a:xfrm>
          <a:prstGeom prst="roundRect">
            <a:avLst>
              <a:gd name="adj" fmla="val 3441"/>
            </a:avLst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>
            <a:spLocks noGrp="1"/>
          </p:cNvSpPr>
          <p:nvPr>
            <p:ph type="pic" idx="7"/>
          </p:nvPr>
        </p:nvSpPr>
        <p:spPr>
          <a:xfrm>
            <a:off x="2747482" y="2935527"/>
            <a:ext cx="1829700" cy="1202700"/>
          </a:xfrm>
          <a:prstGeom prst="roundRect">
            <a:avLst>
              <a:gd name="adj" fmla="val 3441"/>
            </a:avLst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>
            <a:spLocks noGrp="1"/>
          </p:cNvSpPr>
          <p:nvPr>
            <p:ph type="pic" idx="8"/>
          </p:nvPr>
        </p:nvSpPr>
        <p:spPr>
          <a:xfrm>
            <a:off x="4628784" y="2935527"/>
            <a:ext cx="1829700" cy="1202700"/>
          </a:xfrm>
          <a:prstGeom prst="roundRect">
            <a:avLst>
              <a:gd name="adj" fmla="val 3441"/>
            </a:avLst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>
            <a:spLocks noGrp="1"/>
          </p:cNvSpPr>
          <p:nvPr>
            <p:ph type="pic" idx="9"/>
          </p:nvPr>
        </p:nvSpPr>
        <p:spPr>
          <a:xfrm>
            <a:off x="6510087" y="2935527"/>
            <a:ext cx="1829700" cy="1202700"/>
          </a:xfrm>
          <a:prstGeom prst="roundRect">
            <a:avLst>
              <a:gd name="adj" fmla="val 3441"/>
            </a:avLst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1143000" y="842181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39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1143000" y="270151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ctr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sz="15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sz="13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23962" y="1282526"/>
            <a:ext cx="7887300" cy="21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9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623962" y="3442395"/>
            <a:ext cx="78873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sz="15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sz="13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890736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737199" y="1176208"/>
            <a:ext cx="3739200" cy="26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629543" y="273751"/>
            <a:ext cx="78873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629543" y="1260760"/>
            <a:ext cx="38688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L="457200" marR="0" lvl="0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sz="15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sz="13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sz="12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629543" y="1878583"/>
            <a:ext cx="38688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3"/>
          </p:nvPr>
        </p:nvSpPr>
        <p:spPr>
          <a:xfrm>
            <a:off x="4628927" y="1260760"/>
            <a:ext cx="38877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L="457200" marR="0" lvl="0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sz="15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sz="13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None/>
              <a:defRPr sz="12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1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4"/>
          </p:nvPr>
        </p:nvSpPr>
        <p:spPr>
          <a:xfrm>
            <a:off x="4628927" y="1878583"/>
            <a:ext cx="38877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238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500"/>
              <a:buFont typeface="Roboto"/>
              <a:buChar char="•"/>
              <a:defRPr sz="21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400"/>
              <a:buFont typeface="Roboto"/>
              <a:buChar char="•"/>
              <a:defRPr sz="18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Char char="•"/>
              <a:defRPr sz="15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21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sz="13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21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Char char="•"/>
              <a:defRPr sz="13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sz="9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sz="8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sz="6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sz="6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629543" y="343235"/>
            <a:ext cx="29490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1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>
            <a:spLocks noGrp="1"/>
          </p:cNvSpPr>
          <p:nvPr>
            <p:ph type="pic" idx="2"/>
          </p:nvPr>
        </p:nvSpPr>
        <p:spPr>
          <a:xfrm>
            <a:off x="3887763" y="740885"/>
            <a:ext cx="46290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500"/>
              <a:buFont typeface="Roboto"/>
              <a:buNone/>
              <a:defRPr sz="21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200"/>
              <a:buFont typeface="Roboto"/>
              <a:buNone/>
              <a:defRPr sz="15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sz="13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1000"/>
              <a:buFont typeface="Roboto"/>
              <a:buNone/>
              <a:defRPr sz="13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629543" y="1542883"/>
            <a:ext cx="2949000" cy="28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800"/>
              <a:buFont typeface="Roboto"/>
              <a:buNone/>
              <a:defRPr sz="10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700"/>
              <a:buFont typeface="Roboto"/>
              <a:buNone/>
              <a:defRPr sz="9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600"/>
              <a:buFont typeface="Roboto"/>
              <a:buNone/>
              <a:defRPr sz="8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sz="6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500"/>
              <a:buFont typeface="Roboto"/>
              <a:buNone/>
              <a:defRPr sz="6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 rot="5400000">
            <a:off x="3367656" y="-1300742"/>
            <a:ext cx="2631900" cy="75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 rot="5400000">
            <a:off x="5860580" y="1087303"/>
            <a:ext cx="3387900" cy="20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 rot="5400000">
            <a:off x="1697695" y="-914597"/>
            <a:ext cx="3387900" cy="6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8751041" y="4778785"/>
            <a:ext cx="171600" cy="1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 photo 1">
  <p:cSld name="3 circle photo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362777" y="273523"/>
            <a:ext cx="821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586105" y="4942155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7"/>
          <p:cNvSpPr>
            <a:spLocks noGrp="1"/>
          </p:cNvSpPr>
          <p:nvPr>
            <p:ph type="pic" idx="2"/>
          </p:nvPr>
        </p:nvSpPr>
        <p:spPr>
          <a:xfrm>
            <a:off x="926595" y="1508507"/>
            <a:ext cx="15948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6" name="Google Shape;126;p27"/>
          <p:cNvSpPr>
            <a:spLocks noGrp="1"/>
          </p:cNvSpPr>
          <p:nvPr>
            <p:ph type="pic" idx="3"/>
          </p:nvPr>
        </p:nvSpPr>
        <p:spPr>
          <a:xfrm>
            <a:off x="3508757" y="1508506"/>
            <a:ext cx="15948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7" name="Google Shape;127;p27"/>
          <p:cNvSpPr>
            <a:spLocks noGrp="1"/>
          </p:cNvSpPr>
          <p:nvPr>
            <p:ph type="pic" idx="4"/>
          </p:nvPr>
        </p:nvSpPr>
        <p:spPr>
          <a:xfrm>
            <a:off x="6090919" y="1511795"/>
            <a:ext cx="1594800" cy="1596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 photo 2">
  <p:cSld name="3 circle photo_2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362777" y="273523"/>
            <a:ext cx="821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8586105" y="4942155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8"/>
          <p:cNvSpPr>
            <a:spLocks noGrp="1"/>
          </p:cNvSpPr>
          <p:nvPr>
            <p:ph type="pic" idx="2"/>
          </p:nvPr>
        </p:nvSpPr>
        <p:spPr>
          <a:xfrm>
            <a:off x="926595" y="1508507"/>
            <a:ext cx="15948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28"/>
          <p:cNvSpPr>
            <a:spLocks noGrp="1"/>
          </p:cNvSpPr>
          <p:nvPr>
            <p:ph type="pic" idx="3"/>
          </p:nvPr>
        </p:nvSpPr>
        <p:spPr>
          <a:xfrm>
            <a:off x="3508757" y="1508506"/>
            <a:ext cx="1594800" cy="159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28"/>
          <p:cNvSpPr>
            <a:spLocks noGrp="1"/>
          </p:cNvSpPr>
          <p:nvPr>
            <p:ph type="pic" idx="4"/>
          </p:nvPr>
        </p:nvSpPr>
        <p:spPr>
          <a:xfrm>
            <a:off x="6090919" y="1511795"/>
            <a:ext cx="1594800" cy="1596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lvl="0" indent="-368300" rtl="0">
              <a:spcBef>
                <a:spcPts val="2300"/>
              </a:spcBef>
              <a:spcAft>
                <a:spcPts val="0"/>
              </a:spcAft>
              <a:buSzPts val="2200"/>
              <a:buChar char="■"/>
              <a:defRPr sz="2200"/>
            </a:lvl1pPr>
            <a:lvl2pPr marL="914400" lvl="1" indent="-355600" rtl="0">
              <a:spcBef>
                <a:spcPts val="23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rtl="0"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rtl="0"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rtl="0"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564908" y="482491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2769" y="420253"/>
            <a:ext cx="82188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90736" y="1176208"/>
            <a:ext cx="7585800" cy="26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85750" algn="l" rtl="0">
              <a:spcBef>
                <a:spcPts val="2300"/>
              </a:spcBef>
              <a:spcAft>
                <a:spcPts val="0"/>
              </a:spcAft>
              <a:buClr>
                <a:srgbClr val="525860"/>
              </a:buClr>
              <a:buSzPts val="900"/>
              <a:buFont typeface="Roboto"/>
              <a:buChar char="•"/>
              <a:defRPr sz="1200" b="0" i="0" u="none" strike="noStrike" cap="none">
                <a:solidFill>
                  <a:srgbClr val="52586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53" name="Google Shape;53;p13"/>
          <p:cNvGrpSpPr/>
          <p:nvPr/>
        </p:nvGrpSpPr>
        <p:grpSpPr>
          <a:xfrm>
            <a:off x="-132348" y="4837297"/>
            <a:ext cx="148216" cy="23733"/>
            <a:chOff x="189045" y="262322"/>
            <a:chExt cx="210803" cy="45000"/>
          </a:xfrm>
        </p:grpSpPr>
        <p:sp>
          <p:nvSpPr>
            <p:cNvPr id="54" name="Google Shape;54;p13"/>
            <p:cNvSpPr/>
            <p:nvPr/>
          </p:nvSpPr>
          <p:spPr>
            <a:xfrm>
              <a:off x="189045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354848" y="262322"/>
              <a:ext cx="45000" cy="4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2750" tIns="32750" rIns="32750" bIns="327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56" name="Google Shape;56;p13" descr="Image result for ucy"/>
          <p:cNvPicPr preferRelativeResize="0"/>
          <p:nvPr/>
        </p:nvPicPr>
        <p:blipFill rotWithShape="1">
          <a:blip r:embed="rId18">
            <a:alphaModFix/>
          </a:blip>
          <a:srcRect b="17925"/>
          <a:stretch/>
        </p:blipFill>
        <p:spPr>
          <a:xfrm>
            <a:off x="2430150" y="4812473"/>
            <a:ext cx="841150" cy="2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0176" y="4779909"/>
            <a:ext cx="2330833" cy="3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20">
            <a:alphaModFix/>
          </a:blip>
          <a:srcRect t="6946" b="10162"/>
          <a:stretch/>
        </p:blipFill>
        <p:spPr>
          <a:xfrm>
            <a:off x="5915025" y="4668230"/>
            <a:ext cx="3228975" cy="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517754" y="-38251"/>
            <a:ext cx="2607284" cy="46716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towardsdatascience.com/creating-word-embeddings-coding-the-word2vec-algorithm-in-python-using-deep-learning-b337d0ba17a8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subTitle" idx="1"/>
          </p:nvPr>
        </p:nvSpPr>
        <p:spPr>
          <a:xfrm>
            <a:off x="669225" y="2994125"/>
            <a:ext cx="7762500" cy="12417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Demetris Paschalides</a:t>
            </a:r>
            <a:endParaRPr sz="21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Department of Computer Science</a:t>
            </a:r>
            <a:endParaRPr sz="1700"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/>
              <a:t>University of Cyprus</a:t>
            </a:r>
            <a:endParaRPr sz="1550"/>
          </a:p>
        </p:txBody>
      </p:sp>
      <p:sp>
        <p:nvSpPr>
          <p:cNvPr id="143" name="Google Shape;143;p30"/>
          <p:cNvSpPr txBox="1">
            <a:spLocks noGrp="1"/>
          </p:cNvSpPr>
          <p:nvPr>
            <p:ph type="ctrTitle"/>
          </p:nvPr>
        </p:nvSpPr>
        <p:spPr>
          <a:xfrm>
            <a:off x="280575" y="1046750"/>
            <a:ext cx="8539800" cy="1790700"/>
          </a:xfrm>
          <a:prstGeom prst="rect">
            <a:avLst/>
          </a:prstGeom>
        </p:spPr>
        <p:txBody>
          <a:bodyPr spcFirstLastPara="1" wrap="square" lIns="58925" tIns="58925" rIns="58925" bIns="58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400" b="1"/>
              <a:t>Natural Language Processing</a:t>
            </a:r>
            <a:endParaRPr sz="34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800" b="1">
                <a:solidFill>
                  <a:schemeClr val="lt1"/>
                </a:solidFill>
              </a:rPr>
              <a:t>Introduction and Course Overview</a:t>
            </a:r>
            <a:endParaRPr sz="53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3802200" cy="30675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Speech Recognition</a:t>
            </a:r>
            <a:endParaRPr sz="2600">
              <a:solidFill>
                <a:schemeClr val="lt1"/>
              </a:solidFill>
            </a:endParaRPr>
          </a:p>
          <a:p>
            <a:pPr marL="3429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Language Analysis</a:t>
            </a:r>
            <a:endParaRPr sz="2600">
              <a:solidFill>
                <a:schemeClr val="lt1"/>
              </a:solidFill>
            </a:endParaRPr>
          </a:p>
          <a:p>
            <a:pPr marL="3429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Dialogue Processing</a:t>
            </a:r>
            <a:endParaRPr sz="2600">
              <a:solidFill>
                <a:schemeClr val="lt1"/>
              </a:solidFill>
            </a:endParaRPr>
          </a:p>
          <a:p>
            <a:pPr marL="3429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Information Retrieval</a:t>
            </a:r>
            <a:endParaRPr sz="2600">
              <a:solidFill>
                <a:schemeClr val="lt1"/>
              </a:solidFill>
            </a:endParaRPr>
          </a:p>
          <a:p>
            <a:pPr marL="3429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Text-to-speech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67" name="Google Shape;267;p47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Conversational Agents</a:t>
            </a:r>
            <a:endParaRPr sz="3100" b="1"/>
          </a:p>
        </p:txBody>
      </p:sp>
      <p:pic>
        <p:nvPicPr>
          <p:cNvPr id="268" name="Google Shape;268;p47" descr="New Cortana Experience Replaces Cortana Skills in Windows 10 20H1 As  Microsoft Scales back Availability Of Virtual Assistant - Appuals.com"/>
          <p:cNvPicPr preferRelativeResize="0"/>
          <p:nvPr/>
        </p:nvPicPr>
        <p:blipFill rotWithShape="1">
          <a:blip r:embed="rId3">
            <a:alphaModFix/>
          </a:blip>
          <a:srcRect t="23731" b="14850"/>
          <a:stretch/>
        </p:blipFill>
        <p:spPr>
          <a:xfrm>
            <a:off x="6309251" y="3655750"/>
            <a:ext cx="2613298" cy="912300"/>
          </a:xfrm>
          <a:prstGeom prst="rect">
            <a:avLst/>
          </a:prstGeom>
          <a:noFill/>
          <a:ln>
            <a:noFill/>
          </a:ln>
          <a:effectLst>
            <a:outerShdw blurRad="200025" dist="11430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9" name="Google Shape;269;p47" descr="Alexa Logo, history, meaning, symbol, PNG"/>
          <p:cNvPicPr preferRelativeResize="0"/>
          <p:nvPr/>
        </p:nvPicPr>
        <p:blipFill rotWithShape="1">
          <a:blip r:embed="rId4">
            <a:alphaModFix/>
          </a:blip>
          <a:srcRect l="20926" r="21757"/>
          <a:stretch/>
        </p:blipFill>
        <p:spPr>
          <a:xfrm>
            <a:off x="7625247" y="563075"/>
            <a:ext cx="1297296" cy="127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7" descr="Google Assistant, your own personal Google"/>
          <p:cNvPicPr preferRelativeResize="0"/>
          <p:nvPr/>
        </p:nvPicPr>
        <p:blipFill rotWithShape="1">
          <a:blip r:embed="rId5">
            <a:alphaModFix/>
          </a:blip>
          <a:srcRect l="20534" t="18199" r="21865" b="26346"/>
          <a:stretch/>
        </p:blipFill>
        <p:spPr>
          <a:xfrm>
            <a:off x="5106219" y="767439"/>
            <a:ext cx="2519030" cy="12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7" descr="How To Make Siri Say Things In IOS 14? Learn In Simple Steps Here"/>
          <p:cNvPicPr preferRelativeResize="0"/>
          <p:nvPr/>
        </p:nvPicPr>
        <p:blipFill rotWithShape="1">
          <a:blip r:embed="rId6">
            <a:alphaModFix/>
          </a:blip>
          <a:srcRect l="8685" t="21759" r="11848" b="24233"/>
          <a:stretch/>
        </p:blipFill>
        <p:spPr>
          <a:xfrm>
            <a:off x="5645038" y="2179925"/>
            <a:ext cx="3277524" cy="1273225"/>
          </a:xfrm>
          <a:prstGeom prst="rect">
            <a:avLst/>
          </a:prstGeom>
          <a:noFill/>
          <a:ln>
            <a:noFill/>
          </a:ln>
          <a:effectLst>
            <a:outerShdw blurRad="185738" dist="7620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ChatGPT Revolution</a:t>
            </a:r>
            <a:endParaRPr sz="3100" b="1"/>
          </a:p>
        </p:txBody>
      </p:sp>
      <p:pic>
        <p:nvPicPr>
          <p:cNvPr id="277" name="Google Shape;2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00" y="1012425"/>
            <a:ext cx="8839203" cy="324154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strike="sngStrike"/>
              <a:t>ChatGPT</a:t>
            </a:r>
            <a:r>
              <a:rPr lang="en" sz="3100" b="1"/>
              <a:t> </a:t>
            </a:r>
            <a:r>
              <a:rPr lang="en" sz="3100" b="1">
                <a:solidFill>
                  <a:srgbClr val="FF0000"/>
                </a:solidFill>
              </a:rPr>
              <a:t>LLMs</a:t>
            </a:r>
            <a:r>
              <a:rPr lang="en" sz="3100" b="1"/>
              <a:t> Revolution</a:t>
            </a:r>
            <a:endParaRPr sz="3100" b="1"/>
          </a:p>
        </p:txBody>
      </p:sp>
      <p:pic>
        <p:nvPicPr>
          <p:cNvPr id="283" name="Google Shape;283;p49" descr="Analysis on the Power of Llama2 LLM: Pros, Cons, and Best Practices in  Health &amp; Medicine | by Kushal Pokhrel | Medium"/>
          <p:cNvPicPr preferRelativeResize="0"/>
          <p:nvPr/>
        </p:nvPicPr>
        <p:blipFill rotWithShape="1">
          <a:blip r:embed="rId3">
            <a:alphaModFix/>
          </a:blip>
          <a:srcRect l="60628" r="5917"/>
          <a:stretch/>
        </p:blipFill>
        <p:spPr>
          <a:xfrm>
            <a:off x="968950" y="940275"/>
            <a:ext cx="1263925" cy="212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84" name="Google Shape;284;p49" descr="Meet Alpaca: The Open Source ChatGPT Made for Less Than $600"/>
          <p:cNvPicPr preferRelativeResize="0"/>
          <p:nvPr/>
        </p:nvPicPr>
        <p:blipFill rotWithShape="1">
          <a:blip r:embed="rId4">
            <a:alphaModFix/>
          </a:blip>
          <a:srcRect l="22441" t="32764" r="23999" b="29656"/>
          <a:stretch/>
        </p:blipFill>
        <p:spPr>
          <a:xfrm>
            <a:off x="2563700" y="884025"/>
            <a:ext cx="2732499" cy="10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9" descr="Mistral AI makes its first large language model free for everyone |  TechCrunc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3700" y="2057375"/>
            <a:ext cx="2732501" cy="138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9" descr="The Next Big Wave in AI: Unveiling ORCA | by Sai Krishna Vishnumolakala |  Medium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100" y="3214650"/>
            <a:ext cx="2496375" cy="146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strike="sngStrike"/>
              <a:t>ChatGPT</a:t>
            </a:r>
            <a:r>
              <a:rPr lang="en" sz="3100" b="1"/>
              <a:t> </a:t>
            </a:r>
            <a:r>
              <a:rPr lang="en" sz="3100" b="1">
                <a:solidFill>
                  <a:srgbClr val="FF0000"/>
                </a:solidFill>
              </a:rPr>
              <a:t>LLMs</a:t>
            </a:r>
            <a:r>
              <a:rPr lang="en" sz="3100" b="1"/>
              <a:t> Revolution</a:t>
            </a:r>
            <a:endParaRPr sz="3100" b="1"/>
          </a:p>
        </p:txBody>
      </p:sp>
      <p:pic>
        <p:nvPicPr>
          <p:cNvPr id="292" name="Google Shape;292;p50" descr="Meet Alpaca: The Open Source ChatGPT Made for Less Than $600"/>
          <p:cNvPicPr preferRelativeResize="0"/>
          <p:nvPr/>
        </p:nvPicPr>
        <p:blipFill rotWithShape="1">
          <a:blip r:embed="rId3">
            <a:alphaModFix/>
          </a:blip>
          <a:srcRect l="22441" t="32764" r="23999" b="29656"/>
          <a:stretch/>
        </p:blipFill>
        <p:spPr>
          <a:xfrm>
            <a:off x="2563700" y="884025"/>
            <a:ext cx="2732499" cy="10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0" descr="Mistral AI makes its first large language model free for everyone |  TechCrunc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3700" y="2057375"/>
            <a:ext cx="2732501" cy="138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0" descr="The Next Big Wave in AI: Unveiling ORCA | by Sai Krishna Vishnumolakala |  Mediu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100" y="3214650"/>
            <a:ext cx="2496375" cy="146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0" descr="Is Microsoft's Phi-2 the Best Small Language Model Yet? - YouTub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3600" y="743175"/>
            <a:ext cx="2357426" cy="1768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6" name="Google Shape;296;p50" descr="facebook/opt-350m · Hugging Face"/>
          <p:cNvPicPr preferRelativeResize="0"/>
          <p:nvPr/>
        </p:nvPicPr>
        <p:blipFill rotWithShape="1">
          <a:blip r:embed="rId7">
            <a:alphaModFix/>
          </a:blip>
          <a:srcRect r="31464"/>
          <a:stretch/>
        </p:blipFill>
        <p:spPr>
          <a:xfrm>
            <a:off x="6043600" y="2622450"/>
            <a:ext cx="2693926" cy="212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97" name="Google Shape;297;p50" descr="Analysis on the Power of Llama2 LLM: Pros, Cons, and Best Practices in  Health &amp; Medicine | by Kushal Pokhrel | Medium"/>
          <p:cNvPicPr preferRelativeResize="0"/>
          <p:nvPr/>
        </p:nvPicPr>
        <p:blipFill rotWithShape="1">
          <a:blip r:embed="rId8">
            <a:alphaModFix/>
          </a:blip>
          <a:srcRect l="60628" r="5917"/>
          <a:stretch/>
        </p:blipFill>
        <p:spPr>
          <a:xfrm>
            <a:off x="968950" y="940275"/>
            <a:ext cx="1263925" cy="212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1"/>
          <p:cNvSpPr txBox="1">
            <a:spLocks noGrp="1"/>
          </p:cNvSpPr>
          <p:nvPr>
            <p:ph type="body" idx="1"/>
          </p:nvPr>
        </p:nvSpPr>
        <p:spPr>
          <a:xfrm>
            <a:off x="205450" y="808516"/>
            <a:ext cx="57699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342900" lvl="0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Haiti earthquake 2010</a:t>
            </a:r>
            <a:endParaRPr sz="2100">
              <a:solidFill>
                <a:schemeClr val="lt1"/>
              </a:solidFill>
            </a:endParaRPr>
          </a:p>
          <a:p>
            <a:pPr marL="342900" lvl="0" indent="-247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❏"/>
            </a:pPr>
            <a:r>
              <a:rPr lang="en" sz="2100">
                <a:solidFill>
                  <a:schemeClr val="lt1"/>
                </a:solidFill>
              </a:rPr>
              <a:t>Classifying SMS messages</a:t>
            </a:r>
            <a:endParaRPr sz="21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</a:rPr>
              <a:t>Haitian Creole</a:t>
            </a:r>
            <a:r>
              <a:rPr lang="en" sz="2100">
                <a:solidFill>
                  <a:schemeClr val="lt1"/>
                </a:solidFill>
              </a:rPr>
              <a:t>: “</a:t>
            </a:r>
            <a:r>
              <a:rPr lang="en" sz="2100" i="1">
                <a:solidFill>
                  <a:schemeClr val="lt1"/>
                </a:solidFill>
              </a:rPr>
              <a:t>Mwen thomassin 32 nan pyron mwen ta renmen jwen yon ti dlo gras a dieu bo lakay mwen anfom se sel dlo nou bezwen</a:t>
            </a:r>
            <a:r>
              <a:rPr lang="en" sz="2100">
                <a:solidFill>
                  <a:schemeClr val="lt1"/>
                </a:solidFill>
              </a:rPr>
              <a:t>”</a:t>
            </a:r>
            <a:endParaRPr sz="2100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100">
              <a:solidFill>
                <a:schemeClr val="lt1"/>
              </a:solidFill>
            </a:endParaRPr>
          </a:p>
        </p:txBody>
      </p:sp>
      <p:sp>
        <p:nvSpPr>
          <p:cNvPr id="303" name="Google Shape;303;p51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Text classification: Disaster Response</a:t>
            </a:r>
            <a:endParaRPr sz="3100" b="1"/>
          </a:p>
        </p:txBody>
      </p:sp>
      <p:pic>
        <p:nvPicPr>
          <p:cNvPr id="304" name="Google Shape;304;p51" descr="2010 Haiti earthquake | Magnitude, Damage, Map, &amp;amp; Facts | Britann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750" y="890925"/>
            <a:ext cx="2834375" cy="2003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5" name="Google Shape;305;p51"/>
          <p:cNvSpPr txBox="1"/>
          <p:nvPr/>
        </p:nvSpPr>
        <p:spPr>
          <a:xfrm>
            <a:off x="168812" y="3089827"/>
            <a:ext cx="83964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English</a:t>
            </a: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: “</a:t>
            </a:r>
            <a:r>
              <a:rPr lang="en" sz="21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100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 in Thomassin number 32, in the area named Pyron. I would like to have some water. Thank God we are fine, but we desperately need water.</a:t>
            </a:r>
            <a:r>
              <a:rPr lang="en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51"/>
          <p:cNvSpPr/>
          <p:nvPr/>
        </p:nvSpPr>
        <p:spPr>
          <a:xfrm>
            <a:off x="202550" y="1806959"/>
            <a:ext cx="5769900" cy="1175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1"/>
          <p:cNvSpPr/>
          <p:nvPr/>
        </p:nvSpPr>
        <p:spPr>
          <a:xfrm>
            <a:off x="197737" y="3137091"/>
            <a:ext cx="8396400" cy="1175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1"/>
          <p:cNvSpPr txBox="1"/>
          <p:nvPr/>
        </p:nvSpPr>
        <p:spPr>
          <a:xfrm>
            <a:off x="197725" y="4401325"/>
            <a:ext cx="8367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Meier, P., &amp; Munro, R. (2010). The unprecedented role of SMS in disaster response: Learning from Haiti. </a:t>
            </a:r>
            <a:r>
              <a:rPr lang="en" sz="800" i="1"/>
              <a:t>SAIS Rev. Int'l Aff.</a:t>
            </a:r>
            <a:r>
              <a:rPr lang="en" sz="800"/>
              <a:t>, </a:t>
            </a:r>
            <a:r>
              <a:rPr lang="en" sz="800" i="1"/>
              <a:t>30</a:t>
            </a:r>
            <a:r>
              <a:rPr lang="en" sz="800"/>
              <a:t>, 91.</a:t>
            </a:r>
            <a:br>
              <a:rPr lang="en" sz="800"/>
            </a:br>
            <a:r>
              <a:rPr lang="en" sz="800"/>
              <a:t>Caragea, C., McNeese, N. J., Jaiswal, A. R., Traylor, G., Kim, H. W., Mitra, P., &amp; Yen, J. (2011, May). Classifying text messages for the Haiti earthquake. In ISCRAM.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Recommendation engines</a:t>
            </a:r>
            <a:endParaRPr sz="3100" b="1"/>
          </a:p>
        </p:txBody>
      </p:sp>
      <p:sp>
        <p:nvSpPr>
          <p:cNvPr id="314" name="Google Shape;314;p52"/>
          <p:cNvSpPr txBox="1">
            <a:spLocks noGrp="1"/>
          </p:cNvSpPr>
          <p:nvPr>
            <p:ph type="body" idx="1"/>
          </p:nvPr>
        </p:nvSpPr>
        <p:spPr>
          <a:xfrm>
            <a:off x="205450" y="832625"/>
            <a:ext cx="4453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The good:</a:t>
            </a:r>
            <a:endParaRPr sz="2000" b="1">
              <a:solidFill>
                <a:schemeClr val="lt1"/>
              </a:solidFill>
            </a:endParaRPr>
          </a:p>
          <a:p>
            <a:pPr marL="2857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Products: Amazon, ebay</a:t>
            </a:r>
            <a:endParaRPr sz="2000">
              <a:solidFill>
                <a:schemeClr val="lt1"/>
              </a:solidFill>
            </a:endParaRPr>
          </a:p>
          <a:p>
            <a:pPr marL="2857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Content: Netflix, Spotify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315" name="Google Shape;315;p52" descr="Logo and Brand Assets — Spotif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000" y="2313425"/>
            <a:ext cx="2764126" cy="8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2" descr="Netflix Logo Vector (SVG, PDF, Ai, EPS, CDR) Free Download - Logowik.com"/>
          <p:cNvPicPr preferRelativeResize="0"/>
          <p:nvPr/>
        </p:nvPicPr>
        <p:blipFill rotWithShape="1">
          <a:blip r:embed="rId4">
            <a:alphaModFix/>
          </a:blip>
          <a:srcRect t="31318" b="27401"/>
          <a:stretch/>
        </p:blipFill>
        <p:spPr>
          <a:xfrm>
            <a:off x="447063" y="3420625"/>
            <a:ext cx="2937999" cy="9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Recommendation engines</a:t>
            </a:r>
            <a:endParaRPr sz="3100" b="1"/>
          </a:p>
        </p:txBody>
      </p:sp>
      <p:sp>
        <p:nvSpPr>
          <p:cNvPr id="322" name="Google Shape;322;p53"/>
          <p:cNvSpPr txBox="1">
            <a:spLocks noGrp="1"/>
          </p:cNvSpPr>
          <p:nvPr>
            <p:ph type="body" idx="1"/>
          </p:nvPr>
        </p:nvSpPr>
        <p:spPr>
          <a:xfrm>
            <a:off x="205450" y="832625"/>
            <a:ext cx="4453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The good:</a:t>
            </a:r>
            <a:endParaRPr sz="2000" b="1">
              <a:solidFill>
                <a:schemeClr val="lt1"/>
              </a:solidFill>
            </a:endParaRPr>
          </a:p>
          <a:p>
            <a:pPr marL="2857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Products: Amazon, ebay</a:t>
            </a:r>
            <a:endParaRPr sz="2000">
              <a:solidFill>
                <a:schemeClr val="lt1"/>
              </a:solidFill>
            </a:endParaRPr>
          </a:p>
          <a:p>
            <a:pPr marL="2857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Content: Netflix, Spotify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23" name="Google Shape;323;p53"/>
          <p:cNvSpPr txBox="1">
            <a:spLocks noGrp="1"/>
          </p:cNvSpPr>
          <p:nvPr>
            <p:ph type="body" idx="1"/>
          </p:nvPr>
        </p:nvSpPr>
        <p:spPr>
          <a:xfrm>
            <a:off x="4926250" y="832637"/>
            <a:ext cx="4453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The bad</a:t>
            </a:r>
            <a:endParaRPr sz="2000">
              <a:solidFill>
                <a:schemeClr val="lt1"/>
              </a:solidFill>
            </a:endParaRPr>
          </a:p>
          <a:p>
            <a:pPr marL="2857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Youtube radicalization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324" name="Google Shape;3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975" y="2029425"/>
            <a:ext cx="3428874" cy="2302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25" name="Google Shape;325;p53" descr="Logo and Brand Assets — Spotif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00" y="2313425"/>
            <a:ext cx="2764126" cy="8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3" descr="Netflix Logo Vector (SVG, PDF, Ai, EPS, CDR) Free Download - Logowik.com"/>
          <p:cNvPicPr preferRelativeResize="0"/>
          <p:nvPr/>
        </p:nvPicPr>
        <p:blipFill rotWithShape="1">
          <a:blip r:embed="rId5">
            <a:alphaModFix/>
          </a:blip>
          <a:srcRect t="31318" b="27401"/>
          <a:stretch/>
        </p:blipFill>
        <p:spPr>
          <a:xfrm>
            <a:off x="447063" y="3420625"/>
            <a:ext cx="2937999" cy="9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3"/>
          <p:cNvSpPr txBox="1"/>
          <p:nvPr/>
        </p:nvSpPr>
        <p:spPr>
          <a:xfrm>
            <a:off x="197725" y="4401325"/>
            <a:ext cx="8367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Papadamou, K., Zannettou, S., Blackburn, J., De Cristofaro, E., Stringhini, G., &amp; Sirivianos, M. (2021). " How over is it?" Understanding the Incel Community on YouTube. Proceedings of the ACM on Human-Computer Interaction, 5(CSCW2), 1-25.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Recommendation engines</a:t>
            </a:r>
            <a:endParaRPr sz="3100" b="1"/>
          </a:p>
        </p:txBody>
      </p:sp>
      <p:sp>
        <p:nvSpPr>
          <p:cNvPr id="333" name="Google Shape;333;p54"/>
          <p:cNvSpPr txBox="1">
            <a:spLocks noGrp="1"/>
          </p:cNvSpPr>
          <p:nvPr>
            <p:ph type="body" idx="1"/>
          </p:nvPr>
        </p:nvSpPr>
        <p:spPr>
          <a:xfrm>
            <a:off x="205450" y="832625"/>
            <a:ext cx="4453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The good:</a:t>
            </a:r>
            <a:endParaRPr sz="2000" b="1">
              <a:solidFill>
                <a:schemeClr val="lt1"/>
              </a:solidFill>
            </a:endParaRPr>
          </a:p>
          <a:p>
            <a:pPr marL="2857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Products: Amazon, ebay</a:t>
            </a:r>
            <a:endParaRPr sz="2000">
              <a:solidFill>
                <a:schemeClr val="lt1"/>
              </a:solidFill>
            </a:endParaRPr>
          </a:p>
          <a:p>
            <a:pPr marL="2857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Content: Netflix, Spotify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334" name="Google Shape;334;p54"/>
          <p:cNvSpPr txBox="1">
            <a:spLocks noGrp="1"/>
          </p:cNvSpPr>
          <p:nvPr>
            <p:ph type="body" idx="1"/>
          </p:nvPr>
        </p:nvSpPr>
        <p:spPr>
          <a:xfrm>
            <a:off x="4926250" y="832637"/>
            <a:ext cx="4453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The bad</a:t>
            </a:r>
            <a:endParaRPr sz="2000">
              <a:solidFill>
                <a:schemeClr val="lt1"/>
              </a:solidFill>
            </a:endParaRPr>
          </a:p>
          <a:p>
            <a:pPr marL="28575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000">
                <a:solidFill>
                  <a:schemeClr val="lt1"/>
                </a:solidFill>
              </a:rPr>
              <a:t>Youtube radicalization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335" name="Google Shape;33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975" y="2029425"/>
            <a:ext cx="3428874" cy="2302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6" name="Google Shape;336;p54" descr="Logo and Brand Assets — Spotif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000" y="2313425"/>
            <a:ext cx="2764126" cy="8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4" descr="Netflix Logo Vector (SVG, PDF, Ai, EPS, CDR) Free Download - Logowik.com"/>
          <p:cNvPicPr preferRelativeResize="0"/>
          <p:nvPr/>
        </p:nvPicPr>
        <p:blipFill rotWithShape="1">
          <a:blip r:embed="rId5">
            <a:alphaModFix/>
          </a:blip>
          <a:srcRect t="31318" b="27401"/>
          <a:stretch/>
        </p:blipFill>
        <p:spPr>
          <a:xfrm>
            <a:off x="447063" y="3420625"/>
            <a:ext cx="2937999" cy="9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4"/>
          <p:cNvSpPr txBox="1"/>
          <p:nvPr/>
        </p:nvSpPr>
        <p:spPr>
          <a:xfrm>
            <a:off x="197725" y="4401325"/>
            <a:ext cx="8367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Papadamou, K., Zannettou, S., Blackburn, J., De Cristofaro, E., Stringhini, G., &amp; Sirivianos, M. (2021). " How over is it?" Understanding the Incel Community on YouTube. Proceedings of the ACM on Human-Computer Interaction, 5(CSCW2), 1-25.</a:t>
            </a:r>
            <a:endParaRPr sz="1100"/>
          </a:p>
        </p:txBody>
      </p:sp>
      <p:sp>
        <p:nvSpPr>
          <p:cNvPr id="339" name="Google Shape;339;p54"/>
          <p:cNvSpPr/>
          <p:nvPr/>
        </p:nvSpPr>
        <p:spPr>
          <a:xfrm>
            <a:off x="24100" y="0"/>
            <a:ext cx="9120000" cy="5143500"/>
          </a:xfrm>
          <a:prstGeom prst="rect">
            <a:avLst/>
          </a:prstGeom>
          <a:solidFill>
            <a:srgbClr val="FFFFFF">
              <a:alpha val="840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0" name="Google Shape;340;p54" descr="Netflix's “The Social Dilemma” Shows Dark Side of Social Media – The Rider  Online | Legacy HS Student Medi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5600" y="1023825"/>
            <a:ext cx="4876800" cy="2743200"/>
          </a:xfrm>
          <a:prstGeom prst="rect">
            <a:avLst/>
          </a:prstGeom>
          <a:noFill/>
          <a:ln>
            <a:noFill/>
          </a:ln>
          <a:effectLst>
            <a:outerShdw blurRad="242888" dist="571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Linguistic Knowledge Levels</a:t>
            </a:r>
            <a:endParaRPr sz="3100" b="1"/>
          </a:p>
        </p:txBody>
      </p:sp>
      <p:sp>
        <p:nvSpPr>
          <p:cNvPr id="346" name="Google Shape;346;p55"/>
          <p:cNvSpPr/>
          <p:nvPr/>
        </p:nvSpPr>
        <p:spPr>
          <a:xfrm>
            <a:off x="205450" y="1403450"/>
            <a:ext cx="8103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Speech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55"/>
          <p:cNvSpPr/>
          <p:nvPr/>
        </p:nvSpPr>
        <p:spPr>
          <a:xfrm>
            <a:off x="205450" y="2062225"/>
            <a:ext cx="8103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Text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55"/>
          <p:cNvSpPr/>
          <p:nvPr/>
        </p:nvSpPr>
        <p:spPr>
          <a:xfrm>
            <a:off x="1139150" y="1403450"/>
            <a:ext cx="12222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Orthography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55"/>
          <p:cNvSpPr/>
          <p:nvPr/>
        </p:nvSpPr>
        <p:spPr>
          <a:xfrm>
            <a:off x="1139150" y="2062225"/>
            <a:ext cx="12222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Phonetics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55"/>
          <p:cNvSpPr/>
          <p:nvPr/>
        </p:nvSpPr>
        <p:spPr>
          <a:xfrm>
            <a:off x="1139150" y="2721000"/>
            <a:ext cx="12222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Phonology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55"/>
          <p:cNvSpPr/>
          <p:nvPr/>
        </p:nvSpPr>
        <p:spPr>
          <a:xfrm>
            <a:off x="2484750" y="1403450"/>
            <a:ext cx="11469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Morphology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55"/>
          <p:cNvSpPr/>
          <p:nvPr/>
        </p:nvSpPr>
        <p:spPr>
          <a:xfrm>
            <a:off x="3755050" y="1403450"/>
            <a:ext cx="9039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Lexemes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55"/>
          <p:cNvSpPr/>
          <p:nvPr/>
        </p:nvSpPr>
        <p:spPr>
          <a:xfrm>
            <a:off x="4782350" y="1403450"/>
            <a:ext cx="8103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Syntax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55"/>
          <p:cNvSpPr/>
          <p:nvPr/>
        </p:nvSpPr>
        <p:spPr>
          <a:xfrm>
            <a:off x="5658175" y="1403450"/>
            <a:ext cx="10551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Semantics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55"/>
          <p:cNvSpPr/>
          <p:nvPr/>
        </p:nvSpPr>
        <p:spPr>
          <a:xfrm>
            <a:off x="6778800" y="1403450"/>
            <a:ext cx="11469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Pragmatics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55"/>
          <p:cNvSpPr/>
          <p:nvPr/>
        </p:nvSpPr>
        <p:spPr>
          <a:xfrm>
            <a:off x="7991225" y="1403450"/>
            <a:ext cx="993600" cy="44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Discourse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55"/>
          <p:cNvSpPr txBox="1"/>
          <p:nvPr/>
        </p:nvSpPr>
        <p:spPr>
          <a:xfrm>
            <a:off x="4369450" y="3364375"/>
            <a:ext cx="2589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shallower </a:t>
            </a:r>
            <a:r>
              <a:rPr lang="en" sz="1700"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" sz="1700" b="1">
                <a:latin typeface="Roboto"/>
                <a:ea typeface="Roboto"/>
                <a:cs typeface="Roboto"/>
                <a:sym typeface="Roboto"/>
              </a:rPr>
              <a:t>deeper</a:t>
            </a:r>
            <a:endParaRPr sz="1700" b="1"/>
          </a:p>
        </p:txBody>
      </p:sp>
      <p:cxnSp>
        <p:nvCxnSpPr>
          <p:cNvPr id="358" name="Google Shape;358;p55"/>
          <p:cNvCxnSpPr>
            <a:stCxn id="357" idx="1"/>
          </p:cNvCxnSpPr>
          <p:nvPr/>
        </p:nvCxnSpPr>
        <p:spPr>
          <a:xfrm rot="10800000">
            <a:off x="2639950" y="3582475"/>
            <a:ext cx="1729500" cy="5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9" name="Google Shape;359;p55"/>
          <p:cNvCxnSpPr>
            <a:stCxn id="357" idx="3"/>
          </p:cNvCxnSpPr>
          <p:nvPr/>
        </p:nvCxnSpPr>
        <p:spPr>
          <a:xfrm>
            <a:off x="6959050" y="3587575"/>
            <a:ext cx="1959900" cy="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Phonetics and Phonology</a:t>
            </a:r>
            <a:endParaRPr sz="3100" b="1"/>
          </a:p>
        </p:txBody>
      </p:sp>
      <p:sp>
        <p:nvSpPr>
          <p:cNvPr id="365" name="Google Shape;365;p56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Pronunciation Modeling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Sounds</a:t>
            </a:r>
            <a:r>
              <a:rPr lang="en" sz="2400">
                <a:solidFill>
                  <a:schemeClr val="lt1"/>
                </a:solidFill>
              </a:rPr>
              <a:t>: 			T h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 sz="2400">
                <a:solidFill>
                  <a:srgbClr val="FFFFFF"/>
                </a:solidFill>
              </a:rPr>
              <a:t>i s  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 sz="2400">
                <a:solidFill>
                  <a:schemeClr val="lt1"/>
                </a:solidFill>
              </a:rPr>
              <a:t>i </a:t>
            </a:r>
            <a:r>
              <a:rPr lang="en" sz="2400">
                <a:solidFill>
                  <a:srgbClr val="FFFFFF"/>
                </a:solidFill>
              </a:rPr>
              <a:t>s   </a:t>
            </a:r>
            <a:r>
              <a:rPr lang="en" sz="2400">
                <a:solidFill>
                  <a:schemeClr val="lt1"/>
                </a:solidFill>
              </a:rPr>
              <a:t>a   s i </a:t>
            </a:r>
            <a:r>
              <a:rPr lang="en" sz="2400">
                <a:solidFill>
                  <a:srgbClr val="FFFFFF"/>
                </a:solidFill>
              </a:rPr>
              <a:t>m p l e   s</a:t>
            </a:r>
            <a:r>
              <a:rPr lang="en" sz="2400">
                <a:solidFill>
                  <a:schemeClr val="lt1"/>
                </a:solidFill>
              </a:rPr>
              <a:t> e </a:t>
            </a:r>
            <a:r>
              <a:rPr lang="en" sz="2400">
                <a:solidFill>
                  <a:srgbClr val="FFFFFF"/>
                </a:solidFill>
              </a:rPr>
              <a:t>n t e</a:t>
            </a:r>
            <a:r>
              <a:rPr lang="en" sz="2400">
                <a:solidFill>
                  <a:schemeClr val="lt1"/>
                </a:solidFill>
              </a:rPr>
              <a:t> n </a:t>
            </a:r>
            <a:r>
              <a:rPr lang="en" sz="2400">
                <a:solidFill>
                  <a:srgbClr val="FFFFFF"/>
                </a:solidFill>
              </a:rPr>
              <a:t>c e </a:t>
            </a:r>
            <a:endParaRPr sz="24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body" idx="1"/>
          </p:nvPr>
        </p:nvSpPr>
        <p:spPr>
          <a:xfrm>
            <a:off x="173300" y="803675"/>
            <a:ext cx="5683800" cy="38676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" sz="2100" b="1"/>
              <a:t>Name</a:t>
            </a:r>
            <a:r>
              <a:rPr lang="en" sz="2100"/>
              <a:t>: Demetris Paschalides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■"/>
            </a:pPr>
            <a:r>
              <a:rPr lang="en" sz="2100" b="1"/>
              <a:t>Professional Experience</a:t>
            </a:r>
            <a:r>
              <a:rPr lang="en" sz="2100"/>
              <a:t>: 7.5 years of Academic Research</a:t>
            </a:r>
            <a:endParaRPr sz="210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■"/>
            </a:pPr>
            <a:r>
              <a:rPr lang="en" sz="2100" b="1"/>
              <a:t>Research Interest</a:t>
            </a:r>
            <a:r>
              <a:rPr lang="en" sz="2100"/>
              <a:t>: Use of Natural Language Processing (NLP) and Machine Learning (ML) to address social and ethical challenges.</a:t>
            </a:r>
            <a:endParaRPr sz="2100"/>
          </a:p>
          <a:p>
            <a:pPr marL="685800" lvl="1" indent="-247650" algn="l" rtl="0">
              <a:spcBef>
                <a:spcPts val="1000"/>
              </a:spcBef>
              <a:spcAft>
                <a:spcPts val="1000"/>
              </a:spcAft>
              <a:buSzPts val="2100"/>
              <a:buChar char="○"/>
            </a:pPr>
            <a:r>
              <a:rPr lang="en" sz="1900" u="sng"/>
              <a:t>Examples</a:t>
            </a:r>
            <a:r>
              <a:rPr lang="en" sz="1900"/>
              <a:t>: misinformation, hate-speech, and polarization (social or political).</a:t>
            </a:r>
            <a:endParaRPr sz="1900"/>
          </a:p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t="16334" b="16334"/>
          <a:stretch/>
        </p:blipFill>
        <p:spPr>
          <a:xfrm>
            <a:off x="5995500" y="1258525"/>
            <a:ext cx="2843700" cy="2556639"/>
          </a:xfrm>
          <a:prstGeom prst="rect">
            <a:avLst/>
          </a:prstGeom>
          <a:noFill/>
          <a:ln>
            <a:noFill/>
          </a:ln>
          <a:effectLst>
            <a:outerShdw blurRad="285750" dist="57150" dir="7860000" algn="bl" rotWithShape="0">
              <a:srgbClr val="000000">
                <a:alpha val="30000"/>
              </a:srgbClr>
            </a:outerShdw>
          </a:effectLst>
        </p:spPr>
      </p:pic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173300" y="198150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About the Instructor</a:t>
            </a:r>
            <a:endParaRPr sz="31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Words</a:t>
            </a:r>
            <a:endParaRPr sz="3100" b="1"/>
          </a:p>
        </p:txBody>
      </p:sp>
      <p:sp>
        <p:nvSpPr>
          <p:cNvPr id="371" name="Google Shape;371;p57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Language Modeling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Tokenization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Spelling Correction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Words</a:t>
            </a:r>
            <a:r>
              <a:rPr lang="en" sz="2400">
                <a:solidFill>
                  <a:schemeClr val="lt1"/>
                </a:solidFill>
              </a:rPr>
              <a:t>: 			T h i s   i s   a   s i m p l e   s e n t e n c e </a:t>
            </a:r>
            <a:endParaRPr sz="2400"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Morphology</a:t>
            </a:r>
            <a:endParaRPr sz="3100" b="1"/>
          </a:p>
        </p:txBody>
      </p:sp>
      <p:sp>
        <p:nvSpPr>
          <p:cNvPr id="377" name="Google Shape;377;p58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Morphology Analysis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Tokenization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Lemmatization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Words</a:t>
            </a:r>
            <a:r>
              <a:rPr lang="en" sz="2400">
                <a:solidFill>
                  <a:schemeClr val="lt1"/>
                </a:solidFill>
              </a:rPr>
              <a:t>: 			T h i s   </a:t>
            </a:r>
            <a:r>
              <a:rPr lang="en" sz="2400" b="1" u="sng">
                <a:solidFill>
                  <a:schemeClr val="lt1"/>
                </a:solidFill>
              </a:rPr>
              <a:t>i s</a:t>
            </a:r>
            <a:r>
              <a:rPr lang="en" sz="2400">
                <a:solidFill>
                  <a:schemeClr val="lt1"/>
                </a:solidFill>
              </a:rPr>
              <a:t>   a   s i m p l e   s e n t e n c e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Morphology</a:t>
            </a:r>
            <a:r>
              <a:rPr lang="en" sz="2400">
                <a:solidFill>
                  <a:schemeClr val="lt1"/>
                </a:solidFill>
              </a:rPr>
              <a:t>: 		              </a:t>
            </a:r>
            <a:r>
              <a:rPr lang="en" sz="2400" i="1">
                <a:solidFill>
                  <a:schemeClr val="lt1"/>
                </a:solidFill>
              </a:rPr>
              <a:t>be</a:t>
            </a:r>
            <a:br>
              <a:rPr lang="en" sz="2400" i="1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                                            present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                                         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9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Part-of-Speech</a:t>
            </a:r>
            <a:endParaRPr sz="3100" b="1"/>
          </a:p>
        </p:txBody>
      </p:sp>
      <p:sp>
        <p:nvSpPr>
          <p:cNvPr id="383" name="Google Shape;383;p59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Part-of-Speech (PoS) Tagging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PoS</a:t>
            </a:r>
            <a:r>
              <a:rPr lang="en" sz="2400">
                <a:solidFill>
                  <a:schemeClr val="lt1"/>
                </a:solidFill>
              </a:rPr>
              <a:t>: 				    </a:t>
            </a:r>
            <a:r>
              <a:rPr lang="en" sz="2000" b="1">
                <a:solidFill>
                  <a:srgbClr val="E06666"/>
                </a:solidFill>
              </a:rPr>
              <a:t>DT     VBZ  DT         JJ                        NN</a:t>
            </a:r>
            <a:r>
              <a:rPr lang="en" sz="24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Words</a:t>
            </a:r>
            <a:r>
              <a:rPr lang="en" sz="2400">
                <a:solidFill>
                  <a:schemeClr val="lt1"/>
                </a:solidFill>
              </a:rPr>
              <a:t>: 			T h i s   </a:t>
            </a:r>
            <a:r>
              <a:rPr lang="en" sz="2400" b="1" u="sng">
                <a:solidFill>
                  <a:schemeClr val="lt1"/>
                </a:solidFill>
              </a:rPr>
              <a:t>i s</a:t>
            </a:r>
            <a:r>
              <a:rPr lang="en" sz="2400">
                <a:solidFill>
                  <a:schemeClr val="lt1"/>
                </a:solidFill>
              </a:rPr>
              <a:t>   a   s i m p l e   s e n t e n c e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Morphology</a:t>
            </a:r>
            <a:r>
              <a:rPr lang="en" sz="2400">
                <a:solidFill>
                  <a:schemeClr val="lt1"/>
                </a:solidFill>
              </a:rPr>
              <a:t>: 		              </a:t>
            </a:r>
            <a:r>
              <a:rPr lang="en" sz="2400" i="1">
                <a:solidFill>
                  <a:schemeClr val="lt1"/>
                </a:solidFill>
              </a:rPr>
              <a:t>be</a:t>
            </a:r>
            <a:br>
              <a:rPr lang="en" sz="2400" i="1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                                            present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                                         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Syntax</a:t>
            </a:r>
            <a:endParaRPr sz="3100" b="1"/>
          </a:p>
        </p:txBody>
      </p:sp>
      <p:sp>
        <p:nvSpPr>
          <p:cNvPr id="389" name="Google Shape;389;p60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Syntactic Parsing                </a:t>
            </a:r>
            <a:r>
              <a:rPr lang="en" sz="2000" b="1">
                <a:solidFill>
                  <a:srgbClr val="E06666"/>
                </a:solidFill>
              </a:rPr>
              <a:t>S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Syntax:</a:t>
            </a:r>
            <a:r>
              <a:rPr lang="en" sz="2400" b="1">
                <a:solidFill>
                  <a:schemeClr val="lt1"/>
                </a:solidFill>
              </a:rPr>
              <a:t>                                          </a:t>
            </a:r>
            <a:r>
              <a:rPr lang="en" sz="2000" b="1">
                <a:solidFill>
                  <a:srgbClr val="E06666"/>
                </a:solidFill>
              </a:rPr>
              <a:t>VP                            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					    </a:t>
            </a:r>
            <a:r>
              <a:rPr lang="en" sz="2000" b="1">
                <a:solidFill>
                  <a:srgbClr val="E06666"/>
                </a:solidFill>
              </a:rPr>
              <a:t>NP                             NP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PoS</a:t>
            </a:r>
            <a:r>
              <a:rPr lang="en" sz="2400">
                <a:solidFill>
                  <a:schemeClr val="lt1"/>
                </a:solidFill>
              </a:rPr>
              <a:t>: 				    </a:t>
            </a:r>
            <a:r>
              <a:rPr lang="en" sz="2000" b="1">
                <a:solidFill>
                  <a:srgbClr val="E06666"/>
                </a:solidFill>
              </a:rPr>
              <a:t>DT     VBZ  DT         JJ                        NN</a:t>
            </a:r>
            <a:r>
              <a:rPr lang="en" sz="24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Words</a:t>
            </a:r>
            <a:r>
              <a:rPr lang="en" sz="2400">
                <a:solidFill>
                  <a:schemeClr val="lt1"/>
                </a:solidFill>
              </a:rPr>
              <a:t>: 			T h i s   </a:t>
            </a:r>
            <a:r>
              <a:rPr lang="en" sz="2400" b="1" u="sng">
                <a:solidFill>
                  <a:schemeClr val="lt1"/>
                </a:solidFill>
              </a:rPr>
              <a:t>i s</a:t>
            </a:r>
            <a:r>
              <a:rPr lang="en" sz="2400">
                <a:solidFill>
                  <a:schemeClr val="lt1"/>
                </a:solidFill>
              </a:rPr>
              <a:t>   a   s i m p l e   s e n t e n c e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Morphology</a:t>
            </a:r>
            <a:r>
              <a:rPr lang="en" sz="2400">
                <a:solidFill>
                  <a:schemeClr val="lt1"/>
                </a:solidFill>
              </a:rPr>
              <a:t>: 		              </a:t>
            </a:r>
            <a:r>
              <a:rPr lang="en" sz="2400" i="1">
                <a:solidFill>
                  <a:schemeClr val="lt1"/>
                </a:solidFill>
              </a:rPr>
              <a:t>be</a:t>
            </a:r>
            <a:br>
              <a:rPr lang="en" sz="2400" i="1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                                            present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                                         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cxnSp>
        <p:nvCxnSpPr>
          <p:cNvPr id="390" name="Google Shape;390;p60"/>
          <p:cNvCxnSpPr/>
          <p:nvPr/>
        </p:nvCxnSpPr>
        <p:spPr>
          <a:xfrm>
            <a:off x="2980475" y="2430687"/>
            <a:ext cx="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60"/>
          <p:cNvCxnSpPr/>
          <p:nvPr/>
        </p:nvCxnSpPr>
        <p:spPr>
          <a:xfrm>
            <a:off x="5165200" y="2445150"/>
            <a:ext cx="0" cy="2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60"/>
          <p:cNvCxnSpPr/>
          <p:nvPr/>
        </p:nvCxnSpPr>
        <p:spPr>
          <a:xfrm>
            <a:off x="5396700" y="2372800"/>
            <a:ext cx="1562700" cy="3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60"/>
          <p:cNvCxnSpPr/>
          <p:nvPr/>
        </p:nvCxnSpPr>
        <p:spPr>
          <a:xfrm flipH="1">
            <a:off x="4340650" y="2329400"/>
            <a:ext cx="665400" cy="3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60"/>
          <p:cNvCxnSpPr/>
          <p:nvPr/>
        </p:nvCxnSpPr>
        <p:spPr>
          <a:xfrm>
            <a:off x="4803500" y="1895350"/>
            <a:ext cx="318300" cy="24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0"/>
          <p:cNvCxnSpPr/>
          <p:nvPr/>
        </p:nvCxnSpPr>
        <p:spPr>
          <a:xfrm flipH="1">
            <a:off x="3761725" y="1924300"/>
            <a:ext cx="752400" cy="70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0"/>
          <p:cNvCxnSpPr/>
          <p:nvPr/>
        </p:nvCxnSpPr>
        <p:spPr>
          <a:xfrm flipH="1">
            <a:off x="3052775" y="1316625"/>
            <a:ext cx="1070700" cy="8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60"/>
          <p:cNvCxnSpPr/>
          <p:nvPr/>
        </p:nvCxnSpPr>
        <p:spPr>
          <a:xfrm>
            <a:off x="4297100" y="1273225"/>
            <a:ext cx="332700" cy="3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1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Semantics</a:t>
            </a:r>
            <a:endParaRPr sz="3100" b="1"/>
          </a:p>
        </p:txBody>
      </p:sp>
      <p:sp>
        <p:nvSpPr>
          <p:cNvPr id="403" name="Google Shape;403;p61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8575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300">
                <a:solidFill>
                  <a:schemeClr val="lt1"/>
                </a:solidFill>
              </a:rPr>
              <a:t>Named Entity Recognition   </a:t>
            </a:r>
            <a:r>
              <a:rPr lang="en" sz="2000" b="1">
                <a:solidFill>
                  <a:srgbClr val="E06666"/>
                </a:solidFill>
              </a:rPr>
              <a:t>S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Syntax:</a:t>
            </a:r>
            <a:r>
              <a:rPr lang="en" sz="2400" b="1">
                <a:solidFill>
                  <a:schemeClr val="lt1"/>
                </a:solidFill>
              </a:rPr>
              <a:t>                                          </a:t>
            </a:r>
            <a:r>
              <a:rPr lang="en" sz="2000" b="1">
                <a:solidFill>
                  <a:srgbClr val="E06666"/>
                </a:solidFill>
              </a:rPr>
              <a:t>VP                            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					    </a:t>
            </a:r>
            <a:r>
              <a:rPr lang="en" sz="2000" b="1">
                <a:solidFill>
                  <a:srgbClr val="E06666"/>
                </a:solidFill>
              </a:rPr>
              <a:t>NP                             NP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PoS</a:t>
            </a:r>
            <a:r>
              <a:rPr lang="en" sz="2400">
                <a:solidFill>
                  <a:schemeClr val="lt1"/>
                </a:solidFill>
              </a:rPr>
              <a:t>: 				    </a:t>
            </a:r>
            <a:r>
              <a:rPr lang="en" sz="2000" b="1">
                <a:solidFill>
                  <a:srgbClr val="E06666"/>
                </a:solidFill>
              </a:rPr>
              <a:t>DT     VBZ  DT         JJ                        NN</a:t>
            </a:r>
            <a:r>
              <a:rPr lang="en" sz="24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Words</a:t>
            </a:r>
            <a:r>
              <a:rPr lang="en" sz="2400">
                <a:solidFill>
                  <a:schemeClr val="lt1"/>
                </a:solidFill>
              </a:rPr>
              <a:t>: 			T h i s   </a:t>
            </a:r>
            <a:r>
              <a:rPr lang="en" sz="2400" b="1" u="sng">
                <a:solidFill>
                  <a:schemeClr val="lt1"/>
                </a:solidFill>
              </a:rPr>
              <a:t>i s</a:t>
            </a:r>
            <a:r>
              <a:rPr lang="en" sz="2400">
                <a:solidFill>
                  <a:schemeClr val="lt1"/>
                </a:solidFill>
              </a:rPr>
              <a:t>   a   </a:t>
            </a:r>
            <a:r>
              <a:rPr lang="en" sz="2400" b="1" u="sng">
                <a:solidFill>
                  <a:schemeClr val="lt1"/>
                </a:solidFill>
              </a:rPr>
              <a:t>s i m p l e   s e n t e n c e</a:t>
            </a:r>
            <a:r>
              <a:rPr lang="en" sz="2400">
                <a:solidFill>
                  <a:schemeClr val="lt1"/>
                </a:solidFill>
              </a:rPr>
              <a:t>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lt1"/>
                </a:solidFill>
              </a:rPr>
              <a:t>Morphology</a:t>
            </a:r>
            <a:r>
              <a:rPr lang="en" sz="2400">
                <a:solidFill>
                  <a:schemeClr val="lt1"/>
                </a:solidFill>
              </a:rPr>
              <a:t>: 		              </a:t>
            </a:r>
            <a:r>
              <a:rPr lang="en" sz="2400" i="1">
                <a:solidFill>
                  <a:schemeClr val="lt1"/>
                </a:solidFill>
              </a:rPr>
              <a:t>be</a:t>
            </a:r>
            <a:br>
              <a:rPr lang="en" sz="2400" i="1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                                            present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                                         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cxnSp>
        <p:nvCxnSpPr>
          <p:cNvPr id="404" name="Google Shape;404;p61"/>
          <p:cNvCxnSpPr/>
          <p:nvPr/>
        </p:nvCxnSpPr>
        <p:spPr>
          <a:xfrm>
            <a:off x="2980475" y="2430687"/>
            <a:ext cx="0" cy="2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61"/>
          <p:cNvCxnSpPr/>
          <p:nvPr/>
        </p:nvCxnSpPr>
        <p:spPr>
          <a:xfrm>
            <a:off x="5165200" y="2445150"/>
            <a:ext cx="0" cy="27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61"/>
          <p:cNvCxnSpPr/>
          <p:nvPr/>
        </p:nvCxnSpPr>
        <p:spPr>
          <a:xfrm>
            <a:off x="5396700" y="2372800"/>
            <a:ext cx="1562700" cy="3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61"/>
          <p:cNvCxnSpPr/>
          <p:nvPr/>
        </p:nvCxnSpPr>
        <p:spPr>
          <a:xfrm flipH="1">
            <a:off x="4340650" y="2329400"/>
            <a:ext cx="665400" cy="34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61"/>
          <p:cNvCxnSpPr/>
          <p:nvPr/>
        </p:nvCxnSpPr>
        <p:spPr>
          <a:xfrm>
            <a:off x="4803500" y="1895350"/>
            <a:ext cx="318300" cy="24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61"/>
          <p:cNvCxnSpPr/>
          <p:nvPr/>
        </p:nvCxnSpPr>
        <p:spPr>
          <a:xfrm flipH="1">
            <a:off x="3761725" y="1924300"/>
            <a:ext cx="752400" cy="70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61"/>
          <p:cNvCxnSpPr/>
          <p:nvPr/>
        </p:nvCxnSpPr>
        <p:spPr>
          <a:xfrm flipH="1">
            <a:off x="3052775" y="1316625"/>
            <a:ext cx="1070700" cy="8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61"/>
          <p:cNvCxnSpPr/>
          <p:nvPr/>
        </p:nvCxnSpPr>
        <p:spPr>
          <a:xfrm>
            <a:off x="4297100" y="1273225"/>
            <a:ext cx="332700" cy="3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2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Language Interpretation is Hard</a:t>
            </a:r>
            <a:endParaRPr sz="31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3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lt1"/>
                </a:solidFill>
              </a:rPr>
              <a:t>Language Interpretation is Hard</a:t>
            </a:r>
            <a:endParaRPr sz="3100" b="1"/>
          </a:p>
        </p:txBody>
      </p:sp>
      <p:sp>
        <p:nvSpPr>
          <p:cNvPr id="422" name="Google Shape;422;p63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</a:rPr>
              <a:t>Ambiguity</a:t>
            </a:r>
            <a:endParaRPr sz="23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Sentence: “</a:t>
            </a:r>
            <a:r>
              <a:rPr lang="en" sz="2400" i="1">
                <a:solidFill>
                  <a:schemeClr val="lt1"/>
                </a:solidFill>
              </a:rPr>
              <a:t>I made her duck</a:t>
            </a:r>
            <a:r>
              <a:rPr lang="en" sz="2400">
                <a:solidFill>
                  <a:schemeClr val="lt1"/>
                </a:solidFill>
              </a:rPr>
              <a:t>”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 i="1">
              <a:solidFill>
                <a:schemeClr val="lt1"/>
              </a:solidFill>
            </a:endParaRPr>
          </a:p>
        </p:txBody>
      </p:sp>
      <p:pic>
        <p:nvPicPr>
          <p:cNvPr id="423" name="Google Shape;423;p63" descr="Duck, original yellow | Classic Ducks | Rubber Ducks | LILAL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475" y="710119"/>
            <a:ext cx="1763975" cy="17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4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Language interpretation is hard</a:t>
            </a:r>
            <a:endParaRPr sz="3100" b="1"/>
          </a:p>
        </p:txBody>
      </p:sp>
      <p:sp>
        <p:nvSpPr>
          <p:cNvPr id="429" name="Google Shape;429;p64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</a:rPr>
              <a:t>Ambiguity</a:t>
            </a:r>
            <a:endParaRPr sz="23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Sentence: “</a:t>
            </a:r>
            <a:r>
              <a:rPr lang="en" sz="2400" i="1">
                <a:solidFill>
                  <a:schemeClr val="lt1"/>
                </a:solidFill>
              </a:rPr>
              <a:t>I made her duck</a:t>
            </a:r>
            <a:r>
              <a:rPr lang="en" sz="2400">
                <a:solidFill>
                  <a:schemeClr val="lt1"/>
                </a:solidFill>
              </a:rPr>
              <a:t>”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At least 6 different meanings: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cooked waterfowl for her (to eat)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cooked waterfowl of her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created the plastic waterfowl she owns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caused her to quickly lower her head or body</a:t>
            </a:r>
            <a:endParaRPr sz="2400" i="1">
              <a:solidFill>
                <a:schemeClr val="lt1"/>
              </a:solidFill>
            </a:endParaRPr>
          </a:p>
        </p:txBody>
      </p:sp>
      <p:pic>
        <p:nvPicPr>
          <p:cNvPr id="430" name="Google Shape;430;p64" descr="Duck, original yellow | Classic Ducks | Rubber Ducks | LILALU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475" y="710119"/>
            <a:ext cx="1763975" cy="17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5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Language interpretation is hard</a:t>
            </a:r>
            <a:endParaRPr sz="3100" b="1"/>
          </a:p>
        </p:txBody>
      </p:sp>
      <p:sp>
        <p:nvSpPr>
          <p:cNvPr id="436" name="Google Shape;436;p65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</a:rPr>
              <a:t>Ambiguity</a:t>
            </a:r>
            <a:endParaRPr sz="23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Sentence: “</a:t>
            </a:r>
            <a:r>
              <a:rPr lang="en" sz="2400" i="1">
                <a:solidFill>
                  <a:schemeClr val="lt1"/>
                </a:solidFill>
              </a:rPr>
              <a:t>I made her </a:t>
            </a:r>
            <a:r>
              <a:rPr lang="en" sz="2400" b="1" i="1">
                <a:solidFill>
                  <a:srgbClr val="FF0000"/>
                </a:solidFill>
              </a:rPr>
              <a:t>duck</a:t>
            </a:r>
            <a:r>
              <a:rPr lang="en" sz="2400">
                <a:solidFill>
                  <a:schemeClr val="lt1"/>
                </a:solidFill>
              </a:rPr>
              <a:t>”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At least 6 different meanings: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cooked waterfowl for her (to eat)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cooked waterfowl of her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created the plastic waterfowl she owns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caused her to quickly lower her head or body</a:t>
            </a:r>
            <a:endParaRPr sz="2400" i="1">
              <a:solidFill>
                <a:schemeClr val="lt1"/>
              </a:solidFill>
            </a:endParaRPr>
          </a:p>
        </p:txBody>
      </p:sp>
      <p:sp>
        <p:nvSpPr>
          <p:cNvPr id="437" name="Google Shape;437;p65"/>
          <p:cNvSpPr/>
          <p:nvPr/>
        </p:nvSpPr>
        <p:spPr>
          <a:xfrm>
            <a:off x="5888650" y="969250"/>
            <a:ext cx="2792400" cy="1273200"/>
          </a:xfrm>
          <a:prstGeom prst="rect">
            <a:avLst/>
          </a:prstGeom>
          <a:solidFill>
            <a:srgbClr val="000000">
              <a:alpha val="0"/>
            </a:srgbClr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 sz="2800" i="1">
                <a:latin typeface="Roboto"/>
                <a:ea typeface="Roboto"/>
                <a:cs typeface="Roboto"/>
                <a:sym typeface="Roboto"/>
              </a:rPr>
              <a:t>Duck</a:t>
            </a:r>
            <a:r>
              <a:rPr lang="en" sz="2800">
                <a:latin typeface="Roboto"/>
                <a:ea typeface="Roboto"/>
                <a:cs typeface="Roboto"/>
                <a:sym typeface="Roboto"/>
              </a:rPr>
              <a:t>” can be a Noun or Verb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6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Language interpretation is hard</a:t>
            </a:r>
            <a:endParaRPr sz="3100" b="1"/>
          </a:p>
        </p:txBody>
      </p:sp>
      <p:sp>
        <p:nvSpPr>
          <p:cNvPr id="443" name="Google Shape;443;p66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</a:rPr>
              <a:t>Ambiguity</a:t>
            </a:r>
            <a:endParaRPr sz="23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Sentence: “</a:t>
            </a:r>
            <a:r>
              <a:rPr lang="en" sz="2400" i="1">
                <a:solidFill>
                  <a:schemeClr val="lt1"/>
                </a:solidFill>
              </a:rPr>
              <a:t>I made</a:t>
            </a:r>
            <a:r>
              <a:rPr lang="en" sz="2400" b="1" i="1">
                <a:solidFill>
                  <a:srgbClr val="FF0000"/>
                </a:solidFill>
              </a:rPr>
              <a:t> her</a:t>
            </a:r>
            <a:r>
              <a:rPr lang="en" sz="2400" i="1">
                <a:solidFill>
                  <a:schemeClr val="lt1"/>
                </a:solidFill>
              </a:rPr>
              <a:t> duck</a:t>
            </a:r>
            <a:r>
              <a:rPr lang="en" sz="2400">
                <a:solidFill>
                  <a:schemeClr val="lt1"/>
                </a:solidFill>
              </a:rPr>
              <a:t>”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At least 6 different meanings: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cooked waterfowl</a:t>
            </a:r>
            <a:r>
              <a:rPr lang="en" sz="2400" b="1" i="1">
                <a:solidFill>
                  <a:srgbClr val="FF0000"/>
                </a:solidFill>
              </a:rPr>
              <a:t> for her</a:t>
            </a:r>
            <a:r>
              <a:rPr lang="en" sz="2400" i="1">
                <a:solidFill>
                  <a:schemeClr val="lt1"/>
                </a:solidFill>
              </a:rPr>
              <a:t> (to eat)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cooked waterfowl </a:t>
            </a:r>
            <a:r>
              <a:rPr lang="en" sz="2400" b="1" i="1">
                <a:solidFill>
                  <a:srgbClr val="FF0000"/>
                </a:solidFill>
              </a:rPr>
              <a:t>of her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created the plastic waterfowl she owns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caused her to quickly lower her head or body</a:t>
            </a:r>
            <a:endParaRPr sz="2400" i="1">
              <a:solidFill>
                <a:schemeClr val="lt1"/>
              </a:solidFill>
            </a:endParaRPr>
          </a:p>
        </p:txBody>
      </p:sp>
      <p:sp>
        <p:nvSpPr>
          <p:cNvPr id="444" name="Google Shape;444;p66"/>
          <p:cNvSpPr/>
          <p:nvPr/>
        </p:nvSpPr>
        <p:spPr>
          <a:xfrm>
            <a:off x="5825350" y="969250"/>
            <a:ext cx="3097200" cy="1982400"/>
          </a:xfrm>
          <a:prstGeom prst="rect">
            <a:avLst/>
          </a:prstGeom>
          <a:solidFill>
            <a:srgbClr val="000000">
              <a:alpha val="0"/>
            </a:srgbClr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 sz="2500" i="1">
                <a:latin typeface="Roboto"/>
                <a:ea typeface="Roboto"/>
                <a:cs typeface="Roboto"/>
                <a:sym typeface="Roboto"/>
              </a:rPr>
              <a:t>her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” can be: 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9685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■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2200" b="1">
                <a:latin typeface="Roboto"/>
                <a:ea typeface="Roboto"/>
                <a:cs typeface="Roboto"/>
                <a:sym typeface="Roboto"/>
              </a:rPr>
              <a:t>possessive </a:t>
            </a:r>
            <a:r>
              <a:rPr lang="en" sz="2200">
                <a:latin typeface="Roboto"/>
                <a:ea typeface="Roboto"/>
                <a:cs typeface="Roboto"/>
                <a:sym typeface="Roboto"/>
              </a:rPr>
              <a:t>pronoun “</a:t>
            </a:r>
            <a:r>
              <a:rPr lang="en" sz="2200" i="1">
                <a:latin typeface="Roboto"/>
                <a:ea typeface="Roboto"/>
                <a:cs typeface="Roboto"/>
                <a:sym typeface="Roboto"/>
              </a:rPr>
              <a:t>of her</a:t>
            </a:r>
            <a:r>
              <a:rPr lang="en" sz="2200">
                <a:latin typeface="Roboto"/>
                <a:ea typeface="Roboto"/>
                <a:cs typeface="Roboto"/>
                <a:sym typeface="Roboto"/>
              </a:rPr>
              <a:t>”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9685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■"/>
            </a:pPr>
            <a:r>
              <a:rPr lang="en" sz="2200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2200" b="1">
                <a:latin typeface="Roboto"/>
                <a:ea typeface="Roboto"/>
                <a:cs typeface="Roboto"/>
                <a:sym typeface="Roboto"/>
              </a:rPr>
              <a:t>dative </a:t>
            </a:r>
            <a:r>
              <a:rPr lang="en" sz="2200">
                <a:latin typeface="Roboto"/>
                <a:ea typeface="Roboto"/>
                <a:cs typeface="Roboto"/>
                <a:sym typeface="Roboto"/>
              </a:rPr>
              <a:t>pronoun “</a:t>
            </a:r>
            <a:r>
              <a:rPr lang="en" sz="2200" i="1">
                <a:latin typeface="Roboto"/>
                <a:ea typeface="Roboto"/>
                <a:cs typeface="Roboto"/>
                <a:sym typeface="Roboto"/>
              </a:rPr>
              <a:t>for her</a:t>
            </a:r>
            <a:r>
              <a:rPr lang="en" sz="2200">
                <a:latin typeface="Roboto"/>
                <a:ea typeface="Roboto"/>
                <a:cs typeface="Roboto"/>
                <a:sym typeface="Roboto"/>
              </a:rPr>
              <a:t>”</a:t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Textbook</a:t>
            </a:r>
            <a:endParaRPr sz="3100" b="1">
              <a:solidFill>
                <a:srgbClr val="999999"/>
              </a:solidFill>
            </a:endParaRPr>
          </a:p>
        </p:txBody>
      </p:sp>
      <p:pic>
        <p:nvPicPr>
          <p:cNvPr id="156" name="Google Shape;156;p32" descr="Amazon.com: Speech and Language Processing eBook : Daniel, Jurafsky, Martin  James H., Norvig Peter, Russell Stuart: Boo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823" y="565200"/>
            <a:ext cx="3064625" cy="4094350"/>
          </a:xfrm>
          <a:prstGeom prst="rect">
            <a:avLst/>
          </a:prstGeom>
          <a:noFill/>
          <a:ln>
            <a:noFill/>
          </a:ln>
          <a:effectLst>
            <a:outerShdw blurRad="342900" dist="952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7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Language Interpretation is Hard</a:t>
            </a:r>
            <a:endParaRPr sz="3100" b="1"/>
          </a:p>
        </p:txBody>
      </p:sp>
      <p:sp>
        <p:nvSpPr>
          <p:cNvPr id="450" name="Google Shape;450;p67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</a:rPr>
              <a:t>Ambiguity</a:t>
            </a:r>
            <a:endParaRPr sz="2300" b="1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Sentence: “</a:t>
            </a:r>
            <a:r>
              <a:rPr lang="en" sz="2400" i="1">
                <a:solidFill>
                  <a:schemeClr val="lt1"/>
                </a:solidFill>
              </a:rPr>
              <a:t>I </a:t>
            </a:r>
            <a:r>
              <a:rPr lang="en" sz="2400" b="1" i="1">
                <a:solidFill>
                  <a:srgbClr val="FF0000"/>
                </a:solidFill>
              </a:rPr>
              <a:t>made </a:t>
            </a:r>
            <a:r>
              <a:rPr lang="en" sz="2400" i="1">
                <a:solidFill>
                  <a:schemeClr val="lt1"/>
                </a:solidFill>
              </a:rPr>
              <a:t>her duck</a:t>
            </a:r>
            <a:r>
              <a:rPr lang="en" sz="2400">
                <a:solidFill>
                  <a:schemeClr val="lt1"/>
                </a:solidFill>
              </a:rPr>
              <a:t>”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At least 6 different meanings: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</a:t>
            </a:r>
            <a:r>
              <a:rPr lang="en" sz="2400" b="1" i="1">
                <a:solidFill>
                  <a:srgbClr val="FF0000"/>
                </a:solidFill>
              </a:rPr>
              <a:t>cooked</a:t>
            </a:r>
            <a:r>
              <a:rPr lang="en" sz="2400" i="1">
                <a:solidFill>
                  <a:schemeClr val="lt1"/>
                </a:solidFill>
              </a:rPr>
              <a:t> waterfowl</a:t>
            </a:r>
            <a:r>
              <a:rPr lang="en" sz="2400" b="1" i="1">
                <a:solidFill>
                  <a:srgbClr val="FF0000"/>
                </a:solidFill>
              </a:rPr>
              <a:t> </a:t>
            </a:r>
            <a:r>
              <a:rPr lang="en" sz="2400" i="1">
                <a:solidFill>
                  <a:schemeClr val="lt1"/>
                </a:solidFill>
              </a:rPr>
              <a:t>for her (to eat)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</a:t>
            </a:r>
            <a:r>
              <a:rPr lang="en" sz="2400" b="1" i="1">
                <a:solidFill>
                  <a:srgbClr val="FF0000"/>
                </a:solidFill>
              </a:rPr>
              <a:t>cooked</a:t>
            </a:r>
            <a:r>
              <a:rPr lang="en" sz="2400" i="1">
                <a:solidFill>
                  <a:schemeClr val="lt1"/>
                </a:solidFill>
              </a:rPr>
              <a:t> waterfowl of her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</a:t>
            </a:r>
            <a:r>
              <a:rPr lang="en" sz="2400" b="1" i="1">
                <a:solidFill>
                  <a:srgbClr val="FF0000"/>
                </a:solidFill>
              </a:rPr>
              <a:t>created</a:t>
            </a:r>
            <a:r>
              <a:rPr lang="en" sz="2400" i="1">
                <a:solidFill>
                  <a:schemeClr val="lt1"/>
                </a:solidFill>
              </a:rPr>
              <a:t> the plastic waterfowl she owns</a:t>
            </a:r>
            <a:endParaRPr sz="2400" i="1">
              <a:solidFill>
                <a:schemeClr val="lt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i="1">
                <a:solidFill>
                  <a:schemeClr val="lt1"/>
                </a:solidFill>
              </a:rPr>
              <a:t>I </a:t>
            </a:r>
            <a:r>
              <a:rPr lang="en" sz="2400" b="1" i="1">
                <a:solidFill>
                  <a:srgbClr val="FF0000"/>
                </a:solidFill>
              </a:rPr>
              <a:t>caused</a:t>
            </a:r>
            <a:r>
              <a:rPr lang="en" sz="2400" i="1">
                <a:solidFill>
                  <a:schemeClr val="lt1"/>
                </a:solidFill>
              </a:rPr>
              <a:t> her to quickly lower her head or body</a:t>
            </a:r>
            <a:endParaRPr sz="2400" i="1">
              <a:solidFill>
                <a:schemeClr val="lt1"/>
              </a:solidFill>
            </a:endParaRPr>
          </a:p>
        </p:txBody>
      </p:sp>
      <p:sp>
        <p:nvSpPr>
          <p:cNvPr id="451" name="Google Shape;451;p67"/>
          <p:cNvSpPr/>
          <p:nvPr/>
        </p:nvSpPr>
        <p:spPr>
          <a:xfrm>
            <a:off x="5941100" y="969250"/>
            <a:ext cx="2913600" cy="1461300"/>
          </a:xfrm>
          <a:prstGeom prst="rect">
            <a:avLst/>
          </a:prstGeom>
          <a:solidFill>
            <a:srgbClr val="000000">
              <a:alpha val="0"/>
            </a:srgbClr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" sz="2500" i="1">
                <a:latin typeface="Roboto"/>
                <a:ea typeface="Roboto"/>
                <a:cs typeface="Roboto"/>
                <a:sym typeface="Roboto"/>
              </a:rPr>
              <a:t>make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” can mean “</a:t>
            </a:r>
            <a:r>
              <a:rPr lang="en" sz="2500" i="1">
                <a:latin typeface="Roboto"/>
                <a:ea typeface="Roboto"/>
                <a:cs typeface="Roboto"/>
                <a:sym typeface="Roboto"/>
              </a:rPr>
              <a:t>cooked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”, “</a:t>
            </a:r>
            <a:r>
              <a:rPr lang="en" sz="2500" i="1">
                <a:latin typeface="Roboto"/>
                <a:ea typeface="Roboto"/>
                <a:cs typeface="Roboto"/>
                <a:sym typeface="Roboto"/>
              </a:rPr>
              <a:t>created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”, or “</a:t>
            </a:r>
            <a:r>
              <a:rPr lang="en" sz="2500" i="1">
                <a:latin typeface="Roboto"/>
                <a:ea typeface="Roboto"/>
                <a:cs typeface="Roboto"/>
                <a:sym typeface="Roboto"/>
              </a:rPr>
              <a:t>caused</a:t>
            </a:r>
            <a:r>
              <a:rPr lang="en" sz="2500">
                <a:latin typeface="Roboto"/>
                <a:ea typeface="Roboto"/>
                <a:cs typeface="Roboto"/>
                <a:sym typeface="Roboto"/>
              </a:rPr>
              <a:t>”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8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Challenges: Slang, Emojis and Hashtags</a:t>
            </a:r>
            <a:endParaRPr sz="3100" b="1"/>
          </a:p>
        </p:txBody>
      </p:sp>
      <p:sp>
        <p:nvSpPr>
          <p:cNvPr id="457" name="Google Shape;457;p68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“OMG”	 </a:t>
            </a:r>
            <a:r>
              <a:rPr lang="en" sz="2300">
                <a:solidFill>
                  <a:schemeClr val="lt1"/>
                </a:solidFill>
              </a:rPr>
              <a:t>=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“w8”</a:t>
            </a:r>
            <a:r>
              <a:rPr lang="en" sz="2300">
                <a:solidFill>
                  <a:schemeClr val="lt1"/>
                </a:solidFill>
              </a:rPr>
              <a:t>	 = 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“brb”</a:t>
            </a:r>
            <a:r>
              <a:rPr lang="en" sz="2300">
                <a:solidFill>
                  <a:schemeClr val="lt1"/>
                </a:solidFill>
              </a:rPr>
              <a:t>	 = 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9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Challenges: Slang, Emojis and Hashtags</a:t>
            </a:r>
            <a:endParaRPr sz="3100" b="1"/>
          </a:p>
        </p:txBody>
      </p:sp>
      <p:sp>
        <p:nvSpPr>
          <p:cNvPr id="463" name="Google Shape;463;p69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“OMG”	 </a:t>
            </a:r>
            <a:r>
              <a:rPr lang="en" sz="2300">
                <a:solidFill>
                  <a:schemeClr val="lt1"/>
                </a:solidFill>
              </a:rPr>
              <a:t>= Oh my god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“w8”</a:t>
            </a:r>
            <a:r>
              <a:rPr lang="en" sz="2300">
                <a:solidFill>
                  <a:schemeClr val="lt1"/>
                </a:solidFill>
              </a:rPr>
              <a:t>	 = wait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“brb”</a:t>
            </a:r>
            <a:r>
              <a:rPr lang="en" sz="2300">
                <a:solidFill>
                  <a:schemeClr val="lt1"/>
                </a:solidFill>
              </a:rPr>
              <a:t>	 = be right back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0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Challenges: Slang, Emojis and Hashtags</a:t>
            </a:r>
            <a:endParaRPr sz="3100" b="1"/>
          </a:p>
        </p:txBody>
      </p:sp>
      <p:sp>
        <p:nvSpPr>
          <p:cNvPr id="469" name="Google Shape;469;p70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“OMG”	 </a:t>
            </a:r>
            <a:r>
              <a:rPr lang="en" sz="2300">
                <a:solidFill>
                  <a:schemeClr val="lt1"/>
                </a:solidFill>
              </a:rPr>
              <a:t>= Oh my god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“w8”</a:t>
            </a:r>
            <a:r>
              <a:rPr lang="en" sz="2300">
                <a:solidFill>
                  <a:schemeClr val="lt1"/>
                </a:solidFill>
              </a:rPr>
              <a:t>	 = wait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“brb”</a:t>
            </a:r>
            <a:r>
              <a:rPr lang="en" sz="2300">
                <a:solidFill>
                  <a:schemeClr val="lt1"/>
                </a:solidFill>
              </a:rPr>
              <a:t>	 = be right back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</p:txBody>
      </p:sp>
      <p:pic>
        <p:nvPicPr>
          <p:cNvPr id="470" name="Google Shape;470;p70" descr="Happy Emoji, Microsoft sty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50" y="2571750"/>
            <a:ext cx="1295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70" descr="Tear Emoji, Microsoft sty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350" y="2571750"/>
            <a:ext cx="1295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0"/>
          <p:cNvSpPr txBox="1"/>
          <p:nvPr/>
        </p:nvSpPr>
        <p:spPr>
          <a:xfrm>
            <a:off x="2066600" y="3914175"/>
            <a:ext cx="106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70"/>
          <p:cNvSpPr txBox="1"/>
          <p:nvPr/>
        </p:nvSpPr>
        <p:spPr>
          <a:xfrm>
            <a:off x="536800" y="3914175"/>
            <a:ext cx="106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0"/>
          <p:cNvSpPr/>
          <p:nvPr/>
        </p:nvSpPr>
        <p:spPr>
          <a:xfrm>
            <a:off x="344345" y="2329400"/>
            <a:ext cx="3038400" cy="2232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1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Challenges: Slang, Emojis and Hashtags</a:t>
            </a:r>
            <a:endParaRPr sz="3100" b="1"/>
          </a:p>
        </p:txBody>
      </p:sp>
      <p:sp>
        <p:nvSpPr>
          <p:cNvPr id="480" name="Google Shape;480;p71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“OMG”	 </a:t>
            </a:r>
            <a:r>
              <a:rPr lang="en" sz="2300">
                <a:solidFill>
                  <a:schemeClr val="lt1"/>
                </a:solidFill>
              </a:rPr>
              <a:t>= Oh my god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“w8”</a:t>
            </a:r>
            <a:r>
              <a:rPr lang="en" sz="2300">
                <a:solidFill>
                  <a:schemeClr val="lt1"/>
                </a:solidFill>
              </a:rPr>
              <a:t>	 = wait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“brb”</a:t>
            </a:r>
            <a:r>
              <a:rPr lang="en" sz="2300">
                <a:solidFill>
                  <a:schemeClr val="lt1"/>
                </a:solidFill>
              </a:rPr>
              <a:t>	 = be right back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</p:txBody>
      </p:sp>
      <p:pic>
        <p:nvPicPr>
          <p:cNvPr id="481" name="Google Shape;481;p71" descr="Happy Emoji, Microsoft sty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50" y="2571750"/>
            <a:ext cx="1295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71" descr="Tear Emoji, Microsoft sty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350" y="2571750"/>
            <a:ext cx="1295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1"/>
          <p:cNvSpPr txBox="1"/>
          <p:nvPr/>
        </p:nvSpPr>
        <p:spPr>
          <a:xfrm>
            <a:off x="2066600" y="3914175"/>
            <a:ext cx="1062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Sad</a:t>
            </a:r>
            <a:endParaRPr/>
          </a:p>
        </p:txBody>
      </p:sp>
      <p:sp>
        <p:nvSpPr>
          <p:cNvPr id="484" name="Google Shape;484;p71"/>
          <p:cNvSpPr txBox="1"/>
          <p:nvPr/>
        </p:nvSpPr>
        <p:spPr>
          <a:xfrm>
            <a:off x="536800" y="3914175"/>
            <a:ext cx="1062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Happy</a:t>
            </a:r>
            <a:endParaRPr/>
          </a:p>
        </p:txBody>
      </p:sp>
      <p:sp>
        <p:nvSpPr>
          <p:cNvPr id="485" name="Google Shape;485;p71"/>
          <p:cNvSpPr/>
          <p:nvPr/>
        </p:nvSpPr>
        <p:spPr>
          <a:xfrm>
            <a:off x="344345" y="2329400"/>
            <a:ext cx="3038400" cy="2232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2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Challenges: Slang, Emojis and Hashtags</a:t>
            </a:r>
            <a:endParaRPr sz="3100" b="1"/>
          </a:p>
        </p:txBody>
      </p:sp>
      <p:sp>
        <p:nvSpPr>
          <p:cNvPr id="491" name="Google Shape;491;p72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“OMG”	 </a:t>
            </a:r>
            <a:r>
              <a:rPr lang="en" sz="2300">
                <a:solidFill>
                  <a:schemeClr val="lt1"/>
                </a:solidFill>
              </a:rPr>
              <a:t>= Oh my god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“w8”</a:t>
            </a:r>
            <a:r>
              <a:rPr lang="en" sz="2300">
                <a:solidFill>
                  <a:schemeClr val="lt1"/>
                </a:solidFill>
              </a:rPr>
              <a:t>	 = wait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 i="1">
                <a:solidFill>
                  <a:schemeClr val="lt1"/>
                </a:solidFill>
              </a:rPr>
              <a:t>“brb”</a:t>
            </a:r>
            <a:r>
              <a:rPr lang="en" sz="2300">
                <a:solidFill>
                  <a:schemeClr val="lt1"/>
                </a:solidFill>
              </a:rPr>
              <a:t>	 = be right back</a:t>
            </a:r>
            <a:endParaRPr sz="2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</p:txBody>
      </p:sp>
      <p:pic>
        <p:nvPicPr>
          <p:cNvPr id="492" name="Google Shape;492;p72" descr="Happy Emoji, Microsoft sty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50" y="2571750"/>
            <a:ext cx="1295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72" descr="Tear Emoji, Microsoft sty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0350" y="2571750"/>
            <a:ext cx="1295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2"/>
          <p:cNvSpPr txBox="1"/>
          <p:nvPr/>
        </p:nvSpPr>
        <p:spPr>
          <a:xfrm>
            <a:off x="2066600" y="3914175"/>
            <a:ext cx="1062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Sad</a:t>
            </a:r>
            <a:endParaRPr/>
          </a:p>
        </p:txBody>
      </p:sp>
      <p:sp>
        <p:nvSpPr>
          <p:cNvPr id="495" name="Google Shape;495;p72"/>
          <p:cNvSpPr txBox="1"/>
          <p:nvPr/>
        </p:nvSpPr>
        <p:spPr>
          <a:xfrm>
            <a:off x="536800" y="3914175"/>
            <a:ext cx="1062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Happy</a:t>
            </a:r>
            <a:endParaRPr/>
          </a:p>
        </p:txBody>
      </p:sp>
      <p:sp>
        <p:nvSpPr>
          <p:cNvPr id="496" name="Google Shape;496;p72"/>
          <p:cNvSpPr/>
          <p:nvPr/>
        </p:nvSpPr>
        <p:spPr>
          <a:xfrm>
            <a:off x="344345" y="2329400"/>
            <a:ext cx="3038400" cy="2232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7" name="Google Shape;497;p72" descr="Sarcasm detection, sentiment analysis, NLP | Towards Data Scienc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650" y="1605838"/>
            <a:ext cx="5049900" cy="17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3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Challenges on PoS Tagging</a:t>
            </a:r>
            <a:endParaRPr sz="3100" b="1"/>
          </a:p>
        </p:txBody>
      </p:sp>
      <p:pic>
        <p:nvPicPr>
          <p:cNvPr id="503" name="Google Shape;50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00" y="1272500"/>
            <a:ext cx="79248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4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Challenges on PoS Tagging</a:t>
            </a:r>
            <a:endParaRPr sz="3100" b="1"/>
          </a:p>
        </p:txBody>
      </p:sp>
      <p:pic>
        <p:nvPicPr>
          <p:cNvPr id="509" name="Google Shape;50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25" y="1214625"/>
            <a:ext cx="793432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5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Challenges on PoS Tagging</a:t>
            </a:r>
            <a:endParaRPr sz="3100" b="1"/>
          </a:p>
        </p:txBody>
      </p:sp>
      <p:pic>
        <p:nvPicPr>
          <p:cNvPr id="515" name="Google Shape;51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75" y="976313"/>
            <a:ext cx="7943850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Challenging Morphology and Syntax</a:t>
            </a:r>
            <a:endParaRPr sz="3100" b="1"/>
          </a:p>
        </p:txBody>
      </p:sp>
      <p:sp>
        <p:nvSpPr>
          <p:cNvPr id="521" name="Google Shape;521;p76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“</a:t>
            </a:r>
            <a:r>
              <a:rPr lang="en" sz="2400" i="1">
                <a:solidFill>
                  <a:schemeClr val="lt1"/>
                </a:solidFill>
              </a:rPr>
              <a:t>A ship-shipping ship, shipping shipping-ships</a:t>
            </a:r>
            <a:r>
              <a:rPr lang="en" sz="2400">
                <a:solidFill>
                  <a:schemeClr val="lt1"/>
                </a:solidFill>
              </a:rPr>
              <a:t>”.</a:t>
            </a:r>
            <a:endParaRPr sz="2400" i="1">
              <a:solidFill>
                <a:schemeClr val="lt1"/>
              </a:solidFill>
            </a:endParaRPr>
          </a:p>
        </p:txBody>
      </p:sp>
      <p:pic>
        <p:nvPicPr>
          <p:cNvPr id="522" name="Google Shape;52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6150" y="1542238"/>
            <a:ext cx="60960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sldNum" idx="12"/>
          </p:nvPr>
        </p:nvSpPr>
        <p:spPr>
          <a:xfrm>
            <a:off x="8586105" y="4942155"/>
            <a:ext cx="228900" cy="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50" tIns="17450" rIns="17450" bIns="17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41"/>
          <p:cNvSpPr txBox="1">
            <a:spLocks noGrp="1"/>
          </p:cNvSpPr>
          <p:nvPr>
            <p:ph type="title"/>
          </p:nvPr>
        </p:nvSpPr>
        <p:spPr>
          <a:xfrm>
            <a:off x="205450" y="2315675"/>
            <a:ext cx="8717100" cy="446100"/>
          </a:xfrm>
          <a:prstGeom prst="rect">
            <a:avLst/>
          </a:prstGeom>
        </p:spPr>
        <p:txBody>
          <a:bodyPr spcFirstLastPara="1" wrap="square" lIns="17450" tIns="17450" rIns="17450" bIns="17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Introduction to NLP</a:t>
            </a:r>
            <a:endParaRPr sz="31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7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Tackling the problem</a:t>
            </a:r>
            <a:endParaRPr sz="3100" b="1"/>
          </a:p>
        </p:txBody>
      </p:sp>
      <p:sp>
        <p:nvSpPr>
          <p:cNvPr id="528" name="Google Shape;528;p77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lt1"/>
                </a:solidFill>
              </a:rPr>
              <a:t>What tools do we need?</a:t>
            </a:r>
            <a:endParaRPr sz="2600" u="sng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Knowledge about language and the world.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Ways to combine knowledge sources.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lt1"/>
                </a:solidFill>
              </a:rPr>
              <a:t>How we do this?</a:t>
            </a:r>
            <a:endParaRPr sz="2600" u="sng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Neural and other machine learning models build from language data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8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Models and tools</a:t>
            </a:r>
            <a:endParaRPr sz="3100" b="1"/>
          </a:p>
        </p:txBody>
      </p:sp>
      <p:sp>
        <p:nvSpPr>
          <p:cNvPr id="534" name="Google Shape;534;p78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371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</a:pPr>
            <a:r>
              <a:rPr lang="en" sz="2400">
                <a:solidFill>
                  <a:schemeClr val="lt1"/>
                </a:solidFill>
              </a:rPr>
              <a:t>Regular Expressions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Edit Distance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Language Models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Neural Word Embeddings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</a:pPr>
            <a:r>
              <a:rPr lang="en" sz="2400">
                <a:solidFill>
                  <a:schemeClr val="lt1"/>
                </a:solidFill>
              </a:rPr>
              <a:t>Machine Learning Classifiers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35" name="Google Shape;535;p78"/>
          <p:cNvSpPr txBox="1">
            <a:spLocks noGrp="1"/>
          </p:cNvSpPr>
          <p:nvPr>
            <p:ph type="body" idx="1"/>
          </p:nvPr>
        </p:nvSpPr>
        <p:spPr>
          <a:xfrm>
            <a:off x="4789025" y="969250"/>
            <a:ext cx="40656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</a:pPr>
            <a:r>
              <a:rPr lang="en" sz="2300">
                <a:solidFill>
                  <a:schemeClr val="lt1"/>
                </a:solidFill>
              </a:rPr>
              <a:t>Sentiment Lexicons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Emotion Lexicons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Network Algorithms</a:t>
            </a:r>
            <a:endParaRPr sz="23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Recommendation Algorithms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9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Word embeddings</a:t>
            </a:r>
            <a:endParaRPr sz="3100" b="1"/>
          </a:p>
        </p:txBody>
      </p:sp>
      <p:sp>
        <p:nvSpPr>
          <p:cNvPr id="541" name="Google Shape;541;p79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A word’s semantic meaning as a 300-dimensional vector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542" name="Google Shape;542;p79"/>
          <p:cNvPicPr preferRelativeResize="0"/>
          <p:nvPr/>
        </p:nvPicPr>
        <p:blipFill rotWithShape="1">
          <a:blip r:embed="rId3">
            <a:alphaModFix/>
          </a:blip>
          <a:srcRect t="11111" r="36049"/>
          <a:stretch/>
        </p:blipFill>
        <p:spPr>
          <a:xfrm>
            <a:off x="205450" y="1785400"/>
            <a:ext cx="5133374" cy="25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79"/>
          <p:cNvPicPr preferRelativeResize="0"/>
          <p:nvPr/>
        </p:nvPicPr>
        <p:blipFill rotWithShape="1">
          <a:blip r:embed="rId3">
            <a:alphaModFix/>
          </a:blip>
          <a:srcRect l="65032"/>
          <a:stretch/>
        </p:blipFill>
        <p:spPr>
          <a:xfrm>
            <a:off x="5523050" y="1490325"/>
            <a:ext cx="2806874" cy="28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9"/>
          <p:cNvSpPr txBox="1"/>
          <p:nvPr/>
        </p:nvSpPr>
        <p:spPr>
          <a:xfrm>
            <a:off x="475275" y="4311250"/>
            <a:ext cx="669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Image taken from: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https://towardsdatascience.com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Plots are a product of dimensionality reduction to 3D and 2D.</a:t>
            </a:r>
            <a:endParaRPr sz="1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0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Embeddings are the core of NLP</a:t>
            </a:r>
            <a:endParaRPr sz="3100" b="1"/>
          </a:p>
        </p:txBody>
      </p:sp>
      <p:sp>
        <p:nvSpPr>
          <p:cNvPr id="550" name="Google Shape;550;p80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Word embeddings are the core technology for any NLP task: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Finding synonyms of words.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Deciding the similarity of two sentences.</a:t>
            </a:r>
            <a:endParaRPr sz="2600"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Capturing the context of a text.</a:t>
            </a:r>
            <a:endParaRPr sz="26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81"/>
          <p:cNvPicPr preferRelativeResize="0"/>
          <p:nvPr/>
        </p:nvPicPr>
        <p:blipFill rotWithShape="1">
          <a:blip r:embed="rId3">
            <a:alphaModFix/>
          </a:blip>
          <a:srcRect t="11112" r="70707" b="24242"/>
          <a:stretch/>
        </p:blipFill>
        <p:spPr>
          <a:xfrm>
            <a:off x="7035525" y="638491"/>
            <a:ext cx="2073725" cy="16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81"/>
          <p:cNvSpPr/>
          <p:nvPr/>
        </p:nvSpPr>
        <p:spPr>
          <a:xfrm>
            <a:off x="173625" y="2100258"/>
            <a:ext cx="6861900" cy="2451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81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How to learn the embeddings?</a:t>
            </a:r>
            <a:endParaRPr sz="3100" b="1"/>
          </a:p>
        </p:txBody>
      </p:sp>
      <p:sp>
        <p:nvSpPr>
          <p:cNvPr id="558" name="Google Shape;558;p81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6861900" cy="946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Push co-occurring words together in space:</a:t>
            </a:r>
            <a:endParaRPr sz="2100">
              <a:solidFill>
                <a:schemeClr val="lt1"/>
              </a:solidFill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❏"/>
            </a:pPr>
            <a:r>
              <a:rPr lang="en" sz="2100">
                <a:solidFill>
                  <a:schemeClr val="lt1"/>
                </a:solidFill>
              </a:rPr>
              <a:t>Read millions of words </a:t>
            </a:r>
            <a:r>
              <a:rPr lang="en" sz="2800" b="1">
                <a:solidFill>
                  <a:schemeClr val="lt1"/>
                </a:solidFill>
              </a:rPr>
              <a:t>→</a:t>
            </a:r>
            <a:r>
              <a:rPr lang="en" sz="2100">
                <a:solidFill>
                  <a:schemeClr val="lt1"/>
                </a:solidFill>
              </a:rPr>
              <a:t> Study their co-occurrence. </a:t>
            </a: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“Elizabeth II is </a:t>
            </a:r>
            <a:r>
              <a:rPr lang="en" sz="1900" b="1">
                <a:solidFill>
                  <a:srgbClr val="FF0000"/>
                </a:solidFill>
              </a:rPr>
              <a:t>Queen</a:t>
            </a:r>
            <a:r>
              <a:rPr lang="en" sz="1900">
                <a:solidFill>
                  <a:schemeClr val="lt1"/>
                </a:solidFill>
              </a:rPr>
              <a:t> of the United Kingdom ... </a:t>
            </a:r>
            <a:r>
              <a:rPr lang="en" sz="1900" b="1">
                <a:solidFill>
                  <a:srgbClr val="FF0000"/>
                </a:solidFill>
              </a:rPr>
              <a:t>Her</a:t>
            </a:r>
            <a:r>
              <a:rPr lang="en" sz="1900">
                <a:solidFill>
                  <a:schemeClr val="lt1"/>
                </a:solidFill>
              </a:rPr>
              <a:t> </a:t>
            </a:r>
            <a:r>
              <a:rPr lang="en" sz="1900" b="1">
                <a:solidFill>
                  <a:srgbClr val="FF0000"/>
                </a:solidFill>
              </a:rPr>
              <a:t>father</a:t>
            </a:r>
            <a:r>
              <a:rPr lang="en" sz="1900">
                <a:solidFill>
                  <a:schemeClr val="lt1"/>
                </a:solidFill>
              </a:rPr>
              <a:t> ascended the throne in 1936 upon the abdication of </a:t>
            </a:r>
            <a:r>
              <a:rPr lang="en" sz="1900" b="1">
                <a:solidFill>
                  <a:srgbClr val="FF0000"/>
                </a:solidFill>
              </a:rPr>
              <a:t>his</a:t>
            </a:r>
            <a:r>
              <a:rPr lang="en" sz="1900">
                <a:solidFill>
                  <a:schemeClr val="lt1"/>
                </a:solidFill>
              </a:rPr>
              <a:t> brother, </a:t>
            </a:r>
            <a:r>
              <a:rPr lang="en" sz="1900" b="1">
                <a:solidFill>
                  <a:srgbClr val="FF0000"/>
                </a:solidFill>
              </a:rPr>
              <a:t>King</a:t>
            </a:r>
            <a:r>
              <a:rPr lang="en" sz="1900">
                <a:solidFill>
                  <a:schemeClr val="lt1"/>
                </a:solidFill>
              </a:rPr>
              <a:t> Edward VIII ... </a:t>
            </a:r>
            <a:r>
              <a:rPr lang="en" sz="1900" b="1">
                <a:solidFill>
                  <a:srgbClr val="FF0000"/>
                </a:solidFill>
              </a:rPr>
              <a:t>She</a:t>
            </a:r>
            <a:r>
              <a:rPr lang="en" sz="1900">
                <a:solidFill>
                  <a:schemeClr val="lt1"/>
                </a:solidFill>
              </a:rPr>
              <a:t> was educated privately at home ... In November 1947, </a:t>
            </a:r>
            <a:r>
              <a:rPr lang="en" sz="1900" b="1">
                <a:solidFill>
                  <a:srgbClr val="FF0000"/>
                </a:solidFill>
              </a:rPr>
              <a:t>she</a:t>
            </a:r>
            <a:r>
              <a:rPr lang="en" sz="1900">
                <a:solidFill>
                  <a:schemeClr val="lt1"/>
                </a:solidFill>
              </a:rPr>
              <a:t> married Philip Mountbatten, a former prince of Greece and Denmark ... When</a:t>
            </a:r>
            <a:r>
              <a:rPr lang="en" sz="1900" b="1">
                <a:solidFill>
                  <a:srgbClr val="FF0000"/>
                </a:solidFill>
              </a:rPr>
              <a:t> her</a:t>
            </a:r>
            <a:r>
              <a:rPr lang="en" sz="1900">
                <a:solidFill>
                  <a:schemeClr val="lt1"/>
                </a:solidFill>
              </a:rPr>
              <a:t> father died in February 1952, Elizabeth—then 25 years old—became </a:t>
            </a:r>
            <a:r>
              <a:rPr lang="en" sz="1900" b="1">
                <a:solidFill>
                  <a:srgbClr val="FF0000"/>
                </a:solidFill>
              </a:rPr>
              <a:t>queen</a:t>
            </a:r>
            <a:r>
              <a:rPr lang="en" sz="1900">
                <a:solidFill>
                  <a:schemeClr val="lt1"/>
                </a:solidFill>
              </a:rPr>
              <a:t> regnant …”</a:t>
            </a:r>
            <a:endParaRPr sz="1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2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Course Outline</a:t>
            </a:r>
            <a:endParaRPr sz="3100" b="1"/>
          </a:p>
        </p:txBody>
      </p:sp>
      <p:sp>
        <p:nvSpPr>
          <p:cNvPr id="564" name="Google Shape;564;p82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Text Pre-processing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Language Modeling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Text Classification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Word Vector Representation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Distributed Contextual Embeddings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Application of NLP in: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LcPeriod"/>
            </a:pPr>
            <a:r>
              <a:rPr lang="en" sz="2000">
                <a:solidFill>
                  <a:schemeClr val="lt1"/>
                </a:solidFill>
              </a:rPr>
              <a:t>Hate-speech Identification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LcPeriod"/>
            </a:pPr>
            <a:r>
              <a:rPr lang="en" sz="2000">
                <a:solidFill>
                  <a:schemeClr val="lt1"/>
                </a:solidFill>
              </a:rPr>
              <a:t>Fake News Detection</a:t>
            </a:r>
            <a:endParaRPr sz="2000">
              <a:solidFill>
                <a:schemeClr val="lt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lphaLcPeriod"/>
            </a:pPr>
            <a:r>
              <a:rPr lang="en" sz="2000">
                <a:solidFill>
                  <a:schemeClr val="lt1"/>
                </a:solidFill>
              </a:rPr>
              <a:t>Political Polarization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lang="en" sz="2000">
                <a:solidFill>
                  <a:schemeClr val="lt1"/>
                </a:solidFill>
              </a:rPr>
              <a:t>Introduction to Large Language Models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3"/>
          <p:cNvSpPr txBox="1">
            <a:spLocks noGrp="1"/>
          </p:cNvSpPr>
          <p:nvPr>
            <p:ph type="title"/>
          </p:nvPr>
        </p:nvSpPr>
        <p:spPr>
          <a:xfrm>
            <a:off x="205450" y="490250"/>
            <a:ext cx="8717100" cy="4082700"/>
          </a:xfrm>
          <a:prstGeom prst="rect">
            <a:avLst/>
          </a:prstGeom>
        </p:spPr>
        <p:txBody>
          <a:bodyPr spcFirstLastPara="1" wrap="square" lIns="58925" tIns="58925" rIns="58925" bIns="58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Thank You</a:t>
            </a:r>
            <a:endParaRPr sz="31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</p:txBody>
      </p:sp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From Language to Information</a:t>
            </a:r>
            <a:endParaRPr sz="31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Automatically extracting meaning and structure from:</a:t>
            </a:r>
            <a:endParaRPr sz="2600">
              <a:solidFill>
                <a:schemeClr val="lt1"/>
              </a:solidFill>
            </a:endParaRPr>
          </a:p>
          <a:p>
            <a:pPr marL="40005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Human language text and speech (news, social media, etc.)</a:t>
            </a:r>
            <a:endParaRPr sz="2300">
              <a:solidFill>
                <a:schemeClr val="lt1"/>
              </a:solidFill>
            </a:endParaRPr>
          </a:p>
          <a:p>
            <a:pPr marL="40005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Social networks</a:t>
            </a:r>
            <a:endParaRPr sz="2300">
              <a:solidFill>
                <a:schemeClr val="lt1"/>
              </a:solidFill>
            </a:endParaRPr>
          </a:p>
          <a:p>
            <a:pPr marL="400050" lvl="1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Genome sequences</a:t>
            </a:r>
            <a:endParaRPr sz="23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</a:endParaRPr>
          </a:p>
        </p:txBody>
      </p:sp>
      <p:sp>
        <p:nvSpPr>
          <p:cNvPr id="232" name="Google Shape;232;p43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From Language to Information</a:t>
            </a:r>
            <a:endParaRPr sz="31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85455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3429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Automatically extracting meaning and structure from:</a:t>
            </a:r>
            <a:endParaRPr sz="2600">
              <a:solidFill>
                <a:schemeClr val="lt1"/>
              </a:solidFill>
            </a:endParaRPr>
          </a:p>
          <a:p>
            <a:pPr marL="40005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Human language text and speech (news, social media, etc.)</a:t>
            </a:r>
            <a:endParaRPr sz="2300">
              <a:solidFill>
                <a:schemeClr val="lt1"/>
              </a:solidFill>
            </a:endParaRPr>
          </a:p>
          <a:p>
            <a:pPr marL="40005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Social networks</a:t>
            </a:r>
            <a:endParaRPr sz="2300">
              <a:solidFill>
                <a:schemeClr val="lt1"/>
              </a:solidFill>
            </a:endParaRPr>
          </a:p>
          <a:p>
            <a:pPr marL="400050" lvl="1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Genome sequences</a:t>
            </a:r>
            <a:endParaRPr sz="2300">
              <a:solidFill>
                <a:schemeClr val="lt1"/>
              </a:solidFill>
            </a:endParaRPr>
          </a:p>
          <a:p>
            <a:pPr marL="342900" lvl="0" indent="-279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❏"/>
            </a:pPr>
            <a:r>
              <a:rPr lang="en" sz="2600">
                <a:solidFill>
                  <a:schemeClr val="lt1"/>
                </a:solidFill>
              </a:rPr>
              <a:t>Interacting with humans via language</a:t>
            </a:r>
            <a:endParaRPr sz="2600">
              <a:solidFill>
                <a:schemeClr val="lt1"/>
              </a:solidFill>
            </a:endParaRPr>
          </a:p>
          <a:p>
            <a:pPr marL="40005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Dialog systems/Chatbots</a:t>
            </a:r>
            <a:endParaRPr sz="2300">
              <a:solidFill>
                <a:schemeClr val="lt1"/>
              </a:solidFill>
            </a:endParaRPr>
          </a:p>
          <a:p>
            <a:pPr marL="40005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Question Answering</a:t>
            </a:r>
            <a:endParaRPr sz="2300">
              <a:solidFill>
                <a:schemeClr val="lt1"/>
              </a:solidFill>
            </a:endParaRPr>
          </a:p>
          <a:p>
            <a:pPr marL="40005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■"/>
            </a:pPr>
            <a:r>
              <a:rPr lang="en" sz="2300">
                <a:solidFill>
                  <a:schemeClr val="lt1"/>
                </a:solidFill>
              </a:rPr>
              <a:t>Recommendation Systems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238" name="Google Shape;238;p44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From Language to Information</a:t>
            </a:r>
            <a:endParaRPr sz="31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5" descr="Amazon Logo | Bookstore design, ? logo, Amazon logo"/>
          <p:cNvPicPr preferRelativeResize="0"/>
          <p:nvPr/>
        </p:nvPicPr>
        <p:blipFill rotWithShape="1">
          <a:blip r:embed="rId3">
            <a:alphaModFix/>
          </a:blip>
          <a:srcRect b="18240"/>
          <a:stretch/>
        </p:blipFill>
        <p:spPr>
          <a:xfrm>
            <a:off x="5186350" y="3153125"/>
            <a:ext cx="1982175" cy="16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5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Industry and commercial applications</a:t>
            </a:r>
            <a:endParaRPr sz="3100" b="1">
              <a:solidFill>
                <a:srgbClr val="999999"/>
              </a:solidFill>
            </a:endParaRPr>
          </a:p>
        </p:txBody>
      </p:sp>
      <p:pic>
        <p:nvPicPr>
          <p:cNvPr id="245" name="Google Shape;245;p45" descr="Instagram - Wiktionar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2795" y="855543"/>
            <a:ext cx="1246225" cy="12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5" descr="Meta Logo, history, meaning, symbol, 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6275" y="665075"/>
            <a:ext cx="3009401" cy="169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5" descr="Yes, Google has a new logo – but why?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3825" y="1832049"/>
            <a:ext cx="1692774" cy="16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5" descr="File:Logo of YouTube (2015-2017).svg - Wikimedia Common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5650" y="3630897"/>
            <a:ext cx="3161750" cy="13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5" descr="File:Microsoft logo (2012).svg - Wikimedia Common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450" y="828188"/>
            <a:ext cx="4972051" cy="106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5" descr="How to type Apple logo  on iPhone, Mac, Apple TV, Windows &amp;amp; mor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6457" y="3162407"/>
            <a:ext cx="1246225" cy="145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5" descr="Facebook - Log In or Sign Up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1050" y="2010125"/>
            <a:ext cx="1111025" cy="11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5" descr="2017-09-Twitter-logo - Europa Nostra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00122" y="1898848"/>
            <a:ext cx="1982175" cy="198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5" descr="Yahoo Logo, history, meaning, symbol, 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76259" y="2138488"/>
            <a:ext cx="1804874" cy="101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5" descr="File:Pinterest-logo.png - Wikimedia Commons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75850" y="2675313"/>
            <a:ext cx="1565350" cy="15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>
            <a:spLocks noGrp="1"/>
          </p:cNvSpPr>
          <p:nvPr>
            <p:ph type="body" idx="1"/>
          </p:nvPr>
        </p:nvSpPr>
        <p:spPr>
          <a:xfrm>
            <a:off x="205450" y="969250"/>
            <a:ext cx="5090100" cy="35928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3429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Char char="❏"/>
            </a:pPr>
            <a:r>
              <a:rPr lang="en" sz="2900" b="1">
                <a:solidFill>
                  <a:schemeClr val="lt1"/>
                </a:solidFill>
              </a:rPr>
              <a:t>Information retrieval</a:t>
            </a:r>
            <a:endParaRPr sz="2900" b="1">
              <a:solidFill>
                <a:schemeClr val="lt1"/>
              </a:solidFill>
            </a:endParaRPr>
          </a:p>
          <a:p>
            <a:pPr marL="400050" lvl="1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■"/>
            </a:pPr>
            <a:r>
              <a:rPr lang="en" sz="2600">
                <a:solidFill>
                  <a:schemeClr val="lt1"/>
                </a:solidFill>
              </a:rPr>
              <a:t>Year 2020: </a:t>
            </a:r>
            <a:r>
              <a:rPr lang="en" sz="2600" b="1">
                <a:solidFill>
                  <a:schemeClr val="lt1"/>
                </a:solidFill>
              </a:rPr>
              <a:t>6.9 billion</a:t>
            </a:r>
            <a:r>
              <a:rPr lang="en" sz="2600">
                <a:solidFill>
                  <a:schemeClr val="lt1"/>
                </a:solidFill>
              </a:rPr>
              <a:t> daily Google searches (estimate).</a:t>
            </a:r>
            <a:endParaRPr sz="2600">
              <a:solidFill>
                <a:schemeClr val="lt1"/>
              </a:solidFill>
            </a:endParaRPr>
          </a:p>
          <a:p>
            <a:pPr marL="400050" lvl="1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Char char="■"/>
            </a:pPr>
            <a:r>
              <a:rPr lang="en" sz="2600">
                <a:solidFill>
                  <a:schemeClr val="lt1"/>
                </a:solidFill>
              </a:rPr>
              <a:t>Text-based information retrieval </a:t>
            </a:r>
            <a:r>
              <a:rPr lang="en" sz="2600" b="1">
                <a:solidFill>
                  <a:schemeClr val="lt1"/>
                </a:solidFill>
              </a:rPr>
              <a:t>→</a:t>
            </a:r>
            <a:r>
              <a:rPr lang="en" sz="2600">
                <a:solidFill>
                  <a:schemeClr val="lt1"/>
                </a:solidFill>
              </a:rPr>
              <a:t> the most frequently used software in the world.</a:t>
            </a:r>
            <a:endParaRPr sz="2600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</a:endParaRPr>
          </a:p>
        </p:txBody>
      </p:sp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205450" y="182075"/>
            <a:ext cx="8717100" cy="446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Extracting Information from Language</a:t>
            </a:r>
            <a:endParaRPr sz="3100" b="1"/>
          </a:p>
        </p:txBody>
      </p:sp>
      <p:pic>
        <p:nvPicPr>
          <p:cNvPr id="261" name="Google Shape;26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050" y="1555913"/>
            <a:ext cx="3543650" cy="18135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U4CAREU">
  <a:themeElements>
    <a:clrScheme name="Custom 1">
      <a:dk1>
        <a:srgbClr val="DCDEE0"/>
      </a:dk1>
      <a:lt1>
        <a:srgbClr val="525860"/>
      </a:lt1>
      <a:dk2>
        <a:srgbClr val="18222D"/>
      </a:dk2>
      <a:lt2>
        <a:srgbClr val="53585F"/>
      </a:lt2>
      <a:accent1>
        <a:srgbClr val="F58813"/>
      </a:accent1>
      <a:accent2>
        <a:srgbClr val="FCB040"/>
      </a:accent2>
      <a:accent3>
        <a:srgbClr val="353436"/>
      </a:accent3>
      <a:accent4>
        <a:srgbClr val="363636"/>
      </a:accent4>
      <a:accent5>
        <a:srgbClr val="FB5A28"/>
      </a:accent5>
      <a:accent6>
        <a:srgbClr val="E2522A"/>
      </a:accent6>
      <a:hlink>
        <a:srgbClr val="0D426E"/>
      </a:hlink>
      <a:folHlink>
        <a:srgbClr val="0630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On-screen Show (16:9)</PresentationFormat>
  <Paragraphs>233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Simple Light</vt:lpstr>
      <vt:lpstr>MAU4CAREU</vt:lpstr>
      <vt:lpstr> Natural Language Processing  Introduction and Course Overview</vt:lpstr>
      <vt:lpstr>About the Instructor</vt:lpstr>
      <vt:lpstr>Textbook</vt:lpstr>
      <vt:lpstr>Introduction to NLP</vt:lpstr>
      <vt:lpstr>From Language to Information</vt:lpstr>
      <vt:lpstr>From Language to Information</vt:lpstr>
      <vt:lpstr>From Language to Information</vt:lpstr>
      <vt:lpstr>Industry and commercial applications</vt:lpstr>
      <vt:lpstr>Extracting Information from Language</vt:lpstr>
      <vt:lpstr>Conversational Agents</vt:lpstr>
      <vt:lpstr>ChatGPT Revolution</vt:lpstr>
      <vt:lpstr>ChatGPT LLMs Revolution</vt:lpstr>
      <vt:lpstr>ChatGPT LLMs Revolution</vt:lpstr>
      <vt:lpstr>Text classification: Disaster Response</vt:lpstr>
      <vt:lpstr>Recommendation engines</vt:lpstr>
      <vt:lpstr>Recommendation engines</vt:lpstr>
      <vt:lpstr>Recommendation engines</vt:lpstr>
      <vt:lpstr>Linguistic Knowledge Levels</vt:lpstr>
      <vt:lpstr>Phonetics and Phonology</vt:lpstr>
      <vt:lpstr>Words</vt:lpstr>
      <vt:lpstr>Morphology</vt:lpstr>
      <vt:lpstr>Part-of-Speech</vt:lpstr>
      <vt:lpstr>Syntax</vt:lpstr>
      <vt:lpstr>Semantics</vt:lpstr>
      <vt:lpstr>Language Interpretation is Hard</vt:lpstr>
      <vt:lpstr>Language Interpretation is Hard</vt:lpstr>
      <vt:lpstr>Language interpretation is hard</vt:lpstr>
      <vt:lpstr>Language interpretation is hard</vt:lpstr>
      <vt:lpstr>Language interpretation is hard</vt:lpstr>
      <vt:lpstr>Language Interpretation is Hard</vt:lpstr>
      <vt:lpstr>Challenges: Slang, Emojis and Hashtags</vt:lpstr>
      <vt:lpstr>Challenges: Slang, Emojis and Hashtags</vt:lpstr>
      <vt:lpstr>Challenges: Slang, Emojis and Hashtags</vt:lpstr>
      <vt:lpstr>Challenges: Slang, Emojis and Hashtags</vt:lpstr>
      <vt:lpstr>Challenges: Slang, Emojis and Hashtags</vt:lpstr>
      <vt:lpstr>Challenges on PoS Tagging</vt:lpstr>
      <vt:lpstr>Challenges on PoS Tagging</vt:lpstr>
      <vt:lpstr>Challenges on PoS Tagging</vt:lpstr>
      <vt:lpstr>Challenging Morphology and Syntax</vt:lpstr>
      <vt:lpstr>Tackling the problem</vt:lpstr>
      <vt:lpstr>Models and tools</vt:lpstr>
      <vt:lpstr>Word embeddings</vt:lpstr>
      <vt:lpstr>Embeddings are the core of NLP</vt:lpstr>
      <vt:lpstr>How to learn the embeddings?</vt:lpstr>
      <vt:lpstr>Course Outline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Natural Language Processing  Introduction and Course Overview</dc:title>
  <cp:lastModifiedBy>Demetris Paschalides</cp:lastModifiedBy>
  <cp:revision>2</cp:revision>
  <dcterms:modified xsi:type="dcterms:W3CDTF">2024-04-23T08:33:39Z</dcterms:modified>
</cp:coreProperties>
</file>