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</p:sldIdLst>
  <p:sldSz cy="5143500" cx="9144000"/>
  <p:notesSz cx="6858000" cy="9144000"/>
  <p:embeddedFontLst>
    <p:embeddedFont>
      <p:font typeface="Roboto"/>
      <p:regular r:id="rId78"/>
      <p:bold r:id="rId79"/>
      <p:italic r:id="rId80"/>
      <p:boldItalic r:id="rId81"/>
    </p:embeddedFont>
    <p:embeddedFont>
      <p:font typeface="Helvetica Neue"/>
      <p:regular r:id="rId82"/>
      <p:bold r:id="rId83"/>
      <p:italic r:id="rId84"/>
      <p:boldItalic r:id="rId85"/>
    </p:embeddedFont>
    <p:embeddedFont>
      <p:font typeface="Helvetica Neue Light"/>
      <p:regular r:id="rId86"/>
      <p:bold r:id="rId87"/>
      <p:italic r:id="rId88"/>
      <p:boldItalic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90" roundtripDataSignature="AMtx7mgjDuuL2zK1UHznfcNMe+cWZtAb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CD0CFD-5CA8-40CE-99A6-4F065169B928}">
  <a:tblStyle styleId="{A3CD0CFD-5CA8-40CE-99A6-4F065169B92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HelveticaNeue-italic.fntdata"/><Relationship Id="rId83" Type="http://schemas.openxmlformats.org/officeDocument/2006/relationships/font" Target="fonts/HelveticaNeue-bold.fntdata"/><Relationship Id="rId42" Type="http://schemas.openxmlformats.org/officeDocument/2006/relationships/slide" Target="slides/slide36.xml"/><Relationship Id="rId86" Type="http://schemas.openxmlformats.org/officeDocument/2006/relationships/font" Target="fonts/HelveticaNeueLight-regular.fntdata"/><Relationship Id="rId41" Type="http://schemas.openxmlformats.org/officeDocument/2006/relationships/slide" Target="slides/slide35.xml"/><Relationship Id="rId85" Type="http://schemas.openxmlformats.org/officeDocument/2006/relationships/font" Target="fonts/HelveticaNeue-boldItalic.fntdata"/><Relationship Id="rId44" Type="http://schemas.openxmlformats.org/officeDocument/2006/relationships/slide" Target="slides/slide38.xml"/><Relationship Id="rId88" Type="http://schemas.openxmlformats.org/officeDocument/2006/relationships/font" Target="fonts/HelveticaNeueLight-italic.fntdata"/><Relationship Id="rId43" Type="http://schemas.openxmlformats.org/officeDocument/2006/relationships/slide" Target="slides/slide37.xml"/><Relationship Id="rId87" Type="http://schemas.openxmlformats.org/officeDocument/2006/relationships/font" Target="fonts/HelveticaNeueLight-bold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HelveticaNeueLight-boldItalic.fntdata"/><Relationship Id="rId80" Type="http://schemas.openxmlformats.org/officeDocument/2006/relationships/font" Target="fonts/Roboto-italic.fntdata"/><Relationship Id="rId82" Type="http://schemas.openxmlformats.org/officeDocument/2006/relationships/font" Target="fonts/HelveticaNeue-regular.fntdata"/><Relationship Id="rId81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Roboto-bold.fntdata"/><Relationship Id="rId34" Type="http://schemas.openxmlformats.org/officeDocument/2006/relationships/slide" Target="slides/slide28.xml"/><Relationship Id="rId78" Type="http://schemas.openxmlformats.org/officeDocument/2006/relationships/font" Target="fonts/Roboto-regular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0" Type="http://customschemas.google.com/relationships/presentationmetadata" Target="meta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d93ed171b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1d93ed171be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f690b92f60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1f690b92f60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f690b92f6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1f690b92f6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d93ed171be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1d93ed171be_0_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ff0ca141fa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1ff0ca141fa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ff0ca141fa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1ff0ca141fa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ff0ca141f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1ff0ca141f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ff0ca141fa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1ff0ca141fa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ff0ca141fa_0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1ff0ca141fa_0_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ff0ca141fa_0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1ff0ca141fa_0_1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ff0ca141fa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1ff0ca141fa_0_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5" name="Google Shape;895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2" name="Google Shape;972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9" name="Google Shape;1049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6" name="Google Shape;1126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3" name="Google Shape;1203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1" name="Google Shape;1281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9" name="Google Shape;135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7" name="Google Shape;1437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5" name="Google Shape;1515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1" name="Google Shape;1591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7" name="Google Shape;1667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4" name="Google Shape;1744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0" name="Google Shape;1820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6" name="Google Shape;1896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3" name="Google Shape;1973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1" name="Google Shape;1981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7" name="Google Shape;1987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3"/>
          <p:cNvSpPr txBox="1"/>
          <p:nvPr>
            <p:ph type="ctrTitle"/>
          </p:nvPr>
        </p:nvSpPr>
        <p:spPr>
          <a:xfrm>
            <a:off x="1143000" y="84218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3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" name="Google Shape;17;p63"/>
          <p:cNvSpPr txBox="1"/>
          <p:nvPr>
            <p:ph idx="1" type="subTitle"/>
          </p:nvPr>
        </p:nvSpPr>
        <p:spPr>
          <a:xfrm>
            <a:off x="1143000" y="270151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" name="Google Shape;18;p63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2"/>
          <p:cNvSpPr txBox="1"/>
          <p:nvPr>
            <p:ph type="title"/>
          </p:nvPr>
        </p:nvSpPr>
        <p:spPr>
          <a:xfrm>
            <a:off x="629543" y="343235"/>
            <a:ext cx="29490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" name="Google Shape;61;p72"/>
          <p:cNvSpPr txBox="1"/>
          <p:nvPr>
            <p:ph idx="1" type="body"/>
          </p:nvPr>
        </p:nvSpPr>
        <p:spPr>
          <a:xfrm>
            <a:off x="3887763" y="740885"/>
            <a:ext cx="46290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500"/>
              <a:buFont typeface="Roboto"/>
              <a:buChar char="•"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400"/>
              <a:buFont typeface="Roboto"/>
              <a:buChar char="•"/>
              <a:defRPr b="0" i="0" sz="1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Char char="•"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Char char="•"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Char char="•"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p72"/>
          <p:cNvSpPr txBox="1"/>
          <p:nvPr>
            <p:ph idx="2" type="body"/>
          </p:nvPr>
        </p:nvSpPr>
        <p:spPr>
          <a:xfrm>
            <a:off x="629543" y="1542883"/>
            <a:ext cx="2949000" cy="28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700"/>
              <a:buFont typeface="Roboto"/>
              <a:buNone/>
              <a:defRPr b="0" i="0" sz="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600"/>
              <a:buFont typeface="Roboto"/>
              <a:buNone/>
              <a:defRPr b="0" i="0" sz="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72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3"/>
          <p:cNvSpPr txBox="1"/>
          <p:nvPr>
            <p:ph type="title"/>
          </p:nvPr>
        </p:nvSpPr>
        <p:spPr>
          <a:xfrm>
            <a:off x="629543" y="343235"/>
            <a:ext cx="29490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21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73"/>
          <p:cNvSpPr/>
          <p:nvPr>
            <p:ph idx="2" type="pic"/>
          </p:nvPr>
        </p:nvSpPr>
        <p:spPr>
          <a:xfrm>
            <a:off x="3887763" y="740885"/>
            <a:ext cx="4629000" cy="36549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73"/>
          <p:cNvSpPr txBox="1"/>
          <p:nvPr>
            <p:ph idx="1" type="body"/>
          </p:nvPr>
        </p:nvSpPr>
        <p:spPr>
          <a:xfrm>
            <a:off x="629543" y="1542883"/>
            <a:ext cx="2949000" cy="28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700"/>
              <a:buFont typeface="Roboto"/>
              <a:buNone/>
              <a:defRPr b="0" i="0" sz="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600"/>
              <a:buFont typeface="Roboto"/>
              <a:buNone/>
              <a:defRPr b="0" i="0" sz="8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b="0" i="0" sz="6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73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4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74"/>
          <p:cNvSpPr txBox="1"/>
          <p:nvPr>
            <p:ph idx="1" type="body"/>
          </p:nvPr>
        </p:nvSpPr>
        <p:spPr>
          <a:xfrm rot="5400000">
            <a:off x="3367656" y="-1300742"/>
            <a:ext cx="2631900" cy="7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p74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5"/>
          <p:cNvSpPr txBox="1"/>
          <p:nvPr>
            <p:ph type="title"/>
          </p:nvPr>
        </p:nvSpPr>
        <p:spPr>
          <a:xfrm rot="5400000">
            <a:off x="5860580" y="1087303"/>
            <a:ext cx="3387900" cy="2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p75"/>
          <p:cNvSpPr txBox="1"/>
          <p:nvPr>
            <p:ph idx="1" type="body"/>
          </p:nvPr>
        </p:nvSpPr>
        <p:spPr>
          <a:xfrm rot="5400000">
            <a:off x="1697695" y="-914597"/>
            <a:ext cx="3387900" cy="60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6" name="Google Shape;76;p75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4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" name="Google Shape;21;p64"/>
          <p:cNvSpPr txBox="1"/>
          <p:nvPr>
            <p:ph idx="1" type="body"/>
          </p:nvPr>
        </p:nvSpPr>
        <p:spPr>
          <a:xfrm>
            <a:off x="890736" y="1176208"/>
            <a:ext cx="7585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ircle photo">
  <p:cSld name="3 circle phot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5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65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65"/>
          <p:cNvSpPr/>
          <p:nvPr>
            <p:ph idx="2" type="pic"/>
          </p:nvPr>
        </p:nvSpPr>
        <p:spPr>
          <a:xfrm>
            <a:off x="926595" y="1508507"/>
            <a:ext cx="2126400" cy="159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65"/>
          <p:cNvSpPr/>
          <p:nvPr>
            <p:ph idx="3" type="pic"/>
          </p:nvPr>
        </p:nvSpPr>
        <p:spPr>
          <a:xfrm>
            <a:off x="3508757" y="1508506"/>
            <a:ext cx="2126400" cy="159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" name="Google Shape;27;p65"/>
          <p:cNvSpPr/>
          <p:nvPr>
            <p:ph idx="4" type="pic"/>
          </p:nvPr>
        </p:nvSpPr>
        <p:spPr>
          <a:xfrm>
            <a:off x="6090919" y="1511795"/>
            <a:ext cx="2126400" cy="1596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ock photo">
  <p:cSld name="Block phot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6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6"/>
          <p:cNvSpPr/>
          <p:nvPr>
            <p:ph idx="2" type="pic"/>
          </p:nvPr>
        </p:nvSpPr>
        <p:spPr>
          <a:xfrm>
            <a:off x="866180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1" name="Google Shape;31;p66"/>
          <p:cNvSpPr/>
          <p:nvPr>
            <p:ph idx="3" type="pic"/>
          </p:nvPr>
        </p:nvSpPr>
        <p:spPr>
          <a:xfrm>
            <a:off x="2747482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2" name="Google Shape;32;p66"/>
          <p:cNvSpPr/>
          <p:nvPr>
            <p:ph idx="4" type="pic"/>
          </p:nvPr>
        </p:nvSpPr>
        <p:spPr>
          <a:xfrm>
            <a:off x="4628784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3" name="Google Shape;33;p66"/>
          <p:cNvSpPr/>
          <p:nvPr>
            <p:ph idx="5" type="pic"/>
          </p:nvPr>
        </p:nvSpPr>
        <p:spPr>
          <a:xfrm>
            <a:off x="6510087" y="1693220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4" name="Google Shape;34;p66"/>
          <p:cNvSpPr/>
          <p:nvPr>
            <p:ph idx="6" type="pic"/>
          </p:nvPr>
        </p:nvSpPr>
        <p:spPr>
          <a:xfrm>
            <a:off x="866180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5" name="Google Shape;35;p66"/>
          <p:cNvSpPr/>
          <p:nvPr>
            <p:ph idx="7" type="pic"/>
          </p:nvPr>
        </p:nvSpPr>
        <p:spPr>
          <a:xfrm>
            <a:off x="2747482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6" name="Google Shape;36;p66"/>
          <p:cNvSpPr/>
          <p:nvPr>
            <p:ph idx="8" type="pic"/>
          </p:nvPr>
        </p:nvSpPr>
        <p:spPr>
          <a:xfrm>
            <a:off x="4628784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  <p:sp>
        <p:nvSpPr>
          <p:cNvPr id="37" name="Google Shape;37;p66"/>
          <p:cNvSpPr/>
          <p:nvPr>
            <p:ph idx="9" type="pic"/>
          </p:nvPr>
        </p:nvSpPr>
        <p:spPr>
          <a:xfrm>
            <a:off x="6510087" y="2935527"/>
            <a:ext cx="1829700" cy="1202700"/>
          </a:xfrm>
          <a:prstGeom prst="roundRect">
            <a:avLst>
              <a:gd fmla="val 344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7"/>
          <p:cNvSpPr txBox="1"/>
          <p:nvPr>
            <p:ph type="title"/>
          </p:nvPr>
        </p:nvSpPr>
        <p:spPr>
          <a:xfrm>
            <a:off x="623962" y="1282526"/>
            <a:ext cx="7887300" cy="21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39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" name="Google Shape;40;p67"/>
          <p:cNvSpPr txBox="1"/>
          <p:nvPr>
            <p:ph idx="1" type="body"/>
          </p:nvPr>
        </p:nvSpPr>
        <p:spPr>
          <a:xfrm>
            <a:off x="623962" y="3442395"/>
            <a:ext cx="78873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0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0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0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" name="Google Shape;41;p67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8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68"/>
          <p:cNvSpPr txBox="1"/>
          <p:nvPr>
            <p:ph idx="1" type="body"/>
          </p:nvPr>
        </p:nvSpPr>
        <p:spPr>
          <a:xfrm>
            <a:off x="890736" y="1176208"/>
            <a:ext cx="37392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" name="Google Shape;45;p68"/>
          <p:cNvSpPr txBox="1"/>
          <p:nvPr>
            <p:ph idx="2" type="body"/>
          </p:nvPr>
        </p:nvSpPr>
        <p:spPr>
          <a:xfrm>
            <a:off x="4737199" y="1176208"/>
            <a:ext cx="37392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" name="Google Shape;46;p68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9"/>
          <p:cNvSpPr txBox="1"/>
          <p:nvPr>
            <p:ph type="title"/>
          </p:nvPr>
        </p:nvSpPr>
        <p:spPr>
          <a:xfrm>
            <a:off x="629543" y="273751"/>
            <a:ext cx="78873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" name="Google Shape;49;p69"/>
          <p:cNvSpPr txBox="1"/>
          <p:nvPr>
            <p:ph idx="1" type="body"/>
          </p:nvPr>
        </p:nvSpPr>
        <p:spPr>
          <a:xfrm>
            <a:off x="629543" y="1260760"/>
            <a:ext cx="38688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1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1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1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69"/>
          <p:cNvSpPr txBox="1"/>
          <p:nvPr>
            <p:ph idx="2" type="body"/>
          </p:nvPr>
        </p:nvSpPr>
        <p:spPr>
          <a:xfrm>
            <a:off x="629543" y="1878583"/>
            <a:ext cx="38688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" name="Google Shape;51;p69"/>
          <p:cNvSpPr txBox="1"/>
          <p:nvPr>
            <p:ph idx="3" type="body"/>
          </p:nvPr>
        </p:nvSpPr>
        <p:spPr>
          <a:xfrm>
            <a:off x="4628927" y="1260760"/>
            <a:ext cx="38877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b="1" i="0" sz="15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b="1" i="0" sz="1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b="1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b="1" i="0" sz="10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69"/>
          <p:cNvSpPr txBox="1"/>
          <p:nvPr>
            <p:ph idx="4" type="body"/>
          </p:nvPr>
        </p:nvSpPr>
        <p:spPr>
          <a:xfrm>
            <a:off x="4628927" y="1878583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69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70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1"/>
          <p:cNvSpPr txBox="1"/>
          <p:nvPr>
            <p:ph idx="12" type="sldNum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450" lIns="17450" spcFirstLastPara="1" rIns="17450" wrap="square" tIns="174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2"/>
          <p:cNvSpPr txBox="1"/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62"/>
          <p:cNvSpPr txBox="1"/>
          <p:nvPr>
            <p:ph idx="1" type="body"/>
          </p:nvPr>
        </p:nvSpPr>
        <p:spPr>
          <a:xfrm>
            <a:off x="890736" y="1176208"/>
            <a:ext cx="7585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b="0" i="0" sz="12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8" name="Google Shape;8;p62"/>
          <p:cNvGrpSpPr/>
          <p:nvPr/>
        </p:nvGrpSpPr>
        <p:grpSpPr>
          <a:xfrm>
            <a:off x="-132348" y="4837297"/>
            <a:ext cx="148216" cy="23733"/>
            <a:chOff x="189045" y="262322"/>
            <a:chExt cx="210803" cy="45000"/>
          </a:xfrm>
        </p:grpSpPr>
        <p:sp>
          <p:nvSpPr>
            <p:cNvPr id="9" name="Google Shape;9;p62"/>
            <p:cNvSpPr/>
            <p:nvPr/>
          </p:nvSpPr>
          <p:spPr>
            <a:xfrm>
              <a:off x="189045" y="262322"/>
              <a:ext cx="45000" cy="4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" name="Google Shape;10;p62"/>
            <p:cNvSpPr/>
            <p:nvPr/>
          </p:nvSpPr>
          <p:spPr>
            <a:xfrm>
              <a:off x="354848" y="262322"/>
              <a:ext cx="45000" cy="4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descr="Image result for ucy" id="11" name="Google Shape;11;p62"/>
          <p:cNvPicPr preferRelativeResize="0"/>
          <p:nvPr/>
        </p:nvPicPr>
        <p:blipFill rotWithShape="1">
          <a:blip r:embed="rId1">
            <a:alphaModFix/>
          </a:blip>
          <a:srcRect b="17925" l="0" r="0" t="0"/>
          <a:stretch/>
        </p:blipFill>
        <p:spPr>
          <a:xfrm>
            <a:off x="2430150" y="4812473"/>
            <a:ext cx="841150" cy="2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176" y="4779909"/>
            <a:ext cx="2330833" cy="3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2"/>
          <p:cNvPicPr preferRelativeResize="0"/>
          <p:nvPr/>
        </p:nvPicPr>
        <p:blipFill rotWithShape="1">
          <a:blip r:embed="rId3">
            <a:alphaModFix/>
          </a:blip>
          <a:srcRect b="10162" l="0" r="0" t="6946"/>
          <a:stretch/>
        </p:blipFill>
        <p:spPr>
          <a:xfrm>
            <a:off x="5915025" y="4668230"/>
            <a:ext cx="3228975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7754" y="-38251"/>
            <a:ext cx="2607284" cy="4671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dpasch01@cs.ucy.ac.cy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s://planetcalc.com/1721/" TargetMode="Externa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s://docs.python.org/3/howto/regex.html" TargetMode="External"/><Relationship Id="rId4" Type="http://schemas.openxmlformats.org/officeDocument/2006/relationships/hyperlink" Target="https://www.nltk.org/index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ltk.org/book/ch03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idx="1" type="subTitle"/>
          </p:nvPr>
        </p:nvSpPr>
        <p:spPr>
          <a:xfrm>
            <a:off x="669225" y="2994125"/>
            <a:ext cx="7762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100">
                <a:latin typeface="Helvetica Neue"/>
                <a:ea typeface="Helvetica Neue"/>
                <a:cs typeface="Helvetica Neue"/>
                <a:sym typeface="Helvetica Neue"/>
              </a:rPr>
              <a:t>Demetris Paschalides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Department of Computer Science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</a:pPr>
            <a:r>
              <a:rPr lang="en" sz="1700">
                <a:latin typeface="Helvetica Neue"/>
                <a:ea typeface="Helvetica Neue"/>
                <a:cs typeface="Helvetica Neue"/>
                <a:sym typeface="Helvetica Neue"/>
              </a:rPr>
              <a:t>University of Cyprus</a:t>
            </a:r>
            <a:endParaRPr sz="15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1"/>
          <p:cNvSpPr txBox="1"/>
          <p:nvPr>
            <p:ph type="ctrTitle"/>
          </p:nvPr>
        </p:nvSpPr>
        <p:spPr>
          <a:xfrm>
            <a:off x="280575" y="1046750"/>
            <a:ext cx="85398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400">
                <a:latin typeface="Helvetica Neue"/>
                <a:ea typeface="Helvetica Neue"/>
                <a:cs typeface="Helvetica Neue"/>
                <a:sym typeface="Helvetica Neue"/>
              </a:rPr>
              <a:t>Natural Language Processing</a:t>
            </a:r>
            <a:endParaRPr b="1" sz="3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rPr b="1" lang="en" sz="3800">
                <a:solidFill>
                  <a:schemeClr val="lt1"/>
                </a:solidFill>
              </a:rPr>
              <a:t>Fundamental Text Pre-Processing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d93ed171be_0_0"/>
          <p:cNvSpPr/>
          <p:nvPr/>
        </p:nvSpPr>
        <p:spPr>
          <a:xfrm>
            <a:off x="-202500" y="1379150"/>
            <a:ext cx="9549000" cy="2324700"/>
          </a:xfrm>
          <a:prstGeom prst="rect">
            <a:avLst/>
          </a:prstGeom>
          <a:noFill/>
          <a:ln cap="flat" cmpd="sng" w="76200">
            <a:solidFill>
              <a:srgbClr val="0D0C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d93ed171be_0_0"/>
          <p:cNvSpPr txBox="1"/>
          <p:nvPr>
            <p:ph type="title"/>
          </p:nvPr>
        </p:nvSpPr>
        <p:spPr>
          <a:xfrm>
            <a:off x="141100" y="1974008"/>
            <a:ext cx="87171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6100">
                <a:solidFill>
                  <a:srgbClr val="FB2F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 Pre-Processing</a:t>
            </a:r>
            <a:endParaRPr b="1" sz="6100">
              <a:solidFill>
                <a:srgbClr val="FB2F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Text Pre-processing</a:t>
            </a:r>
            <a:endParaRPr b="1" sz="3100"/>
          </a:p>
        </p:txBody>
      </p:sp>
      <p:sp>
        <p:nvSpPr>
          <p:cNvPr id="150" name="Google Shape;150;p10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3000">
                <a:solidFill>
                  <a:schemeClr val="lt1"/>
                </a:solidFill>
              </a:rPr>
              <a:t>Every NLP task requires text pre-processing:</a:t>
            </a:r>
            <a:endParaRPr sz="30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" sz="3000">
                <a:solidFill>
                  <a:schemeClr val="lt1"/>
                </a:solidFill>
              </a:rPr>
              <a:t>Word tokenization</a:t>
            </a:r>
            <a:endParaRPr sz="30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" sz="3000">
                <a:solidFill>
                  <a:schemeClr val="lt1"/>
                </a:solidFill>
              </a:rPr>
              <a:t>Word normalization</a:t>
            </a:r>
            <a:endParaRPr sz="30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" sz="3000">
                <a:solidFill>
                  <a:schemeClr val="lt1"/>
                </a:solidFill>
              </a:rPr>
              <a:t>Sentence segmentation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</a:rPr>
              <a:t>Space-based tokenization: </a:t>
            </a: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text.split(“ ”)            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56" name="Google Shape;156;p1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Word Tokenization</a:t>
            </a:r>
            <a:endParaRPr b="1" sz="3100"/>
          </a:p>
        </p:txBody>
      </p:sp>
      <p:graphicFrame>
        <p:nvGraphicFramePr>
          <p:cNvPr id="157" name="Google Shape;157;p11"/>
          <p:cNvGraphicFramePr/>
          <p:nvPr/>
        </p:nvGraphicFramePr>
        <p:xfrm>
          <a:off x="205450" y="171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8622075"/>
              </a:tblGrid>
              <a:tr h="206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 much mud in the streets as if the waters had but newly retired from the face of the earth, and it would not be wonderful to meet a Megalosaurus, forty feet long or so, waddling like an elephantine lizard up Holborn Hill.</a:t>
                      </a:r>
                      <a:endParaRPr sz="2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</a:rPr>
              <a:t>Space-based tokenization: </a:t>
            </a: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text.split(“ ”)            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63" name="Google Shape;163;p1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Word Tokenization</a:t>
            </a:r>
            <a:endParaRPr b="1" sz="3100"/>
          </a:p>
        </p:txBody>
      </p:sp>
      <p:graphicFrame>
        <p:nvGraphicFramePr>
          <p:cNvPr id="164" name="Google Shape;164;p12"/>
          <p:cNvGraphicFramePr/>
          <p:nvPr/>
        </p:nvGraphicFramePr>
        <p:xfrm>
          <a:off x="205450" y="171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8622075"/>
              </a:tblGrid>
              <a:tr h="206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much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mud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streets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if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waters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had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but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newly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retired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from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face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of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earth,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it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would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not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wonderful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meet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Megalosaurus,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forty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feet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long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or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so,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waddling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like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elephantine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lizard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up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Holborn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Hill.</a:t>
                      </a:r>
                      <a:endParaRPr sz="2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</a:rPr>
              <a:t>Space-based tokenization: </a:t>
            </a: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text.split(“ ”)            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70" name="Google Shape;170;p1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Word Tokenization</a:t>
            </a:r>
            <a:endParaRPr b="1" sz="3100"/>
          </a:p>
        </p:txBody>
      </p:sp>
      <p:graphicFrame>
        <p:nvGraphicFramePr>
          <p:cNvPr id="171" name="Google Shape;171;p13"/>
          <p:cNvGraphicFramePr/>
          <p:nvPr/>
        </p:nvGraphicFramePr>
        <p:xfrm>
          <a:off x="205450" y="171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8622075"/>
              </a:tblGrid>
              <a:tr h="206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much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mud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streets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if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waters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had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but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newly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retired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from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face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of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" sz="2400" u="sng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earth,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it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would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not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wonderful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meet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" sz="2400" u="sng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Megalosaurus,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forty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feet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long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or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" sz="2400" u="sng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so,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waddling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like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elephantine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lizard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up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2400" u="none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Holborn</a:t>
                      </a:r>
                      <a:r>
                        <a:rPr lang="en" sz="2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" sz="2400" u="sng" cap="none" strike="noStrike">
                          <a:highlight>
                            <a:srgbClr val="F6B26B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Hill.</a:t>
                      </a:r>
                      <a:endParaRPr b="1" sz="2400" u="sng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</a:rPr>
              <a:t>Tokens of </a:t>
            </a: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r>
              <a:rPr i="1"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earth</a:t>
            </a: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” </a:t>
            </a:r>
            <a:r>
              <a:rPr lang="en" sz="2300">
                <a:solidFill>
                  <a:schemeClr val="lt1"/>
                </a:solidFill>
              </a:rPr>
              <a:t>in sample of 100 books (Project Gutenberg)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77" name="Google Shape;177;p1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Word Tokenization</a:t>
            </a:r>
            <a:endParaRPr b="1" sz="3100"/>
          </a:p>
        </p:txBody>
      </p:sp>
      <p:graphicFrame>
        <p:nvGraphicFramePr>
          <p:cNvPr id="178" name="Google Shape;178;p14"/>
          <p:cNvGraphicFramePr/>
          <p:nvPr/>
        </p:nvGraphicFramePr>
        <p:xfrm>
          <a:off x="205450" y="160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911100"/>
                <a:gridCol w="1164375"/>
              </a:tblGrid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368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earth,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135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earth.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68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earth.”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26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earth’s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24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earth!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18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earth;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690b92f60_0_7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</a:rPr>
              <a:t>Tokens of </a:t>
            </a: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r>
              <a:rPr i="1"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earth</a:t>
            </a: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” </a:t>
            </a:r>
            <a:r>
              <a:rPr lang="en" sz="2300">
                <a:solidFill>
                  <a:schemeClr val="lt1"/>
                </a:solidFill>
              </a:rPr>
              <a:t>in sample of 100 books (Project Gutenberg)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84" name="Google Shape;184;g1f690b92f60_0_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Word Tokenization</a:t>
            </a:r>
            <a:endParaRPr b="1" sz="3100"/>
          </a:p>
        </p:txBody>
      </p:sp>
      <p:graphicFrame>
        <p:nvGraphicFramePr>
          <p:cNvPr id="185" name="Google Shape;185;g1f690b92f60_0_7"/>
          <p:cNvGraphicFramePr/>
          <p:nvPr/>
        </p:nvGraphicFramePr>
        <p:xfrm>
          <a:off x="205450" y="160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911100"/>
                <a:gridCol w="1164375"/>
              </a:tblGrid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368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earth,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135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earth.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68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earth.”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26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earth’s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24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earth!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18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earth;</a:t>
                      </a:r>
                      <a:endParaRPr sz="16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16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6" name="Google Shape;186;g1f690b92f60_0_7"/>
          <p:cNvSpPr/>
          <p:nvPr/>
        </p:nvSpPr>
        <p:spPr>
          <a:xfrm>
            <a:off x="3530275" y="1475775"/>
            <a:ext cx="4782300" cy="3530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Issues in Tokenization</a:t>
            </a:r>
            <a:endParaRPr b="0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Cannot blindly remove punctuation:</a:t>
            </a:r>
            <a:endParaRPr b="0" i="0" sz="1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■"/>
            </a:pPr>
            <a:r>
              <a:rPr b="0" i="0" lang="en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Ph.D., AT&amp;T, isn’t</a:t>
            </a:r>
            <a:endParaRPr b="0" i="0" sz="17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■"/>
            </a:pPr>
            <a:r>
              <a:rPr b="0" i="0" lang="en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$45.55</a:t>
            </a:r>
            <a:endParaRPr b="0" i="0" sz="17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■"/>
            </a:pPr>
            <a:r>
              <a:rPr b="0" i="0" lang="en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01/02/2022</a:t>
            </a:r>
            <a:endParaRPr b="0" i="0" sz="17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■"/>
            </a:pPr>
            <a:r>
              <a:rPr b="0" i="0" lang="en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http://www.google.com</a:t>
            </a:r>
            <a:endParaRPr b="0" i="0" sz="17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■"/>
            </a:pPr>
            <a:r>
              <a:rPr b="0" i="0" lang="en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#HaveANiceDay</a:t>
            </a:r>
            <a:endParaRPr b="0" i="0" sz="17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■"/>
            </a:pPr>
            <a:r>
              <a:rPr b="0" i="0" lang="en" sz="1700" u="sng" cap="none" strike="noStrike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dpasch01@cs.ucy.ac.cy</a:t>
            </a:r>
            <a:endParaRPr b="0" i="0" sz="17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Courier New"/>
              <a:buChar char="■"/>
            </a:pPr>
            <a:r>
              <a:rPr b="0" i="0" lang="en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;P or :) or :’(</a:t>
            </a:r>
            <a:endParaRPr b="0" i="0" sz="17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Word Tokenization</a:t>
            </a:r>
            <a:endParaRPr b="1" sz="3100"/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 b="0" l="0" r="0" t="3418"/>
          <a:stretch/>
        </p:blipFill>
        <p:spPr>
          <a:xfrm>
            <a:off x="152400" y="979725"/>
            <a:ext cx="8839200" cy="2899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Instead of white-space </a:t>
            </a:r>
            <a:r>
              <a:rPr b="1" lang="en" sz="2100">
                <a:solidFill>
                  <a:schemeClr val="lt1"/>
                </a:solidFill>
              </a:rPr>
              <a:t>→</a:t>
            </a:r>
            <a:r>
              <a:rPr lang="en" sz="2100">
                <a:solidFill>
                  <a:schemeClr val="lt1"/>
                </a:solidFill>
              </a:rPr>
              <a:t> Data tell us how to tokenize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Three common algorithms:</a:t>
            </a:r>
            <a:endParaRPr sz="2100">
              <a:solidFill>
                <a:schemeClr val="lt1"/>
              </a:solidFill>
            </a:endParaRPr>
          </a:p>
          <a:p>
            <a:pPr indent="-34290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Byte-Pair Encoding (BPE) (Sennrich et al. 2016)</a:t>
            </a:r>
            <a:endParaRPr sz="1800">
              <a:solidFill>
                <a:schemeClr val="lt1"/>
              </a:solidFill>
            </a:endParaRPr>
          </a:p>
          <a:p>
            <a:pPr indent="-34290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Unigram language modeling tokenization (Kudo, 2018)</a:t>
            </a:r>
            <a:endParaRPr sz="1800">
              <a:solidFill>
                <a:schemeClr val="lt1"/>
              </a:solidFill>
            </a:endParaRPr>
          </a:p>
          <a:p>
            <a:pPr indent="-34290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</a:pPr>
            <a:r>
              <a:rPr lang="en" sz="1800">
                <a:solidFill>
                  <a:schemeClr val="lt1"/>
                </a:solidFill>
              </a:rPr>
              <a:t>WordPiece (Schuster and Nakajima, 2012)</a:t>
            </a:r>
            <a:endParaRPr sz="18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Methodology pattern:</a:t>
            </a:r>
            <a:endParaRPr sz="2100">
              <a:solidFill>
                <a:schemeClr val="lt1"/>
              </a:solidFill>
            </a:endParaRPr>
          </a:p>
          <a:p>
            <a:pPr indent="-34290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Token learner that induces a vocabulary from the raw training corpus (a set of tokens)</a:t>
            </a:r>
            <a:endParaRPr sz="1800">
              <a:solidFill>
                <a:schemeClr val="lt1"/>
              </a:solidFill>
            </a:endParaRPr>
          </a:p>
          <a:p>
            <a:pPr indent="-34290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 token segmenter that takes raw test sentence and tokenizes according to the vocabulary.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8" name="Google Shape;198;p1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Word Tokenization - Data-oriented Approach</a:t>
            </a:r>
            <a:endParaRPr b="1" sz="3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Let the vocabulary be a set of all individual characters:</a:t>
            </a:r>
            <a:endParaRPr sz="2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= {A, B, C, D, …, a, b, c, d, …}</a:t>
            </a:r>
            <a:endParaRPr sz="2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Repeat the following:</a:t>
            </a:r>
            <a:endParaRPr sz="2100">
              <a:solidFill>
                <a:schemeClr val="lt1"/>
              </a:solidFill>
            </a:endParaRPr>
          </a:p>
          <a:p>
            <a:pPr indent="-34290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Choose the two symbols that are most frequently adjacent in the training corpus ( e.g.</a:t>
            </a: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‘A’ </a:t>
            </a:r>
            <a:r>
              <a:rPr lang="en" sz="1800">
                <a:solidFill>
                  <a:schemeClr val="lt1"/>
                </a:solidFill>
              </a:rPr>
              <a:t>and </a:t>
            </a: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‘B’</a:t>
            </a:r>
            <a:r>
              <a:rPr lang="en" sz="1800">
                <a:solidFill>
                  <a:schemeClr val="lt1"/>
                </a:solidFill>
              </a:rPr>
              <a:t>)</a:t>
            </a:r>
            <a:endParaRPr sz="1800">
              <a:solidFill>
                <a:schemeClr val="lt1"/>
              </a:solidFill>
            </a:endParaRPr>
          </a:p>
          <a:p>
            <a:pPr indent="-34290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Add new symbol </a:t>
            </a: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‘AB’ </a:t>
            </a:r>
            <a:r>
              <a:rPr lang="en" sz="1800">
                <a:solidFill>
                  <a:schemeClr val="lt1"/>
                </a:solidFill>
              </a:rPr>
              <a:t>to the vocabulary, derived from </a:t>
            </a: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‘A’</a:t>
            </a:r>
            <a:r>
              <a:rPr lang="en" sz="1800">
                <a:solidFill>
                  <a:schemeClr val="lt1"/>
                </a:solidFill>
              </a:rPr>
              <a:t>and </a:t>
            </a: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‘B’</a:t>
            </a:r>
            <a:r>
              <a:rPr lang="en" sz="1800">
                <a:solidFill>
                  <a:schemeClr val="lt1"/>
                </a:solidFill>
              </a:rPr>
              <a:t>.</a:t>
            </a:r>
            <a:endParaRPr sz="1800">
              <a:solidFill>
                <a:schemeClr val="lt1"/>
              </a:solidFill>
            </a:endParaRPr>
          </a:p>
          <a:p>
            <a:pPr indent="-34290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Replace every adjacent </a:t>
            </a: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‘A’</a:t>
            </a:r>
            <a:r>
              <a:rPr lang="en" sz="1800">
                <a:solidFill>
                  <a:schemeClr val="lt1"/>
                </a:solidFill>
              </a:rPr>
              <a:t>and </a:t>
            </a: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‘B’ </a:t>
            </a:r>
            <a:r>
              <a:rPr lang="en" sz="1800">
                <a:solidFill>
                  <a:schemeClr val="lt1"/>
                </a:solidFill>
              </a:rPr>
              <a:t>in the corpus with </a:t>
            </a: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‘AB’</a:t>
            </a:r>
            <a:endParaRPr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Until </a:t>
            </a:r>
            <a:r>
              <a:rPr i="1" lang="en" sz="2100">
                <a:solidFill>
                  <a:schemeClr val="lt1"/>
                </a:solidFill>
              </a:rPr>
              <a:t>k</a:t>
            </a:r>
            <a:r>
              <a:rPr lang="en" sz="2100">
                <a:solidFill>
                  <a:schemeClr val="lt1"/>
                </a:solidFill>
              </a:rPr>
              <a:t> merges have been applied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04" name="Google Shape;204;p1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Byte Pair Encoding (BPE) Token Learner</a:t>
            </a:r>
            <a:endParaRPr b="1"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latin typeface="Helvetica Neue"/>
                <a:ea typeface="Helvetica Neue"/>
                <a:cs typeface="Helvetica Neue"/>
                <a:sym typeface="Helvetica Neue"/>
              </a:rPr>
              <a:t>Regular Expressions RegEx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A formal language for specifying and searching text strings.</a:t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How can we search for any of these?</a:t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25860"/>
              </a:buClr>
              <a:buSzPts val="2300"/>
              <a:buFont typeface="Roboto"/>
              <a:buChar char="■"/>
            </a:pPr>
            <a:r>
              <a:rPr b="0" i="0" lang="en" sz="2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Woodchuck</a:t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5860"/>
              </a:buClr>
              <a:buSzPts val="2300"/>
              <a:buFont typeface="Roboto"/>
              <a:buChar char="■"/>
            </a:pPr>
            <a:r>
              <a:rPr b="0" i="0" lang="en" sz="2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Woodchucks</a:t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5860"/>
              </a:buClr>
              <a:buSzPts val="2300"/>
              <a:buFont typeface="Roboto"/>
              <a:buChar char="■"/>
            </a:pPr>
            <a:r>
              <a:rPr b="0" i="0" lang="en" sz="2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woodchuck</a:t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5860"/>
              </a:buClr>
              <a:buSzPts val="2300"/>
              <a:buFont typeface="Roboto"/>
              <a:buChar char="■"/>
            </a:pPr>
            <a:r>
              <a:rPr b="0" i="0" lang="en" sz="2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woodchucks</a:t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9 BEST &amp;quot;Woodchuck Cartoon&amp;quot; IMAGES, STOCK PHOTOS &amp;amp; VECTORS | Adobe Stock" id="89" name="Google Shape;89;p2"/>
          <p:cNvPicPr preferRelativeResize="0"/>
          <p:nvPr/>
        </p:nvPicPr>
        <p:blipFill rotWithShape="1">
          <a:blip r:embed="rId3">
            <a:alphaModFix/>
          </a:blip>
          <a:srcRect b="11519" l="0" r="0" t="13869"/>
          <a:stretch/>
        </p:blipFill>
        <p:spPr>
          <a:xfrm>
            <a:off x="5493550" y="1714238"/>
            <a:ext cx="3429000" cy="2558275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32000" fadeDir="5400012" kx="0" rotWithShape="0" algn="bl" stA="52999" stPos="0" sy="-100000" ky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Initial corpus:</a:t>
            </a:r>
            <a:endParaRPr sz="2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low low low low low lowest lowest newer newer newer newer newer newer wider wider wider new new</a:t>
            </a:r>
            <a:endParaRPr sz="2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Add end-of-word tokens and generate the vocabulary:</a:t>
            </a:r>
            <a:endParaRPr sz="21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2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{ _, d, e, i, l, n, o, r, s, t, w }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10" name="Google Shape;210;p18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Byte Pair Encoding (BPE) Token Learner</a:t>
            </a:r>
            <a:endParaRPr b="1" sz="3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Initial corpus and vocabulary:	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16" name="Google Shape;216;p19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Byte Pair Encoding (BPE) Token Learner</a:t>
            </a:r>
            <a:endParaRPr b="1" sz="3100"/>
          </a:p>
        </p:txBody>
      </p:sp>
      <p:graphicFrame>
        <p:nvGraphicFramePr>
          <p:cNvPr id="217" name="Google Shape;217;p19"/>
          <p:cNvGraphicFramePr/>
          <p:nvPr/>
        </p:nvGraphicFramePr>
        <p:xfrm>
          <a:off x="291250" y="155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879125"/>
                <a:gridCol w="707125"/>
                <a:gridCol w="59592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Token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Freq.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Vocabulary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 o w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_, d, e, i, l, n, o, r, s, t, w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 o w e s t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 e w e r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 i d e r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 e w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Merge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 r</a:t>
            </a:r>
            <a:r>
              <a:rPr lang="en" sz="2100">
                <a:solidFill>
                  <a:schemeClr val="lt1"/>
                </a:solidFill>
              </a:rPr>
              <a:t>  to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er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23" name="Google Shape;223;p2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Byte Pair Encoding (BPE) Token Learner</a:t>
            </a:r>
            <a:endParaRPr b="1" sz="3100"/>
          </a:p>
        </p:txBody>
      </p:sp>
      <p:graphicFrame>
        <p:nvGraphicFramePr>
          <p:cNvPr id="224" name="Google Shape;224;p20"/>
          <p:cNvGraphicFramePr/>
          <p:nvPr/>
        </p:nvGraphicFramePr>
        <p:xfrm>
          <a:off x="291250" y="155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879125"/>
                <a:gridCol w="707125"/>
                <a:gridCol w="59592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Token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Freq.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Vocabulary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 o w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_, d, e, i, l, n, o, r, s, t, w, er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 o w e s t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 e w er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 i d er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 e w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Merge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er _</a:t>
            </a:r>
            <a:r>
              <a:rPr lang="en" sz="2100">
                <a:solidFill>
                  <a:schemeClr val="lt1"/>
                </a:solidFill>
              </a:rPr>
              <a:t>  to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er_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30" name="Google Shape;230;p2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Byte Pair Encoding (BPE) Token Learner</a:t>
            </a:r>
            <a:endParaRPr b="1" sz="3100"/>
          </a:p>
        </p:txBody>
      </p:sp>
      <p:graphicFrame>
        <p:nvGraphicFramePr>
          <p:cNvPr id="231" name="Google Shape;231;p21"/>
          <p:cNvGraphicFramePr/>
          <p:nvPr/>
        </p:nvGraphicFramePr>
        <p:xfrm>
          <a:off x="291250" y="155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879125"/>
                <a:gridCol w="707125"/>
                <a:gridCol w="59592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Token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Freq.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Vocabulary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 o w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_, d, e, i, l, n, o, r, s, t, w, er, er_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 o w e s t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 e w er_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 i d er_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 e w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Merge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n e</a:t>
            </a:r>
            <a:r>
              <a:rPr lang="en" sz="2100">
                <a:solidFill>
                  <a:schemeClr val="lt1"/>
                </a:solidFill>
              </a:rPr>
              <a:t>  to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ne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37" name="Google Shape;237;p2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Byte Pair Encoding (BPE) Token Learner</a:t>
            </a:r>
            <a:endParaRPr b="1" sz="3100"/>
          </a:p>
        </p:txBody>
      </p:sp>
      <p:graphicFrame>
        <p:nvGraphicFramePr>
          <p:cNvPr id="238" name="Google Shape;238;p22"/>
          <p:cNvGraphicFramePr/>
          <p:nvPr/>
        </p:nvGraphicFramePr>
        <p:xfrm>
          <a:off x="291250" y="155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879125"/>
                <a:gridCol w="707125"/>
                <a:gridCol w="59592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Token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Freq.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Vocabulary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 o w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_, d, e, i, l, n, o, r, s, t, w, er, er_, ne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 o w e s t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ne w er_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6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 i d er_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ne w _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The rest of the merges are: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44" name="Google Shape;244;p2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Byte Pair Encoding (BPE) Token Learner</a:t>
            </a:r>
            <a:endParaRPr b="1" sz="3100"/>
          </a:p>
        </p:txBody>
      </p:sp>
      <p:graphicFrame>
        <p:nvGraphicFramePr>
          <p:cNvPr id="245" name="Google Shape;245;p23"/>
          <p:cNvGraphicFramePr/>
          <p:nvPr/>
        </p:nvGraphicFramePr>
        <p:xfrm>
          <a:off x="291250" y="155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267350"/>
                <a:gridCol w="7278150"/>
              </a:tblGrid>
              <a:tr h="4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Merge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Vocabulary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  <a:tr h="397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ne, w</a:t>
                      </a:r>
                      <a:endParaRPr sz="15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_, d, e, i, l, n, o, r, s, t, w, er, er , ne, new</a:t>
                      </a:r>
                      <a:endParaRPr sz="15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l, o</a:t>
                      </a:r>
                      <a:endParaRPr sz="15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_, d, e, i, l, n, o, r, s, t, w, er, er , ne, new, lo</a:t>
                      </a:r>
                      <a:endParaRPr sz="15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lo, w</a:t>
                      </a:r>
                      <a:endParaRPr sz="15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_, d, e, i, l, n, o, r, s, t, w, er, er , ne, new, lo, low</a:t>
                      </a:r>
                      <a:endParaRPr sz="15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new, er_</a:t>
                      </a:r>
                      <a:endParaRPr sz="15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_, d, e, i, l, n, o, r, s, t, w, er, er , ne, new, lo, low, newer_</a:t>
                      </a:r>
                      <a:endParaRPr sz="15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low, _</a:t>
                      </a:r>
                      <a:endParaRPr sz="15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_, d, e, i, l, n, o, r, s, t, w, er, er , ne, new, lo, low, newer_, low_</a:t>
                      </a:r>
                      <a:endParaRPr sz="15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/>
          <p:nvPr>
            <p:ph idx="1" type="body"/>
          </p:nvPr>
        </p:nvSpPr>
        <p:spPr>
          <a:xfrm>
            <a:off x="205450" y="969250"/>
            <a:ext cx="8545500" cy="24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On the test data, run each merge the order learned:</a:t>
            </a:r>
            <a:endParaRPr sz="21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First, merge every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 r</a:t>
            </a:r>
            <a:r>
              <a:rPr lang="en" sz="2100">
                <a:solidFill>
                  <a:schemeClr val="lt1"/>
                </a:solidFill>
              </a:rPr>
              <a:t>  to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er, </a:t>
            </a:r>
            <a:r>
              <a:rPr lang="en" sz="2100">
                <a:solidFill>
                  <a:schemeClr val="lt1"/>
                </a:solidFill>
              </a:rPr>
              <a:t>then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er _</a:t>
            </a:r>
            <a:r>
              <a:rPr lang="en" sz="2100">
                <a:solidFill>
                  <a:schemeClr val="lt1"/>
                </a:solidFill>
              </a:rPr>
              <a:t>  to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er_ </a:t>
            </a:r>
            <a:r>
              <a:rPr lang="en" sz="2100">
                <a:solidFill>
                  <a:schemeClr val="lt1"/>
                </a:solidFill>
              </a:rPr>
              <a:t>etc. </a:t>
            </a:r>
            <a:endParaRPr b="1" sz="2600">
              <a:solidFill>
                <a:schemeClr val="lt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Result:</a:t>
            </a:r>
            <a:endParaRPr sz="2100">
              <a:solidFill>
                <a:schemeClr val="lt1"/>
              </a:solidFill>
            </a:endParaRPr>
          </a:p>
          <a:p>
            <a:pPr indent="-3619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Test set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n e w e r _</a:t>
            </a:r>
            <a:r>
              <a:rPr lang="en" sz="2100">
                <a:solidFill>
                  <a:schemeClr val="lt1"/>
                </a:solidFill>
              </a:rPr>
              <a:t> would be tokenized as a full word</a:t>
            </a:r>
            <a:endParaRPr sz="2100">
              <a:solidFill>
                <a:schemeClr val="lt1"/>
              </a:solidFill>
            </a:endParaRPr>
          </a:p>
          <a:p>
            <a:pPr indent="-3619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Test set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 o w e r _</a:t>
            </a:r>
            <a:r>
              <a:rPr lang="en" sz="2100">
                <a:solidFill>
                  <a:schemeClr val="lt1"/>
                </a:solidFill>
              </a:rPr>
              <a:t> would be two tokens: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low </a:t>
            </a:r>
            <a:r>
              <a:rPr lang="en" sz="2100">
                <a:solidFill>
                  <a:schemeClr val="lt1"/>
                </a:solidFill>
              </a:rPr>
              <a:t>and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er_</a:t>
            </a:r>
            <a:endParaRPr sz="2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p2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Byte Pair Encoding (BPE) Token Segmenter</a:t>
            </a:r>
            <a:endParaRPr b="1" sz="3100"/>
          </a:p>
        </p:txBody>
      </p:sp>
      <p:sp>
        <p:nvSpPr>
          <p:cNvPr id="252" name="Google Shape;252;p24"/>
          <p:cNvSpPr/>
          <p:nvPr/>
        </p:nvSpPr>
        <p:spPr>
          <a:xfrm>
            <a:off x="205450" y="2951550"/>
            <a:ext cx="8545500" cy="16638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BPE is able to capture morphemes like -est or -er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morpheme is the smallest meaning-bearing unit of a language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Example </a:t>
            </a:r>
            <a:r>
              <a:rPr b="0" i="0" lang="en" sz="2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unlikeliest</a:t>
            </a:r>
            <a:r>
              <a:rPr b="0" i="0" lang="en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3 morphemes </a:t>
            </a:r>
            <a:r>
              <a:rPr b="0" i="0" lang="en" sz="2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un-,</a:t>
            </a:r>
            <a:r>
              <a:rPr b="0" i="0" lang="en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" sz="2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likely</a:t>
            </a:r>
            <a:r>
              <a:rPr b="0" i="0" lang="en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b="0" i="0" lang="en" sz="2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-est</a:t>
            </a:r>
            <a:r>
              <a:rPr b="0" i="0" lang="en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The task of putting words/tokens in a standard format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Dimensionality reduction of the corpus vocabulary:</a:t>
            </a:r>
            <a:endParaRPr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i="1" lang="en" sz="2300">
                <a:solidFill>
                  <a:schemeClr val="lt1"/>
                </a:solidFill>
              </a:rPr>
              <a:t>U.S.A</a:t>
            </a:r>
            <a:r>
              <a:rPr lang="en" sz="2300">
                <a:solidFill>
                  <a:schemeClr val="lt1"/>
                </a:solidFill>
              </a:rPr>
              <a:t> or </a:t>
            </a:r>
            <a:r>
              <a:rPr i="1" lang="en" sz="2300">
                <a:solidFill>
                  <a:schemeClr val="lt1"/>
                </a:solidFill>
              </a:rPr>
              <a:t>USA</a:t>
            </a:r>
            <a:endParaRPr i="1"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i="1" lang="en" sz="2300">
                <a:solidFill>
                  <a:schemeClr val="lt1"/>
                </a:solidFill>
              </a:rPr>
              <a:t>uhhuh</a:t>
            </a:r>
            <a:r>
              <a:rPr lang="en" sz="2300">
                <a:solidFill>
                  <a:schemeClr val="lt1"/>
                </a:solidFill>
              </a:rPr>
              <a:t> or </a:t>
            </a:r>
            <a:r>
              <a:rPr i="1" lang="en" sz="2300">
                <a:solidFill>
                  <a:schemeClr val="lt1"/>
                </a:solidFill>
              </a:rPr>
              <a:t>uh-huh</a:t>
            </a:r>
            <a:endParaRPr i="1"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i="1" lang="en" sz="2300">
                <a:solidFill>
                  <a:schemeClr val="lt1"/>
                </a:solidFill>
              </a:rPr>
              <a:t>Fed </a:t>
            </a:r>
            <a:r>
              <a:rPr lang="en" sz="2300">
                <a:solidFill>
                  <a:schemeClr val="lt1"/>
                </a:solidFill>
              </a:rPr>
              <a:t>or </a:t>
            </a:r>
            <a:r>
              <a:rPr i="1" lang="en" sz="2300">
                <a:solidFill>
                  <a:schemeClr val="lt1"/>
                </a:solidFill>
              </a:rPr>
              <a:t>fed</a:t>
            </a:r>
            <a:endParaRPr i="1"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i="1" lang="en" sz="2300">
                <a:solidFill>
                  <a:schemeClr val="lt1"/>
                </a:solidFill>
              </a:rPr>
              <a:t>am</a:t>
            </a:r>
            <a:r>
              <a:rPr lang="en" sz="2300">
                <a:solidFill>
                  <a:schemeClr val="lt1"/>
                </a:solidFill>
              </a:rPr>
              <a:t>,</a:t>
            </a:r>
            <a:r>
              <a:rPr i="1" lang="en" sz="2300">
                <a:solidFill>
                  <a:schemeClr val="lt1"/>
                </a:solidFill>
              </a:rPr>
              <a:t> is</a:t>
            </a:r>
            <a:r>
              <a:rPr lang="en" sz="2300">
                <a:solidFill>
                  <a:schemeClr val="lt1"/>
                </a:solidFill>
              </a:rPr>
              <a:t>,</a:t>
            </a:r>
            <a:r>
              <a:rPr i="1" lang="en" sz="2300">
                <a:solidFill>
                  <a:schemeClr val="lt1"/>
                </a:solidFill>
              </a:rPr>
              <a:t> be</a:t>
            </a:r>
            <a:r>
              <a:rPr lang="en" sz="2300">
                <a:solidFill>
                  <a:schemeClr val="lt1"/>
                </a:solidFill>
              </a:rPr>
              <a:t>,</a:t>
            </a:r>
            <a:r>
              <a:rPr i="1" lang="en" sz="2300">
                <a:solidFill>
                  <a:schemeClr val="lt1"/>
                </a:solidFill>
              </a:rPr>
              <a:t> are</a:t>
            </a:r>
            <a:endParaRPr i="1" sz="2300">
              <a:solidFill>
                <a:schemeClr val="lt1"/>
              </a:solidFill>
            </a:endParaRPr>
          </a:p>
        </p:txBody>
      </p:sp>
      <p:sp>
        <p:nvSpPr>
          <p:cNvPr id="258" name="Google Shape;258;p2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Word Normalization</a:t>
            </a:r>
            <a:endParaRPr b="1" sz="3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Reduce all token letters to lower case:</a:t>
            </a:r>
            <a:endParaRPr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Since users tend to use lower case</a:t>
            </a:r>
            <a:endParaRPr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Possible exceptions: </a:t>
            </a:r>
            <a:endParaRPr sz="2300">
              <a:solidFill>
                <a:schemeClr val="lt1"/>
              </a:solidFill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General Motors</a:t>
            </a:r>
            <a:endParaRPr sz="2000">
              <a:solidFill>
                <a:schemeClr val="lt1"/>
              </a:solidFill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Fed vs. fed</a:t>
            </a:r>
            <a:endParaRPr sz="2000">
              <a:solidFill>
                <a:schemeClr val="lt1"/>
              </a:solidFill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 sz="2000">
                <a:solidFill>
                  <a:schemeClr val="lt1"/>
                </a:solidFill>
              </a:rPr>
              <a:t>SAIL vs. sail</a:t>
            </a:r>
            <a:endParaRPr sz="20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Useful for sentiment analysis and information extraction</a:t>
            </a:r>
            <a:endParaRPr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u="sng">
                <a:solidFill>
                  <a:schemeClr val="lt1"/>
                </a:solidFill>
              </a:rPr>
              <a:t>Issues</a:t>
            </a:r>
            <a:r>
              <a:rPr lang="en" sz="2300">
                <a:solidFill>
                  <a:schemeClr val="lt1"/>
                </a:solidFill>
              </a:rPr>
              <a:t>: US vs. us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64" name="Google Shape;264;p2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Word Normalization: Case Folding</a:t>
            </a:r>
            <a:endParaRPr b="1" sz="3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Represent all words as their lemma:</a:t>
            </a:r>
            <a:endParaRPr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am</a:t>
            </a:r>
            <a:r>
              <a:rPr lang="en" sz="2100">
                <a:solidFill>
                  <a:schemeClr val="lt1"/>
                </a:solidFill>
              </a:rPr>
              <a:t>,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are</a:t>
            </a:r>
            <a:r>
              <a:rPr lang="en" sz="2100">
                <a:solidFill>
                  <a:schemeClr val="lt1"/>
                </a:solidFill>
              </a:rPr>
              <a:t>,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is</a:t>
            </a:r>
            <a:r>
              <a:rPr lang="en" sz="2100">
                <a:solidFill>
                  <a:schemeClr val="lt1"/>
                </a:solidFill>
              </a:rPr>
              <a:t> </a:t>
            </a:r>
            <a:r>
              <a:rPr b="1" lang="en" sz="1900">
                <a:solidFill>
                  <a:schemeClr val="lt1"/>
                </a:solidFill>
              </a:rPr>
              <a:t>→</a:t>
            </a:r>
            <a:r>
              <a:rPr lang="en" sz="2100">
                <a:solidFill>
                  <a:schemeClr val="lt1"/>
                </a:solidFill>
              </a:rPr>
              <a:t>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be</a:t>
            </a:r>
            <a:endParaRPr sz="2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r>
              <a:rPr lang="en" sz="2100">
                <a:solidFill>
                  <a:schemeClr val="lt1"/>
                </a:solidFill>
              </a:rPr>
              <a:t>,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cars</a:t>
            </a:r>
            <a:r>
              <a:rPr lang="en" sz="2100">
                <a:solidFill>
                  <a:schemeClr val="lt1"/>
                </a:solidFill>
              </a:rPr>
              <a:t>,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car’s</a:t>
            </a:r>
            <a:r>
              <a:rPr lang="en" sz="2100">
                <a:solidFill>
                  <a:schemeClr val="lt1"/>
                </a:solidFill>
              </a:rPr>
              <a:t>,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cars’</a:t>
            </a:r>
            <a:r>
              <a:rPr lang="en" sz="2100">
                <a:solidFill>
                  <a:schemeClr val="lt1"/>
                </a:solidFill>
              </a:rPr>
              <a:t> →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endParaRPr sz="2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“He is reading detective stories”</a:t>
            </a:r>
            <a:r>
              <a:rPr lang="en" sz="2100">
                <a:solidFill>
                  <a:schemeClr val="lt1"/>
                </a:solidFill>
              </a:rPr>
              <a:t> </a:t>
            </a:r>
            <a:endParaRPr sz="2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100">
                <a:solidFill>
                  <a:schemeClr val="lt1"/>
                </a:solidFill>
              </a:rPr>
              <a:t>→ 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“He be read detective story”</a:t>
            </a:r>
            <a:r>
              <a:rPr lang="en" sz="2100">
                <a:solidFill>
                  <a:schemeClr val="lt1"/>
                </a:solidFill>
              </a:rPr>
              <a:t> </a:t>
            </a:r>
            <a:endParaRPr sz="21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Lemmatization is done by </a:t>
            </a:r>
            <a:r>
              <a:rPr b="1" lang="en" sz="2300">
                <a:solidFill>
                  <a:schemeClr val="lt1"/>
                </a:solidFill>
              </a:rPr>
              <a:t>Morphological Parsing</a:t>
            </a:r>
            <a:endParaRPr b="1" sz="2300">
              <a:solidFill>
                <a:schemeClr val="lt1"/>
              </a:solidFill>
            </a:endParaRPr>
          </a:p>
          <a:p>
            <a:pPr indent="-361950" lvl="1" marL="9715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Parse token into morphemes                                    →    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cars’</a:t>
            </a:r>
            <a:endParaRPr sz="2100">
              <a:solidFill>
                <a:schemeClr val="lt1"/>
              </a:solidFill>
            </a:endParaRPr>
          </a:p>
          <a:p>
            <a:pPr indent="-361950" lvl="1" marL="9715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b="1" lang="en" sz="2100">
                <a:solidFill>
                  <a:schemeClr val="lt1"/>
                </a:solidFill>
              </a:rPr>
              <a:t>Stems</a:t>
            </a:r>
            <a:r>
              <a:rPr lang="en" sz="2100">
                <a:solidFill>
                  <a:schemeClr val="lt1"/>
                </a:solidFill>
              </a:rPr>
              <a:t>: Core meaning-bearing units                         →    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car</a:t>
            </a:r>
            <a:endParaRPr sz="2100">
              <a:solidFill>
                <a:schemeClr val="lt1"/>
              </a:solidFill>
            </a:endParaRPr>
          </a:p>
          <a:p>
            <a:pPr indent="-361950" lvl="1" marL="9715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b="1" lang="en" sz="2100">
                <a:solidFill>
                  <a:schemeClr val="lt1"/>
                </a:solidFill>
              </a:rPr>
              <a:t>Affixes</a:t>
            </a:r>
            <a:r>
              <a:rPr lang="en" sz="2100">
                <a:solidFill>
                  <a:schemeClr val="lt1"/>
                </a:solidFill>
              </a:rPr>
              <a:t>: Other parts with grammatical functions   →    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s’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70" name="Google Shape;270;p2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Word Normalization: Lemmatization</a:t>
            </a:r>
            <a:endParaRPr b="1"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RegEx</a:t>
            </a:r>
            <a:r>
              <a:rPr b="1" lang="en" sz="3100">
                <a:solidFill>
                  <a:schemeClr val="lt1"/>
                </a:solidFill>
              </a:rPr>
              <a:t>: Disjunctions</a:t>
            </a:r>
            <a:endParaRPr b="1"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Letters inside square brackets [ ] </a:t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Use ranges [A-Z] </a:t>
            </a:r>
            <a:endParaRPr b="0" i="0" sz="2300" u="none" cap="none" strike="noStrike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6" name="Google Shape;96;p3"/>
          <p:cNvGraphicFramePr/>
          <p:nvPr/>
        </p:nvGraphicFramePr>
        <p:xfrm>
          <a:off x="205450" y="149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3255150"/>
                <a:gridCol w="5290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Pattern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Matches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[wW]oodchuck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oodchuck,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oodchuck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[1234567890]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Any digit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7" name="Google Shape;97;p3"/>
          <p:cNvGraphicFramePr/>
          <p:nvPr/>
        </p:nvGraphicFramePr>
        <p:xfrm>
          <a:off x="205450" y="3373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735900"/>
                <a:gridCol w="68096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Pattern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Matches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[A-Z] or [a-z]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renched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lossoms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[0-9]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Chapter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: Down the Rabbit Hole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>
            <p:ph idx="1" type="body"/>
          </p:nvPr>
        </p:nvSpPr>
        <p:spPr>
          <a:xfrm>
            <a:off x="205450" y="969250"/>
            <a:ext cx="88083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Heuristic process for removing the inflected suffixes of a token:</a:t>
            </a:r>
            <a:endParaRPr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organizes</a:t>
            </a:r>
            <a:r>
              <a:rPr lang="en" sz="2100">
                <a:solidFill>
                  <a:schemeClr val="lt1"/>
                </a:solidFill>
              </a:rPr>
              <a:t>,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organized</a:t>
            </a:r>
            <a:r>
              <a:rPr lang="en" sz="2100">
                <a:solidFill>
                  <a:schemeClr val="lt1"/>
                </a:solidFill>
              </a:rPr>
              <a:t>,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organizing</a:t>
            </a:r>
            <a:r>
              <a:rPr lang="en" sz="2100">
                <a:solidFill>
                  <a:schemeClr val="lt1"/>
                </a:solidFill>
              </a:rPr>
              <a:t> </a:t>
            </a:r>
            <a:r>
              <a:rPr b="1" lang="en" sz="1900">
                <a:solidFill>
                  <a:schemeClr val="lt1"/>
                </a:solidFill>
              </a:rPr>
              <a:t>→</a:t>
            </a:r>
            <a:r>
              <a:rPr lang="en" sz="2100">
                <a:solidFill>
                  <a:schemeClr val="lt1"/>
                </a:solidFill>
              </a:rPr>
              <a:t>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organ</a:t>
            </a:r>
            <a:endParaRPr sz="21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Lower precision, higher recall</a:t>
            </a:r>
            <a:endParaRPr sz="21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Popular </a:t>
            </a:r>
            <a:r>
              <a:rPr b="1" lang="en" sz="2300">
                <a:solidFill>
                  <a:schemeClr val="lt1"/>
                </a:solidFill>
              </a:rPr>
              <a:t>Porter Stemmer</a:t>
            </a:r>
            <a:endParaRPr b="1" sz="2300">
              <a:solidFill>
                <a:schemeClr val="lt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A sequence of rules for suffixes removal</a:t>
            </a:r>
            <a:endParaRPr sz="2100">
              <a:solidFill>
                <a:schemeClr val="lt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Examples:</a:t>
            </a:r>
            <a:endParaRPr sz="2100">
              <a:solidFill>
                <a:schemeClr val="lt1"/>
              </a:solidFill>
            </a:endParaRPr>
          </a:p>
          <a:p>
            <a:pPr indent="-361950" lvl="2" marL="1257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" sz="2100">
                <a:solidFill>
                  <a:schemeClr val="lt1"/>
                </a:solidFill>
              </a:rPr>
              <a:t>ATIONAL → ATE (e.g.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relational </a:t>
            </a:r>
            <a:r>
              <a:rPr lang="en" sz="2100">
                <a:solidFill>
                  <a:schemeClr val="lt1"/>
                </a:solidFill>
              </a:rPr>
              <a:t>→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relate</a:t>
            </a:r>
            <a:r>
              <a:rPr lang="en" sz="2100">
                <a:solidFill>
                  <a:schemeClr val="lt1"/>
                </a:solidFill>
              </a:rPr>
              <a:t>)</a:t>
            </a:r>
            <a:endParaRPr sz="2100">
              <a:solidFill>
                <a:schemeClr val="lt1"/>
              </a:solidFill>
            </a:endParaRPr>
          </a:p>
          <a:p>
            <a:pPr indent="-361950" lvl="2" marL="1257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" sz="2100">
                <a:solidFill>
                  <a:schemeClr val="lt1"/>
                </a:solidFill>
              </a:rPr>
              <a:t>ING → 𝜖 if stem contains vowel  (e.g.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motoring </a:t>
            </a:r>
            <a:r>
              <a:rPr lang="en" sz="2100">
                <a:solidFill>
                  <a:schemeClr val="lt1"/>
                </a:solidFill>
              </a:rPr>
              <a:t>→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motor</a:t>
            </a:r>
            <a:r>
              <a:rPr lang="en" sz="2100">
                <a:solidFill>
                  <a:schemeClr val="lt1"/>
                </a:solidFill>
              </a:rPr>
              <a:t>)</a:t>
            </a:r>
            <a:endParaRPr sz="2100">
              <a:solidFill>
                <a:schemeClr val="lt1"/>
              </a:solidFill>
            </a:endParaRPr>
          </a:p>
          <a:p>
            <a:pPr indent="-361950" lvl="2" marL="1257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</a:pPr>
            <a:r>
              <a:rPr lang="en" sz="2100">
                <a:solidFill>
                  <a:schemeClr val="lt1"/>
                </a:solidFill>
              </a:rPr>
              <a:t>SSES → SS (e.g.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grasses </a:t>
            </a:r>
            <a:r>
              <a:rPr lang="en" sz="2100">
                <a:solidFill>
                  <a:schemeClr val="lt1"/>
                </a:solidFill>
              </a:rPr>
              <a:t>→ </a:t>
            </a:r>
            <a:r>
              <a:rPr lang="en" sz="21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grass</a:t>
            </a:r>
            <a:r>
              <a:rPr lang="en" sz="2100">
                <a:solidFill>
                  <a:schemeClr val="lt1"/>
                </a:solidFill>
              </a:rPr>
              <a:t>)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76" name="Google Shape;276;p28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Word Normalization: Stemming</a:t>
            </a:r>
            <a:endParaRPr b="1" sz="3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Word tokenization is a pre-processing step of sentence segmentation → Identifying the boundaries between sentences.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Several NLP tasks operate at sentence-level (e.g. POS tagging, parsing) → </a:t>
            </a:r>
            <a:r>
              <a:rPr lang="en" sz="2300" u="sng">
                <a:solidFill>
                  <a:srgbClr val="FF0000"/>
                </a:solidFill>
              </a:rPr>
              <a:t>Sentence segmentation is important</a:t>
            </a:r>
            <a:endParaRPr sz="2300" u="sng">
              <a:solidFill>
                <a:srgbClr val="FF0000"/>
              </a:solidFill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Pattern: Tokenize first using rules or ML to classify periods as </a:t>
            </a:r>
            <a:endParaRPr sz="2300">
              <a:solidFill>
                <a:schemeClr val="lt1"/>
              </a:solidFill>
            </a:endParaRPr>
          </a:p>
          <a:p>
            <a:pPr indent="-361950" lvl="1" marL="4000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Part of a word/token or</a:t>
            </a:r>
            <a:endParaRPr sz="2100">
              <a:solidFill>
                <a:schemeClr val="lt1"/>
              </a:solidFill>
            </a:endParaRPr>
          </a:p>
          <a:p>
            <a:pPr indent="-361950" lvl="1" marL="4000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A sentence boundary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82" name="Google Shape;282;p29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Sentence Segmentation</a:t>
            </a:r>
            <a:endParaRPr b="1" sz="3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690b92f60_0_0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Word tokenization is a pre-processing step of sentence segmentation → Identifying the boundaries between sentences.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Several NLP tasks operate at sentence-level (e.g. POS tagging, parsing) → </a:t>
            </a:r>
            <a:r>
              <a:rPr lang="en" sz="2300" u="sng">
                <a:solidFill>
                  <a:srgbClr val="FF0000"/>
                </a:solidFill>
              </a:rPr>
              <a:t>Sentence segmentation is important</a:t>
            </a:r>
            <a:endParaRPr sz="2300" u="sng">
              <a:solidFill>
                <a:srgbClr val="FF0000"/>
              </a:solidFill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Pattern: Tokenize first using rules or ML to classify periods as </a:t>
            </a:r>
            <a:endParaRPr sz="2300">
              <a:solidFill>
                <a:schemeClr val="lt1"/>
              </a:solidFill>
            </a:endParaRPr>
          </a:p>
          <a:p>
            <a:pPr indent="-361950" lvl="1" marL="4000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Part of a word/token or</a:t>
            </a:r>
            <a:endParaRPr sz="2100">
              <a:solidFill>
                <a:schemeClr val="lt1"/>
              </a:solidFill>
            </a:endParaRPr>
          </a:p>
          <a:p>
            <a:pPr indent="-361950" lvl="1" marL="4000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A sentence boundary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288" name="Google Shape;288;g1f690b92f60_0_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Sentence Segmentation</a:t>
            </a:r>
            <a:endParaRPr b="1" sz="3100"/>
          </a:p>
        </p:txBody>
      </p:sp>
      <p:sp>
        <p:nvSpPr>
          <p:cNvPr id="289" name="Google Shape;289;g1f690b92f60_0_0"/>
          <p:cNvSpPr/>
          <p:nvPr/>
        </p:nvSpPr>
        <p:spPr>
          <a:xfrm>
            <a:off x="3493125" y="3703900"/>
            <a:ext cx="188100" cy="771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f690b92f60_0_0"/>
          <p:cNvSpPr/>
          <p:nvPr/>
        </p:nvSpPr>
        <p:spPr>
          <a:xfrm>
            <a:off x="3776250" y="3703900"/>
            <a:ext cx="5295600" cy="12297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■"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“Do you want to go?” said Jane.</a:t>
            </a: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■"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Mr. Collins said he was going.</a:t>
            </a: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■"/>
            </a:pPr>
            <a:r>
              <a:rPr b="0" i="0" lang="en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He lives in the U.S. John, however, lives in Canada</a:t>
            </a: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Summary</a:t>
            </a:r>
            <a:endParaRPr b="1" sz="3100"/>
          </a:p>
        </p:txBody>
      </p:sp>
      <p:sp>
        <p:nvSpPr>
          <p:cNvPr id="296" name="Google Shape;296;p30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■"/>
            </a:pPr>
            <a:r>
              <a:rPr lang="en" sz="2700">
                <a:solidFill>
                  <a:schemeClr val="lt1"/>
                </a:solidFill>
              </a:rPr>
              <a:t>Word tokenization, normalization, and sentence segmentation are considered fundamentals in text-preprocessing.</a:t>
            </a:r>
            <a:endParaRPr sz="27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</a:pPr>
            <a:r>
              <a:rPr lang="en" sz="2700">
                <a:solidFill>
                  <a:schemeClr val="lt1"/>
                </a:solidFill>
              </a:rPr>
              <a:t>Word tokenization not simply white space split but with the use of data e.g. </a:t>
            </a:r>
            <a:r>
              <a:rPr i="1" lang="en" sz="2700">
                <a:solidFill>
                  <a:schemeClr val="lt1"/>
                </a:solidFill>
              </a:rPr>
              <a:t>Byte Pair Encoding (BPE) algorithm</a:t>
            </a:r>
            <a:r>
              <a:rPr lang="en" sz="2700">
                <a:solidFill>
                  <a:schemeClr val="lt1"/>
                </a:solidFill>
              </a:rPr>
              <a:t>.</a:t>
            </a:r>
            <a:endParaRPr sz="27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700"/>
              <a:buChar char="■"/>
            </a:pPr>
            <a:r>
              <a:rPr lang="en" sz="2700">
                <a:solidFill>
                  <a:schemeClr val="lt1"/>
                </a:solidFill>
              </a:rPr>
              <a:t>Word normalization: </a:t>
            </a:r>
            <a:r>
              <a:rPr i="1" lang="en" sz="2700">
                <a:solidFill>
                  <a:schemeClr val="lt1"/>
                </a:solidFill>
              </a:rPr>
              <a:t>lemmatization</a:t>
            </a:r>
            <a:r>
              <a:rPr lang="en" sz="2700">
                <a:solidFill>
                  <a:schemeClr val="lt1"/>
                </a:solidFill>
              </a:rPr>
              <a:t> and </a:t>
            </a:r>
            <a:r>
              <a:rPr i="1" lang="en" sz="2700">
                <a:solidFill>
                  <a:schemeClr val="lt1"/>
                </a:solidFill>
              </a:rPr>
              <a:t>stemming</a:t>
            </a:r>
            <a:r>
              <a:rPr lang="en" sz="2700">
                <a:solidFill>
                  <a:schemeClr val="lt1"/>
                </a:solidFill>
              </a:rPr>
              <a:t>.</a:t>
            </a:r>
            <a:endParaRPr sz="2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d93ed171be_0_77"/>
          <p:cNvSpPr/>
          <p:nvPr/>
        </p:nvSpPr>
        <p:spPr>
          <a:xfrm>
            <a:off x="-202500" y="1379150"/>
            <a:ext cx="9549000" cy="2324700"/>
          </a:xfrm>
          <a:prstGeom prst="rect">
            <a:avLst/>
          </a:prstGeom>
          <a:noFill/>
          <a:ln cap="flat" cmpd="sng" w="76200">
            <a:solidFill>
              <a:srgbClr val="0D0C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1d93ed171be_0_77"/>
          <p:cNvSpPr txBox="1"/>
          <p:nvPr>
            <p:ph type="title"/>
          </p:nvPr>
        </p:nvSpPr>
        <p:spPr>
          <a:xfrm>
            <a:off x="141100" y="1974008"/>
            <a:ext cx="87171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6100">
                <a:solidFill>
                  <a:srgbClr val="FB2F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 Similarity</a:t>
            </a:r>
            <a:endParaRPr b="1" sz="6100">
              <a:solidFill>
                <a:srgbClr val="FB2F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People can express the same concept (or related concepts) in many different ways. </a:t>
            </a:r>
            <a:endParaRPr sz="2300">
              <a:solidFill>
                <a:schemeClr val="lt1"/>
              </a:solidFill>
            </a:endParaRPr>
          </a:p>
          <a:p>
            <a:pPr indent="-247650" lvl="1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100">
                <a:solidFill>
                  <a:schemeClr val="lt1"/>
                </a:solidFill>
              </a:rPr>
              <a:t>Example “</a:t>
            </a:r>
            <a:r>
              <a:rPr i="1" lang="en" sz="2100">
                <a:solidFill>
                  <a:schemeClr val="lt1"/>
                </a:solidFill>
              </a:rPr>
              <a:t>the plane leaves at 12pm</a:t>
            </a:r>
            <a:r>
              <a:rPr lang="en" sz="2100">
                <a:solidFill>
                  <a:schemeClr val="lt1"/>
                </a:solidFill>
              </a:rPr>
              <a:t>” vs. “</a:t>
            </a:r>
            <a:r>
              <a:rPr i="1" lang="en" sz="2100">
                <a:solidFill>
                  <a:schemeClr val="lt1"/>
                </a:solidFill>
              </a:rPr>
              <a:t>the flight departs at noon</a:t>
            </a:r>
            <a:r>
              <a:rPr lang="en" sz="2100">
                <a:solidFill>
                  <a:schemeClr val="lt1"/>
                </a:solidFill>
              </a:rPr>
              <a:t>”.</a:t>
            </a:r>
            <a:endParaRPr sz="21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Text similarity is a key component of NLP.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Information about “</a:t>
            </a:r>
            <a:r>
              <a:rPr i="1" lang="en" sz="2300">
                <a:solidFill>
                  <a:schemeClr val="lt1"/>
                </a:solidFill>
              </a:rPr>
              <a:t>cats</a:t>
            </a:r>
            <a:r>
              <a:rPr lang="en" sz="2300">
                <a:solidFill>
                  <a:schemeClr val="lt1"/>
                </a:solidFill>
              </a:rPr>
              <a:t>” →</a:t>
            </a:r>
            <a:r>
              <a:rPr lang="en" sz="2100">
                <a:solidFill>
                  <a:schemeClr val="lt1"/>
                </a:solidFill>
              </a:rPr>
              <a:t> </a:t>
            </a:r>
            <a:r>
              <a:rPr lang="en" sz="2300">
                <a:solidFill>
                  <a:schemeClr val="lt1"/>
                </a:solidFill>
              </a:rPr>
              <a:t>we also want mentions of  “</a:t>
            </a:r>
            <a:r>
              <a:rPr i="1" lang="en" sz="2300">
                <a:solidFill>
                  <a:schemeClr val="lt1"/>
                </a:solidFill>
              </a:rPr>
              <a:t>kittens</a:t>
            </a:r>
            <a:r>
              <a:rPr lang="en" sz="2300">
                <a:solidFill>
                  <a:schemeClr val="lt1"/>
                </a:solidFill>
              </a:rPr>
              <a:t>” (word “</a:t>
            </a:r>
            <a:r>
              <a:rPr i="1" lang="en" sz="2300">
                <a:solidFill>
                  <a:schemeClr val="lt1"/>
                </a:solidFill>
              </a:rPr>
              <a:t>cat</a:t>
            </a:r>
            <a:r>
              <a:rPr lang="en" sz="2300">
                <a:solidFill>
                  <a:schemeClr val="lt1"/>
                </a:solidFill>
              </a:rPr>
              <a:t>” is not in it).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Information about “</a:t>
            </a:r>
            <a:r>
              <a:rPr i="1" lang="en" sz="2300">
                <a:solidFill>
                  <a:schemeClr val="lt1"/>
                </a:solidFill>
              </a:rPr>
              <a:t>fruit dessert</a:t>
            </a:r>
            <a:r>
              <a:rPr lang="en" sz="2300">
                <a:solidFill>
                  <a:schemeClr val="lt1"/>
                </a:solidFill>
              </a:rPr>
              <a:t>” →</a:t>
            </a:r>
            <a:r>
              <a:rPr lang="en" sz="2100">
                <a:solidFill>
                  <a:schemeClr val="lt1"/>
                </a:solidFill>
              </a:rPr>
              <a:t> </a:t>
            </a:r>
            <a:r>
              <a:rPr lang="en" sz="2300">
                <a:solidFill>
                  <a:schemeClr val="lt1"/>
                </a:solidFill>
              </a:rPr>
              <a:t>we also want “</a:t>
            </a:r>
            <a:r>
              <a:rPr i="1" lang="en" sz="2300">
                <a:solidFill>
                  <a:schemeClr val="lt1"/>
                </a:solidFill>
              </a:rPr>
              <a:t>peach tart</a:t>
            </a:r>
            <a:r>
              <a:rPr lang="en" sz="2300">
                <a:solidFill>
                  <a:schemeClr val="lt1"/>
                </a:solidFill>
              </a:rPr>
              <a:t>” and “</a:t>
            </a:r>
            <a:r>
              <a:rPr i="1" lang="en" sz="2300">
                <a:solidFill>
                  <a:schemeClr val="lt1"/>
                </a:solidFill>
              </a:rPr>
              <a:t>apple cobbler</a:t>
            </a:r>
            <a:r>
              <a:rPr lang="en" sz="2300">
                <a:solidFill>
                  <a:schemeClr val="lt1"/>
                </a:solidFill>
              </a:rPr>
              <a:t>”.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308" name="Google Shape;308;p3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Text Similarity</a:t>
            </a:r>
            <a:endParaRPr b="1" sz="3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/>
          <p:nvPr>
            <p:ph idx="1" type="body"/>
          </p:nvPr>
        </p:nvSpPr>
        <p:spPr>
          <a:xfrm>
            <a:off x="5686075" y="1337550"/>
            <a:ext cx="33711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Annotators where asked how similar two words are?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300"/>
              <a:buChar char="❏"/>
            </a:pPr>
            <a:r>
              <a:rPr b="1" lang="en" sz="2300">
                <a:solidFill>
                  <a:srgbClr val="FF0000"/>
                </a:solidFill>
              </a:rPr>
              <a:t>Maximum similarity score is 10.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314" name="Google Shape;314;p3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Human Annotations of Similarity</a:t>
            </a:r>
            <a:endParaRPr b="1" sz="3100"/>
          </a:p>
        </p:txBody>
      </p:sp>
      <p:sp>
        <p:nvSpPr>
          <p:cNvPr id="315" name="Google Shape;315;p32"/>
          <p:cNvSpPr txBox="1"/>
          <p:nvPr>
            <p:ph idx="1" type="body"/>
          </p:nvPr>
        </p:nvSpPr>
        <p:spPr>
          <a:xfrm>
            <a:off x="205450" y="775350"/>
            <a:ext cx="4887300" cy="3786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tiger			cat					7.35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tiger			tiger				10.00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book			paper				7.46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computer		keyboard			7.62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computer		internet			7.58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plane			car					5.77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train			car					6.31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telephone		communication		7.50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television		radio				6.77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media			radio				7.42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drug			abuse				6.85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bread			butter				6.19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cucumber 		potato				5.92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285518" y="1143000"/>
            <a:ext cx="4745400" cy="260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104171" y="4528602"/>
            <a:ext cx="882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Finkelstein, L., Gabrilovich, et al. 2002  Placing search in context: The concept revisited. WWW 2002 (pp. 406-414).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/>
          <p:nvPr>
            <p:ph idx="1" type="body"/>
          </p:nvPr>
        </p:nvSpPr>
        <p:spPr>
          <a:xfrm>
            <a:off x="4687750" y="1656700"/>
            <a:ext cx="42348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Also used Part-of-Speech labels.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300"/>
              <a:buChar char="❏"/>
            </a:pPr>
            <a:r>
              <a:rPr b="1" lang="en" sz="2300">
                <a:solidFill>
                  <a:srgbClr val="FF0000"/>
                </a:solidFill>
              </a:rPr>
              <a:t>“</a:t>
            </a:r>
            <a:r>
              <a:rPr b="1" i="1" lang="en" sz="2300">
                <a:solidFill>
                  <a:srgbClr val="FF0000"/>
                </a:solidFill>
              </a:rPr>
              <a:t>Persuade</a:t>
            </a:r>
            <a:r>
              <a:rPr b="1" lang="en" sz="2300">
                <a:solidFill>
                  <a:srgbClr val="FF0000"/>
                </a:solidFill>
              </a:rPr>
              <a:t>” is more similar to “</a:t>
            </a:r>
            <a:r>
              <a:rPr b="1" i="1" lang="en" sz="2300">
                <a:solidFill>
                  <a:srgbClr val="FF0000"/>
                </a:solidFill>
              </a:rPr>
              <a:t>argue</a:t>
            </a:r>
            <a:r>
              <a:rPr b="1" lang="en" sz="2300">
                <a:solidFill>
                  <a:srgbClr val="FF0000"/>
                </a:solidFill>
              </a:rPr>
              <a:t>” than to “</a:t>
            </a:r>
            <a:r>
              <a:rPr b="1" i="1" lang="en" sz="2300">
                <a:solidFill>
                  <a:srgbClr val="FF0000"/>
                </a:solidFill>
              </a:rPr>
              <a:t>pursue</a:t>
            </a:r>
            <a:r>
              <a:rPr b="1" lang="en" sz="2300">
                <a:solidFill>
                  <a:srgbClr val="FF0000"/>
                </a:solidFill>
              </a:rPr>
              <a:t>”.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323" name="Google Shape;323;p3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Human Annotations of Similarity</a:t>
            </a:r>
            <a:endParaRPr b="1" sz="3100"/>
          </a:p>
        </p:txBody>
      </p:sp>
      <p:sp>
        <p:nvSpPr>
          <p:cNvPr id="324" name="Google Shape;324;p33"/>
          <p:cNvSpPr txBox="1"/>
          <p:nvPr>
            <p:ph idx="1" type="body"/>
          </p:nvPr>
        </p:nvSpPr>
        <p:spPr>
          <a:xfrm>
            <a:off x="205450" y="999000"/>
            <a:ext cx="4366500" cy="31455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Delightful		wonderful	A	8.65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Modest			flexible	A	0.98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Clarify		explain		V	8.33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remind 		forget		V	0.87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Get			remain		V	1.6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Realize		discover	V	7.47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Argue			persuade	V	6.23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Pursue			persuade	V	3.17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Plane			airport		N	3.65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Uncle			aunt		N	5.5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6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Horse			mare		N	8.33</a:t>
            </a:r>
            <a:endParaRPr sz="1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5" name="Google Shape;325;p33"/>
          <p:cNvSpPr/>
          <p:nvPr/>
        </p:nvSpPr>
        <p:spPr>
          <a:xfrm>
            <a:off x="314475" y="2767306"/>
            <a:ext cx="2810700" cy="535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Morphological similarity (e.g. </a:t>
            </a:r>
            <a:r>
              <a:rPr i="1" lang="en" sz="2300">
                <a:solidFill>
                  <a:schemeClr val="lt1"/>
                </a:solidFill>
              </a:rPr>
              <a:t>respect </a:t>
            </a:r>
            <a:r>
              <a:rPr lang="en" sz="2300">
                <a:solidFill>
                  <a:schemeClr val="lt1"/>
                </a:solidFill>
              </a:rPr>
              <a:t>- </a:t>
            </a:r>
            <a:r>
              <a:rPr i="1" lang="en" sz="2300">
                <a:solidFill>
                  <a:schemeClr val="lt1"/>
                </a:solidFill>
              </a:rPr>
              <a:t>respectful</a:t>
            </a:r>
            <a:r>
              <a:rPr lang="en" sz="2300">
                <a:solidFill>
                  <a:schemeClr val="lt1"/>
                </a:solidFill>
              </a:rPr>
              <a:t>)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Spelling similarity (e.g. </a:t>
            </a:r>
            <a:r>
              <a:rPr i="1" lang="en" sz="2300">
                <a:solidFill>
                  <a:schemeClr val="lt1"/>
                </a:solidFill>
              </a:rPr>
              <a:t>theater</a:t>
            </a:r>
            <a:r>
              <a:rPr lang="en" sz="2300">
                <a:solidFill>
                  <a:schemeClr val="lt1"/>
                </a:solidFill>
              </a:rPr>
              <a:t> - </a:t>
            </a:r>
            <a:r>
              <a:rPr i="1" lang="en" sz="2300">
                <a:solidFill>
                  <a:schemeClr val="lt1"/>
                </a:solidFill>
              </a:rPr>
              <a:t>theatre</a:t>
            </a:r>
            <a:r>
              <a:rPr lang="en" sz="2300">
                <a:solidFill>
                  <a:schemeClr val="lt1"/>
                </a:solidFill>
              </a:rPr>
              <a:t>)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Synonym	(e.g. </a:t>
            </a:r>
            <a:r>
              <a:rPr i="1" lang="en" sz="2300">
                <a:solidFill>
                  <a:schemeClr val="lt1"/>
                </a:solidFill>
              </a:rPr>
              <a:t>car</a:t>
            </a:r>
            <a:r>
              <a:rPr lang="en" sz="2300">
                <a:solidFill>
                  <a:schemeClr val="lt1"/>
                </a:solidFill>
              </a:rPr>
              <a:t> - </a:t>
            </a:r>
            <a:r>
              <a:rPr i="1" lang="en" sz="2300">
                <a:solidFill>
                  <a:schemeClr val="lt1"/>
                </a:solidFill>
              </a:rPr>
              <a:t>automobile</a:t>
            </a:r>
            <a:r>
              <a:rPr lang="en" sz="2300">
                <a:solidFill>
                  <a:schemeClr val="lt1"/>
                </a:solidFill>
              </a:rPr>
              <a:t>)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Semantic similarity (e.g. </a:t>
            </a:r>
            <a:r>
              <a:rPr i="1" lang="en" sz="2300">
                <a:solidFill>
                  <a:schemeClr val="lt1"/>
                </a:solidFill>
              </a:rPr>
              <a:t>Spain</a:t>
            </a:r>
            <a:r>
              <a:rPr lang="en" sz="2300">
                <a:solidFill>
                  <a:schemeClr val="lt1"/>
                </a:solidFill>
              </a:rPr>
              <a:t> - </a:t>
            </a:r>
            <a:r>
              <a:rPr i="1" lang="en" sz="2300">
                <a:solidFill>
                  <a:schemeClr val="lt1"/>
                </a:solidFill>
              </a:rPr>
              <a:t>Barcelona</a:t>
            </a:r>
            <a:r>
              <a:rPr lang="en" sz="2300">
                <a:solidFill>
                  <a:schemeClr val="lt1"/>
                </a:solidFill>
              </a:rPr>
              <a:t>)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331" name="Google Shape;331;p3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Types of Text Similarity</a:t>
            </a:r>
            <a:endParaRPr b="1" sz="3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Morphological similarity (e.g. </a:t>
            </a:r>
            <a:r>
              <a:rPr i="1" lang="en" sz="2300">
                <a:solidFill>
                  <a:schemeClr val="lt1"/>
                </a:solidFill>
              </a:rPr>
              <a:t>respect </a:t>
            </a:r>
            <a:r>
              <a:rPr lang="en" sz="2300">
                <a:solidFill>
                  <a:schemeClr val="lt1"/>
                </a:solidFill>
              </a:rPr>
              <a:t>- </a:t>
            </a:r>
            <a:r>
              <a:rPr i="1" lang="en" sz="2300">
                <a:solidFill>
                  <a:schemeClr val="lt1"/>
                </a:solidFill>
              </a:rPr>
              <a:t>respectful</a:t>
            </a:r>
            <a:r>
              <a:rPr lang="en" sz="2300">
                <a:solidFill>
                  <a:schemeClr val="lt1"/>
                </a:solidFill>
              </a:rPr>
              <a:t>)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Spelling similarity (e.g. </a:t>
            </a:r>
            <a:r>
              <a:rPr i="1" lang="en" sz="2300">
                <a:solidFill>
                  <a:schemeClr val="lt1"/>
                </a:solidFill>
              </a:rPr>
              <a:t>theater</a:t>
            </a:r>
            <a:r>
              <a:rPr lang="en" sz="2300">
                <a:solidFill>
                  <a:schemeClr val="lt1"/>
                </a:solidFill>
              </a:rPr>
              <a:t> - </a:t>
            </a:r>
            <a:r>
              <a:rPr i="1" lang="en" sz="2300">
                <a:solidFill>
                  <a:schemeClr val="lt1"/>
                </a:solidFill>
              </a:rPr>
              <a:t>theatre</a:t>
            </a:r>
            <a:r>
              <a:rPr lang="en" sz="2300">
                <a:solidFill>
                  <a:schemeClr val="lt1"/>
                </a:solidFill>
              </a:rPr>
              <a:t>)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Synonym	(e.g. </a:t>
            </a:r>
            <a:r>
              <a:rPr i="1" lang="en" sz="2300">
                <a:solidFill>
                  <a:schemeClr val="lt1"/>
                </a:solidFill>
              </a:rPr>
              <a:t>car</a:t>
            </a:r>
            <a:r>
              <a:rPr lang="en" sz="2300">
                <a:solidFill>
                  <a:schemeClr val="lt1"/>
                </a:solidFill>
              </a:rPr>
              <a:t> - </a:t>
            </a:r>
            <a:r>
              <a:rPr i="1" lang="en" sz="2300">
                <a:solidFill>
                  <a:schemeClr val="lt1"/>
                </a:solidFill>
              </a:rPr>
              <a:t>automobile</a:t>
            </a:r>
            <a:r>
              <a:rPr lang="en" sz="2300">
                <a:solidFill>
                  <a:schemeClr val="lt1"/>
                </a:solidFill>
              </a:rPr>
              <a:t>)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Semantic similarity (e.g. </a:t>
            </a:r>
            <a:r>
              <a:rPr i="1" lang="en" sz="2300">
                <a:solidFill>
                  <a:schemeClr val="lt1"/>
                </a:solidFill>
              </a:rPr>
              <a:t>Spain</a:t>
            </a:r>
            <a:r>
              <a:rPr lang="en" sz="2300">
                <a:solidFill>
                  <a:schemeClr val="lt1"/>
                </a:solidFill>
              </a:rPr>
              <a:t> - </a:t>
            </a:r>
            <a:r>
              <a:rPr i="1" lang="en" sz="2300">
                <a:solidFill>
                  <a:schemeClr val="lt1"/>
                </a:solidFill>
              </a:rPr>
              <a:t>Barcelona</a:t>
            </a:r>
            <a:r>
              <a:rPr lang="en" sz="2300">
                <a:solidFill>
                  <a:schemeClr val="lt1"/>
                </a:solidFill>
              </a:rPr>
              <a:t>)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337" name="Google Shape;337;p3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Types of Text Similarity</a:t>
            </a:r>
            <a:endParaRPr b="1" sz="3100"/>
          </a:p>
        </p:txBody>
      </p:sp>
      <p:sp>
        <p:nvSpPr>
          <p:cNvPr id="338" name="Google Shape;338;p35"/>
          <p:cNvSpPr/>
          <p:nvPr/>
        </p:nvSpPr>
        <p:spPr>
          <a:xfrm>
            <a:off x="651075" y="2589825"/>
            <a:ext cx="5729400" cy="492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5"/>
          <p:cNvSpPr txBox="1"/>
          <p:nvPr>
            <p:ph idx="1" type="body"/>
          </p:nvPr>
        </p:nvSpPr>
        <p:spPr>
          <a:xfrm>
            <a:off x="6593050" y="2032195"/>
            <a:ext cx="23295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900"/>
              <a:buNone/>
            </a:pPr>
            <a:r>
              <a:rPr lang="en" sz="2300">
                <a:solidFill>
                  <a:srgbClr val="FF0000"/>
                </a:solidFill>
              </a:rPr>
              <a:t>Word embeddings → More on this in lecture 5</a:t>
            </a:r>
            <a:endParaRPr sz="2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</a:rPr>
              <a:t>Negations [^Ss ]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03" name="Google Shape;103;p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RegEx</a:t>
            </a:r>
            <a:r>
              <a:rPr b="1" lang="en" sz="3100">
                <a:solidFill>
                  <a:schemeClr val="lt1"/>
                </a:solidFill>
              </a:rPr>
              <a:t>: </a:t>
            </a:r>
            <a:r>
              <a:rPr b="1" lang="en" sz="3100"/>
              <a:t>Negation</a:t>
            </a:r>
            <a:endParaRPr b="1" sz="3100"/>
          </a:p>
        </p:txBody>
      </p:sp>
      <p:graphicFrame>
        <p:nvGraphicFramePr>
          <p:cNvPr id="104" name="Google Shape;104;p4"/>
          <p:cNvGraphicFramePr/>
          <p:nvPr/>
        </p:nvGraphicFramePr>
        <p:xfrm>
          <a:off x="205450" y="149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094975"/>
                <a:gridCol w="2793650"/>
                <a:gridCol w="46568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/>
                        <a:t>Pattern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/>
                        <a:t>Matches</a:t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[^A-Z]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Not an uppercase letter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odchuck, woodchuck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[^Ss]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Neither ‘</a:t>
                      </a:r>
                      <a:r>
                        <a:rPr i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’ nor ‘</a:t>
                      </a:r>
                      <a:r>
                        <a:rPr i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’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have no exquisite reason”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[^e^]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Neither </a:t>
                      </a:r>
                      <a:r>
                        <a:rPr i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nor </a:t>
                      </a:r>
                      <a:r>
                        <a:rPr i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^</a:t>
                      </a:r>
                      <a:endParaRPr i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Look h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a^b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Find matches for “</a:t>
                      </a:r>
                      <a:r>
                        <a:rPr i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a^b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”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Look up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a^b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now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 txBox="1"/>
          <p:nvPr>
            <p:ph idx="1" type="body"/>
          </p:nvPr>
        </p:nvSpPr>
        <p:spPr>
          <a:xfrm>
            <a:off x="205450" y="969250"/>
            <a:ext cx="4265400" cy="16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Derivational Morphology</a:t>
            </a:r>
            <a:endParaRPr sz="23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Example: “</a:t>
            </a:r>
            <a:r>
              <a:rPr i="1" lang="en" sz="1900">
                <a:solidFill>
                  <a:schemeClr val="lt1"/>
                </a:solidFill>
              </a:rPr>
              <a:t>drinkable</a:t>
            </a:r>
            <a:r>
              <a:rPr lang="en" sz="1900">
                <a:solidFill>
                  <a:schemeClr val="lt1"/>
                </a:solidFill>
              </a:rPr>
              <a:t>”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Morphemes: </a:t>
            </a:r>
            <a:r>
              <a:rPr i="1" lang="en" sz="1900">
                <a:solidFill>
                  <a:schemeClr val="lt1"/>
                </a:solidFill>
              </a:rPr>
              <a:t>-able, -ing, -re, -un, -er</a:t>
            </a:r>
            <a:endParaRPr i="1" sz="1900">
              <a:solidFill>
                <a:schemeClr val="lt1"/>
              </a:solidFill>
            </a:endParaRPr>
          </a:p>
        </p:txBody>
      </p:sp>
      <p:sp>
        <p:nvSpPr>
          <p:cNvPr id="345" name="Google Shape;345;p3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Morphological Similarity</a:t>
            </a:r>
            <a:endParaRPr b="1" sz="3100"/>
          </a:p>
        </p:txBody>
      </p:sp>
      <p:pic>
        <p:nvPicPr>
          <p:cNvPr id="346" name="Google Shape;34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0105" y="334463"/>
            <a:ext cx="2796825" cy="212082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7" name="Google Shape;347;p36"/>
          <p:cNvSpPr/>
          <p:nvPr/>
        </p:nvSpPr>
        <p:spPr>
          <a:xfrm>
            <a:off x="6879000" y="1246088"/>
            <a:ext cx="7812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6"/>
          <p:cNvSpPr txBox="1"/>
          <p:nvPr>
            <p:ph idx="1" type="body"/>
          </p:nvPr>
        </p:nvSpPr>
        <p:spPr>
          <a:xfrm>
            <a:off x="7749200" y="1015213"/>
            <a:ext cx="14343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900"/>
              <a:buNone/>
            </a:pPr>
            <a:r>
              <a:rPr lang="en" sz="1700">
                <a:solidFill>
                  <a:srgbClr val="FF0000"/>
                </a:solidFill>
              </a:rPr>
              <a:t>Morpheme (slide 23)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349" name="Google Shape;349;p36"/>
          <p:cNvSpPr/>
          <p:nvPr/>
        </p:nvSpPr>
        <p:spPr>
          <a:xfrm>
            <a:off x="5960750" y="476388"/>
            <a:ext cx="448800" cy="310500"/>
          </a:xfrm>
          <a:prstGeom prst="rect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/>
          <p:cNvSpPr/>
          <p:nvPr/>
        </p:nvSpPr>
        <p:spPr>
          <a:xfrm>
            <a:off x="4893950" y="1285652"/>
            <a:ext cx="448800" cy="310500"/>
          </a:xfrm>
          <a:prstGeom prst="rect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/>
          <p:cNvSpPr txBox="1"/>
          <p:nvPr>
            <p:ph idx="1" type="body"/>
          </p:nvPr>
        </p:nvSpPr>
        <p:spPr>
          <a:xfrm>
            <a:off x="4687458" y="2481078"/>
            <a:ext cx="2472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700">
                <a:solidFill>
                  <a:srgbClr val="3C78D8"/>
                </a:solidFill>
              </a:rPr>
              <a:t>Part-of-Speech Tags</a:t>
            </a:r>
            <a:endParaRPr sz="1700">
              <a:solidFill>
                <a:srgbClr val="3C78D8"/>
              </a:solidFill>
            </a:endParaRPr>
          </a:p>
          <a:p>
            <a:pPr indent="-2222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700"/>
              <a:buChar char="-"/>
            </a:pPr>
            <a:r>
              <a:rPr lang="en" sz="1700">
                <a:solidFill>
                  <a:srgbClr val="3C78D8"/>
                </a:solidFill>
              </a:rPr>
              <a:t>JJ = Adjective</a:t>
            </a:r>
            <a:endParaRPr sz="1700">
              <a:solidFill>
                <a:srgbClr val="3C78D8"/>
              </a:solidFill>
            </a:endParaRPr>
          </a:p>
          <a:p>
            <a:pPr indent="-2222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700"/>
              <a:buChar char="-"/>
            </a:pPr>
            <a:r>
              <a:rPr lang="en" sz="1700">
                <a:solidFill>
                  <a:srgbClr val="3C78D8"/>
                </a:solidFill>
              </a:rPr>
              <a:t>V = Verb</a:t>
            </a:r>
            <a:endParaRPr sz="1700">
              <a:solidFill>
                <a:srgbClr val="3C78D8"/>
              </a:solidFill>
            </a:endParaRPr>
          </a:p>
        </p:txBody>
      </p:sp>
      <p:sp>
        <p:nvSpPr>
          <p:cNvPr id="352" name="Google Shape;352;p36"/>
          <p:cNvSpPr txBox="1"/>
          <p:nvPr>
            <p:ph idx="1" type="body"/>
          </p:nvPr>
        </p:nvSpPr>
        <p:spPr>
          <a:xfrm>
            <a:off x="205450" y="2512925"/>
            <a:ext cx="6536700" cy="21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Words with the same root:</a:t>
            </a:r>
            <a:endParaRPr sz="2300">
              <a:solidFill>
                <a:schemeClr val="lt1"/>
              </a:solidFill>
            </a:endParaRPr>
          </a:p>
          <a:p>
            <a:pPr indent="-260350" lvl="1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Base form: </a:t>
            </a:r>
            <a:r>
              <a:rPr i="1" lang="en" sz="2300">
                <a:solidFill>
                  <a:schemeClr val="lt1"/>
                </a:solidFill>
              </a:rPr>
              <a:t>scan</a:t>
            </a:r>
            <a:endParaRPr sz="2300">
              <a:solidFill>
                <a:schemeClr val="lt1"/>
              </a:solidFill>
            </a:endParaRPr>
          </a:p>
          <a:p>
            <a:pPr indent="-2603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Inflected forms: </a:t>
            </a:r>
            <a:r>
              <a:rPr i="1" lang="en" sz="2300">
                <a:solidFill>
                  <a:schemeClr val="lt1"/>
                </a:solidFill>
              </a:rPr>
              <a:t>scan</a:t>
            </a:r>
            <a:r>
              <a:rPr i="1" lang="en" sz="2300" u="sng">
                <a:solidFill>
                  <a:schemeClr val="lt1"/>
                </a:solidFill>
              </a:rPr>
              <a:t>s</a:t>
            </a:r>
            <a:r>
              <a:rPr lang="en" sz="2300">
                <a:solidFill>
                  <a:schemeClr val="lt1"/>
                </a:solidFill>
              </a:rPr>
              <a:t>, </a:t>
            </a:r>
            <a:r>
              <a:rPr i="1" lang="en" sz="2300">
                <a:solidFill>
                  <a:schemeClr val="lt1"/>
                </a:solidFill>
              </a:rPr>
              <a:t>scann</a:t>
            </a:r>
            <a:r>
              <a:rPr i="1" lang="en" sz="2300" u="sng">
                <a:solidFill>
                  <a:schemeClr val="lt1"/>
                </a:solidFill>
              </a:rPr>
              <a:t>ed</a:t>
            </a:r>
            <a:r>
              <a:rPr lang="en" sz="2300">
                <a:solidFill>
                  <a:schemeClr val="lt1"/>
                </a:solidFill>
              </a:rPr>
              <a:t>, </a:t>
            </a:r>
            <a:r>
              <a:rPr i="1" lang="en" sz="2300">
                <a:solidFill>
                  <a:schemeClr val="lt1"/>
                </a:solidFill>
              </a:rPr>
              <a:t>scann</a:t>
            </a:r>
            <a:r>
              <a:rPr i="1" lang="en" sz="2300" u="sng">
                <a:solidFill>
                  <a:schemeClr val="lt1"/>
                </a:solidFill>
              </a:rPr>
              <a:t>ing</a:t>
            </a:r>
            <a:endParaRPr i="1" sz="2300" u="sng">
              <a:solidFill>
                <a:schemeClr val="lt1"/>
              </a:solidFill>
            </a:endParaRPr>
          </a:p>
          <a:p>
            <a:pPr indent="-2603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Suffixes: </a:t>
            </a:r>
            <a:r>
              <a:rPr i="1" lang="en" sz="2300">
                <a:solidFill>
                  <a:schemeClr val="lt1"/>
                </a:solidFill>
              </a:rPr>
              <a:t>scann</a:t>
            </a:r>
            <a:r>
              <a:rPr i="1" lang="en" sz="2300" u="sng">
                <a:solidFill>
                  <a:schemeClr val="lt1"/>
                </a:solidFill>
              </a:rPr>
              <a:t>er</a:t>
            </a:r>
            <a:endParaRPr i="1" sz="2300" u="sng">
              <a:solidFill>
                <a:schemeClr val="lt1"/>
              </a:solidFill>
            </a:endParaRPr>
          </a:p>
          <a:p>
            <a:pPr indent="-2603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Prefixes: </a:t>
            </a:r>
            <a:r>
              <a:rPr i="1" lang="en" sz="2300" u="sng">
                <a:solidFill>
                  <a:schemeClr val="lt1"/>
                </a:solidFill>
              </a:rPr>
              <a:t>re</a:t>
            </a:r>
            <a:r>
              <a:rPr i="1" lang="en" sz="2300">
                <a:solidFill>
                  <a:schemeClr val="lt1"/>
                </a:solidFill>
              </a:rPr>
              <a:t>scan</a:t>
            </a:r>
            <a:endParaRPr i="1" sz="2300">
              <a:solidFill>
                <a:schemeClr val="lt1"/>
              </a:solidFill>
            </a:endParaRPr>
          </a:p>
        </p:txBody>
      </p:sp>
      <p:sp>
        <p:nvSpPr>
          <p:cNvPr id="353" name="Google Shape;353;p36"/>
          <p:cNvSpPr txBox="1"/>
          <p:nvPr/>
        </p:nvSpPr>
        <p:spPr>
          <a:xfrm>
            <a:off x="3798300" y="4029250"/>
            <a:ext cx="3861900" cy="945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Morphological similarity → Use of </a:t>
            </a:r>
            <a:r>
              <a:rPr b="1" i="0" lang="en" sz="2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Stemming </a:t>
            </a:r>
            <a:r>
              <a:rPr b="0" i="0" lang="en" sz="2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(slide </a:t>
            </a: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b="0" i="0" lang="en" sz="2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ff0ca141fa_0_14"/>
          <p:cNvSpPr txBox="1"/>
          <p:nvPr>
            <p:ph idx="1" type="body"/>
          </p:nvPr>
        </p:nvSpPr>
        <p:spPr>
          <a:xfrm>
            <a:off x="205450" y="969250"/>
            <a:ext cx="8717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Words with typos and spelling variants:</a:t>
            </a:r>
            <a:endParaRPr sz="23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r</a:t>
            </a:r>
            <a:r>
              <a:rPr lang="en" sz="1900">
                <a:solidFill>
                  <a:schemeClr val="lt1"/>
                </a:solidFill>
              </a:rPr>
              <a:t>ec</a:t>
            </a:r>
            <a:r>
              <a:rPr lang="en" sz="1900" u="sng">
                <a:solidFill>
                  <a:schemeClr val="lt1"/>
                </a:solidFill>
              </a:rPr>
              <a:t>ie</a:t>
            </a:r>
            <a:r>
              <a:rPr lang="en" sz="1900">
                <a:solidFill>
                  <a:schemeClr val="lt1"/>
                </a:solidFill>
              </a:rPr>
              <a:t>pt → rec</a:t>
            </a:r>
            <a:r>
              <a:rPr lang="en" sz="1900" u="sng">
                <a:solidFill>
                  <a:schemeClr val="lt1"/>
                </a:solidFill>
              </a:rPr>
              <a:t>ei</a:t>
            </a:r>
            <a:r>
              <a:rPr lang="en" sz="1900">
                <a:solidFill>
                  <a:schemeClr val="lt1"/>
                </a:solidFill>
              </a:rPr>
              <a:t>pt 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 u="sng">
                <a:solidFill>
                  <a:schemeClr val="lt1"/>
                </a:solidFill>
              </a:rPr>
              <a:t>C</a:t>
            </a:r>
            <a:r>
              <a:rPr lang="en" sz="1900">
                <a:solidFill>
                  <a:schemeClr val="lt1"/>
                </a:solidFill>
              </a:rPr>
              <a:t>atherine → </a:t>
            </a:r>
            <a:r>
              <a:rPr lang="en" sz="1900" u="sng">
                <a:solidFill>
                  <a:schemeClr val="lt1"/>
                </a:solidFill>
              </a:rPr>
              <a:t>K</a:t>
            </a:r>
            <a:r>
              <a:rPr lang="en" sz="1900">
                <a:solidFill>
                  <a:schemeClr val="lt1"/>
                </a:solidFill>
              </a:rPr>
              <a:t>atherine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polari</a:t>
            </a:r>
            <a:r>
              <a:rPr lang="en" sz="1900" u="sng">
                <a:solidFill>
                  <a:schemeClr val="lt1"/>
                </a:solidFill>
              </a:rPr>
              <a:t>z</a:t>
            </a:r>
            <a:r>
              <a:rPr lang="en" sz="1900">
                <a:solidFill>
                  <a:schemeClr val="lt1"/>
                </a:solidFill>
              </a:rPr>
              <a:t>ation → polari</a:t>
            </a:r>
            <a:r>
              <a:rPr lang="en" sz="1900" u="sng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ation 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theat</a:t>
            </a:r>
            <a:r>
              <a:rPr lang="en" sz="1900" u="sng">
                <a:solidFill>
                  <a:schemeClr val="lt1"/>
                </a:solidFill>
              </a:rPr>
              <a:t>er</a:t>
            </a:r>
            <a:r>
              <a:rPr lang="en" sz="1900">
                <a:solidFill>
                  <a:schemeClr val="lt1"/>
                </a:solidFill>
              </a:rPr>
              <a:t> → theat</a:t>
            </a:r>
            <a:r>
              <a:rPr lang="en" sz="1900" u="sng">
                <a:solidFill>
                  <a:schemeClr val="lt1"/>
                </a:solidFill>
              </a:rPr>
              <a:t>re</a:t>
            </a:r>
            <a:r>
              <a:rPr lang="en" sz="1900">
                <a:solidFill>
                  <a:schemeClr val="lt1"/>
                </a:solidFill>
              </a:rPr>
              <a:t> 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scans → scan 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59" name="Google Shape;359;g1ff0ca141fa_0_1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Spelling Similarity</a:t>
            </a:r>
            <a:endParaRPr b="1" sz="31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ff0ca141fa_0_20"/>
          <p:cNvSpPr txBox="1"/>
          <p:nvPr>
            <p:ph idx="1" type="body"/>
          </p:nvPr>
        </p:nvSpPr>
        <p:spPr>
          <a:xfrm>
            <a:off x="205450" y="969250"/>
            <a:ext cx="8717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Words with typos and spelling variants:</a:t>
            </a:r>
            <a:endParaRPr sz="23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rec</a:t>
            </a:r>
            <a:r>
              <a:rPr lang="en" sz="1900" u="sng">
                <a:solidFill>
                  <a:schemeClr val="lt1"/>
                </a:solidFill>
              </a:rPr>
              <a:t>ie</a:t>
            </a:r>
            <a:r>
              <a:rPr lang="en" sz="1900">
                <a:solidFill>
                  <a:schemeClr val="lt1"/>
                </a:solidFill>
              </a:rPr>
              <a:t>pt → rec</a:t>
            </a:r>
            <a:r>
              <a:rPr lang="en" sz="1900" u="sng">
                <a:solidFill>
                  <a:schemeClr val="lt1"/>
                </a:solidFill>
              </a:rPr>
              <a:t>ei</a:t>
            </a:r>
            <a:r>
              <a:rPr lang="en" sz="1900">
                <a:solidFill>
                  <a:schemeClr val="lt1"/>
                </a:solidFill>
              </a:rPr>
              <a:t>pt 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 u="sng">
                <a:solidFill>
                  <a:schemeClr val="lt1"/>
                </a:solidFill>
              </a:rPr>
              <a:t>C</a:t>
            </a:r>
            <a:r>
              <a:rPr lang="en" sz="1900">
                <a:solidFill>
                  <a:schemeClr val="lt1"/>
                </a:solidFill>
              </a:rPr>
              <a:t>atherine → </a:t>
            </a:r>
            <a:r>
              <a:rPr lang="en" sz="1900" u="sng">
                <a:solidFill>
                  <a:schemeClr val="lt1"/>
                </a:solidFill>
              </a:rPr>
              <a:t>K</a:t>
            </a:r>
            <a:r>
              <a:rPr lang="en" sz="1900">
                <a:solidFill>
                  <a:schemeClr val="lt1"/>
                </a:solidFill>
              </a:rPr>
              <a:t>atherine (substitution of ‘</a:t>
            </a:r>
            <a:r>
              <a:rPr i="1" lang="en" sz="1900">
                <a:solidFill>
                  <a:schemeClr val="lt1"/>
                </a:solidFill>
              </a:rPr>
              <a:t>C</a:t>
            </a:r>
            <a:r>
              <a:rPr lang="en" sz="1900">
                <a:solidFill>
                  <a:schemeClr val="lt1"/>
                </a:solidFill>
              </a:rPr>
              <a:t>’ with ‘</a:t>
            </a:r>
            <a:r>
              <a:rPr i="1" lang="en" sz="1900">
                <a:solidFill>
                  <a:schemeClr val="lt1"/>
                </a:solidFill>
              </a:rPr>
              <a:t>K</a:t>
            </a:r>
            <a:r>
              <a:rPr lang="en" sz="1900">
                <a:solidFill>
                  <a:schemeClr val="lt1"/>
                </a:solidFill>
              </a:rPr>
              <a:t>’)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polari</a:t>
            </a:r>
            <a:r>
              <a:rPr lang="en" sz="1900" u="sng">
                <a:solidFill>
                  <a:schemeClr val="lt1"/>
                </a:solidFill>
              </a:rPr>
              <a:t>z</a:t>
            </a:r>
            <a:r>
              <a:rPr lang="en" sz="1900">
                <a:solidFill>
                  <a:schemeClr val="lt1"/>
                </a:solidFill>
              </a:rPr>
              <a:t>ation → polari</a:t>
            </a:r>
            <a:r>
              <a:rPr lang="en" sz="1900" u="sng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ation (substitution of ‘</a:t>
            </a:r>
            <a:r>
              <a:rPr i="1" lang="en" sz="1900">
                <a:solidFill>
                  <a:schemeClr val="lt1"/>
                </a:solidFill>
              </a:rPr>
              <a:t>z</a:t>
            </a:r>
            <a:r>
              <a:rPr lang="en" sz="1900">
                <a:solidFill>
                  <a:schemeClr val="lt1"/>
                </a:solidFill>
              </a:rPr>
              <a:t>’ with ‘</a:t>
            </a:r>
            <a:r>
              <a:rPr i="1" lang="en" sz="1900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’)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theat</a:t>
            </a:r>
            <a:r>
              <a:rPr lang="en" sz="1900" u="sng">
                <a:solidFill>
                  <a:schemeClr val="lt1"/>
                </a:solidFill>
              </a:rPr>
              <a:t>er</a:t>
            </a:r>
            <a:r>
              <a:rPr lang="en" sz="1900">
                <a:solidFill>
                  <a:schemeClr val="lt1"/>
                </a:solidFill>
              </a:rPr>
              <a:t> → theat</a:t>
            </a:r>
            <a:r>
              <a:rPr lang="en" sz="1900" u="sng">
                <a:solidFill>
                  <a:schemeClr val="lt1"/>
                </a:solidFill>
              </a:rPr>
              <a:t>re</a:t>
            </a:r>
            <a:r>
              <a:rPr lang="en" sz="1900">
                <a:solidFill>
                  <a:schemeClr val="lt1"/>
                </a:solidFill>
              </a:rPr>
              <a:t> 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scans → scan (substitution of ‘</a:t>
            </a:r>
            <a:r>
              <a:rPr i="1" lang="en" sz="1900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’ in ‘</a:t>
            </a:r>
            <a:r>
              <a:rPr i="1" lang="en" sz="1900">
                <a:solidFill>
                  <a:schemeClr val="lt1"/>
                </a:solidFill>
              </a:rPr>
              <a:t>scans</a:t>
            </a:r>
            <a:r>
              <a:rPr lang="en" sz="1900">
                <a:solidFill>
                  <a:schemeClr val="lt1"/>
                </a:solidFill>
              </a:rPr>
              <a:t>’ or insertion of ‘</a:t>
            </a:r>
            <a:r>
              <a:rPr i="1" lang="en" sz="1900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’ in </a:t>
            </a:r>
            <a:r>
              <a:rPr i="1" lang="en" sz="1900">
                <a:solidFill>
                  <a:schemeClr val="lt1"/>
                </a:solidFill>
              </a:rPr>
              <a:t>‘scan</a:t>
            </a:r>
            <a:r>
              <a:rPr lang="en" sz="1900">
                <a:solidFill>
                  <a:schemeClr val="lt1"/>
                </a:solidFill>
              </a:rPr>
              <a:t>’)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65" name="Google Shape;365;g1ff0ca141fa_0_2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Spelling Similarity</a:t>
            </a:r>
            <a:endParaRPr b="1" sz="31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ff0ca141fa_0_0"/>
          <p:cNvSpPr txBox="1"/>
          <p:nvPr>
            <p:ph idx="1" type="body"/>
          </p:nvPr>
        </p:nvSpPr>
        <p:spPr>
          <a:xfrm>
            <a:off x="205450" y="969250"/>
            <a:ext cx="8717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Words with typos and spelling variants:</a:t>
            </a:r>
            <a:endParaRPr sz="23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rec</a:t>
            </a:r>
            <a:r>
              <a:rPr lang="en" sz="1900" u="sng">
                <a:solidFill>
                  <a:schemeClr val="lt1"/>
                </a:solidFill>
              </a:rPr>
              <a:t>ie</a:t>
            </a:r>
            <a:r>
              <a:rPr lang="en" sz="1900">
                <a:solidFill>
                  <a:schemeClr val="lt1"/>
                </a:solidFill>
              </a:rPr>
              <a:t>pt → rec</a:t>
            </a:r>
            <a:r>
              <a:rPr lang="en" sz="1900" u="sng">
                <a:solidFill>
                  <a:schemeClr val="lt1"/>
                </a:solidFill>
              </a:rPr>
              <a:t>ei</a:t>
            </a:r>
            <a:r>
              <a:rPr lang="en" sz="1900">
                <a:solidFill>
                  <a:schemeClr val="lt1"/>
                </a:solidFill>
              </a:rPr>
              <a:t>pt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 u="sng">
                <a:solidFill>
                  <a:schemeClr val="lt1"/>
                </a:solidFill>
              </a:rPr>
              <a:t>C</a:t>
            </a:r>
            <a:r>
              <a:rPr lang="en" sz="1900">
                <a:solidFill>
                  <a:schemeClr val="lt1"/>
                </a:solidFill>
              </a:rPr>
              <a:t>atherine → </a:t>
            </a:r>
            <a:r>
              <a:rPr lang="en" sz="1900" u="sng">
                <a:solidFill>
                  <a:schemeClr val="lt1"/>
                </a:solidFill>
              </a:rPr>
              <a:t>K</a:t>
            </a:r>
            <a:r>
              <a:rPr lang="en" sz="1900">
                <a:solidFill>
                  <a:schemeClr val="lt1"/>
                </a:solidFill>
              </a:rPr>
              <a:t>atherine (substitution of ‘</a:t>
            </a:r>
            <a:r>
              <a:rPr i="1" lang="en" sz="1900">
                <a:solidFill>
                  <a:schemeClr val="lt1"/>
                </a:solidFill>
              </a:rPr>
              <a:t>C</a:t>
            </a:r>
            <a:r>
              <a:rPr lang="en" sz="1900">
                <a:solidFill>
                  <a:schemeClr val="lt1"/>
                </a:solidFill>
              </a:rPr>
              <a:t>’ with ‘</a:t>
            </a:r>
            <a:r>
              <a:rPr i="1" lang="en" sz="1900">
                <a:solidFill>
                  <a:schemeClr val="lt1"/>
                </a:solidFill>
              </a:rPr>
              <a:t>K</a:t>
            </a:r>
            <a:r>
              <a:rPr lang="en" sz="1900">
                <a:solidFill>
                  <a:schemeClr val="lt1"/>
                </a:solidFill>
              </a:rPr>
              <a:t>’)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polari</a:t>
            </a:r>
            <a:r>
              <a:rPr lang="en" sz="1900" u="sng">
                <a:solidFill>
                  <a:schemeClr val="lt1"/>
                </a:solidFill>
              </a:rPr>
              <a:t>z</a:t>
            </a:r>
            <a:r>
              <a:rPr lang="en" sz="1900">
                <a:solidFill>
                  <a:schemeClr val="lt1"/>
                </a:solidFill>
              </a:rPr>
              <a:t>ation → polari</a:t>
            </a:r>
            <a:r>
              <a:rPr lang="en" sz="1900" u="sng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ation (substitution of ‘</a:t>
            </a:r>
            <a:r>
              <a:rPr i="1" lang="en" sz="1900">
                <a:solidFill>
                  <a:schemeClr val="lt1"/>
                </a:solidFill>
              </a:rPr>
              <a:t>z</a:t>
            </a:r>
            <a:r>
              <a:rPr lang="en" sz="1900">
                <a:solidFill>
                  <a:schemeClr val="lt1"/>
                </a:solidFill>
              </a:rPr>
              <a:t>’ with ‘</a:t>
            </a:r>
            <a:r>
              <a:rPr i="1" lang="en" sz="1900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’)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theat</a:t>
            </a:r>
            <a:r>
              <a:rPr lang="en" sz="1900" u="sng">
                <a:solidFill>
                  <a:schemeClr val="lt1"/>
                </a:solidFill>
              </a:rPr>
              <a:t>er</a:t>
            </a:r>
            <a:r>
              <a:rPr lang="en" sz="1900">
                <a:solidFill>
                  <a:schemeClr val="lt1"/>
                </a:solidFill>
              </a:rPr>
              <a:t> → theat</a:t>
            </a:r>
            <a:r>
              <a:rPr lang="en" sz="1900" u="sng">
                <a:solidFill>
                  <a:schemeClr val="lt1"/>
                </a:solidFill>
              </a:rPr>
              <a:t>re</a:t>
            </a:r>
            <a:endParaRPr sz="1900" u="sng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scan</a:t>
            </a:r>
            <a:r>
              <a:rPr lang="en" sz="1900" u="sng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 → scan (substitution of ‘</a:t>
            </a:r>
            <a:r>
              <a:rPr i="1" lang="en" sz="1900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’ in ‘</a:t>
            </a:r>
            <a:r>
              <a:rPr i="1" lang="en" sz="1900">
                <a:solidFill>
                  <a:schemeClr val="lt1"/>
                </a:solidFill>
              </a:rPr>
              <a:t>scans</a:t>
            </a:r>
            <a:r>
              <a:rPr lang="en" sz="1900">
                <a:solidFill>
                  <a:schemeClr val="lt1"/>
                </a:solidFill>
              </a:rPr>
              <a:t>’ or insertion of ‘</a:t>
            </a:r>
            <a:r>
              <a:rPr i="1" lang="en" sz="1900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’ in </a:t>
            </a:r>
            <a:r>
              <a:rPr i="1" lang="en" sz="1900">
                <a:solidFill>
                  <a:schemeClr val="lt1"/>
                </a:solidFill>
              </a:rPr>
              <a:t>‘scan</a:t>
            </a:r>
            <a:r>
              <a:rPr lang="en" sz="1900">
                <a:solidFill>
                  <a:schemeClr val="lt1"/>
                </a:solidFill>
              </a:rPr>
              <a:t>’)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❏"/>
            </a:pPr>
            <a:r>
              <a:rPr lang="en" sz="2300">
                <a:solidFill>
                  <a:schemeClr val="lt1"/>
                </a:solidFill>
              </a:rPr>
              <a:t>Edit Operations:</a:t>
            </a:r>
            <a:endParaRPr sz="23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Insertion/Deletion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Substitution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71" name="Google Shape;371;g1ff0ca141fa_0_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Spelling Similarity</a:t>
            </a:r>
            <a:endParaRPr b="1" sz="31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ff0ca141fa_0_25"/>
          <p:cNvSpPr txBox="1"/>
          <p:nvPr>
            <p:ph idx="1" type="body"/>
          </p:nvPr>
        </p:nvSpPr>
        <p:spPr>
          <a:xfrm>
            <a:off x="205450" y="969250"/>
            <a:ext cx="8717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Words with typos and spelling variants:</a:t>
            </a:r>
            <a:endParaRPr sz="23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rec</a:t>
            </a:r>
            <a:r>
              <a:rPr lang="en" sz="1900" u="sng">
                <a:solidFill>
                  <a:schemeClr val="lt1"/>
                </a:solidFill>
              </a:rPr>
              <a:t>ie</a:t>
            </a:r>
            <a:r>
              <a:rPr lang="en" sz="1900">
                <a:solidFill>
                  <a:schemeClr val="lt1"/>
                </a:solidFill>
              </a:rPr>
              <a:t>pt → rec</a:t>
            </a:r>
            <a:r>
              <a:rPr lang="en" sz="1900" u="sng">
                <a:solidFill>
                  <a:schemeClr val="lt1"/>
                </a:solidFill>
              </a:rPr>
              <a:t>ei</a:t>
            </a:r>
            <a:r>
              <a:rPr lang="en" sz="1900">
                <a:solidFill>
                  <a:schemeClr val="lt1"/>
                </a:solidFill>
              </a:rPr>
              <a:t>pt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 u="sng">
                <a:solidFill>
                  <a:schemeClr val="lt1"/>
                </a:solidFill>
              </a:rPr>
              <a:t>C</a:t>
            </a:r>
            <a:r>
              <a:rPr lang="en" sz="1900">
                <a:solidFill>
                  <a:schemeClr val="lt1"/>
                </a:solidFill>
              </a:rPr>
              <a:t>atherine → </a:t>
            </a:r>
            <a:r>
              <a:rPr lang="en" sz="1900" u="sng">
                <a:solidFill>
                  <a:schemeClr val="lt1"/>
                </a:solidFill>
              </a:rPr>
              <a:t>K</a:t>
            </a:r>
            <a:r>
              <a:rPr lang="en" sz="1900">
                <a:solidFill>
                  <a:schemeClr val="lt1"/>
                </a:solidFill>
              </a:rPr>
              <a:t>atherine (substitution of ‘</a:t>
            </a:r>
            <a:r>
              <a:rPr i="1" lang="en" sz="1900">
                <a:solidFill>
                  <a:schemeClr val="lt1"/>
                </a:solidFill>
              </a:rPr>
              <a:t>C</a:t>
            </a:r>
            <a:r>
              <a:rPr lang="en" sz="1900">
                <a:solidFill>
                  <a:schemeClr val="lt1"/>
                </a:solidFill>
              </a:rPr>
              <a:t>’ with ‘</a:t>
            </a:r>
            <a:r>
              <a:rPr i="1" lang="en" sz="1900">
                <a:solidFill>
                  <a:schemeClr val="lt1"/>
                </a:solidFill>
              </a:rPr>
              <a:t>K</a:t>
            </a:r>
            <a:r>
              <a:rPr lang="en" sz="1900">
                <a:solidFill>
                  <a:schemeClr val="lt1"/>
                </a:solidFill>
              </a:rPr>
              <a:t>’)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polari</a:t>
            </a:r>
            <a:r>
              <a:rPr lang="en" sz="1900" u="sng">
                <a:solidFill>
                  <a:schemeClr val="lt1"/>
                </a:solidFill>
              </a:rPr>
              <a:t>z</a:t>
            </a:r>
            <a:r>
              <a:rPr lang="en" sz="1900">
                <a:solidFill>
                  <a:schemeClr val="lt1"/>
                </a:solidFill>
              </a:rPr>
              <a:t>ation → polari</a:t>
            </a:r>
            <a:r>
              <a:rPr lang="en" sz="1900" u="sng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ation (substitution of ‘</a:t>
            </a:r>
            <a:r>
              <a:rPr i="1" lang="en" sz="1900">
                <a:solidFill>
                  <a:schemeClr val="lt1"/>
                </a:solidFill>
              </a:rPr>
              <a:t>z</a:t>
            </a:r>
            <a:r>
              <a:rPr lang="en" sz="1900">
                <a:solidFill>
                  <a:schemeClr val="lt1"/>
                </a:solidFill>
              </a:rPr>
              <a:t>’ with ‘</a:t>
            </a:r>
            <a:r>
              <a:rPr i="1" lang="en" sz="1900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’)</a:t>
            </a:r>
            <a:endParaRPr sz="1900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theat</a:t>
            </a:r>
            <a:r>
              <a:rPr lang="en" sz="1900" u="sng">
                <a:solidFill>
                  <a:schemeClr val="lt1"/>
                </a:solidFill>
              </a:rPr>
              <a:t>er</a:t>
            </a:r>
            <a:r>
              <a:rPr lang="en" sz="1900">
                <a:solidFill>
                  <a:schemeClr val="lt1"/>
                </a:solidFill>
              </a:rPr>
              <a:t> → theat</a:t>
            </a:r>
            <a:r>
              <a:rPr lang="en" sz="1900" u="sng">
                <a:solidFill>
                  <a:schemeClr val="lt1"/>
                </a:solidFill>
              </a:rPr>
              <a:t>re</a:t>
            </a:r>
            <a:endParaRPr sz="1900" u="sng">
              <a:solidFill>
                <a:schemeClr val="lt1"/>
              </a:solidFill>
            </a:endParaRPr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</a:pPr>
            <a:r>
              <a:rPr lang="en" sz="1900">
                <a:solidFill>
                  <a:schemeClr val="lt1"/>
                </a:solidFill>
              </a:rPr>
              <a:t>scan</a:t>
            </a:r>
            <a:r>
              <a:rPr lang="en" sz="1900" u="sng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 → scan (substitution of ‘</a:t>
            </a:r>
            <a:r>
              <a:rPr i="1" lang="en" sz="1900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’ in ‘</a:t>
            </a:r>
            <a:r>
              <a:rPr i="1" lang="en" sz="1900">
                <a:solidFill>
                  <a:schemeClr val="lt1"/>
                </a:solidFill>
              </a:rPr>
              <a:t>scans</a:t>
            </a:r>
            <a:r>
              <a:rPr lang="en" sz="1900">
                <a:solidFill>
                  <a:schemeClr val="lt1"/>
                </a:solidFill>
              </a:rPr>
              <a:t>’ or insertion of ‘</a:t>
            </a:r>
            <a:r>
              <a:rPr i="1" lang="en" sz="1900">
                <a:solidFill>
                  <a:schemeClr val="lt1"/>
                </a:solidFill>
              </a:rPr>
              <a:t>s</a:t>
            </a:r>
            <a:r>
              <a:rPr lang="en" sz="1900">
                <a:solidFill>
                  <a:schemeClr val="lt1"/>
                </a:solidFill>
              </a:rPr>
              <a:t>’ in </a:t>
            </a:r>
            <a:r>
              <a:rPr i="1" lang="en" sz="1900">
                <a:solidFill>
                  <a:schemeClr val="lt1"/>
                </a:solidFill>
              </a:rPr>
              <a:t>‘scan</a:t>
            </a:r>
            <a:r>
              <a:rPr lang="en" sz="1900">
                <a:solidFill>
                  <a:schemeClr val="lt1"/>
                </a:solidFill>
              </a:rPr>
              <a:t>’)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❏"/>
            </a:pPr>
            <a:r>
              <a:rPr lang="en" sz="2300">
                <a:solidFill>
                  <a:schemeClr val="lt1"/>
                </a:solidFill>
              </a:rPr>
              <a:t>Edit Operations:</a:t>
            </a:r>
            <a:endParaRPr sz="23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Insertion/Deletion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Substitution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77" name="Google Shape;377;g1ff0ca141fa_0_2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Spelling Similarity</a:t>
            </a:r>
            <a:endParaRPr b="1" sz="3100"/>
          </a:p>
        </p:txBody>
      </p:sp>
      <p:sp>
        <p:nvSpPr>
          <p:cNvPr id="378" name="Google Shape;378;g1ff0ca141fa_0_25"/>
          <p:cNvSpPr/>
          <p:nvPr/>
        </p:nvSpPr>
        <p:spPr>
          <a:xfrm>
            <a:off x="3290550" y="3559200"/>
            <a:ext cx="188100" cy="771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1ff0ca141fa_0_25"/>
          <p:cNvSpPr txBox="1"/>
          <p:nvPr>
            <p:ph idx="1" type="body"/>
          </p:nvPr>
        </p:nvSpPr>
        <p:spPr>
          <a:xfrm>
            <a:off x="3830325" y="3497100"/>
            <a:ext cx="3678900" cy="8955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</a:rPr>
              <a:t>Levenshtein Distance 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</a:rPr>
              <a:t>(or Minimum Edit Distance)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/>
          <p:nvPr>
            <p:ph idx="1" type="body"/>
          </p:nvPr>
        </p:nvSpPr>
        <p:spPr>
          <a:xfrm>
            <a:off x="205450" y="969250"/>
            <a:ext cx="5016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❏"/>
            </a:pPr>
            <a:r>
              <a:rPr lang="en" sz="1600">
                <a:solidFill>
                  <a:schemeClr val="lt1"/>
                </a:solidFill>
              </a:rPr>
              <a:t>The minimum edit distance between two strings.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Is the minimum number of editing operations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Insertion		</a:t>
            </a:r>
            <a:r>
              <a:rPr b="1" lang="en" sz="1600">
                <a:solidFill>
                  <a:schemeClr val="lt1"/>
                </a:solidFill>
              </a:rPr>
              <a:t>I</a:t>
            </a:r>
            <a:endParaRPr b="1" sz="1600">
              <a:solidFill>
                <a:schemeClr val="l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Deletion 		</a:t>
            </a:r>
            <a:r>
              <a:rPr b="1" lang="en" sz="1600">
                <a:solidFill>
                  <a:schemeClr val="lt1"/>
                </a:solidFill>
              </a:rPr>
              <a:t>D</a:t>
            </a:r>
            <a:endParaRPr b="1" sz="1600">
              <a:solidFill>
                <a:schemeClr val="l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Substitution	</a:t>
            </a:r>
            <a:r>
              <a:rPr b="1" lang="en" sz="1600">
                <a:solidFill>
                  <a:schemeClr val="lt1"/>
                </a:solidFill>
              </a:rPr>
              <a:t>S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Two strings and their alignment:</a:t>
            </a:r>
            <a:endParaRPr sz="16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85" name="Google Shape;385;p38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Edit Distance</a:t>
            </a:r>
            <a:endParaRPr b="1" sz="3100"/>
          </a:p>
        </p:txBody>
      </p:sp>
      <p:grpSp>
        <p:nvGrpSpPr>
          <p:cNvPr id="386" name="Google Shape;386;p38"/>
          <p:cNvGrpSpPr/>
          <p:nvPr/>
        </p:nvGrpSpPr>
        <p:grpSpPr>
          <a:xfrm>
            <a:off x="324553" y="3124450"/>
            <a:ext cx="3748042" cy="1260600"/>
            <a:chOff x="3845458" y="2362450"/>
            <a:chExt cx="3748042" cy="1260600"/>
          </a:xfrm>
        </p:grpSpPr>
        <p:sp>
          <p:nvSpPr>
            <p:cNvPr id="387" name="Google Shape;387;p38"/>
            <p:cNvSpPr txBox="1"/>
            <p:nvPr/>
          </p:nvSpPr>
          <p:spPr>
            <a:xfrm>
              <a:off x="3898100" y="2362450"/>
              <a:ext cx="3287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  N T   E  *  N  T  I  O  N</a:t>
              </a:r>
              <a:endParaRPr b="1" sz="2200"/>
            </a:p>
          </p:txBody>
        </p:sp>
        <p:sp>
          <p:nvSpPr>
            <p:cNvPr id="388" name="Google Shape;388;p38"/>
            <p:cNvSpPr txBox="1"/>
            <p:nvPr/>
          </p:nvSpPr>
          <p:spPr>
            <a:xfrm>
              <a:off x="3845458" y="3068950"/>
              <a:ext cx="369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*  E  X  E  C  U  T  I  O  N</a:t>
              </a:r>
              <a:endParaRPr b="1" sz="2200"/>
            </a:p>
          </p:txBody>
        </p:sp>
        <p:sp>
          <p:nvSpPr>
            <p:cNvPr id="389" name="Google Shape;389;p38"/>
            <p:cNvSpPr txBox="1"/>
            <p:nvPr/>
          </p:nvSpPr>
          <p:spPr>
            <a:xfrm>
              <a:off x="3898100" y="2722000"/>
              <a:ext cx="369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|   |   |    |   |    |   |   |   |    |</a:t>
              </a:r>
              <a:endParaRPr sz="2200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f0ca141fa_0_113"/>
          <p:cNvSpPr/>
          <p:nvPr/>
        </p:nvSpPr>
        <p:spPr>
          <a:xfrm>
            <a:off x="4939325" y="1570525"/>
            <a:ext cx="4114800" cy="2905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1ff0ca141fa_0_113"/>
          <p:cNvSpPr txBox="1"/>
          <p:nvPr>
            <p:ph idx="1" type="body"/>
          </p:nvPr>
        </p:nvSpPr>
        <p:spPr>
          <a:xfrm>
            <a:off x="205450" y="969250"/>
            <a:ext cx="5016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❏"/>
            </a:pPr>
            <a:r>
              <a:rPr lang="en" sz="1600">
                <a:solidFill>
                  <a:schemeClr val="lt1"/>
                </a:solidFill>
              </a:rPr>
              <a:t>The minimum edit distance between two strings.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Is the minimum number of editing operations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Insertion		</a:t>
            </a:r>
            <a:r>
              <a:rPr b="1" lang="en" sz="1600">
                <a:solidFill>
                  <a:schemeClr val="lt1"/>
                </a:solidFill>
              </a:rPr>
              <a:t>I</a:t>
            </a:r>
            <a:endParaRPr b="1" sz="1600">
              <a:solidFill>
                <a:schemeClr val="l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Deletion 		</a:t>
            </a:r>
            <a:r>
              <a:rPr b="1" lang="en" sz="1600">
                <a:solidFill>
                  <a:schemeClr val="lt1"/>
                </a:solidFill>
              </a:rPr>
              <a:t>D</a:t>
            </a:r>
            <a:endParaRPr b="1" sz="1600">
              <a:solidFill>
                <a:schemeClr val="l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Substitution	</a:t>
            </a:r>
            <a:r>
              <a:rPr b="1" lang="en" sz="1600">
                <a:solidFill>
                  <a:schemeClr val="lt1"/>
                </a:solidFill>
              </a:rPr>
              <a:t>S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Two strings and their alignment:</a:t>
            </a:r>
            <a:endParaRPr sz="16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96" name="Google Shape;396;g1ff0ca141fa_0_11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Edit Distance</a:t>
            </a:r>
            <a:endParaRPr b="1" sz="3100"/>
          </a:p>
        </p:txBody>
      </p:sp>
      <p:grpSp>
        <p:nvGrpSpPr>
          <p:cNvPr id="397" name="Google Shape;397;g1ff0ca141fa_0_113"/>
          <p:cNvGrpSpPr/>
          <p:nvPr/>
        </p:nvGrpSpPr>
        <p:grpSpPr>
          <a:xfrm>
            <a:off x="324553" y="3124450"/>
            <a:ext cx="3748042" cy="1260600"/>
            <a:chOff x="3845458" y="2362450"/>
            <a:chExt cx="3748042" cy="1260600"/>
          </a:xfrm>
        </p:grpSpPr>
        <p:sp>
          <p:nvSpPr>
            <p:cNvPr id="398" name="Google Shape;398;g1ff0ca141fa_0_113"/>
            <p:cNvSpPr txBox="1"/>
            <p:nvPr/>
          </p:nvSpPr>
          <p:spPr>
            <a:xfrm>
              <a:off x="3898100" y="2362450"/>
              <a:ext cx="3287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  N T   E  *  N  T  I  O  N</a:t>
              </a:r>
              <a:endParaRPr b="1" sz="2200"/>
            </a:p>
          </p:txBody>
        </p:sp>
        <p:sp>
          <p:nvSpPr>
            <p:cNvPr id="399" name="Google Shape;399;g1ff0ca141fa_0_113"/>
            <p:cNvSpPr txBox="1"/>
            <p:nvPr/>
          </p:nvSpPr>
          <p:spPr>
            <a:xfrm>
              <a:off x="3845458" y="3068950"/>
              <a:ext cx="369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*  E  X  E  C  U  T  I  O  N</a:t>
              </a:r>
              <a:endParaRPr b="1" sz="2200"/>
            </a:p>
          </p:txBody>
        </p:sp>
        <p:sp>
          <p:nvSpPr>
            <p:cNvPr id="400" name="Google Shape;400;g1ff0ca141fa_0_113"/>
            <p:cNvSpPr txBox="1"/>
            <p:nvPr/>
          </p:nvSpPr>
          <p:spPr>
            <a:xfrm>
              <a:off x="3898100" y="2722000"/>
              <a:ext cx="369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|   |   |    |   |    |   |   |   |    |</a:t>
              </a:r>
              <a:endParaRPr sz="2200"/>
            </a:p>
          </p:txBody>
        </p:sp>
      </p:grpSp>
      <p:grpSp>
        <p:nvGrpSpPr>
          <p:cNvPr id="401" name="Google Shape;401;g1ff0ca141fa_0_113"/>
          <p:cNvGrpSpPr/>
          <p:nvPr/>
        </p:nvGrpSpPr>
        <p:grpSpPr>
          <a:xfrm>
            <a:off x="5277553" y="1584745"/>
            <a:ext cx="3748042" cy="1794000"/>
            <a:chOff x="5217058" y="1829050"/>
            <a:chExt cx="3748042" cy="1794000"/>
          </a:xfrm>
        </p:grpSpPr>
        <p:grpSp>
          <p:nvGrpSpPr>
            <p:cNvPr id="402" name="Google Shape;402;g1ff0ca141fa_0_113"/>
            <p:cNvGrpSpPr/>
            <p:nvPr/>
          </p:nvGrpSpPr>
          <p:grpSpPr>
            <a:xfrm>
              <a:off x="5224911" y="1829050"/>
              <a:ext cx="3740189" cy="1260600"/>
              <a:chOff x="3716616" y="2362450"/>
              <a:chExt cx="3740189" cy="1260600"/>
            </a:xfrm>
          </p:grpSpPr>
          <p:sp>
            <p:nvSpPr>
              <p:cNvPr id="403" name="Google Shape;403;g1ff0ca141fa_0_113"/>
              <p:cNvSpPr txBox="1"/>
              <p:nvPr/>
            </p:nvSpPr>
            <p:spPr>
              <a:xfrm>
                <a:off x="3761405" y="2362450"/>
                <a:ext cx="32871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b="1" lang="en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I  N T   E  *  N  T  I  O  N</a:t>
                </a:r>
                <a:endParaRPr b="1" sz="2200"/>
              </a:p>
            </p:txBody>
          </p:sp>
          <p:sp>
            <p:nvSpPr>
              <p:cNvPr id="404" name="Google Shape;404;g1ff0ca141fa_0_113"/>
              <p:cNvSpPr txBox="1"/>
              <p:nvPr/>
            </p:nvSpPr>
            <p:spPr>
              <a:xfrm>
                <a:off x="3716616" y="3068950"/>
                <a:ext cx="36954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b="1" lang="en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*  E  X  E  C  U  T  I  O  N</a:t>
                </a:r>
                <a:endParaRPr b="1" sz="2200"/>
              </a:p>
            </p:txBody>
          </p:sp>
          <p:sp>
            <p:nvSpPr>
              <p:cNvPr id="405" name="Google Shape;405;g1ff0ca141fa_0_113"/>
              <p:cNvSpPr txBox="1"/>
              <p:nvPr/>
            </p:nvSpPr>
            <p:spPr>
              <a:xfrm>
                <a:off x="3761405" y="2722000"/>
                <a:ext cx="36954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|   |   |    |   |    |   |   |   |    |</a:t>
                </a:r>
                <a:endParaRPr sz="2200"/>
              </a:p>
            </p:txBody>
          </p:sp>
        </p:grpSp>
        <p:sp>
          <p:nvSpPr>
            <p:cNvPr id="406" name="Google Shape;406;g1ff0ca141fa_0_113"/>
            <p:cNvSpPr txBox="1"/>
            <p:nvPr/>
          </p:nvSpPr>
          <p:spPr>
            <a:xfrm>
              <a:off x="5217058" y="3068950"/>
              <a:ext cx="369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r>
                <a:rPr b="1" lang="en" sz="24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 S  S      </a:t>
              </a:r>
              <a:r>
                <a:rPr b="1" lang="en" sz="13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r>
                <a:rPr b="1" lang="en" sz="24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b="1" lang="en" sz="24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   S </a:t>
              </a:r>
              <a:endParaRPr b="1" sz="22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ff0ca141fa_0_133"/>
          <p:cNvSpPr/>
          <p:nvPr/>
        </p:nvSpPr>
        <p:spPr>
          <a:xfrm>
            <a:off x="4939325" y="1570525"/>
            <a:ext cx="4114800" cy="2905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1ff0ca141fa_0_133"/>
          <p:cNvSpPr txBox="1"/>
          <p:nvPr>
            <p:ph idx="1" type="body"/>
          </p:nvPr>
        </p:nvSpPr>
        <p:spPr>
          <a:xfrm>
            <a:off x="205450" y="969250"/>
            <a:ext cx="5016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❏"/>
            </a:pPr>
            <a:r>
              <a:rPr lang="en" sz="1600">
                <a:solidFill>
                  <a:schemeClr val="lt1"/>
                </a:solidFill>
              </a:rPr>
              <a:t>The minimum edit distance between two strings.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Is the minimum number of editing operations</a:t>
            </a:r>
            <a:endParaRPr sz="1600">
              <a:solidFill>
                <a:schemeClr val="l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Insertion		</a:t>
            </a:r>
            <a:r>
              <a:rPr b="1" lang="en" sz="1600">
                <a:solidFill>
                  <a:schemeClr val="lt1"/>
                </a:solidFill>
              </a:rPr>
              <a:t>I</a:t>
            </a:r>
            <a:endParaRPr b="1" sz="1600">
              <a:solidFill>
                <a:schemeClr val="l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Deletion 		</a:t>
            </a:r>
            <a:r>
              <a:rPr b="1" lang="en" sz="1600">
                <a:solidFill>
                  <a:schemeClr val="lt1"/>
                </a:solidFill>
              </a:rPr>
              <a:t>D</a:t>
            </a:r>
            <a:endParaRPr b="1" sz="1600">
              <a:solidFill>
                <a:schemeClr val="lt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>
                <a:solidFill>
                  <a:schemeClr val="lt1"/>
                </a:solidFill>
              </a:rPr>
              <a:t>Substitution	</a:t>
            </a:r>
            <a:r>
              <a:rPr b="1" lang="en" sz="1600">
                <a:solidFill>
                  <a:schemeClr val="lt1"/>
                </a:solidFill>
              </a:rPr>
              <a:t>S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❏"/>
            </a:pPr>
            <a:r>
              <a:rPr lang="en" sz="1600">
                <a:solidFill>
                  <a:schemeClr val="lt1"/>
                </a:solidFill>
              </a:rPr>
              <a:t>Two strings and their alignment:</a:t>
            </a:r>
            <a:endParaRPr sz="16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413" name="Google Shape;413;g1ff0ca141fa_0_13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Edit Distance</a:t>
            </a:r>
            <a:endParaRPr b="1" sz="3100"/>
          </a:p>
        </p:txBody>
      </p:sp>
      <p:grpSp>
        <p:nvGrpSpPr>
          <p:cNvPr id="414" name="Google Shape;414;g1ff0ca141fa_0_133"/>
          <p:cNvGrpSpPr/>
          <p:nvPr/>
        </p:nvGrpSpPr>
        <p:grpSpPr>
          <a:xfrm>
            <a:off x="324553" y="3124450"/>
            <a:ext cx="3748042" cy="1260600"/>
            <a:chOff x="3845458" y="2362450"/>
            <a:chExt cx="3748042" cy="1260600"/>
          </a:xfrm>
        </p:grpSpPr>
        <p:sp>
          <p:nvSpPr>
            <p:cNvPr id="415" name="Google Shape;415;g1ff0ca141fa_0_133"/>
            <p:cNvSpPr txBox="1"/>
            <p:nvPr/>
          </p:nvSpPr>
          <p:spPr>
            <a:xfrm>
              <a:off x="3898100" y="2362450"/>
              <a:ext cx="3287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  N T   E  *  N  T  I  O  N</a:t>
              </a:r>
              <a:endParaRPr b="1" sz="2200"/>
            </a:p>
          </p:txBody>
        </p:sp>
        <p:sp>
          <p:nvSpPr>
            <p:cNvPr id="416" name="Google Shape;416;g1ff0ca141fa_0_133"/>
            <p:cNvSpPr txBox="1"/>
            <p:nvPr/>
          </p:nvSpPr>
          <p:spPr>
            <a:xfrm>
              <a:off x="3845458" y="3068950"/>
              <a:ext cx="369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*  E  X  E  C  U  T  I  O  N</a:t>
              </a:r>
              <a:endParaRPr b="1" sz="2200"/>
            </a:p>
          </p:txBody>
        </p:sp>
        <p:sp>
          <p:nvSpPr>
            <p:cNvPr id="417" name="Google Shape;417;g1ff0ca141fa_0_133"/>
            <p:cNvSpPr txBox="1"/>
            <p:nvPr/>
          </p:nvSpPr>
          <p:spPr>
            <a:xfrm>
              <a:off x="3898100" y="2722000"/>
              <a:ext cx="369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|   |   |    |   |    |   |   |   |    |</a:t>
              </a:r>
              <a:endParaRPr sz="2200"/>
            </a:p>
          </p:txBody>
        </p:sp>
      </p:grpSp>
      <p:grpSp>
        <p:nvGrpSpPr>
          <p:cNvPr id="418" name="Google Shape;418;g1ff0ca141fa_0_133"/>
          <p:cNvGrpSpPr/>
          <p:nvPr/>
        </p:nvGrpSpPr>
        <p:grpSpPr>
          <a:xfrm>
            <a:off x="5277553" y="1584745"/>
            <a:ext cx="3748042" cy="1794000"/>
            <a:chOff x="5217058" y="1829050"/>
            <a:chExt cx="3748042" cy="1794000"/>
          </a:xfrm>
        </p:grpSpPr>
        <p:grpSp>
          <p:nvGrpSpPr>
            <p:cNvPr id="419" name="Google Shape;419;g1ff0ca141fa_0_133"/>
            <p:cNvGrpSpPr/>
            <p:nvPr/>
          </p:nvGrpSpPr>
          <p:grpSpPr>
            <a:xfrm>
              <a:off x="5224911" y="1829050"/>
              <a:ext cx="3740189" cy="1260600"/>
              <a:chOff x="3716616" y="2362450"/>
              <a:chExt cx="3740189" cy="1260600"/>
            </a:xfrm>
          </p:grpSpPr>
          <p:sp>
            <p:nvSpPr>
              <p:cNvPr id="420" name="Google Shape;420;g1ff0ca141fa_0_133"/>
              <p:cNvSpPr txBox="1"/>
              <p:nvPr/>
            </p:nvSpPr>
            <p:spPr>
              <a:xfrm>
                <a:off x="3761405" y="2362450"/>
                <a:ext cx="32871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b="1" lang="en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I  N T   E  *  N  T  I  O  N</a:t>
                </a:r>
                <a:endParaRPr b="1" sz="2200"/>
              </a:p>
            </p:txBody>
          </p:sp>
          <p:sp>
            <p:nvSpPr>
              <p:cNvPr id="421" name="Google Shape;421;g1ff0ca141fa_0_133"/>
              <p:cNvSpPr txBox="1"/>
              <p:nvPr/>
            </p:nvSpPr>
            <p:spPr>
              <a:xfrm>
                <a:off x="3716616" y="3068950"/>
                <a:ext cx="36954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b="1" lang="en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*  E  X  E  C  U  T  I  O  N</a:t>
                </a:r>
                <a:endParaRPr b="1" sz="2200"/>
              </a:p>
            </p:txBody>
          </p:sp>
          <p:sp>
            <p:nvSpPr>
              <p:cNvPr id="422" name="Google Shape;422;g1ff0ca141fa_0_133"/>
              <p:cNvSpPr txBox="1"/>
              <p:nvPr/>
            </p:nvSpPr>
            <p:spPr>
              <a:xfrm>
                <a:off x="3761405" y="2722000"/>
                <a:ext cx="36954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" sz="24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|   |   |    |   |    |   |   |   |    |</a:t>
                </a:r>
                <a:endParaRPr sz="2200"/>
              </a:p>
            </p:txBody>
          </p:sp>
        </p:grpSp>
        <p:sp>
          <p:nvSpPr>
            <p:cNvPr id="423" name="Google Shape;423;g1ff0ca141fa_0_133"/>
            <p:cNvSpPr txBox="1"/>
            <p:nvPr/>
          </p:nvSpPr>
          <p:spPr>
            <a:xfrm>
              <a:off x="5217058" y="3068950"/>
              <a:ext cx="369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D S  S      </a:t>
              </a:r>
              <a:r>
                <a:rPr b="1" lang="en" sz="13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r>
                <a:rPr b="1" lang="en" sz="24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I   S </a:t>
              </a:r>
              <a:endParaRPr b="1" sz="2200">
                <a:solidFill>
                  <a:srgbClr val="CC0000"/>
                </a:solidFill>
              </a:endParaRPr>
            </a:p>
          </p:txBody>
        </p:sp>
      </p:grpSp>
      <p:sp>
        <p:nvSpPr>
          <p:cNvPr id="424" name="Google Shape;424;g1ff0ca141fa_0_133"/>
          <p:cNvSpPr txBox="1"/>
          <p:nvPr/>
        </p:nvSpPr>
        <p:spPr>
          <a:xfrm>
            <a:off x="4991967" y="3378750"/>
            <a:ext cx="39924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If each operation costs 1 → Distance is 5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If substitution costs 2 (Levenshtein) </a:t>
            </a:r>
            <a:b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→ Distance is 8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ff0ca141fa_0_32"/>
          <p:cNvSpPr txBox="1"/>
          <p:nvPr>
            <p:ph idx="1" type="body"/>
          </p:nvPr>
        </p:nvSpPr>
        <p:spPr>
          <a:xfrm>
            <a:off x="205450" y="969250"/>
            <a:ext cx="40047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Based on dynamic programming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Insertions, deletions, and substitutions cost of 1.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Example of similarity between s</a:t>
            </a:r>
            <a:r>
              <a:rPr baseline="-25000" lang="en" sz="2000">
                <a:solidFill>
                  <a:schemeClr val="lt1"/>
                </a:solidFill>
              </a:rPr>
              <a:t>1</a:t>
            </a:r>
            <a:r>
              <a:rPr lang="en" sz="2000">
                <a:solidFill>
                  <a:schemeClr val="lt1"/>
                </a:solidFill>
              </a:rPr>
              <a:t>= “</a:t>
            </a:r>
            <a:r>
              <a:rPr i="1" lang="en" sz="2000">
                <a:solidFill>
                  <a:schemeClr val="lt1"/>
                </a:solidFill>
              </a:rPr>
              <a:t>strength</a:t>
            </a:r>
            <a:r>
              <a:rPr lang="en" sz="2000">
                <a:solidFill>
                  <a:schemeClr val="lt1"/>
                </a:solidFill>
              </a:rPr>
              <a:t>” and s</a:t>
            </a:r>
            <a:r>
              <a:rPr baseline="-25000" lang="en" sz="2000">
                <a:solidFill>
                  <a:schemeClr val="lt1"/>
                </a:solidFill>
              </a:rPr>
              <a:t>2</a:t>
            </a:r>
            <a:r>
              <a:rPr lang="en" sz="2000">
                <a:solidFill>
                  <a:schemeClr val="lt1"/>
                </a:solidFill>
              </a:rPr>
              <a:t> = “</a:t>
            </a:r>
            <a:r>
              <a:rPr i="1" lang="en" sz="2000">
                <a:solidFill>
                  <a:schemeClr val="lt1"/>
                </a:solidFill>
              </a:rPr>
              <a:t>trend</a:t>
            </a:r>
            <a:r>
              <a:rPr lang="en" sz="2000">
                <a:solidFill>
                  <a:schemeClr val="lt1"/>
                </a:solidFill>
              </a:rPr>
              <a:t>”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430" name="Google Shape;430;g1ff0ca141fa_0_3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Minimum Edit Distance (MED)</a:t>
            </a:r>
            <a:endParaRPr b="1" sz="3100"/>
          </a:p>
        </p:txBody>
      </p:sp>
      <p:grpSp>
        <p:nvGrpSpPr>
          <p:cNvPr id="431" name="Google Shape;431;g1ff0ca141fa_0_32"/>
          <p:cNvGrpSpPr/>
          <p:nvPr/>
        </p:nvGrpSpPr>
        <p:grpSpPr>
          <a:xfrm>
            <a:off x="4461550" y="1144150"/>
            <a:ext cx="4461000" cy="3122700"/>
            <a:chOff x="4553200" y="868100"/>
            <a:chExt cx="4461000" cy="3122700"/>
          </a:xfrm>
        </p:grpSpPr>
        <p:sp>
          <p:nvSpPr>
            <p:cNvPr id="432" name="Google Shape;432;g1ff0ca141fa_0_32"/>
            <p:cNvSpPr/>
            <p:nvPr/>
          </p:nvSpPr>
          <p:spPr>
            <a:xfrm>
              <a:off x="49993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1ff0ca141fa_0_32"/>
            <p:cNvSpPr/>
            <p:nvPr/>
          </p:nvSpPr>
          <p:spPr>
            <a:xfrm>
              <a:off x="54454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g1ff0ca141fa_0_32"/>
            <p:cNvSpPr/>
            <p:nvPr/>
          </p:nvSpPr>
          <p:spPr>
            <a:xfrm>
              <a:off x="58915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1ff0ca141fa_0_32"/>
            <p:cNvSpPr/>
            <p:nvPr/>
          </p:nvSpPr>
          <p:spPr>
            <a:xfrm>
              <a:off x="63376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g1ff0ca141fa_0_32"/>
            <p:cNvSpPr/>
            <p:nvPr/>
          </p:nvSpPr>
          <p:spPr>
            <a:xfrm>
              <a:off x="67837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1ff0ca141fa_0_32"/>
            <p:cNvSpPr/>
            <p:nvPr/>
          </p:nvSpPr>
          <p:spPr>
            <a:xfrm>
              <a:off x="72298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1ff0ca141fa_0_32"/>
            <p:cNvSpPr/>
            <p:nvPr/>
          </p:nvSpPr>
          <p:spPr>
            <a:xfrm>
              <a:off x="76759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1ff0ca141fa_0_32"/>
            <p:cNvSpPr/>
            <p:nvPr/>
          </p:nvSpPr>
          <p:spPr>
            <a:xfrm>
              <a:off x="81220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1ff0ca141fa_0_32"/>
            <p:cNvSpPr/>
            <p:nvPr/>
          </p:nvSpPr>
          <p:spPr>
            <a:xfrm>
              <a:off x="45532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1ff0ca141fa_0_32"/>
            <p:cNvSpPr/>
            <p:nvPr/>
          </p:nvSpPr>
          <p:spPr>
            <a:xfrm>
              <a:off x="85681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1ff0ca141fa_0_32"/>
            <p:cNvSpPr/>
            <p:nvPr/>
          </p:nvSpPr>
          <p:spPr>
            <a:xfrm>
              <a:off x="4553200" y="13142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1ff0ca141fa_0_32"/>
            <p:cNvSpPr/>
            <p:nvPr/>
          </p:nvSpPr>
          <p:spPr>
            <a:xfrm>
              <a:off x="4553200" y="17603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1ff0ca141fa_0_32"/>
            <p:cNvSpPr/>
            <p:nvPr/>
          </p:nvSpPr>
          <p:spPr>
            <a:xfrm>
              <a:off x="4553200" y="22064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1ff0ca141fa_0_32"/>
            <p:cNvSpPr/>
            <p:nvPr/>
          </p:nvSpPr>
          <p:spPr>
            <a:xfrm>
              <a:off x="4553200" y="26525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1ff0ca141fa_0_32"/>
            <p:cNvSpPr/>
            <p:nvPr/>
          </p:nvSpPr>
          <p:spPr>
            <a:xfrm>
              <a:off x="4553200" y="30986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1ff0ca141fa_0_32"/>
            <p:cNvSpPr/>
            <p:nvPr/>
          </p:nvSpPr>
          <p:spPr>
            <a:xfrm>
              <a:off x="4553200" y="35447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1ff0ca141fa_0_32"/>
            <p:cNvSpPr/>
            <p:nvPr/>
          </p:nvSpPr>
          <p:spPr>
            <a:xfrm>
              <a:off x="54454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1ff0ca141fa_0_32"/>
            <p:cNvSpPr/>
            <p:nvPr/>
          </p:nvSpPr>
          <p:spPr>
            <a:xfrm>
              <a:off x="58915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1ff0ca141fa_0_32"/>
            <p:cNvSpPr/>
            <p:nvPr/>
          </p:nvSpPr>
          <p:spPr>
            <a:xfrm>
              <a:off x="63376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1ff0ca141fa_0_32"/>
            <p:cNvSpPr/>
            <p:nvPr/>
          </p:nvSpPr>
          <p:spPr>
            <a:xfrm>
              <a:off x="67837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1ff0ca141fa_0_32"/>
            <p:cNvSpPr/>
            <p:nvPr/>
          </p:nvSpPr>
          <p:spPr>
            <a:xfrm>
              <a:off x="72298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1ff0ca141fa_0_32"/>
            <p:cNvSpPr/>
            <p:nvPr/>
          </p:nvSpPr>
          <p:spPr>
            <a:xfrm>
              <a:off x="76759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1ff0ca141fa_0_32"/>
            <p:cNvSpPr/>
            <p:nvPr/>
          </p:nvSpPr>
          <p:spPr>
            <a:xfrm>
              <a:off x="81220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1ff0ca141fa_0_32"/>
            <p:cNvSpPr/>
            <p:nvPr/>
          </p:nvSpPr>
          <p:spPr>
            <a:xfrm>
              <a:off x="85681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1ff0ca141fa_0_32"/>
            <p:cNvSpPr/>
            <p:nvPr/>
          </p:nvSpPr>
          <p:spPr>
            <a:xfrm>
              <a:off x="85681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1ff0ca141fa_0_32"/>
            <p:cNvSpPr/>
            <p:nvPr/>
          </p:nvSpPr>
          <p:spPr>
            <a:xfrm>
              <a:off x="85681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1ff0ca141fa_0_32"/>
            <p:cNvSpPr/>
            <p:nvPr/>
          </p:nvSpPr>
          <p:spPr>
            <a:xfrm>
              <a:off x="85681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1ff0ca141fa_0_32"/>
            <p:cNvSpPr/>
            <p:nvPr/>
          </p:nvSpPr>
          <p:spPr>
            <a:xfrm>
              <a:off x="85681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1ff0ca141fa_0_32"/>
            <p:cNvSpPr/>
            <p:nvPr/>
          </p:nvSpPr>
          <p:spPr>
            <a:xfrm>
              <a:off x="85681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1ff0ca141fa_0_32"/>
            <p:cNvSpPr/>
            <p:nvPr/>
          </p:nvSpPr>
          <p:spPr>
            <a:xfrm>
              <a:off x="54454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1ff0ca141fa_0_32"/>
            <p:cNvSpPr/>
            <p:nvPr/>
          </p:nvSpPr>
          <p:spPr>
            <a:xfrm>
              <a:off x="58915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1ff0ca141fa_0_32"/>
            <p:cNvSpPr/>
            <p:nvPr/>
          </p:nvSpPr>
          <p:spPr>
            <a:xfrm>
              <a:off x="63376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1ff0ca141fa_0_32"/>
            <p:cNvSpPr/>
            <p:nvPr/>
          </p:nvSpPr>
          <p:spPr>
            <a:xfrm>
              <a:off x="67837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1ff0ca141fa_0_32"/>
            <p:cNvSpPr/>
            <p:nvPr/>
          </p:nvSpPr>
          <p:spPr>
            <a:xfrm>
              <a:off x="72298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1ff0ca141fa_0_32"/>
            <p:cNvSpPr/>
            <p:nvPr/>
          </p:nvSpPr>
          <p:spPr>
            <a:xfrm>
              <a:off x="76759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1ff0ca141fa_0_32"/>
            <p:cNvSpPr/>
            <p:nvPr/>
          </p:nvSpPr>
          <p:spPr>
            <a:xfrm>
              <a:off x="81220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1ff0ca141fa_0_32"/>
            <p:cNvSpPr/>
            <p:nvPr/>
          </p:nvSpPr>
          <p:spPr>
            <a:xfrm>
              <a:off x="54454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1ff0ca141fa_0_32"/>
            <p:cNvSpPr/>
            <p:nvPr/>
          </p:nvSpPr>
          <p:spPr>
            <a:xfrm>
              <a:off x="58915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1ff0ca141fa_0_32"/>
            <p:cNvSpPr/>
            <p:nvPr/>
          </p:nvSpPr>
          <p:spPr>
            <a:xfrm>
              <a:off x="63376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1ff0ca141fa_0_32"/>
            <p:cNvSpPr/>
            <p:nvPr/>
          </p:nvSpPr>
          <p:spPr>
            <a:xfrm>
              <a:off x="67837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1ff0ca141fa_0_32"/>
            <p:cNvSpPr/>
            <p:nvPr/>
          </p:nvSpPr>
          <p:spPr>
            <a:xfrm>
              <a:off x="72298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1ff0ca141fa_0_32"/>
            <p:cNvSpPr/>
            <p:nvPr/>
          </p:nvSpPr>
          <p:spPr>
            <a:xfrm>
              <a:off x="76759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1ff0ca141fa_0_32"/>
            <p:cNvSpPr/>
            <p:nvPr/>
          </p:nvSpPr>
          <p:spPr>
            <a:xfrm>
              <a:off x="81220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1ff0ca141fa_0_32"/>
            <p:cNvSpPr/>
            <p:nvPr/>
          </p:nvSpPr>
          <p:spPr>
            <a:xfrm>
              <a:off x="54454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1ff0ca141fa_0_32"/>
            <p:cNvSpPr/>
            <p:nvPr/>
          </p:nvSpPr>
          <p:spPr>
            <a:xfrm>
              <a:off x="58915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g1ff0ca141fa_0_32"/>
            <p:cNvSpPr/>
            <p:nvPr/>
          </p:nvSpPr>
          <p:spPr>
            <a:xfrm>
              <a:off x="63376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g1ff0ca141fa_0_32"/>
            <p:cNvSpPr/>
            <p:nvPr/>
          </p:nvSpPr>
          <p:spPr>
            <a:xfrm>
              <a:off x="67837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g1ff0ca141fa_0_32"/>
            <p:cNvSpPr/>
            <p:nvPr/>
          </p:nvSpPr>
          <p:spPr>
            <a:xfrm>
              <a:off x="72298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1ff0ca141fa_0_32"/>
            <p:cNvSpPr/>
            <p:nvPr/>
          </p:nvSpPr>
          <p:spPr>
            <a:xfrm>
              <a:off x="76759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1ff0ca141fa_0_32"/>
            <p:cNvSpPr/>
            <p:nvPr/>
          </p:nvSpPr>
          <p:spPr>
            <a:xfrm>
              <a:off x="81220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1ff0ca141fa_0_32"/>
            <p:cNvSpPr/>
            <p:nvPr/>
          </p:nvSpPr>
          <p:spPr>
            <a:xfrm>
              <a:off x="54454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1ff0ca141fa_0_32"/>
            <p:cNvSpPr/>
            <p:nvPr/>
          </p:nvSpPr>
          <p:spPr>
            <a:xfrm>
              <a:off x="58915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1ff0ca141fa_0_32"/>
            <p:cNvSpPr/>
            <p:nvPr/>
          </p:nvSpPr>
          <p:spPr>
            <a:xfrm>
              <a:off x="63376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1ff0ca141fa_0_32"/>
            <p:cNvSpPr/>
            <p:nvPr/>
          </p:nvSpPr>
          <p:spPr>
            <a:xfrm>
              <a:off x="67837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1ff0ca141fa_0_32"/>
            <p:cNvSpPr/>
            <p:nvPr/>
          </p:nvSpPr>
          <p:spPr>
            <a:xfrm>
              <a:off x="72298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1ff0ca141fa_0_32"/>
            <p:cNvSpPr/>
            <p:nvPr/>
          </p:nvSpPr>
          <p:spPr>
            <a:xfrm>
              <a:off x="76759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1ff0ca141fa_0_32"/>
            <p:cNvSpPr/>
            <p:nvPr/>
          </p:nvSpPr>
          <p:spPr>
            <a:xfrm>
              <a:off x="81220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1ff0ca141fa_0_32"/>
            <p:cNvSpPr/>
            <p:nvPr/>
          </p:nvSpPr>
          <p:spPr>
            <a:xfrm>
              <a:off x="49993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1ff0ca141fa_0_32"/>
            <p:cNvSpPr/>
            <p:nvPr/>
          </p:nvSpPr>
          <p:spPr>
            <a:xfrm>
              <a:off x="54454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1ff0ca141fa_0_32"/>
            <p:cNvSpPr/>
            <p:nvPr/>
          </p:nvSpPr>
          <p:spPr>
            <a:xfrm>
              <a:off x="58915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1ff0ca141fa_0_32"/>
            <p:cNvSpPr/>
            <p:nvPr/>
          </p:nvSpPr>
          <p:spPr>
            <a:xfrm>
              <a:off x="63376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1ff0ca141fa_0_32"/>
            <p:cNvSpPr/>
            <p:nvPr/>
          </p:nvSpPr>
          <p:spPr>
            <a:xfrm>
              <a:off x="67837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g1ff0ca141fa_0_32"/>
            <p:cNvSpPr/>
            <p:nvPr/>
          </p:nvSpPr>
          <p:spPr>
            <a:xfrm>
              <a:off x="72298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g1ff0ca141fa_0_32"/>
            <p:cNvSpPr/>
            <p:nvPr/>
          </p:nvSpPr>
          <p:spPr>
            <a:xfrm>
              <a:off x="76759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1ff0ca141fa_0_32"/>
            <p:cNvSpPr/>
            <p:nvPr/>
          </p:nvSpPr>
          <p:spPr>
            <a:xfrm>
              <a:off x="81220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g1ff0ca141fa_0_32"/>
            <p:cNvSpPr/>
            <p:nvPr/>
          </p:nvSpPr>
          <p:spPr>
            <a:xfrm>
              <a:off x="49993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1ff0ca141fa_0_32"/>
            <p:cNvSpPr/>
            <p:nvPr/>
          </p:nvSpPr>
          <p:spPr>
            <a:xfrm>
              <a:off x="49993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g1ff0ca141fa_0_32"/>
            <p:cNvSpPr/>
            <p:nvPr/>
          </p:nvSpPr>
          <p:spPr>
            <a:xfrm>
              <a:off x="49993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1ff0ca141fa_0_32"/>
            <p:cNvSpPr/>
            <p:nvPr/>
          </p:nvSpPr>
          <p:spPr>
            <a:xfrm>
              <a:off x="49993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1ff0ca141fa_0_32"/>
            <p:cNvSpPr/>
            <p:nvPr/>
          </p:nvSpPr>
          <p:spPr>
            <a:xfrm>
              <a:off x="49993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9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Recurrence Relation</a:t>
            </a:r>
            <a:endParaRPr b="1" sz="3100"/>
          </a:p>
        </p:txBody>
      </p:sp>
      <p:sp>
        <p:nvSpPr>
          <p:cNvPr id="507" name="Google Shape;507;p39"/>
          <p:cNvSpPr txBox="1"/>
          <p:nvPr>
            <p:ph idx="1" type="body"/>
          </p:nvPr>
        </p:nvSpPr>
        <p:spPr>
          <a:xfrm>
            <a:off x="278975" y="944150"/>
            <a:ext cx="43587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200" u="sng">
                <a:solidFill>
                  <a:schemeClr val="lt1"/>
                </a:solidFill>
              </a:rPr>
              <a:t>Definitions</a:t>
            </a:r>
            <a:r>
              <a:rPr lang="en" sz="2200">
                <a:solidFill>
                  <a:schemeClr val="lt1"/>
                </a:solidFill>
              </a:rPr>
              <a:t>:</a:t>
            </a:r>
            <a:endParaRPr sz="22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s</a:t>
            </a:r>
            <a:r>
              <a:rPr baseline="-25000" lang="en" sz="2000">
                <a:solidFill>
                  <a:schemeClr val="lt1"/>
                </a:solidFill>
              </a:rPr>
              <a:t>1</a:t>
            </a:r>
            <a:r>
              <a:rPr lang="en" sz="2000">
                <a:solidFill>
                  <a:schemeClr val="lt1"/>
                </a:solidFill>
              </a:rPr>
              <a:t>(i): i</a:t>
            </a:r>
            <a:r>
              <a:rPr baseline="30000" lang="en" sz="2000">
                <a:solidFill>
                  <a:schemeClr val="lt1"/>
                </a:solidFill>
              </a:rPr>
              <a:t>th</a:t>
            </a:r>
            <a:r>
              <a:rPr lang="en" sz="2000">
                <a:solidFill>
                  <a:schemeClr val="lt1"/>
                </a:solidFill>
              </a:rPr>
              <a:t> character in s</a:t>
            </a:r>
            <a:r>
              <a:rPr baseline="-25000" lang="en" sz="2000">
                <a:solidFill>
                  <a:schemeClr val="lt1"/>
                </a:solidFill>
              </a:rPr>
              <a:t>1</a:t>
            </a:r>
            <a:r>
              <a:rPr lang="en" sz="2000">
                <a:solidFill>
                  <a:schemeClr val="lt1"/>
                </a:solidFill>
              </a:rPr>
              <a:t>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s</a:t>
            </a:r>
            <a:r>
              <a:rPr baseline="-25000" lang="en" sz="2000">
                <a:solidFill>
                  <a:schemeClr val="lt1"/>
                </a:solidFill>
              </a:rPr>
              <a:t>2</a:t>
            </a:r>
            <a:r>
              <a:rPr lang="en" sz="2000">
                <a:solidFill>
                  <a:schemeClr val="lt1"/>
                </a:solidFill>
              </a:rPr>
              <a:t>(j): j</a:t>
            </a:r>
            <a:r>
              <a:rPr baseline="30000" lang="en" sz="2000">
                <a:solidFill>
                  <a:schemeClr val="lt1"/>
                </a:solidFill>
              </a:rPr>
              <a:t>th</a:t>
            </a:r>
            <a:r>
              <a:rPr lang="en" sz="2000">
                <a:solidFill>
                  <a:schemeClr val="lt1"/>
                </a:solidFill>
              </a:rPr>
              <a:t> character in s</a:t>
            </a:r>
            <a:r>
              <a:rPr baseline="-25000" lang="en" sz="2000">
                <a:solidFill>
                  <a:schemeClr val="lt1"/>
                </a:solidFill>
              </a:rPr>
              <a:t>2</a:t>
            </a:r>
            <a:r>
              <a:rPr lang="en" sz="2000">
                <a:solidFill>
                  <a:schemeClr val="lt1"/>
                </a:solidFill>
              </a:rPr>
              <a:t>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D(i, j): edit distance between s</a:t>
            </a:r>
            <a:r>
              <a:rPr baseline="-25000" lang="en" sz="2000">
                <a:solidFill>
                  <a:schemeClr val="lt1"/>
                </a:solidFill>
              </a:rPr>
              <a:t>1</a:t>
            </a:r>
            <a:r>
              <a:rPr lang="en" sz="2000">
                <a:solidFill>
                  <a:schemeClr val="lt1"/>
                </a:solidFill>
              </a:rPr>
              <a:t> prefix of length i and s</a:t>
            </a:r>
            <a:r>
              <a:rPr baseline="-25000" lang="en" sz="2000">
                <a:solidFill>
                  <a:schemeClr val="lt1"/>
                </a:solidFill>
              </a:rPr>
              <a:t>2</a:t>
            </a:r>
            <a:r>
              <a:rPr lang="en" sz="2000">
                <a:solidFill>
                  <a:schemeClr val="lt1"/>
                </a:solidFill>
              </a:rPr>
              <a:t> prefix of length j.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t(i, j): cost of aligning the i</a:t>
            </a:r>
            <a:r>
              <a:rPr baseline="30000" lang="en" sz="2000">
                <a:solidFill>
                  <a:schemeClr val="lt1"/>
                </a:solidFill>
              </a:rPr>
              <a:t>th</a:t>
            </a:r>
            <a:r>
              <a:rPr lang="en" sz="2000">
                <a:solidFill>
                  <a:schemeClr val="lt1"/>
                </a:solidFill>
              </a:rPr>
              <a:t> character in string s</a:t>
            </a:r>
            <a:r>
              <a:rPr baseline="-25000" lang="en" sz="2000">
                <a:solidFill>
                  <a:schemeClr val="lt1"/>
                </a:solidFill>
              </a:rPr>
              <a:t>1</a:t>
            </a:r>
            <a:r>
              <a:rPr lang="en" sz="2000">
                <a:solidFill>
                  <a:schemeClr val="lt1"/>
                </a:solidFill>
              </a:rPr>
              <a:t> with j</a:t>
            </a:r>
            <a:r>
              <a:rPr baseline="30000" lang="en" sz="2000">
                <a:solidFill>
                  <a:schemeClr val="lt1"/>
                </a:solidFill>
              </a:rPr>
              <a:t>th</a:t>
            </a:r>
            <a:r>
              <a:rPr lang="en" sz="2000">
                <a:solidFill>
                  <a:schemeClr val="lt1"/>
                </a:solidFill>
              </a:rPr>
              <a:t> character in string s</a:t>
            </a:r>
            <a:r>
              <a:rPr baseline="-25000" lang="en" sz="2000">
                <a:solidFill>
                  <a:schemeClr val="lt1"/>
                </a:solidFill>
              </a:rPr>
              <a:t>2</a:t>
            </a:r>
            <a:r>
              <a:rPr lang="en" sz="2000">
                <a:solidFill>
                  <a:schemeClr val="lt1"/>
                </a:solidFill>
              </a:rPr>
              <a:t>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508" name="Google Shape;508;p39"/>
          <p:cNvSpPr txBox="1"/>
          <p:nvPr>
            <p:ph idx="1" type="body"/>
          </p:nvPr>
        </p:nvSpPr>
        <p:spPr>
          <a:xfrm>
            <a:off x="4540175" y="944150"/>
            <a:ext cx="4619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200" u="sng">
                <a:solidFill>
                  <a:schemeClr val="lt1"/>
                </a:solidFill>
              </a:rPr>
              <a:t>Recursive dependencies</a:t>
            </a:r>
            <a:r>
              <a:rPr lang="en" sz="2200">
                <a:solidFill>
                  <a:schemeClr val="lt1"/>
                </a:solidFill>
              </a:rPr>
              <a:t>:</a:t>
            </a:r>
            <a:endParaRPr sz="22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D(i, 0) = i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D(0, j) = j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D(i, j) = min([</a:t>
            </a:r>
            <a:br>
              <a:rPr lang="en" sz="2000">
                <a:solidFill>
                  <a:schemeClr val="lt1"/>
                </a:solidFill>
              </a:rPr>
            </a:br>
            <a:r>
              <a:rPr lang="en" sz="2000">
                <a:solidFill>
                  <a:schemeClr val="lt1"/>
                </a:solidFill>
              </a:rPr>
              <a:t>	D(i-1, j) + 1,</a:t>
            </a:r>
            <a:br>
              <a:rPr lang="en" sz="2000">
                <a:solidFill>
                  <a:schemeClr val="lt1"/>
                </a:solidFill>
              </a:rPr>
            </a:br>
            <a:r>
              <a:rPr lang="en" sz="2000">
                <a:solidFill>
                  <a:schemeClr val="lt1"/>
                </a:solidFill>
              </a:rPr>
              <a:t>	D(i, j-1) + 1,</a:t>
            </a:r>
            <a:br>
              <a:rPr lang="en" sz="2000">
                <a:solidFill>
                  <a:schemeClr val="lt1"/>
                </a:solidFill>
              </a:rPr>
            </a:br>
            <a:r>
              <a:rPr lang="en" sz="2000">
                <a:solidFill>
                  <a:schemeClr val="lt1"/>
                </a:solidFill>
              </a:rPr>
              <a:t>	D(i-1, j-1) + t(i, j)</a:t>
            </a:r>
            <a:br>
              <a:rPr lang="en" sz="2000">
                <a:solidFill>
                  <a:schemeClr val="lt1"/>
                </a:solidFill>
              </a:rPr>
            </a:br>
            <a:r>
              <a:rPr lang="en" sz="2000">
                <a:solidFill>
                  <a:schemeClr val="lt1"/>
                </a:solidFill>
              </a:rPr>
              <a:t>])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t(i, j) = 0 iff s1(i) = s2(j) else t(i, j)=1 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10" name="Google Shape;110;p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RegEx</a:t>
            </a:r>
            <a:r>
              <a:rPr b="1" lang="en" sz="3100">
                <a:solidFill>
                  <a:schemeClr val="lt1"/>
                </a:solidFill>
              </a:rPr>
              <a:t>: </a:t>
            </a:r>
            <a:r>
              <a:rPr lang="en" sz="3100">
                <a:latin typeface="Courier New"/>
                <a:ea typeface="Courier New"/>
                <a:cs typeface="Courier New"/>
                <a:sym typeface="Courier New"/>
              </a:rPr>
              <a:t>? * + .</a:t>
            </a:r>
            <a:endParaRPr sz="310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11" name="Google Shape;111;p5"/>
          <p:cNvGraphicFramePr/>
          <p:nvPr/>
        </p:nvGraphicFramePr>
        <p:xfrm>
          <a:off x="205450" y="107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094975"/>
                <a:gridCol w="3567600"/>
                <a:gridCol w="38829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Pattern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Matches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colou?r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Optional previous character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color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colour</a:t>
                      </a:r>
                      <a:endParaRPr b="1" sz="1400" u="sng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oo*h!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 or more of previous character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oh!</a:t>
                      </a: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ooh!</a:t>
                      </a: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oooh!</a:t>
                      </a: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ooooh!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oo+h!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 or more of previous character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sng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oh!</a:t>
                      </a: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ooh!</a:t>
                      </a: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oooh!</a:t>
                      </a: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ooooh!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baa+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baa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baaa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baaaaaa</a:t>
                      </a:r>
                      <a:endParaRPr b="1" sz="1400" u="sng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beg.n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sng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begin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begun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b="1" lang="en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beg3n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0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of ‘</a:t>
            </a:r>
            <a:r>
              <a:rPr i="1" lang="en" sz="2000">
                <a:solidFill>
                  <a:schemeClr val="lt1"/>
                </a:solidFill>
              </a:rPr>
              <a:t>s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D(i, 0) = i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514" name="Google Shape;514;p4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MED Example</a:t>
            </a:r>
            <a:endParaRPr b="1" sz="3100"/>
          </a:p>
        </p:txBody>
      </p:sp>
      <p:sp>
        <p:nvSpPr>
          <p:cNvPr id="515" name="Google Shape;515;p40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0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0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0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0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0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0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40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0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40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0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0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0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0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0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0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0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0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0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40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0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0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0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0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0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0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0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0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0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0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0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0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0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0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0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0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0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0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0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0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0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0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0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0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0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40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40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40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40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40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0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40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40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40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0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0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0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0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0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0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0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0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0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0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40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40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40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40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40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0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1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of ‘</a:t>
            </a:r>
            <a:r>
              <a:rPr i="1" lang="en" sz="2000">
                <a:solidFill>
                  <a:schemeClr val="lt1"/>
                </a:solidFill>
              </a:rPr>
              <a:t>s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D(i, 0) = i</a:t>
            </a:r>
            <a:endParaRPr sz="20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of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D(0, j) = j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590" name="Google Shape;590;p4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MED Example</a:t>
            </a:r>
            <a:endParaRPr b="1" sz="3100"/>
          </a:p>
        </p:txBody>
      </p:sp>
      <p:sp>
        <p:nvSpPr>
          <p:cNvPr id="591" name="Google Shape;591;p41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1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1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1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1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41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1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1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1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1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1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1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1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1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1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41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1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1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41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41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41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41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1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1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1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1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1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41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41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41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41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41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41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41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1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1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1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1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41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41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41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41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41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41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41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1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1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1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1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1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41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41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41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41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41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41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41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41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41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41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41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41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41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1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1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1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1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41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41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grpSp>
        <p:nvGrpSpPr>
          <p:cNvPr id="667" name="Google Shape;667;p42"/>
          <p:cNvGrpSpPr/>
          <p:nvPr/>
        </p:nvGrpSpPr>
        <p:grpSpPr>
          <a:xfrm>
            <a:off x="4461550" y="1144150"/>
            <a:ext cx="4461000" cy="3122700"/>
            <a:chOff x="4553200" y="868100"/>
            <a:chExt cx="4461000" cy="3122700"/>
          </a:xfrm>
        </p:grpSpPr>
        <p:sp>
          <p:nvSpPr>
            <p:cNvPr id="668" name="Google Shape;668;p42"/>
            <p:cNvSpPr/>
            <p:nvPr/>
          </p:nvSpPr>
          <p:spPr>
            <a:xfrm>
              <a:off x="49993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54454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58915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63376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67837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72298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76759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81220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45532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8568100" y="8681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4553200" y="13142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4553200" y="17603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4553200" y="22064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4553200" y="26525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4553200" y="30986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4553200" y="3544700"/>
              <a:ext cx="446100" cy="4461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49993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54454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58915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63376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67837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72298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76759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81220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8568100" y="35447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85681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85681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85681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85681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85681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49993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54454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58915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63376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67837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72298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76759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8122000" y="30986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49993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54454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58915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63376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67837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72298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76759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8122000" y="26525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49993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54454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58915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63376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67837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72298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76759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8122000" y="22064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49993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54454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58915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63376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67837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72298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76759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8122000" y="17603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49993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54454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58915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63376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67837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72298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76759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8122000" y="1314200"/>
              <a:ext cx="446100" cy="446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8" name="Google Shape;738;p42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of ‘</a:t>
            </a:r>
            <a:r>
              <a:rPr i="1" lang="en" sz="2000">
                <a:solidFill>
                  <a:schemeClr val="lt1"/>
                </a:solidFill>
              </a:rPr>
              <a:t>s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D(i, 0) = i</a:t>
            </a:r>
            <a:endParaRPr sz="20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of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D(0, j) = j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Do the same with all i</a:t>
            </a:r>
            <a:r>
              <a:rPr baseline="30000" lang="en" sz="2000">
                <a:solidFill>
                  <a:schemeClr val="lt1"/>
                </a:solidFill>
              </a:rPr>
              <a:t>th</a:t>
            </a:r>
            <a:r>
              <a:rPr lang="en" sz="2000">
                <a:solidFill>
                  <a:schemeClr val="lt1"/>
                </a:solidFill>
              </a:rPr>
              <a:t> and j</a:t>
            </a:r>
            <a:r>
              <a:rPr baseline="30000" lang="en" sz="2000">
                <a:solidFill>
                  <a:schemeClr val="lt1"/>
                </a:solidFill>
              </a:rPr>
              <a:t>th</a:t>
            </a:r>
            <a:r>
              <a:rPr lang="en" sz="2000">
                <a:solidFill>
                  <a:schemeClr val="lt1"/>
                </a:solidFill>
              </a:rPr>
              <a:t> letters from s</a:t>
            </a:r>
            <a:r>
              <a:rPr baseline="-25000" lang="en" sz="2000">
                <a:solidFill>
                  <a:schemeClr val="lt1"/>
                </a:solidFill>
              </a:rPr>
              <a:t>1</a:t>
            </a:r>
            <a:r>
              <a:rPr lang="en" sz="2000">
                <a:solidFill>
                  <a:schemeClr val="lt1"/>
                </a:solidFill>
              </a:rPr>
              <a:t> and s</a:t>
            </a:r>
            <a:r>
              <a:rPr baseline="-25000" lang="en" sz="2000">
                <a:solidFill>
                  <a:schemeClr val="lt1"/>
                </a:solidFill>
              </a:rPr>
              <a:t>2</a:t>
            </a:r>
            <a:r>
              <a:rPr lang="en" sz="2000">
                <a:solidFill>
                  <a:schemeClr val="lt1"/>
                </a:solidFill>
              </a:rPr>
              <a:t>.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744" name="Google Shape;744;p43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3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3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43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43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43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43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3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3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43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3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3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43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43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43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43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43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43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3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3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3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3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43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43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43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3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3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3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3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3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3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3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3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3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43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43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3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3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43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43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43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43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43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3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3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3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3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43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43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43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43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43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43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3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3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E6913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3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3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43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43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43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43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43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43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6FA8D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43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8E7CC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43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43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43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43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43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43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43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s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D(i, j)</a:t>
            </a:r>
            <a:r>
              <a:rPr lang="en" sz="2000">
                <a:solidFill>
                  <a:schemeClr val="lt1"/>
                </a:solidFill>
              </a:rPr>
              <a:t> = min([</a:t>
            </a:r>
            <a:endParaRPr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chemeClr val="accent2"/>
                </a:highlight>
              </a:rPr>
              <a:t>D(i - 1,  j)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8E7CC3"/>
                </a:highlight>
              </a:rPr>
              <a:t>D(i,  j - 1)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6FA8DC"/>
                </a:highlight>
              </a:rPr>
              <a:t>D(i - 1, j - 1)</a:t>
            </a:r>
            <a:r>
              <a:rPr b="1" lang="en" sz="2000">
                <a:solidFill>
                  <a:schemeClr val="lt1"/>
                </a:solidFill>
              </a:rPr>
              <a:t> + t(i,  j)</a:t>
            </a:r>
            <a:endParaRPr b="1"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</a:rPr>
              <a:t>])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815" name="Google Shape;815;p43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821" name="Google Shape;821;p44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44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44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44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44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44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44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44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44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4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4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4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44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44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44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44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44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44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44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44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44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44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44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4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4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4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4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44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44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44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44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44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44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44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44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44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4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4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44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44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44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44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44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44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44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44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44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44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44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44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44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44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44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44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E6913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44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44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44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44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44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44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44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6FA8D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44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8E7CC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44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44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44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44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44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44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s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D(1, 1)</a:t>
            </a:r>
            <a:r>
              <a:rPr lang="en" sz="2000">
                <a:solidFill>
                  <a:schemeClr val="lt1"/>
                </a:solidFill>
              </a:rPr>
              <a:t> = min([</a:t>
            </a:r>
            <a:endParaRPr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chemeClr val="accent2"/>
                </a:highlight>
              </a:rPr>
              <a:t>D(1 - 1,  1)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8E7CC3"/>
                </a:highlight>
              </a:rPr>
              <a:t>D(1,  1 - 1)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6FA8DC"/>
                </a:highlight>
              </a:rPr>
              <a:t>D(1 - 1, 1 - 1)</a:t>
            </a:r>
            <a:r>
              <a:rPr b="1" lang="en" sz="2000">
                <a:solidFill>
                  <a:schemeClr val="lt1"/>
                </a:solidFill>
              </a:rPr>
              <a:t> + t(1,  1)</a:t>
            </a:r>
            <a:endParaRPr b="1"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</a:rPr>
              <a:t>])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892" name="Google Shape;892;p44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898" name="Google Shape;898;p45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45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45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45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45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45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45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45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45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45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45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45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45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45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45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45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45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45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45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45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45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45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45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45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45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45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45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45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5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45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45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45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5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45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45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45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45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45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45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45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45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45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45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45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45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45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E6913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45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45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45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45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45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45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45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45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6FA8D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45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8E7CC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45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45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45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45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45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45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45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s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D(1, 1)</a:t>
            </a:r>
            <a:r>
              <a:rPr lang="en" sz="2000">
                <a:solidFill>
                  <a:schemeClr val="lt1"/>
                </a:solidFill>
              </a:rPr>
              <a:t> = min([</a:t>
            </a:r>
            <a:endParaRPr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chemeClr val="accent2"/>
                </a:highlight>
              </a:rPr>
              <a:t>1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8E7CC3"/>
                </a:highlight>
              </a:rPr>
              <a:t>1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6FA8DC"/>
                </a:highlight>
              </a:rPr>
              <a:t>0</a:t>
            </a:r>
            <a:r>
              <a:rPr b="1" lang="en" sz="2000">
                <a:solidFill>
                  <a:schemeClr val="lt1"/>
                </a:solidFill>
              </a:rPr>
              <a:t> + t(1,  1)</a:t>
            </a:r>
            <a:endParaRPr b="1"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</a:rPr>
              <a:t>])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969" name="Google Shape;969;p45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975" name="Google Shape;975;p46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46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46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46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46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46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46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46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46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46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46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46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46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46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46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46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46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46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46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46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46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46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46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46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46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46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46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46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46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46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46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46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46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46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46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46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6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46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46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46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46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46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46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46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46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46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46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46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46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46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46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46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46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46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46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E6913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46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46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46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46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46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46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46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46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6FA8D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46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8E7CC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46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46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46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46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46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46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46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s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D(1, 1)</a:t>
            </a:r>
            <a:r>
              <a:rPr lang="en" sz="2000">
                <a:solidFill>
                  <a:schemeClr val="lt1"/>
                </a:solidFill>
              </a:rPr>
              <a:t> = min([</a:t>
            </a:r>
            <a:endParaRPr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chemeClr val="accent2"/>
                </a:highlight>
              </a:rPr>
              <a:t>1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8E7CC3"/>
                </a:highlight>
              </a:rPr>
              <a:t>1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6FA8DC"/>
                </a:highlight>
              </a:rPr>
              <a:t>0</a:t>
            </a:r>
            <a:r>
              <a:rPr b="1" lang="en" sz="2000">
                <a:solidFill>
                  <a:schemeClr val="lt1"/>
                </a:solidFill>
              </a:rPr>
              <a:t> + 1</a:t>
            </a:r>
            <a:endParaRPr b="1"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</a:rPr>
              <a:t>])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046" name="Google Shape;1046;p46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052" name="Google Shape;1052;p47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47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47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47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47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47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47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47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47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47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47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47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47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47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47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47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47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47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47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47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47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47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47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47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47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47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47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47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47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47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7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47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47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47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47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47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47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47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47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47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47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47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47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47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47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47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47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47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47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47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47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47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47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47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47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E6913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47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47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47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47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47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47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47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47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6FA8D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47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8E7CC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47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47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47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47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47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47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47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s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D(1, 1)</a:t>
            </a:r>
            <a:r>
              <a:rPr lang="en" sz="2000">
                <a:solidFill>
                  <a:schemeClr val="lt1"/>
                </a:solidFill>
              </a:rPr>
              <a:t> = min([</a:t>
            </a:r>
            <a:endParaRPr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chemeClr val="accent2"/>
                </a:highlight>
              </a:rPr>
              <a:t>2</a:t>
            </a:r>
            <a:r>
              <a:rPr b="1" lang="en" sz="2000">
                <a:solidFill>
                  <a:schemeClr val="lt1"/>
                </a:solidFill>
              </a:rPr>
              <a:t>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8E7CC3"/>
                </a:highlight>
              </a:rPr>
              <a:t>2</a:t>
            </a:r>
            <a:r>
              <a:rPr b="1" lang="en" sz="2000">
                <a:solidFill>
                  <a:schemeClr val="lt1"/>
                </a:solidFill>
              </a:rPr>
              <a:t>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6FA8DC"/>
                </a:highlight>
              </a:rPr>
              <a:t>1</a:t>
            </a:r>
            <a:endParaRPr b="1"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</a:rPr>
              <a:t>])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123" name="Google Shape;1123;p47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8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129" name="Google Shape;1129;p48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48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48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48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48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48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48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48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48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48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48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48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48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48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48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48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48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48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48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48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48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48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48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48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48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48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48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48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48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48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48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48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48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48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48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48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48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48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48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48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48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48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48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48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48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48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48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48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48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48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48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48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48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48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48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48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48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48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8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48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48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8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48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48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48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8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48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48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48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48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48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s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D(1, 1)</a:t>
            </a:r>
            <a:r>
              <a:rPr lang="en" sz="2000">
                <a:solidFill>
                  <a:schemeClr val="lt1"/>
                </a:solidFill>
              </a:rPr>
              <a:t> = 1</a:t>
            </a:r>
            <a:endParaRPr b="1"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200" name="Google Shape;1200;p48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9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206" name="Google Shape;1206;p49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49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49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49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49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49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49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49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9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49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49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49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9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49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49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49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49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49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49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49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49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49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49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49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49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49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49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49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49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49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49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49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49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49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49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49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49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49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49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49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49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49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49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49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49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49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49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49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49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49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49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49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49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49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49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49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49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49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49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49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49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49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49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49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6FA8D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49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solidFill>
            <a:srgbClr val="8E7CC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49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9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49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49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49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49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D(2, 1)</a:t>
            </a:r>
            <a:r>
              <a:rPr lang="en" sz="2000">
                <a:solidFill>
                  <a:schemeClr val="lt1"/>
                </a:solidFill>
              </a:rPr>
              <a:t> = min([</a:t>
            </a:r>
            <a:endParaRPr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chemeClr val="accent2"/>
                </a:highlight>
              </a:rPr>
              <a:t>D(1,  1)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8E7CC3"/>
                </a:highlight>
              </a:rPr>
              <a:t>D(2,  0)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6FA8DC"/>
                </a:highlight>
              </a:rPr>
              <a:t>D(1, 0)</a:t>
            </a:r>
            <a:r>
              <a:rPr b="1" lang="en" sz="2000">
                <a:solidFill>
                  <a:schemeClr val="lt1"/>
                </a:solidFill>
              </a:rPr>
              <a:t> + t(i,  j)</a:t>
            </a:r>
            <a:endParaRPr b="1"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</a:rPr>
              <a:t>])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277" name="Google Shape;1277;p49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49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</a:rPr>
              <a:t>We can specify complex regular expressions by joining separate regexes with a disjunction operator </a:t>
            </a:r>
            <a:r>
              <a:rPr i="1"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endParaRPr i="1" sz="23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" name="Google Shape;117;p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RegEx</a:t>
            </a:r>
            <a:r>
              <a:rPr b="1" lang="en" sz="3100">
                <a:solidFill>
                  <a:schemeClr val="lt1"/>
                </a:solidFill>
              </a:rPr>
              <a:t>: More </a:t>
            </a:r>
            <a:r>
              <a:rPr b="1" lang="en" sz="3100"/>
              <a:t>Disjunctions</a:t>
            </a:r>
            <a:endParaRPr b="1" sz="3100"/>
          </a:p>
        </p:txBody>
      </p:sp>
      <p:graphicFrame>
        <p:nvGraphicFramePr>
          <p:cNvPr id="118" name="Google Shape;118;p6"/>
          <p:cNvGraphicFramePr/>
          <p:nvPr/>
        </p:nvGraphicFramePr>
        <p:xfrm>
          <a:off x="205450" y="195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2380850"/>
                <a:gridCol w="61646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Pattern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Matches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6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waters?|earth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 if the </a:t>
                      </a:r>
                      <a:r>
                        <a:rPr b="1" lang="en" sz="17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waters</a:t>
                      </a: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had but newly retired from the face of the </a:t>
                      </a:r>
                      <a:r>
                        <a:rPr b="1" lang="en" sz="17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earth</a:t>
                      </a:r>
                      <a:r>
                        <a:rPr lang="en" sz="17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</a:t>
                      </a:r>
                      <a:endParaRPr sz="17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5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284" name="Google Shape;1284;p50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50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50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50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50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50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50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50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50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50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50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50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50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50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50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50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50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50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50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50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50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50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50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50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50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50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50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50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50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50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50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50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50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50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50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50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50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50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50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50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50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50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50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50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50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50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50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50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50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50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50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50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50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50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50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50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50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50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50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50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50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50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50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50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6FA8D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50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solidFill>
            <a:srgbClr val="8E7CC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50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50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50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50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50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50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D(2, 1)</a:t>
            </a:r>
            <a:r>
              <a:rPr lang="en" sz="2000">
                <a:solidFill>
                  <a:schemeClr val="lt1"/>
                </a:solidFill>
              </a:rPr>
              <a:t> = min([</a:t>
            </a:r>
            <a:endParaRPr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chemeClr val="accent2"/>
                </a:highlight>
              </a:rPr>
              <a:t>1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8E7CC3"/>
                </a:highlight>
              </a:rPr>
              <a:t>2</a:t>
            </a:r>
            <a:r>
              <a:rPr b="1" lang="en" sz="2000">
                <a:solidFill>
                  <a:schemeClr val="lt1"/>
                </a:solidFill>
              </a:rPr>
              <a:t> + 1,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6FA8DC"/>
                </a:highlight>
              </a:rPr>
              <a:t>1</a:t>
            </a:r>
            <a:r>
              <a:rPr b="1" lang="en" sz="2000">
                <a:solidFill>
                  <a:schemeClr val="lt1"/>
                </a:solidFill>
              </a:rPr>
              <a:t> + t(i,  j)</a:t>
            </a:r>
            <a:endParaRPr b="1"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</a:rPr>
              <a:t>])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355" name="Google Shape;1355;p50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50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5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362" name="Google Shape;1362;p51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51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51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51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51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51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51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51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51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51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51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51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51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51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51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51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51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51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51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51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51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51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51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51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51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51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51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51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51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51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51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51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51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51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51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51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51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51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51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51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51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51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51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51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51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51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51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51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51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51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51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51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51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51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51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51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51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51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51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51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51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51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51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51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6FA8D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51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solidFill>
            <a:srgbClr val="8E7CC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51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51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51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51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51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51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D(2, 1)</a:t>
            </a:r>
            <a:r>
              <a:rPr lang="en" sz="2000">
                <a:solidFill>
                  <a:schemeClr val="lt1"/>
                </a:solidFill>
              </a:rPr>
              <a:t> = min([</a:t>
            </a:r>
            <a:endParaRPr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</a:rPr>
              <a:t>2,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</a:rPr>
              <a:t>3,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6FA8DC"/>
                </a:highlight>
              </a:rPr>
              <a:t>1</a:t>
            </a:r>
            <a:r>
              <a:rPr b="1" lang="en" sz="2000">
                <a:solidFill>
                  <a:schemeClr val="lt1"/>
                </a:solidFill>
              </a:rPr>
              <a:t> + </a:t>
            </a:r>
            <a:r>
              <a:rPr b="1" lang="en" sz="2000">
                <a:solidFill>
                  <a:schemeClr val="lt1"/>
                </a:solidFill>
                <a:highlight>
                  <a:srgbClr val="93C47D"/>
                </a:highlight>
              </a:rPr>
              <a:t>t(i,  j) = 0</a:t>
            </a:r>
            <a:endParaRPr b="1" sz="2000">
              <a:solidFill>
                <a:schemeClr val="lt1"/>
              </a:solidFill>
              <a:highlight>
                <a:srgbClr val="93C47D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</a:rPr>
              <a:t>])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433" name="Google Shape;1433;p51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51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52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440" name="Google Shape;1440;p52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52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52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52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52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52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52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52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52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52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52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52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52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52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52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52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52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52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52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52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52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52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52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52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52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52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52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52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52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52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52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52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52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52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52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52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52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52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52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52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52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52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52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52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52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52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52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52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52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52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52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52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52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52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52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52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52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52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52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52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52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52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52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52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6FA8D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52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solidFill>
            <a:srgbClr val="8E7CC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52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52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52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52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52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52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D(2, 1)</a:t>
            </a:r>
            <a:r>
              <a:rPr lang="en" sz="2000">
                <a:solidFill>
                  <a:schemeClr val="lt1"/>
                </a:solidFill>
              </a:rPr>
              <a:t> = min([</a:t>
            </a:r>
            <a:endParaRPr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</a:rPr>
              <a:t>2,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</a:rPr>
              <a:t>3,</a:t>
            </a:r>
            <a:endParaRPr b="1" sz="2000">
              <a:solidFill>
                <a:schemeClr val="lt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b="1" lang="en" sz="2000">
                <a:solidFill>
                  <a:schemeClr val="lt1"/>
                </a:solidFill>
              </a:rPr>
              <a:t>1</a:t>
            </a:r>
            <a:endParaRPr b="1" sz="2000">
              <a:solidFill>
                <a:schemeClr val="lt1"/>
              </a:solidFill>
              <a:highlight>
                <a:srgbClr val="93C47D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rPr lang="en" sz="2000">
                <a:solidFill>
                  <a:schemeClr val="lt1"/>
                </a:solidFill>
              </a:rPr>
              <a:t>])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511" name="Google Shape;1511;p52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52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3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518" name="Google Shape;1518;p53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53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53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53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53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53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53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53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53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53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53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53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53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53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53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53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53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53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53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53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53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53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53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53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53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53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53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53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53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53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53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53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53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53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53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53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53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53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53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53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53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53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53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53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53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53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53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53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53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53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53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53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53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53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53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53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53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53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53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53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53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53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53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53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53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53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53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53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53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53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53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t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D(2, 1)</a:t>
            </a:r>
            <a:r>
              <a:rPr lang="en" sz="2000">
                <a:solidFill>
                  <a:schemeClr val="lt1"/>
                </a:solidFill>
              </a:rPr>
              <a:t> = 1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54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594" name="Google Shape;1594;p54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54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54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54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54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54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54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54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54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54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54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54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54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54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54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54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54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54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54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54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54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54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54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54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54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54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54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54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54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54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54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54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54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54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54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54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54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54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54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54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54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54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54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54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54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54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54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54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54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54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54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54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54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54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54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54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54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54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54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54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54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54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54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54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54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54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54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54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54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54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54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Continue the process for the following cells.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55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670" name="Google Shape;1670;p55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55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55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55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55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55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55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55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55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55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55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55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55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55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55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55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55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55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55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55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55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55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55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55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55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55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55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55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55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55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55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55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55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55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55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55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55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55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55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55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55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55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55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55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55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55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55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55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55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55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55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55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55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55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55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55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55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55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55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55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55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55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55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55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55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55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55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55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55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55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55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Continue the process for the following cells.</a:t>
            </a:r>
            <a:endParaRPr sz="20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r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r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D(3, 2)</a:t>
            </a:r>
            <a:r>
              <a:rPr lang="en" sz="2000">
                <a:solidFill>
                  <a:schemeClr val="lt1"/>
                </a:solidFill>
              </a:rPr>
              <a:t> = 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741" name="Google Shape;1741;p55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56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747" name="Google Shape;1747;p56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56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56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56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56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56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56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56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56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56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56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56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56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56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56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56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56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56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56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56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56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56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56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56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56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56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56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56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56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56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56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56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56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56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56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56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56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56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56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56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56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56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56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56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56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56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56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56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56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56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56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56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56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56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56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56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56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56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56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56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56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56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56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56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56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56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56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56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56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56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56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Continue the process for the following cells.</a:t>
            </a:r>
            <a:endParaRPr sz="20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000">
                <a:solidFill>
                  <a:schemeClr val="lt1"/>
                </a:solidFill>
              </a:rPr>
              <a:t>Compute the edit distance between ‘</a:t>
            </a:r>
            <a:r>
              <a:rPr i="1" lang="en" sz="2000">
                <a:solidFill>
                  <a:schemeClr val="lt1"/>
                </a:solidFill>
              </a:rPr>
              <a:t>r</a:t>
            </a:r>
            <a:r>
              <a:rPr lang="en" sz="2000">
                <a:solidFill>
                  <a:schemeClr val="lt1"/>
                </a:solidFill>
              </a:rPr>
              <a:t>’ and ‘</a:t>
            </a:r>
            <a:r>
              <a:rPr i="1" lang="en" sz="2000">
                <a:solidFill>
                  <a:schemeClr val="lt1"/>
                </a:solidFill>
              </a:rPr>
              <a:t>r</a:t>
            </a:r>
            <a:r>
              <a:rPr lang="en" sz="2000">
                <a:solidFill>
                  <a:schemeClr val="lt1"/>
                </a:solidFill>
              </a:rPr>
              <a:t>’: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b="1" lang="en" sz="2000">
                <a:solidFill>
                  <a:srgbClr val="FF0000"/>
                </a:solidFill>
              </a:rPr>
              <a:t>D(3, 2)</a:t>
            </a:r>
            <a:r>
              <a:rPr lang="en" sz="2000">
                <a:solidFill>
                  <a:schemeClr val="lt1"/>
                </a:solidFill>
              </a:rPr>
              <a:t> = 1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5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823" name="Google Shape;1823;p57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57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57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57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57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57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57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57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57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57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57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57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57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57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57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57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57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57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57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57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57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57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57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57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57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57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57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57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57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57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57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57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57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57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57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57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57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57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57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57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57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57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57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57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57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57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57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57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57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57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57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57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57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57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57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57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57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57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57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57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57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57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57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57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57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57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57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57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57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57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57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Finish the process for the following cells.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58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MED Example</a:t>
            </a:r>
            <a:endParaRPr b="1" sz="3100"/>
          </a:p>
        </p:txBody>
      </p:sp>
      <p:sp>
        <p:nvSpPr>
          <p:cNvPr id="1899" name="Google Shape;1899;p58"/>
          <p:cNvSpPr/>
          <p:nvPr/>
        </p:nvSpPr>
        <p:spPr>
          <a:xfrm>
            <a:off x="49076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58"/>
          <p:cNvSpPr/>
          <p:nvPr/>
        </p:nvSpPr>
        <p:spPr>
          <a:xfrm>
            <a:off x="53537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58"/>
          <p:cNvSpPr/>
          <p:nvPr/>
        </p:nvSpPr>
        <p:spPr>
          <a:xfrm>
            <a:off x="57998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58"/>
          <p:cNvSpPr/>
          <p:nvPr/>
        </p:nvSpPr>
        <p:spPr>
          <a:xfrm>
            <a:off x="62459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58"/>
          <p:cNvSpPr/>
          <p:nvPr/>
        </p:nvSpPr>
        <p:spPr>
          <a:xfrm>
            <a:off x="66920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58"/>
          <p:cNvSpPr/>
          <p:nvPr/>
        </p:nvSpPr>
        <p:spPr>
          <a:xfrm>
            <a:off x="71381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58"/>
          <p:cNvSpPr/>
          <p:nvPr/>
        </p:nvSpPr>
        <p:spPr>
          <a:xfrm>
            <a:off x="75842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58"/>
          <p:cNvSpPr/>
          <p:nvPr/>
        </p:nvSpPr>
        <p:spPr>
          <a:xfrm>
            <a:off x="80303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58"/>
          <p:cNvSpPr/>
          <p:nvPr/>
        </p:nvSpPr>
        <p:spPr>
          <a:xfrm>
            <a:off x="44615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58"/>
          <p:cNvSpPr/>
          <p:nvPr/>
        </p:nvSpPr>
        <p:spPr>
          <a:xfrm>
            <a:off x="8476450" y="11441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58"/>
          <p:cNvSpPr/>
          <p:nvPr/>
        </p:nvSpPr>
        <p:spPr>
          <a:xfrm>
            <a:off x="4461550" y="15902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58"/>
          <p:cNvSpPr/>
          <p:nvPr/>
        </p:nvSpPr>
        <p:spPr>
          <a:xfrm>
            <a:off x="4461550" y="20363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58"/>
          <p:cNvSpPr/>
          <p:nvPr/>
        </p:nvSpPr>
        <p:spPr>
          <a:xfrm>
            <a:off x="4461550" y="24824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58"/>
          <p:cNvSpPr/>
          <p:nvPr/>
        </p:nvSpPr>
        <p:spPr>
          <a:xfrm>
            <a:off x="4461550" y="29285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58"/>
          <p:cNvSpPr/>
          <p:nvPr/>
        </p:nvSpPr>
        <p:spPr>
          <a:xfrm>
            <a:off x="4461550" y="33746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58"/>
          <p:cNvSpPr/>
          <p:nvPr/>
        </p:nvSpPr>
        <p:spPr>
          <a:xfrm>
            <a:off x="4461550" y="3820750"/>
            <a:ext cx="446100" cy="446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58"/>
          <p:cNvSpPr/>
          <p:nvPr/>
        </p:nvSpPr>
        <p:spPr>
          <a:xfrm>
            <a:off x="49076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58"/>
          <p:cNvSpPr/>
          <p:nvPr/>
        </p:nvSpPr>
        <p:spPr>
          <a:xfrm>
            <a:off x="53537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58"/>
          <p:cNvSpPr/>
          <p:nvPr/>
        </p:nvSpPr>
        <p:spPr>
          <a:xfrm>
            <a:off x="57998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58"/>
          <p:cNvSpPr/>
          <p:nvPr/>
        </p:nvSpPr>
        <p:spPr>
          <a:xfrm>
            <a:off x="62459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58"/>
          <p:cNvSpPr/>
          <p:nvPr/>
        </p:nvSpPr>
        <p:spPr>
          <a:xfrm>
            <a:off x="66920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58"/>
          <p:cNvSpPr/>
          <p:nvPr/>
        </p:nvSpPr>
        <p:spPr>
          <a:xfrm>
            <a:off x="71381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58"/>
          <p:cNvSpPr/>
          <p:nvPr/>
        </p:nvSpPr>
        <p:spPr>
          <a:xfrm>
            <a:off x="75842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58"/>
          <p:cNvSpPr/>
          <p:nvPr/>
        </p:nvSpPr>
        <p:spPr>
          <a:xfrm>
            <a:off x="8030350" y="38207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p58"/>
          <p:cNvSpPr/>
          <p:nvPr/>
        </p:nvSpPr>
        <p:spPr>
          <a:xfrm>
            <a:off x="8476450" y="38207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18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58"/>
          <p:cNvSpPr/>
          <p:nvPr/>
        </p:nvSpPr>
        <p:spPr>
          <a:xfrm>
            <a:off x="84764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58"/>
          <p:cNvSpPr/>
          <p:nvPr/>
        </p:nvSpPr>
        <p:spPr>
          <a:xfrm>
            <a:off x="84764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58"/>
          <p:cNvSpPr/>
          <p:nvPr/>
        </p:nvSpPr>
        <p:spPr>
          <a:xfrm>
            <a:off x="84764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58"/>
          <p:cNvSpPr/>
          <p:nvPr/>
        </p:nvSpPr>
        <p:spPr>
          <a:xfrm>
            <a:off x="84764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58"/>
          <p:cNvSpPr/>
          <p:nvPr/>
        </p:nvSpPr>
        <p:spPr>
          <a:xfrm>
            <a:off x="84764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58"/>
          <p:cNvSpPr/>
          <p:nvPr/>
        </p:nvSpPr>
        <p:spPr>
          <a:xfrm>
            <a:off x="49076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58"/>
          <p:cNvSpPr/>
          <p:nvPr/>
        </p:nvSpPr>
        <p:spPr>
          <a:xfrm>
            <a:off x="53537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58"/>
          <p:cNvSpPr/>
          <p:nvPr/>
        </p:nvSpPr>
        <p:spPr>
          <a:xfrm>
            <a:off x="57998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58"/>
          <p:cNvSpPr/>
          <p:nvPr/>
        </p:nvSpPr>
        <p:spPr>
          <a:xfrm>
            <a:off x="62459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58"/>
          <p:cNvSpPr/>
          <p:nvPr/>
        </p:nvSpPr>
        <p:spPr>
          <a:xfrm>
            <a:off x="6692050" y="33746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58"/>
          <p:cNvSpPr/>
          <p:nvPr/>
        </p:nvSpPr>
        <p:spPr>
          <a:xfrm>
            <a:off x="7138150" y="33746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58"/>
          <p:cNvSpPr/>
          <p:nvPr/>
        </p:nvSpPr>
        <p:spPr>
          <a:xfrm>
            <a:off x="7584250" y="33746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58"/>
          <p:cNvSpPr/>
          <p:nvPr/>
        </p:nvSpPr>
        <p:spPr>
          <a:xfrm>
            <a:off x="8030350" y="33746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58"/>
          <p:cNvSpPr/>
          <p:nvPr/>
        </p:nvSpPr>
        <p:spPr>
          <a:xfrm>
            <a:off x="49076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58"/>
          <p:cNvSpPr/>
          <p:nvPr/>
        </p:nvSpPr>
        <p:spPr>
          <a:xfrm>
            <a:off x="53537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58"/>
          <p:cNvSpPr/>
          <p:nvPr/>
        </p:nvSpPr>
        <p:spPr>
          <a:xfrm>
            <a:off x="57998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58"/>
          <p:cNvSpPr/>
          <p:nvPr/>
        </p:nvSpPr>
        <p:spPr>
          <a:xfrm>
            <a:off x="62459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58"/>
          <p:cNvSpPr/>
          <p:nvPr/>
        </p:nvSpPr>
        <p:spPr>
          <a:xfrm>
            <a:off x="6692050" y="29285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58"/>
          <p:cNvSpPr/>
          <p:nvPr/>
        </p:nvSpPr>
        <p:spPr>
          <a:xfrm>
            <a:off x="71381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58"/>
          <p:cNvSpPr/>
          <p:nvPr/>
        </p:nvSpPr>
        <p:spPr>
          <a:xfrm>
            <a:off x="75842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58"/>
          <p:cNvSpPr/>
          <p:nvPr/>
        </p:nvSpPr>
        <p:spPr>
          <a:xfrm>
            <a:off x="8030350" y="29285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58"/>
          <p:cNvSpPr/>
          <p:nvPr/>
        </p:nvSpPr>
        <p:spPr>
          <a:xfrm>
            <a:off x="49076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58"/>
          <p:cNvSpPr/>
          <p:nvPr/>
        </p:nvSpPr>
        <p:spPr>
          <a:xfrm>
            <a:off x="53537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58"/>
          <p:cNvSpPr/>
          <p:nvPr/>
        </p:nvSpPr>
        <p:spPr>
          <a:xfrm>
            <a:off x="57998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58"/>
          <p:cNvSpPr/>
          <p:nvPr/>
        </p:nvSpPr>
        <p:spPr>
          <a:xfrm>
            <a:off x="6245950" y="24824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58"/>
          <p:cNvSpPr/>
          <p:nvPr/>
        </p:nvSpPr>
        <p:spPr>
          <a:xfrm>
            <a:off x="66920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58"/>
          <p:cNvSpPr/>
          <p:nvPr/>
        </p:nvSpPr>
        <p:spPr>
          <a:xfrm>
            <a:off x="71381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58"/>
          <p:cNvSpPr/>
          <p:nvPr/>
        </p:nvSpPr>
        <p:spPr>
          <a:xfrm>
            <a:off x="75842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58"/>
          <p:cNvSpPr/>
          <p:nvPr/>
        </p:nvSpPr>
        <p:spPr>
          <a:xfrm>
            <a:off x="8030350" y="24824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58"/>
          <p:cNvSpPr/>
          <p:nvPr/>
        </p:nvSpPr>
        <p:spPr>
          <a:xfrm>
            <a:off x="4907650" y="2036350"/>
            <a:ext cx="446100" cy="446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58"/>
          <p:cNvSpPr/>
          <p:nvPr/>
        </p:nvSpPr>
        <p:spPr>
          <a:xfrm>
            <a:off x="53537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58"/>
          <p:cNvSpPr/>
          <p:nvPr/>
        </p:nvSpPr>
        <p:spPr>
          <a:xfrm>
            <a:off x="5799850" y="20363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58"/>
          <p:cNvSpPr/>
          <p:nvPr/>
        </p:nvSpPr>
        <p:spPr>
          <a:xfrm>
            <a:off x="62459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58"/>
          <p:cNvSpPr/>
          <p:nvPr/>
        </p:nvSpPr>
        <p:spPr>
          <a:xfrm>
            <a:off x="66920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58"/>
          <p:cNvSpPr/>
          <p:nvPr/>
        </p:nvSpPr>
        <p:spPr>
          <a:xfrm>
            <a:off x="71381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58"/>
          <p:cNvSpPr/>
          <p:nvPr/>
        </p:nvSpPr>
        <p:spPr>
          <a:xfrm>
            <a:off x="75842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58"/>
          <p:cNvSpPr/>
          <p:nvPr/>
        </p:nvSpPr>
        <p:spPr>
          <a:xfrm>
            <a:off x="8030350" y="20363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58"/>
          <p:cNvSpPr/>
          <p:nvPr/>
        </p:nvSpPr>
        <p:spPr>
          <a:xfrm>
            <a:off x="49076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58"/>
          <p:cNvSpPr/>
          <p:nvPr/>
        </p:nvSpPr>
        <p:spPr>
          <a:xfrm>
            <a:off x="5353750" y="1590250"/>
            <a:ext cx="446100" cy="446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58"/>
          <p:cNvSpPr/>
          <p:nvPr/>
        </p:nvSpPr>
        <p:spPr>
          <a:xfrm>
            <a:off x="57998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58"/>
          <p:cNvSpPr/>
          <p:nvPr/>
        </p:nvSpPr>
        <p:spPr>
          <a:xfrm>
            <a:off x="62459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58"/>
          <p:cNvSpPr/>
          <p:nvPr/>
        </p:nvSpPr>
        <p:spPr>
          <a:xfrm>
            <a:off x="66920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58"/>
          <p:cNvSpPr/>
          <p:nvPr/>
        </p:nvSpPr>
        <p:spPr>
          <a:xfrm>
            <a:off x="71381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58"/>
          <p:cNvSpPr/>
          <p:nvPr/>
        </p:nvSpPr>
        <p:spPr>
          <a:xfrm>
            <a:off x="75842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58"/>
          <p:cNvSpPr/>
          <p:nvPr/>
        </p:nvSpPr>
        <p:spPr>
          <a:xfrm>
            <a:off x="8030350" y="1590250"/>
            <a:ext cx="446100" cy="446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58"/>
          <p:cNvSpPr txBox="1"/>
          <p:nvPr>
            <p:ph idx="1" type="body"/>
          </p:nvPr>
        </p:nvSpPr>
        <p:spPr>
          <a:xfrm>
            <a:off x="205450" y="969250"/>
            <a:ext cx="42561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Finish the process for the following cells.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The table is called Edit Transcript.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The MED path is </a:t>
            </a:r>
            <a:r>
              <a:rPr lang="en" sz="2000">
                <a:solidFill>
                  <a:schemeClr val="lt1"/>
                </a:solidFill>
                <a:highlight>
                  <a:srgbClr val="FFF2CC"/>
                </a:highlight>
              </a:rPr>
              <a:t>highlighted</a:t>
            </a:r>
            <a:r>
              <a:rPr lang="en" sz="2000">
                <a:solidFill>
                  <a:schemeClr val="lt1"/>
                </a:solidFill>
              </a:rPr>
              <a:t>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❏"/>
            </a:pPr>
            <a:r>
              <a:rPr lang="en" sz="2000">
                <a:solidFill>
                  <a:schemeClr val="lt1"/>
                </a:solidFill>
              </a:rPr>
              <a:t>The </a:t>
            </a:r>
            <a:r>
              <a:rPr b="1" lang="en" sz="2000" u="sng">
                <a:solidFill>
                  <a:schemeClr val="lt1"/>
                </a:solidFill>
              </a:rPr>
              <a:t>final entry</a:t>
            </a:r>
            <a:r>
              <a:rPr lang="en" sz="2000">
                <a:solidFill>
                  <a:schemeClr val="lt1"/>
                </a:solidFill>
              </a:rPr>
              <a:t> in the MED path is the minimum edit distance between “</a:t>
            </a:r>
            <a:r>
              <a:rPr i="1" lang="en" sz="2000">
                <a:solidFill>
                  <a:schemeClr val="lt1"/>
                </a:solidFill>
              </a:rPr>
              <a:t>strength</a:t>
            </a:r>
            <a:r>
              <a:rPr lang="en" sz="2000">
                <a:solidFill>
                  <a:schemeClr val="lt1"/>
                </a:solidFill>
              </a:rPr>
              <a:t>” and “</a:t>
            </a:r>
            <a:r>
              <a:rPr i="1" lang="en" sz="2000">
                <a:solidFill>
                  <a:schemeClr val="lt1"/>
                </a:solidFill>
              </a:rPr>
              <a:t>trend</a:t>
            </a:r>
            <a:r>
              <a:rPr lang="en" sz="2000">
                <a:solidFill>
                  <a:schemeClr val="lt1"/>
                </a:solidFill>
              </a:rPr>
              <a:t>”</a:t>
            </a:r>
            <a:endParaRPr sz="2000">
              <a:solidFill>
                <a:schemeClr val="lt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970" name="Google Shape;1970;p58"/>
          <p:cNvSpPr txBox="1"/>
          <p:nvPr/>
        </p:nvSpPr>
        <p:spPr>
          <a:xfrm>
            <a:off x="194400" y="4441750"/>
            <a:ext cx="814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Useful online tool for MED calculation: </a:t>
            </a:r>
            <a:r>
              <a:rPr b="0" i="0" lang="en" sz="11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https://planetcalc.com/1721/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59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</a:rPr>
              <a:t>Other Applications of MED</a:t>
            </a:r>
            <a:endParaRPr b="1" sz="3100"/>
          </a:p>
        </p:txBody>
      </p:sp>
      <p:sp>
        <p:nvSpPr>
          <p:cNvPr id="1976" name="Google Shape;1976;p59"/>
          <p:cNvSpPr txBox="1"/>
          <p:nvPr>
            <p:ph idx="1" type="body"/>
          </p:nvPr>
        </p:nvSpPr>
        <p:spPr>
          <a:xfrm>
            <a:off x="205450" y="983850"/>
            <a:ext cx="8717100" cy="1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900"/>
              <a:buNone/>
            </a:pPr>
            <a:r>
              <a:rPr lang="en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AACCTGCGGAAGGATCATTACCGAGTGCGGGTCCTTTGGGCCCAACCTCCCATCCGTGTCTATTGTACCCTGTTGCTTCGGCGGGCCCGCCGCTTGTCGGCCGCCGGGGGGGCGCCTCTGCCCCCCGGGCCCGTGCCCGCCGGAGACCCCAACACGAACACTGTCTGAAAGCGTGCAGTCTGAGTTGATTGAATGCAATCAGTTAAAACTTTCAACAATGGATCTCTTGGTTCCGGC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977" name="Google Shape;197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200" y="2728513"/>
            <a:ext cx="508635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8" name="Google Shape;1978;p59"/>
          <p:cNvSpPr txBox="1"/>
          <p:nvPr/>
        </p:nvSpPr>
        <p:spPr>
          <a:xfrm>
            <a:off x="205450" y="2552988"/>
            <a:ext cx="36306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❏"/>
            </a:pPr>
            <a:r>
              <a:rPr b="0" i="0" lang="en" sz="20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Genetic sequence</a:t>
            </a: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(nucleotides AGCT) </a:t>
            </a:r>
            <a:b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→ Computational Biology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Roboto"/>
              <a:buChar char="❏"/>
            </a:pPr>
            <a:r>
              <a:rPr b="0" i="0" lang="en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Alignment of non-textual sequences</a:t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300">
                <a:solidFill>
                  <a:schemeClr val="lt1"/>
                </a:solidFill>
              </a:rPr>
              <a:t>Find all the instances of the word </a:t>
            </a:r>
            <a:r>
              <a:rPr lang="en" sz="23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“the” </a:t>
            </a:r>
            <a:r>
              <a:rPr lang="en" sz="2300">
                <a:solidFill>
                  <a:schemeClr val="lt1"/>
                </a:solidFill>
              </a:rPr>
              <a:t>in a text.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24" name="Google Shape;124;p7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RegEx</a:t>
            </a:r>
            <a:r>
              <a:rPr b="1" lang="en" sz="3100">
                <a:solidFill>
                  <a:schemeClr val="lt1"/>
                </a:solidFill>
              </a:rPr>
              <a:t>: Example</a:t>
            </a:r>
            <a:endParaRPr b="1" sz="3100"/>
          </a:p>
        </p:txBody>
      </p:sp>
      <p:graphicFrame>
        <p:nvGraphicFramePr>
          <p:cNvPr id="125" name="Google Shape;125;p7"/>
          <p:cNvGraphicFramePr/>
          <p:nvPr/>
        </p:nvGraphicFramePr>
        <p:xfrm>
          <a:off x="205450" y="169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3081325"/>
                <a:gridCol w="5157175"/>
              </a:tblGrid>
              <a:tr h="44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Pattern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Matches</a:t>
                      </a:r>
                      <a:endParaRPr b="1" sz="17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Misses all the capitalized </a:t>
                      </a:r>
                      <a:r>
                        <a:rPr i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or </a:t>
                      </a:r>
                      <a:r>
                        <a:rPr i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THE</a:t>
                      </a:r>
                      <a:endParaRPr i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[tT]he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Incorrectly returns “theology” or “isothermally”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[^a-zA-Z][tT]he[^a-zA-Z]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Correct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/\b[Tt]he\b/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60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Summary</a:t>
            </a:r>
            <a:endParaRPr b="1" sz="3100"/>
          </a:p>
        </p:txBody>
      </p:sp>
      <p:sp>
        <p:nvSpPr>
          <p:cNvPr id="1984" name="Google Shape;1984;p60"/>
          <p:cNvSpPr txBox="1"/>
          <p:nvPr>
            <p:ph idx="1" type="body"/>
          </p:nvPr>
        </p:nvSpPr>
        <p:spPr>
          <a:xfrm>
            <a:off x="205450" y="969250"/>
            <a:ext cx="87939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Text similarity is a key component of NLP.</a:t>
            </a:r>
            <a:endParaRPr sz="23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Types of text similarity include:</a:t>
            </a:r>
            <a:endParaRPr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○"/>
            </a:pPr>
            <a:r>
              <a:rPr lang="en" sz="2300">
                <a:solidFill>
                  <a:schemeClr val="lt1"/>
                </a:solidFill>
              </a:rPr>
              <a:t>Morphological similarity (e.g. respect - respectful)</a:t>
            </a:r>
            <a:endParaRPr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○"/>
            </a:pPr>
            <a:r>
              <a:rPr lang="en" sz="2300">
                <a:solidFill>
                  <a:schemeClr val="lt1"/>
                </a:solidFill>
              </a:rPr>
              <a:t>Spelling similarity (e.g. theater - theatre)</a:t>
            </a:r>
            <a:endParaRPr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○"/>
            </a:pPr>
            <a:r>
              <a:rPr lang="en" sz="2300">
                <a:solidFill>
                  <a:schemeClr val="lt1"/>
                </a:solidFill>
              </a:rPr>
              <a:t>Synonym	(e.g. car - automobile)</a:t>
            </a:r>
            <a:endParaRPr sz="2300">
              <a:solidFill>
                <a:schemeClr val="lt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○"/>
            </a:pPr>
            <a:r>
              <a:rPr lang="en" sz="2300">
                <a:solidFill>
                  <a:schemeClr val="lt1"/>
                </a:solidFill>
              </a:rPr>
              <a:t>Semantic similarity (e.g. Spain - Barcelona)</a:t>
            </a:r>
            <a:endParaRPr sz="23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Minimum Edit (or Levensteing) distance is fundamental in NLP 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61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Resources</a:t>
            </a:r>
            <a:endParaRPr b="1" sz="3100"/>
          </a:p>
        </p:txBody>
      </p:sp>
      <p:sp>
        <p:nvSpPr>
          <p:cNvPr id="1990" name="Google Shape;1990;p61"/>
          <p:cNvSpPr txBox="1"/>
          <p:nvPr>
            <p:ph idx="1" type="body"/>
          </p:nvPr>
        </p:nvSpPr>
        <p:spPr>
          <a:xfrm>
            <a:off x="205450" y="969250"/>
            <a:ext cx="87939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Jurafsky, D. and H. Martin Justin, Chapter 2. "Regular Expressions, Text Normalization, Edit Distance" Speech and Language Processing</a:t>
            </a:r>
            <a:endParaRPr sz="23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Python Regex How To: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https://docs.python.org/3/howto/regex.html</a:t>
            </a:r>
            <a:endParaRPr sz="23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Natural Language Toolkit: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https://www.nltk.org/index.html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RegEx</a:t>
            </a:r>
            <a:r>
              <a:rPr b="1" lang="en" sz="3100">
                <a:solidFill>
                  <a:schemeClr val="lt1"/>
                </a:solidFill>
              </a:rPr>
              <a:t>: Symbols</a:t>
            </a:r>
            <a:endParaRPr b="1" sz="3100"/>
          </a:p>
        </p:txBody>
      </p:sp>
      <p:sp>
        <p:nvSpPr>
          <p:cNvPr id="131" name="Google Shape;131;p8"/>
          <p:cNvSpPr txBox="1"/>
          <p:nvPr/>
        </p:nvSpPr>
        <p:spPr>
          <a:xfrm>
            <a:off x="252950" y="4000775"/>
            <a:ext cx="862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Taken from </a:t>
            </a:r>
            <a:r>
              <a:rPr b="0" i="0" lang="en" sz="12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https://www.nltk.org/book/ch03.html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32" name="Google Shape;132;p8"/>
          <p:cNvGraphicFramePr/>
          <p:nvPr/>
        </p:nvGraphicFramePr>
        <p:xfrm>
          <a:off x="252950" y="77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{A3CD0CFD-5CA8-40CE-99A6-4F065169B928}</a:tableStyleId>
              </a:tblPr>
              <a:tblGrid>
                <a:gridCol w="1229600"/>
                <a:gridCol w="7392500"/>
              </a:tblGrid>
              <a:tr h="29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Symbol</a:t>
                      </a:r>
                      <a:endParaRPr b="1"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Function</a:t>
                      </a:r>
                      <a:endParaRPr b="1"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\b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Word boundary (zero width)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\d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Any decimal digit (equivalent to [0-9])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\D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Any non-digit character (equivalent to [^0-9])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\s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Any whitespace character (equivalent to [ \t\n\r\f\v])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\S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Any non-whitespace character (equivalent to [^ \t\n\r\f\v])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\w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Any alphanumeric character (equivalent to [a-zA-Z0-9_])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29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\W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Any non-alphanumeric character (equivalent to [^a-zA-Z0-9_])</a:t>
                      </a:r>
                      <a:endParaRPr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3100"/>
              <a:t>Summary</a:t>
            </a:r>
            <a:endParaRPr b="1" sz="3100"/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2700">
                <a:solidFill>
                  <a:schemeClr val="lt1"/>
                </a:solidFill>
              </a:rPr>
              <a:t>Regular expressions have crucial role in NLP</a:t>
            </a:r>
            <a:endParaRPr sz="2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■"/>
            </a:pPr>
            <a:r>
              <a:rPr lang="en" sz="2600">
                <a:solidFill>
                  <a:schemeClr val="lt1"/>
                </a:solidFill>
              </a:rPr>
              <a:t>Sophisticated sequences of regex are often</a:t>
            </a:r>
            <a:br>
              <a:rPr lang="en" sz="2600">
                <a:solidFill>
                  <a:schemeClr val="lt1"/>
                </a:solidFill>
              </a:rPr>
            </a:br>
            <a:r>
              <a:rPr lang="en" sz="2600">
                <a:solidFill>
                  <a:schemeClr val="lt1"/>
                </a:solidFill>
              </a:rPr>
              <a:t>the first model for any text processing text.</a:t>
            </a:r>
            <a:endParaRPr sz="26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■"/>
            </a:pPr>
            <a:r>
              <a:rPr lang="en" sz="2600">
                <a:solidFill>
                  <a:schemeClr val="lt1"/>
                </a:solidFill>
              </a:rPr>
              <a:t>In Machine Learning regex are still used for pre-processing, or as features in the classifiers</a:t>
            </a:r>
            <a:endParaRPr sz="2600">
              <a:solidFill>
                <a:schemeClr val="lt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500"/>
              <a:buChar char="○"/>
            </a:pPr>
            <a:r>
              <a:rPr lang="en" sz="2500">
                <a:solidFill>
                  <a:schemeClr val="lt1"/>
                </a:solidFill>
              </a:rPr>
              <a:t>Can be very useful in capturing generalizations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U4CAREU">
  <a:themeElements>
    <a:clrScheme name="Custom 1">
      <a:dk1>
        <a:srgbClr val="DCDEE0"/>
      </a:dk1>
      <a:lt1>
        <a:srgbClr val="525860"/>
      </a:lt1>
      <a:dk2>
        <a:srgbClr val="18222D"/>
      </a:dk2>
      <a:lt2>
        <a:srgbClr val="53585F"/>
      </a:lt2>
      <a:accent1>
        <a:srgbClr val="F58813"/>
      </a:accent1>
      <a:accent2>
        <a:srgbClr val="FCB040"/>
      </a:accent2>
      <a:accent3>
        <a:srgbClr val="353436"/>
      </a:accent3>
      <a:accent4>
        <a:srgbClr val="363636"/>
      </a:accent4>
      <a:accent5>
        <a:srgbClr val="FB5A28"/>
      </a:accent5>
      <a:accent6>
        <a:srgbClr val="E2522A"/>
      </a:accent6>
      <a:hlink>
        <a:srgbClr val="0D426E"/>
      </a:hlink>
      <a:folHlink>
        <a:srgbClr val="0630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