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5143500" cx="9144000"/>
  <p:notesSz cx="6858000" cy="9144000"/>
  <p:embeddedFontLst>
    <p:embeddedFont>
      <p:font typeface="Roboto"/>
      <p:regular r:id="rId59"/>
      <p:bold r:id="rId60"/>
      <p:italic r:id="rId61"/>
      <p:boldItalic r:id="rId62"/>
    </p:embeddedFont>
    <p:embeddedFont>
      <p:font typeface="Helvetica Neue"/>
      <p:regular r:id="rId63"/>
      <p:bold r:id="rId64"/>
      <p:italic r:id="rId65"/>
      <p:boldItalic r:id="rId66"/>
    </p:embeddedFont>
    <p:embeddedFont>
      <p:font typeface="Helvetica Neue Light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1" roundtripDataSignature="AMtx7mh63vzvoY+gr07R+8KDJKslBr/c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582AE5-5FEC-48B6-9AE8-9D46E973E5E4}">
  <a:tblStyle styleId="{D0582AE5-5FEC-48B6-9AE8-9D46E973E5E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customschemas.google.com/relationships/presentationmetadata" Target="metadata"/><Relationship Id="rId70" Type="http://schemas.openxmlformats.org/officeDocument/2006/relationships/font" Target="fonts/HelveticaNeueLight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oboto-boldItalic.fntdata"/><Relationship Id="rId61" Type="http://schemas.openxmlformats.org/officeDocument/2006/relationships/font" Target="fonts/Roboto-italic.fntdata"/><Relationship Id="rId20" Type="http://schemas.openxmlformats.org/officeDocument/2006/relationships/slide" Target="slides/slide14.xml"/><Relationship Id="rId64" Type="http://schemas.openxmlformats.org/officeDocument/2006/relationships/font" Target="fonts/HelveticaNeue-bold.fntdata"/><Relationship Id="rId63" Type="http://schemas.openxmlformats.org/officeDocument/2006/relationships/font" Target="fonts/HelveticaNeue-regular.fntdata"/><Relationship Id="rId22" Type="http://schemas.openxmlformats.org/officeDocument/2006/relationships/slide" Target="slides/slide16.xml"/><Relationship Id="rId66" Type="http://schemas.openxmlformats.org/officeDocument/2006/relationships/font" Target="fonts/HelveticaNeue-boldItalic.fntdata"/><Relationship Id="rId21" Type="http://schemas.openxmlformats.org/officeDocument/2006/relationships/slide" Target="slides/slide15.xml"/><Relationship Id="rId65" Type="http://schemas.openxmlformats.org/officeDocument/2006/relationships/font" Target="fonts/HelveticaNeue-italic.fntdata"/><Relationship Id="rId24" Type="http://schemas.openxmlformats.org/officeDocument/2006/relationships/slide" Target="slides/slide18.xml"/><Relationship Id="rId68" Type="http://schemas.openxmlformats.org/officeDocument/2006/relationships/font" Target="fonts/HelveticaNeueLight-bold.fntdata"/><Relationship Id="rId23" Type="http://schemas.openxmlformats.org/officeDocument/2006/relationships/slide" Target="slides/slide17.xml"/><Relationship Id="rId67" Type="http://schemas.openxmlformats.org/officeDocument/2006/relationships/font" Target="fonts/HelveticaNeueLight-regular.fntdata"/><Relationship Id="rId60" Type="http://schemas.openxmlformats.org/officeDocument/2006/relationships/font" Target="fonts/Roboto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HelveticaNeueLight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Roboto-regular.fntdata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f18d870b8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ff18d870b8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ff18d870b8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1ff18d870b8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ff18d870b8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1ff18d870b8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f18d870b8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ff18d870b8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ff18d870b8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1ff18d870b8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f18d870b8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1ff18d870b8_0_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ff18d870b8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1ff18d870b8_0_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ff18d870b8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1ff18d870b8_0_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f18d870b8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1ff18d870b8_0_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f18d870b8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1ff18d870b8_0_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ff18d870b8_0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1ff18d870b8_0_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f18d870b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1ff18d870b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7"/>
          <p:cNvSpPr txBox="1"/>
          <p:nvPr>
            <p:ph type="ctrTitle"/>
          </p:nvPr>
        </p:nvSpPr>
        <p:spPr>
          <a:xfrm>
            <a:off x="1143000" y="84218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3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" name="Google Shape;17;p57"/>
          <p:cNvSpPr txBox="1"/>
          <p:nvPr>
            <p:ph idx="1" type="subTitle"/>
          </p:nvPr>
        </p:nvSpPr>
        <p:spPr>
          <a:xfrm>
            <a:off x="1143000" y="270151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" name="Google Shape;18;p57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6"/>
          <p:cNvSpPr txBox="1"/>
          <p:nvPr>
            <p:ph type="title"/>
          </p:nvPr>
        </p:nvSpPr>
        <p:spPr>
          <a:xfrm>
            <a:off x="629543" y="343235"/>
            <a:ext cx="29490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" name="Google Shape;61;p66"/>
          <p:cNvSpPr txBox="1"/>
          <p:nvPr>
            <p:ph idx="1" type="body"/>
          </p:nvPr>
        </p:nvSpPr>
        <p:spPr>
          <a:xfrm>
            <a:off x="3887763" y="740885"/>
            <a:ext cx="46290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500"/>
              <a:buFont typeface="Roboto"/>
              <a:buChar char="•"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400"/>
              <a:buFont typeface="Roboto"/>
              <a:buChar char="•"/>
              <a:defRPr b="0" i="0" sz="1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Char char="•"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Char char="•"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Char char="•"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p66"/>
          <p:cNvSpPr txBox="1"/>
          <p:nvPr>
            <p:ph idx="2" type="body"/>
          </p:nvPr>
        </p:nvSpPr>
        <p:spPr>
          <a:xfrm>
            <a:off x="629543" y="1542883"/>
            <a:ext cx="2949000" cy="28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700"/>
              <a:buFont typeface="Roboto"/>
              <a:buNone/>
              <a:defRPr b="0" i="0" sz="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600"/>
              <a:buFont typeface="Roboto"/>
              <a:buNone/>
              <a:defRPr b="0" i="0" sz="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66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7"/>
          <p:cNvSpPr txBox="1"/>
          <p:nvPr>
            <p:ph type="title"/>
          </p:nvPr>
        </p:nvSpPr>
        <p:spPr>
          <a:xfrm>
            <a:off x="629543" y="343235"/>
            <a:ext cx="29490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67"/>
          <p:cNvSpPr/>
          <p:nvPr>
            <p:ph idx="2" type="pic"/>
          </p:nvPr>
        </p:nvSpPr>
        <p:spPr>
          <a:xfrm>
            <a:off x="3887763" y="740885"/>
            <a:ext cx="4629000" cy="36549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67"/>
          <p:cNvSpPr txBox="1"/>
          <p:nvPr>
            <p:ph idx="1" type="body"/>
          </p:nvPr>
        </p:nvSpPr>
        <p:spPr>
          <a:xfrm>
            <a:off x="629543" y="1542883"/>
            <a:ext cx="2949000" cy="28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700"/>
              <a:buFont typeface="Roboto"/>
              <a:buNone/>
              <a:defRPr b="0" i="0" sz="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600"/>
              <a:buFont typeface="Roboto"/>
              <a:buNone/>
              <a:defRPr b="0" i="0" sz="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67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8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68"/>
          <p:cNvSpPr txBox="1"/>
          <p:nvPr>
            <p:ph idx="1" type="body"/>
          </p:nvPr>
        </p:nvSpPr>
        <p:spPr>
          <a:xfrm rot="5400000">
            <a:off x="3367656" y="-1300742"/>
            <a:ext cx="2631900" cy="7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Google Shape;72;p68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9"/>
          <p:cNvSpPr txBox="1"/>
          <p:nvPr>
            <p:ph type="title"/>
          </p:nvPr>
        </p:nvSpPr>
        <p:spPr>
          <a:xfrm rot="5400000">
            <a:off x="5860580" y="1087303"/>
            <a:ext cx="3387900" cy="20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p69"/>
          <p:cNvSpPr txBox="1"/>
          <p:nvPr>
            <p:ph idx="1" type="body"/>
          </p:nvPr>
        </p:nvSpPr>
        <p:spPr>
          <a:xfrm rot="5400000">
            <a:off x="1697695" y="-914597"/>
            <a:ext cx="3387900" cy="60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6" name="Google Shape;76;p69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8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" name="Google Shape;21;p58"/>
          <p:cNvSpPr txBox="1"/>
          <p:nvPr>
            <p:ph idx="1" type="body"/>
          </p:nvPr>
        </p:nvSpPr>
        <p:spPr>
          <a:xfrm>
            <a:off x="890736" y="1176208"/>
            <a:ext cx="7585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ircle photo">
  <p:cSld name="3 circle phot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9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59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9"/>
          <p:cNvSpPr/>
          <p:nvPr>
            <p:ph idx="2" type="pic"/>
          </p:nvPr>
        </p:nvSpPr>
        <p:spPr>
          <a:xfrm>
            <a:off x="926595" y="1508507"/>
            <a:ext cx="2126400" cy="159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59"/>
          <p:cNvSpPr/>
          <p:nvPr>
            <p:ph idx="3" type="pic"/>
          </p:nvPr>
        </p:nvSpPr>
        <p:spPr>
          <a:xfrm>
            <a:off x="3508757" y="1508506"/>
            <a:ext cx="2126400" cy="159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" name="Google Shape;27;p59"/>
          <p:cNvSpPr/>
          <p:nvPr>
            <p:ph idx="4" type="pic"/>
          </p:nvPr>
        </p:nvSpPr>
        <p:spPr>
          <a:xfrm>
            <a:off x="6090919" y="1511795"/>
            <a:ext cx="2126400" cy="1596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ock photo">
  <p:cSld name="Block phot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0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0"/>
          <p:cNvSpPr/>
          <p:nvPr>
            <p:ph idx="2" type="pic"/>
          </p:nvPr>
        </p:nvSpPr>
        <p:spPr>
          <a:xfrm>
            <a:off x="866180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1" name="Google Shape;31;p60"/>
          <p:cNvSpPr/>
          <p:nvPr>
            <p:ph idx="3" type="pic"/>
          </p:nvPr>
        </p:nvSpPr>
        <p:spPr>
          <a:xfrm>
            <a:off x="2747482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2" name="Google Shape;32;p60"/>
          <p:cNvSpPr/>
          <p:nvPr>
            <p:ph idx="4" type="pic"/>
          </p:nvPr>
        </p:nvSpPr>
        <p:spPr>
          <a:xfrm>
            <a:off x="4628784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3" name="Google Shape;33;p60"/>
          <p:cNvSpPr/>
          <p:nvPr>
            <p:ph idx="5" type="pic"/>
          </p:nvPr>
        </p:nvSpPr>
        <p:spPr>
          <a:xfrm>
            <a:off x="6510087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4" name="Google Shape;34;p60"/>
          <p:cNvSpPr/>
          <p:nvPr>
            <p:ph idx="6" type="pic"/>
          </p:nvPr>
        </p:nvSpPr>
        <p:spPr>
          <a:xfrm>
            <a:off x="866180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5" name="Google Shape;35;p60"/>
          <p:cNvSpPr/>
          <p:nvPr>
            <p:ph idx="7" type="pic"/>
          </p:nvPr>
        </p:nvSpPr>
        <p:spPr>
          <a:xfrm>
            <a:off x="2747482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6" name="Google Shape;36;p60"/>
          <p:cNvSpPr/>
          <p:nvPr>
            <p:ph idx="8" type="pic"/>
          </p:nvPr>
        </p:nvSpPr>
        <p:spPr>
          <a:xfrm>
            <a:off x="4628784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7" name="Google Shape;37;p60"/>
          <p:cNvSpPr/>
          <p:nvPr>
            <p:ph idx="9" type="pic"/>
          </p:nvPr>
        </p:nvSpPr>
        <p:spPr>
          <a:xfrm>
            <a:off x="6510087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1"/>
          <p:cNvSpPr txBox="1"/>
          <p:nvPr>
            <p:ph type="title"/>
          </p:nvPr>
        </p:nvSpPr>
        <p:spPr>
          <a:xfrm>
            <a:off x="623962" y="1282526"/>
            <a:ext cx="7887300" cy="21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3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" name="Google Shape;40;p61"/>
          <p:cNvSpPr txBox="1"/>
          <p:nvPr>
            <p:ph idx="1" type="body"/>
          </p:nvPr>
        </p:nvSpPr>
        <p:spPr>
          <a:xfrm>
            <a:off x="623962" y="3442395"/>
            <a:ext cx="78873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" name="Google Shape;41;p61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2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Google Shape;44;p62"/>
          <p:cNvSpPr txBox="1"/>
          <p:nvPr>
            <p:ph idx="1" type="body"/>
          </p:nvPr>
        </p:nvSpPr>
        <p:spPr>
          <a:xfrm>
            <a:off x="890736" y="1176208"/>
            <a:ext cx="37392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" name="Google Shape;45;p62"/>
          <p:cNvSpPr txBox="1"/>
          <p:nvPr>
            <p:ph idx="2" type="body"/>
          </p:nvPr>
        </p:nvSpPr>
        <p:spPr>
          <a:xfrm>
            <a:off x="4737199" y="1176208"/>
            <a:ext cx="37392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" name="Google Shape;46;p62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3"/>
          <p:cNvSpPr txBox="1"/>
          <p:nvPr>
            <p:ph type="title"/>
          </p:nvPr>
        </p:nvSpPr>
        <p:spPr>
          <a:xfrm>
            <a:off x="629543" y="273751"/>
            <a:ext cx="78873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" name="Google Shape;49;p63"/>
          <p:cNvSpPr txBox="1"/>
          <p:nvPr>
            <p:ph idx="1" type="body"/>
          </p:nvPr>
        </p:nvSpPr>
        <p:spPr>
          <a:xfrm>
            <a:off x="629543" y="1260760"/>
            <a:ext cx="38688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1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1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1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63"/>
          <p:cNvSpPr txBox="1"/>
          <p:nvPr>
            <p:ph idx="2" type="body"/>
          </p:nvPr>
        </p:nvSpPr>
        <p:spPr>
          <a:xfrm>
            <a:off x="629543" y="1878583"/>
            <a:ext cx="38688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" name="Google Shape;51;p63"/>
          <p:cNvSpPr txBox="1"/>
          <p:nvPr>
            <p:ph idx="3" type="body"/>
          </p:nvPr>
        </p:nvSpPr>
        <p:spPr>
          <a:xfrm>
            <a:off x="4628927" y="1260760"/>
            <a:ext cx="38877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1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1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1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63"/>
          <p:cNvSpPr txBox="1"/>
          <p:nvPr>
            <p:ph idx="4" type="body"/>
          </p:nvPr>
        </p:nvSpPr>
        <p:spPr>
          <a:xfrm>
            <a:off x="4628927" y="1878583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63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4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64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5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jpg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56"/>
          <p:cNvSpPr txBox="1"/>
          <p:nvPr>
            <p:ph idx="1" type="body"/>
          </p:nvPr>
        </p:nvSpPr>
        <p:spPr>
          <a:xfrm>
            <a:off x="890736" y="1176208"/>
            <a:ext cx="7585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8" name="Google Shape;8;p56"/>
          <p:cNvGrpSpPr/>
          <p:nvPr/>
        </p:nvGrpSpPr>
        <p:grpSpPr>
          <a:xfrm>
            <a:off x="-132348" y="4837297"/>
            <a:ext cx="148216" cy="23733"/>
            <a:chOff x="189045" y="262322"/>
            <a:chExt cx="210803" cy="45000"/>
          </a:xfrm>
        </p:grpSpPr>
        <p:sp>
          <p:nvSpPr>
            <p:cNvPr id="9" name="Google Shape;9;p56"/>
            <p:cNvSpPr/>
            <p:nvPr/>
          </p:nvSpPr>
          <p:spPr>
            <a:xfrm>
              <a:off x="189045" y="262322"/>
              <a:ext cx="45000" cy="4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" name="Google Shape;10;p56"/>
            <p:cNvSpPr/>
            <p:nvPr/>
          </p:nvSpPr>
          <p:spPr>
            <a:xfrm>
              <a:off x="354848" y="262322"/>
              <a:ext cx="45000" cy="4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descr="Image result for ucy" id="11" name="Google Shape;11;p56"/>
          <p:cNvPicPr preferRelativeResize="0"/>
          <p:nvPr/>
        </p:nvPicPr>
        <p:blipFill rotWithShape="1">
          <a:blip r:embed="rId1">
            <a:alphaModFix/>
          </a:blip>
          <a:srcRect b="17925" l="0" r="0" t="0"/>
          <a:stretch/>
        </p:blipFill>
        <p:spPr>
          <a:xfrm>
            <a:off x="2430150" y="4812473"/>
            <a:ext cx="841150" cy="2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176" y="4779909"/>
            <a:ext cx="2330833" cy="3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6"/>
          <p:cNvPicPr preferRelativeResize="0"/>
          <p:nvPr/>
        </p:nvPicPr>
        <p:blipFill rotWithShape="1">
          <a:blip r:embed="rId3">
            <a:alphaModFix/>
          </a:blip>
          <a:srcRect b="10162" l="0" r="0" t="6946"/>
          <a:stretch/>
        </p:blipFill>
        <p:spPr>
          <a:xfrm>
            <a:off x="5915025" y="4668230"/>
            <a:ext cx="3228975" cy="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7754" y="-38251"/>
            <a:ext cx="2607284" cy="4671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hyperlink" Target="http://recognize-speech.com/language-model/n-gram-model/comparison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Relationship Id="rId4" Type="http://schemas.openxmlformats.org/officeDocument/2006/relationships/hyperlink" Target="https://nbviewer.org/gist/yoavg/d76121dfde2618422139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books.google.com/ngrams/" TargetMode="External"/><Relationship Id="rId4" Type="http://schemas.openxmlformats.org/officeDocument/2006/relationships/image" Target="../media/image3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www.askpython.com/python/examples/n-grams-python-nltk" TargetMode="External"/><Relationship Id="rId4" Type="http://schemas.openxmlformats.org/officeDocument/2006/relationships/hyperlink" Target="https://books.google.com/ngram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idx="1" type="subTitle"/>
          </p:nvPr>
        </p:nvSpPr>
        <p:spPr>
          <a:xfrm>
            <a:off x="669225" y="2994125"/>
            <a:ext cx="7762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Demetris Paschalides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Department of Computer Science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University of Cyprus</a:t>
            </a:r>
            <a:endParaRPr sz="15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1"/>
          <p:cNvSpPr txBox="1"/>
          <p:nvPr>
            <p:ph type="ctrTitle"/>
          </p:nvPr>
        </p:nvSpPr>
        <p:spPr>
          <a:xfrm>
            <a:off x="280575" y="1046750"/>
            <a:ext cx="85398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400">
                <a:latin typeface="Helvetica Neue"/>
                <a:ea typeface="Helvetica Neue"/>
                <a:cs typeface="Helvetica Neue"/>
                <a:sym typeface="Helvetica Neue"/>
              </a:rPr>
              <a:t>Natural Language Processing</a:t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rPr b="1" lang="en" sz="3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Modeling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idx="1" type="body"/>
          </p:nvPr>
        </p:nvSpPr>
        <p:spPr>
          <a:xfrm>
            <a:off x="205450" y="969250"/>
            <a:ext cx="87171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compute the following joint probability: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P(W) = P(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transparent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Intuition: Rely on the Chain Rule of Probability: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Definition of conditional probabilities: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P(B | A) = P(A, B) / P(A) </a:t>
            </a: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P(A, B) = P(A) P(B | A)</a:t>
            </a:r>
            <a:endParaRPr sz="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P(“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water is so transparent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 = P(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x P(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x P(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</a:t>
            </a:r>
            <a:b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x P(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water is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x P(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transparent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water is so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9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Computing Probability P(W)</a:t>
            </a:r>
            <a:endParaRPr b="1" sz="3100"/>
          </a:p>
        </p:txBody>
      </p:sp>
      <p:sp>
        <p:nvSpPr>
          <p:cNvPr id="145" name="Google Shape;145;p9"/>
          <p:cNvSpPr txBox="1"/>
          <p:nvPr/>
        </p:nvSpPr>
        <p:spPr>
          <a:xfrm>
            <a:off x="3304700" y="4644400"/>
            <a:ext cx="371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compute these?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9"/>
          <p:cNvSpPr/>
          <p:nvPr/>
        </p:nvSpPr>
        <p:spPr>
          <a:xfrm rot="5397221">
            <a:off x="7114709" y="2658762"/>
            <a:ext cx="371100" cy="401400"/>
          </a:xfrm>
          <a:prstGeom prst="bentArrow">
            <a:avLst>
              <a:gd fmla="val 25000" name="adj1"/>
              <a:gd fmla="val 25000" name="adj2"/>
              <a:gd fmla="val 25000" name="adj3"/>
              <a:gd fmla="val 52160" name="adj4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4906" y="3153982"/>
            <a:ext cx="2626175" cy="68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9"/>
          <p:cNvSpPr/>
          <p:nvPr/>
        </p:nvSpPr>
        <p:spPr>
          <a:xfrm>
            <a:off x="130125" y="3703900"/>
            <a:ext cx="9013800" cy="940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00" y="1426300"/>
            <a:ext cx="7274700" cy="32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205450" y="969250"/>
            <a:ext cx="87171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N-grams: a contiguous sequence of n tokens from a given piece of text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1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Bag-of-Words with N-Grams</a:t>
            </a:r>
            <a:endParaRPr b="1" sz="3100"/>
          </a:p>
        </p:txBody>
      </p:sp>
      <p:sp>
        <p:nvSpPr>
          <p:cNvPr id="156" name="Google Shape;156;p10"/>
          <p:cNvSpPr txBox="1"/>
          <p:nvPr/>
        </p:nvSpPr>
        <p:spPr>
          <a:xfrm>
            <a:off x="-233423" y="4431802"/>
            <a:ext cx="636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from </a:t>
            </a:r>
            <a:r>
              <a:rPr b="0" i="0" lang="en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http://recognize-speech.com/language-model/n-gram-model/comparison</a:t>
            </a:r>
            <a:endParaRPr b="0" i="0" sz="1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205450" y="969250"/>
            <a:ext cx="87171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Unigram model: 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Bigram model: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Trigram model: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 model: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1" marL="62865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900"/>
              <a:buFont typeface="Helvetica Neue"/>
              <a:buChar char="■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water is so transparent that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b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(its water is so transparent that the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/ </a:t>
            </a:r>
            <a:b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Count(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water is so transparent that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1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 Models</a:t>
            </a:r>
            <a:endParaRPr b="1" sz="3100"/>
          </a:p>
        </p:txBody>
      </p:sp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400" y="1039475"/>
            <a:ext cx="3097150" cy="3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1400" y="1577050"/>
            <a:ext cx="4545823" cy="3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995" y="2114625"/>
            <a:ext cx="5791884" cy="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1"/>
          <p:cNvPicPr preferRelativeResize="0"/>
          <p:nvPr/>
        </p:nvPicPr>
        <p:blipFill rotWithShape="1">
          <a:blip r:embed="rId6">
            <a:alphaModFix/>
          </a:blip>
          <a:srcRect b="0" l="0" r="63715" t="0"/>
          <a:stretch/>
        </p:blipFill>
        <p:spPr>
          <a:xfrm>
            <a:off x="2901400" y="2813676"/>
            <a:ext cx="1844224" cy="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1"/>
          <p:cNvPicPr preferRelativeResize="0"/>
          <p:nvPr/>
        </p:nvPicPr>
        <p:blipFill rotWithShape="1">
          <a:blip r:embed="rId6">
            <a:alphaModFix/>
          </a:blip>
          <a:srcRect b="0" l="36285" r="0" t="0"/>
          <a:stretch/>
        </p:blipFill>
        <p:spPr>
          <a:xfrm>
            <a:off x="4817967" y="2813675"/>
            <a:ext cx="3238450" cy="4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f18d870b8_0_7"/>
          <p:cNvSpPr txBox="1"/>
          <p:nvPr>
            <p:ph idx="1" type="body"/>
          </p:nvPr>
        </p:nvSpPr>
        <p:spPr>
          <a:xfrm>
            <a:off x="205450" y="969250"/>
            <a:ext cx="87171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Unigram model: 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Bigram model: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Trigram model: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 model: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1" marL="62865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900"/>
              <a:buFont typeface="Helvetica Neue"/>
              <a:buChar char="■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water is so transparent that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b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(its water is so transparent that the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/ </a:t>
            </a:r>
            <a:b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Count(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water is so transparent that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g1ff18d870b8_0_7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 Models</a:t>
            </a:r>
            <a:endParaRPr b="1" sz="3100"/>
          </a:p>
        </p:txBody>
      </p:sp>
      <p:pic>
        <p:nvPicPr>
          <p:cNvPr id="174" name="Google Shape;174;g1ff18d870b8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400" y="1039475"/>
            <a:ext cx="3097150" cy="3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ff18d870b8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1400" y="1577050"/>
            <a:ext cx="4545823" cy="3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ff18d870b8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995" y="2114625"/>
            <a:ext cx="5791884" cy="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ff18d870b8_0_7"/>
          <p:cNvPicPr preferRelativeResize="0"/>
          <p:nvPr/>
        </p:nvPicPr>
        <p:blipFill rotWithShape="1">
          <a:blip r:embed="rId6">
            <a:alphaModFix/>
          </a:blip>
          <a:srcRect b="0" l="0" r="63715" t="0"/>
          <a:stretch/>
        </p:blipFill>
        <p:spPr>
          <a:xfrm>
            <a:off x="2901400" y="2813676"/>
            <a:ext cx="1844224" cy="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ff18d870b8_0_7"/>
          <p:cNvPicPr preferRelativeResize="0"/>
          <p:nvPr/>
        </p:nvPicPr>
        <p:blipFill rotWithShape="1">
          <a:blip r:embed="rId6">
            <a:alphaModFix/>
          </a:blip>
          <a:srcRect b="0" l="36285" r="0" t="0"/>
          <a:stretch/>
        </p:blipFill>
        <p:spPr>
          <a:xfrm>
            <a:off x="4817967" y="2813675"/>
            <a:ext cx="3238450" cy="4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ff18d870b8_0_7"/>
          <p:cNvSpPr txBox="1"/>
          <p:nvPr/>
        </p:nvSpPr>
        <p:spPr>
          <a:xfrm>
            <a:off x="5744025" y="3428975"/>
            <a:ext cx="2312400" cy="1200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 many possible sentences and not enough data.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Simplifying assumption: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■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P(the | its water is so transparent that) ≈ </a:t>
            </a:r>
            <a:b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P(the | that)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maybe: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■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P(the | its water is so transparent that) ≈ </a:t>
            </a:r>
            <a:b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P(the | transparent that)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5143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Approximate each component: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■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w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w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≈ P(w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w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i-k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i-k-1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w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1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Markov Assumption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ndrey Markov - Wikipedia" id="186" name="Google Shape;1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0550" y="505675"/>
            <a:ext cx="1919000" cy="24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/>
          <p:nvPr/>
        </p:nvSpPr>
        <p:spPr>
          <a:xfrm>
            <a:off x="7179450" y="2926475"/>
            <a:ext cx="168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Andrey Markov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Examples from a unigram model:</a:t>
            </a:r>
            <a:br>
              <a:rPr lang="en" sz="2300">
                <a:solidFill>
                  <a:schemeClr val="lt1"/>
                </a:solidFill>
              </a:rPr>
            </a:br>
            <a:endParaRPr sz="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fifth, an, of, futures, the, an, incorporated, a,a, the, inflation, most, dollars, quarter, in, is, mass</a:t>
            </a:r>
            <a:endParaRPr sz="2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thrift, did, eighty, said, hard, july, bullish</a:t>
            </a:r>
            <a:b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2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3" name="Google Shape;193;p1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Unigram Model </a:t>
            </a:r>
            <a:r>
              <a:rPr b="1" i="1" lang="en" sz="3100"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=1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450" y="969563"/>
            <a:ext cx="4248150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ff18d870b8_0_18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Examples from a unigram model:</a:t>
            </a:r>
            <a:br>
              <a:rPr lang="en" sz="2300">
                <a:solidFill>
                  <a:schemeClr val="lt1"/>
                </a:solidFill>
              </a:rPr>
            </a:br>
            <a:endParaRPr sz="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fifth, an, of, futures, the, an, incorporated, a,a, the, inflation, most, dollars, quarter, in, is, mass</a:t>
            </a:r>
            <a:endParaRPr sz="2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thrift, did, eighty, said, hard, july, bullish</a:t>
            </a:r>
            <a:b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2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0" name="Google Shape;200;g1ff18d870b8_0_18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Unigram Model </a:t>
            </a:r>
            <a:r>
              <a:rPr b="1" i="1" lang="en" sz="3100"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=1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Google Shape;201;g1ff18d870b8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450" y="969563"/>
            <a:ext cx="42481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1ff18d870b8_0_18"/>
          <p:cNvSpPr txBox="1"/>
          <p:nvPr/>
        </p:nvSpPr>
        <p:spPr>
          <a:xfrm>
            <a:off x="5886825" y="821725"/>
            <a:ext cx="2854800" cy="1218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Sentences don’t make sense </a:t>
            </a:r>
            <a:r>
              <a:rPr b="1" i="0" lang="en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</a:t>
            </a:r>
            <a:r>
              <a:rPr b="0" i="0" lang="en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Words  are independent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Examples from a bigram model:</a:t>
            </a:r>
            <a:br>
              <a:rPr lang="en" sz="2300">
                <a:solidFill>
                  <a:schemeClr val="lt1"/>
                </a:solidFill>
              </a:rPr>
            </a:br>
            <a:endParaRPr sz="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outside, new, car, parking, lot, of, the, agreement, reached</a:t>
            </a:r>
            <a:b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2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this, would, be, a, record, november</a:t>
            </a:r>
            <a:endParaRPr sz="2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" name="Google Shape;208;p1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Bigram Model </a:t>
            </a:r>
            <a:r>
              <a:rPr b="1" i="1" lang="en" sz="3100"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=2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449" y="969250"/>
            <a:ext cx="5801400" cy="6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idx="1" type="body"/>
          </p:nvPr>
        </p:nvSpPr>
        <p:spPr>
          <a:xfrm>
            <a:off x="205450" y="969250"/>
            <a:ext cx="93018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Extent to trigrams, 4-grams, 5-grams etc.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N-grams are generally insufficient language models.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■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contains long-distance word dependencies:</a:t>
            </a:r>
            <a:endParaRPr sz="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i="1" lang="en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computer I had just put on the machine room on the fifth floor </a:t>
            </a:r>
            <a:r>
              <a:rPr i="1" lang="en" sz="20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crashed</a:t>
            </a:r>
            <a:r>
              <a:rPr i="1" lang="en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i="1" lang="en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 is from France, so it makes sense that his first language is ________</a:t>
            </a:r>
            <a:r>
              <a:rPr lang="en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we can often get away with N-gram models.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1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Limitations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>
            <p:ph idx="1" type="body"/>
          </p:nvPr>
        </p:nvSpPr>
        <p:spPr>
          <a:xfrm>
            <a:off x="205450" y="969250"/>
            <a:ext cx="87171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Estimating </a:t>
            </a:r>
            <a:r>
              <a:rPr lang="en" sz="26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bigram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model probabilities: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■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count(w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\ count(w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16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Maximum Likelihood Estimate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16"/>
          <p:cNvSpPr txBox="1"/>
          <p:nvPr>
            <p:ph idx="1" type="body"/>
          </p:nvPr>
        </p:nvSpPr>
        <p:spPr>
          <a:xfrm>
            <a:off x="213450" y="2727625"/>
            <a:ext cx="35193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Sam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 I 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do not like green eggs and ham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16"/>
          <p:cNvSpPr txBox="1"/>
          <p:nvPr>
            <p:ph idx="1" type="body"/>
          </p:nvPr>
        </p:nvSpPr>
        <p:spPr>
          <a:xfrm>
            <a:off x="3964325" y="2727625"/>
            <a:ext cx="51795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P(I | &lt;s&gt;) =  _			P(Sam | am) = _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P(Sam | &lt;s&gt;) = _		P(do | I) = _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P(am | I) = _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P(&lt;/s&gt; | Sam) = _	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3540900" y="2879200"/>
            <a:ext cx="202500" cy="1692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Compute the probability of a sentence or word sequence.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P(W) = P(w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	</a:t>
            </a: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Probability of </a:t>
            </a:r>
            <a:r>
              <a:rPr i="1"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endParaRPr i="1" sz="2000" u="sng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Probability of an upcoming word.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			</a:t>
            </a: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Conditional Probability</a:t>
            </a:r>
            <a:endParaRPr sz="2100" u="sng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○"/>
            </a:pP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Please turn off your cell _____</a:t>
            </a:r>
            <a:endParaRPr sz="2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urier New"/>
              <a:buChar char="○"/>
            </a:pP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Your program does not _____</a:t>
            </a:r>
            <a:endParaRPr sz="2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model able to compute either P(W) or P(w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called a </a:t>
            </a: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Model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What is a Language Model?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f18d870b8_0_33"/>
          <p:cNvSpPr txBox="1"/>
          <p:nvPr>
            <p:ph idx="1" type="body"/>
          </p:nvPr>
        </p:nvSpPr>
        <p:spPr>
          <a:xfrm>
            <a:off x="205450" y="969250"/>
            <a:ext cx="87171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Estimating </a:t>
            </a:r>
            <a:r>
              <a:rPr lang="en" sz="26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bigram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model probabilities: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■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count(w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\ count(w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g1ff18d870b8_0_3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Maximum Likelihood Estimate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g1ff18d870b8_0_33"/>
          <p:cNvSpPr txBox="1"/>
          <p:nvPr>
            <p:ph idx="1" type="body"/>
          </p:nvPr>
        </p:nvSpPr>
        <p:spPr>
          <a:xfrm>
            <a:off x="213450" y="2727625"/>
            <a:ext cx="35193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Sam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 I 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do not like green eggs and ham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g1ff18d870b8_0_33"/>
          <p:cNvSpPr txBox="1"/>
          <p:nvPr>
            <p:ph idx="1" type="body"/>
          </p:nvPr>
        </p:nvSpPr>
        <p:spPr>
          <a:xfrm>
            <a:off x="3964325" y="2727625"/>
            <a:ext cx="51795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P(I | &lt;s&gt;) =  ⅔			P(Sam | am) = _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P(Sam | &lt;s&gt;) = _		P(do | I) = _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P(am | I) = _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P(&lt;/s&gt; | Sam) = _	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g1ff18d870b8_0_33"/>
          <p:cNvSpPr/>
          <p:nvPr/>
        </p:nvSpPr>
        <p:spPr>
          <a:xfrm>
            <a:off x="3540900" y="2879200"/>
            <a:ext cx="202500" cy="1692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f18d870b8_0_41"/>
          <p:cNvSpPr txBox="1"/>
          <p:nvPr>
            <p:ph idx="1" type="body"/>
          </p:nvPr>
        </p:nvSpPr>
        <p:spPr>
          <a:xfrm>
            <a:off x="205450" y="969250"/>
            <a:ext cx="87171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Estimating </a:t>
            </a:r>
            <a:r>
              <a:rPr lang="en" sz="26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bigram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model probabilities: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■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count(w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\ count(w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ff18d870b8_0_4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Maximum Likelihood Estimate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ff18d870b8_0_41"/>
          <p:cNvSpPr txBox="1"/>
          <p:nvPr>
            <p:ph idx="1" type="body"/>
          </p:nvPr>
        </p:nvSpPr>
        <p:spPr>
          <a:xfrm>
            <a:off x="213450" y="2727625"/>
            <a:ext cx="35193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Sam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 I 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do not like green eggs and ham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g1ff18d870b8_0_41"/>
          <p:cNvSpPr txBox="1"/>
          <p:nvPr>
            <p:ph idx="1" type="body"/>
          </p:nvPr>
        </p:nvSpPr>
        <p:spPr>
          <a:xfrm>
            <a:off x="3964325" y="2727625"/>
            <a:ext cx="51795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P(I | &lt;s&gt;) =  ⅔			P(Sam | am) = ½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P(Sam | &lt;s&gt;) = _		P(do | I) = _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P(am | I) = _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P(&lt;/s&gt; | Sam) = _	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g1ff18d870b8_0_41"/>
          <p:cNvSpPr/>
          <p:nvPr/>
        </p:nvSpPr>
        <p:spPr>
          <a:xfrm>
            <a:off x="3540900" y="2879200"/>
            <a:ext cx="202500" cy="1692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ff18d870b8_0_49"/>
          <p:cNvSpPr txBox="1"/>
          <p:nvPr>
            <p:ph idx="1" type="body"/>
          </p:nvPr>
        </p:nvSpPr>
        <p:spPr>
          <a:xfrm>
            <a:off x="205450" y="969250"/>
            <a:ext cx="87171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Estimating </a:t>
            </a:r>
            <a:r>
              <a:rPr lang="en" sz="26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bigram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model probabilities: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■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count(w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\ count(w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g1ff18d870b8_0_49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Maximum Likelihood Estimate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g1ff18d870b8_0_49"/>
          <p:cNvSpPr txBox="1"/>
          <p:nvPr>
            <p:ph idx="1" type="body"/>
          </p:nvPr>
        </p:nvSpPr>
        <p:spPr>
          <a:xfrm>
            <a:off x="213450" y="2727625"/>
            <a:ext cx="35193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Sam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 I 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do not like green eggs and ham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g1ff18d870b8_0_49"/>
          <p:cNvSpPr txBox="1"/>
          <p:nvPr>
            <p:ph idx="1" type="body"/>
          </p:nvPr>
        </p:nvSpPr>
        <p:spPr>
          <a:xfrm>
            <a:off x="3964325" y="2727625"/>
            <a:ext cx="51795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P(I | &lt;s&gt;) =  ⅔			P(Sam | am) = ½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P(Sam | &lt;s&gt;) = ⅓		P(do | I) = _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P(am | I) = _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P(&lt;/s&gt; | Sam) = _	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g1ff18d870b8_0_49"/>
          <p:cNvSpPr/>
          <p:nvPr/>
        </p:nvSpPr>
        <p:spPr>
          <a:xfrm>
            <a:off x="3540900" y="2879200"/>
            <a:ext cx="202500" cy="1692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/>
          <p:nvPr>
            <p:ph idx="1" type="body"/>
          </p:nvPr>
        </p:nvSpPr>
        <p:spPr>
          <a:xfrm>
            <a:off x="205450" y="969250"/>
            <a:ext cx="87171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Estimating </a:t>
            </a:r>
            <a:r>
              <a:rPr lang="en" sz="26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bigram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model probabilities: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■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count(w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\ count(w</a:t>
            </a:r>
            <a:r>
              <a:rPr baseline="-25000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17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Maximum Likelihood Estimate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17"/>
          <p:cNvSpPr txBox="1"/>
          <p:nvPr>
            <p:ph idx="1" type="body"/>
          </p:nvPr>
        </p:nvSpPr>
        <p:spPr>
          <a:xfrm>
            <a:off x="213450" y="2727625"/>
            <a:ext cx="35193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Sam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 I 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&lt;s&gt; </a:t>
            </a:r>
            <a:r>
              <a:rPr i="1"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do not like green eggs and ham</a:t>
            </a: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&lt;\s&gt;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17"/>
          <p:cNvSpPr txBox="1"/>
          <p:nvPr>
            <p:ph idx="1" type="body"/>
          </p:nvPr>
        </p:nvSpPr>
        <p:spPr>
          <a:xfrm>
            <a:off x="3964325" y="2727625"/>
            <a:ext cx="51795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P(I | &lt;s&gt;) =  ⅔			P(Sam | am) = ½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P(Sam | &lt;s&gt;) = ⅓		P(do | I) = ⅓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P(am | I) = ⅔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P(&lt;/s&gt; | Sam) = ½	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17"/>
          <p:cNvSpPr/>
          <p:nvPr/>
        </p:nvSpPr>
        <p:spPr>
          <a:xfrm>
            <a:off x="3540900" y="2879200"/>
            <a:ext cx="202500" cy="1692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/>
          <p:nvPr>
            <p:ph idx="1" type="body"/>
          </p:nvPr>
        </p:nvSpPr>
        <p:spPr>
          <a:xfrm>
            <a:off x="205450" y="969250"/>
            <a:ext cx="87171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do everything in the </a:t>
            </a:r>
            <a:r>
              <a:rPr i="1"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</a:t>
            </a: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space: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■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Avoid underflow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37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■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Adding is faster than multiplying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18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Practical Issues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7" name="Google Shape;2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450" y="3089475"/>
            <a:ext cx="613410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/>
          <p:nvPr>
            <p:ph idx="1" type="body"/>
          </p:nvPr>
        </p:nvSpPr>
        <p:spPr>
          <a:xfrm>
            <a:off x="205450" y="969250"/>
            <a:ext cx="9144000" cy="3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Reviews</a:t>
            </a: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1"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Can you tell me about any good Cantonese restaurants close by.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Mid priced thai food is what I’m looking for.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Tell me about Chez Panisse.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Can you give me a listing of the kinds of food that are available.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I’m looking for a good place to eat breakfast.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When is caffe Venezia open during the day.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3" name="Google Shape;273;p19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Example from Restaurant Project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"/>
          <p:cNvSpPr txBox="1"/>
          <p:nvPr>
            <p:ph idx="1" type="body"/>
          </p:nvPr>
        </p:nvSpPr>
        <p:spPr>
          <a:xfrm>
            <a:off x="205450" y="969250"/>
            <a:ext cx="9144000" cy="3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Reviews</a:t>
            </a: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1"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Can you tell me about any good Cantonese restaurants close by.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Mid priced thai food is what I’m looking for.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Tell me about Chez Panisse.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Can you give me a listing of the kinds of food that are available.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I’m looking for a good place to eat breakfast.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Courier New"/>
              <a:buChar char="❏"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When is caffe Venezia open during the day.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9" name="Google Shape;279;p2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Berkeley Restaurant Project</a:t>
            </a:r>
            <a:endParaRPr b="1" sz="3100"/>
          </a:p>
        </p:txBody>
      </p:sp>
      <p:sp>
        <p:nvSpPr>
          <p:cNvPr id="280" name="Google Shape;280;p20"/>
          <p:cNvSpPr txBox="1"/>
          <p:nvPr/>
        </p:nvSpPr>
        <p:spPr>
          <a:xfrm>
            <a:off x="7000375" y="3547000"/>
            <a:ext cx="2098200" cy="879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of 9222 sentences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Raw Bigram Counts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86" name="Google Shape;286;p21"/>
          <p:cNvGraphicFramePr/>
          <p:nvPr/>
        </p:nvGraphicFramePr>
        <p:xfrm>
          <a:off x="205538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1055400"/>
                <a:gridCol w="881750"/>
                <a:gridCol w="968575"/>
                <a:gridCol w="968575"/>
                <a:gridCol w="968575"/>
                <a:gridCol w="968575"/>
                <a:gridCol w="968575"/>
                <a:gridCol w="968575"/>
                <a:gridCol w="968575"/>
              </a:tblGrid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827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608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686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211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Normalize by Unigrams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92" name="Google Shape;292;p22"/>
          <p:cNvGraphicFramePr/>
          <p:nvPr/>
        </p:nvGraphicFramePr>
        <p:xfrm>
          <a:off x="205538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1040925"/>
                <a:gridCol w="896225"/>
                <a:gridCol w="968575"/>
                <a:gridCol w="968575"/>
                <a:gridCol w="968575"/>
                <a:gridCol w="968575"/>
                <a:gridCol w="968575"/>
                <a:gridCol w="968575"/>
                <a:gridCol w="968575"/>
              </a:tblGrid>
              <a:tr h="19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19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Unigrams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2533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927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2417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746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158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1093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341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278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827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608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686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211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Calculating the P(w</a:t>
            </a:r>
            <a:r>
              <a:rPr b="1" baseline="-25000" lang="en" sz="310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 | w</a:t>
            </a:r>
            <a:r>
              <a:rPr b="1" baseline="-25000" lang="en" sz="3100">
                <a:latin typeface="Helvetica Neue"/>
                <a:ea typeface="Helvetica Neue"/>
                <a:cs typeface="Helvetica Neue"/>
                <a:sym typeface="Helvetica Neue"/>
              </a:rPr>
              <a:t>i-1</a:t>
            </a: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98" name="Google Shape;298;p23"/>
          <p:cNvGraphicFramePr/>
          <p:nvPr/>
        </p:nvGraphicFramePr>
        <p:xfrm>
          <a:off x="205538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1040925"/>
                <a:gridCol w="896225"/>
                <a:gridCol w="968575"/>
                <a:gridCol w="968575"/>
                <a:gridCol w="968575"/>
                <a:gridCol w="968575"/>
                <a:gridCol w="968575"/>
                <a:gridCol w="968575"/>
                <a:gridCol w="968575"/>
              </a:tblGrid>
              <a:tr h="19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19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Unigrams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2533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927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2417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746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158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1093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341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278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0.0036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0.00079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0.0022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0.0065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0.0065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0.0054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0.00083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0.28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0.00083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0.0025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0.087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0.0027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0.021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0.0027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0.056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0.0063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0.52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0.0063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0.014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0.014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0.00092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0.0037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0.0059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0.0029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0.0036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0.0036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idx="1" type="body"/>
          </p:nvPr>
        </p:nvSpPr>
        <p:spPr>
          <a:xfrm>
            <a:off x="205450" y="969250"/>
            <a:ext cx="91440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Translation: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Char char="■"/>
            </a:pP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p(“</a:t>
            </a:r>
            <a:r>
              <a:rPr i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strong winds</a:t>
            </a: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 &gt; p(“</a:t>
            </a:r>
            <a:r>
              <a:rPr i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winds”</a:t>
            </a: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Sentence Completion: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Char char="■"/>
            </a:pP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P(“</a:t>
            </a:r>
            <a:r>
              <a:rPr i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 is Tuesday</a:t>
            </a: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 &gt; P(“</a:t>
            </a:r>
            <a:r>
              <a:rPr i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 Today is</a:t>
            </a: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</a:t>
            </a:r>
            <a:endParaRPr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Spell Correction: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Char char="■"/>
            </a:pP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i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office is about 15 minutes from my house</a:t>
            </a: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.”</a:t>
            </a:r>
            <a:endParaRPr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Char char="■"/>
            </a:pP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p(“</a:t>
            </a:r>
            <a:r>
              <a:rPr i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 minutes from my house</a:t>
            </a: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 &gt; p(“</a:t>
            </a:r>
            <a:r>
              <a:rPr i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 minuets from my house</a:t>
            </a: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</a:t>
            </a:r>
            <a:endParaRPr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Speech Recognition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Char char="■"/>
            </a:pP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p(“</a:t>
            </a:r>
            <a:r>
              <a:rPr i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saw a van</a:t>
            </a: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 &gt;&gt; p(“</a:t>
            </a:r>
            <a:r>
              <a:rPr i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eyes awe of an</a:t>
            </a: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</a:t>
            </a:r>
            <a:endParaRPr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Summarization, question-answering, handwriting recognition, etc..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Language Model Application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idx="1" type="body"/>
          </p:nvPr>
        </p:nvSpPr>
        <p:spPr>
          <a:xfrm>
            <a:off x="205450" y="969250"/>
            <a:ext cx="37260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english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want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	= 0.0011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chinese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want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	= 0.0065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want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		= 0.66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eat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		= 0.28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		= 0.00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want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spend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	= 0.00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(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&lt;</a:t>
            </a:r>
            <a:r>
              <a:rPr i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&gt;)		= 0.25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900"/>
              <a:buFont typeface="Helvetica Neue"/>
              <a:buChar char="❏"/>
            </a:pPr>
            <a:r>
              <a:t/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2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did we Learn?</a:t>
            </a:r>
            <a:endParaRPr b="1" sz="3100"/>
          </a:p>
        </p:txBody>
      </p:sp>
      <p:sp>
        <p:nvSpPr>
          <p:cNvPr id="305" name="Google Shape;305;p24"/>
          <p:cNvSpPr/>
          <p:nvPr/>
        </p:nvSpPr>
        <p:spPr>
          <a:xfrm>
            <a:off x="3931550" y="1099600"/>
            <a:ext cx="202500" cy="79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 txBox="1"/>
          <p:nvPr/>
        </p:nvSpPr>
        <p:spPr>
          <a:xfrm>
            <a:off x="4413813" y="1066810"/>
            <a:ext cx="3204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People like Chinese stuff more in the specific corpus.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3931450" y="2190350"/>
            <a:ext cx="202500" cy="79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 txBox="1"/>
          <p:nvPr/>
        </p:nvSpPr>
        <p:spPr>
          <a:xfrm>
            <a:off x="4413713" y="2157560"/>
            <a:ext cx="3204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English language behaves a certain way.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"/>
          <p:cNvSpPr txBox="1"/>
          <p:nvPr>
            <p:ph idx="1" type="body"/>
          </p:nvPr>
        </p:nvSpPr>
        <p:spPr>
          <a:xfrm>
            <a:off x="205450" y="969250"/>
            <a:ext cx="9144000" cy="3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Approximating Shakespeare: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4" name="Google Shape;314;p2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Generation</a:t>
            </a:r>
            <a:endParaRPr b="1" sz="3100"/>
          </a:p>
        </p:txBody>
      </p:sp>
      <p:pic>
        <p:nvPicPr>
          <p:cNvPr id="315" name="Google Shape;3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993" y="1495425"/>
            <a:ext cx="7662008" cy="31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"/>
          <p:cNvSpPr txBox="1"/>
          <p:nvPr>
            <p:ph idx="1" type="body"/>
          </p:nvPr>
        </p:nvSpPr>
        <p:spPr>
          <a:xfrm>
            <a:off x="205450" y="969250"/>
            <a:ext cx="91440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Approximating Wall Street Journal: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1" name="Google Shape;321;p26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Generation</a:t>
            </a:r>
            <a:endParaRPr b="1" sz="3100"/>
          </a:p>
        </p:txBody>
      </p:sp>
      <p:pic>
        <p:nvPicPr>
          <p:cNvPr id="322" name="Google Shape;3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500" y="1466475"/>
            <a:ext cx="6851900" cy="25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6"/>
          <p:cNvSpPr txBox="1"/>
          <p:nvPr>
            <p:ph idx="1" type="body"/>
          </p:nvPr>
        </p:nvSpPr>
        <p:spPr>
          <a:xfrm>
            <a:off x="205450" y="4008550"/>
            <a:ext cx="9144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More: </a:t>
            </a:r>
            <a:r>
              <a:rPr lang="en" sz="2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https://nbviewer.org/gist/yoavg/d76121dfde2618422139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>
            <p:ph idx="1" type="body"/>
          </p:nvPr>
        </p:nvSpPr>
        <p:spPr>
          <a:xfrm>
            <a:off x="205450" y="969250"/>
            <a:ext cx="8717100" cy="3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Tokens	N = 884,647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Verbs		V = 29,066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Produced 300,000 bigrams types out of V</a:t>
            </a:r>
            <a:r>
              <a:rPr baseline="30000"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=844M bigrams.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99.96% of the bigrams were never seen (zero entries).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Quadrigrams worse: Output looks like Shakespeare because it actually is Shakespeare.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b="1"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37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Shakespeare Corpus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ff18d870b8_0_57"/>
          <p:cNvSpPr txBox="1"/>
          <p:nvPr>
            <p:ph idx="1" type="body"/>
          </p:nvPr>
        </p:nvSpPr>
        <p:spPr>
          <a:xfrm>
            <a:off x="205450" y="969250"/>
            <a:ext cx="8717100" cy="3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Tokens	N = 884,647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Verbs		V = 29,066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Produced 300,000 bigrams types out of V</a:t>
            </a:r>
            <a:r>
              <a:rPr baseline="30000"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=844M bigrams.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Helvetica Neue"/>
              <a:buChar char="■"/>
            </a:pPr>
            <a:r>
              <a:rPr lang="en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99.96% of the bigrams were never seen (zero entries).</a:t>
            </a:r>
            <a:endParaRPr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Quadrigrams worse: Output looks like Shakespeare because it actually is Shakespeare.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b="1"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Overfitting</a:t>
            </a:r>
            <a:endParaRPr b="1"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Google Shape;335;g1ff18d870b8_0_57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Shakespeare Corpus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g1ff18d870b8_0_57"/>
          <p:cNvSpPr/>
          <p:nvPr/>
        </p:nvSpPr>
        <p:spPr>
          <a:xfrm>
            <a:off x="752350" y="3924800"/>
            <a:ext cx="665700" cy="33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/>
          <p:nvPr>
            <p:ph idx="1" type="body"/>
          </p:nvPr>
        </p:nvSpPr>
        <p:spPr>
          <a:xfrm>
            <a:off x="205450" y="969250"/>
            <a:ext cx="87171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N-grams models perform well for word prediction if the test and training corpus are similar → In reality, this rarely occur.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models should be </a:t>
            </a:r>
            <a:r>
              <a:rPr b="1"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robust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able to </a:t>
            </a:r>
            <a:r>
              <a:rPr b="1"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generalize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 generalization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Entries with zero (0) occurrences.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■"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Things that are not in the training set but are in the test set.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p38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Data Overfitting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f18d870b8_0_92"/>
          <p:cNvSpPr txBox="1"/>
          <p:nvPr>
            <p:ph idx="1" type="body"/>
          </p:nvPr>
        </p:nvSpPr>
        <p:spPr>
          <a:xfrm>
            <a:off x="205450" y="969250"/>
            <a:ext cx="87171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N-grams models perform well for word prediction if the test and training corpus are similar → In reality, this rarely occur.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models should be </a:t>
            </a:r>
            <a:r>
              <a:rPr b="1"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robust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able to </a:t>
            </a:r>
            <a:r>
              <a:rPr b="1"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generalize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 generalization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Entries with zero (0) occurrences.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■"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Things that are not in the training set but are in the test set.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g1ff18d870b8_0_9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Data Overfitting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g1ff18d870b8_0_92"/>
          <p:cNvSpPr txBox="1"/>
          <p:nvPr>
            <p:ph idx="1" type="body"/>
          </p:nvPr>
        </p:nvSpPr>
        <p:spPr>
          <a:xfrm>
            <a:off x="668450" y="3085475"/>
            <a:ext cx="27750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18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set</a:t>
            </a: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allegations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reports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claims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request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g1ff18d870b8_0_92"/>
          <p:cNvSpPr txBox="1"/>
          <p:nvPr>
            <p:ph idx="1" type="body"/>
          </p:nvPr>
        </p:nvSpPr>
        <p:spPr>
          <a:xfrm>
            <a:off x="3516800" y="3085475"/>
            <a:ext cx="27750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18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set</a:t>
            </a: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offer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loan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g1ff18d870b8_0_92"/>
          <p:cNvSpPr/>
          <p:nvPr/>
        </p:nvSpPr>
        <p:spPr>
          <a:xfrm>
            <a:off x="5713425" y="3207325"/>
            <a:ext cx="202500" cy="79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ff18d870b8_0_92"/>
          <p:cNvSpPr txBox="1"/>
          <p:nvPr/>
        </p:nvSpPr>
        <p:spPr>
          <a:xfrm>
            <a:off x="5979238" y="3366635"/>
            <a:ext cx="3204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P(“offer” | denied the)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ff18d870b8_0_83"/>
          <p:cNvSpPr txBox="1"/>
          <p:nvPr>
            <p:ph idx="1" type="body"/>
          </p:nvPr>
        </p:nvSpPr>
        <p:spPr>
          <a:xfrm>
            <a:off x="205450" y="969250"/>
            <a:ext cx="87171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N-grams models perform well for word prediction if the test and training corpus are similar → In reality, this rarely occur.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models should be </a:t>
            </a:r>
            <a:r>
              <a:rPr b="1"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robust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able to </a:t>
            </a:r>
            <a:r>
              <a:rPr b="1"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generalize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N-gram generalization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Entries with zero (0) occurrences.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■"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Things that are not in the training set but are in the test set.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g1ff18d870b8_0_8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Data Overfitting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9" name="Google Shape;359;g1ff18d870b8_0_83"/>
          <p:cNvSpPr txBox="1"/>
          <p:nvPr>
            <p:ph idx="1" type="body"/>
          </p:nvPr>
        </p:nvSpPr>
        <p:spPr>
          <a:xfrm>
            <a:off x="668450" y="3085475"/>
            <a:ext cx="27750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18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set</a:t>
            </a: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allegations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reports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claims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request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Google Shape;360;g1ff18d870b8_0_83"/>
          <p:cNvSpPr txBox="1"/>
          <p:nvPr>
            <p:ph idx="1" type="body"/>
          </p:nvPr>
        </p:nvSpPr>
        <p:spPr>
          <a:xfrm>
            <a:off x="3516800" y="3085475"/>
            <a:ext cx="27750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18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set</a:t>
            </a: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offer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denied the loan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g1ff18d870b8_0_83"/>
          <p:cNvSpPr/>
          <p:nvPr/>
        </p:nvSpPr>
        <p:spPr>
          <a:xfrm>
            <a:off x="5713425" y="3207325"/>
            <a:ext cx="202500" cy="79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1ff18d870b8_0_83"/>
          <p:cNvSpPr txBox="1"/>
          <p:nvPr/>
        </p:nvSpPr>
        <p:spPr>
          <a:xfrm>
            <a:off x="5979238" y="3366635"/>
            <a:ext cx="3204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P(“offer” | denied the) =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"/>
          <p:cNvSpPr txBox="1"/>
          <p:nvPr>
            <p:ph idx="1" type="body"/>
          </p:nvPr>
        </p:nvSpPr>
        <p:spPr>
          <a:xfrm>
            <a:off x="205450" y="969250"/>
            <a:ext cx="87171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21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Intuition of smoothing:</a:t>
            </a:r>
            <a:endParaRPr b="1" sz="2100" u="sng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2100" u="sng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050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Sparse statistics: 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71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71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0500" lvl="0" marL="28575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100"/>
              <a:buFont typeface="Helvetica Neue"/>
              <a:buChar char="❏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Steal probability </a:t>
            </a:r>
            <a:b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mass to generalize: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39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Smoothing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9" name="Google Shape;3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2650" y="1611645"/>
            <a:ext cx="1666875" cy="1333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0" name="Google Shape;37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6725" y="1640582"/>
            <a:ext cx="3077308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2650" y="3214145"/>
            <a:ext cx="1666875" cy="154375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2" name="Google Shape;37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6725" y="3457550"/>
            <a:ext cx="3077300" cy="1343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/>
          <p:nvPr>
            <p:ph idx="1" type="body"/>
          </p:nvPr>
        </p:nvSpPr>
        <p:spPr>
          <a:xfrm>
            <a:off x="205450" y="969250"/>
            <a:ext cx="87171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❏"/>
            </a:pPr>
            <a:r>
              <a:rPr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Basically an </a:t>
            </a:r>
            <a:r>
              <a:rPr b="1"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Add-one Estimation </a:t>
            </a:r>
            <a:r>
              <a:rPr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all the word/token counts.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❏"/>
            </a:pPr>
            <a:r>
              <a:rPr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MLE estimate: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500"/>
              <a:buFont typeface="Helvetica Neue"/>
              <a:buChar char="❏"/>
            </a:pPr>
            <a:r>
              <a:rPr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Add-one estimate:	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8" name="Google Shape;378;p4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Laplace (Add-one) Smoothing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9" name="Google Shape;37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6700" y="2185975"/>
            <a:ext cx="265747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6700" y="3046225"/>
            <a:ext cx="30099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Language Model Application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863" y="837568"/>
            <a:ext cx="8556274" cy="372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205450" y="4565880"/>
            <a:ext cx="8636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from Dr. Diyi Yang, CS 4650/7650 from Georgia Tech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Add-one Smoothing </a:t>
            </a: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86" name="Google Shape;386;p41"/>
          <p:cNvGraphicFramePr/>
          <p:nvPr/>
        </p:nvGraphicFramePr>
        <p:xfrm>
          <a:off x="20545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1706775"/>
                <a:gridCol w="1706775"/>
                <a:gridCol w="1706775"/>
                <a:gridCol w="1706775"/>
                <a:gridCol w="17067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xya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xyb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xyc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xyd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200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200/300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xye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…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xyz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Total xy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300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300/300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ff18d870b8_0_10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Add-one Smoothing </a:t>
            </a: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92" name="Google Shape;392;g1ff18d870b8_0_101"/>
          <p:cNvGraphicFramePr/>
          <p:nvPr/>
        </p:nvGraphicFramePr>
        <p:xfrm>
          <a:off x="20545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1706775"/>
                <a:gridCol w="1706775"/>
                <a:gridCol w="1706775"/>
                <a:gridCol w="1706775"/>
                <a:gridCol w="17067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xya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101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xyb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xyc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xyd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200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200/300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201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xye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…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xyz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Total xy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300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300/300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ff18d870b8_0_11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Add-one Smoothing </a:t>
            </a: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98" name="Google Shape;398;g1ff18d870b8_0_111"/>
          <p:cNvGraphicFramePr/>
          <p:nvPr/>
        </p:nvGraphicFramePr>
        <p:xfrm>
          <a:off x="20545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1706775"/>
                <a:gridCol w="1706775"/>
                <a:gridCol w="1706775"/>
                <a:gridCol w="1706775"/>
                <a:gridCol w="17067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xya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101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xyb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xyc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xyd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200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200/300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201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xye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…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xyz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Total xy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300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300/300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326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ff18d870b8_0_106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Add-one Smoothing </a:t>
            </a: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04" name="Google Shape;404;g1ff18d870b8_0_106"/>
          <p:cNvGraphicFramePr/>
          <p:nvPr/>
        </p:nvGraphicFramePr>
        <p:xfrm>
          <a:off x="20545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1706775"/>
                <a:gridCol w="1706775"/>
                <a:gridCol w="1706775"/>
                <a:gridCol w="1706775"/>
                <a:gridCol w="17067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xya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101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101/326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xyb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1/326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xyc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1/326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xyd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200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200/300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201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201/326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xye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    1/326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…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xyz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0/300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    1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    1/326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Total xy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300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300/300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326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326/326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Berkeley Restaurant Corpus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10" name="Google Shape;410;p42"/>
          <p:cNvGraphicFramePr/>
          <p:nvPr/>
        </p:nvGraphicFramePr>
        <p:xfrm>
          <a:off x="205538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1055400"/>
                <a:gridCol w="881750"/>
                <a:gridCol w="968575"/>
                <a:gridCol w="968575"/>
                <a:gridCol w="968575"/>
                <a:gridCol w="968575"/>
                <a:gridCol w="968575"/>
                <a:gridCol w="968575"/>
                <a:gridCol w="968575"/>
              </a:tblGrid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828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609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687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212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17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16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3C78D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300" u="none" cap="none" strike="noStrike">
                        <a:solidFill>
                          <a:srgbClr val="3C78D8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Laplace-Smoothed Bigrams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16" name="Google Shape;416;p43"/>
          <p:cNvGraphicFramePr/>
          <p:nvPr/>
        </p:nvGraphicFramePr>
        <p:xfrm>
          <a:off x="205538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881775"/>
                <a:gridCol w="997500"/>
                <a:gridCol w="1026450"/>
                <a:gridCol w="968575"/>
                <a:gridCol w="968575"/>
                <a:gridCol w="968575"/>
                <a:gridCol w="968575"/>
                <a:gridCol w="968575"/>
                <a:gridCol w="968575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19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0.0015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0.21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0.00025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0.0025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0.00025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0.00025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0.00025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0.00075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19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0.00042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0.26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0.00084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0.0029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0.0029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0.0025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0.00084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6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0.00078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0.00026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0.00078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0.00026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0.055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6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0.00046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0.00046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0.00046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0.0078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0.00046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6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0.00062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0.00062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0.00062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0.00062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0.052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0.00062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6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0.0063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0.00039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0.0063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0.00039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0.00079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0.00039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0.00039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6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0.0017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0.0011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6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0.0012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0.00058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17" name="Google Shape;417;p43"/>
          <p:cNvGraphicFramePr/>
          <p:nvPr/>
        </p:nvGraphicFramePr>
        <p:xfrm>
          <a:off x="205538" y="35115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528875"/>
                <a:gridCol w="555625"/>
                <a:gridCol w="532850"/>
                <a:gridCol w="449275"/>
                <a:gridCol w="839100"/>
                <a:gridCol w="548875"/>
                <a:gridCol w="642275"/>
                <a:gridCol w="745975"/>
              </a:tblGrid>
              <a:tr h="27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2533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927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2417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746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158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1093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341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278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18" name="Google Shape;41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0775" y="3481120"/>
            <a:ext cx="3282700" cy="7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3"/>
          <p:cNvSpPr txBox="1"/>
          <p:nvPr/>
        </p:nvSpPr>
        <p:spPr>
          <a:xfrm>
            <a:off x="138402" y="4270395"/>
            <a:ext cx="694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 = 1446 </a:t>
            </a:r>
            <a:r>
              <a:rPr b="0" i="0" lang="en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Berkeley Restaurant Project Corpus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Reconstruct Count Matrix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25" name="Google Shape;425;p44"/>
          <p:cNvGraphicFramePr/>
          <p:nvPr/>
        </p:nvGraphicFramePr>
        <p:xfrm>
          <a:off x="205538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881775"/>
                <a:gridCol w="997500"/>
                <a:gridCol w="1026450"/>
                <a:gridCol w="968575"/>
                <a:gridCol w="968575"/>
                <a:gridCol w="968575"/>
                <a:gridCol w="968575"/>
                <a:gridCol w="968575"/>
                <a:gridCol w="968575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4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3.8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527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6.4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1.9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1.2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238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0.78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2.7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2.7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2.3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0.78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1.9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3.1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430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1.9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133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5.8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0.34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0.098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0.098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0.098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0.098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8.2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0.098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6.9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0.43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6.9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0.43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0.86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2.2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0.43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0.43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0.57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1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0.32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26" name="Google Shape;42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700" y="3631126"/>
            <a:ext cx="7976100" cy="9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Compare with Raw Counts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32" name="Google Shape;432;p45"/>
          <p:cNvGraphicFramePr/>
          <p:nvPr/>
        </p:nvGraphicFramePr>
        <p:xfrm>
          <a:off x="205538" y="7087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772600"/>
                <a:gridCol w="874150"/>
                <a:gridCol w="899525"/>
                <a:gridCol w="848800"/>
                <a:gridCol w="848800"/>
                <a:gridCol w="848800"/>
                <a:gridCol w="848800"/>
                <a:gridCol w="848800"/>
                <a:gridCol w="848975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827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608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686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211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33" name="Google Shape;433;p45"/>
          <p:cNvGraphicFramePr/>
          <p:nvPr/>
        </p:nvGraphicFramePr>
        <p:xfrm>
          <a:off x="205400" y="29557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{D0582AE5-5FEC-48B6-9AE8-9D46E973E5E4}</a:tableStyleId>
              </a:tblPr>
              <a:tblGrid>
                <a:gridCol w="772750"/>
                <a:gridCol w="874150"/>
                <a:gridCol w="899525"/>
                <a:gridCol w="848800"/>
                <a:gridCol w="848800"/>
                <a:gridCol w="848800"/>
                <a:gridCol w="848800"/>
                <a:gridCol w="848800"/>
                <a:gridCol w="848800"/>
              </a:tblGrid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3.8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527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6.4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1.9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want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1.2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238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0.78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2.7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2.7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2.3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0.78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1.9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3.1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430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1.9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0.63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133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eat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5.8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0.34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Chinese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0.098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0.098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0.098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0.098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8.2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0.098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food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6.9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0.43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6.9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0.43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0.86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2.2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0.43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0.43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lunch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0.57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0.19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3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spend</a:t>
                      </a:r>
                      <a:endParaRPr b="1"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0.32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0.16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6"/>
          <p:cNvSpPr txBox="1"/>
          <p:nvPr>
            <p:ph idx="1" type="body"/>
          </p:nvPr>
        </p:nvSpPr>
        <p:spPr>
          <a:xfrm>
            <a:off x="205450" y="969250"/>
            <a:ext cx="87171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❏"/>
            </a:pPr>
            <a:r>
              <a:rPr b="1"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Add-one Estimation </a:t>
            </a:r>
            <a:r>
              <a:rPr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not used for N-gram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❏"/>
            </a:pPr>
            <a:r>
              <a:rPr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However, it can be used to smooth other NLP models: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■"/>
            </a:pPr>
            <a:r>
              <a:rPr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 classification models.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500"/>
              <a:buFont typeface="Helvetica Neue"/>
              <a:buChar char="■"/>
            </a:pPr>
            <a:r>
              <a:rPr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Domains where zero is not a significant.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9" name="Google Shape;439;p46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Add-one Estimate is a Blunt Instrument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2875" y="1728850"/>
            <a:ext cx="2720950" cy="246292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2"/>
          <p:cNvSpPr txBox="1"/>
          <p:nvPr>
            <p:ph idx="1" type="body"/>
          </p:nvPr>
        </p:nvSpPr>
        <p:spPr>
          <a:xfrm>
            <a:off x="205450" y="969250"/>
            <a:ext cx="87171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❏"/>
            </a:pPr>
            <a:r>
              <a:rPr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Deal with massive n-gram corpus i.e. Google’s N-Grams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❏"/>
            </a:pPr>
            <a:r>
              <a:rPr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Pruning: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5143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store N-Grams with count &gt; threshold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Entropy-based pruning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❏"/>
            </a:pPr>
            <a:r>
              <a:rPr lang="en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Efficiency: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5143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Efficient data structures e.g. tries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Bloom filters: approximate language models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Store as indexes e.g. Huffman coding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Google Shape;446;p5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Web-scale N-Grams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f18d870b8_0_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Language Model Application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g1ff18d870b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7175" y="976900"/>
            <a:ext cx="2088474" cy="35698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3"/>
          <p:cNvSpPr txBox="1"/>
          <p:nvPr>
            <p:ph idx="1" type="body"/>
          </p:nvPr>
        </p:nvSpPr>
        <p:spPr>
          <a:xfrm>
            <a:off x="205450" y="969250"/>
            <a:ext cx="93018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n-gram viewer: </a:t>
            </a:r>
            <a:br>
              <a:rPr lang="en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https://books.google.com/ngrams/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2" name="Google Shape;452;p5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Google N-Grams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3" name="Google Shape;45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150" y="1932075"/>
            <a:ext cx="7125798" cy="2769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Summary</a:t>
            </a:r>
            <a:endParaRPr b="1" sz="3100"/>
          </a:p>
        </p:txBody>
      </p:sp>
      <p:sp>
        <p:nvSpPr>
          <p:cNvPr id="459" name="Google Shape;459;p54"/>
          <p:cNvSpPr txBox="1"/>
          <p:nvPr>
            <p:ph idx="1" type="body"/>
          </p:nvPr>
        </p:nvSpPr>
        <p:spPr>
          <a:xfrm>
            <a:off x="205450" y="969250"/>
            <a:ext cx="87939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Language Models are crucial to NLP.</a:t>
            </a:r>
            <a:endParaRPr sz="23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Calculate the Sentence/Word Probability P(W)</a:t>
            </a:r>
            <a:endParaRPr sz="23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N-Gram Models: Uni-grams, Bi-grams, and Tri-grams</a:t>
            </a:r>
            <a:endParaRPr sz="23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N-Gram Smoothing / LM Properties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Resources</a:t>
            </a:r>
            <a:endParaRPr b="1" sz="3100"/>
          </a:p>
        </p:txBody>
      </p:sp>
      <p:sp>
        <p:nvSpPr>
          <p:cNvPr id="465" name="Google Shape;465;p55"/>
          <p:cNvSpPr txBox="1"/>
          <p:nvPr>
            <p:ph idx="1" type="body"/>
          </p:nvPr>
        </p:nvSpPr>
        <p:spPr>
          <a:xfrm>
            <a:off x="205450" y="969250"/>
            <a:ext cx="87939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Jurafsky, D. and H. Martin Justin, Chapter 3. "N-gram Language Models" Speech and Language Processing</a:t>
            </a:r>
            <a:endParaRPr sz="23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Python Tutorial on N-Grams using NLTK: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https://www.askpython.com/python/examples/n-grams-python-nltk</a:t>
            </a:r>
            <a:endParaRPr sz="23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Google N-Gram Viewer: </a:t>
            </a:r>
            <a:r>
              <a:rPr lang="en" sz="2300" u="sng">
                <a:solidFill>
                  <a:schemeClr val="hlink"/>
                </a:solidFill>
                <a:hlinkClick r:id="rId4"/>
              </a:rPr>
              <a:t>https://books.google.com/ngrams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205450" y="969250"/>
            <a:ext cx="8938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compute the following joint probability: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P(W) = P(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transparent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Intuition: Rely on the Chain Rule of Probability: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Definition of conditional probabilities: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P(B | A) = P(A, B) / P(A) </a:t>
            </a: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P(A, B) = P(A) P(B | A)</a:t>
            </a:r>
            <a:endParaRPr sz="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P(x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P(x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P(x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)… P(x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Computing Probability P(W)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5"/>
          <p:cNvSpPr/>
          <p:nvPr/>
        </p:nvSpPr>
        <p:spPr>
          <a:xfrm rot="5397221">
            <a:off x="7114709" y="2658762"/>
            <a:ext cx="371100" cy="401400"/>
          </a:xfrm>
          <a:prstGeom prst="bentArrow">
            <a:avLst>
              <a:gd fmla="val 25000" name="adj1"/>
              <a:gd fmla="val 25000" name="adj2"/>
              <a:gd fmla="val 25000" name="adj3"/>
              <a:gd fmla="val 52160" name="adj4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205450" y="969250"/>
            <a:ext cx="87171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compute the following joint probability: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P(W) = P(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transparent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Intuition: Rely on the Chain Rule of Probability: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Definition of conditional probabilities: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P(B | A) = P(A, B) / P(A) </a:t>
            </a: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P(A, B) = P(A) P(B | A)</a:t>
            </a:r>
            <a:endParaRPr sz="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6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Computing Probability P(W)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4906" y="3153982"/>
            <a:ext cx="2626175" cy="68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 rot="5397221">
            <a:off x="7114709" y="2658762"/>
            <a:ext cx="371100" cy="401400"/>
          </a:xfrm>
          <a:prstGeom prst="bentArrow">
            <a:avLst>
              <a:gd fmla="val 25000" name="adj1"/>
              <a:gd fmla="val 25000" name="adj2"/>
              <a:gd fmla="val 25000" name="adj3"/>
              <a:gd fmla="val 52160" name="adj4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205450" y="969250"/>
            <a:ext cx="87171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compute the following joint probability: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P(W) = P(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transparent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Intuition: Rely on the Chain Rule of Probability: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Definition of conditional probabilities: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P(B | A) = P(A, B) / P(A) </a:t>
            </a: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P(A, B) = P(A) P(B | A)</a:t>
            </a:r>
            <a:endParaRPr sz="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P(“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water is so transparent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 = 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7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Computing Probability P(W)</a:t>
            </a:r>
            <a:endParaRPr b="1" sz="3100"/>
          </a:p>
        </p:txBody>
      </p:sp>
      <p:sp>
        <p:nvSpPr>
          <p:cNvPr id="129" name="Google Shape;129;p7"/>
          <p:cNvSpPr/>
          <p:nvPr/>
        </p:nvSpPr>
        <p:spPr>
          <a:xfrm rot="5397221">
            <a:off x="7114709" y="2658762"/>
            <a:ext cx="371100" cy="401400"/>
          </a:xfrm>
          <a:prstGeom prst="bentArrow">
            <a:avLst>
              <a:gd fmla="val 25000" name="adj1"/>
              <a:gd fmla="val 25000" name="adj2"/>
              <a:gd fmla="val 25000" name="adj3"/>
              <a:gd fmla="val 52160" name="adj4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4906" y="3153982"/>
            <a:ext cx="2626175" cy="6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205450" y="969250"/>
            <a:ext cx="87171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compute the following joint probability: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P(W) = P(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transparent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Char char="❏"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Intuition: Rely on the Chain Rule of Probability: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Definition of conditional probabilities: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P(B | A) = P(A, B) / P(A) </a:t>
            </a:r>
            <a:r>
              <a:rPr b="1"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P(A, B) = P(A) P(B | A)</a:t>
            </a:r>
            <a:endParaRPr sz="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x</a:t>
            </a:r>
            <a:r>
              <a:rPr baseline="-25000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P(“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water is so transparent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 = P(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x P(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x P(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</a:t>
            </a:r>
            <a:b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x P(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water is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x P(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transparent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i="1"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its water is so</a:t>
            </a: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8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Computing Probability P(W)</a:t>
            </a:r>
            <a:endParaRPr b="1" sz="3100"/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4906" y="3153982"/>
            <a:ext cx="2626175" cy="68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 rot="5397221">
            <a:off x="7114709" y="2658762"/>
            <a:ext cx="371100" cy="401400"/>
          </a:xfrm>
          <a:prstGeom prst="bentArrow">
            <a:avLst>
              <a:gd fmla="val 25000" name="adj1"/>
              <a:gd fmla="val 25000" name="adj2"/>
              <a:gd fmla="val 25000" name="adj3"/>
              <a:gd fmla="val 52160" name="adj4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U4CAREU">
  <a:themeElements>
    <a:clrScheme name="Custom 1">
      <a:dk1>
        <a:srgbClr val="DCDEE0"/>
      </a:dk1>
      <a:lt1>
        <a:srgbClr val="525860"/>
      </a:lt1>
      <a:dk2>
        <a:srgbClr val="18222D"/>
      </a:dk2>
      <a:lt2>
        <a:srgbClr val="53585F"/>
      </a:lt2>
      <a:accent1>
        <a:srgbClr val="F58813"/>
      </a:accent1>
      <a:accent2>
        <a:srgbClr val="FCB040"/>
      </a:accent2>
      <a:accent3>
        <a:srgbClr val="353436"/>
      </a:accent3>
      <a:accent4>
        <a:srgbClr val="363636"/>
      </a:accent4>
      <a:accent5>
        <a:srgbClr val="FB5A28"/>
      </a:accent5>
      <a:accent6>
        <a:srgbClr val="E2522A"/>
      </a:accent6>
      <a:hlink>
        <a:srgbClr val="0D426E"/>
      </a:hlink>
      <a:folHlink>
        <a:srgbClr val="0630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