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Lst>
  <p:sldSz cy="5143500" cx="9144000"/>
  <p:notesSz cx="6858000" cy="9144000"/>
  <p:embeddedFontLst>
    <p:embeddedFont>
      <p:font typeface="Roboto"/>
      <p:regular r:id="rId89"/>
      <p:bold r:id="rId90"/>
      <p:italic r:id="rId91"/>
      <p:boldItalic r:id="rId92"/>
    </p:embeddedFont>
    <p:embeddedFont>
      <p:font typeface="Helvetica Neue"/>
      <p:regular r:id="rId93"/>
      <p:bold r:id="rId94"/>
      <p:italic r:id="rId95"/>
      <p:boldItalic r:id="rId96"/>
    </p:embeddedFont>
    <p:embeddedFont>
      <p:font typeface="Helvetica Neue Light"/>
      <p:regular r:id="rId97"/>
      <p:bold r:id="rId98"/>
      <p:italic r:id="rId99"/>
      <p:boldItalic r:id="rId10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01" roundtripDataSignature="AMtx7mhB9bkTyFIn1kKd5weIsCMhoEKx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1C519C-6C1C-4E7D-863A-BACB7DDD5977}">
  <a:tblStyle styleId="{731C519C-6C1C-4E7D-863A-BACB7DDD597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1" Type="http://customschemas.google.com/relationships/presentationmetadata" Target="metadata"/><Relationship Id="rId100" Type="http://schemas.openxmlformats.org/officeDocument/2006/relationships/font" Target="fonts/HelveticaNeueLight-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HelveticaNeue-italic.fntdata"/><Relationship Id="rId94" Type="http://schemas.openxmlformats.org/officeDocument/2006/relationships/font" Target="fonts/HelveticaNeue-bold.fntdata"/><Relationship Id="rId97" Type="http://schemas.openxmlformats.org/officeDocument/2006/relationships/font" Target="fonts/HelveticaNeueLight-regular.fntdata"/><Relationship Id="rId96" Type="http://schemas.openxmlformats.org/officeDocument/2006/relationships/font" Target="fonts/HelveticaNeue-boldItalic.fntdata"/><Relationship Id="rId11" Type="http://schemas.openxmlformats.org/officeDocument/2006/relationships/slide" Target="slides/slide5.xml"/><Relationship Id="rId99" Type="http://schemas.openxmlformats.org/officeDocument/2006/relationships/font" Target="fonts/HelveticaNeueLight-italic.fntdata"/><Relationship Id="rId10" Type="http://schemas.openxmlformats.org/officeDocument/2006/relationships/slide" Target="slides/slide4.xml"/><Relationship Id="rId98"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Roboto-italic.fntdata"/><Relationship Id="rId90" Type="http://schemas.openxmlformats.org/officeDocument/2006/relationships/font" Target="fonts/Roboto-bold.fntdata"/><Relationship Id="rId93" Type="http://schemas.openxmlformats.org/officeDocument/2006/relationships/font" Target="fonts/HelveticaNeue-regular.fntdata"/><Relationship Id="rId92" Type="http://schemas.openxmlformats.org/officeDocument/2006/relationships/font" Target="fonts/Robo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font" Target="fonts/Roboto-regular.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48ab36023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048ab36023_0_5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048ab36023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2048ab36023_0_6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048ab36023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2048ab36023_0_8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48ab36023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048ab36023_0_8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1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048ab36023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2048ab36023_0_9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049ab463d4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2049ab463d4_0_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048ab36023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2048ab36023_0_9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1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1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048ab36023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2048ab36023_0_10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048ab36023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2048ab36023_0_11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1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049ab463d4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049ab463d4_0_3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049ab463d4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2049ab463d4_0_4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049ab463d4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2049ab463d4_0_2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2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2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2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2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48ab36023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2048ab36023_0_1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2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049ab463d4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2049ab463d4_0_7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049ab463d4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2049ab463d4_0_6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049ab463d4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2049ab463d4_0_5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049ab463d4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2049ab463d4_0_8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049ab463d4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2049ab463d4_0_11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049ab463d4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g2049ab463d4_0_9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2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2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048ab36023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2048ab36023_0_12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048ab36023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2048ab36023_0_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2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048ab36023_0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2048ab36023_0_17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048ab36023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g2048ab36023_0_18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048ab36023_0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g2048ab36023_0_20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048ab36023_0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g2048ab36023_0_16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048ab36023_0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g2048ab36023_0_21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048ab36023_0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g2048ab36023_0_23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p2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3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048ab3602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2048ab36023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048ab36023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g2048ab36023_0_23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p3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p3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6" name="Google Shape;696;p3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p3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8" name="Google Shape;718;p3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p3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048ab36023_0_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2" name="Google Shape;732;g2048ab36023_0_24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p3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p3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048ab36023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048ab36023_0_2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p3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048ab36023_0_2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2" name="Google Shape;762;g2048ab36023_0_25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048ab36023_0_2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g2048ab36023_0_26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048ab36023_0_2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8" name="Google Shape;778;g2048ab36023_0_27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2048ab36023_0_2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8" name="Google Shape;788;g2048ab36023_0_28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048ab36023_0_2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8" name="Google Shape;798;g2048ab36023_0_29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048ab36023_0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g2048ab36023_0_30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1" name="Google Shape;821;p4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2048ab36023_0_3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0" name="Google Shape;830;g2048ab36023_0_31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0" name="Google Shape;840;p4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048ab36023_0_3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6" name="Google Shape;846;g2048ab36023_0_32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8" name="Google Shape;858;p4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4" name="Google Shape;864;p4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048ab36023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048ab36023_0_3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6"/>
          <p:cNvSpPr txBox="1"/>
          <p:nvPr>
            <p:ph type="ctrTitle"/>
          </p:nvPr>
        </p:nvSpPr>
        <p:spPr>
          <a:xfrm>
            <a:off x="1143000" y="842181"/>
            <a:ext cx="6858000" cy="1790700"/>
          </a:xfrm>
          <a:prstGeom prst="rect">
            <a:avLst/>
          </a:prstGeom>
          <a:noFill/>
          <a:ln>
            <a:noFill/>
          </a:ln>
        </p:spPr>
        <p:txBody>
          <a:bodyPr anchorCtr="0" anchor="b" bIns="58925" lIns="58925" spcFirstLastPara="1" rIns="58925" wrap="square" tIns="58925">
            <a:noAutofit/>
          </a:bodyPr>
          <a:lstStyle>
            <a:lvl1pPr lvl="0" marR="0" algn="ctr">
              <a:lnSpc>
                <a:spcPct val="100000"/>
              </a:lnSpc>
              <a:spcBef>
                <a:spcPts val="0"/>
              </a:spcBef>
              <a:spcAft>
                <a:spcPts val="0"/>
              </a:spcAft>
              <a:buSzPts val="900"/>
              <a:buNone/>
              <a:defRPr b="0" i="0" sz="39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17" name="Google Shape;17;p46"/>
          <p:cNvSpPr txBox="1"/>
          <p:nvPr>
            <p:ph idx="1" type="subTitle"/>
          </p:nvPr>
        </p:nvSpPr>
        <p:spPr>
          <a:xfrm>
            <a:off x="1143000" y="2701510"/>
            <a:ext cx="6858000" cy="1241700"/>
          </a:xfrm>
          <a:prstGeom prst="rect">
            <a:avLst/>
          </a:prstGeom>
          <a:noFill/>
          <a:ln>
            <a:noFill/>
          </a:ln>
        </p:spPr>
        <p:txBody>
          <a:bodyPr anchorCtr="0" anchor="t" bIns="58925" lIns="58925" spcFirstLastPara="1" rIns="58925" wrap="square" tIns="58925">
            <a:noAutofit/>
          </a:bodyPr>
          <a:lstStyle>
            <a:lvl1pPr lvl="0" marR="0" algn="ctr">
              <a:lnSpc>
                <a:spcPct val="100000"/>
              </a:lnSpc>
              <a:spcBef>
                <a:spcPts val="2300"/>
              </a:spcBef>
              <a:spcAft>
                <a:spcPts val="0"/>
              </a:spcAft>
              <a:buClr>
                <a:srgbClr val="525860"/>
              </a:buClr>
              <a:buSzPts val="1200"/>
              <a:buFont typeface="Roboto"/>
              <a:buNone/>
              <a:defRPr b="0" i="0" sz="1500" u="none" cap="none" strike="noStrike">
                <a:solidFill>
                  <a:srgbClr val="525860"/>
                </a:solidFill>
                <a:latin typeface="Roboto"/>
                <a:ea typeface="Roboto"/>
                <a:cs typeface="Roboto"/>
                <a:sym typeface="Roboto"/>
              </a:defRPr>
            </a:lvl1pPr>
            <a:lvl2pPr lvl="1" marR="0" algn="ctr">
              <a:lnSpc>
                <a:spcPct val="100000"/>
              </a:lnSpc>
              <a:spcBef>
                <a:spcPts val="2300"/>
              </a:spcBef>
              <a:spcAft>
                <a:spcPts val="0"/>
              </a:spcAft>
              <a:buClr>
                <a:srgbClr val="525860"/>
              </a:buClr>
              <a:buSzPts val="1000"/>
              <a:buFont typeface="Roboto"/>
              <a:buNone/>
              <a:defRPr b="0" i="0" sz="1300" u="none" cap="none" strike="noStrike">
                <a:solidFill>
                  <a:srgbClr val="525860"/>
                </a:solidFill>
                <a:latin typeface="Roboto"/>
                <a:ea typeface="Roboto"/>
                <a:cs typeface="Roboto"/>
                <a:sym typeface="Roboto"/>
              </a:defRPr>
            </a:lvl2pPr>
            <a:lvl3pPr lvl="2" marR="0" algn="ctr">
              <a:lnSpc>
                <a:spcPct val="100000"/>
              </a:lnSpc>
              <a:spcBef>
                <a:spcPts val="2300"/>
              </a:spcBef>
              <a:spcAft>
                <a:spcPts val="0"/>
              </a:spcAft>
              <a:buClr>
                <a:srgbClr val="525860"/>
              </a:buClr>
              <a:buSzPts val="900"/>
              <a:buFont typeface="Roboto"/>
              <a:buNone/>
              <a:defRPr b="0" i="0" sz="1200" u="none" cap="none" strike="noStrike">
                <a:solidFill>
                  <a:srgbClr val="525860"/>
                </a:solidFill>
                <a:latin typeface="Roboto"/>
                <a:ea typeface="Roboto"/>
                <a:cs typeface="Roboto"/>
                <a:sym typeface="Roboto"/>
              </a:defRPr>
            </a:lvl3pPr>
            <a:lvl4pPr lvl="3" marR="0" algn="ctr">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4pPr>
            <a:lvl5pPr lvl="4" marR="0" algn="ctr">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5pPr>
            <a:lvl6pPr lvl="5"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6pPr>
            <a:lvl7pPr lvl="6"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7pPr>
            <a:lvl8pPr lvl="7"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8pPr>
            <a:lvl9pPr lvl="8"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9pPr>
          </a:lstStyle>
          <a:p/>
        </p:txBody>
      </p:sp>
      <p:sp>
        <p:nvSpPr>
          <p:cNvPr id="18" name="Google Shape;18;p46"/>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55"/>
          <p:cNvSpPr txBox="1"/>
          <p:nvPr>
            <p:ph type="title"/>
          </p:nvPr>
        </p:nvSpPr>
        <p:spPr>
          <a:xfrm>
            <a:off x="629543" y="343235"/>
            <a:ext cx="2949000" cy="11997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21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61" name="Google Shape;61;p55"/>
          <p:cNvSpPr txBox="1"/>
          <p:nvPr>
            <p:ph idx="1" type="body"/>
          </p:nvPr>
        </p:nvSpPr>
        <p:spPr>
          <a:xfrm>
            <a:off x="3887763" y="740885"/>
            <a:ext cx="4629000" cy="3654900"/>
          </a:xfrm>
          <a:prstGeom prst="rect">
            <a:avLst/>
          </a:prstGeom>
          <a:noFill/>
          <a:ln>
            <a:noFill/>
          </a:ln>
        </p:spPr>
        <p:txBody>
          <a:bodyPr anchorCtr="0" anchor="t" bIns="58925" lIns="58925" spcFirstLastPara="1" rIns="58925" wrap="square" tIns="58925">
            <a:noAutofit/>
          </a:bodyPr>
          <a:lstStyle>
            <a:lvl1pPr indent="-323850" lvl="0" marL="457200" marR="0" algn="l">
              <a:lnSpc>
                <a:spcPct val="100000"/>
              </a:lnSpc>
              <a:spcBef>
                <a:spcPts val="2300"/>
              </a:spcBef>
              <a:spcAft>
                <a:spcPts val="0"/>
              </a:spcAft>
              <a:buClr>
                <a:srgbClr val="525860"/>
              </a:buClr>
              <a:buSzPts val="1500"/>
              <a:buFont typeface="Roboto"/>
              <a:buChar char="•"/>
              <a:defRPr b="0" i="0" sz="2100" u="none" cap="none" strike="noStrike">
                <a:solidFill>
                  <a:srgbClr val="525860"/>
                </a:solidFill>
                <a:latin typeface="Roboto"/>
                <a:ea typeface="Roboto"/>
                <a:cs typeface="Roboto"/>
                <a:sym typeface="Roboto"/>
              </a:defRPr>
            </a:lvl1pPr>
            <a:lvl2pPr indent="-317500" lvl="1" marL="914400" marR="0" algn="l">
              <a:lnSpc>
                <a:spcPct val="100000"/>
              </a:lnSpc>
              <a:spcBef>
                <a:spcPts val="2300"/>
              </a:spcBef>
              <a:spcAft>
                <a:spcPts val="0"/>
              </a:spcAft>
              <a:buClr>
                <a:srgbClr val="525860"/>
              </a:buClr>
              <a:buSzPts val="1400"/>
              <a:buFont typeface="Roboto"/>
              <a:buChar char="•"/>
              <a:defRPr b="0" i="0" sz="1800" u="none" cap="none" strike="noStrike">
                <a:solidFill>
                  <a:srgbClr val="525860"/>
                </a:solidFill>
                <a:latin typeface="Roboto"/>
                <a:ea typeface="Roboto"/>
                <a:cs typeface="Roboto"/>
                <a:sym typeface="Roboto"/>
              </a:defRPr>
            </a:lvl2pPr>
            <a:lvl3pPr indent="-304800" lvl="2" marL="1371600" marR="0" algn="l">
              <a:lnSpc>
                <a:spcPct val="100000"/>
              </a:lnSpc>
              <a:spcBef>
                <a:spcPts val="2300"/>
              </a:spcBef>
              <a:spcAft>
                <a:spcPts val="0"/>
              </a:spcAft>
              <a:buClr>
                <a:srgbClr val="525860"/>
              </a:buClr>
              <a:buSzPts val="1200"/>
              <a:buFont typeface="Roboto"/>
              <a:buChar char="•"/>
              <a:defRPr b="0" i="0" sz="1500" u="none" cap="none" strike="noStrike">
                <a:solidFill>
                  <a:srgbClr val="525860"/>
                </a:solidFill>
                <a:latin typeface="Roboto"/>
                <a:ea typeface="Roboto"/>
                <a:cs typeface="Roboto"/>
                <a:sym typeface="Roboto"/>
              </a:defRPr>
            </a:lvl3pPr>
            <a:lvl4pPr indent="-292100" lvl="3" marL="1828800" marR="0" algn="l">
              <a:lnSpc>
                <a:spcPct val="100000"/>
              </a:lnSpc>
              <a:spcBef>
                <a:spcPts val="2300"/>
              </a:spcBef>
              <a:spcAft>
                <a:spcPts val="0"/>
              </a:spcAft>
              <a:buClr>
                <a:srgbClr val="525860"/>
              </a:buClr>
              <a:buSzPts val="1000"/>
              <a:buFont typeface="Roboto"/>
              <a:buChar char="•"/>
              <a:defRPr b="0" i="0" sz="1300" u="none" cap="none" strike="noStrike">
                <a:solidFill>
                  <a:srgbClr val="525860"/>
                </a:solidFill>
                <a:latin typeface="Roboto"/>
                <a:ea typeface="Roboto"/>
                <a:cs typeface="Roboto"/>
                <a:sym typeface="Roboto"/>
              </a:defRPr>
            </a:lvl4pPr>
            <a:lvl5pPr indent="-292100" lvl="4" marL="2286000" marR="0" algn="l">
              <a:lnSpc>
                <a:spcPct val="100000"/>
              </a:lnSpc>
              <a:spcBef>
                <a:spcPts val="2300"/>
              </a:spcBef>
              <a:spcAft>
                <a:spcPts val="0"/>
              </a:spcAft>
              <a:buClr>
                <a:srgbClr val="525860"/>
              </a:buClr>
              <a:buSzPts val="1000"/>
              <a:buFont typeface="Roboto"/>
              <a:buChar char="•"/>
              <a:defRPr b="0" i="0" sz="1300" u="none" cap="none" strike="noStrike">
                <a:solidFill>
                  <a:srgbClr val="525860"/>
                </a:solidFill>
                <a:latin typeface="Roboto"/>
                <a:ea typeface="Roboto"/>
                <a:cs typeface="Roboto"/>
                <a:sym typeface="Roboto"/>
              </a:defRPr>
            </a:lvl5pPr>
            <a:lvl6pPr indent="-311150" lvl="5" marL="27432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6pPr>
            <a:lvl7pPr indent="-311150" lvl="6" marL="32004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7pPr>
            <a:lvl8pPr indent="-311150" lvl="7" marL="36576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8pPr>
            <a:lvl9pPr indent="-311150" lvl="8" marL="41148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9pPr>
          </a:lstStyle>
          <a:p/>
        </p:txBody>
      </p:sp>
      <p:sp>
        <p:nvSpPr>
          <p:cNvPr id="62" name="Google Shape;62;p55"/>
          <p:cNvSpPr txBox="1"/>
          <p:nvPr>
            <p:ph idx="2" type="body"/>
          </p:nvPr>
        </p:nvSpPr>
        <p:spPr>
          <a:xfrm>
            <a:off x="629543" y="1542883"/>
            <a:ext cx="2949000" cy="2859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700"/>
              <a:buFont typeface="Roboto"/>
              <a:buNone/>
              <a:defRPr b="0" i="0" sz="9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600"/>
              <a:buFont typeface="Roboto"/>
              <a:buNone/>
              <a:defRPr b="0" i="0" sz="8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9pPr>
          </a:lstStyle>
          <a:p/>
        </p:txBody>
      </p:sp>
      <p:sp>
        <p:nvSpPr>
          <p:cNvPr id="63" name="Google Shape;63;p55"/>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56"/>
          <p:cNvSpPr txBox="1"/>
          <p:nvPr>
            <p:ph type="title"/>
          </p:nvPr>
        </p:nvSpPr>
        <p:spPr>
          <a:xfrm>
            <a:off x="629543" y="343235"/>
            <a:ext cx="2949000" cy="11997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21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66" name="Google Shape;66;p56"/>
          <p:cNvSpPr/>
          <p:nvPr>
            <p:ph idx="2" type="pic"/>
          </p:nvPr>
        </p:nvSpPr>
        <p:spPr>
          <a:xfrm>
            <a:off x="3887763" y="740885"/>
            <a:ext cx="4629000" cy="3654900"/>
          </a:xfrm>
          <a:prstGeom prst="rect">
            <a:avLst/>
          </a:prstGeom>
          <a:noFill/>
          <a:ln>
            <a:noFill/>
          </a:ln>
        </p:spPr>
      </p:sp>
      <p:sp>
        <p:nvSpPr>
          <p:cNvPr id="67" name="Google Shape;67;p56"/>
          <p:cNvSpPr txBox="1"/>
          <p:nvPr>
            <p:ph idx="1" type="body"/>
          </p:nvPr>
        </p:nvSpPr>
        <p:spPr>
          <a:xfrm>
            <a:off x="629543" y="1542883"/>
            <a:ext cx="2949000" cy="2859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700"/>
              <a:buFont typeface="Roboto"/>
              <a:buNone/>
              <a:defRPr b="0" i="0" sz="9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600"/>
              <a:buFont typeface="Roboto"/>
              <a:buNone/>
              <a:defRPr b="0" i="0" sz="8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9pPr>
          </a:lstStyle>
          <a:p/>
        </p:txBody>
      </p:sp>
      <p:sp>
        <p:nvSpPr>
          <p:cNvPr id="68" name="Google Shape;68;p56"/>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57"/>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71" name="Google Shape;71;p57"/>
          <p:cNvSpPr txBox="1"/>
          <p:nvPr>
            <p:ph idx="1" type="body"/>
          </p:nvPr>
        </p:nvSpPr>
        <p:spPr>
          <a:xfrm rot="5400000">
            <a:off x="3367656" y="-1300742"/>
            <a:ext cx="2631900" cy="75858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72" name="Google Shape;72;p57"/>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58"/>
          <p:cNvSpPr txBox="1"/>
          <p:nvPr>
            <p:ph type="title"/>
          </p:nvPr>
        </p:nvSpPr>
        <p:spPr>
          <a:xfrm rot="5400000">
            <a:off x="5860580" y="1087303"/>
            <a:ext cx="3387900" cy="20538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75" name="Google Shape;75;p58"/>
          <p:cNvSpPr txBox="1"/>
          <p:nvPr>
            <p:ph idx="1" type="body"/>
          </p:nvPr>
        </p:nvSpPr>
        <p:spPr>
          <a:xfrm rot="5400000">
            <a:off x="1697695" y="-914597"/>
            <a:ext cx="3387900" cy="6057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76" name="Google Shape;76;p58"/>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7"/>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21" name="Google Shape;21;p47"/>
          <p:cNvSpPr txBox="1"/>
          <p:nvPr>
            <p:ph idx="1" type="body"/>
          </p:nvPr>
        </p:nvSpPr>
        <p:spPr>
          <a:xfrm>
            <a:off x="890736" y="1176208"/>
            <a:ext cx="75858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ircle photo">
  <p:cSld name="3 circle photo">
    <p:spTree>
      <p:nvGrpSpPr>
        <p:cNvPr id="22" name="Shape 22"/>
        <p:cNvGrpSpPr/>
        <p:nvPr/>
      </p:nvGrpSpPr>
      <p:grpSpPr>
        <a:xfrm>
          <a:off x="0" y="0"/>
          <a:ext cx="0" cy="0"/>
          <a:chOff x="0" y="0"/>
          <a:chExt cx="0" cy="0"/>
        </a:xfrm>
      </p:grpSpPr>
      <p:sp>
        <p:nvSpPr>
          <p:cNvPr id="23" name="Google Shape;23;p48"/>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24" name="Google Shape;24;p48"/>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
        <p:nvSpPr>
          <p:cNvPr id="25" name="Google Shape;25;p48"/>
          <p:cNvSpPr/>
          <p:nvPr>
            <p:ph idx="2" type="pic"/>
          </p:nvPr>
        </p:nvSpPr>
        <p:spPr>
          <a:xfrm>
            <a:off x="926595" y="1508507"/>
            <a:ext cx="2126400" cy="1596000"/>
          </a:xfrm>
          <a:prstGeom prst="ellipse">
            <a:avLst/>
          </a:prstGeom>
          <a:noFill/>
          <a:ln>
            <a:noFill/>
          </a:ln>
        </p:spPr>
      </p:sp>
      <p:sp>
        <p:nvSpPr>
          <p:cNvPr id="26" name="Google Shape;26;p48"/>
          <p:cNvSpPr/>
          <p:nvPr>
            <p:ph idx="3" type="pic"/>
          </p:nvPr>
        </p:nvSpPr>
        <p:spPr>
          <a:xfrm>
            <a:off x="3508757" y="1508506"/>
            <a:ext cx="2126400" cy="1596000"/>
          </a:xfrm>
          <a:prstGeom prst="ellipse">
            <a:avLst/>
          </a:prstGeom>
          <a:noFill/>
          <a:ln>
            <a:noFill/>
          </a:ln>
        </p:spPr>
      </p:sp>
      <p:sp>
        <p:nvSpPr>
          <p:cNvPr id="27" name="Google Shape;27;p48"/>
          <p:cNvSpPr/>
          <p:nvPr>
            <p:ph idx="4" type="pic"/>
          </p:nvPr>
        </p:nvSpPr>
        <p:spPr>
          <a:xfrm>
            <a:off x="6090919" y="1511795"/>
            <a:ext cx="2126400" cy="1596000"/>
          </a:xfrm>
          <a:prstGeom prst="ellipse">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ock photo">
  <p:cSld name="Block photo">
    <p:spTree>
      <p:nvGrpSpPr>
        <p:cNvPr id="28" name="Shape 28"/>
        <p:cNvGrpSpPr/>
        <p:nvPr/>
      </p:nvGrpSpPr>
      <p:grpSpPr>
        <a:xfrm>
          <a:off x="0" y="0"/>
          <a:ext cx="0" cy="0"/>
          <a:chOff x="0" y="0"/>
          <a:chExt cx="0" cy="0"/>
        </a:xfrm>
      </p:grpSpPr>
      <p:sp>
        <p:nvSpPr>
          <p:cNvPr id="29" name="Google Shape;29;p49"/>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
        <p:nvSpPr>
          <p:cNvPr id="30" name="Google Shape;30;p49"/>
          <p:cNvSpPr/>
          <p:nvPr>
            <p:ph idx="2" type="pic"/>
          </p:nvPr>
        </p:nvSpPr>
        <p:spPr>
          <a:xfrm>
            <a:off x="866180" y="1693220"/>
            <a:ext cx="1829700" cy="1202700"/>
          </a:xfrm>
          <a:prstGeom prst="roundRect">
            <a:avLst>
              <a:gd fmla="val 3441" name="adj"/>
            </a:avLst>
          </a:prstGeom>
          <a:noFill/>
          <a:ln>
            <a:noFill/>
          </a:ln>
        </p:spPr>
      </p:sp>
      <p:sp>
        <p:nvSpPr>
          <p:cNvPr id="31" name="Google Shape;31;p49"/>
          <p:cNvSpPr/>
          <p:nvPr>
            <p:ph idx="3" type="pic"/>
          </p:nvPr>
        </p:nvSpPr>
        <p:spPr>
          <a:xfrm>
            <a:off x="2747482" y="1693220"/>
            <a:ext cx="1829700" cy="1202700"/>
          </a:xfrm>
          <a:prstGeom prst="roundRect">
            <a:avLst>
              <a:gd fmla="val 3441" name="adj"/>
            </a:avLst>
          </a:prstGeom>
          <a:noFill/>
          <a:ln>
            <a:noFill/>
          </a:ln>
        </p:spPr>
      </p:sp>
      <p:sp>
        <p:nvSpPr>
          <p:cNvPr id="32" name="Google Shape;32;p49"/>
          <p:cNvSpPr/>
          <p:nvPr>
            <p:ph idx="4" type="pic"/>
          </p:nvPr>
        </p:nvSpPr>
        <p:spPr>
          <a:xfrm>
            <a:off x="4628784" y="1693220"/>
            <a:ext cx="1829700" cy="1202700"/>
          </a:xfrm>
          <a:prstGeom prst="roundRect">
            <a:avLst>
              <a:gd fmla="val 3441" name="adj"/>
            </a:avLst>
          </a:prstGeom>
          <a:noFill/>
          <a:ln>
            <a:noFill/>
          </a:ln>
        </p:spPr>
      </p:sp>
      <p:sp>
        <p:nvSpPr>
          <p:cNvPr id="33" name="Google Shape;33;p49"/>
          <p:cNvSpPr/>
          <p:nvPr>
            <p:ph idx="5" type="pic"/>
          </p:nvPr>
        </p:nvSpPr>
        <p:spPr>
          <a:xfrm>
            <a:off x="6510087" y="1693220"/>
            <a:ext cx="1829700" cy="1202700"/>
          </a:xfrm>
          <a:prstGeom prst="roundRect">
            <a:avLst>
              <a:gd fmla="val 3441" name="adj"/>
            </a:avLst>
          </a:prstGeom>
          <a:noFill/>
          <a:ln>
            <a:noFill/>
          </a:ln>
        </p:spPr>
      </p:sp>
      <p:sp>
        <p:nvSpPr>
          <p:cNvPr id="34" name="Google Shape;34;p49"/>
          <p:cNvSpPr/>
          <p:nvPr>
            <p:ph idx="6" type="pic"/>
          </p:nvPr>
        </p:nvSpPr>
        <p:spPr>
          <a:xfrm>
            <a:off x="866180" y="2935527"/>
            <a:ext cx="1829700" cy="1202700"/>
          </a:xfrm>
          <a:prstGeom prst="roundRect">
            <a:avLst>
              <a:gd fmla="val 3441" name="adj"/>
            </a:avLst>
          </a:prstGeom>
          <a:noFill/>
          <a:ln>
            <a:noFill/>
          </a:ln>
        </p:spPr>
      </p:sp>
      <p:sp>
        <p:nvSpPr>
          <p:cNvPr id="35" name="Google Shape;35;p49"/>
          <p:cNvSpPr/>
          <p:nvPr>
            <p:ph idx="7" type="pic"/>
          </p:nvPr>
        </p:nvSpPr>
        <p:spPr>
          <a:xfrm>
            <a:off x="2747482" y="2935527"/>
            <a:ext cx="1829700" cy="1202700"/>
          </a:xfrm>
          <a:prstGeom prst="roundRect">
            <a:avLst>
              <a:gd fmla="val 3441" name="adj"/>
            </a:avLst>
          </a:prstGeom>
          <a:noFill/>
          <a:ln>
            <a:noFill/>
          </a:ln>
        </p:spPr>
      </p:sp>
      <p:sp>
        <p:nvSpPr>
          <p:cNvPr id="36" name="Google Shape;36;p49"/>
          <p:cNvSpPr/>
          <p:nvPr>
            <p:ph idx="8" type="pic"/>
          </p:nvPr>
        </p:nvSpPr>
        <p:spPr>
          <a:xfrm>
            <a:off x="4628784" y="2935527"/>
            <a:ext cx="1829700" cy="1202700"/>
          </a:xfrm>
          <a:prstGeom prst="roundRect">
            <a:avLst>
              <a:gd fmla="val 3441" name="adj"/>
            </a:avLst>
          </a:prstGeom>
          <a:noFill/>
          <a:ln>
            <a:noFill/>
          </a:ln>
        </p:spPr>
      </p:sp>
      <p:sp>
        <p:nvSpPr>
          <p:cNvPr id="37" name="Google Shape;37;p49"/>
          <p:cNvSpPr/>
          <p:nvPr>
            <p:ph idx="9" type="pic"/>
          </p:nvPr>
        </p:nvSpPr>
        <p:spPr>
          <a:xfrm>
            <a:off x="6510087" y="2935527"/>
            <a:ext cx="1829700" cy="1202700"/>
          </a:xfrm>
          <a:prstGeom prst="roundRect">
            <a:avLst>
              <a:gd fmla="val 3441" name="adj"/>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50"/>
          <p:cNvSpPr txBox="1"/>
          <p:nvPr>
            <p:ph type="title"/>
          </p:nvPr>
        </p:nvSpPr>
        <p:spPr>
          <a:xfrm>
            <a:off x="623962" y="1282526"/>
            <a:ext cx="7887300" cy="21390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39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0" name="Google Shape;40;p50"/>
          <p:cNvSpPr txBox="1"/>
          <p:nvPr>
            <p:ph idx="1" type="body"/>
          </p:nvPr>
        </p:nvSpPr>
        <p:spPr>
          <a:xfrm>
            <a:off x="623962" y="3442395"/>
            <a:ext cx="7887300" cy="1125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0"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0"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0"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9pPr>
          </a:lstStyle>
          <a:p/>
        </p:txBody>
      </p:sp>
      <p:sp>
        <p:nvSpPr>
          <p:cNvPr id="41" name="Google Shape;41;p50"/>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51"/>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4" name="Google Shape;44;p51"/>
          <p:cNvSpPr txBox="1"/>
          <p:nvPr>
            <p:ph idx="1" type="body"/>
          </p:nvPr>
        </p:nvSpPr>
        <p:spPr>
          <a:xfrm>
            <a:off x="890736" y="1176208"/>
            <a:ext cx="37392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45" name="Google Shape;45;p51"/>
          <p:cNvSpPr txBox="1"/>
          <p:nvPr>
            <p:ph idx="2" type="body"/>
          </p:nvPr>
        </p:nvSpPr>
        <p:spPr>
          <a:xfrm>
            <a:off x="4737199" y="1176208"/>
            <a:ext cx="37392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46" name="Google Shape;46;p51"/>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52"/>
          <p:cNvSpPr txBox="1"/>
          <p:nvPr>
            <p:ph type="title"/>
          </p:nvPr>
        </p:nvSpPr>
        <p:spPr>
          <a:xfrm>
            <a:off x="629543" y="273751"/>
            <a:ext cx="7887300" cy="9945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9" name="Google Shape;49;p52"/>
          <p:cNvSpPr txBox="1"/>
          <p:nvPr>
            <p:ph idx="1" type="body"/>
          </p:nvPr>
        </p:nvSpPr>
        <p:spPr>
          <a:xfrm>
            <a:off x="629543" y="1260760"/>
            <a:ext cx="3868800" cy="617700"/>
          </a:xfrm>
          <a:prstGeom prst="rect">
            <a:avLst/>
          </a:prstGeom>
          <a:noFill/>
          <a:ln>
            <a:noFill/>
          </a:ln>
        </p:spPr>
        <p:txBody>
          <a:bodyPr anchorCtr="0" anchor="b"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1"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1"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1"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9pPr>
          </a:lstStyle>
          <a:p/>
        </p:txBody>
      </p:sp>
      <p:sp>
        <p:nvSpPr>
          <p:cNvPr id="50" name="Google Shape;50;p52"/>
          <p:cNvSpPr txBox="1"/>
          <p:nvPr>
            <p:ph idx="2" type="body"/>
          </p:nvPr>
        </p:nvSpPr>
        <p:spPr>
          <a:xfrm>
            <a:off x="629543" y="1878583"/>
            <a:ext cx="3868800" cy="2763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51" name="Google Shape;51;p52"/>
          <p:cNvSpPr txBox="1"/>
          <p:nvPr>
            <p:ph idx="3" type="body"/>
          </p:nvPr>
        </p:nvSpPr>
        <p:spPr>
          <a:xfrm>
            <a:off x="4628927" y="1260760"/>
            <a:ext cx="3887700" cy="617700"/>
          </a:xfrm>
          <a:prstGeom prst="rect">
            <a:avLst/>
          </a:prstGeom>
          <a:noFill/>
          <a:ln>
            <a:noFill/>
          </a:ln>
        </p:spPr>
        <p:txBody>
          <a:bodyPr anchorCtr="0" anchor="b"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1"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1"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1"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9pPr>
          </a:lstStyle>
          <a:p/>
        </p:txBody>
      </p:sp>
      <p:sp>
        <p:nvSpPr>
          <p:cNvPr id="52" name="Google Shape;52;p52"/>
          <p:cNvSpPr txBox="1"/>
          <p:nvPr>
            <p:ph idx="4" type="body"/>
          </p:nvPr>
        </p:nvSpPr>
        <p:spPr>
          <a:xfrm>
            <a:off x="4628927" y="1878583"/>
            <a:ext cx="3887700" cy="2763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53" name="Google Shape;53;p52"/>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53"/>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56" name="Google Shape;56;p53"/>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54"/>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slideLayout" Target="../slideLayouts/slideLayout13.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18" Type="http://schemas.openxmlformats.org/officeDocument/2006/relationships/theme" Target="../theme/theme1.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45"/>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9pPr>
          </a:lstStyle>
          <a:p/>
        </p:txBody>
      </p:sp>
      <p:sp>
        <p:nvSpPr>
          <p:cNvPr id="7" name="Google Shape;7;p45"/>
          <p:cNvSpPr txBox="1"/>
          <p:nvPr>
            <p:ph idx="1" type="body"/>
          </p:nvPr>
        </p:nvSpPr>
        <p:spPr>
          <a:xfrm>
            <a:off x="890736" y="1176208"/>
            <a:ext cx="7585800" cy="2631900"/>
          </a:xfrm>
          <a:prstGeom prst="rect">
            <a:avLst/>
          </a:prstGeom>
          <a:noFill/>
          <a:ln>
            <a:noFill/>
          </a:ln>
        </p:spPr>
        <p:txBody>
          <a:bodyPr anchorCtr="0" anchor="t" bIns="58925" lIns="58925" spcFirstLastPara="1" rIns="58925" wrap="square" tIns="58925">
            <a:noAutofit/>
          </a:bodyPr>
          <a:lstStyle>
            <a:lvl1pPr indent="-285750" lvl="0" marL="4572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grpSp>
        <p:nvGrpSpPr>
          <p:cNvPr id="8" name="Google Shape;8;p45"/>
          <p:cNvGrpSpPr/>
          <p:nvPr/>
        </p:nvGrpSpPr>
        <p:grpSpPr>
          <a:xfrm>
            <a:off x="-132348" y="4837297"/>
            <a:ext cx="148216" cy="23733"/>
            <a:chOff x="189045" y="262322"/>
            <a:chExt cx="210803" cy="45000"/>
          </a:xfrm>
        </p:grpSpPr>
        <p:sp>
          <p:nvSpPr>
            <p:cNvPr id="9" name="Google Shape;9;p45"/>
            <p:cNvSpPr/>
            <p:nvPr/>
          </p:nvSpPr>
          <p:spPr>
            <a:xfrm>
              <a:off x="189045" y="262322"/>
              <a:ext cx="45000" cy="45000"/>
            </a:xfrm>
            <a:prstGeom prst="ellipse">
              <a:avLst/>
            </a:prstGeom>
            <a:solidFill>
              <a:srgbClr val="FFFFFF"/>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Helvetica Neue Light"/>
                <a:ea typeface="Helvetica Neue Light"/>
                <a:cs typeface="Helvetica Neue Light"/>
                <a:sym typeface="Helvetica Neue Light"/>
              </a:endParaRPr>
            </a:p>
          </p:txBody>
        </p:sp>
        <p:sp>
          <p:nvSpPr>
            <p:cNvPr id="10" name="Google Shape;10;p45"/>
            <p:cNvSpPr/>
            <p:nvPr/>
          </p:nvSpPr>
          <p:spPr>
            <a:xfrm>
              <a:off x="354848" y="262322"/>
              <a:ext cx="45000" cy="45000"/>
            </a:xfrm>
            <a:prstGeom prst="ellipse">
              <a:avLst/>
            </a:prstGeom>
            <a:solidFill>
              <a:srgbClr val="FFFFFF"/>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Helvetica Neue Light"/>
                <a:ea typeface="Helvetica Neue Light"/>
                <a:cs typeface="Helvetica Neue Light"/>
                <a:sym typeface="Helvetica Neue Light"/>
              </a:endParaRPr>
            </a:p>
          </p:txBody>
        </p:sp>
      </p:grpSp>
      <p:pic>
        <p:nvPicPr>
          <p:cNvPr descr="Image result for ucy" id="11" name="Google Shape;11;p45"/>
          <p:cNvPicPr preferRelativeResize="0"/>
          <p:nvPr/>
        </p:nvPicPr>
        <p:blipFill rotWithShape="1">
          <a:blip r:embed="rId1">
            <a:alphaModFix/>
          </a:blip>
          <a:srcRect b="17925" l="0" r="0" t="0"/>
          <a:stretch/>
        </p:blipFill>
        <p:spPr>
          <a:xfrm>
            <a:off x="2430150" y="4812473"/>
            <a:ext cx="841150" cy="298300"/>
          </a:xfrm>
          <a:prstGeom prst="rect">
            <a:avLst/>
          </a:prstGeom>
          <a:noFill/>
          <a:ln>
            <a:noFill/>
          </a:ln>
        </p:spPr>
      </p:pic>
      <p:pic>
        <p:nvPicPr>
          <p:cNvPr id="12" name="Google Shape;12;p45"/>
          <p:cNvPicPr preferRelativeResize="0"/>
          <p:nvPr/>
        </p:nvPicPr>
        <p:blipFill rotWithShape="1">
          <a:blip r:embed="rId2">
            <a:alphaModFix/>
          </a:blip>
          <a:srcRect b="0" l="0" r="0" t="0"/>
          <a:stretch/>
        </p:blipFill>
        <p:spPr>
          <a:xfrm>
            <a:off x="70176" y="4779909"/>
            <a:ext cx="2330833" cy="363450"/>
          </a:xfrm>
          <a:prstGeom prst="rect">
            <a:avLst/>
          </a:prstGeom>
          <a:noFill/>
          <a:ln>
            <a:noFill/>
          </a:ln>
        </p:spPr>
      </p:pic>
      <p:pic>
        <p:nvPicPr>
          <p:cNvPr id="13" name="Google Shape;13;p45"/>
          <p:cNvPicPr preferRelativeResize="0"/>
          <p:nvPr/>
        </p:nvPicPr>
        <p:blipFill rotWithShape="1">
          <a:blip r:embed="rId3">
            <a:alphaModFix/>
          </a:blip>
          <a:srcRect b="10162" l="0" r="0" t="6946"/>
          <a:stretch/>
        </p:blipFill>
        <p:spPr>
          <a:xfrm>
            <a:off x="5915025" y="4668230"/>
            <a:ext cx="3228975" cy="446100"/>
          </a:xfrm>
          <a:prstGeom prst="rect">
            <a:avLst/>
          </a:prstGeom>
          <a:noFill/>
          <a:ln>
            <a:noFill/>
          </a:ln>
        </p:spPr>
      </p:pic>
      <p:pic>
        <p:nvPicPr>
          <p:cNvPr id="14" name="Google Shape;14;p45"/>
          <p:cNvPicPr preferRelativeResize="0"/>
          <p:nvPr/>
        </p:nvPicPr>
        <p:blipFill rotWithShape="1">
          <a:blip r:embed="rId4">
            <a:alphaModFix/>
          </a:blip>
          <a:srcRect b="0" l="0" r="0" t="0"/>
          <a:stretch/>
        </p:blipFill>
        <p:spPr>
          <a:xfrm>
            <a:off x="6517754" y="-38251"/>
            <a:ext cx="2607284" cy="46716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3.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8.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9.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4.png"/><Relationship Id="rId6" Type="http://schemas.openxmlformats.org/officeDocument/2006/relationships/image" Target="../media/image40.png"/><Relationship Id="rId7"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4.png"/><Relationship Id="rId6" Type="http://schemas.openxmlformats.org/officeDocument/2006/relationships/image" Target="../media/image40.png"/><Relationship Id="rId7"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5.pn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5.png"/><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5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5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5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5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52.png"/><Relationship Id="rId4" Type="http://schemas.openxmlformats.org/officeDocument/2006/relationships/image" Target="../media/image48.png"/><Relationship Id="rId5" Type="http://schemas.openxmlformats.org/officeDocument/2006/relationships/image" Target="../media/image5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5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hyperlink" Target="https://scikit-learn.org/stable/tutorial/text_analytics/working_with_text_data.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idx="1" type="subTitle"/>
          </p:nvPr>
        </p:nvSpPr>
        <p:spPr>
          <a:xfrm>
            <a:off x="669225" y="2994125"/>
            <a:ext cx="7762500" cy="1241700"/>
          </a:xfrm>
          <a:prstGeom prst="rect">
            <a:avLst/>
          </a:prstGeom>
          <a:noFill/>
          <a:ln>
            <a:noFill/>
          </a:ln>
        </p:spPr>
        <p:txBody>
          <a:bodyPr anchorCtr="0" anchor="t" bIns="58925" lIns="58925" spcFirstLastPara="1" rIns="58925" wrap="square" tIns="58925">
            <a:noAutofit/>
          </a:bodyPr>
          <a:lstStyle/>
          <a:p>
            <a:pPr indent="0" lvl="0" marL="0" rtl="0" algn="ctr">
              <a:lnSpc>
                <a:spcPct val="100000"/>
              </a:lnSpc>
              <a:spcBef>
                <a:spcPts val="0"/>
              </a:spcBef>
              <a:spcAft>
                <a:spcPts val="0"/>
              </a:spcAft>
              <a:buSzPts val="1200"/>
              <a:buNone/>
            </a:pPr>
            <a:r>
              <a:rPr lang="en" sz="2100">
                <a:latin typeface="Helvetica Neue"/>
                <a:ea typeface="Helvetica Neue"/>
                <a:cs typeface="Helvetica Neue"/>
                <a:sym typeface="Helvetica Neue"/>
              </a:rPr>
              <a:t>Demetris Paschalides</a:t>
            </a:r>
            <a:endParaRPr sz="2100">
              <a:latin typeface="Helvetica Neue"/>
              <a:ea typeface="Helvetica Neue"/>
              <a:cs typeface="Helvetica Neue"/>
              <a:sym typeface="Helvetica Neue"/>
            </a:endParaRPr>
          </a:p>
          <a:p>
            <a:pPr indent="0" lvl="0" marL="0" rtl="0" algn="ctr">
              <a:lnSpc>
                <a:spcPct val="100000"/>
              </a:lnSpc>
              <a:spcBef>
                <a:spcPts val="1000"/>
              </a:spcBef>
              <a:spcAft>
                <a:spcPts val="0"/>
              </a:spcAft>
              <a:buSzPts val="1200"/>
              <a:buNone/>
            </a:pPr>
            <a:r>
              <a:rPr lang="en" sz="1700">
                <a:latin typeface="Helvetica Neue"/>
                <a:ea typeface="Helvetica Neue"/>
                <a:cs typeface="Helvetica Neue"/>
                <a:sym typeface="Helvetica Neue"/>
              </a:rPr>
              <a:t>Department of Computer Science</a:t>
            </a:r>
            <a:endParaRPr sz="1700">
              <a:latin typeface="Helvetica Neue"/>
              <a:ea typeface="Helvetica Neue"/>
              <a:cs typeface="Helvetica Neue"/>
              <a:sym typeface="Helvetica Neue"/>
            </a:endParaRPr>
          </a:p>
          <a:p>
            <a:pPr indent="0" lvl="0" marL="0" rtl="0" algn="ctr">
              <a:lnSpc>
                <a:spcPct val="100000"/>
              </a:lnSpc>
              <a:spcBef>
                <a:spcPts val="1000"/>
              </a:spcBef>
              <a:spcAft>
                <a:spcPts val="1000"/>
              </a:spcAft>
              <a:buSzPts val="1200"/>
              <a:buNone/>
            </a:pPr>
            <a:r>
              <a:rPr lang="en" sz="1700">
                <a:latin typeface="Helvetica Neue"/>
                <a:ea typeface="Helvetica Neue"/>
                <a:cs typeface="Helvetica Neue"/>
                <a:sym typeface="Helvetica Neue"/>
              </a:rPr>
              <a:t>University of Cyprus</a:t>
            </a:r>
            <a:endParaRPr sz="1550">
              <a:latin typeface="Helvetica Neue"/>
              <a:ea typeface="Helvetica Neue"/>
              <a:cs typeface="Helvetica Neue"/>
              <a:sym typeface="Helvetica Neue"/>
            </a:endParaRPr>
          </a:p>
        </p:txBody>
      </p:sp>
      <p:sp>
        <p:nvSpPr>
          <p:cNvPr id="82" name="Google Shape;82;p1"/>
          <p:cNvSpPr txBox="1"/>
          <p:nvPr>
            <p:ph type="ctrTitle"/>
          </p:nvPr>
        </p:nvSpPr>
        <p:spPr>
          <a:xfrm>
            <a:off x="280575" y="1046750"/>
            <a:ext cx="8539800" cy="1790700"/>
          </a:xfrm>
          <a:prstGeom prst="rect">
            <a:avLst/>
          </a:prstGeom>
          <a:noFill/>
          <a:ln>
            <a:noFill/>
          </a:ln>
        </p:spPr>
        <p:txBody>
          <a:bodyPr anchorCtr="0" anchor="b" bIns="58925" lIns="58925" spcFirstLastPara="1" rIns="58925" wrap="square" tIns="58925">
            <a:noAutofit/>
          </a:bodyPr>
          <a:lstStyle/>
          <a:p>
            <a:pPr indent="0" lvl="0" marL="0" rtl="0" algn="ctr">
              <a:lnSpc>
                <a:spcPct val="100000"/>
              </a:lnSpc>
              <a:spcBef>
                <a:spcPts val="0"/>
              </a:spcBef>
              <a:spcAft>
                <a:spcPts val="0"/>
              </a:spcAft>
              <a:buSzPts val="900"/>
              <a:buNone/>
            </a:pPr>
            <a:r>
              <a:rPr b="1" lang="en" sz="3400">
                <a:latin typeface="Helvetica Neue"/>
                <a:ea typeface="Helvetica Neue"/>
                <a:cs typeface="Helvetica Neue"/>
                <a:sym typeface="Helvetica Neue"/>
              </a:rPr>
              <a:t>Natural Language Processing</a:t>
            </a:r>
            <a:endParaRPr b="1" sz="3400">
              <a:latin typeface="Helvetica Neue"/>
              <a:ea typeface="Helvetica Neue"/>
              <a:cs typeface="Helvetica Neue"/>
              <a:sym typeface="Helvetica Neue"/>
            </a:endParaRPr>
          </a:p>
          <a:p>
            <a:pPr indent="0" lvl="0" marL="0" rtl="0" algn="ctr">
              <a:lnSpc>
                <a:spcPct val="100000"/>
              </a:lnSpc>
              <a:spcBef>
                <a:spcPts val="1000"/>
              </a:spcBef>
              <a:spcAft>
                <a:spcPts val="0"/>
              </a:spcAft>
              <a:buSzPts val="900"/>
              <a:buNone/>
            </a:pPr>
            <a:r>
              <a:t/>
            </a:r>
            <a:endParaRPr sz="100">
              <a:solidFill>
                <a:schemeClr val="lt1"/>
              </a:solidFill>
              <a:latin typeface="Helvetica Neue"/>
              <a:ea typeface="Helvetica Neue"/>
              <a:cs typeface="Helvetica Neue"/>
              <a:sym typeface="Helvetica Neue"/>
            </a:endParaRPr>
          </a:p>
          <a:p>
            <a:pPr indent="0" lvl="0" marL="0" rtl="0" algn="ctr">
              <a:lnSpc>
                <a:spcPct val="100000"/>
              </a:lnSpc>
              <a:spcBef>
                <a:spcPts val="1000"/>
              </a:spcBef>
              <a:spcAft>
                <a:spcPts val="1000"/>
              </a:spcAft>
              <a:buSzPts val="900"/>
              <a:buNone/>
            </a:pPr>
            <a:r>
              <a:rPr b="1" lang="en" sz="3800">
                <a:solidFill>
                  <a:schemeClr val="lt1"/>
                </a:solidFill>
                <a:latin typeface="Helvetica Neue"/>
                <a:ea typeface="Helvetica Neue"/>
                <a:cs typeface="Helvetica Neue"/>
                <a:sym typeface="Helvetica Neue"/>
              </a:rPr>
              <a:t>Text Classification</a:t>
            </a:r>
            <a:endParaRPr b="1" sz="530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048ab36023_0_5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Opinion Mining</a:t>
            </a:r>
            <a:endParaRPr b="1" sz="3100">
              <a:latin typeface="Helvetica Neue"/>
              <a:ea typeface="Helvetica Neue"/>
              <a:cs typeface="Helvetica Neue"/>
              <a:sym typeface="Helvetica Neue"/>
            </a:endParaRPr>
          </a:p>
        </p:txBody>
      </p:sp>
      <p:grpSp>
        <p:nvGrpSpPr>
          <p:cNvPr id="159" name="Google Shape;159;g2048ab36023_0_51"/>
          <p:cNvGrpSpPr/>
          <p:nvPr/>
        </p:nvGrpSpPr>
        <p:grpSpPr>
          <a:xfrm>
            <a:off x="2860904" y="932727"/>
            <a:ext cx="3422328" cy="997153"/>
            <a:chOff x="2610625" y="871975"/>
            <a:chExt cx="3922889" cy="1143000"/>
          </a:xfrm>
        </p:grpSpPr>
        <p:pic>
          <p:nvPicPr>
            <p:cNvPr id="160" name="Google Shape;160;g2048ab36023_0_51"/>
            <p:cNvPicPr preferRelativeResize="0"/>
            <p:nvPr/>
          </p:nvPicPr>
          <p:blipFill rotWithShape="1">
            <a:blip r:embed="rId3">
              <a:alphaModFix/>
            </a:blip>
            <a:srcRect b="0" l="0" r="0" t="0"/>
            <a:stretch/>
          </p:blipFill>
          <p:spPr>
            <a:xfrm>
              <a:off x="2610625" y="871975"/>
              <a:ext cx="3922889" cy="1143000"/>
            </a:xfrm>
            <a:prstGeom prst="rect">
              <a:avLst/>
            </a:prstGeom>
            <a:noFill/>
            <a:ln>
              <a:noFill/>
            </a:ln>
            <a:effectLst>
              <a:outerShdw blurRad="57150" rotWithShape="0" algn="bl" dir="5400000" dist="19050">
                <a:srgbClr val="000000">
                  <a:alpha val="49800"/>
                </a:srgbClr>
              </a:outerShdw>
            </a:effectLst>
          </p:spPr>
        </p:pic>
        <p:sp>
          <p:nvSpPr>
            <p:cNvPr id="161" name="Google Shape;161;g2048ab36023_0_51"/>
            <p:cNvSpPr/>
            <p:nvPr/>
          </p:nvSpPr>
          <p:spPr>
            <a:xfrm>
              <a:off x="6268541" y="918375"/>
              <a:ext cx="239700" cy="327000"/>
            </a:xfrm>
            <a:prstGeom prst="rect">
              <a:avLst/>
            </a:prstGeom>
            <a:solidFill>
              <a:srgbClr val="00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2" name="Google Shape;162;g2048ab36023_0_51"/>
          <p:cNvPicPr preferRelativeResize="0"/>
          <p:nvPr/>
        </p:nvPicPr>
        <p:blipFill rotWithShape="1">
          <a:blip r:embed="rId4">
            <a:alphaModFix/>
          </a:blip>
          <a:srcRect b="0" l="0" r="0" t="0"/>
          <a:stretch/>
        </p:blipFill>
        <p:spPr>
          <a:xfrm>
            <a:off x="152400" y="2395975"/>
            <a:ext cx="3422325" cy="1110435"/>
          </a:xfrm>
          <a:prstGeom prst="rect">
            <a:avLst/>
          </a:prstGeom>
          <a:noFill/>
          <a:ln>
            <a:noFill/>
          </a:ln>
          <a:effectLst>
            <a:outerShdw blurRad="57150" rotWithShape="0" algn="bl" dir="5400000" dist="19050">
              <a:srgbClr val="000000">
                <a:alpha val="49800"/>
              </a:srgbClr>
            </a:outerShdw>
          </a:effectLst>
        </p:spPr>
      </p:pic>
      <p:pic>
        <p:nvPicPr>
          <p:cNvPr id="163" name="Google Shape;163;g2048ab36023_0_51"/>
          <p:cNvPicPr preferRelativeResize="0"/>
          <p:nvPr/>
        </p:nvPicPr>
        <p:blipFill rotWithShape="1">
          <a:blip r:embed="rId5">
            <a:alphaModFix/>
          </a:blip>
          <a:srcRect b="0" l="0" r="19087" t="0"/>
          <a:stretch/>
        </p:blipFill>
        <p:spPr>
          <a:xfrm>
            <a:off x="539125" y="3710850"/>
            <a:ext cx="3422324" cy="794698"/>
          </a:xfrm>
          <a:prstGeom prst="rect">
            <a:avLst/>
          </a:prstGeom>
          <a:noFill/>
          <a:ln>
            <a:noFill/>
          </a:ln>
          <a:effectLst>
            <a:outerShdw blurRad="57150" rotWithShape="0" algn="bl" dir="5400000" dist="19050">
              <a:srgbClr val="000000">
                <a:alpha val="49800"/>
              </a:srgbClr>
            </a:outerShdw>
          </a:effectLst>
        </p:spPr>
      </p:pic>
      <p:pic>
        <p:nvPicPr>
          <p:cNvPr id="164" name="Google Shape;164;g2048ab36023_0_51"/>
          <p:cNvPicPr preferRelativeResize="0"/>
          <p:nvPr/>
        </p:nvPicPr>
        <p:blipFill rotWithShape="1">
          <a:blip r:embed="rId6">
            <a:alphaModFix/>
          </a:blip>
          <a:srcRect b="0" l="0" r="0" t="0"/>
          <a:stretch/>
        </p:blipFill>
        <p:spPr>
          <a:xfrm>
            <a:off x="5327325" y="2395975"/>
            <a:ext cx="3438525" cy="762000"/>
          </a:xfrm>
          <a:prstGeom prst="rect">
            <a:avLst/>
          </a:prstGeom>
          <a:noFill/>
          <a:ln>
            <a:noFill/>
          </a:ln>
          <a:effectLst>
            <a:outerShdw blurRad="57150" rotWithShape="0" algn="bl" dir="5400000" dist="19050">
              <a:srgbClr val="000000">
                <a:alpha val="49800"/>
              </a:srgbClr>
            </a:outerShdw>
          </a:effectLst>
        </p:spPr>
      </p:pic>
      <p:pic>
        <p:nvPicPr>
          <p:cNvPr id="165" name="Google Shape;165;g2048ab36023_0_51"/>
          <p:cNvPicPr preferRelativeResize="0"/>
          <p:nvPr/>
        </p:nvPicPr>
        <p:blipFill rotWithShape="1">
          <a:blip r:embed="rId7">
            <a:alphaModFix/>
          </a:blip>
          <a:srcRect b="0" l="0" r="0" t="0"/>
          <a:stretch/>
        </p:blipFill>
        <p:spPr>
          <a:xfrm>
            <a:off x="4832025" y="3679912"/>
            <a:ext cx="3067050" cy="962025"/>
          </a:xfrm>
          <a:prstGeom prst="rect">
            <a:avLst/>
          </a:prstGeom>
          <a:noFill/>
          <a:ln>
            <a:noFill/>
          </a:ln>
          <a:effectLst>
            <a:outerShdw blurRad="57150" rotWithShape="0" algn="bl" dir="5400000" dist="19050">
              <a:srgbClr val="000000">
                <a:alpha val="49800"/>
              </a:srgbClr>
            </a:outerShdw>
          </a:effectLst>
        </p:spPr>
      </p:pic>
      <p:cxnSp>
        <p:nvCxnSpPr>
          <p:cNvPr id="166" name="Google Shape;166;g2048ab36023_0_51"/>
          <p:cNvCxnSpPr>
            <a:stCxn id="162" idx="0"/>
            <a:endCxn id="160" idx="1"/>
          </p:cNvCxnSpPr>
          <p:nvPr/>
        </p:nvCxnSpPr>
        <p:spPr>
          <a:xfrm rot="-5400000">
            <a:off x="1879762" y="1414975"/>
            <a:ext cx="964800" cy="997200"/>
          </a:xfrm>
          <a:prstGeom prst="curvedConnector2">
            <a:avLst/>
          </a:prstGeom>
          <a:noFill/>
          <a:ln cap="flat" cmpd="sng" w="38100">
            <a:solidFill>
              <a:srgbClr val="3C78D8"/>
            </a:solidFill>
            <a:prstDash val="solid"/>
            <a:round/>
            <a:headEnd len="sm" w="sm" type="none"/>
            <a:tailEnd len="med" w="med" type="triangle"/>
          </a:ln>
        </p:spPr>
      </p:cxnSp>
      <p:cxnSp>
        <p:nvCxnSpPr>
          <p:cNvPr id="167" name="Google Shape;167;g2048ab36023_0_51"/>
          <p:cNvCxnSpPr>
            <a:stCxn id="163" idx="3"/>
          </p:cNvCxnSpPr>
          <p:nvPr/>
        </p:nvCxnSpPr>
        <p:spPr>
          <a:xfrm rot="10800000">
            <a:off x="3666249" y="1964699"/>
            <a:ext cx="295200" cy="2143500"/>
          </a:xfrm>
          <a:prstGeom prst="curvedConnector4">
            <a:avLst>
              <a:gd fmla="val -83393" name="adj1"/>
              <a:gd fmla="val 59269" name="adj2"/>
            </a:avLst>
          </a:prstGeom>
          <a:noFill/>
          <a:ln cap="flat" cmpd="sng" w="38100">
            <a:solidFill>
              <a:srgbClr val="3C78D8"/>
            </a:solidFill>
            <a:prstDash val="solid"/>
            <a:round/>
            <a:headEnd len="sm" w="sm" type="none"/>
            <a:tailEnd len="med" w="med" type="triangle"/>
          </a:ln>
        </p:spPr>
      </p:cxnSp>
      <p:cxnSp>
        <p:nvCxnSpPr>
          <p:cNvPr id="168" name="Google Shape;168;g2048ab36023_0_51"/>
          <p:cNvCxnSpPr>
            <a:stCxn id="165" idx="1"/>
          </p:cNvCxnSpPr>
          <p:nvPr/>
        </p:nvCxnSpPr>
        <p:spPr>
          <a:xfrm flipH="1" rot="10800000">
            <a:off x="4832025" y="1941525"/>
            <a:ext cx="296100" cy="2219400"/>
          </a:xfrm>
          <a:prstGeom prst="curvedConnector4">
            <a:avLst>
              <a:gd fmla="val -80420" name="adj1"/>
              <a:gd fmla="val 60837" name="adj2"/>
            </a:avLst>
          </a:prstGeom>
          <a:noFill/>
          <a:ln cap="flat" cmpd="sng" w="38100">
            <a:solidFill>
              <a:srgbClr val="CC0000"/>
            </a:solidFill>
            <a:prstDash val="solid"/>
            <a:round/>
            <a:headEnd len="sm" w="sm" type="none"/>
            <a:tailEnd len="med" w="med" type="triangle"/>
          </a:ln>
        </p:spPr>
      </p:cxnSp>
      <p:cxnSp>
        <p:nvCxnSpPr>
          <p:cNvPr id="169" name="Google Shape;169;g2048ab36023_0_51"/>
          <p:cNvCxnSpPr>
            <a:stCxn id="164" idx="0"/>
            <a:endCxn id="160" idx="3"/>
          </p:cNvCxnSpPr>
          <p:nvPr/>
        </p:nvCxnSpPr>
        <p:spPr>
          <a:xfrm flipH="1" rot="5400000">
            <a:off x="6182438" y="1531825"/>
            <a:ext cx="964800" cy="763500"/>
          </a:xfrm>
          <a:prstGeom prst="curvedConnector2">
            <a:avLst/>
          </a:prstGeom>
          <a:noFill/>
          <a:ln cap="flat" cmpd="sng" w="38100">
            <a:solidFill>
              <a:srgbClr val="CC0000"/>
            </a:solidFill>
            <a:prstDash val="solid"/>
            <a:round/>
            <a:headEnd len="sm" w="sm" type="none"/>
            <a:tailEnd len="med" w="med" type="triangle"/>
          </a:ln>
        </p:spPr>
      </p:cxnSp>
      <p:sp>
        <p:nvSpPr>
          <p:cNvPr id="170" name="Google Shape;170;g2048ab36023_0_51"/>
          <p:cNvSpPr txBox="1"/>
          <p:nvPr>
            <p:ph type="title"/>
          </p:nvPr>
        </p:nvSpPr>
        <p:spPr>
          <a:xfrm>
            <a:off x="82789" y="1977401"/>
            <a:ext cx="12786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2300">
                <a:solidFill>
                  <a:srgbClr val="3C78D8"/>
                </a:solidFill>
                <a:latin typeface="Helvetica Neue"/>
                <a:ea typeface="Helvetica Neue"/>
                <a:cs typeface="Helvetica Neue"/>
                <a:sym typeface="Helvetica Neue"/>
              </a:rPr>
              <a:t>Positive</a:t>
            </a:r>
            <a:endParaRPr b="1" sz="2300">
              <a:solidFill>
                <a:srgbClr val="3C78D8"/>
              </a:solidFill>
              <a:latin typeface="Helvetica Neue"/>
              <a:ea typeface="Helvetica Neue"/>
              <a:cs typeface="Helvetica Neue"/>
              <a:sym typeface="Helvetica Neue"/>
            </a:endParaRPr>
          </a:p>
        </p:txBody>
      </p:sp>
      <p:sp>
        <p:nvSpPr>
          <p:cNvPr id="171" name="Google Shape;171;g2048ab36023_0_51"/>
          <p:cNvSpPr txBox="1"/>
          <p:nvPr>
            <p:ph type="title"/>
          </p:nvPr>
        </p:nvSpPr>
        <p:spPr>
          <a:xfrm>
            <a:off x="7486050" y="1978701"/>
            <a:ext cx="13560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2300">
                <a:solidFill>
                  <a:srgbClr val="CC0000"/>
                </a:solidFill>
                <a:latin typeface="Helvetica Neue"/>
                <a:ea typeface="Helvetica Neue"/>
                <a:cs typeface="Helvetica Neue"/>
                <a:sym typeface="Helvetica Neue"/>
              </a:rPr>
              <a:t>Negative</a:t>
            </a:r>
            <a:endParaRPr b="1" sz="2300">
              <a:solidFill>
                <a:srgbClr val="CC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048ab36023_0_68"/>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AutoNum type="arabicPeriod"/>
            </a:pPr>
            <a:r>
              <a:rPr lang="en" sz="2100">
                <a:solidFill>
                  <a:schemeClr val="lt1"/>
                </a:solidFill>
                <a:latin typeface="Helvetica Neue"/>
                <a:ea typeface="Helvetica Neue"/>
                <a:cs typeface="Helvetica Neue"/>
                <a:sym typeface="Helvetica Neue"/>
              </a:rPr>
              <a:t>By 1925 present-day Vietnam was divided into three parts under French colonial rule. The southern region embracing Saigon and the Mekong delta was the colony of Cochin-China; the central area with its imperial capital at Hue was the protectorate of Annam…</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1000"/>
              </a:spcBef>
              <a:spcAft>
                <a:spcPts val="0"/>
              </a:spcAft>
              <a:buClr>
                <a:schemeClr val="lt1"/>
              </a:buClr>
              <a:buSzPts val="2100"/>
              <a:buFont typeface="Helvetica Neue"/>
              <a:buAutoNum type="arabicPeriod"/>
            </a:pPr>
            <a:r>
              <a:rPr lang="en" sz="2100">
                <a:solidFill>
                  <a:schemeClr val="lt1"/>
                </a:solidFill>
                <a:latin typeface="Helvetica Neue"/>
                <a:ea typeface="Helvetica Neue"/>
                <a:cs typeface="Helvetica Neue"/>
                <a:sym typeface="Helvetica Neue"/>
              </a:rPr>
              <a:t>Clara never failed to be astonished by the extraordinary felicity of her own name. She found it hard to trust herself to the mercy of fate, which had managed over the years to convert her greatest shame into one of her greatest assets…</a:t>
            </a:r>
            <a:endParaRPr sz="2100">
              <a:solidFill>
                <a:schemeClr val="lt1"/>
              </a:solidFill>
              <a:latin typeface="Helvetica Neue"/>
              <a:ea typeface="Helvetica Neue"/>
              <a:cs typeface="Helvetica Neue"/>
              <a:sym typeface="Helvetica Neue"/>
            </a:endParaRPr>
          </a:p>
        </p:txBody>
      </p:sp>
      <p:sp>
        <p:nvSpPr>
          <p:cNvPr id="177" name="Google Shape;177;g2048ab36023_0_6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Author: Male or Female ?</a:t>
            </a:r>
            <a:endParaRPr b="1" sz="3100">
              <a:latin typeface="Helvetica Neue"/>
              <a:ea typeface="Helvetica Neue"/>
              <a:cs typeface="Helvetica Neue"/>
              <a:sym typeface="Helvetica Neue"/>
            </a:endParaRPr>
          </a:p>
        </p:txBody>
      </p:sp>
      <p:sp>
        <p:nvSpPr>
          <p:cNvPr id="178" name="Google Shape;178;g2048ab36023_0_68"/>
          <p:cNvSpPr txBox="1"/>
          <p:nvPr/>
        </p:nvSpPr>
        <p:spPr>
          <a:xfrm>
            <a:off x="205446" y="4239231"/>
            <a:ext cx="88227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oboto"/>
                <a:ea typeface="Roboto"/>
                <a:cs typeface="Roboto"/>
                <a:sym typeface="Roboto"/>
              </a:rPr>
              <a:t>S. Argamon, M. Koppel, J. Fine, A. R. Shimori, 2003. “Gender, Genre, and Writing Style in Formal Written Texts,” Text, vol. 23, p. 321-346</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048ab36023_0_80"/>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AutoNum type="arabicPeriod"/>
            </a:pPr>
            <a:r>
              <a:rPr lang="en" sz="2100">
                <a:solidFill>
                  <a:schemeClr val="lt1"/>
                </a:solidFill>
                <a:latin typeface="Helvetica Neue"/>
                <a:ea typeface="Helvetica Neue"/>
                <a:cs typeface="Helvetica Neue"/>
                <a:sym typeface="Helvetica Neue"/>
              </a:rPr>
              <a:t>By 1925 present-day Vietnam was divided into three parts under French colonial rule. </a:t>
            </a:r>
            <a:r>
              <a:rPr lang="en" sz="2100">
                <a:solidFill>
                  <a:schemeClr val="lt1"/>
                </a:solidFill>
                <a:highlight>
                  <a:srgbClr val="F1C232"/>
                </a:highlight>
                <a:latin typeface="Helvetica Neue"/>
                <a:ea typeface="Helvetica Neue"/>
                <a:cs typeface="Helvetica Neue"/>
                <a:sym typeface="Helvetica Neue"/>
              </a:rPr>
              <a:t>The</a:t>
            </a:r>
            <a:r>
              <a:rPr lang="en" sz="2100">
                <a:solidFill>
                  <a:schemeClr val="lt1"/>
                </a:solidFill>
                <a:latin typeface="Helvetica Neue"/>
                <a:ea typeface="Helvetica Neue"/>
                <a:cs typeface="Helvetica Neue"/>
                <a:sym typeface="Helvetica Neue"/>
              </a:rPr>
              <a:t> southern region embracing Saigon and </a:t>
            </a:r>
            <a:r>
              <a:rPr lang="en" sz="2100">
                <a:solidFill>
                  <a:schemeClr val="lt1"/>
                </a:solidFill>
                <a:highlight>
                  <a:srgbClr val="F1C232"/>
                </a:highlight>
                <a:latin typeface="Helvetica Neue"/>
                <a:ea typeface="Helvetica Neue"/>
                <a:cs typeface="Helvetica Neue"/>
                <a:sym typeface="Helvetica Neue"/>
              </a:rPr>
              <a:t>the</a:t>
            </a:r>
            <a:r>
              <a:rPr lang="en" sz="2100">
                <a:solidFill>
                  <a:schemeClr val="lt1"/>
                </a:solidFill>
                <a:latin typeface="Helvetica Neue"/>
                <a:ea typeface="Helvetica Neue"/>
                <a:cs typeface="Helvetica Neue"/>
                <a:sym typeface="Helvetica Neue"/>
              </a:rPr>
              <a:t> Mekong delta was </a:t>
            </a:r>
            <a:r>
              <a:rPr lang="en" sz="2100">
                <a:solidFill>
                  <a:schemeClr val="lt1"/>
                </a:solidFill>
                <a:highlight>
                  <a:srgbClr val="F1C232"/>
                </a:highlight>
                <a:latin typeface="Helvetica Neue"/>
                <a:ea typeface="Helvetica Neue"/>
                <a:cs typeface="Helvetica Neue"/>
                <a:sym typeface="Helvetica Neue"/>
              </a:rPr>
              <a:t>the</a:t>
            </a:r>
            <a:r>
              <a:rPr lang="en" sz="2100">
                <a:solidFill>
                  <a:schemeClr val="lt1"/>
                </a:solidFill>
                <a:latin typeface="Helvetica Neue"/>
                <a:ea typeface="Helvetica Neue"/>
                <a:cs typeface="Helvetica Neue"/>
                <a:sym typeface="Helvetica Neue"/>
              </a:rPr>
              <a:t> colony of Cochin-China; </a:t>
            </a:r>
            <a:r>
              <a:rPr lang="en" sz="2100">
                <a:solidFill>
                  <a:schemeClr val="lt1"/>
                </a:solidFill>
                <a:highlight>
                  <a:srgbClr val="F1C232"/>
                </a:highlight>
                <a:latin typeface="Helvetica Neue"/>
                <a:ea typeface="Helvetica Neue"/>
                <a:cs typeface="Helvetica Neue"/>
                <a:sym typeface="Helvetica Neue"/>
              </a:rPr>
              <a:t>the</a:t>
            </a:r>
            <a:r>
              <a:rPr lang="en" sz="2100">
                <a:solidFill>
                  <a:schemeClr val="lt1"/>
                </a:solidFill>
                <a:latin typeface="Helvetica Neue"/>
                <a:ea typeface="Helvetica Neue"/>
                <a:cs typeface="Helvetica Neue"/>
                <a:sym typeface="Helvetica Neue"/>
              </a:rPr>
              <a:t> central area with </a:t>
            </a:r>
            <a:r>
              <a:rPr lang="en" sz="2100">
                <a:solidFill>
                  <a:schemeClr val="lt1"/>
                </a:solidFill>
                <a:highlight>
                  <a:srgbClr val="F1C232"/>
                </a:highlight>
                <a:latin typeface="Helvetica Neue"/>
                <a:ea typeface="Helvetica Neue"/>
                <a:cs typeface="Helvetica Neue"/>
                <a:sym typeface="Helvetica Neue"/>
              </a:rPr>
              <a:t>its</a:t>
            </a:r>
            <a:r>
              <a:rPr lang="en" sz="2100">
                <a:solidFill>
                  <a:schemeClr val="lt1"/>
                </a:solidFill>
                <a:latin typeface="Helvetica Neue"/>
                <a:ea typeface="Helvetica Neue"/>
                <a:cs typeface="Helvetica Neue"/>
                <a:sym typeface="Helvetica Neue"/>
              </a:rPr>
              <a:t> imperial capital at Hue was </a:t>
            </a:r>
            <a:r>
              <a:rPr lang="en" sz="2100">
                <a:solidFill>
                  <a:schemeClr val="lt1"/>
                </a:solidFill>
                <a:highlight>
                  <a:srgbClr val="F1C232"/>
                </a:highlight>
                <a:latin typeface="Helvetica Neue"/>
                <a:ea typeface="Helvetica Neue"/>
                <a:cs typeface="Helvetica Neue"/>
                <a:sym typeface="Helvetica Neue"/>
              </a:rPr>
              <a:t>the</a:t>
            </a:r>
            <a:r>
              <a:rPr lang="en" sz="2100">
                <a:solidFill>
                  <a:schemeClr val="lt1"/>
                </a:solidFill>
                <a:latin typeface="Helvetica Neue"/>
                <a:ea typeface="Helvetica Neue"/>
                <a:cs typeface="Helvetica Neue"/>
                <a:sym typeface="Helvetica Neue"/>
              </a:rPr>
              <a:t> protectorate of Annam…</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1000"/>
              </a:spcBef>
              <a:spcAft>
                <a:spcPts val="0"/>
              </a:spcAft>
              <a:buClr>
                <a:schemeClr val="lt1"/>
              </a:buClr>
              <a:buSzPts val="2100"/>
              <a:buFont typeface="Helvetica Neue"/>
              <a:buAutoNum type="arabicPeriod"/>
            </a:pPr>
            <a:r>
              <a:rPr lang="en" sz="2100">
                <a:solidFill>
                  <a:schemeClr val="lt1"/>
                </a:solidFill>
                <a:highlight>
                  <a:srgbClr val="F1C232"/>
                </a:highlight>
                <a:latin typeface="Helvetica Neue"/>
                <a:ea typeface="Helvetica Neue"/>
                <a:cs typeface="Helvetica Neue"/>
                <a:sym typeface="Helvetica Neue"/>
              </a:rPr>
              <a:t>Clara</a:t>
            </a:r>
            <a:r>
              <a:rPr lang="en" sz="2100">
                <a:solidFill>
                  <a:schemeClr val="lt1"/>
                </a:solidFill>
                <a:latin typeface="Helvetica Neue"/>
                <a:ea typeface="Helvetica Neue"/>
                <a:cs typeface="Helvetica Neue"/>
                <a:sym typeface="Helvetica Neue"/>
              </a:rPr>
              <a:t> never failed to be astonished by the extraordinary felicity of </a:t>
            </a:r>
            <a:r>
              <a:rPr lang="en" sz="2100">
                <a:solidFill>
                  <a:schemeClr val="lt1"/>
                </a:solidFill>
                <a:highlight>
                  <a:srgbClr val="F1C232"/>
                </a:highlight>
                <a:latin typeface="Helvetica Neue"/>
                <a:ea typeface="Helvetica Neue"/>
                <a:cs typeface="Helvetica Neue"/>
                <a:sym typeface="Helvetica Neue"/>
              </a:rPr>
              <a:t>her</a:t>
            </a:r>
            <a:r>
              <a:rPr lang="en" sz="2100">
                <a:solidFill>
                  <a:schemeClr val="lt1"/>
                </a:solidFill>
                <a:latin typeface="Helvetica Neue"/>
                <a:ea typeface="Helvetica Neue"/>
                <a:cs typeface="Helvetica Neue"/>
                <a:sym typeface="Helvetica Neue"/>
              </a:rPr>
              <a:t> own name. </a:t>
            </a:r>
            <a:r>
              <a:rPr lang="en" sz="2100">
                <a:solidFill>
                  <a:schemeClr val="lt1"/>
                </a:solidFill>
                <a:highlight>
                  <a:srgbClr val="F1C232"/>
                </a:highlight>
                <a:latin typeface="Helvetica Neue"/>
                <a:ea typeface="Helvetica Neue"/>
                <a:cs typeface="Helvetica Neue"/>
                <a:sym typeface="Helvetica Neue"/>
              </a:rPr>
              <a:t>She</a:t>
            </a:r>
            <a:r>
              <a:rPr lang="en" sz="2100">
                <a:solidFill>
                  <a:schemeClr val="lt1"/>
                </a:solidFill>
                <a:latin typeface="Helvetica Neue"/>
                <a:ea typeface="Helvetica Neue"/>
                <a:cs typeface="Helvetica Neue"/>
                <a:sym typeface="Helvetica Neue"/>
              </a:rPr>
              <a:t> found it hard to trust </a:t>
            </a:r>
            <a:r>
              <a:rPr lang="en" sz="2100">
                <a:solidFill>
                  <a:schemeClr val="lt1"/>
                </a:solidFill>
                <a:highlight>
                  <a:srgbClr val="F1C232"/>
                </a:highlight>
                <a:latin typeface="Helvetica Neue"/>
                <a:ea typeface="Helvetica Neue"/>
                <a:cs typeface="Helvetica Neue"/>
                <a:sym typeface="Helvetica Neue"/>
              </a:rPr>
              <a:t>herself</a:t>
            </a:r>
            <a:r>
              <a:rPr lang="en" sz="2100">
                <a:solidFill>
                  <a:schemeClr val="lt1"/>
                </a:solidFill>
                <a:latin typeface="Helvetica Neue"/>
                <a:ea typeface="Helvetica Neue"/>
                <a:cs typeface="Helvetica Neue"/>
                <a:sym typeface="Helvetica Neue"/>
              </a:rPr>
              <a:t> to the mercy of fate, which had managed over the years to convert </a:t>
            </a:r>
            <a:r>
              <a:rPr lang="en" sz="2100">
                <a:solidFill>
                  <a:schemeClr val="lt1"/>
                </a:solidFill>
                <a:highlight>
                  <a:srgbClr val="F1C232"/>
                </a:highlight>
                <a:latin typeface="Helvetica Neue"/>
                <a:ea typeface="Helvetica Neue"/>
                <a:cs typeface="Helvetica Neue"/>
                <a:sym typeface="Helvetica Neue"/>
              </a:rPr>
              <a:t>her</a:t>
            </a:r>
            <a:r>
              <a:rPr lang="en" sz="2100">
                <a:solidFill>
                  <a:schemeClr val="lt1"/>
                </a:solidFill>
                <a:latin typeface="Helvetica Neue"/>
                <a:ea typeface="Helvetica Neue"/>
                <a:cs typeface="Helvetica Neue"/>
                <a:sym typeface="Helvetica Neue"/>
              </a:rPr>
              <a:t> greatest shame into one of </a:t>
            </a:r>
            <a:r>
              <a:rPr lang="en" sz="2100">
                <a:solidFill>
                  <a:schemeClr val="lt1"/>
                </a:solidFill>
                <a:highlight>
                  <a:srgbClr val="F1C232"/>
                </a:highlight>
                <a:latin typeface="Helvetica Neue"/>
                <a:ea typeface="Helvetica Neue"/>
                <a:cs typeface="Helvetica Neue"/>
                <a:sym typeface="Helvetica Neue"/>
              </a:rPr>
              <a:t>her</a:t>
            </a:r>
            <a:r>
              <a:rPr lang="en" sz="2100">
                <a:solidFill>
                  <a:schemeClr val="lt1"/>
                </a:solidFill>
                <a:latin typeface="Helvetica Neue"/>
                <a:ea typeface="Helvetica Neue"/>
                <a:cs typeface="Helvetica Neue"/>
                <a:sym typeface="Helvetica Neue"/>
              </a:rPr>
              <a:t> greatest assets…</a:t>
            </a:r>
            <a:endParaRPr sz="2100">
              <a:solidFill>
                <a:schemeClr val="lt1"/>
              </a:solidFill>
              <a:latin typeface="Helvetica Neue"/>
              <a:ea typeface="Helvetica Neue"/>
              <a:cs typeface="Helvetica Neue"/>
              <a:sym typeface="Helvetica Neue"/>
            </a:endParaRPr>
          </a:p>
        </p:txBody>
      </p:sp>
      <p:sp>
        <p:nvSpPr>
          <p:cNvPr id="184" name="Google Shape;184;g2048ab36023_0_8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Author: Male or Female ?</a:t>
            </a:r>
            <a:endParaRPr b="1" sz="3100">
              <a:latin typeface="Helvetica Neue"/>
              <a:ea typeface="Helvetica Neue"/>
              <a:cs typeface="Helvetica Neue"/>
              <a:sym typeface="Helvetica Neue"/>
            </a:endParaRPr>
          </a:p>
        </p:txBody>
      </p:sp>
      <p:sp>
        <p:nvSpPr>
          <p:cNvPr id="185" name="Google Shape;185;g2048ab36023_0_80"/>
          <p:cNvSpPr txBox="1"/>
          <p:nvPr/>
        </p:nvSpPr>
        <p:spPr>
          <a:xfrm>
            <a:off x="205446" y="4239231"/>
            <a:ext cx="88227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oboto"/>
                <a:ea typeface="Roboto"/>
                <a:cs typeface="Roboto"/>
                <a:sym typeface="Roboto"/>
              </a:rPr>
              <a:t>S. Argamon, M. Koppel, J. Fine, A. R. Shimori, 2003. “Gender, Genre, and Writing Style in Formal Written Texts,” Text, vol. 23, p. 321-346</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Is this SPAM ?</a:t>
            </a:r>
            <a:endParaRPr b="1" sz="3100">
              <a:latin typeface="Helvetica Neue"/>
              <a:ea typeface="Helvetica Neue"/>
              <a:cs typeface="Helvetica Neue"/>
              <a:sym typeface="Helvetica Neue"/>
            </a:endParaRPr>
          </a:p>
        </p:txBody>
      </p:sp>
      <p:pic>
        <p:nvPicPr>
          <p:cNvPr id="191" name="Google Shape;191;p6"/>
          <p:cNvPicPr preferRelativeResize="0"/>
          <p:nvPr/>
        </p:nvPicPr>
        <p:blipFill rotWithShape="1">
          <a:blip r:embed="rId3">
            <a:alphaModFix/>
          </a:blip>
          <a:srcRect b="0" l="0" r="0" t="0"/>
          <a:stretch/>
        </p:blipFill>
        <p:spPr>
          <a:xfrm>
            <a:off x="205450" y="881850"/>
            <a:ext cx="8136051" cy="3661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Subject of Articles</a:t>
            </a:r>
            <a:endParaRPr b="1" sz="3100">
              <a:latin typeface="Helvetica Neue"/>
              <a:ea typeface="Helvetica Neue"/>
              <a:cs typeface="Helvetica Neue"/>
              <a:sym typeface="Helvetica Neue"/>
            </a:endParaRPr>
          </a:p>
        </p:txBody>
      </p:sp>
      <p:sp>
        <p:nvSpPr>
          <p:cNvPr id="197" name="Google Shape;197;p7"/>
          <p:cNvSpPr/>
          <p:nvPr/>
        </p:nvSpPr>
        <p:spPr>
          <a:xfrm>
            <a:off x="5232700" y="2376300"/>
            <a:ext cx="752400" cy="6366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7"/>
          <p:cNvSpPr txBox="1"/>
          <p:nvPr>
            <p:ph idx="1" type="body"/>
          </p:nvPr>
        </p:nvSpPr>
        <p:spPr>
          <a:xfrm>
            <a:off x="6577775" y="1623525"/>
            <a:ext cx="1851900" cy="23775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Politics</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Sports</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Lifestyle</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Gossip</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Health</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p:txBody>
      </p:sp>
      <p:pic>
        <p:nvPicPr>
          <p:cNvPr id="199" name="Google Shape;199;p7"/>
          <p:cNvPicPr preferRelativeResize="0"/>
          <p:nvPr/>
        </p:nvPicPr>
        <p:blipFill rotWithShape="1">
          <a:blip r:embed="rId3">
            <a:alphaModFix/>
          </a:blip>
          <a:srcRect b="0" l="0" r="0" t="0"/>
          <a:stretch/>
        </p:blipFill>
        <p:spPr>
          <a:xfrm>
            <a:off x="345775" y="810925"/>
            <a:ext cx="4402525" cy="3906544"/>
          </a:xfrm>
          <a:prstGeom prst="rect">
            <a:avLst/>
          </a:prstGeom>
          <a:noFill/>
          <a:ln cap="flat" cmpd="sng" w="19050">
            <a:solidFill>
              <a:srgbClr val="434343"/>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txBox="1"/>
          <p:nvPr>
            <p:ph idx="1" type="body"/>
          </p:nvPr>
        </p:nvSpPr>
        <p:spPr>
          <a:xfrm>
            <a:off x="1147200" y="2150250"/>
            <a:ext cx="6760500" cy="10458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15000"/>
              </a:lnSpc>
              <a:spcBef>
                <a:spcPts val="1000"/>
              </a:spcBef>
              <a:spcAft>
                <a:spcPts val="0"/>
              </a:spcAft>
              <a:buSzPts val="900"/>
              <a:buNone/>
            </a:pPr>
            <a:r>
              <a:rPr lang="en" sz="2600">
                <a:solidFill>
                  <a:schemeClr val="lt1"/>
                </a:solidFill>
                <a:latin typeface="Helvetica Neue"/>
                <a:ea typeface="Helvetica Neue"/>
                <a:cs typeface="Helvetica Neue"/>
                <a:sym typeface="Helvetica Neue"/>
              </a:rPr>
              <a:t>Given a text W = (w</a:t>
            </a:r>
            <a:r>
              <a:rPr baseline="-25000" lang="en" sz="2600">
                <a:solidFill>
                  <a:schemeClr val="lt1"/>
                </a:solidFill>
                <a:latin typeface="Helvetica Neue"/>
                <a:ea typeface="Helvetica Neue"/>
                <a:cs typeface="Helvetica Neue"/>
                <a:sym typeface="Helvetica Neue"/>
              </a:rPr>
              <a:t>1</a:t>
            </a:r>
            <a:r>
              <a:rPr lang="en" sz="2600">
                <a:solidFill>
                  <a:schemeClr val="lt1"/>
                </a:solidFill>
                <a:latin typeface="Helvetica Neue"/>
                <a:ea typeface="Helvetica Neue"/>
                <a:cs typeface="Helvetica Neue"/>
                <a:sym typeface="Helvetica Neue"/>
              </a:rPr>
              <a:t>, w</a:t>
            </a:r>
            <a:r>
              <a:rPr baseline="-25000" lang="en" sz="2600">
                <a:solidFill>
                  <a:schemeClr val="lt1"/>
                </a:solidFill>
                <a:latin typeface="Helvetica Neue"/>
                <a:ea typeface="Helvetica Neue"/>
                <a:cs typeface="Helvetica Neue"/>
                <a:sym typeface="Helvetica Neue"/>
              </a:rPr>
              <a:t>2</a:t>
            </a:r>
            <a:r>
              <a:rPr lang="en" sz="2600">
                <a:solidFill>
                  <a:schemeClr val="lt1"/>
                </a:solidFill>
                <a:latin typeface="Helvetica Neue"/>
                <a:ea typeface="Helvetica Neue"/>
                <a:cs typeface="Helvetica Neue"/>
                <a:sym typeface="Helvetica Neue"/>
              </a:rPr>
              <a:t>, …, w</a:t>
            </a:r>
            <a:r>
              <a:rPr baseline="-25000" lang="en" sz="2600">
                <a:solidFill>
                  <a:schemeClr val="lt1"/>
                </a:solidFill>
                <a:latin typeface="Helvetica Neue"/>
                <a:ea typeface="Helvetica Neue"/>
                <a:cs typeface="Helvetica Neue"/>
                <a:sym typeface="Helvetica Neue"/>
              </a:rPr>
              <a:t>T</a:t>
            </a:r>
            <a:r>
              <a:rPr lang="en" sz="2600">
                <a:solidFill>
                  <a:schemeClr val="lt1"/>
                </a:solidFill>
                <a:latin typeface="Helvetica Neue"/>
                <a:ea typeface="Helvetica Neue"/>
                <a:cs typeface="Helvetica Neue"/>
                <a:sym typeface="Helvetica Neue"/>
              </a:rPr>
              <a:t>), with w</a:t>
            </a:r>
            <a:r>
              <a:rPr baseline="-25000" lang="en" sz="2600">
                <a:solidFill>
                  <a:schemeClr val="lt1"/>
                </a:solidFill>
                <a:latin typeface="Helvetica Neue"/>
                <a:ea typeface="Helvetica Neue"/>
                <a:cs typeface="Helvetica Neue"/>
                <a:sym typeface="Helvetica Neue"/>
              </a:rPr>
              <a:t>i </a:t>
            </a:r>
            <a:r>
              <a:rPr lang="en" sz="2600">
                <a:solidFill>
                  <a:schemeClr val="lt1"/>
                </a:solidFill>
                <a:latin typeface="Helvetica Neue"/>
                <a:ea typeface="Helvetica Neue"/>
                <a:cs typeface="Helvetica Neue"/>
                <a:sym typeface="Helvetica Neue"/>
              </a:rPr>
              <a:t>∈ V, </a:t>
            </a:r>
            <a:br>
              <a:rPr lang="en" sz="2600">
                <a:solidFill>
                  <a:schemeClr val="lt1"/>
                </a:solidFill>
                <a:latin typeface="Helvetica Neue"/>
                <a:ea typeface="Helvetica Neue"/>
                <a:cs typeface="Helvetica Neue"/>
                <a:sym typeface="Helvetica Neue"/>
              </a:rPr>
            </a:br>
            <a:r>
              <a:rPr lang="en" sz="2600">
                <a:solidFill>
                  <a:schemeClr val="lt1"/>
                </a:solidFill>
                <a:latin typeface="Helvetica Neue"/>
                <a:ea typeface="Helvetica Neue"/>
                <a:cs typeface="Helvetica Neue"/>
                <a:sym typeface="Helvetica Neue"/>
              </a:rPr>
              <a:t>predict a label y ∈ Y</a:t>
            </a:r>
            <a:endParaRPr sz="2600">
              <a:solidFill>
                <a:schemeClr val="lt1"/>
              </a:solidFill>
              <a:latin typeface="Helvetica Neue"/>
              <a:ea typeface="Helvetica Neue"/>
              <a:cs typeface="Helvetica Neue"/>
              <a:sym typeface="Helvetica Neue"/>
            </a:endParaRPr>
          </a:p>
        </p:txBody>
      </p:sp>
      <p:sp>
        <p:nvSpPr>
          <p:cNvPr id="205" name="Google Shape;205;p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Text Classification Problem</a:t>
            </a:r>
            <a:endParaRPr b="1" sz="3100">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Τext Classification Applications</a:t>
            </a:r>
            <a:endParaRPr b="1" sz="3100">
              <a:latin typeface="Helvetica Neue"/>
              <a:ea typeface="Helvetica Neue"/>
              <a:cs typeface="Helvetica Neue"/>
              <a:sym typeface="Helvetica Neue"/>
            </a:endParaRPr>
          </a:p>
        </p:txBody>
      </p:sp>
      <p:graphicFrame>
        <p:nvGraphicFramePr>
          <p:cNvPr id="211" name="Google Shape;211;p9"/>
          <p:cNvGraphicFramePr/>
          <p:nvPr/>
        </p:nvGraphicFramePr>
        <p:xfrm>
          <a:off x="205450" y="905750"/>
          <a:ext cx="3000000" cy="3000000"/>
        </p:xfrm>
        <a:graphic>
          <a:graphicData uri="http://schemas.openxmlformats.org/drawingml/2006/table">
            <a:tbl>
              <a:tblPr>
                <a:noFill/>
                <a:tableStyleId>{731C519C-6C1C-4E7D-863A-BACB7DDD5977}</a:tableStyleId>
              </a:tblPr>
              <a:tblGrid>
                <a:gridCol w="3120675"/>
                <a:gridCol w="1245875"/>
                <a:gridCol w="4350550"/>
              </a:tblGrid>
              <a:tr h="381000">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t>Task</a:t>
                      </a:r>
                      <a:endParaRPr b="1" sz="20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t>X</a:t>
                      </a:r>
                      <a:endParaRPr b="1" sz="20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t>Y</a:t>
                      </a:r>
                      <a:endParaRPr b="1" sz="2000" u="none" cap="none" strike="noStrike"/>
                    </a:p>
                  </a:txBody>
                  <a:tcPr marT="91425" marB="91425" marR="91425" marL="91425">
                    <a:solidFill>
                      <a:srgbClr val="F3F3F3"/>
                    </a:solidFill>
                  </a:tcPr>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Language Identification</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Text</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 English, Greek, Mandarin, … }</a:t>
                      </a:r>
                      <a:endParaRPr sz="18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SPAM Classification</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Email</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 SPAM, not SPAM }</a:t>
                      </a:r>
                      <a:endParaRPr sz="18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Authorship Attribution</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Text</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 J.K. Rowling, George R. R. Martin, … }</a:t>
                      </a:r>
                      <a:endParaRPr sz="18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Genre Classification</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Novel</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 Detective, Romance, Fantasy, … }</a:t>
                      </a:r>
                      <a:endParaRPr sz="18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Sentiment Classification</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Text</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 Positive, Negative, Neutral, Mixed }</a:t>
                      </a:r>
                      <a:endParaRPr sz="18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Hate-speech Classification</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Text</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 Toxic, Sexist, Hate, Racism, … }</a:t>
                      </a:r>
                      <a:endParaRPr sz="18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Veracity Classification</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Text</a:t>
                      </a:r>
                      <a:endParaRPr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 Fake, Real, Reliable, Unreliable }</a:t>
                      </a:r>
                      <a:endParaRPr sz="1800" u="none" cap="none" strike="noStrike"/>
                    </a:p>
                  </a:txBody>
                  <a:tcPr marT="91425" marB="91425" marR="91425" marL="9142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Rules based on patterns, word combinations or other features.	</a:t>
            </a:r>
            <a:endParaRPr sz="26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SPAM / UNRELIABLE: </a:t>
            </a:r>
            <a:endParaRPr sz="2200">
              <a:solidFill>
                <a:schemeClr val="lt1"/>
              </a:solidFill>
              <a:latin typeface="Helvetica Neue"/>
              <a:ea typeface="Helvetica Neue"/>
              <a:cs typeface="Helvetica Neue"/>
              <a:sym typeface="Helvetica Neue"/>
            </a:endParaRPr>
          </a:p>
          <a:p>
            <a:pPr indent="-368300" lvl="2" marL="13716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Black-listed sources e.g. www.realnews.124.info</a:t>
            </a:r>
            <a:endParaRPr sz="2200">
              <a:solidFill>
                <a:schemeClr val="lt1"/>
              </a:solidFill>
              <a:latin typeface="Helvetica Neue"/>
              <a:ea typeface="Helvetica Neue"/>
              <a:cs typeface="Helvetica Neue"/>
              <a:sym typeface="Helvetica Neue"/>
            </a:endParaRPr>
          </a:p>
          <a:p>
            <a:pPr indent="-393700" lvl="1" marL="571500" rtl="0" algn="l">
              <a:lnSpc>
                <a:spcPct val="115000"/>
              </a:lnSpc>
              <a:spcBef>
                <a:spcPts val="100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If rules refined by experts </a:t>
            </a:r>
            <a:r>
              <a:rPr b="1" lang="en" sz="2600">
                <a:solidFill>
                  <a:schemeClr val="lt1"/>
                </a:solidFill>
                <a:latin typeface="Helvetica Neue"/>
                <a:ea typeface="Helvetica Neue"/>
                <a:cs typeface="Helvetica Neue"/>
                <a:sym typeface="Helvetica Neue"/>
              </a:rPr>
              <a:t>→</a:t>
            </a:r>
            <a:r>
              <a:rPr lang="en" sz="2600">
                <a:solidFill>
                  <a:schemeClr val="lt1"/>
                </a:solidFill>
                <a:latin typeface="Helvetica Neue"/>
                <a:ea typeface="Helvetica Neue"/>
                <a:cs typeface="Helvetica Neue"/>
                <a:sym typeface="Helvetica Neue"/>
              </a:rPr>
              <a:t> high accuracy scores.</a:t>
            </a:r>
            <a:endParaRPr sz="2600" u="sng">
              <a:solidFill>
                <a:schemeClr val="lt1"/>
              </a:solidFill>
              <a:latin typeface="Helvetica Neue"/>
              <a:ea typeface="Helvetica Neue"/>
              <a:cs typeface="Helvetica Neue"/>
              <a:sym typeface="Helvetica Neue"/>
            </a:endParaRPr>
          </a:p>
        </p:txBody>
      </p:sp>
      <p:sp>
        <p:nvSpPr>
          <p:cNvPr id="217" name="Google Shape;217;p1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Classification Methods: </a:t>
            </a:r>
            <a:br>
              <a:rPr b="1" lang="en" sz="3100">
                <a:solidFill>
                  <a:schemeClr val="lt1"/>
                </a:solidFill>
                <a:latin typeface="Helvetica Neue"/>
                <a:ea typeface="Helvetica Neue"/>
                <a:cs typeface="Helvetica Neue"/>
                <a:sym typeface="Helvetica Neue"/>
              </a:rPr>
            </a:br>
            <a:r>
              <a:rPr b="1" lang="en" sz="2500">
                <a:solidFill>
                  <a:schemeClr val="lt1"/>
                </a:solidFill>
                <a:latin typeface="Helvetica Neue"/>
                <a:ea typeface="Helvetica Neue"/>
                <a:cs typeface="Helvetica Neue"/>
                <a:sym typeface="Helvetica Neue"/>
              </a:rPr>
              <a:t>Rule-based Classification</a:t>
            </a:r>
            <a:endParaRPr b="1" sz="310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048ab36023_0_86"/>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Rules based on patterns, word combinations or other features.	</a:t>
            </a:r>
            <a:endParaRPr sz="26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SPAM / UNRELIABLE: </a:t>
            </a:r>
            <a:endParaRPr sz="2200">
              <a:solidFill>
                <a:schemeClr val="lt1"/>
              </a:solidFill>
              <a:latin typeface="Helvetica Neue"/>
              <a:ea typeface="Helvetica Neue"/>
              <a:cs typeface="Helvetica Neue"/>
              <a:sym typeface="Helvetica Neue"/>
            </a:endParaRPr>
          </a:p>
          <a:p>
            <a:pPr indent="-368300" lvl="2" marL="13716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Black-listed sources e.g. www.realnews.124.info</a:t>
            </a:r>
            <a:endParaRPr sz="2200">
              <a:solidFill>
                <a:schemeClr val="lt1"/>
              </a:solidFill>
              <a:latin typeface="Helvetica Neue"/>
              <a:ea typeface="Helvetica Neue"/>
              <a:cs typeface="Helvetica Neue"/>
              <a:sym typeface="Helvetica Neue"/>
            </a:endParaRPr>
          </a:p>
          <a:p>
            <a:pPr indent="-393700" lvl="1" marL="571500" rtl="0" algn="l">
              <a:lnSpc>
                <a:spcPct val="115000"/>
              </a:lnSpc>
              <a:spcBef>
                <a:spcPts val="100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If rules refined by experts </a:t>
            </a:r>
            <a:r>
              <a:rPr b="1" lang="en" sz="2600">
                <a:solidFill>
                  <a:schemeClr val="lt1"/>
                </a:solidFill>
                <a:latin typeface="Helvetica Neue"/>
                <a:ea typeface="Helvetica Neue"/>
                <a:cs typeface="Helvetica Neue"/>
                <a:sym typeface="Helvetica Neue"/>
              </a:rPr>
              <a:t>→</a:t>
            </a:r>
            <a:r>
              <a:rPr lang="en" sz="2600">
                <a:solidFill>
                  <a:schemeClr val="lt1"/>
                </a:solidFill>
                <a:latin typeface="Helvetica Neue"/>
                <a:ea typeface="Helvetica Neue"/>
                <a:cs typeface="Helvetica Neue"/>
                <a:sym typeface="Helvetica Neue"/>
              </a:rPr>
              <a:t> high accuracy scores.</a:t>
            </a:r>
            <a:endParaRPr sz="2600">
              <a:solidFill>
                <a:schemeClr val="lt1"/>
              </a:solidFill>
              <a:latin typeface="Helvetica Neue"/>
              <a:ea typeface="Helvetica Neue"/>
              <a:cs typeface="Helvetica Neue"/>
              <a:sym typeface="Helvetica Neue"/>
            </a:endParaRPr>
          </a:p>
          <a:p>
            <a:pPr indent="-393700" lvl="1" marL="571500" rtl="0" algn="l">
              <a:lnSpc>
                <a:spcPct val="115000"/>
              </a:lnSpc>
              <a:spcBef>
                <a:spcPts val="1000"/>
              </a:spcBef>
              <a:spcAft>
                <a:spcPts val="0"/>
              </a:spcAft>
              <a:buClr>
                <a:schemeClr val="lt1"/>
              </a:buClr>
              <a:buSzPts val="2600"/>
              <a:buFont typeface="Helvetica Neue"/>
              <a:buChar char="■"/>
            </a:pPr>
            <a:r>
              <a:rPr b="1" lang="en" sz="2600">
                <a:solidFill>
                  <a:schemeClr val="lt1"/>
                </a:solidFill>
                <a:latin typeface="Helvetica Neue"/>
                <a:ea typeface="Helvetica Neue"/>
                <a:cs typeface="Helvetica Neue"/>
                <a:sym typeface="Helvetica Neue"/>
              </a:rPr>
              <a:t>Building / Maintaining / Filtering rules → </a:t>
            </a:r>
            <a:r>
              <a:rPr b="1" lang="en" sz="2600" u="sng">
                <a:solidFill>
                  <a:schemeClr val="lt1"/>
                </a:solidFill>
                <a:latin typeface="Helvetica Neue"/>
                <a:ea typeface="Helvetica Neue"/>
                <a:cs typeface="Helvetica Neue"/>
                <a:sym typeface="Helvetica Neue"/>
              </a:rPr>
              <a:t>Time Consuming &amp; Resource Demanding</a:t>
            </a:r>
            <a:endParaRPr sz="2600" u="sng">
              <a:solidFill>
                <a:schemeClr val="lt1"/>
              </a:solidFill>
              <a:latin typeface="Helvetica Neue"/>
              <a:ea typeface="Helvetica Neue"/>
              <a:cs typeface="Helvetica Neue"/>
              <a:sym typeface="Helvetica Neue"/>
            </a:endParaRPr>
          </a:p>
        </p:txBody>
      </p:sp>
      <p:sp>
        <p:nvSpPr>
          <p:cNvPr id="223" name="Google Shape;223;g2048ab36023_0_8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Classification Methods: </a:t>
            </a:r>
            <a:br>
              <a:rPr b="1" lang="en" sz="3100">
                <a:solidFill>
                  <a:schemeClr val="lt1"/>
                </a:solidFill>
                <a:latin typeface="Helvetica Neue"/>
                <a:ea typeface="Helvetica Neue"/>
                <a:cs typeface="Helvetica Neue"/>
                <a:sym typeface="Helvetica Neue"/>
              </a:rPr>
            </a:br>
            <a:r>
              <a:rPr b="1" lang="en" sz="2500">
                <a:solidFill>
                  <a:schemeClr val="lt1"/>
                </a:solidFill>
                <a:latin typeface="Helvetica Neue"/>
                <a:ea typeface="Helvetica Neue"/>
                <a:cs typeface="Helvetica Neue"/>
                <a:sym typeface="Helvetica Neue"/>
              </a:rPr>
              <a:t>Rule-based Classification</a:t>
            </a:r>
            <a:endParaRPr b="1" sz="3100">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Input data:</a:t>
            </a:r>
            <a:endParaRPr sz="2600">
              <a:solidFill>
                <a:schemeClr val="lt1"/>
              </a:solidFill>
              <a:latin typeface="Helvetica Neue"/>
              <a:ea typeface="Helvetica Neue"/>
              <a:cs typeface="Helvetica Neue"/>
              <a:sym typeface="Helvetica Neue"/>
            </a:endParaRPr>
          </a:p>
          <a:p>
            <a:pPr indent="-273050" lvl="1" marL="514350" rtl="0" algn="l">
              <a:lnSpc>
                <a:spcPct val="115000"/>
              </a:lnSpc>
              <a:spcBef>
                <a:spcPts val="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document </a:t>
            </a:r>
            <a:r>
              <a:rPr b="1" i="1" lang="en" sz="2500">
                <a:solidFill>
                  <a:schemeClr val="lt1"/>
                </a:solidFill>
                <a:latin typeface="Helvetica Neue"/>
                <a:ea typeface="Helvetica Neue"/>
                <a:cs typeface="Helvetica Neue"/>
                <a:sym typeface="Helvetica Neue"/>
              </a:rPr>
              <a:t>d</a:t>
            </a:r>
            <a:endParaRPr b="1" i="1" sz="2500">
              <a:solidFill>
                <a:schemeClr val="lt1"/>
              </a:solidFill>
              <a:latin typeface="Helvetica Neue"/>
              <a:ea typeface="Helvetica Neue"/>
              <a:cs typeface="Helvetica Neue"/>
              <a:sym typeface="Helvetica Neue"/>
            </a:endParaRPr>
          </a:p>
          <a:p>
            <a:pPr indent="-273050" lvl="1" marL="514350" rtl="0" algn="l">
              <a:lnSpc>
                <a:spcPct val="115000"/>
              </a:lnSpc>
              <a:spcBef>
                <a:spcPts val="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fixed set of classes </a:t>
            </a:r>
            <a:r>
              <a:rPr b="1" i="1" lang="en" sz="2500">
                <a:solidFill>
                  <a:schemeClr val="lt1"/>
                </a:solidFill>
                <a:latin typeface="Helvetica Neue"/>
                <a:ea typeface="Helvetica Neue"/>
                <a:cs typeface="Helvetica Neue"/>
                <a:sym typeface="Helvetica Neue"/>
              </a:rPr>
              <a:t>C </a:t>
            </a:r>
            <a:r>
              <a:rPr b="1" lang="en" sz="2500">
                <a:solidFill>
                  <a:schemeClr val="lt1"/>
                </a:solidFill>
                <a:latin typeface="Helvetica Neue"/>
                <a:ea typeface="Helvetica Neue"/>
                <a:cs typeface="Helvetica Neue"/>
                <a:sym typeface="Helvetica Neue"/>
              </a:rPr>
              <a:t>= { </a:t>
            </a:r>
            <a:r>
              <a:rPr b="1" i="1" lang="en" sz="2500">
                <a:solidFill>
                  <a:schemeClr val="lt1"/>
                </a:solidFill>
                <a:latin typeface="Helvetica Neue"/>
                <a:ea typeface="Helvetica Neue"/>
                <a:cs typeface="Helvetica Neue"/>
                <a:sym typeface="Helvetica Neue"/>
              </a:rPr>
              <a:t>c</a:t>
            </a:r>
            <a:r>
              <a:rPr b="1" baseline="-25000" i="1" lang="en" sz="2500">
                <a:solidFill>
                  <a:schemeClr val="lt1"/>
                </a:solidFill>
                <a:latin typeface="Helvetica Neue"/>
                <a:ea typeface="Helvetica Neue"/>
                <a:cs typeface="Helvetica Neue"/>
                <a:sym typeface="Helvetica Neue"/>
              </a:rPr>
              <a:t>1</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c</a:t>
            </a:r>
            <a:r>
              <a:rPr b="1" baseline="-25000" i="1" lang="en" sz="2500">
                <a:solidFill>
                  <a:schemeClr val="lt1"/>
                </a:solidFill>
                <a:latin typeface="Helvetica Neue"/>
                <a:ea typeface="Helvetica Neue"/>
                <a:cs typeface="Helvetica Neue"/>
                <a:sym typeface="Helvetica Neue"/>
              </a:rPr>
              <a:t>2</a:t>
            </a:r>
            <a:r>
              <a:rPr b="1" lang="en" sz="2500">
                <a:solidFill>
                  <a:schemeClr val="lt1"/>
                </a:solidFill>
                <a:latin typeface="Helvetica Neue"/>
                <a:ea typeface="Helvetica Neue"/>
                <a:cs typeface="Helvetica Neue"/>
                <a:sym typeface="Helvetica Neue"/>
              </a:rPr>
              <a:t>, …, </a:t>
            </a:r>
            <a:r>
              <a:rPr b="1" i="1" lang="en" sz="2500">
                <a:solidFill>
                  <a:schemeClr val="lt1"/>
                </a:solidFill>
                <a:latin typeface="Helvetica Neue"/>
                <a:ea typeface="Helvetica Neue"/>
                <a:cs typeface="Helvetica Neue"/>
                <a:sym typeface="Helvetica Neue"/>
              </a:rPr>
              <a:t>c</a:t>
            </a:r>
            <a:r>
              <a:rPr b="1" baseline="-25000" i="1" lang="en" sz="2500">
                <a:solidFill>
                  <a:schemeClr val="lt1"/>
                </a:solidFill>
                <a:latin typeface="Helvetica Neue"/>
                <a:ea typeface="Helvetica Neue"/>
                <a:cs typeface="Helvetica Neue"/>
                <a:sym typeface="Helvetica Neue"/>
              </a:rPr>
              <a:t>k</a:t>
            </a:r>
            <a:r>
              <a:rPr b="1" i="1" lang="en" sz="2500">
                <a:solidFill>
                  <a:schemeClr val="lt1"/>
                </a:solidFill>
                <a:latin typeface="Helvetica Neue"/>
                <a:ea typeface="Helvetica Neue"/>
                <a:cs typeface="Helvetica Neue"/>
                <a:sym typeface="Helvetica Neue"/>
              </a:rPr>
              <a:t> </a:t>
            </a:r>
            <a:r>
              <a:rPr b="1" lang="en" sz="2500">
                <a:solidFill>
                  <a:schemeClr val="lt1"/>
                </a:solidFill>
                <a:latin typeface="Helvetica Neue"/>
                <a:ea typeface="Helvetica Neue"/>
                <a:cs typeface="Helvetica Neue"/>
                <a:sym typeface="Helvetica Neue"/>
              </a:rPr>
              <a:t>}</a:t>
            </a:r>
            <a:endParaRPr b="1" sz="2500">
              <a:solidFill>
                <a:schemeClr val="lt1"/>
              </a:solidFill>
              <a:latin typeface="Helvetica Neue"/>
              <a:ea typeface="Helvetica Neue"/>
              <a:cs typeface="Helvetica Neue"/>
              <a:sym typeface="Helvetica Neue"/>
            </a:endParaRPr>
          </a:p>
          <a:p>
            <a:pPr indent="-273050" lvl="1" marL="514350" rtl="0" algn="l">
              <a:lnSpc>
                <a:spcPct val="115000"/>
              </a:lnSpc>
              <a:spcBef>
                <a:spcPts val="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training set of annotated documents </a:t>
            </a:r>
            <a:br>
              <a:rPr lang="en" sz="2500">
                <a:solidFill>
                  <a:schemeClr val="lt1"/>
                </a:solidFill>
                <a:latin typeface="Helvetica Neue"/>
                <a:ea typeface="Helvetica Neue"/>
                <a:cs typeface="Helvetica Neue"/>
                <a:sym typeface="Helvetica Neue"/>
              </a:rPr>
            </a:br>
            <a:r>
              <a:rPr b="1" i="1" lang="en" sz="2500">
                <a:solidFill>
                  <a:schemeClr val="lt1"/>
                </a:solidFill>
                <a:latin typeface="Helvetica Neue"/>
                <a:ea typeface="Helvetica Neue"/>
                <a:cs typeface="Helvetica Neue"/>
                <a:sym typeface="Helvetica Neue"/>
              </a:rPr>
              <a:t>m</a:t>
            </a:r>
            <a:r>
              <a:rPr b="1" lang="en" sz="2500">
                <a:solidFill>
                  <a:schemeClr val="lt1"/>
                </a:solidFill>
                <a:latin typeface="Helvetica Neue"/>
                <a:ea typeface="Helvetica Neue"/>
                <a:cs typeface="Helvetica Neue"/>
                <a:sym typeface="Helvetica Neue"/>
              </a:rPr>
              <a:t> = { (</a:t>
            </a:r>
            <a:r>
              <a:rPr b="1" i="1" lang="en" sz="2500">
                <a:solidFill>
                  <a:schemeClr val="lt1"/>
                </a:solidFill>
                <a:latin typeface="Helvetica Neue"/>
                <a:ea typeface="Helvetica Neue"/>
                <a:cs typeface="Helvetica Neue"/>
                <a:sym typeface="Helvetica Neue"/>
              </a:rPr>
              <a:t>d</a:t>
            </a:r>
            <a:r>
              <a:rPr b="1" baseline="-25000" i="1" lang="en" sz="2500">
                <a:solidFill>
                  <a:schemeClr val="lt1"/>
                </a:solidFill>
                <a:latin typeface="Helvetica Neue"/>
                <a:ea typeface="Helvetica Neue"/>
                <a:cs typeface="Helvetica Neue"/>
                <a:sym typeface="Helvetica Neue"/>
              </a:rPr>
              <a:t>1</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c</a:t>
            </a:r>
            <a:r>
              <a:rPr b="1" baseline="-25000" i="1" lang="en" sz="2500">
                <a:solidFill>
                  <a:schemeClr val="lt1"/>
                </a:solidFill>
                <a:latin typeface="Helvetica Neue"/>
                <a:ea typeface="Helvetica Neue"/>
                <a:cs typeface="Helvetica Neue"/>
                <a:sym typeface="Helvetica Neue"/>
              </a:rPr>
              <a:t>1</a:t>
            </a:r>
            <a:r>
              <a:rPr b="1" lang="en" sz="2500">
                <a:solidFill>
                  <a:schemeClr val="lt1"/>
                </a:solidFill>
                <a:latin typeface="Helvetica Neue"/>
                <a:ea typeface="Helvetica Neue"/>
                <a:cs typeface="Helvetica Neue"/>
                <a:sym typeface="Helvetica Neue"/>
              </a:rPr>
              <a:t>) </a:t>
            </a:r>
            <a:r>
              <a:rPr b="1" lang="en" sz="2500">
                <a:solidFill>
                  <a:schemeClr val="lt1"/>
                </a:solidFill>
                <a:latin typeface="Helvetica Neue"/>
                <a:ea typeface="Helvetica Neue"/>
                <a:cs typeface="Helvetica Neue"/>
                <a:sym typeface="Helvetica Neue"/>
              </a:rPr>
              <a:t>, … , (</a:t>
            </a:r>
            <a:r>
              <a:rPr b="1" i="1" lang="en" sz="2500">
                <a:solidFill>
                  <a:schemeClr val="lt1"/>
                </a:solidFill>
                <a:latin typeface="Helvetica Neue"/>
                <a:ea typeface="Helvetica Neue"/>
                <a:cs typeface="Helvetica Neue"/>
                <a:sym typeface="Helvetica Neue"/>
              </a:rPr>
              <a:t>d</a:t>
            </a:r>
            <a:r>
              <a:rPr b="1" baseline="-25000" i="1" lang="en" sz="2500">
                <a:solidFill>
                  <a:schemeClr val="lt1"/>
                </a:solidFill>
                <a:latin typeface="Helvetica Neue"/>
                <a:ea typeface="Helvetica Neue"/>
                <a:cs typeface="Helvetica Neue"/>
                <a:sym typeface="Helvetica Neue"/>
              </a:rPr>
              <a:t>m</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c</a:t>
            </a:r>
            <a:r>
              <a:rPr b="1" baseline="-25000" i="1" lang="en" sz="2500">
                <a:solidFill>
                  <a:schemeClr val="lt1"/>
                </a:solidFill>
                <a:latin typeface="Helvetica Neue"/>
                <a:ea typeface="Helvetica Neue"/>
                <a:cs typeface="Helvetica Neue"/>
                <a:sym typeface="Helvetica Neue"/>
              </a:rPr>
              <a:t>m</a:t>
            </a:r>
            <a:r>
              <a:rPr b="1" lang="en" sz="2500">
                <a:solidFill>
                  <a:schemeClr val="lt1"/>
                </a:solidFill>
                <a:latin typeface="Helvetica Neue"/>
                <a:ea typeface="Helvetica Neue"/>
                <a:cs typeface="Helvetica Neue"/>
                <a:sym typeface="Helvetica Neue"/>
              </a:rPr>
              <a:t>) }</a:t>
            </a:r>
            <a:endParaRPr b="1" sz="2500">
              <a:solidFill>
                <a:schemeClr val="lt1"/>
              </a:solidFill>
              <a:latin typeface="Helvetica Neue"/>
              <a:ea typeface="Helvetica Neue"/>
              <a:cs typeface="Helvetica Neue"/>
              <a:sym typeface="Helvetica Neue"/>
            </a:endParaRPr>
          </a:p>
          <a:p>
            <a:pPr indent="-393700" lvl="0" marL="457200" rtl="0" algn="l">
              <a:lnSpc>
                <a:spcPct val="115000"/>
              </a:lnSpc>
              <a:spcBef>
                <a:spcPts val="100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Output:</a:t>
            </a:r>
            <a:endParaRPr sz="2600">
              <a:solidFill>
                <a:schemeClr val="lt1"/>
              </a:solidFill>
              <a:latin typeface="Helvetica Neue"/>
              <a:ea typeface="Helvetica Neue"/>
              <a:cs typeface="Helvetica Neue"/>
              <a:sym typeface="Helvetica Neue"/>
            </a:endParaRPr>
          </a:p>
          <a:p>
            <a:pPr indent="-273050" lvl="1" marL="514350" rtl="0" algn="l">
              <a:lnSpc>
                <a:spcPct val="115000"/>
              </a:lnSpc>
              <a:spcBef>
                <a:spcPts val="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learned classifier</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γ</a:t>
            </a:r>
            <a:r>
              <a:rPr b="1" i="1" lang="en" sz="2500">
                <a:solidFill>
                  <a:schemeClr val="lt1"/>
                </a:solidFill>
                <a:latin typeface="Helvetica Neue"/>
                <a:ea typeface="Helvetica Neue"/>
                <a:cs typeface="Helvetica Neue"/>
                <a:sym typeface="Helvetica Neue"/>
              </a:rPr>
              <a:t> </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d</a:t>
            </a:r>
            <a:r>
              <a:rPr b="1" lang="en" sz="2500">
                <a:solidFill>
                  <a:schemeClr val="lt1"/>
                </a:solidFill>
                <a:latin typeface="Helvetica Neue"/>
                <a:ea typeface="Helvetica Neue"/>
                <a:cs typeface="Helvetica Neue"/>
                <a:sym typeface="Helvetica Neue"/>
              </a:rPr>
              <a:t> → </a:t>
            </a:r>
            <a:r>
              <a:rPr b="1" i="1" lang="en" sz="2500">
                <a:solidFill>
                  <a:schemeClr val="lt1"/>
                </a:solidFill>
                <a:latin typeface="Helvetica Neue"/>
                <a:ea typeface="Helvetica Neue"/>
                <a:cs typeface="Helvetica Neue"/>
                <a:sym typeface="Helvetica Neue"/>
              </a:rPr>
              <a:t>c</a:t>
            </a:r>
            <a:endParaRPr b="1" i="1" sz="2900" u="sng">
              <a:solidFill>
                <a:schemeClr val="lt1"/>
              </a:solidFill>
              <a:latin typeface="Helvetica Neue"/>
              <a:ea typeface="Helvetica Neue"/>
              <a:cs typeface="Helvetica Neue"/>
              <a:sym typeface="Helvetica Neue"/>
            </a:endParaRPr>
          </a:p>
        </p:txBody>
      </p:sp>
      <p:sp>
        <p:nvSpPr>
          <p:cNvPr id="229" name="Google Shape;229;p1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Classification Methods: </a:t>
            </a:r>
            <a:br>
              <a:rPr b="1" lang="en" sz="3100">
                <a:solidFill>
                  <a:schemeClr val="lt1"/>
                </a:solidFill>
                <a:latin typeface="Helvetica Neue"/>
                <a:ea typeface="Helvetica Neue"/>
                <a:cs typeface="Helvetica Neue"/>
                <a:sym typeface="Helvetica Neue"/>
              </a:rPr>
            </a:br>
            <a:r>
              <a:rPr b="1" lang="en" sz="2500">
                <a:latin typeface="Helvetica Neue"/>
                <a:ea typeface="Helvetica Neue"/>
                <a:cs typeface="Helvetica Neue"/>
                <a:sym typeface="Helvetica Neue"/>
              </a:rPr>
              <a:t>Supervised Machine Learning</a:t>
            </a:r>
            <a:endParaRPr b="1" sz="25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A mapping </a:t>
            </a:r>
            <a:r>
              <a:rPr i="1" lang="en" sz="2600">
                <a:solidFill>
                  <a:schemeClr val="lt1"/>
                </a:solidFill>
                <a:latin typeface="Helvetica Neue"/>
                <a:ea typeface="Helvetica Neue"/>
                <a:cs typeface="Helvetica Neue"/>
                <a:sym typeface="Helvetica Neue"/>
              </a:rPr>
              <a:t>h</a:t>
            </a:r>
            <a:r>
              <a:rPr lang="en" sz="2600">
                <a:solidFill>
                  <a:schemeClr val="lt1"/>
                </a:solidFill>
                <a:latin typeface="Helvetica Neue"/>
                <a:ea typeface="Helvetica Neue"/>
                <a:cs typeface="Helvetica Neue"/>
                <a:sym typeface="Helvetica Neue"/>
              </a:rPr>
              <a:t> from input data </a:t>
            </a:r>
            <a:r>
              <a:rPr i="1" lang="en" sz="2600">
                <a:solidFill>
                  <a:schemeClr val="lt1"/>
                </a:solidFill>
                <a:latin typeface="Helvetica Neue"/>
                <a:ea typeface="Helvetica Neue"/>
                <a:cs typeface="Helvetica Neue"/>
                <a:sym typeface="Helvetica Neue"/>
              </a:rPr>
              <a:t>x</a:t>
            </a:r>
            <a:r>
              <a:rPr lang="en" sz="2600">
                <a:solidFill>
                  <a:schemeClr val="lt1"/>
                </a:solidFill>
                <a:latin typeface="Helvetica Neue"/>
                <a:ea typeface="Helvetica Neue"/>
                <a:cs typeface="Helvetica Neue"/>
                <a:sym typeface="Helvetica Neue"/>
              </a:rPr>
              <a:t> ∈ X </a:t>
            </a:r>
            <a:r>
              <a:rPr lang="en" sz="2600">
                <a:solidFill>
                  <a:schemeClr val="lt1"/>
                </a:solidFill>
                <a:latin typeface="Helvetica Neue"/>
                <a:ea typeface="Helvetica Neue"/>
                <a:cs typeface="Helvetica Neue"/>
                <a:sym typeface="Helvetica Neue"/>
              </a:rPr>
              <a:t>to a label </a:t>
            </a:r>
            <a:r>
              <a:rPr i="1" lang="en" sz="2600">
                <a:solidFill>
                  <a:schemeClr val="lt1"/>
                </a:solidFill>
                <a:latin typeface="Helvetica Neue"/>
                <a:ea typeface="Helvetica Neue"/>
                <a:cs typeface="Helvetica Neue"/>
                <a:sym typeface="Helvetica Neue"/>
              </a:rPr>
              <a:t>y</a:t>
            </a:r>
            <a:r>
              <a:rPr lang="en" sz="2600">
                <a:solidFill>
                  <a:schemeClr val="lt1"/>
                </a:solidFill>
                <a:latin typeface="Helvetica Neue"/>
                <a:ea typeface="Helvetica Neue"/>
                <a:cs typeface="Helvetica Neue"/>
                <a:sym typeface="Helvetica Neue"/>
              </a:rPr>
              <a:t> ∈ Y</a:t>
            </a:r>
            <a:r>
              <a:rPr lang="en" sz="2600">
                <a:solidFill>
                  <a:schemeClr val="lt1"/>
                </a:solidFill>
                <a:latin typeface="Helvetica Neue"/>
                <a:ea typeface="Helvetica Neue"/>
                <a:cs typeface="Helvetica Neue"/>
                <a:sym typeface="Helvetica Neue"/>
              </a:rPr>
              <a:t>.</a:t>
            </a:r>
            <a:endParaRPr sz="2600">
              <a:solidFill>
                <a:schemeClr val="lt1"/>
              </a:solidFill>
              <a:latin typeface="Helvetica Neue"/>
              <a:ea typeface="Helvetica Neue"/>
              <a:cs typeface="Helvetica Neue"/>
              <a:sym typeface="Helvetica Neue"/>
            </a:endParaRPr>
          </a:p>
          <a:p>
            <a:pPr indent="-393700" lvl="1" marL="571500" rtl="0" algn="l">
              <a:lnSpc>
                <a:spcPct val="115000"/>
              </a:lnSpc>
              <a:spcBef>
                <a:spcPts val="100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X = set of all documents</a:t>
            </a:r>
            <a:endParaRPr sz="2600">
              <a:solidFill>
                <a:schemeClr val="lt1"/>
              </a:solidFill>
              <a:latin typeface="Helvetica Neue"/>
              <a:ea typeface="Helvetica Neue"/>
              <a:cs typeface="Helvetica Neue"/>
              <a:sym typeface="Helvetica Neue"/>
            </a:endParaRPr>
          </a:p>
          <a:p>
            <a:pPr indent="-393700" lvl="1" marL="571500" rtl="0" algn="l">
              <a:lnSpc>
                <a:spcPct val="115000"/>
              </a:lnSpc>
              <a:spcBef>
                <a:spcPts val="100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Y = {</a:t>
            </a:r>
            <a:r>
              <a:rPr i="1" lang="en" sz="2600">
                <a:solidFill>
                  <a:schemeClr val="lt1"/>
                </a:solidFill>
                <a:latin typeface="Helvetica Neue"/>
                <a:ea typeface="Helvetica Neue"/>
                <a:cs typeface="Helvetica Neue"/>
                <a:sym typeface="Helvetica Neue"/>
              </a:rPr>
              <a:t>y</a:t>
            </a:r>
            <a:r>
              <a:rPr baseline="-25000" lang="en" sz="2600">
                <a:solidFill>
                  <a:schemeClr val="lt1"/>
                </a:solidFill>
                <a:latin typeface="Helvetica Neue"/>
                <a:ea typeface="Helvetica Neue"/>
                <a:cs typeface="Helvetica Neue"/>
                <a:sym typeface="Helvetica Neue"/>
              </a:rPr>
              <a:t>1</a:t>
            </a:r>
            <a:r>
              <a:rPr lang="en" sz="2600">
                <a:solidFill>
                  <a:schemeClr val="lt1"/>
                </a:solidFill>
                <a:latin typeface="Helvetica Neue"/>
                <a:ea typeface="Helvetica Neue"/>
                <a:cs typeface="Helvetica Neue"/>
                <a:sym typeface="Helvetica Neue"/>
              </a:rPr>
              <a:t>, </a:t>
            </a:r>
            <a:r>
              <a:rPr i="1" lang="en" sz="2600">
                <a:solidFill>
                  <a:schemeClr val="lt1"/>
                </a:solidFill>
                <a:latin typeface="Helvetica Neue"/>
                <a:ea typeface="Helvetica Neue"/>
                <a:cs typeface="Helvetica Neue"/>
                <a:sym typeface="Helvetica Neue"/>
              </a:rPr>
              <a:t>y</a:t>
            </a:r>
            <a:r>
              <a:rPr baseline="-25000" lang="en" sz="2600">
                <a:solidFill>
                  <a:schemeClr val="lt1"/>
                </a:solidFill>
                <a:latin typeface="Helvetica Neue"/>
                <a:ea typeface="Helvetica Neue"/>
                <a:cs typeface="Helvetica Neue"/>
                <a:sym typeface="Helvetica Neue"/>
              </a:rPr>
              <a:t>2</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y</a:t>
            </a:r>
            <a:r>
              <a:rPr baseline="-25000" lang="en" sz="2600">
                <a:solidFill>
                  <a:schemeClr val="lt1"/>
                </a:solidFill>
                <a:latin typeface="Helvetica Neue"/>
                <a:ea typeface="Helvetica Neue"/>
                <a:cs typeface="Helvetica Neue"/>
                <a:sym typeface="Helvetica Neue"/>
              </a:rPr>
              <a:t>k</a:t>
            </a:r>
            <a:r>
              <a:rPr lang="en" sz="2600">
                <a:solidFill>
                  <a:schemeClr val="lt1"/>
                </a:solidFill>
                <a:latin typeface="Helvetica Neue"/>
                <a:ea typeface="Helvetica Neue"/>
                <a:cs typeface="Helvetica Neue"/>
                <a:sym typeface="Helvetica Neue"/>
              </a:rPr>
              <a:t>}</a:t>
            </a:r>
            <a:endParaRPr sz="2600">
              <a:solidFill>
                <a:schemeClr val="lt1"/>
              </a:solidFill>
              <a:latin typeface="Helvetica Neue"/>
              <a:ea typeface="Helvetica Neue"/>
              <a:cs typeface="Helvetica Neue"/>
              <a:sym typeface="Helvetica Neue"/>
            </a:endParaRPr>
          </a:p>
          <a:p>
            <a:pPr indent="-393700" lvl="1" marL="571500" rtl="0" algn="l">
              <a:lnSpc>
                <a:spcPct val="115000"/>
              </a:lnSpc>
              <a:spcBef>
                <a:spcPts val="1000"/>
              </a:spcBef>
              <a:spcAft>
                <a:spcPts val="0"/>
              </a:spcAft>
              <a:buClr>
                <a:schemeClr val="lt1"/>
              </a:buClr>
              <a:buSzPts val="2600"/>
              <a:buFont typeface="Helvetica Neue"/>
              <a:buChar char="■"/>
            </a:pPr>
            <a:r>
              <a:rPr i="1" lang="en" sz="2600">
                <a:solidFill>
                  <a:schemeClr val="lt1"/>
                </a:solidFill>
                <a:latin typeface="Helvetica Neue"/>
                <a:ea typeface="Helvetica Neue"/>
                <a:cs typeface="Helvetica Neue"/>
                <a:sym typeface="Helvetica Neue"/>
              </a:rPr>
              <a:t>x</a:t>
            </a:r>
            <a:r>
              <a:rPr lang="en" sz="2600">
                <a:solidFill>
                  <a:schemeClr val="lt1"/>
                </a:solidFill>
                <a:latin typeface="Helvetica Neue"/>
                <a:ea typeface="Helvetica Neue"/>
                <a:cs typeface="Helvetica Neue"/>
                <a:sym typeface="Helvetica Neue"/>
              </a:rPr>
              <a:t> = a single document</a:t>
            </a:r>
            <a:endParaRPr sz="2600">
              <a:solidFill>
                <a:schemeClr val="lt1"/>
              </a:solidFill>
              <a:latin typeface="Helvetica Neue"/>
              <a:ea typeface="Helvetica Neue"/>
              <a:cs typeface="Helvetica Neue"/>
              <a:sym typeface="Helvetica Neue"/>
            </a:endParaRPr>
          </a:p>
          <a:p>
            <a:pPr indent="-393700" lvl="1" marL="571500" rtl="0" algn="l">
              <a:lnSpc>
                <a:spcPct val="115000"/>
              </a:lnSpc>
              <a:spcBef>
                <a:spcPts val="1000"/>
              </a:spcBef>
              <a:spcAft>
                <a:spcPts val="0"/>
              </a:spcAft>
              <a:buClr>
                <a:schemeClr val="lt1"/>
              </a:buClr>
              <a:buSzPts val="2600"/>
              <a:buFont typeface="Helvetica Neue"/>
              <a:buChar char="■"/>
            </a:pPr>
            <a:r>
              <a:rPr i="1" lang="en" sz="2600">
                <a:solidFill>
                  <a:schemeClr val="lt1"/>
                </a:solidFill>
                <a:latin typeface="Helvetica Neue"/>
                <a:ea typeface="Helvetica Neue"/>
                <a:cs typeface="Helvetica Neue"/>
                <a:sym typeface="Helvetica Neue"/>
              </a:rPr>
              <a:t>y</a:t>
            </a:r>
            <a:r>
              <a:rPr lang="en" sz="2600">
                <a:solidFill>
                  <a:schemeClr val="lt1"/>
                </a:solidFill>
                <a:latin typeface="Helvetica Neue"/>
                <a:ea typeface="Helvetica Neue"/>
                <a:cs typeface="Helvetica Neue"/>
                <a:sym typeface="Helvetica Neue"/>
              </a:rPr>
              <a:t> = output label for </a:t>
            </a:r>
            <a:r>
              <a:rPr i="1" lang="en" sz="2600">
                <a:solidFill>
                  <a:schemeClr val="lt1"/>
                </a:solidFill>
                <a:latin typeface="Helvetica Neue"/>
                <a:ea typeface="Helvetica Neue"/>
                <a:cs typeface="Helvetica Neue"/>
                <a:sym typeface="Helvetica Neue"/>
              </a:rPr>
              <a:t>x</a:t>
            </a:r>
            <a:endParaRPr i="1" sz="2600">
              <a:solidFill>
                <a:schemeClr val="lt1"/>
              </a:solidFill>
              <a:latin typeface="Helvetica Neue"/>
              <a:ea typeface="Helvetica Neue"/>
              <a:cs typeface="Helvetica Neue"/>
              <a:sym typeface="Helvetica Neue"/>
            </a:endParaRPr>
          </a:p>
        </p:txBody>
      </p:sp>
      <p:sp>
        <p:nvSpPr>
          <p:cNvPr id="88" name="Google Shape;88;p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Classification</a:t>
            </a:r>
            <a:endParaRPr b="1" sz="3100">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2"/>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Input data:</a:t>
            </a:r>
            <a:endParaRPr sz="2600">
              <a:solidFill>
                <a:schemeClr val="lt1"/>
              </a:solidFill>
              <a:latin typeface="Helvetica Neue"/>
              <a:ea typeface="Helvetica Neue"/>
              <a:cs typeface="Helvetica Neue"/>
              <a:sym typeface="Helvetica Neue"/>
            </a:endParaRPr>
          </a:p>
          <a:p>
            <a:pPr indent="-273050" lvl="1" marL="514350" rtl="0" algn="l">
              <a:lnSpc>
                <a:spcPct val="115000"/>
              </a:lnSpc>
              <a:spcBef>
                <a:spcPts val="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document </a:t>
            </a:r>
            <a:r>
              <a:rPr b="1" i="1" lang="en" sz="2500">
                <a:solidFill>
                  <a:schemeClr val="lt1"/>
                </a:solidFill>
                <a:latin typeface="Helvetica Neue"/>
                <a:ea typeface="Helvetica Neue"/>
                <a:cs typeface="Helvetica Neue"/>
                <a:sym typeface="Helvetica Neue"/>
              </a:rPr>
              <a:t>d</a:t>
            </a:r>
            <a:endParaRPr b="1" i="1" sz="2500">
              <a:solidFill>
                <a:schemeClr val="lt1"/>
              </a:solidFill>
              <a:latin typeface="Helvetica Neue"/>
              <a:ea typeface="Helvetica Neue"/>
              <a:cs typeface="Helvetica Neue"/>
              <a:sym typeface="Helvetica Neue"/>
            </a:endParaRPr>
          </a:p>
          <a:p>
            <a:pPr indent="-273050" lvl="1" marL="514350" rtl="0" algn="l">
              <a:lnSpc>
                <a:spcPct val="115000"/>
              </a:lnSpc>
              <a:spcBef>
                <a:spcPts val="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fixed set of classes </a:t>
            </a:r>
            <a:r>
              <a:rPr b="1" i="1" lang="en" sz="2500">
                <a:solidFill>
                  <a:schemeClr val="lt1"/>
                </a:solidFill>
                <a:latin typeface="Helvetica Neue"/>
                <a:ea typeface="Helvetica Neue"/>
                <a:cs typeface="Helvetica Neue"/>
                <a:sym typeface="Helvetica Neue"/>
              </a:rPr>
              <a:t>C </a:t>
            </a:r>
            <a:r>
              <a:rPr b="1" lang="en" sz="2500">
                <a:solidFill>
                  <a:schemeClr val="lt1"/>
                </a:solidFill>
                <a:latin typeface="Helvetica Neue"/>
                <a:ea typeface="Helvetica Neue"/>
                <a:cs typeface="Helvetica Neue"/>
                <a:sym typeface="Helvetica Neue"/>
              </a:rPr>
              <a:t>= { </a:t>
            </a:r>
            <a:r>
              <a:rPr b="1" i="1" lang="en" sz="2500">
                <a:solidFill>
                  <a:schemeClr val="lt1"/>
                </a:solidFill>
                <a:latin typeface="Helvetica Neue"/>
                <a:ea typeface="Helvetica Neue"/>
                <a:cs typeface="Helvetica Neue"/>
                <a:sym typeface="Helvetica Neue"/>
              </a:rPr>
              <a:t>c</a:t>
            </a:r>
            <a:r>
              <a:rPr b="1" baseline="-25000" i="1" lang="en" sz="2500">
                <a:solidFill>
                  <a:schemeClr val="lt1"/>
                </a:solidFill>
                <a:latin typeface="Helvetica Neue"/>
                <a:ea typeface="Helvetica Neue"/>
                <a:cs typeface="Helvetica Neue"/>
                <a:sym typeface="Helvetica Neue"/>
              </a:rPr>
              <a:t>1</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c</a:t>
            </a:r>
            <a:r>
              <a:rPr b="1" baseline="-25000" i="1" lang="en" sz="2500">
                <a:solidFill>
                  <a:schemeClr val="lt1"/>
                </a:solidFill>
                <a:latin typeface="Helvetica Neue"/>
                <a:ea typeface="Helvetica Neue"/>
                <a:cs typeface="Helvetica Neue"/>
                <a:sym typeface="Helvetica Neue"/>
              </a:rPr>
              <a:t>2</a:t>
            </a:r>
            <a:r>
              <a:rPr b="1" lang="en" sz="2500">
                <a:solidFill>
                  <a:schemeClr val="lt1"/>
                </a:solidFill>
                <a:latin typeface="Helvetica Neue"/>
                <a:ea typeface="Helvetica Neue"/>
                <a:cs typeface="Helvetica Neue"/>
                <a:sym typeface="Helvetica Neue"/>
              </a:rPr>
              <a:t>, …, </a:t>
            </a:r>
            <a:r>
              <a:rPr b="1" i="1" lang="en" sz="2500">
                <a:solidFill>
                  <a:schemeClr val="lt1"/>
                </a:solidFill>
                <a:latin typeface="Helvetica Neue"/>
                <a:ea typeface="Helvetica Neue"/>
                <a:cs typeface="Helvetica Neue"/>
                <a:sym typeface="Helvetica Neue"/>
              </a:rPr>
              <a:t>c</a:t>
            </a:r>
            <a:r>
              <a:rPr b="1" baseline="-25000" i="1" lang="en" sz="2500">
                <a:solidFill>
                  <a:schemeClr val="lt1"/>
                </a:solidFill>
                <a:latin typeface="Helvetica Neue"/>
                <a:ea typeface="Helvetica Neue"/>
                <a:cs typeface="Helvetica Neue"/>
                <a:sym typeface="Helvetica Neue"/>
              </a:rPr>
              <a:t>k</a:t>
            </a:r>
            <a:r>
              <a:rPr b="1" i="1" lang="en" sz="2500">
                <a:solidFill>
                  <a:schemeClr val="lt1"/>
                </a:solidFill>
                <a:latin typeface="Helvetica Neue"/>
                <a:ea typeface="Helvetica Neue"/>
                <a:cs typeface="Helvetica Neue"/>
                <a:sym typeface="Helvetica Neue"/>
              </a:rPr>
              <a:t> </a:t>
            </a:r>
            <a:r>
              <a:rPr b="1" lang="en" sz="2500">
                <a:solidFill>
                  <a:schemeClr val="lt1"/>
                </a:solidFill>
                <a:latin typeface="Helvetica Neue"/>
                <a:ea typeface="Helvetica Neue"/>
                <a:cs typeface="Helvetica Neue"/>
                <a:sym typeface="Helvetica Neue"/>
              </a:rPr>
              <a:t>}</a:t>
            </a:r>
            <a:endParaRPr b="1" sz="2500">
              <a:solidFill>
                <a:schemeClr val="lt1"/>
              </a:solidFill>
              <a:latin typeface="Helvetica Neue"/>
              <a:ea typeface="Helvetica Neue"/>
              <a:cs typeface="Helvetica Neue"/>
              <a:sym typeface="Helvetica Neue"/>
            </a:endParaRPr>
          </a:p>
          <a:p>
            <a:pPr indent="-273050" lvl="1" marL="514350" rtl="0" algn="l">
              <a:lnSpc>
                <a:spcPct val="115000"/>
              </a:lnSpc>
              <a:spcBef>
                <a:spcPts val="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training set of annotated documents </a:t>
            </a:r>
            <a:br>
              <a:rPr lang="en" sz="2500">
                <a:solidFill>
                  <a:schemeClr val="lt1"/>
                </a:solidFill>
                <a:latin typeface="Helvetica Neue"/>
                <a:ea typeface="Helvetica Neue"/>
                <a:cs typeface="Helvetica Neue"/>
                <a:sym typeface="Helvetica Neue"/>
              </a:rPr>
            </a:br>
            <a:r>
              <a:rPr b="1" i="1" lang="en" sz="2500">
                <a:solidFill>
                  <a:schemeClr val="lt1"/>
                </a:solidFill>
                <a:latin typeface="Helvetica Neue"/>
                <a:ea typeface="Helvetica Neue"/>
                <a:cs typeface="Helvetica Neue"/>
                <a:sym typeface="Helvetica Neue"/>
              </a:rPr>
              <a:t>m</a:t>
            </a:r>
            <a:r>
              <a:rPr b="1" lang="en" sz="2500">
                <a:solidFill>
                  <a:schemeClr val="lt1"/>
                </a:solidFill>
                <a:latin typeface="Helvetica Neue"/>
                <a:ea typeface="Helvetica Neue"/>
                <a:cs typeface="Helvetica Neue"/>
                <a:sym typeface="Helvetica Neue"/>
              </a:rPr>
              <a:t> = </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d</a:t>
            </a:r>
            <a:r>
              <a:rPr b="1" baseline="-25000" i="1" lang="en" sz="2500">
                <a:solidFill>
                  <a:schemeClr val="lt1"/>
                </a:solidFill>
                <a:latin typeface="Helvetica Neue"/>
                <a:ea typeface="Helvetica Neue"/>
                <a:cs typeface="Helvetica Neue"/>
                <a:sym typeface="Helvetica Neue"/>
              </a:rPr>
              <a:t>1</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c</a:t>
            </a:r>
            <a:r>
              <a:rPr b="1" baseline="-25000" i="1" lang="en" sz="2500">
                <a:solidFill>
                  <a:schemeClr val="lt1"/>
                </a:solidFill>
                <a:latin typeface="Helvetica Neue"/>
                <a:ea typeface="Helvetica Neue"/>
                <a:cs typeface="Helvetica Neue"/>
                <a:sym typeface="Helvetica Neue"/>
              </a:rPr>
              <a:t>1</a:t>
            </a:r>
            <a:r>
              <a:rPr b="1" lang="en" sz="2500">
                <a:solidFill>
                  <a:schemeClr val="lt1"/>
                </a:solidFill>
                <a:latin typeface="Helvetica Neue"/>
                <a:ea typeface="Helvetica Neue"/>
                <a:cs typeface="Helvetica Neue"/>
                <a:sym typeface="Helvetica Neue"/>
              </a:rPr>
              <a:t>) , … , (</a:t>
            </a:r>
            <a:r>
              <a:rPr b="1" i="1" lang="en" sz="2500">
                <a:solidFill>
                  <a:schemeClr val="lt1"/>
                </a:solidFill>
                <a:latin typeface="Helvetica Neue"/>
                <a:ea typeface="Helvetica Neue"/>
                <a:cs typeface="Helvetica Neue"/>
                <a:sym typeface="Helvetica Neue"/>
              </a:rPr>
              <a:t>d</a:t>
            </a:r>
            <a:r>
              <a:rPr b="1" baseline="-25000" i="1" lang="en" sz="2500">
                <a:solidFill>
                  <a:schemeClr val="lt1"/>
                </a:solidFill>
                <a:latin typeface="Helvetica Neue"/>
                <a:ea typeface="Helvetica Neue"/>
                <a:cs typeface="Helvetica Neue"/>
                <a:sym typeface="Helvetica Neue"/>
              </a:rPr>
              <a:t>m</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c</a:t>
            </a:r>
            <a:r>
              <a:rPr b="1" baseline="-25000" i="1" lang="en" sz="2500">
                <a:solidFill>
                  <a:schemeClr val="lt1"/>
                </a:solidFill>
                <a:latin typeface="Helvetica Neue"/>
                <a:ea typeface="Helvetica Neue"/>
                <a:cs typeface="Helvetica Neue"/>
                <a:sym typeface="Helvetica Neue"/>
              </a:rPr>
              <a:t>m</a:t>
            </a:r>
            <a:r>
              <a:rPr b="1" lang="en" sz="2500">
                <a:solidFill>
                  <a:schemeClr val="lt1"/>
                </a:solidFill>
                <a:latin typeface="Helvetica Neue"/>
                <a:ea typeface="Helvetica Neue"/>
                <a:cs typeface="Helvetica Neue"/>
                <a:sym typeface="Helvetica Neue"/>
              </a:rPr>
              <a:t>) }</a:t>
            </a:r>
            <a:endParaRPr b="1" sz="2500">
              <a:solidFill>
                <a:schemeClr val="lt1"/>
              </a:solidFill>
              <a:latin typeface="Helvetica Neue"/>
              <a:ea typeface="Helvetica Neue"/>
              <a:cs typeface="Helvetica Neue"/>
              <a:sym typeface="Helvetica Neue"/>
            </a:endParaRPr>
          </a:p>
          <a:p>
            <a:pPr indent="-393700" lvl="0" marL="457200" rtl="0" algn="l">
              <a:lnSpc>
                <a:spcPct val="115000"/>
              </a:lnSpc>
              <a:spcBef>
                <a:spcPts val="100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Output:</a:t>
            </a:r>
            <a:endParaRPr sz="2600">
              <a:solidFill>
                <a:schemeClr val="lt1"/>
              </a:solidFill>
              <a:latin typeface="Helvetica Neue"/>
              <a:ea typeface="Helvetica Neue"/>
              <a:cs typeface="Helvetica Neue"/>
              <a:sym typeface="Helvetica Neue"/>
            </a:endParaRPr>
          </a:p>
          <a:p>
            <a:pPr indent="-273050" lvl="1" marL="514350" rtl="0" algn="l">
              <a:lnSpc>
                <a:spcPct val="115000"/>
              </a:lnSpc>
              <a:spcBef>
                <a:spcPts val="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learned classifier</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γ</a:t>
            </a:r>
            <a:r>
              <a:rPr b="1" i="1" lang="en" sz="2500">
                <a:solidFill>
                  <a:schemeClr val="lt1"/>
                </a:solidFill>
                <a:latin typeface="Helvetica Neue"/>
                <a:ea typeface="Helvetica Neue"/>
                <a:cs typeface="Helvetica Neue"/>
                <a:sym typeface="Helvetica Neue"/>
              </a:rPr>
              <a:t> </a:t>
            </a:r>
            <a:r>
              <a:rPr b="1" lang="en" sz="2500">
                <a:solidFill>
                  <a:schemeClr val="lt1"/>
                </a:solidFill>
                <a:latin typeface="Helvetica Neue"/>
                <a:ea typeface="Helvetica Neue"/>
                <a:cs typeface="Helvetica Neue"/>
                <a:sym typeface="Helvetica Neue"/>
              </a:rPr>
              <a:t>: </a:t>
            </a:r>
            <a:r>
              <a:rPr b="1" i="1" lang="en" sz="2500">
                <a:solidFill>
                  <a:schemeClr val="lt1"/>
                </a:solidFill>
                <a:latin typeface="Helvetica Neue"/>
                <a:ea typeface="Helvetica Neue"/>
                <a:cs typeface="Helvetica Neue"/>
                <a:sym typeface="Helvetica Neue"/>
              </a:rPr>
              <a:t>d</a:t>
            </a:r>
            <a:r>
              <a:rPr b="1" lang="en" sz="2500">
                <a:solidFill>
                  <a:schemeClr val="lt1"/>
                </a:solidFill>
                <a:latin typeface="Helvetica Neue"/>
                <a:ea typeface="Helvetica Neue"/>
                <a:cs typeface="Helvetica Neue"/>
                <a:sym typeface="Helvetica Neue"/>
              </a:rPr>
              <a:t> → </a:t>
            </a:r>
            <a:r>
              <a:rPr b="1" i="1" lang="en" sz="2500">
                <a:solidFill>
                  <a:schemeClr val="lt1"/>
                </a:solidFill>
                <a:latin typeface="Helvetica Neue"/>
                <a:ea typeface="Helvetica Neue"/>
                <a:cs typeface="Helvetica Neue"/>
                <a:sym typeface="Helvetica Neue"/>
              </a:rPr>
              <a:t>c</a:t>
            </a:r>
            <a:endParaRPr b="1" i="1" sz="2900" u="sng">
              <a:solidFill>
                <a:schemeClr val="lt1"/>
              </a:solidFill>
              <a:latin typeface="Helvetica Neue"/>
              <a:ea typeface="Helvetica Neue"/>
              <a:cs typeface="Helvetica Neue"/>
              <a:sym typeface="Helvetica Neue"/>
            </a:endParaRPr>
          </a:p>
        </p:txBody>
      </p:sp>
      <p:sp>
        <p:nvSpPr>
          <p:cNvPr id="235" name="Google Shape;235;p1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Classification Methods: </a:t>
            </a:r>
            <a:br>
              <a:rPr b="1" lang="en" sz="3100">
                <a:solidFill>
                  <a:schemeClr val="lt1"/>
                </a:solidFill>
                <a:latin typeface="Helvetica Neue"/>
                <a:ea typeface="Helvetica Neue"/>
                <a:cs typeface="Helvetica Neue"/>
                <a:sym typeface="Helvetica Neue"/>
              </a:rPr>
            </a:br>
            <a:r>
              <a:rPr b="1" lang="en" sz="2500">
                <a:latin typeface="Helvetica Neue"/>
                <a:ea typeface="Helvetica Neue"/>
                <a:cs typeface="Helvetica Neue"/>
                <a:sym typeface="Helvetica Neue"/>
              </a:rPr>
              <a:t>Supervised Machine Learning</a:t>
            </a:r>
            <a:endParaRPr b="1" sz="2500">
              <a:latin typeface="Helvetica Neue"/>
              <a:ea typeface="Helvetica Neue"/>
              <a:cs typeface="Helvetica Neue"/>
              <a:sym typeface="Helvetica Neue"/>
            </a:endParaRPr>
          </a:p>
        </p:txBody>
      </p:sp>
      <p:sp>
        <p:nvSpPr>
          <p:cNvPr id="236" name="Google Shape;236;p12"/>
          <p:cNvSpPr txBox="1"/>
          <p:nvPr>
            <p:ph idx="1" type="body"/>
          </p:nvPr>
        </p:nvSpPr>
        <p:spPr>
          <a:xfrm>
            <a:off x="5060050" y="2790050"/>
            <a:ext cx="3114600" cy="1858800"/>
          </a:xfrm>
          <a:prstGeom prst="rect">
            <a:avLst/>
          </a:prstGeom>
          <a:noFill/>
          <a:ln cap="flat" cmpd="sng" w="19050">
            <a:solidFill>
              <a:schemeClr val="accent6"/>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b="1" lang="en" sz="1700">
                <a:solidFill>
                  <a:schemeClr val="lt1"/>
                </a:solidFill>
                <a:latin typeface="Helvetica Neue"/>
                <a:ea typeface="Helvetica Neue"/>
                <a:cs typeface="Helvetica Neue"/>
                <a:sym typeface="Helvetica Neue"/>
              </a:rPr>
              <a:t>Examples of Classifiers:</a:t>
            </a:r>
            <a:endParaRPr b="1" sz="1700">
              <a:solidFill>
                <a:schemeClr val="lt1"/>
              </a:solidFill>
              <a:latin typeface="Helvetica Neue"/>
              <a:ea typeface="Helvetica Neue"/>
              <a:cs typeface="Helvetica Neue"/>
              <a:sym typeface="Helvetica Neue"/>
            </a:endParaRPr>
          </a:p>
          <a:p>
            <a:pPr indent="-336550" lvl="1" marL="40005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Naive Bayes</a:t>
            </a:r>
            <a:endParaRPr sz="1700">
              <a:solidFill>
                <a:schemeClr val="lt1"/>
              </a:solidFill>
              <a:latin typeface="Helvetica Neue"/>
              <a:ea typeface="Helvetica Neue"/>
              <a:cs typeface="Helvetica Neue"/>
              <a:sym typeface="Helvetica Neue"/>
            </a:endParaRPr>
          </a:p>
          <a:p>
            <a:pPr indent="-336550" lvl="1" marL="40005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Logistic Regression</a:t>
            </a:r>
            <a:endParaRPr sz="1700">
              <a:solidFill>
                <a:schemeClr val="lt1"/>
              </a:solidFill>
              <a:latin typeface="Helvetica Neue"/>
              <a:ea typeface="Helvetica Neue"/>
              <a:cs typeface="Helvetica Neue"/>
              <a:sym typeface="Helvetica Neue"/>
            </a:endParaRPr>
          </a:p>
          <a:p>
            <a:pPr indent="-336550" lvl="1" marL="40005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Support Vector Machines</a:t>
            </a:r>
            <a:endParaRPr sz="1700">
              <a:solidFill>
                <a:schemeClr val="lt1"/>
              </a:solidFill>
              <a:latin typeface="Helvetica Neue"/>
              <a:ea typeface="Helvetica Neue"/>
              <a:cs typeface="Helvetica Neue"/>
              <a:sym typeface="Helvetica Neue"/>
            </a:endParaRPr>
          </a:p>
          <a:p>
            <a:pPr indent="-336550" lvl="1" marL="40005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k-Nearest Neighbors</a:t>
            </a:r>
            <a:endParaRPr sz="1700">
              <a:solidFill>
                <a:schemeClr val="lt1"/>
              </a:solidFill>
              <a:latin typeface="Helvetica Neue"/>
              <a:ea typeface="Helvetica Neue"/>
              <a:cs typeface="Helvetica Neue"/>
              <a:sym typeface="Helvetica Neue"/>
            </a:endParaRPr>
          </a:p>
          <a:p>
            <a:pPr indent="-228600" lvl="0" marL="400050" rtl="0" algn="l">
              <a:lnSpc>
                <a:spcPct val="115000"/>
              </a:lnSpc>
              <a:spcBef>
                <a:spcPts val="0"/>
              </a:spcBef>
              <a:spcAft>
                <a:spcPts val="0"/>
              </a:spcAft>
              <a:buSzPts val="900"/>
              <a:buNone/>
            </a:pPr>
            <a:r>
              <a:rPr lang="en" sz="1700">
                <a:solidFill>
                  <a:schemeClr val="lt1"/>
                </a:solidFill>
                <a:latin typeface="Helvetica Neue"/>
                <a:ea typeface="Helvetica Neue"/>
                <a:cs typeface="Helvetica Neue"/>
                <a:sym typeface="Helvetica Neue"/>
              </a:rPr>
              <a:t>   …</a:t>
            </a:r>
            <a:endParaRPr sz="1700">
              <a:solidFill>
                <a:schemeClr val="lt1"/>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Computers do not understand text, syntax and relation between words </a:t>
            </a:r>
            <a:r>
              <a:rPr b="1" lang="en" sz="2600">
                <a:solidFill>
                  <a:schemeClr val="lt1"/>
                </a:solidFill>
                <a:latin typeface="Helvetica Neue"/>
                <a:ea typeface="Helvetica Neue"/>
                <a:cs typeface="Helvetica Neue"/>
                <a:sym typeface="Helvetica Neue"/>
              </a:rPr>
              <a:t>→ Need a way to represent words with numbers</a:t>
            </a:r>
            <a:r>
              <a:rPr lang="en" sz="2600">
                <a:solidFill>
                  <a:schemeClr val="lt1"/>
                </a:solidFill>
                <a:latin typeface="Helvetica Neue"/>
                <a:ea typeface="Helvetica Neue"/>
                <a:cs typeface="Helvetica Neue"/>
                <a:sym typeface="Helvetica Neue"/>
              </a:rPr>
              <a:t>.</a:t>
            </a:r>
            <a:endParaRPr sz="2400">
              <a:solidFill>
                <a:schemeClr val="lt1"/>
              </a:solidFill>
              <a:latin typeface="Helvetica Neue"/>
              <a:ea typeface="Helvetica Neue"/>
              <a:cs typeface="Helvetica Neue"/>
              <a:sym typeface="Helvetica Neue"/>
            </a:endParaRPr>
          </a:p>
        </p:txBody>
      </p:sp>
      <p:sp>
        <p:nvSpPr>
          <p:cNvPr id="242" name="Google Shape;242;p1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Text Vectorization</a:t>
            </a:r>
            <a:endParaRPr b="1" sz="3100">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048ab36023_0_91"/>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Computers do not understand text, syntax and relation between words </a:t>
            </a:r>
            <a:r>
              <a:rPr b="1" lang="en" sz="2600">
                <a:solidFill>
                  <a:schemeClr val="lt1"/>
                </a:solidFill>
                <a:latin typeface="Helvetica Neue"/>
                <a:ea typeface="Helvetica Neue"/>
                <a:cs typeface="Helvetica Neue"/>
                <a:sym typeface="Helvetica Neue"/>
              </a:rPr>
              <a:t>→ Need a way to represent words with numbers</a:t>
            </a:r>
            <a:r>
              <a:rPr lang="en" sz="2600">
                <a:solidFill>
                  <a:schemeClr val="lt1"/>
                </a:solidFill>
                <a:latin typeface="Helvetica Neue"/>
                <a:ea typeface="Helvetica Neue"/>
                <a:cs typeface="Helvetica Neue"/>
                <a:sym typeface="Helvetica Neue"/>
              </a:rPr>
              <a:t>.</a:t>
            </a:r>
            <a:endParaRPr sz="2600">
              <a:solidFill>
                <a:schemeClr val="lt1"/>
              </a:solidFill>
              <a:latin typeface="Helvetica Neue"/>
              <a:ea typeface="Helvetica Neue"/>
              <a:cs typeface="Helvetica Neue"/>
              <a:sym typeface="Helvetica Neue"/>
            </a:endParaRPr>
          </a:p>
          <a:p>
            <a:pPr indent="-393700" lvl="0" marL="457200" rtl="0" algn="l">
              <a:lnSpc>
                <a:spcPct val="115000"/>
              </a:lnSpc>
              <a:spcBef>
                <a:spcPts val="100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Text vectorization: The process of converting text into numerical representation</a:t>
            </a:r>
            <a:endParaRPr sz="2600">
              <a:solidFill>
                <a:schemeClr val="lt1"/>
              </a:solidFill>
              <a:latin typeface="Helvetica Neue"/>
              <a:ea typeface="Helvetica Neue"/>
              <a:cs typeface="Helvetica Neue"/>
              <a:sym typeface="Helvetica Neue"/>
            </a:endParaRPr>
          </a:p>
          <a:p>
            <a:pPr indent="-381000" lvl="1" marL="9144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Popular basic text representation: </a:t>
            </a:r>
            <a:r>
              <a:rPr b="1" lang="en" sz="2400">
                <a:solidFill>
                  <a:schemeClr val="lt1"/>
                </a:solidFill>
                <a:latin typeface="Helvetica Neue"/>
                <a:ea typeface="Helvetica Neue"/>
                <a:cs typeface="Helvetica Neue"/>
                <a:sym typeface="Helvetica Neue"/>
              </a:rPr>
              <a:t>Bag of Words</a:t>
            </a:r>
            <a:r>
              <a:rPr lang="en" sz="2400">
                <a:solidFill>
                  <a:schemeClr val="lt1"/>
                </a:solidFill>
                <a:latin typeface="Helvetica Neue"/>
                <a:ea typeface="Helvetica Neue"/>
                <a:cs typeface="Helvetica Neue"/>
                <a:sym typeface="Helvetica Neue"/>
              </a:rPr>
              <a:t> (</a:t>
            </a:r>
            <a:r>
              <a:rPr b="1" lang="en" sz="2400">
                <a:solidFill>
                  <a:schemeClr val="lt1"/>
                </a:solidFill>
                <a:latin typeface="Helvetica Neue"/>
                <a:ea typeface="Helvetica Neue"/>
                <a:cs typeface="Helvetica Neue"/>
                <a:sym typeface="Helvetica Neue"/>
              </a:rPr>
              <a:t>BoW</a:t>
            </a:r>
            <a:r>
              <a:rPr lang="en" sz="2400">
                <a:solidFill>
                  <a:schemeClr val="lt1"/>
                </a:solidFill>
                <a:latin typeface="Helvetica Neue"/>
                <a:ea typeface="Helvetica Neue"/>
                <a:cs typeface="Helvetica Neue"/>
                <a:sym typeface="Helvetica Neue"/>
              </a:rPr>
              <a:t>)</a:t>
            </a:r>
            <a:endParaRPr sz="2400">
              <a:solidFill>
                <a:schemeClr val="lt1"/>
              </a:solidFill>
              <a:latin typeface="Helvetica Neue"/>
              <a:ea typeface="Helvetica Neue"/>
              <a:cs typeface="Helvetica Neue"/>
              <a:sym typeface="Helvetica Neue"/>
            </a:endParaRPr>
          </a:p>
        </p:txBody>
      </p:sp>
      <p:sp>
        <p:nvSpPr>
          <p:cNvPr id="248" name="Google Shape;248;g2048ab36023_0_9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Text Vectorization</a:t>
            </a:r>
            <a:endParaRPr b="1" sz="3100">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Bag-of-Words Representation</a:t>
            </a:r>
            <a:endParaRPr b="1" sz="3100">
              <a:latin typeface="Helvetica Neue"/>
              <a:ea typeface="Helvetica Neue"/>
              <a:cs typeface="Helvetica Neue"/>
              <a:sym typeface="Helvetica Neue"/>
            </a:endParaRPr>
          </a:p>
        </p:txBody>
      </p:sp>
      <p:pic>
        <p:nvPicPr>
          <p:cNvPr id="254" name="Google Shape;254;p14"/>
          <p:cNvPicPr preferRelativeResize="0"/>
          <p:nvPr/>
        </p:nvPicPr>
        <p:blipFill rotWithShape="1">
          <a:blip r:embed="rId3">
            <a:alphaModFix/>
          </a:blip>
          <a:srcRect b="0" l="0" r="0" t="0"/>
          <a:stretch/>
        </p:blipFill>
        <p:spPr>
          <a:xfrm>
            <a:off x="333763" y="909600"/>
            <a:ext cx="7743825" cy="3629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049ab463d4_0_1"/>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The bag-of-words is a fixed-length representation, which consists of a vector of word counts:</a:t>
            </a:r>
            <a:endParaRPr sz="26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rPr b="1" lang="en" sz="2600">
                <a:solidFill>
                  <a:schemeClr val="lt1"/>
                </a:solidFill>
                <a:latin typeface="Helvetica Neue"/>
                <a:ea typeface="Helvetica Neue"/>
                <a:cs typeface="Helvetica Neue"/>
                <a:sym typeface="Helvetica Neue"/>
              </a:rPr>
              <a:t>s</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It was the best of times</a:t>
            </a:r>
            <a:r>
              <a:rPr lang="en" sz="2600">
                <a:solidFill>
                  <a:schemeClr val="lt1"/>
                </a:solidFill>
                <a:latin typeface="Helvetica Neue"/>
                <a:ea typeface="Helvetica Neue"/>
                <a:cs typeface="Helvetica Neue"/>
                <a:sym typeface="Helvetica Neue"/>
              </a:rPr>
              <a:t>,</a:t>
            </a:r>
            <a:r>
              <a:rPr i="1" lang="en" sz="2600">
                <a:solidFill>
                  <a:schemeClr val="lt1"/>
                </a:solidFill>
                <a:latin typeface="Helvetica Neue"/>
                <a:ea typeface="Helvetica Neue"/>
                <a:cs typeface="Helvetica Neue"/>
                <a:sym typeface="Helvetica Neue"/>
              </a:rPr>
              <a:t> it was the worst of times</a:t>
            </a:r>
            <a:r>
              <a:rPr lang="en" sz="2600">
                <a:solidFill>
                  <a:schemeClr val="lt1"/>
                </a:solidFill>
                <a:latin typeface="Helvetica Neue"/>
                <a:ea typeface="Helvetica Neue"/>
                <a:cs typeface="Helvetica Neue"/>
                <a:sym typeface="Helvetica Neue"/>
              </a:rPr>
              <a:t>”</a:t>
            </a:r>
            <a:endParaRPr sz="26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rPr b="1" lang="en" sz="2600">
                <a:solidFill>
                  <a:schemeClr val="lt1"/>
                </a:solidFill>
                <a:latin typeface="Helvetica Neue"/>
                <a:ea typeface="Helvetica Neue"/>
                <a:cs typeface="Helvetica Neue"/>
                <a:sym typeface="Helvetica Neue"/>
              </a:rPr>
              <a:t>x</a:t>
            </a:r>
            <a:r>
              <a:rPr lang="en" sz="2600">
                <a:solidFill>
                  <a:schemeClr val="lt1"/>
                </a:solidFill>
                <a:latin typeface="Helvetica Neue"/>
                <a:ea typeface="Helvetica Neue"/>
                <a:cs typeface="Helvetica Neue"/>
                <a:sym typeface="Helvetica Neue"/>
              </a:rPr>
              <a:t> = [ </a:t>
            </a:r>
            <a:r>
              <a:rPr i="1" lang="en" sz="2600">
                <a:solidFill>
                  <a:schemeClr val="lt1"/>
                </a:solidFill>
                <a:latin typeface="Helvetica Neue"/>
                <a:ea typeface="Helvetica Neue"/>
                <a:cs typeface="Helvetica Neue"/>
                <a:sym typeface="Helvetica Neue"/>
              </a:rPr>
              <a:t>aardvark</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best</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it</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of</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zyther </a:t>
            </a:r>
            <a:r>
              <a:rPr lang="en" sz="2600">
                <a:solidFill>
                  <a:schemeClr val="lt1"/>
                </a:solidFill>
                <a:latin typeface="Helvetica Neue"/>
                <a:ea typeface="Helvetica Neue"/>
                <a:cs typeface="Helvetica Neue"/>
                <a:sym typeface="Helvetica Neue"/>
              </a:rPr>
              <a:t>] </a:t>
            </a:r>
            <a:endParaRPr sz="26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6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The length of </a:t>
            </a:r>
            <a:r>
              <a:rPr i="1" lang="en" sz="2200">
                <a:solidFill>
                  <a:schemeClr val="lt1"/>
                </a:solidFill>
                <a:latin typeface="Helvetica Neue"/>
                <a:ea typeface="Helvetica Neue"/>
                <a:cs typeface="Helvetica Neue"/>
                <a:sym typeface="Helvetica Neue"/>
              </a:rPr>
              <a:t>x</a:t>
            </a:r>
            <a:r>
              <a:rPr lang="en" sz="2200">
                <a:solidFill>
                  <a:schemeClr val="lt1"/>
                </a:solidFill>
                <a:latin typeface="Helvetica Neue"/>
                <a:ea typeface="Helvetica Neue"/>
                <a:cs typeface="Helvetica Neue"/>
                <a:sym typeface="Helvetica Neue"/>
              </a:rPr>
              <a:t> equals to the size of vocabulary</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For each </a:t>
            </a:r>
            <a:r>
              <a:rPr i="1" lang="en" sz="2200">
                <a:solidFill>
                  <a:schemeClr val="lt1"/>
                </a:solidFill>
                <a:latin typeface="Helvetica Neue"/>
                <a:ea typeface="Helvetica Neue"/>
                <a:cs typeface="Helvetica Neue"/>
                <a:sym typeface="Helvetica Neue"/>
              </a:rPr>
              <a:t>x</a:t>
            </a:r>
            <a:r>
              <a:rPr lang="en" sz="2200">
                <a:solidFill>
                  <a:schemeClr val="lt1"/>
                </a:solidFill>
                <a:latin typeface="Helvetica Neue"/>
                <a:ea typeface="Helvetica Neue"/>
                <a:cs typeface="Helvetica Neue"/>
                <a:sym typeface="Helvetica Neue"/>
              </a:rPr>
              <a:t>, there can be many </a:t>
            </a:r>
            <a:r>
              <a:rPr i="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 depending on word order</a:t>
            </a:r>
            <a:endParaRPr sz="2200">
              <a:solidFill>
                <a:schemeClr val="lt1"/>
              </a:solidFill>
              <a:latin typeface="Helvetica Neue"/>
              <a:ea typeface="Helvetica Neue"/>
              <a:cs typeface="Helvetica Neue"/>
              <a:sym typeface="Helvetica Neue"/>
            </a:endParaRPr>
          </a:p>
        </p:txBody>
      </p:sp>
      <p:sp>
        <p:nvSpPr>
          <p:cNvPr id="260" name="Google Shape;260;g2049ab463d4_0_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Bag-of-Words Representation</a:t>
            </a:r>
            <a:endParaRPr b="1" sz="3100">
              <a:latin typeface="Helvetica Neue"/>
              <a:ea typeface="Helvetica Neue"/>
              <a:cs typeface="Helvetica Neue"/>
              <a:sym typeface="Helvetica Neue"/>
            </a:endParaRPr>
          </a:p>
        </p:txBody>
      </p:sp>
      <p:sp>
        <p:nvSpPr>
          <p:cNvPr id="261" name="Google Shape;261;g2049ab463d4_0_1"/>
          <p:cNvSpPr/>
          <p:nvPr/>
        </p:nvSpPr>
        <p:spPr>
          <a:xfrm rot="5400000">
            <a:off x="1974925" y="2524712"/>
            <a:ext cx="202500" cy="1258800"/>
          </a:xfrm>
          <a:prstGeom prst="rightBrace">
            <a:avLst>
              <a:gd fmla="val 50000" name="adj1"/>
              <a:gd fmla="val 50000" name="adj2"/>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2049ab463d4_0_1"/>
          <p:cNvSpPr/>
          <p:nvPr/>
        </p:nvSpPr>
        <p:spPr>
          <a:xfrm rot="5400000">
            <a:off x="3617975" y="2828300"/>
            <a:ext cx="202500" cy="651600"/>
          </a:xfrm>
          <a:prstGeom prst="rightBrace">
            <a:avLst>
              <a:gd fmla="val 50000" name="adj1"/>
              <a:gd fmla="val 50000" name="adj2"/>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g2049ab463d4_0_1"/>
          <p:cNvSpPr/>
          <p:nvPr/>
        </p:nvSpPr>
        <p:spPr>
          <a:xfrm rot="5400000">
            <a:off x="4707300" y="3034400"/>
            <a:ext cx="202500" cy="239400"/>
          </a:xfrm>
          <a:prstGeom prst="rightBrace">
            <a:avLst>
              <a:gd fmla="val 50000" name="adj1"/>
              <a:gd fmla="val 50000" name="adj2"/>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2049ab463d4_0_1"/>
          <p:cNvSpPr/>
          <p:nvPr/>
        </p:nvSpPr>
        <p:spPr>
          <a:xfrm rot="5400000">
            <a:off x="5594050" y="2985950"/>
            <a:ext cx="202500" cy="336300"/>
          </a:xfrm>
          <a:prstGeom prst="rightBrace">
            <a:avLst>
              <a:gd fmla="val 50000" name="adj1"/>
              <a:gd fmla="val 50000" name="adj2"/>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2049ab463d4_0_1"/>
          <p:cNvSpPr/>
          <p:nvPr/>
        </p:nvSpPr>
        <p:spPr>
          <a:xfrm rot="5400000">
            <a:off x="6909425" y="2661050"/>
            <a:ext cx="202500" cy="986100"/>
          </a:xfrm>
          <a:prstGeom prst="rightBrace">
            <a:avLst>
              <a:gd fmla="val 50000" name="adj1"/>
              <a:gd fmla="val 50000" name="adj2"/>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2049ab463d4_0_1"/>
          <p:cNvSpPr txBox="1"/>
          <p:nvPr/>
        </p:nvSpPr>
        <p:spPr>
          <a:xfrm>
            <a:off x="1875325" y="3197425"/>
            <a:ext cx="401700" cy="431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000"/>
              </a:spcAft>
              <a:buClr>
                <a:srgbClr val="000000"/>
              </a:buClr>
              <a:buSzPts val="1600"/>
              <a:buFont typeface="Arial"/>
              <a:buNone/>
            </a:pPr>
            <a:r>
              <a:rPr b="0" i="0" lang="en" sz="1600" u="none" cap="none" strike="noStrike">
                <a:solidFill>
                  <a:schemeClr val="lt1"/>
                </a:solidFill>
                <a:latin typeface="Helvetica Neue"/>
                <a:ea typeface="Helvetica Neue"/>
                <a:cs typeface="Helvetica Neue"/>
                <a:sym typeface="Helvetica Neue"/>
              </a:rPr>
              <a:t>0</a:t>
            </a:r>
            <a:endParaRPr b="0" i="0" sz="400" u="none" cap="none" strike="noStrike">
              <a:solidFill>
                <a:srgbClr val="000000"/>
              </a:solidFill>
              <a:latin typeface="Arial"/>
              <a:ea typeface="Arial"/>
              <a:cs typeface="Arial"/>
              <a:sym typeface="Arial"/>
            </a:endParaRPr>
          </a:p>
        </p:txBody>
      </p:sp>
      <p:sp>
        <p:nvSpPr>
          <p:cNvPr id="267" name="Google Shape;267;g2049ab463d4_0_1"/>
          <p:cNvSpPr txBox="1"/>
          <p:nvPr/>
        </p:nvSpPr>
        <p:spPr>
          <a:xfrm>
            <a:off x="3518375" y="3197425"/>
            <a:ext cx="401700" cy="431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000"/>
              </a:spcAft>
              <a:buClr>
                <a:srgbClr val="000000"/>
              </a:buClr>
              <a:buSzPts val="1600"/>
              <a:buFont typeface="Arial"/>
              <a:buNone/>
            </a:pPr>
            <a:r>
              <a:rPr b="0" i="0" lang="en" sz="1600" u="none" cap="none" strike="noStrike">
                <a:solidFill>
                  <a:schemeClr val="lt1"/>
                </a:solidFill>
                <a:latin typeface="Helvetica Neue"/>
                <a:ea typeface="Helvetica Neue"/>
                <a:cs typeface="Helvetica Neue"/>
                <a:sym typeface="Helvetica Neue"/>
              </a:rPr>
              <a:t>1</a:t>
            </a:r>
            <a:endParaRPr b="0" i="0" sz="400" u="none" cap="none" strike="noStrike">
              <a:solidFill>
                <a:srgbClr val="000000"/>
              </a:solidFill>
              <a:latin typeface="Arial"/>
              <a:ea typeface="Arial"/>
              <a:cs typeface="Arial"/>
              <a:sym typeface="Arial"/>
            </a:endParaRPr>
          </a:p>
        </p:txBody>
      </p:sp>
      <p:sp>
        <p:nvSpPr>
          <p:cNvPr id="268" name="Google Shape;268;g2049ab463d4_0_1"/>
          <p:cNvSpPr txBox="1"/>
          <p:nvPr/>
        </p:nvSpPr>
        <p:spPr>
          <a:xfrm>
            <a:off x="4607700" y="3197425"/>
            <a:ext cx="401700" cy="431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000"/>
              </a:spcAft>
              <a:buClr>
                <a:srgbClr val="000000"/>
              </a:buClr>
              <a:buSzPts val="1600"/>
              <a:buFont typeface="Arial"/>
              <a:buNone/>
            </a:pPr>
            <a:r>
              <a:rPr b="0" i="0" lang="en" sz="1600" u="none" cap="none" strike="noStrike">
                <a:solidFill>
                  <a:schemeClr val="lt1"/>
                </a:solidFill>
                <a:latin typeface="Helvetica Neue"/>
                <a:ea typeface="Helvetica Neue"/>
                <a:cs typeface="Helvetica Neue"/>
                <a:sym typeface="Helvetica Neue"/>
              </a:rPr>
              <a:t>2</a:t>
            </a:r>
            <a:endParaRPr b="0" i="0" sz="400" u="none" cap="none" strike="noStrike">
              <a:solidFill>
                <a:srgbClr val="000000"/>
              </a:solidFill>
              <a:latin typeface="Arial"/>
              <a:ea typeface="Arial"/>
              <a:cs typeface="Arial"/>
              <a:sym typeface="Arial"/>
            </a:endParaRPr>
          </a:p>
        </p:txBody>
      </p:sp>
      <p:sp>
        <p:nvSpPr>
          <p:cNvPr id="269" name="Google Shape;269;g2049ab463d4_0_1"/>
          <p:cNvSpPr txBox="1"/>
          <p:nvPr/>
        </p:nvSpPr>
        <p:spPr>
          <a:xfrm>
            <a:off x="5494450" y="3197425"/>
            <a:ext cx="401700" cy="431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000"/>
              </a:spcAft>
              <a:buClr>
                <a:srgbClr val="000000"/>
              </a:buClr>
              <a:buSzPts val="1600"/>
              <a:buFont typeface="Arial"/>
              <a:buNone/>
            </a:pPr>
            <a:r>
              <a:rPr b="0" i="0" lang="en" sz="1600" u="none" cap="none" strike="noStrike">
                <a:solidFill>
                  <a:schemeClr val="lt1"/>
                </a:solidFill>
                <a:latin typeface="Helvetica Neue"/>
                <a:ea typeface="Helvetica Neue"/>
                <a:cs typeface="Helvetica Neue"/>
                <a:sym typeface="Helvetica Neue"/>
              </a:rPr>
              <a:t>2</a:t>
            </a:r>
            <a:endParaRPr b="0" i="0" sz="400" u="none" cap="none" strike="noStrike">
              <a:solidFill>
                <a:srgbClr val="000000"/>
              </a:solidFill>
              <a:latin typeface="Arial"/>
              <a:ea typeface="Arial"/>
              <a:cs typeface="Arial"/>
              <a:sym typeface="Arial"/>
            </a:endParaRPr>
          </a:p>
        </p:txBody>
      </p:sp>
      <p:sp>
        <p:nvSpPr>
          <p:cNvPr id="270" name="Google Shape;270;g2049ab463d4_0_1"/>
          <p:cNvSpPr txBox="1"/>
          <p:nvPr/>
        </p:nvSpPr>
        <p:spPr>
          <a:xfrm>
            <a:off x="6809825" y="3197425"/>
            <a:ext cx="401700" cy="431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000"/>
              </a:spcAft>
              <a:buClr>
                <a:srgbClr val="000000"/>
              </a:buClr>
              <a:buSzPts val="1600"/>
              <a:buFont typeface="Arial"/>
              <a:buNone/>
            </a:pPr>
            <a:r>
              <a:rPr b="0" i="0" lang="en" sz="1600" u="none" cap="none" strike="noStrike">
                <a:solidFill>
                  <a:schemeClr val="lt1"/>
                </a:solidFill>
                <a:latin typeface="Helvetica Neue"/>
                <a:ea typeface="Helvetica Neue"/>
                <a:cs typeface="Helvetica Neue"/>
                <a:sym typeface="Helvetica Neue"/>
              </a:rPr>
              <a:t>0</a:t>
            </a:r>
            <a:endParaRPr b="0" i="0" sz="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15"/>
          <p:cNvPicPr preferRelativeResize="0"/>
          <p:nvPr/>
        </p:nvPicPr>
        <p:blipFill>
          <a:blip r:embed="rId3">
            <a:alphaModFix amt="27000"/>
          </a:blip>
          <a:stretch>
            <a:fillRect/>
          </a:stretch>
        </p:blipFill>
        <p:spPr>
          <a:xfrm>
            <a:off x="76200" y="769930"/>
            <a:ext cx="8846349" cy="3811607"/>
          </a:xfrm>
          <a:prstGeom prst="rect">
            <a:avLst/>
          </a:prstGeom>
          <a:noFill/>
          <a:ln>
            <a:noFill/>
          </a:ln>
        </p:spPr>
      </p:pic>
      <p:sp>
        <p:nvSpPr>
          <p:cNvPr id="276" name="Google Shape;276;p1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Bag-of-Words Representation</a:t>
            </a:r>
            <a:endParaRPr b="1" sz="3100">
              <a:latin typeface="Helvetica Neue"/>
              <a:ea typeface="Helvetica Neue"/>
              <a:cs typeface="Helvetica Neue"/>
              <a:sym typeface="Helvetica Neue"/>
            </a:endParaRPr>
          </a:p>
        </p:txBody>
      </p:sp>
      <p:sp>
        <p:nvSpPr>
          <p:cNvPr id="277" name="Google Shape;277;p15"/>
          <p:cNvSpPr/>
          <p:nvPr/>
        </p:nvSpPr>
        <p:spPr>
          <a:xfrm rot="5400000">
            <a:off x="3617975" y="2828300"/>
            <a:ext cx="202500" cy="651600"/>
          </a:xfrm>
          <a:prstGeom prst="rightBrace">
            <a:avLst>
              <a:gd fmla="val 50000" name="adj1"/>
              <a:gd fmla="val 50000" name="adj2"/>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5"/>
          <p:cNvSpPr/>
          <p:nvPr/>
        </p:nvSpPr>
        <p:spPr>
          <a:xfrm rot="5400000">
            <a:off x="4707300" y="3034400"/>
            <a:ext cx="202500" cy="239400"/>
          </a:xfrm>
          <a:prstGeom prst="rightBrace">
            <a:avLst>
              <a:gd fmla="val 50000" name="adj1"/>
              <a:gd fmla="val 50000" name="adj2"/>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5"/>
          <p:cNvSpPr/>
          <p:nvPr/>
        </p:nvSpPr>
        <p:spPr>
          <a:xfrm rot="5400000">
            <a:off x="5594050" y="2985950"/>
            <a:ext cx="202500" cy="336300"/>
          </a:xfrm>
          <a:prstGeom prst="rightBrace">
            <a:avLst>
              <a:gd fmla="val 50000" name="adj1"/>
              <a:gd fmla="val 50000" name="adj2"/>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5"/>
          <p:cNvSpPr txBox="1"/>
          <p:nvPr/>
        </p:nvSpPr>
        <p:spPr>
          <a:xfrm>
            <a:off x="3518375" y="3197425"/>
            <a:ext cx="401700" cy="431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000"/>
              </a:spcAft>
              <a:buClr>
                <a:srgbClr val="000000"/>
              </a:buClr>
              <a:buSzPts val="1600"/>
              <a:buFont typeface="Arial"/>
              <a:buNone/>
            </a:pPr>
            <a:r>
              <a:rPr b="0" i="0" lang="en" sz="1600" u="none" cap="none" strike="noStrike">
                <a:solidFill>
                  <a:schemeClr val="lt1"/>
                </a:solidFill>
                <a:latin typeface="Helvetica Neue"/>
                <a:ea typeface="Helvetica Neue"/>
                <a:cs typeface="Helvetica Neue"/>
                <a:sym typeface="Helvetica Neue"/>
              </a:rPr>
              <a:t>1</a:t>
            </a:r>
            <a:endParaRPr b="0" i="0" sz="400" u="none" cap="none" strike="noStrike">
              <a:solidFill>
                <a:srgbClr val="000000"/>
              </a:solidFill>
              <a:latin typeface="Arial"/>
              <a:ea typeface="Arial"/>
              <a:cs typeface="Arial"/>
              <a:sym typeface="Arial"/>
            </a:endParaRPr>
          </a:p>
        </p:txBody>
      </p:sp>
      <p:sp>
        <p:nvSpPr>
          <p:cNvPr id="281" name="Google Shape;281;p15"/>
          <p:cNvSpPr txBox="1"/>
          <p:nvPr/>
        </p:nvSpPr>
        <p:spPr>
          <a:xfrm>
            <a:off x="4607700" y="3197425"/>
            <a:ext cx="401700" cy="431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000"/>
              </a:spcAft>
              <a:buClr>
                <a:srgbClr val="000000"/>
              </a:buClr>
              <a:buSzPts val="1600"/>
              <a:buFont typeface="Arial"/>
              <a:buNone/>
            </a:pPr>
            <a:r>
              <a:rPr b="0" i="0" lang="en" sz="1600" u="none" cap="none" strike="noStrike">
                <a:solidFill>
                  <a:schemeClr val="lt1"/>
                </a:solidFill>
                <a:latin typeface="Helvetica Neue"/>
                <a:ea typeface="Helvetica Neue"/>
                <a:cs typeface="Helvetica Neue"/>
                <a:sym typeface="Helvetica Neue"/>
              </a:rPr>
              <a:t>2</a:t>
            </a:r>
            <a:endParaRPr b="0" i="0" sz="400" u="none" cap="none" strike="noStrike">
              <a:solidFill>
                <a:srgbClr val="000000"/>
              </a:solidFill>
              <a:latin typeface="Arial"/>
              <a:ea typeface="Arial"/>
              <a:cs typeface="Arial"/>
              <a:sym typeface="Arial"/>
            </a:endParaRPr>
          </a:p>
        </p:txBody>
      </p:sp>
      <p:sp>
        <p:nvSpPr>
          <p:cNvPr id="282" name="Google Shape;282;p15"/>
          <p:cNvSpPr txBox="1"/>
          <p:nvPr/>
        </p:nvSpPr>
        <p:spPr>
          <a:xfrm>
            <a:off x="5494450" y="3197425"/>
            <a:ext cx="401700" cy="431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000"/>
              </a:spcAft>
              <a:buClr>
                <a:srgbClr val="000000"/>
              </a:buClr>
              <a:buSzPts val="1600"/>
              <a:buFont typeface="Arial"/>
              <a:buNone/>
            </a:pPr>
            <a:r>
              <a:rPr b="0" i="0" lang="en" sz="1600" u="none" cap="none" strike="noStrike">
                <a:solidFill>
                  <a:schemeClr val="lt1"/>
                </a:solidFill>
                <a:latin typeface="Helvetica Neue"/>
                <a:ea typeface="Helvetica Neue"/>
                <a:cs typeface="Helvetica Neue"/>
                <a:sym typeface="Helvetica Neue"/>
              </a:rPr>
              <a:t>2</a:t>
            </a:r>
            <a:endParaRPr b="0" i="0" sz="400" u="none" cap="none" strike="noStrike">
              <a:solidFill>
                <a:srgbClr val="000000"/>
              </a:solidFill>
              <a:latin typeface="Arial"/>
              <a:ea typeface="Arial"/>
              <a:cs typeface="Arial"/>
              <a:sym typeface="Arial"/>
            </a:endParaRPr>
          </a:p>
        </p:txBody>
      </p:sp>
      <p:pic>
        <p:nvPicPr>
          <p:cNvPr id="283" name="Google Shape;283;p15"/>
          <p:cNvPicPr preferRelativeResize="0"/>
          <p:nvPr/>
        </p:nvPicPr>
        <p:blipFill>
          <a:blip r:embed="rId4">
            <a:alphaModFix/>
          </a:blip>
          <a:stretch>
            <a:fillRect/>
          </a:stretch>
        </p:blipFill>
        <p:spPr>
          <a:xfrm>
            <a:off x="3053992" y="1435399"/>
            <a:ext cx="3407432" cy="2272723"/>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6"/>
          <p:cNvSpPr txBox="1"/>
          <p:nvPr>
            <p:ph idx="1" type="body"/>
          </p:nvPr>
        </p:nvSpPr>
        <p:spPr>
          <a:xfrm>
            <a:off x="205450" y="969250"/>
            <a:ext cx="8717100" cy="34869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Let </a:t>
            </a:r>
            <a:r>
              <a:rPr b="1" i="1" lang="en" sz="2600">
                <a:solidFill>
                  <a:schemeClr val="lt1"/>
                </a:solidFill>
                <a:latin typeface="Helvetica Neue"/>
                <a:ea typeface="Helvetica Neue"/>
                <a:cs typeface="Helvetica Neue"/>
                <a:sym typeface="Helvetica Neue"/>
              </a:rPr>
              <a:t>ψ</a:t>
            </a:r>
            <a:r>
              <a:rPr b="1" lang="en" sz="2600">
                <a:solidFill>
                  <a:schemeClr val="lt1"/>
                </a:solidFill>
                <a:latin typeface="Helvetica Neue"/>
                <a:ea typeface="Helvetica Neue"/>
                <a:cs typeface="Helvetica Neue"/>
                <a:sym typeface="Helvetica Neue"/>
              </a:rPr>
              <a:t>(</a:t>
            </a:r>
            <a:r>
              <a:rPr b="1" i="1" lang="en" sz="2600">
                <a:solidFill>
                  <a:schemeClr val="lt1"/>
                </a:solidFill>
                <a:latin typeface="Helvetica Neue"/>
                <a:ea typeface="Helvetica Neue"/>
                <a:cs typeface="Helvetica Neue"/>
                <a:sym typeface="Helvetica Neue"/>
              </a:rPr>
              <a:t>x</a:t>
            </a:r>
            <a:r>
              <a:rPr b="1" lang="en" sz="2600">
                <a:solidFill>
                  <a:schemeClr val="lt1"/>
                </a:solidFill>
                <a:latin typeface="Helvetica Neue"/>
                <a:ea typeface="Helvetica Neue"/>
                <a:cs typeface="Helvetica Neue"/>
                <a:sym typeface="Helvetica Neue"/>
              </a:rPr>
              <a:t>, </a:t>
            </a:r>
            <a:r>
              <a:rPr b="1" i="1" lang="en" sz="2600">
                <a:solidFill>
                  <a:schemeClr val="lt1"/>
                </a:solidFill>
                <a:latin typeface="Helvetica Neue"/>
                <a:ea typeface="Helvetica Neue"/>
                <a:cs typeface="Helvetica Neue"/>
                <a:sym typeface="Helvetica Neue"/>
              </a:rPr>
              <a:t>y</a:t>
            </a:r>
            <a:r>
              <a:rPr b="1" lang="en" sz="2600">
                <a:solidFill>
                  <a:schemeClr val="lt1"/>
                </a:solidFill>
                <a:latin typeface="Helvetica Neue"/>
                <a:ea typeface="Helvetica Neue"/>
                <a:cs typeface="Helvetica Neue"/>
                <a:sym typeface="Helvetica Neue"/>
              </a:rPr>
              <a:t>)</a:t>
            </a:r>
            <a:r>
              <a:rPr lang="en" sz="2600">
                <a:solidFill>
                  <a:schemeClr val="lt1"/>
                </a:solidFill>
                <a:latin typeface="Helvetica Neue"/>
                <a:ea typeface="Helvetica Neue"/>
                <a:cs typeface="Helvetica Neue"/>
                <a:sym typeface="Helvetica Neue"/>
              </a:rPr>
              <a:t> score the compatibility of bow </a:t>
            </a:r>
            <a:r>
              <a:rPr b="1" i="1" lang="en" sz="2600">
                <a:solidFill>
                  <a:schemeClr val="lt1"/>
                </a:solidFill>
                <a:latin typeface="Helvetica Neue"/>
                <a:ea typeface="Helvetica Neue"/>
                <a:cs typeface="Helvetica Neue"/>
                <a:sym typeface="Helvetica Neue"/>
              </a:rPr>
              <a:t>x</a:t>
            </a:r>
            <a:r>
              <a:rPr lang="en" sz="2600">
                <a:solidFill>
                  <a:schemeClr val="lt1"/>
                </a:solidFill>
                <a:latin typeface="Helvetica Neue"/>
                <a:ea typeface="Helvetica Neue"/>
                <a:cs typeface="Helvetica Neue"/>
                <a:sym typeface="Helvetica Neue"/>
              </a:rPr>
              <a:t> and label </a:t>
            </a:r>
            <a:r>
              <a:rPr b="1" i="1" lang="en" sz="2600">
                <a:solidFill>
                  <a:schemeClr val="lt1"/>
                </a:solidFill>
                <a:latin typeface="Helvetica Neue"/>
                <a:ea typeface="Helvetica Neue"/>
                <a:cs typeface="Helvetica Neue"/>
                <a:sym typeface="Helvetica Neue"/>
              </a:rPr>
              <a:t>y</a:t>
            </a:r>
            <a:r>
              <a:rPr lang="en" sz="2600">
                <a:solidFill>
                  <a:schemeClr val="lt1"/>
                </a:solidFill>
                <a:latin typeface="Helvetica Neue"/>
                <a:ea typeface="Helvetica Neue"/>
                <a:cs typeface="Helvetica Neue"/>
                <a:sym typeface="Helvetica Neue"/>
              </a:rPr>
              <a:t>, then </a:t>
            </a:r>
            <a:endParaRPr sz="2300">
              <a:solidFill>
                <a:schemeClr val="lt1"/>
              </a:solidFill>
              <a:latin typeface="Helvetica Neue"/>
              <a:ea typeface="Helvetica Neue"/>
              <a:cs typeface="Helvetica Neue"/>
              <a:sym typeface="Helvetica Neue"/>
            </a:endParaRPr>
          </a:p>
        </p:txBody>
      </p:sp>
      <p:sp>
        <p:nvSpPr>
          <p:cNvPr id="289" name="Google Shape;289;p1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Linear Classification on BoW</a:t>
            </a:r>
            <a:endParaRPr b="1" sz="3100">
              <a:latin typeface="Helvetica Neue"/>
              <a:ea typeface="Helvetica Neue"/>
              <a:cs typeface="Helvetica Neue"/>
              <a:sym typeface="Helvetica Neue"/>
            </a:endParaRPr>
          </a:p>
        </p:txBody>
      </p:sp>
      <p:pic>
        <p:nvPicPr>
          <p:cNvPr id="290" name="Google Shape;290;p16"/>
          <p:cNvPicPr preferRelativeResize="0"/>
          <p:nvPr/>
        </p:nvPicPr>
        <p:blipFill rotWithShape="1">
          <a:blip r:embed="rId3">
            <a:alphaModFix/>
          </a:blip>
          <a:srcRect b="0" l="0" r="0" t="0"/>
          <a:stretch/>
        </p:blipFill>
        <p:spPr>
          <a:xfrm>
            <a:off x="1432307" y="1460568"/>
            <a:ext cx="2257125" cy="604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g2048ab36023_0_96"/>
          <p:cNvPicPr preferRelativeResize="0"/>
          <p:nvPr/>
        </p:nvPicPr>
        <p:blipFill rotWithShape="1">
          <a:blip r:embed="rId3">
            <a:alphaModFix/>
          </a:blip>
          <a:srcRect b="0" l="0" r="0" t="0"/>
          <a:stretch/>
        </p:blipFill>
        <p:spPr>
          <a:xfrm>
            <a:off x="1034958" y="2344262"/>
            <a:ext cx="4975725" cy="900650"/>
          </a:xfrm>
          <a:prstGeom prst="rect">
            <a:avLst/>
          </a:prstGeom>
          <a:noFill/>
          <a:ln>
            <a:noFill/>
          </a:ln>
        </p:spPr>
      </p:pic>
      <p:sp>
        <p:nvSpPr>
          <p:cNvPr id="296" name="Google Shape;296;g2048ab36023_0_96"/>
          <p:cNvSpPr txBox="1"/>
          <p:nvPr>
            <p:ph idx="1" type="body"/>
          </p:nvPr>
        </p:nvSpPr>
        <p:spPr>
          <a:xfrm>
            <a:off x="205450" y="969250"/>
            <a:ext cx="8717100" cy="34869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Let </a:t>
            </a:r>
            <a:r>
              <a:rPr b="1" i="1" lang="en" sz="2600">
                <a:solidFill>
                  <a:schemeClr val="lt1"/>
                </a:solidFill>
                <a:latin typeface="Helvetica Neue"/>
                <a:ea typeface="Helvetica Neue"/>
                <a:cs typeface="Helvetica Neue"/>
                <a:sym typeface="Helvetica Neue"/>
              </a:rPr>
              <a:t>ψ</a:t>
            </a:r>
            <a:r>
              <a:rPr b="1" lang="en" sz="2600">
                <a:solidFill>
                  <a:schemeClr val="lt1"/>
                </a:solidFill>
                <a:latin typeface="Helvetica Neue"/>
                <a:ea typeface="Helvetica Neue"/>
                <a:cs typeface="Helvetica Neue"/>
                <a:sym typeface="Helvetica Neue"/>
              </a:rPr>
              <a:t>(</a:t>
            </a:r>
            <a:r>
              <a:rPr b="1" i="1" lang="en" sz="2600">
                <a:solidFill>
                  <a:schemeClr val="lt1"/>
                </a:solidFill>
                <a:latin typeface="Helvetica Neue"/>
                <a:ea typeface="Helvetica Neue"/>
                <a:cs typeface="Helvetica Neue"/>
                <a:sym typeface="Helvetica Neue"/>
              </a:rPr>
              <a:t>x</a:t>
            </a:r>
            <a:r>
              <a:rPr b="1" lang="en" sz="2600">
                <a:solidFill>
                  <a:schemeClr val="lt1"/>
                </a:solidFill>
                <a:latin typeface="Helvetica Neue"/>
                <a:ea typeface="Helvetica Neue"/>
                <a:cs typeface="Helvetica Neue"/>
                <a:sym typeface="Helvetica Neue"/>
              </a:rPr>
              <a:t>, </a:t>
            </a:r>
            <a:r>
              <a:rPr b="1" i="1" lang="en" sz="2600">
                <a:solidFill>
                  <a:schemeClr val="lt1"/>
                </a:solidFill>
                <a:latin typeface="Helvetica Neue"/>
                <a:ea typeface="Helvetica Neue"/>
                <a:cs typeface="Helvetica Neue"/>
                <a:sym typeface="Helvetica Neue"/>
              </a:rPr>
              <a:t>y</a:t>
            </a:r>
            <a:r>
              <a:rPr b="1" lang="en" sz="2600">
                <a:solidFill>
                  <a:schemeClr val="lt1"/>
                </a:solidFill>
                <a:latin typeface="Helvetica Neue"/>
                <a:ea typeface="Helvetica Neue"/>
                <a:cs typeface="Helvetica Neue"/>
                <a:sym typeface="Helvetica Neue"/>
              </a:rPr>
              <a:t>)</a:t>
            </a:r>
            <a:r>
              <a:rPr lang="en" sz="2600">
                <a:solidFill>
                  <a:schemeClr val="lt1"/>
                </a:solidFill>
                <a:latin typeface="Helvetica Neue"/>
                <a:ea typeface="Helvetica Neue"/>
                <a:cs typeface="Helvetica Neue"/>
                <a:sym typeface="Helvetica Neue"/>
              </a:rPr>
              <a:t> score the compatibility of bow </a:t>
            </a:r>
            <a:r>
              <a:rPr b="1" i="1" lang="en" sz="2600">
                <a:solidFill>
                  <a:schemeClr val="lt1"/>
                </a:solidFill>
                <a:latin typeface="Helvetica Neue"/>
                <a:ea typeface="Helvetica Neue"/>
                <a:cs typeface="Helvetica Neue"/>
                <a:sym typeface="Helvetica Neue"/>
              </a:rPr>
              <a:t>x</a:t>
            </a:r>
            <a:r>
              <a:rPr lang="en" sz="2600">
                <a:solidFill>
                  <a:schemeClr val="lt1"/>
                </a:solidFill>
                <a:latin typeface="Helvetica Neue"/>
                <a:ea typeface="Helvetica Neue"/>
                <a:cs typeface="Helvetica Neue"/>
                <a:sym typeface="Helvetica Neue"/>
              </a:rPr>
              <a:t> and label </a:t>
            </a:r>
            <a:r>
              <a:rPr b="1" i="1" lang="en" sz="2600">
                <a:solidFill>
                  <a:schemeClr val="lt1"/>
                </a:solidFill>
                <a:latin typeface="Helvetica Neue"/>
                <a:ea typeface="Helvetica Neue"/>
                <a:cs typeface="Helvetica Neue"/>
                <a:sym typeface="Helvetica Neue"/>
              </a:rPr>
              <a:t>y</a:t>
            </a:r>
            <a:r>
              <a:rPr lang="en" sz="2600">
                <a:solidFill>
                  <a:schemeClr val="lt1"/>
                </a:solidFill>
                <a:latin typeface="Helvetica Neue"/>
                <a:ea typeface="Helvetica Neue"/>
                <a:cs typeface="Helvetica Neue"/>
                <a:sym typeface="Helvetica Neue"/>
              </a:rPr>
              <a:t>, then </a:t>
            </a:r>
            <a:endParaRPr sz="2600">
              <a:solidFill>
                <a:schemeClr val="lt1"/>
              </a:solidFill>
              <a:latin typeface="Helvetica Neue"/>
              <a:ea typeface="Helvetica Neue"/>
              <a:cs typeface="Helvetica Neue"/>
              <a:sym typeface="Helvetica Neue"/>
            </a:endParaRPr>
          </a:p>
          <a:p>
            <a:pPr indent="-393700" lvl="0" marL="457200" rtl="0" algn="l">
              <a:lnSpc>
                <a:spcPct val="115000"/>
              </a:lnSpc>
              <a:spcBef>
                <a:spcPts val="100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In a linear classifier, this scoring function has the form of </a:t>
            </a:r>
            <a:br>
              <a:rPr lang="en" sz="2600">
                <a:solidFill>
                  <a:schemeClr val="lt1"/>
                </a:solidFill>
                <a:latin typeface="Helvetica Neue"/>
                <a:ea typeface="Helvetica Neue"/>
                <a:cs typeface="Helvetica Neue"/>
                <a:sym typeface="Helvetica Neue"/>
              </a:rPr>
            </a:br>
            <a:endParaRPr>
              <a:solidFill>
                <a:schemeClr val="lt1"/>
              </a:solidFill>
              <a:latin typeface="Helvetica Neue"/>
              <a:ea typeface="Helvetica Neue"/>
              <a:cs typeface="Helvetica Neue"/>
              <a:sym typeface="Helvetica Neue"/>
            </a:endParaRPr>
          </a:p>
          <a:p>
            <a:pPr indent="-374650" lvl="1" marL="914400" rtl="0" algn="l">
              <a:lnSpc>
                <a:spcPct val="115000"/>
              </a:lnSpc>
              <a:spcBef>
                <a:spcPts val="100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where </a:t>
            </a:r>
            <a:r>
              <a:rPr b="1" i="1" lang="en" sz="2300">
                <a:solidFill>
                  <a:schemeClr val="lt1"/>
                </a:solidFill>
                <a:latin typeface="Helvetica Neue"/>
                <a:ea typeface="Helvetica Neue"/>
                <a:cs typeface="Helvetica Neue"/>
                <a:sym typeface="Helvetica Neue"/>
              </a:rPr>
              <a:t>θ</a:t>
            </a:r>
            <a:r>
              <a:rPr lang="en" sz="2300">
                <a:solidFill>
                  <a:schemeClr val="lt1"/>
                </a:solidFill>
                <a:latin typeface="Helvetica Neue"/>
                <a:ea typeface="Helvetica Neue"/>
                <a:cs typeface="Helvetica Neue"/>
                <a:sym typeface="Helvetica Neue"/>
              </a:rPr>
              <a:t> is a vector of </a:t>
            </a:r>
            <a:r>
              <a:rPr b="1" lang="en" sz="2300">
                <a:solidFill>
                  <a:schemeClr val="lt1"/>
                </a:solidFill>
                <a:latin typeface="Helvetica Neue"/>
                <a:ea typeface="Helvetica Neue"/>
                <a:cs typeface="Helvetica Neue"/>
                <a:sym typeface="Helvetica Neue"/>
              </a:rPr>
              <a:t>weights </a:t>
            </a:r>
            <a:r>
              <a:rPr lang="en" sz="2300">
                <a:solidFill>
                  <a:schemeClr val="lt1"/>
                </a:solidFill>
                <a:latin typeface="Helvetica Neue"/>
                <a:ea typeface="Helvetica Neue"/>
                <a:cs typeface="Helvetica Neue"/>
                <a:sym typeface="Helvetica Neue"/>
              </a:rPr>
              <a:t>/ </a:t>
            </a:r>
            <a:r>
              <a:rPr b="1" lang="en" sz="2300">
                <a:solidFill>
                  <a:schemeClr val="lt1"/>
                </a:solidFill>
                <a:latin typeface="Helvetica Neue"/>
                <a:ea typeface="Helvetica Neue"/>
                <a:cs typeface="Helvetica Neue"/>
                <a:sym typeface="Helvetica Neue"/>
              </a:rPr>
              <a:t>coefficients</a:t>
            </a:r>
            <a:r>
              <a:rPr lang="en" sz="2300">
                <a:solidFill>
                  <a:schemeClr val="lt1"/>
                </a:solidFill>
                <a:latin typeface="Helvetica Neue"/>
                <a:ea typeface="Helvetica Neue"/>
                <a:cs typeface="Helvetica Neue"/>
                <a:sym typeface="Helvetica Neue"/>
              </a:rPr>
              <a:t> and </a:t>
            </a:r>
            <a:r>
              <a:rPr b="1" i="1" lang="en" sz="2300">
                <a:solidFill>
                  <a:schemeClr val="lt1"/>
                </a:solidFill>
                <a:latin typeface="Helvetica Neue"/>
                <a:ea typeface="Helvetica Neue"/>
                <a:cs typeface="Helvetica Neue"/>
                <a:sym typeface="Helvetica Neue"/>
              </a:rPr>
              <a:t>f</a:t>
            </a:r>
            <a:r>
              <a:rPr lang="en" sz="2300">
                <a:solidFill>
                  <a:schemeClr val="lt1"/>
                </a:solidFill>
                <a:latin typeface="Helvetica Neue"/>
                <a:ea typeface="Helvetica Neue"/>
                <a:cs typeface="Helvetica Neue"/>
                <a:sym typeface="Helvetica Neue"/>
              </a:rPr>
              <a:t> is a </a:t>
            </a:r>
            <a:r>
              <a:rPr b="1" lang="en" sz="2300">
                <a:solidFill>
                  <a:schemeClr val="lt1"/>
                </a:solidFill>
                <a:latin typeface="Helvetica Neue"/>
                <a:ea typeface="Helvetica Neue"/>
                <a:cs typeface="Helvetica Neue"/>
                <a:sym typeface="Helvetica Neue"/>
              </a:rPr>
              <a:t>feature function</a:t>
            </a:r>
            <a:r>
              <a:rPr lang="en" sz="2300">
                <a:solidFill>
                  <a:schemeClr val="lt1"/>
                </a:solidFill>
                <a:latin typeface="Helvetica Neue"/>
                <a:ea typeface="Helvetica Neue"/>
                <a:cs typeface="Helvetica Neue"/>
                <a:sym typeface="Helvetica Neue"/>
              </a:rPr>
              <a:t>.</a:t>
            </a:r>
            <a:endParaRPr sz="23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rPr lang="en" sz="2300">
                <a:solidFill>
                  <a:schemeClr val="lt1"/>
                </a:solidFill>
                <a:latin typeface="Helvetica Neue"/>
                <a:ea typeface="Helvetica Neue"/>
                <a:cs typeface="Helvetica Neue"/>
                <a:sym typeface="Helvetica Neue"/>
              </a:rPr>
              <a:t>Learning problem: find right weights </a:t>
            </a:r>
            <a:r>
              <a:rPr i="1" lang="en" sz="2300">
                <a:solidFill>
                  <a:schemeClr val="lt1"/>
                </a:solidFill>
                <a:latin typeface="Helvetica Neue"/>
                <a:ea typeface="Helvetica Neue"/>
                <a:cs typeface="Helvetica Neue"/>
                <a:sym typeface="Helvetica Neue"/>
              </a:rPr>
              <a:t>θ</a:t>
            </a:r>
            <a:r>
              <a:rPr lang="en" sz="2300">
                <a:solidFill>
                  <a:schemeClr val="lt1"/>
                </a:solidFill>
                <a:latin typeface="Helvetica Neue"/>
                <a:ea typeface="Helvetica Neue"/>
                <a:cs typeface="Helvetica Neue"/>
                <a:sym typeface="Helvetica Neue"/>
              </a:rPr>
              <a:t>, assuming dataset</a:t>
            </a:r>
            <a:endParaRPr sz="2300">
              <a:solidFill>
                <a:schemeClr val="lt1"/>
              </a:solidFill>
              <a:latin typeface="Helvetica Neue"/>
              <a:ea typeface="Helvetica Neue"/>
              <a:cs typeface="Helvetica Neue"/>
              <a:sym typeface="Helvetica Neue"/>
            </a:endParaRPr>
          </a:p>
        </p:txBody>
      </p:sp>
      <p:sp>
        <p:nvSpPr>
          <p:cNvPr id="297" name="Google Shape;297;g2048ab36023_0_9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Linear Classification on BoW</a:t>
            </a:r>
            <a:endParaRPr b="1" sz="3100">
              <a:latin typeface="Helvetica Neue"/>
              <a:ea typeface="Helvetica Neue"/>
              <a:cs typeface="Helvetica Neue"/>
              <a:sym typeface="Helvetica Neue"/>
            </a:endParaRPr>
          </a:p>
        </p:txBody>
      </p:sp>
      <p:pic>
        <p:nvPicPr>
          <p:cNvPr id="298" name="Google Shape;298;g2048ab36023_0_96"/>
          <p:cNvPicPr preferRelativeResize="0"/>
          <p:nvPr/>
        </p:nvPicPr>
        <p:blipFill rotWithShape="1">
          <a:blip r:embed="rId4">
            <a:alphaModFix/>
          </a:blip>
          <a:srcRect b="0" l="0" r="0" t="0"/>
          <a:stretch/>
        </p:blipFill>
        <p:spPr>
          <a:xfrm>
            <a:off x="1432307" y="1460568"/>
            <a:ext cx="2257125" cy="604600"/>
          </a:xfrm>
          <a:prstGeom prst="rect">
            <a:avLst/>
          </a:prstGeom>
          <a:noFill/>
          <a:ln>
            <a:noFill/>
          </a:ln>
        </p:spPr>
      </p:pic>
      <p:pic>
        <p:nvPicPr>
          <p:cNvPr id="299" name="Google Shape;299;g2048ab36023_0_96"/>
          <p:cNvPicPr preferRelativeResize="0"/>
          <p:nvPr/>
        </p:nvPicPr>
        <p:blipFill rotWithShape="1">
          <a:blip r:embed="rId5">
            <a:alphaModFix/>
          </a:blip>
          <a:srcRect b="0" l="0" r="0" t="0"/>
          <a:stretch/>
        </p:blipFill>
        <p:spPr>
          <a:xfrm>
            <a:off x="7705218" y="4217907"/>
            <a:ext cx="1436429" cy="446100"/>
          </a:xfrm>
          <a:prstGeom prst="rect">
            <a:avLst/>
          </a:prstGeom>
          <a:noFill/>
          <a:ln>
            <a:noFill/>
          </a:ln>
        </p:spPr>
      </p:pic>
      <p:sp>
        <p:nvSpPr>
          <p:cNvPr id="300" name="Google Shape;300;g2048ab36023_0_96"/>
          <p:cNvSpPr/>
          <p:nvPr/>
        </p:nvSpPr>
        <p:spPr>
          <a:xfrm>
            <a:off x="159150" y="4224750"/>
            <a:ext cx="8984700" cy="446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Naive Bayes is a probabilistic classifier based on the following strategy:</a:t>
            </a:r>
            <a:endParaRPr sz="2600">
              <a:solidFill>
                <a:schemeClr val="lt1"/>
              </a:solidFill>
              <a:latin typeface="Helvetica Neue"/>
              <a:ea typeface="Helvetica Neue"/>
              <a:cs typeface="Helvetica Neue"/>
              <a:sym typeface="Helvetica Neue"/>
            </a:endParaRPr>
          </a:p>
          <a:p>
            <a:pPr indent="-368300" lvl="1"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Define a probability model </a:t>
            </a:r>
            <a:r>
              <a:rPr i="1" lang="en" sz="2200">
                <a:solidFill>
                  <a:schemeClr val="lt1"/>
                </a:solidFill>
                <a:latin typeface="Helvetica Neue"/>
                <a:ea typeface="Helvetica Neue"/>
                <a:cs typeface="Helvetica Neue"/>
                <a:sym typeface="Helvetica Neue"/>
              </a:rPr>
              <a:t>p</a:t>
            </a:r>
            <a:r>
              <a:rPr lang="en" sz="2200">
                <a:solidFill>
                  <a:schemeClr val="lt1"/>
                </a:solidFill>
                <a:latin typeface="Helvetica Neue"/>
                <a:ea typeface="Helvetica Neue"/>
                <a:cs typeface="Helvetica Neue"/>
                <a:sym typeface="Helvetica Neue"/>
              </a:rPr>
              <a:t>(</a:t>
            </a:r>
            <a:r>
              <a:rPr i="1" lang="en" sz="2200">
                <a:solidFill>
                  <a:schemeClr val="lt1"/>
                </a:solidFill>
                <a:latin typeface="Helvetica Neue"/>
                <a:ea typeface="Helvetica Neue"/>
                <a:cs typeface="Helvetica Neue"/>
                <a:sym typeface="Helvetica Neue"/>
              </a:rPr>
              <a:t>x</a:t>
            </a:r>
            <a:r>
              <a:rPr lang="en" sz="2200">
                <a:solidFill>
                  <a:schemeClr val="lt1"/>
                </a:solidFill>
                <a:latin typeface="Helvetica Neue"/>
                <a:ea typeface="Helvetica Neue"/>
                <a:cs typeface="Helvetica Neue"/>
                <a:sym typeface="Helvetica Neue"/>
              </a:rPr>
              <a:t>, </a:t>
            </a:r>
            <a:r>
              <a:rPr i="1" lang="en" sz="2200">
                <a:solidFill>
                  <a:schemeClr val="lt1"/>
                </a:solidFill>
                <a:latin typeface="Helvetica Neue"/>
                <a:ea typeface="Helvetica Neue"/>
                <a:cs typeface="Helvetica Neue"/>
                <a:sym typeface="Helvetica Neue"/>
              </a:rPr>
              <a:t>y</a:t>
            </a: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368300" lvl="1" marL="457200" rtl="0" algn="l">
              <a:lnSpc>
                <a:spcPct val="115000"/>
              </a:lnSpc>
              <a:spcBef>
                <a:spcPts val="1000"/>
              </a:spcBef>
              <a:spcAft>
                <a:spcPts val="100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Estimate the parameters of the probability model by maximum likelihood on the training dataset.</a:t>
            </a:r>
            <a:endParaRPr sz="2200">
              <a:solidFill>
                <a:schemeClr val="lt1"/>
              </a:solidFill>
              <a:latin typeface="Helvetica Neue"/>
              <a:ea typeface="Helvetica Neue"/>
              <a:cs typeface="Helvetica Neue"/>
              <a:sym typeface="Helvetica Neue"/>
            </a:endParaRPr>
          </a:p>
        </p:txBody>
      </p:sp>
      <p:sp>
        <p:nvSpPr>
          <p:cNvPr id="306" name="Google Shape;306;p1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Probabilistic Classification</a:t>
            </a:r>
            <a:endParaRPr b="1" sz="3100">
              <a:latin typeface="Helvetica Neue"/>
              <a:ea typeface="Helvetica Neue"/>
              <a:cs typeface="Helvetica Neue"/>
              <a:sym typeface="Helvetica Neue"/>
            </a:endParaRPr>
          </a:p>
        </p:txBody>
      </p:sp>
      <p:sp>
        <p:nvSpPr>
          <p:cNvPr id="307" name="Google Shape;307;p17"/>
          <p:cNvSpPr txBox="1"/>
          <p:nvPr>
            <p:ph idx="1" type="body"/>
          </p:nvPr>
        </p:nvSpPr>
        <p:spPr>
          <a:xfrm>
            <a:off x="213450" y="3436575"/>
            <a:ext cx="8717100" cy="6000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1000"/>
              </a:spcAft>
              <a:buClr>
                <a:schemeClr val="lt1"/>
              </a:buClr>
              <a:buSzPts val="2600"/>
              <a:buFont typeface="Helvetica Neue"/>
              <a:buChar char="❏"/>
            </a:pPr>
            <a:r>
              <a:rPr b="1" lang="en" sz="2600">
                <a:solidFill>
                  <a:schemeClr val="lt1"/>
                </a:solidFill>
                <a:latin typeface="Helvetica Neue"/>
                <a:ea typeface="Helvetica Neue"/>
                <a:cs typeface="Helvetica Neue"/>
                <a:sym typeface="Helvetica Neue"/>
              </a:rPr>
              <a:t>Bayes Rule</a:t>
            </a:r>
            <a:r>
              <a:rPr lang="en" sz="2600">
                <a:solidFill>
                  <a:schemeClr val="lt1"/>
                </a:solidFill>
                <a:latin typeface="Helvetica Neue"/>
                <a:ea typeface="Helvetica Neue"/>
                <a:cs typeface="Helvetica Neue"/>
                <a:sym typeface="Helvetica Neue"/>
              </a:rPr>
              <a:t> for document </a:t>
            </a:r>
            <a:r>
              <a:rPr i="1" lang="en" sz="2600">
                <a:solidFill>
                  <a:schemeClr val="lt1"/>
                </a:solidFill>
                <a:latin typeface="Helvetica Neue"/>
                <a:ea typeface="Helvetica Neue"/>
                <a:cs typeface="Helvetica Neue"/>
                <a:sym typeface="Helvetica Neue"/>
              </a:rPr>
              <a:t>d</a:t>
            </a:r>
            <a:r>
              <a:rPr lang="en" sz="2600">
                <a:solidFill>
                  <a:schemeClr val="lt1"/>
                </a:solidFill>
                <a:latin typeface="Helvetica Neue"/>
                <a:ea typeface="Helvetica Neue"/>
                <a:cs typeface="Helvetica Neue"/>
                <a:sym typeface="Helvetica Neue"/>
              </a:rPr>
              <a:t> and class / label </a:t>
            </a:r>
            <a:r>
              <a:rPr i="1" lang="en" sz="2600">
                <a:solidFill>
                  <a:schemeClr val="lt1"/>
                </a:solidFill>
                <a:latin typeface="Helvetica Neue"/>
                <a:ea typeface="Helvetica Neue"/>
                <a:cs typeface="Helvetica Neue"/>
                <a:sym typeface="Helvetica Neue"/>
              </a:rPr>
              <a:t>c </a:t>
            </a:r>
            <a:r>
              <a:rPr lang="en" sz="26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p:txBody>
      </p:sp>
      <p:pic>
        <p:nvPicPr>
          <p:cNvPr id="308" name="Google Shape;308;p17"/>
          <p:cNvPicPr preferRelativeResize="0"/>
          <p:nvPr/>
        </p:nvPicPr>
        <p:blipFill rotWithShape="1">
          <a:blip r:embed="rId3">
            <a:alphaModFix/>
          </a:blip>
          <a:srcRect b="0" l="0" r="0" t="0"/>
          <a:stretch/>
        </p:blipFill>
        <p:spPr>
          <a:xfrm>
            <a:off x="2776350" y="3849847"/>
            <a:ext cx="3300350" cy="1092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Classifier</a:t>
            </a:r>
            <a:endParaRPr b="1" sz="3100">
              <a:latin typeface="Helvetica Neue"/>
              <a:ea typeface="Helvetica Neue"/>
              <a:cs typeface="Helvetica Neue"/>
              <a:sym typeface="Helvetica Neue"/>
            </a:endParaRPr>
          </a:p>
        </p:txBody>
      </p:sp>
      <p:sp>
        <p:nvSpPr>
          <p:cNvPr id="314" name="Google Shape;314;p18"/>
          <p:cNvSpPr txBox="1"/>
          <p:nvPr>
            <p:ph idx="1" type="body"/>
          </p:nvPr>
        </p:nvSpPr>
        <p:spPr>
          <a:xfrm>
            <a:off x="4805700" y="973100"/>
            <a:ext cx="2622300" cy="11787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MAP is “maximum a posteriori” = Most likely class</a:t>
            </a:r>
            <a:endParaRPr sz="1900">
              <a:solidFill>
                <a:schemeClr val="lt1"/>
              </a:solidFill>
              <a:latin typeface="Helvetica Neue"/>
              <a:ea typeface="Helvetica Neue"/>
              <a:cs typeface="Helvetica Neue"/>
              <a:sym typeface="Helvetica Neue"/>
            </a:endParaRPr>
          </a:p>
        </p:txBody>
      </p:sp>
      <p:pic>
        <p:nvPicPr>
          <p:cNvPr id="315" name="Google Shape;315;p18"/>
          <p:cNvPicPr preferRelativeResize="0"/>
          <p:nvPr/>
        </p:nvPicPr>
        <p:blipFill rotWithShape="1">
          <a:blip r:embed="rId3">
            <a:alphaModFix/>
          </a:blip>
          <a:srcRect b="0" l="0" r="0" t="0"/>
          <a:stretch/>
        </p:blipFill>
        <p:spPr>
          <a:xfrm>
            <a:off x="934650" y="1276700"/>
            <a:ext cx="3724275" cy="876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idx="1" type="body"/>
          </p:nvPr>
        </p:nvSpPr>
        <p:spPr>
          <a:xfrm>
            <a:off x="205450" y="969250"/>
            <a:ext cx="6134700" cy="15123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 = {Positive, Negative, Neutral}</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b="1"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b="1" baseline="-25000" sz="1900">
              <a:solidFill>
                <a:schemeClr val="lt1"/>
              </a:solidFill>
              <a:latin typeface="Helvetica Neue"/>
              <a:ea typeface="Helvetica Neue"/>
              <a:cs typeface="Helvetica Neue"/>
              <a:sym typeface="Helvetica Neue"/>
            </a:endParaRPr>
          </a:p>
        </p:txBody>
      </p:sp>
      <p:sp>
        <p:nvSpPr>
          <p:cNvPr id="94" name="Google Shape;94;p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Movie Reviews</a:t>
            </a:r>
            <a:endParaRPr b="1" sz="3100">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048ab36023_0_10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Classifier</a:t>
            </a:r>
            <a:endParaRPr b="1" sz="3100">
              <a:latin typeface="Helvetica Neue"/>
              <a:ea typeface="Helvetica Neue"/>
              <a:cs typeface="Helvetica Neue"/>
              <a:sym typeface="Helvetica Neue"/>
            </a:endParaRPr>
          </a:p>
        </p:txBody>
      </p:sp>
      <p:sp>
        <p:nvSpPr>
          <p:cNvPr id="321" name="Google Shape;321;g2048ab36023_0_105"/>
          <p:cNvSpPr txBox="1"/>
          <p:nvPr>
            <p:ph idx="1" type="body"/>
          </p:nvPr>
        </p:nvSpPr>
        <p:spPr>
          <a:xfrm>
            <a:off x="4805700" y="973100"/>
            <a:ext cx="2622300" cy="11787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MAP is “maximum a posteriori” = Most likely class</a:t>
            </a:r>
            <a:endParaRPr sz="1900">
              <a:solidFill>
                <a:schemeClr val="lt1"/>
              </a:solidFill>
              <a:latin typeface="Helvetica Neue"/>
              <a:ea typeface="Helvetica Neue"/>
              <a:cs typeface="Helvetica Neue"/>
              <a:sym typeface="Helvetica Neue"/>
            </a:endParaRPr>
          </a:p>
        </p:txBody>
      </p:sp>
      <p:sp>
        <p:nvSpPr>
          <p:cNvPr id="322" name="Google Shape;322;g2048ab36023_0_105"/>
          <p:cNvSpPr txBox="1"/>
          <p:nvPr>
            <p:ph idx="1" type="body"/>
          </p:nvPr>
        </p:nvSpPr>
        <p:spPr>
          <a:xfrm>
            <a:off x="4119900" y="2637913"/>
            <a:ext cx="1696500" cy="5202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Bayes Rule</a:t>
            </a:r>
            <a:endParaRPr sz="1900">
              <a:solidFill>
                <a:schemeClr val="lt1"/>
              </a:solidFill>
              <a:latin typeface="Helvetica Neue"/>
              <a:ea typeface="Helvetica Neue"/>
              <a:cs typeface="Helvetica Neue"/>
              <a:sym typeface="Helvetica Neue"/>
            </a:endParaRPr>
          </a:p>
        </p:txBody>
      </p:sp>
      <p:pic>
        <p:nvPicPr>
          <p:cNvPr id="323" name="Google Shape;323;g2048ab36023_0_105"/>
          <p:cNvPicPr preferRelativeResize="0"/>
          <p:nvPr/>
        </p:nvPicPr>
        <p:blipFill rotWithShape="1">
          <a:blip r:embed="rId3">
            <a:alphaModFix/>
          </a:blip>
          <a:srcRect b="0" l="0" r="0" t="0"/>
          <a:stretch/>
        </p:blipFill>
        <p:spPr>
          <a:xfrm>
            <a:off x="934650" y="1276700"/>
            <a:ext cx="3724275" cy="876300"/>
          </a:xfrm>
          <a:prstGeom prst="rect">
            <a:avLst/>
          </a:prstGeom>
          <a:noFill/>
          <a:ln>
            <a:noFill/>
          </a:ln>
        </p:spPr>
      </p:pic>
      <p:pic>
        <p:nvPicPr>
          <p:cNvPr id="324" name="Google Shape;324;g2048ab36023_0_105"/>
          <p:cNvPicPr preferRelativeResize="0"/>
          <p:nvPr/>
        </p:nvPicPr>
        <p:blipFill rotWithShape="1">
          <a:blip r:embed="rId4">
            <a:alphaModFix/>
          </a:blip>
          <a:srcRect b="0" l="0" r="0" t="0"/>
          <a:stretch/>
        </p:blipFill>
        <p:spPr>
          <a:xfrm>
            <a:off x="191700" y="2472650"/>
            <a:ext cx="3838575" cy="1019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048ab36023_0_11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Classifier</a:t>
            </a:r>
            <a:endParaRPr b="1" sz="3100">
              <a:latin typeface="Helvetica Neue"/>
              <a:ea typeface="Helvetica Neue"/>
              <a:cs typeface="Helvetica Neue"/>
              <a:sym typeface="Helvetica Neue"/>
            </a:endParaRPr>
          </a:p>
        </p:txBody>
      </p:sp>
      <p:sp>
        <p:nvSpPr>
          <p:cNvPr id="330" name="Google Shape;330;g2048ab36023_0_117"/>
          <p:cNvSpPr txBox="1"/>
          <p:nvPr>
            <p:ph idx="1" type="body"/>
          </p:nvPr>
        </p:nvSpPr>
        <p:spPr>
          <a:xfrm>
            <a:off x="4805700" y="973100"/>
            <a:ext cx="2622300" cy="11787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MAP is “maximum a posteriori” = Most likely class</a:t>
            </a:r>
            <a:endParaRPr sz="1900">
              <a:solidFill>
                <a:schemeClr val="lt1"/>
              </a:solidFill>
              <a:latin typeface="Helvetica Neue"/>
              <a:ea typeface="Helvetica Neue"/>
              <a:cs typeface="Helvetica Neue"/>
              <a:sym typeface="Helvetica Neue"/>
            </a:endParaRPr>
          </a:p>
        </p:txBody>
      </p:sp>
      <p:sp>
        <p:nvSpPr>
          <p:cNvPr id="331" name="Google Shape;331;g2048ab36023_0_117"/>
          <p:cNvSpPr txBox="1"/>
          <p:nvPr>
            <p:ph idx="1" type="body"/>
          </p:nvPr>
        </p:nvSpPr>
        <p:spPr>
          <a:xfrm>
            <a:off x="4119900" y="2637913"/>
            <a:ext cx="1696500" cy="5202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Bayes Rule</a:t>
            </a:r>
            <a:endParaRPr sz="1900">
              <a:solidFill>
                <a:schemeClr val="lt1"/>
              </a:solidFill>
              <a:latin typeface="Helvetica Neue"/>
              <a:ea typeface="Helvetica Neue"/>
              <a:cs typeface="Helvetica Neue"/>
              <a:sym typeface="Helvetica Neue"/>
            </a:endParaRPr>
          </a:p>
        </p:txBody>
      </p:sp>
      <p:sp>
        <p:nvSpPr>
          <p:cNvPr id="332" name="Google Shape;332;g2048ab36023_0_117"/>
          <p:cNvSpPr txBox="1"/>
          <p:nvPr>
            <p:ph idx="1" type="body"/>
          </p:nvPr>
        </p:nvSpPr>
        <p:spPr>
          <a:xfrm>
            <a:off x="4114913" y="3648701"/>
            <a:ext cx="1971300" cy="8091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Dropping the denominator</a:t>
            </a:r>
            <a:endParaRPr sz="1900">
              <a:solidFill>
                <a:schemeClr val="lt1"/>
              </a:solidFill>
              <a:latin typeface="Helvetica Neue"/>
              <a:ea typeface="Helvetica Neue"/>
              <a:cs typeface="Helvetica Neue"/>
              <a:sym typeface="Helvetica Neue"/>
            </a:endParaRPr>
          </a:p>
        </p:txBody>
      </p:sp>
      <p:pic>
        <p:nvPicPr>
          <p:cNvPr id="333" name="Google Shape;333;g2048ab36023_0_117"/>
          <p:cNvPicPr preferRelativeResize="0"/>
          <p:nvPr/>
        </p:nvPicPr>
        <p:blipFill rotWithShape="1">
          <a:blip r:embed="rId3">
            <a:alphaModFix/>
          </a:blip>
          <a:srcRect b="0" l="0" r="0" t="0"/>
          <a:stretch/>
        </p:blipFill>
        <p:spPr>
          <a:xfrm>
            <a:off x="934650" y="1276700"/>
            <a:ext cx="3724275" cy="876300"/>
          </a:xfrm>
          <a:prstGeom prst="rect">
            <a:avLst/>
          </a:prstGeom>
          <a:noFill/>
          <a:ln>
            <a:noFill/>
          </a:ln>
        </p:spPr>
      </p:pic>
      <p:pic>
        <p:nvPicPr>
          <p:cNvPr id="334" name="Google Shape;334;g2048ab36023_0_117"/>
          <p:cNvPicPr preferRelativeResize="0"/>
          <p:nvPr/>
        </p:nvPicPr>
        <p:blipFill rotWithShape="1">
          <a:blip r:embed="rId4">
            <a:alphaModFix/>
          </a:blip>
          <a:srcRect b="0" l="0" r="0" t="0"/>
          <a:stretch/>
        </p:blipFill>
        <p:spPr>
          <a:xfrm>
            <a:off x="191700" y="2472650"/>
            <a:ext cx="3838575" cy="1019175"/>
          </a:xfrm>
          <a:prstGeom prst="rect">
            <a:avLst/>
          </a:prstGeom>
          <a:noFill/>
          <a:ln>
            <a:noFill/>
          </a:ln>
        </p:spPr>
      </p:pic>
      <p:pic>
        <p:nvPicPr>
          <p:cNvPr id="335" name="Google Shape;335;g2048ab36023_0_117"/>
          <p:cNvPicPr preferRelativeResize="0"/>
          <p:nvPr/>
        </p:nvPicPr>
        <p:blipFill rotWithShape="1">
          <a:blip r:embed="rId5">
            <a:alphaModFix/>
          </a:blip>
          <a:srcRect b="0" l="0" r="0" t="0"/>
          <a:stretch/>
        </p:blipFill>
        <p:spPr>
          <a:xfrm>
            <a:off x="371952" y="3629750"/>
            <a:ext cx="3543300" cy="904875"/>
          </a:xfrm>
          <a:prstGeom prst="rect">
            <a:avLst/>
          </a:prstGeom>
          <a:noFill/>
          <a:ln>
            <a:noFill/>
          </a:ln>
        </p:spPr>
      </p:pic>
      <p:sp>
        <p:nvSpPr>
          <p:cNvPr id="336" name="Google Shape;336;g2048ab36023_0_117"/>
          <p:cNvSpPr txBox="1"/>
          <p:nvPr>
            <p:ph idx="1" type="body"/>
          </p:nvPr>
        </p:nvSpPr>
        <p:spPr>
          <a:xfrm>
            <a:off x="6640750" y="2637925"/>
            <a:ext cx="2281800" cy="1630200"/>
          </a:xfrm>
          <a:prstGeom prst="rect">
            <a:avLst/>
          </a:prstGeom>
          <a:noFill/>
          <a:ln cap="flat" cmpd="sng" w="19050">
            <a:solidFill>
              <a:srgbClr val="FF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000">
                <a:solidFill>
                  <a:srgbClr val="FF0000"/>
                </a:solidFill>
                <a:latin typeface="Helvetica Neue"/>
                <a:ea typeface="Helvetica Neue"/>
                <a:cs typeface="Helvetica Neue"/>
                <a:sym typeface="Helvetica Neue"/>
              </a:rPr>
              <a:t>P(</a:t>
            </a:r>
            <a:r>
              <a:rPr i="1" lang="en" sz="2000">
                <a:solidFill>
                  <a:srgbClr val="FF0000"/>
                </a:solidFill>
                <a:latin typeface="Helvetica Neue"/>
                <a:ea typeface="Helvetica Neue"/>
                <a:cs typeface="Helvetica Neue"/>
                <a:sym typeface="Helvetica Neue"/>
              </a:rPr>
              <a:t>d</a:t>
            </a:r>
            <a:r>
              <a:rPr lang="en" sz="2000">
                <a:solidFill>
                  <a:srgbClr val="FF0000"/>
                </a:solidFill>
                <a:latin typeface="Helvetica Neue"/>
                <a:ea typeface="Helvetica Neue"/>
                <a:cs typeface="Helvetica Neue"/>
                <a:sym typeface="Helvetica Neue"/>
              </a:rPr>
              <a:t>) is removed because is redundant. For a </a:t>
            </a:r>
            <a:r>
              <a:rPr i="1" lang="en" sz="2000">
                <a:solidFill>
                  <a:srgbClr val="FF0000"/>
                </a:solidFill>
                <a:latin typeface="Helvetica Neue"/>
                <a:ea typeface="Helvetica Neue"/>
                <a:cs typeface="Helvetica Neue"/>
                <a:sym typeface="Helvetica Neue"/>
              </a:rPr>
              <a:t>d</a:t>
            </a:r>
            <a:r>
              <a:rPr lang="en" sz="2000">
                <a:solidFill>
                  <a:srgbClr val="FF0000"/>
                </a:solidFill>
                <a:latin typeface="Helvetica Neue"/>
                <a:ea typeface="Helvetica Neue"/>
                <a:cs typeface="Helvetica Neue"/>
                <a:sym typeface="Helvetica Neue"/>
              </a:rPr>
              <a:t>, its probability is the same for all </a:t>
            </a:r>
            <a:r>
              <a:rPr i="1" lang="en" sz="2000">
                <a:solidFill>
                  <a:srgbClr val="FF0000"/>
                </a:solidFill>
                <a:latin typeface="Helvetica Neue"/>
                <a:ea typeface="Helvetica Neue"/>
                <a:cs typeface="Helvetica Neue"/>
                <a:sym typeface="Helvetica Neue"/>
              </a:rPr>
              <a:t>c</a:t>
            </a:r>
            <a:r>
              <a:rPr lang="en" sz="2000">
                <a:solidFill>
                  <a:srgbClr val="FF0000"/>
                </a:solidFill>
                <a:latin typeface="Helvetica Neue"/>
                <a:ea typeface="Helvetica Neue"/>
                <a:cs typeface="Helvetica Neue"/>
                <a:sym typeface="Helvetica Neue"/>
              </a:rPr>
              <a:t>.</a:t>
            </a:r>
            <a:endParaRPr sz="1600">
              <a:solidFill>
                <a:srgbClr val="FF0000"/>
              </a:solidFill>
              <a:latin typeface="Helvetica Neue"/>
              <a:ea typeface="Helvetica Neue"/>
              <a:cs typeface="Helvetica Neue"/>
              <a:sym typeface="Helvetica Neue"/>
            </a:endParaRPr>
          </a:p>
        </p:txBody>
      </p:sp>
      <p:cxnSp>
        <p:nvCxnSpPr>
          <p:cNvPr id="337" name="Google Shape;337;g2048ab36023_0_117"/>
          <p:cNvCxnSpPr>
            <a:stCxn id="332" idx="3"/>
            <a:endCxn id="336" idx="1"/>
          </p:cNvCxnSpPr>
          <p:nvPr/>
        </p:nvCxnSpPr>
        <p:spPr>
          <a:xfrm flipH="1" rot="10800000">
            <a:off x="6086213" y="3452951"/>
            <a:ext cx="554400" cy="6003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Classifier</a:t>
            </a:r>
            <a:endParaRPr b="1" sz="3100">
              <a:latin typeface="Helvetica Neue"/>
              <a:ea typeface="Helvetica Neue"/>
              <a:cs typeface="Helvetica Neue"/>
              <a:sym typeface="Helvetica Neue"/>
            </a:endParaRPr>
          </a:p>
        </p:txBody>
      </p:sp>
      <p:pic>
        <p:nvPicPr>
          <p:cNvPr id="343" name="Google Shape;343;p19"/>
          <p:cNvPicPr preferRelativeResize="0"/>
          <p:nvPr/>
        </p:nvPicPr>
        <p:blipFill rotWithShape="1">
          <a:blip r:embed="rId3">
            <a:alphaModFix/>
          </a:blip>
          <a:srcRect b="0" l="0" r="0" t="15511"/>
          <a:stretch/>
        </p:blipFill>
        <p:spPr>
          <a:xfrm>
            <a:off x="2133600" y="1610800"/>
            <a:ext cx="4391025" cy="692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049ab463d4_0_3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Classifier</a:t>
            </a:r>
            <a:endParaRPr b="1" sz="3100">
              <a:latin typeface="Helvetica Neue"/>
              <a:ea typeface="Helvetica Neue"/>
              <a:cs typeface="Helvetica Neue"/>
              <a:sym typeface="Helvetica Neue"/>
            </a:endParaRPr>
          </a:p>
        </p:txBody>
      </p:sp>
      <p:sp>
        <p:nvSpPr>
          <p:cNvPr id="349" name="Google Shape;349;g2049ab463d4_0_34"/>
          <p:cNvSpPr txBox="1"/>
          <p:nvPr>
            <p:ph idx="1" type="body"/>
          </p:nvPr>
        </p:nvSpPr>
        <p:spPr>
          <a:xfrm>
            <a:off x="3251800" y="837700"/>
            <a:ext cx="1464900" cy="4461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Likelihood</a:t>
            </a:r>
            <a:endParaRPr sz="1900">
              <a:solidFill>
                <a:schemeClr val="lt1"/>
              </a:solidFill>
              <a:latin typeface="Helvetica Neue"/>
              <a:ea typeface="Helvetica Neue"/>
              <a:cs typeface="Helvetica Neue"/>
              <a:sym typeface="Helvetica Neue"/>
            </a:endParaRPr>
          </a:p>
        </p:txBody>
      </p:sp>
      <p:pic>
        <p:nvPicPr>
          <p:cNvPr id="350" name="Google Shape;350;g2049ab463d4_0_34"/>
          <p:cNvPicPr preferRelativeResize="0"/>
          <p:nvPr/>
        </p:nvPicPr>
        <p:blipFill rotWithShape="1">
          <a:blip r:embed="rId3">
            <a:alphaModFix/>
          </a:blip>
          <a:srcRect b="0" l="0" r="0" t="15511"/>
          <a:stretch/>
        </p:blipFill>
        <p:spPr>
          <a:xfrm>
            <a:off x="2133600" y="1610800"/>
            <a:ext cx="4391025" cy="692075"/>
          </a:xfrm>
          <a:prstGeom prst="rect">
            <a:avLst/>
          </a:prstGeom>
          <a:noFill/>
          <a:ln>
            <a:noFill/>
          </a:ln>
        </p:spPr>
      </p:pic>
      <p:sp>
        <p:nvSpPr>
          <p:cNvPr id="351" name="Google Shape;351;g2049ab463d4_0_34"/>
          <p:cNvSpPr/>
          <p:nvPr/>
        </p:nvSpPr>
        <p:spPr>
          <a:xfrm rot="-5400000">
            <a:off x="5010325" y="950625"/>
            <a:ext cx="260400" cy="9345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2" name="Google Shape;352;g2049ab463d4_0_34"/>
          <p:cNvCxnSpPr>
            <a:stCxn id="351" idx="1"/>
            <a:endCxn id="349" idx="3"/>
          </p:cNvCxnSpPr>
          <p:nvPr/>
        </p:nvCxnSpPr>
        <p:spPr>
          <a:xfrm flipH="1" rot="5400000">
            <a:off x="4815175" y="962325"/>
            <a:ext cx="226800" cy="423900"/>
          </a:xfrm>
          <a:prstGeom prst="curvedConnector4">
            <a:avLst>
              <a:gd fmla="val 53274" name="adj1"/>
              <a:gd fmla="val 47464" name="adj2"/>
            </a:avLst>
          </a:prstGeom>
          <a:noFill/>
          <a:ln cap="flat" cmpd="sng" w="19050">
            <a:solidFill>
              <a:schemeClr val="dk2"/>
            </a:solidFill>
            <a:prstDash val="solid"/>
            <a:round/>
            <a:headEnd len="sm" w="sm"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049ab463d4_0_4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Classifier</a:t>
            </a:r>
            <a:endParaRPr b="1" sz="3100">
              <a:latin typeface="Helvetica Neue"/>
              <a:ea typeface="Helvetica Neue"/>
              <a:cs typeface="Helvetica Neue"/>
              <a:sym typeface="Helvetica Neue"/>
            </a:endParaRPr>
          </a:p>
        </p:txBody>
      </p:sp>
      <p:sp>
        <p:nvSpPr>
          <p:cNvPr id="358" name="Google Shape;358;g2049ab463d4_0_45"/>
          <p:cNvSpPr txBox="1"/>
          <p:nvPr>
            <p:ph idx="1" type="body"/>
          </p:nvPr>
        </p:nvSpPr>
        <p:spPr>
          <a:xfrm>
            <a:off x="3251800" y="837700"/>
            <a:ext cx="1464900" cy="4461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Likelihood</a:t>
            </a:r>
            <a:endParaRPr sz="1900">
              <a:solidFill>
                <a:schemeClr val="lt1"/>
              </a:solidFill>
              <a:latin typeface="Helvetica Neue"/>
              <a:ea typeface="Helvetica Neue"/>
              <a:cs typeface="Helvetica Neue"/>
              <a:sym typeface="Helvetica Neue"/>
            </a:endParaRPr>
          </a:p>
        </p:txBody>
      </p:sp>
      <p:pic>
        <p:nvPicPr>
          <p:cNvPr id="359" name="Google Shape;359;g2049ab463d4_0_45"/>
          <p:cNvPicPr preferRelativeResize="0"/>
          <p:nvPr/>
        </p:nvPicPr>
        <p:blipFill rotWithShape="1">
          <a:blip r:embed="rId3">
            <a:alphaModFix/>
          </a:blip>
          <a:srcRect b="0" l="0" r="0" t="15511"/>
          <a:stretch/>
        </p:blipFill>
        <p:spPr>
          <a:xfrm>
            <a:off x="2133600" y="1610800"/>
            <a:ext cx="4391025" cy="692075"/>
          </a:xfrm>
          <a:prstGeom prst="rect">
            <a:avLst/>
          </a:prstGeom>
          <a:noFill/>
          <a:ln>
            <a:noFill/>
          </a:ln>
        </p:spPr>
      </p:pic>
      <p:sp>
        <p:nvSpPr>
          <p:cNvPr id="360" name="Google Shape;360;g2049ab463d4_0_45"/>
          <p:cNvSpPr txBox="1"/>
          <p:nvPr>
            <p:ph idx="1" type="body"/>
          </p:nvPr>
        </p:nvSpPr>
        <p:spPr>
          <a:xfrm>
            <a:off x="6341275" y="837700"/>
            <a:ext cx="1464900" cy="4461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Prior</a:t>
            </a:r>
            <a:endParaRPr sz="1900">
              <a:solidFill>
                <a:schemeClr val="lt1"/>
              </a:solidFill>
              <a:latin typeface="Helvetica Neue"/>
              <a:ea typeface="Helvetica Neue"/>
              <a:cs typeface="Helvetica Neue"/>
              <a:sym typeface="Helvetica Neue"/>
            </a:endParaRPr>
          </a:p>
        </p:txBody>
      </p:sp>
      <p:sp>
        <p:nvSpPr>
          <p:cNvPr id="361" name="Google Shape;361;g2049ab463d4_0_45"/>
          <p:cNvSpPr/>
          <p:nvPr/>
        </p:nvSpPr>
        <p:spPr>
          <a:xfrm rot="-5400000">
            <a:off x="5010325" y="950625"/>
            <a:ext cx="260400" cy="9345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2049ab463d4_0_45"/>
          <p:cNvSpPr/>
          <p:nvPr/>
        </p:nvSpPr>
        <p:spPr>
          <a:xfrm rot="-5400000">
            <a:off x="5901125" y="1074525"/>
            <a:ext cx="260400" cy="6867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3" name="Google Shape;363;g2049ab463d4_0_45"/>
          <p:cNvCxnSpPr>
            <a:stCxn id="361" idx="1"/>
            <a:endCxn id="358" idx="3"/>
          </p:cNvCxnSpPr>
          <p:nvPr/>
        </p:nvCxnSpPr>
        <p:spPr>
          <a:xfrm flipH="1" rot="5400000">
            <a:off x="4815175" y="962325"/>
            <a:ext cx="226800" cy="423900"/>
          </a:xfrm>
          <a:prstGeom prst="curvedConnector4">
            <a:avLst>
              <a:gd fmla="val 53274" name="adj1"/>
              <a:gd fmla="val 47464" name="adj2"/>
            </a:avLst>
          </a:prstGeom>
          <a:noFill/>
          <a:ln cap="flat" cmpd="sng" w="19050">
            <a:solidFill>
              <a:schemeClr val="dk2"/>
            </a:solidFill>
            <a:prstDash val="solid"/>
            <a:round/>
            <a:headEnd len="sm" w="sm" type="none"/>
            <a:tailEnd len="med" w="med" type="triangle"/>
          </a:ln>
        </p:spPr>
      </p:cxnSp>
      <p:cxnSp>
        <p:nvCxnSpPr>
          <p:cNvPr id="364" name="Google Shape;364;g2049ab463d4_0_45"/>
          <p:cNvCxnSpPr>
            <a:stCxn id="362" idx="1"/>
            <a:endCxn id="360" idx="1"/>
          </p:cNvCxnSpPr>
          <p:nvPr/>
        </p:nvCxnSpPr>
        <p:spPr>
          <a:xfrm rot="-5400000">
            <a:off x="6072875" y="1019325"/>
            <a:ext cx="226800" cy="309900"/>
          </a:xfrm>
          <a:prstGeom prst="curvedConnector4">
            <a:avLst>
              <a:gd fmla="val 63657" name="adj1"/>
              <a:gd fmla="val 32785" name="adj2"/>
            </a:avLst>
          </a:prstGeom>
          <a:noFill/>
          <a:ln cap="flat" cmpd="sng" w="19050">
            <a:solidFill>
              <a:schemeClr val="dk2"/>
            </a:solidFill>
            <a:prstDash val="solid"/>
            <a:round/>
            <a:headEnd len="sm" w="sm"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049ab463d4_0_2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Classifier</a:t>
            </a:r>
            <a:endParaRPr b="1" sz="3100">
              <a:latin typeface="Helvetica Neue"/>
              <a:ea typeface="Helvetica Neue"/>
              <a:cs typeface="Helvetica Neue"/>
              <a:sym typeface="Helvetica Neue"/>
            </a:endParaRPr>
          </a:p>
        </p:txBody>
      </p:sp>
      <p:sp>
        <p:nvSpPr>
          <p:cNvPr id="370" name="Google Shape;370;g2049ab463d4_0_21"/>
          <p:cNvSpPr txBox="1"/>
          <p:nvPr>
            <p:ph idx="1" type="body"/>
          </p:nvPr>
        </p:nvSpPr>
        <p:spPr>
          <a:xfrm>
            <a:off x="3251800" y="837700"/>
            <a:ext cx="1464900" cy="4461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Likelihood</a:t>
            </a:r>
            <a:endParaRPr sz="1900">
              <a:solidFill>
                <a:schemeClr val="lt1"/>
              </a:solidFill>
              <a:latin typeface="Helvetica Neue"/>
              <a:ea typeface="Helvetica Neue"/>
              <a:cs typeface="Helvetica Neue"/>
              <a:sym typeface="Helvetica Neue"/>
            </a:endParaRPr>
          </a:p>
        </p:txBody>
      </p:sp>
      <p:pic>
        <p:nvPicPr>
          <p:cNvPr id="371" name="Google Shape;371;g2049ab463d4_0_21"/>
          <p:cNvPicPr preferRelativeResize="0"/>
          <p:nvPr/>
        </p:nvPicPr>
        <p:blipFill rotWithShape="1">
          <a:blip r:embed="rId3">
            <a:alphaModFix/>
          </a:blip>
          <a:srcRect b="0" l="0" r="0" t="15511"/>
          <a:stretch/>
        </p:blipFill>
        <p:spPr>
          <a:xfrm>
            <a:off x="2133600" y="1610800"/>
            <a:ext cx="4391025" cy="692075"/>
          </a:xfrm>
          <a:prstGeom prst="rect">
            <a:avLst/>
          </a:prstGeom>
          <a:noFill/>
          <a:ln>
            <a:noFill/>
          </a:ln>
        </p:spPr>
      </p:pic>
      <p:sp>
        <p:nvSpPr>
          <p:cNvPr id="372" name="Google Shape;372;g2049ab463d4_0_21"/>
          <p:cNvSpPr txBox="1"/>
          <p:nvPr>
            <p:ph idx="1" type="body"/>
          </p:nvPr>
        </p:nvSpPr>
        <p:spPr>
          <a:xfrm>
            <a:off x="6341275" y="837700"/>
            <a:ext cx="1464900" cy="4461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Prior</a:t>
            </a:r>
            <a:endParaRPr sz="1900">
              <a:solidFill>
                <a:schemeClr val="lt1"/>
              </a:solidFill>
              <a:latin typeface="Helvetica Neue"/>
              <a:ea typeface="Helvetica Neue"/>
              <a:cs typeface="Helvetica Neue"/>
              <a:sym typeface="Helvetica Neue"/>
            </a:endParaRPr>
          </a:p>
        </p:txBody>
      </p:sp>
      <p:sp>
        <p:nvSpPr>
          <p:cNvPr id="373" name="Google Shape;373;g2049ab463d4_0_21"/>
          <p:cNvSpPr/>
          <p:nvPr/>
        </p:nvSpPr>
        <p:spPr>
          <a:xfrm rot="-5400000">
            <a:off x="5010325" y="950625"/>
            <a:ext cx="260400" cy="9345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2049ab463d4_0_21"/>
          <p:cNvSpPr/>
          <p:nvPr/>
        </p:nvSpPr>
        <p:spPr>
          <a:xfrm rot="-5400000">
            <a:off x="5901125" y="1074525"/>
            <a:ext cx="260400" cy="6867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5" name="Google Shape;375;g2049ab463d4_0_21"/>
          <p:cNvCxnSpPr>
            <a:stCxn id="373" idx="1"/>
            <a:endCxn id="370" idx="3"/>
          </p:cNvCxnSpPr>
          <p:nvPr/>
        </p:nvCxnSpPr>
        <p:spPr>
          <a:xfrm flipH="1" rot="5400000">
            <a:off x="4815175" y="962325"/>
            <a:ext cx="226800" cy="423900"/>
          </a:xfrm>
          <a:prstGeom prst="curvedConnector4">
            <a:avLst>
              <a:gd fmla="val 53274" name="adj1"/>
              <a:gd fmla="val 47464" name="adj2"/>
            </a:avLst>
          </a:prstGeom>
          <a:noFill/>
          <a:ln cap="flat" cmpd="sng" w="19050">
            <a:solidFill>
              <a:schemeClr val="dk2"/>
            </a:solidFill>
            <a:prstDash val="solid"/>
            <a:round/>
            <a:headEnd len="sm" w="sm" type="none"/>
            <a:tailEnd len="med" w="med" type="triangle"/>
          </a:ln>
        </p:spPr>
      </p:cxnSp>
      <p:cxnSp>
        <p:nvCxnSpPr>
          <p:cNvPr id="376" name="Google Shape;376;g2049ab463d4_0_21"/>
          <p:cNvCxnSpPr>
            <a:stCxn id="374" idx="1"/>
            <a:endCxn id="372" idx="1"/>
          </p:cNvCxnSpPr>
          <p:nvPr/>
        </p:nvCxnSpPr>
        <p:spPr>
          <a:xfrm rot="-5400000">
            <a:off x="6072875" y="1019325"/>
            <a:ext cx="226800" cy="309900"/>
          </a:xfrm>
          <a:prstGeom prst="curvedConnector4">
            <a:avLst>
              <a:gd fmla="val 63657" name="adj1"/>
              <a:gd fmla="val 32785" name="adj2"/>
            </a:avLst>
          </a:prstGeom>
          <a:noFill/>
          <a:ln cap="flat" cmpd="sng" w="19050">
            <a:solidFill>
              <a:schemeClr val="dk2"/>
            </a:solidFill>
            <a:prstDash val="solid"/>
            <a:round/>
            <a:headEnd len="sm" w="sm" type="none"/>
            <a:tailEnd len="med" w="med" type="triangle"/>
          </a:ln>
        </p:spPr>
      </p:cxnSp>
      <p:pic>
        <p:nvPicPr>
          <p:cNvPr id="377" name="Google Shape;377;g2049ab463d4_0_21"/>
          <p:cNvPicPr preferRelativeResize="0"/>
          <p:nvPr/>
        </p:nvPicPr>
        <p:blipFill rotWithShape="1">
          <a:blip r:embed="rId4">
            <a:alphaModFix/>
          </a:blip>
          <a:srcRect b="0" l="0" r="0" t="0"/>
          <a:stretch/>
        </p:blipFill>
        <p:spPr>
          <a:xfrm>
            <a:off x="205450" y="2518000"/>
            <a:ext cx="5229225" cy="1104900"/>
          </a:xfrm>
          <a:prstGeom prst="rect">
            <a:avLst/>
          </a:prstGeom>
          <a:noFill/>
          <a:ln>
            <a:noFill/>
          </a:ln>
        </p:spPr>
      </p:pic>
      <p:sp>
        <p:nvSpPr>
          <p:cNvPr id="378" name="Google Shape;378;g2049ab463d4_0_21"/>
          <p:cNvSpPr txBox="1"/>
          <p:nvPr>
            <p:ph idx="1" type="body"/>
          </p:nvPr>
        </p:nvSpPr>
        <p:spPr>
          <a:xfrm>
            <a:off x="5607775" y="2302875"/>
            <a:ext cx="3405600" cy="974700"/>
          </a:xfrm>
          <a:prstGeom prst="rect">
            <a:avLst/>
          </a:prstGeom>
          <a:noFill/>
          <a:ln cap="flat" cmpd="sng" w="19050">
            <a:solidFill>
              <a:srgbClr val="434343"/>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Document </a:t>
            </a:r>
            <a:r>
              <a:rPr i="1" lang="en" sz="2300">
                <a:solidFill>
                  <a:schemeClr val="lt1"/>
                </a:solidFill>
                <a:latin typeface="Helvetica Neue"/>
                <a:ea typeface="Helvetica Neue"/>
                <a:cs typeface="Helvetica Neue"/>
                <a:sym typeface="Helvetica Neue"/>
              </a:rPr>
              <a:t>d</a:t>
            </a:r>
            <a:r>
              <a:rPr lang="en" sz="2300">
                <a:solidFill>
                  <a:schemeClr val="lt1"/>
                </a:solidFill>
                <a:latin typeface="Helvetica Neue"/>
                <a:ea typeface="Helvetica Neue"/>
                <a:cs typeface="Helvetica Neue"/>
                <a:sym typeface="Helvetica Neue"/>
              </a:rPr>
              <a:t> represented as features x</a:t>
            </a:r>
            <a:r>
              <a:rPr baseline="-25000" lang="en" sz="2300">
                <a:solidFill>
                  <a:schemeClr val="lt1"/>
                </a:solidFill>
                <a:latin typeface="Helvetica Neue"/>
                <a:ea typeface="Helvetica Neue"/>
                <a:cs typeface="Helvetica Neue"/>
                <a:sym typeface="Helvetica Neue"/>
              </a:rPr>
              <a:t>1</a:t>
            </a:r>
            <a:r>
              <a:rPr lang="en" sz="2300">
                <a:solidFill>
                  <a:schemeClr val="lt1"/>
                </a:solidFill>
                <a:latin typeface="Helvetica Neue"/>
                <a:ea typeface="Helvetica Neue"/>
                <a:cs typeface="Helvetica Neue"/>
                <a:sym typeface="Helvetica Neue"/>
              </a:rPr>
              <a:t> … x</a:t>
            </a:r>
            <a:r>
              <a:rPr baseline="-25000" lang="en" sz="2300">
                <a:solidFill>
                  <a:schemeClr val="lt1"/>
                </a:solidFill>
                <a:latin typeface="Helvetica Neue"/>
                <a:ea typeface="Helvetica Neue"/>
                <a:cs typeface="Helvetica Neue"/>
                <a:sym typeface="Helvetica Neue"/>
              </a:rPr>
              <a:t>n</a:t>
            </a:r>
            <a:endParaRPr baseline="-25000" sz="1900">
              <a:solidFill>
                <a:schemeClr val="lt1"/>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Classifier</a:t>
            </a:r>
            <a:endParaRPr b="1" sz="3100">
              <a:latin typeface="Helvetica Neue"/>
              <a:ea typeface="Helvetica Neue"/>
              <a:cs typeface="Helvetica Neue"/>
              <a:sym typeface="Helvetica Neue"/>
            </a:endParaRPr>
          </a:p>
        </p:txBody>
      </p:sp>
      <p:sp>
        <p:nvSpPr>
          <p:cNvPr id="384" name="Google Shape;384;p20"/>
          <p:cNvSpPr txBox="1"/>
          <p:nvPr>
            <p:ph idx="1" type="body"/>
          </p:nvPr>
        </p:nvSpPr>
        <p:spPr>
          <a:xfrm>
            <a:off x="3251800" y="837700"/>
            <a:ext cx="1464900" cy="4461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Likelihood</a:t>
            </a:r>
            <a:endParaRPr sz="1900">
              <a:solidFill>
                <a:schemeClr val="lt1"/>
              </a:solidFill>
              <a:latin typeface="Helvetica Neue"/>
              <a:ea typeface="Helvetica Neue"/>
              <a:cs typeface="Helvetica Neue"/>
              <a:sym typeface="Helvetica Neue"/>
            </a:endParaRPr>
          </a:p>
        </p:txBody>
      </p:sp>
      <p:pic>
        <p:nvPicPr>
          <p:cNvPr id="385" name="Google Shape;385;p20"/>
          <p:cNvPicPr preferRelativeResize="0"/>
          <p:nvPr/>
        </p:nvPicPr>
        <p:blipFill rotWithShape="1">
          <a:blip r:embed="rId3">
            <a:alphaModFix/>
          </a:blip>
          <a:srcRect b="0" l="0" r="0" t="15511"/>
          <a:stretch/>
        </p:blipFill>
        <p:spPr>
          <a:xfrm>
            <a:off x="2133600" y="1610800"/>
            <a:ext cx="4391025" cy="692075"/>
          </a:xfrm>
          <a:prstGeom prst="rect">
            <a:avLst/>
          </a:prstGeom>
          <a:noFill/>
          <a:ln>
            <a:noFill/>
          </a:ln>
        </p:spPr>
      </p:pic>
      <p:sp>
        <p:nvSpPr>
          <p:cNvPr id="386" name="Google Shape;386;p20"/>
          <p:cNvSpPr txBox="1"/>
          <p:nvPr>
            <p:ph idx="1" type="body"/>
          </p:nvPr>
        </p:nvSpPr>
        <p:spPr>
          <a:xfrm>
            <a:off x="6341275" y="837700"/>
            <a:ext cx="1464900" cy="4461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Prior</a:t>
            </a:r>
            <a:endParaRPr sz="1900">
              <a:solidFill>
                <a:schemeClr val="lt1"/>
              </a:solidFill>
              <a:latin typeface="Helvetica Neue"/>
              <a:ea typeface="Helvetica Neue"/>
              <a:cs typeface="Helvetica Neue"/>
              <a:sym typeface="Helvetica Neue"/>
            </a:endParaRPr>
          </a:p>
        </p:txBody>
      </p:sp>
      <p:sp>
        <p:nvSpPr>
          <p:cNvPr id="387" name="Google Shape;387;p20"/>
          <p:cNvSpPr/>
          <p:nvPr/>
        </p:nvSpPr>
        <p:spPr>
          <a:xfrm rot="-5400000">
            <a:off x="5010325" y="950625"/>
            <a:ext cx="260400" cy="9345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0"/>
          <p:cNvSpPr/>
          <p:nvPr/>
        </p:nvSpPr>
        <p:spPr>
          <a:xfrm rot="-5400000">
            <a:off x="5901125" y="1074525"/>
            <a:ext cx="260400" cy="6867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9" name="Google Shape;389;p20"/>
          <p:cNvCxnSpPr>
            <a:stCxn id="387" idx="1"/>
            <a:endCxn id="384" idx="3"/>
          </p:cNvCxnSpPr>
          <p:nvPr/>
        </p:nvCxnSpPr>
        <p:spPr>
          <a:xfrm flipH="1" rot="5400000">
            <a:off x="4815175" y="962325"/>
            <a:ext cx="226800" cy="423900"/>
          </a:xfrm>
          <a:prstGeom prst="curvedConnector4">
            <a:avLst>
              <a:gd fmla="val 53274" name="adj1"/>
              <a:gd fmla="val 47464" name="adj2"/>
            </a:avLst>
          </a:prstGeom>
          <a:noFill/>
          <a:ln cap="flat" cmpd="sng" w="19050">
            <a:solidFill>
              <a:schemeClr val="dk2"/>
            </a:solidFill>
            <a:prstDash val="solid"/>
            <a:round/>
            <a:headEnd len="sm" w="sm" type="none"/>
            <a:tailEnd len="med" w="med" type="triangle"/>
          </a:ln>
        </p:spPr>
      </p:cxnSp>
      <p:cxnSp>
        <p:nvCxnSpPr>
          <p:cNvPr id="390" name="Google Shape;390;p20"/>
          <p:cNvCxnSpPr>
            <a:stCxn id="388" idx="1"/>
            <a:endCxn id="386" idx="1"/>
          </p:cNvCxnSpPr>
          <p:nvPr/>
        </p:nvCxnSpPr>
        <p:spPr>
          <a:xfrm rot="-5400000">
            <a:off x="6072875" y="1019325"/>
            <a:ext cx="226800" cy="309900"/>
          </a:xfrm>
          <a:prstGeom prst="curvedConnector4">
            <a:avLst>
              <a:gd fmla="val 63657" name="adj1"/>
              <a:gd fmla="val 32785" name="adj2"/>
            </a:avLst>
          </a:prstGeom>
          <a:noFill/>
          <a:ln cap="flat" cmpd="sng" w="19050">
            <a:solidFill>
              <a:schemeClr val="dk2"/>
            </a:solidFill>
            <a:prstDash val="solid"/>
            <a:round/>
            <a:headEnd len="sm" w="sm" type="none"/>
            <a:tailEnd len="med" w="med" type="triangle"/>
          </a:ln>
        </p:spPr>
      </p:cxnSp>
      <p:pic>
        <p:nvPicPr>
          <p:cNvPr id="391" name="Google Shape;391;p20"/>
          <p:cNvPicPr preferRelativeResize="0"/>
          <p:nvPr/>
        </p:nvPicPr>
        <p:blipFill rotWithShape="1">
          <a:blip r:embed="rId4">
            <a:alphaModFix/>
          </a:blip>
          <a:srcRect b="0" l="0" r="0" t="0"/>
          <a:stretch/>
        </p:blipFill>
        <p:spPr>
          <a:xfrm>
            <a:off x="205450" y="2518000"/>
            <a:ext cx="5229225" cy="1104900"/>
          </a:xfrm>
          <a:prstGeom prst="rect">
            <a:avLst/>
          </a:prstGeom>
          <a:noFill/>
          <a:ln>
            <a:noFill/>
          </a:ln>
        </p:spPr>
      </p:pic>
      <p:sp>
        <p:nvSpPr>
          <p:cNvPr id="392" name="Google Shape;392;p20"/>
          <p:cNvSpPr txBox="1"/>
          <p:nvPr>
            <p:ph idx="1" type="body"/>
          </p:nvPr>
        </p:nvSpPr>
        <p:spPr>
          <a:xfrm>
            <a:off x="5607775" y="2302875"/>
            <a:ext cx="3405600" cy="974700"/>
          </a:xfrm>
          <a:prstGeom prst="rect">
            <a:avLst/>
          </a:prstGeom>
          <a:noFill/>
          <a:ln cap="flat" cmpd="sng" w="19050">
            <a:solidFill>
              <a:srgbClr val="434343"/>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Document </a:t>
            </a:r>
            <a:r>
              <a:rPr i="1" lang="en" sz="2300">
                <a:solidFill>
                  <a:schemeClr val="lt1"/>
                </a:solidFill>
                <a:latin typeface="Helvetica Neue"/>
                <a:ea typeface="Helvetica Neue"/>
                <a:cs typeface="Helvetica Neue"/>
                <a:sym typeface="Helvetica Neue"/>
              </a:rPr>
              <a:t>d</a:t>
            </a:r>
            <a:r>
              <a:rPr lang="en" sz="2300">
                <a:solidFill>
                  <a:schemeClr val="lt1"/>
                </a:solidFill>
                <a:latin typeface="Helvetica Neue"/>
                <a:ea typeface="Helvetica Neue"/>
                <a:cs typeface="Helvetica Neue"/>
                <a:sym typeface="Helvetica Neue"/>
              </a:rPr>
              <a:t> represented as features x</a:t>
            </a:r>
            <a:r>
              <a:rPr baseline="-25000" lang="en" sz="2300">
                <a:solidFill>
                  <a:schemeClr val="lt1"/>
                </a:solidFill>
                <a:latin typeface="Helvetica Neue"/>
                <a:ea typeface="Helvetica Neue"/>
                <a:cs typeface="Helvetica Neue"/>
                <a:sym typeface="Helvetica Neue"/>
              </a:rPr>
              <a:t>1</a:t>
            </a:r>
            <a:r>
              <a:rPr lang="en" sz="2300">
                <a:solidFill>
                  <a:schemeClr val="lt1"/>
                </a:solidFill>
                <a:latin typeface="Helvetica Neue"/>
                <a:ea typeface="Helvetica Neue"/>
                <a:cs typeface="Helvetica Neue"/>
                <a:sym typeface="Helvetica Neue"/>
              </a:rPr>
              <a:t> … x</a:t>
            </a:r>
            <a:r>
              <a:rPr baseline="-25000" lang="en" sz="2300">
                <a:solidFill>
                  <a:schemeClr val="lt1"/>
                </a:solidFill>
                <a:latin typeface="Helvetica Neue"/>
                <a:ea typeface="Helvetica Neue"/>
                <a:cs typeface="Helvetica Neue"/>
                <a:sym typeface="Helvetica Neue"/>
              </a:rPr>
              <a:t>n</a:t>
            </a:r>
            <a:endParaRPr baseline="-25000" sz="1900">
              <a:solidFill>
                <a:schemeClr val="lt1"/>
              </a:solidFill>
              <a:latin typeface="Helvetica Neue"/>
              <a:ea typeface="Helvetica Neue"/>
              <a:cs typeface="Helvetica Neue"/>
              <a:sym typeface="Helvetica Neue"/>
            </a:endParaRPr>
          </a:p>
        </p:txBody>
      </p:sp>
      <p:sp>
        <p:nvSpPr>
          <p:cNvPr id="393" name="Google Shape;393;p20"/>
          <p:cNvSpPr/>
          <p:nvPr/>
        </p:nvSpPr>
        <p:spPr>
          <a:xfrm>
            <a:off x="2314932" y="2713900"/>
            <a:ext cx="1851900" cy="446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0"/>
          <p:cNvSpPr txBox="1"/>
          <p:nvPr>
            <p:ph idx="1" type="body"/>
          </p:nvPr>
        </p:nvSpPr>
        <p:spPr>
          <a:xfrm>
            <a:off x="761225" y="3571025"/>
            <a:ext cx="3405600" cy="876900"/>
          </a:xfrm>
          <a:prstGeom prst="rect">
            <a:avLst/>
          </a:prstGeom>
          <a:noFill/>
          <a:ln cap="flat" cmpd="sng" w="19050">
            <a:solidFill>
              <a:srgbClr val="FF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1600">
                <a:solidFill>
                  <a:schemeClr val="lt1"/>
                </a:solidFill>
                <a:latin typeface="Helvetica Neue"/>
                <a:ea typeface="Helvetica Neue"/>
                <a:cs typeface="Helvetica Neue"/>
                <a:sym typeface="Helvetica Neue"/>
              </a:rPr>
              <a:t>O(|X|</a:t>
            </a:r>
            <a:r>
              <a:rPr baseline="30000" lang="en" sz="1600">
                <a:solidFill>
                  <a:schemeClr val="lt1"/>
                </a:solidFill>
                <a:latin typeface="Helvetica Neue"/>
                <a:ea typeface="Helvetica Neue"/>
                <a:cs typeface="Helvetica Neue"/>
                <a:sym typeface="Helvetica Neue"/>
              </a:rPr>
              <a:t>n </a:t>
            </a:r>
            <a:r>
              <a:rPr lang="en" sz="1600">
                <a:solidFill>
                  <a:schemeClr val="lt1"/>
                </a:solidFill>
                <a:latin typeface="Helvetica Neue"/>
                <a:ea typeface="Helvetica Neue"/>
                <a:cs typeface="Helvetica Neue"/>
                <a:sym typeface="Helvetica Neue"/>
              </a:rPr>
              <a:t>x |C|) parameters → If we have many features then we need large amount of training examples.</a:t>
            </a:r>
            <a:endParaRPr>
              <a:solidFill>
                <a:schemeClr val="lt1"/>
              </a:solidFill>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1"/>
          <p:cNvSpPr txBox="1"/>
          <p:nvPr>
            <p:ph idx="1" type="body"/>
          </p:nvPr>
        </p:nvSpPr>
        <p:spPr>
          <a:xfrm>
            <a:off x="205450" y="969250"/>
            <a:ext cx="8880600" cy="3592800"/>
          </a:xfrm>
          <a:prstGeom prst="rect">
            <a:avLst/>
          </a:prstGeom>
          <a:noFill/>
          <a:ln>
            <a:noFill/>
          </a:ln>
        </p:spPr>
        <p:txBody>
          <a:bodyPr anchorCtr="0" anchor="t" bIns="58925" lIns="58925" spcFirstLastPara="1" rIns="58925" wrap="square" tIns="58925">
            <a:noAutofit/>
          </a:bodyPr>
          <a:lstStyle/>
          <a:p>
            <a:pPr indent="0" lvl="0" marL="457200" rtl="0" algn="l">
              <a:lnSpc>
                <a:spcPct val="115000"/>
              </a:lnSpc>
              <a:spcBef>
                <a:spcPts val="0"/>
              </a:spcBef>
              <a:spcAft>
                <a:spcPts val="0"/>
              </a:spcAft>
              <a:buSzPts val="900"/>
              <a:buNone/>
            </a:pPr>
            <a:r>
              <a:t/>
            </a:r>
            <a:endParaRPr sz="26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600">
              <a:solidFill>
                <a:schemeClr val="lt1"/>
              </a:solidFill>
              <a:latin typeface="Helvetica Neue"/>
              <a:ea typeface="Helvetica Neue"/>
              <a:cs typeface="Helvetica Neue"/>
              <a:sym typeface="Helvetica Neue"/>
            </a:endParaRPr>
          </a:p>
          <a:p>
            <a:pPr indent="-393700" lvl="0" marL="457200" rtl="0" algn="l">
              <a:lnSpc>
                <a:spcPct val="115000"/>
              </a:lnSpc>
              <a:spcBef>
                <a:spcPts val="1000"/>
              </a:spcBef>
              <a:spcAft>
                <a:spcPts val="0"/>
              </a:spcAft>
              <a:buClr>
                <a:schemeClr val="lt1"/>
              </a:buClr>
              <a:buSzPts val="2600"/>
              <a:buFont typeface="Helvetica Neue"/>
              <a:buChar char="❏"/>
            </a:pPr>
            <a:r>
              <a:rPr b="1" lang="en" sz="2600">
                <a:solidFill>
                  <a:schemeClr val="lt1"/>
                </a:solidFill>
                <a:latin typeface="Helvetica Neue"/>
                <a:ea typeface="Helvetica Neue"/>
                <a:cs typeface="Helvetica Neue"/>
                <a:sym typeface="Helvetica Neue"/>
              </a:rPr>
              <a:t>BoW Assumption</a:t>
            </a:r>
            <a:r>
              <a:rPr lang="en" sz="2600">
                <a:solidFill>
                  <a:schemeClr val="lt1"/>
                </a:solidFill>
                <a:latin typeface="Helvetica Neue"/>
                <a:ea typeface="Helvetica Neue"/>
                <a:cs typeface="Helvetica Neue"/>
                <a:sym typeface="Helvetica Neue"/>
              </a:rPr>
              <a:t>: </a:t>
            </a:r>
            <a:r>
              <a:rPr b="1" lang="en" sz="2600" u="sng">
                <a:solidFill>
                  <a:schemeClr val="lt1"/>
                </a:solidFill>
                <a:latin typeface="Helvetica Neue"/>
                <a:ea typeface="Helvetica Neue"/>
                <a:cs typeface="Helvetica Neue"/>
                <a:sym typeface="Helvetica Neue"/>
              </a:rPr>
              <a:t>Word positioning does not matter</a:t>
            </a:r>
            <a:r>
              <a:rPr lang="en" sz="2600">
                <a:solidFill>
                  <a:schemeClr val="lt1"/>
                </a:solidFill>
                <a:latin typeface="Helvetica Neue"/>
                <a:ea typeface="Helvetica Neue"/>
                <a:cs typeface="Helvetica Neue"/>
                <a:sym typeface="Helvetica Neue"/>
              </a:rPr>
              <a:t>.</a:t>
            </a:r>
            <a:endParaRPr sz="2600">
              <a:solidFill>
                <a:schemeClr val="lt1"/>
              </a:solidFill>
              <a:latin typeface="Helvetica Neue"/>
              <a:ea typeface="Helvetica Neue"/>
              <a:cs typeface="Helvetica Neue"/>
              <a:sym typeface="Helvetica Neue"/>
            </a:endParaRPr>
          </a:p>
          <a:p>
            <a:pPr indent="-393700" lvl="0" marL="457200" rtl="0" algn="l">
              <a:lnSpc>
                <a:spcPct val="115000"/>
              </a:lnSpc>
              <a:spcBef>
                <a:spcPts val="1000"/>
              </a:spcBef>
              <a:spcAft>
                <a:spcPts val="1000"/>
              </a:spcAft>
              <a:buClr>
                <a:schemeClr val="lt1"/>
              </a:buClr>
              <a:buSzPts val="2600"/>
              <a:buFont typeface="Helvetica Neue"/>
              <a:buChar char="❏"/>
            </a:pPr>
            <a:r>
              <a:rPr b="1" lang="en" sz="2600">
                <a:solidFill>
                  <a:schemeClr val="lt1"/>
                </a:solidFill>
                <a:latin typeface="Helvetica Neue"/>
                <a:ea typeface="Helvetica Neue"/>
                <a:cs typeface="Helvetica Neue"/>
                <a:sym typeface="Helvetica Neue"/>
              </a:rPr>
              <a:t>Conditional Independence</a:t>
            </a:r>
            <a:r>
              <a:rPr lang="en" sz="2600">
                <a:solidFill>
                  <a:schemeClr val="lt1"/>
                </a:solidFill>
                <a:latin typeface="Helvetica Neue"/>
                <a:ea typeface="Helvetica Neue"/>
                <a:cs typeface="Helvetica Neue"/>
                <a:sym typeface="Helvetica Neue"/>
              </a:rPr>
              <a:t>: The feature probabilities P(x</a:t>
            </a:r>
            <a:r>
              <a:rPr baseline="-25000" lang="en" sz="2600">
                <a:solidFill>
                  <a:schemeClr val="lt1"/>
                </a:solidFill>
                <a:latin typeface="Helvetica Neue"/>
                <a:ea typeface="Helvetica Neue"/>
                <a:cs typeface="Helvetica Neue"/>
                <a:sym typeface="Helvetica Neue"/>
              </a:rPr>
              <a:t>i</a:t>
            </a:r>
            <a:r>
              <a:rPr lang="en" sz="2600">
                <a:solidFill>
                  <a:schemeClr val="lt1"/>
                </a:solidFill>
                <a:latin typeface="Helvetica Neue"/>
                <a:ea typeface="Helvetica Neue"/>
                <a:cs typeface="Helvetica Neue"/>
                <a:sym typeface="Helvetica Neue"/>
              </a:rPr>
              <a:t> | c</a:t>
            </a:r>
            <a:r>
              <a:rPr baseline="-25000" lang="en" sz="2600">
                <a:solidFill>
                  <a:schemeClr val="lt1"/>
                </a:solidFill>
                <a:latin typeface="Helvetica Neue"/>
                <a:ea typeface="Helvetica Neue"/>
                <a:cs typeface="Helvetica Neue"/>
                <a:sym typeface="Helvetica Neue"/>
              </a:rPr>
              <a:t>j </a:t>
            </a:r>
            <a:r>
              <a:rPr lang="en" sz="2600">
                <a:solidFill>
                  <a:schemeClr val="lt1"/>
                </a:solidFill>
                <a:latin typeface="Helvetica Neue"/>
                <a:ea typeface="Helvetica Neue"/>
                <a:cs typeface="Helvetica Neue"/>
                <a:sym typeface="Helvetica Neue"/>
              </a:rPr>
              <a:t>) are independent given class / label c.</a:t>
            </a:r>
            <a:endParaRPr sz="2200">
              <a:solidFill>
                <a:schemeClr val="lt1"/>
              </a:solidFill>
              <a:latin typeface="Helvetica Neue"/>
              <a:ea typeface="Helvetica Neue"/>
              <a:cs typeface="Helvetica Neue"/>
              <a:sym typeface="Helvetica Neue"/>
            </a:endParaRPr>
          </a:p>
        </p:txBody>
      </p:sp>
      <p:sp>
        <p:nvSpPr>
          <p:cNvPr id="400" name="Google Shape;400;p2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Multinomial Naive Bayes</a:t>
            </a:r>
            <a:br>
              <a:rPr b="1" lang="en" sz="3100">
                <a:solidFill>
                  <a:schemeClr val="lt1"/>
                </a:solidFill>
                <a:latin typeface="Helvetica Neue"/>
                <a:ea typeface="Helvetica Neue"/>
                <a:cs typeface="Helvetica Neue"/>
                <a:sym typeface="Helvetica Neue"/>
              </a:rPr>
            </a:br>
            <a:r>
              <a:rPr b="1" lang="en" sz="2500">
                <a:solidFill>
                  <a:schemeClr val="lt1"/>
                </a:solidFill>
                <a:latin typeface="Helvetica Neue"/>
                <a:ea typeface="Helvetica Neue"/>
                <a:cs typeface="Helvetica Neue"/>
                <a:sym typeface="Helvetica Neue"/>
              </a:rPr>
              <a:t>Independence Assumptions</a:t>
            </a:r>
            <a:endParaRPr b="1" sz="3100">
              <a:solidFill>
                <a:schemeClr val="lt1"/>
              </a:solidFill>
              <a:latin typeface="Helvetica Neue"/>
              <a:ea typeface="Helvetica Neue"/>
              <a:cs typeface="Helvetica Neue"/>
              <a:sym typeface="Helvetica Neue"/>
            </a:endParaRPr>
          </a:p>
        </p:txBody>
      </p:sp>
      <p:pic>
        <p:nvPicPr>
          <p:cNvPr id="401" name="Google Shape;401;p21"/>
          <p:cNvPicPr preferRelativeResize="0"/>
          <p:nvPr/>
        </p:nvPicPr>
        <p:blipFill rotWithShape="1">
          <a:blip r:embed="rId3">
            <a:alphaModFix/>
          </a:blip>
          <a:srcRect b="36663" l="32446" r="14431" t="0"/>
          <a:stretch/>
        </p:blipFill>
        <p:spPr>
          <a:xfrm>
            <a:off x="3175038" y="1267925"/>
            <a:ext cx="2777925" cy="699775"/>
          </a:xfrm>
          <a:prstGeom prst="rect">
            <a:avLst/>
          </a:prstGeom>
          <a:noFill/>
          <a:ln>
            <a:noFill/>
          </a:ln>
        </p:spPr>
      </p:pic>
      <p:pic>
        <p:nvPicPr>
          <p:cNvPr id="402" name="Google Shape;402;p21"/>
          <p:cNvPicPr preferRelativeResize="0"/>
          <p:nvPr/>
        </p:nvPicPr>
        <p:blipFill rotWithShape="1">
          <a:blip r:embed="rId4">
            <a:alphaModFix/>
          </a:blip>
          <a:srcRect b="0" l="0" r="0" t="0"/>
          <a:stretch/>
        </p:blipFill>
        <p:spPr>
          <a:xfrm>
            <a:off x="279163" y="3920925"/>
            <a:ext cx="8569674" cy="578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Multinomial Naive Bayes</a:t>
            </a:r>
            <a:endParaRPr b="1" sz="3100">
              <a:solidFill>
                <a:schemeClr val="lt1"/>
              </a:solidFill>
              <a:latin typeface="Helvetica Neue"/>
              <a:ea typeface="Helvetica Neue"/>
              <a:cs typeface="Helvetica Neue"/>
              <a:sym typeface="Helvetica Neue"/>
            </a:endParaRPr>
          </a:p>
        </p:txBody>
      </p:sp>
      <p:pic>
        <p:nvPicPr>
          <p:cNvPr id="408" name="Google Shape;408;p22"/>
          <p:cNvPicPr preferRelativeResize="0"/>
          <p:nvPr/>
        </p:nvPicPr>
        <p:blipFill rotWithShape="1">
          <a:blip r:embed="rId3">
            <a:alphaModFix/>
          </a:blip>
          <a:srcRect b="0" l="0" r="0" t="0"/>
          <a:stretch/>
        </p:blipFill>
        <p:spPr>
          <a:xfrm>
            <a:off x="205450" y="925250"/>
            <a:ext cx="6191250" cy="933450"/>
          </a:xfrm>
          <a:prstGeom prst="rect">
            <a:avLst/>
          </a:prstGeom>
          <a:noFill/>
          <a:ln>
            <a:noFill/>
          </a:ln>
        </p:spPr>
      </p:pic>
      <p:pic>
        <p:nvPicPr>
          <p:cNvPr id="409" name="Google Shape;409;p22"/>
          <p:cNvPicPr preferRelativeResize="0"/>
          <p:nvPr/>
        </p:nvPicPr>
        <p:blipFill rotWithShape="1">
          <a:blip r:embed="rId4">
            <a:alphaModFix/>
          </a:blip>
          <a:srcRect b="0" l="0" r="0" t="0"/>
          <a:stretch/>
        </p:blipFill>
        <p:spPr>
          <a:xfrm>
            <a:off x="335665" y="1990842"/>
            <a:ext cx="5248275" cy="1038225"/>
          </a:xfrm>
          <a:prstGeom prst="rect">
            <a:avLst/>
          </a:prstGeom>
          <a:noFill/>
          <a:ln>
            <a:noFill/>
          </a:ln>
        </p:spPr>
      </p:pic>
      <p:pic>
        <p:nvPicPr>
          <p:cNvPr id="410" name="Google Shape;410;p22"/>
          <p:cNvPicPr preferRelativeResize="0"/>
          <p:nvPr/>
        </p:nvPicPr>
        <p:blipFill rotWithShape="1">
          <a:blip r:embed="rId5">
            <a:alphaModFix/>
          </a:blip>
          <a:srcRect b="0" l="0" r="0" t="0"/>
          <a:stretch/>
        </p:blipFill>
        <p:spPr>
          <a:xfrm>
            <a:off x="398375" y="3319400"/>
            <a:ext cx="5667375" cy="1314450"/>
          </a:xfrm>
          <a:prstGeom prst="rect">
            <a:avLst/>
          </a:prstGeom>
          <a:noFill/>
          <a:ln>
            <a:noFill/>
          </a:ln>
        </p:spPr>
      </p:pic>
      <p:sp>
        <p:nvSpPr>
          <p:cNvPr id="411" name="Google Shape;411;p22"/>
          <p:cNvSpPr txBox="1"/>
          <p:nvPr>
            <p:ph idx="1" type="body"/>
          </p:nvPr>
        </p:nvSpPr>
        <p:spPr>
          <a:xfrm>
            <a:off x="6065750" y="3159300"/>
            <a:ext cx="2851800" cy="11523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b="1" lang="en" sz="1800" u="sng">
                <a:solidFill>
                  <a:schemeClr val="lt1"/>
                </a:solidFill>
                <a:latin typeface="Helvetica Neue"/>
                <a:ea typeface="Helvetica Neue"/>
                <a:cs typeface="Helvetica Neue"/>
                <a:sym typeface="Helvetica Neue"/>
              </a:rPr>
              <a:t>For text classification:</a:t>
            </a:r>
            <a:endParaRPr b="1" sz="1800" u="sng">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rPr lang="en" sz="1800">
                <a:solidFill>
                  <a:schemeClr val="lt1"/>
                </a:solidFill>
                <a:latin typeface="Helvetica Neue"/>
                <a:ea typeface="Helvetica Neue"/>
                <a:cs typeface="Helvetica Neue"/>
                <a:sym typeface="Helvetica Neue"/>
              </a:rPr>
              <a:t>Positions = all word positions in test document</a:t>
            </a:r>
            <a:endParaRPr sz="1800">
              <a:solidFill>
                <a:schemeClr val="lt1"/>
              </a:solidFill>
              <a:latin typeface="Helvetica Neue"/>
              <a:ea typeface="Helvetica Neue"/>
              <a:cs typeface="Helvetica Neue"/>
              <a:sym typeface="Helvetica Neue"/>
            </a:endParaRPr>
          </a:p>
        </p:txBody>
      </p:sp>
      <p:sp>
        <p:nvSpPr>
          <p:cNvPr id="412" name="Google Shape;412;p22"/>
          <p:cNvSpPr/>
          <p:nvPr/>
        </p:nvSpPr>
        <p:spPr>
          <a:xfrm>
            <a:off x="274900" y="3098412"/>
            <a:ext cx="8717100" cy="13146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Issues with Probability Product</a:t>
            </a:r>
            <a:endParaRPr b="1" sz="3100">
              <a:solidFill>
                <a:schemeClr val="lt1"/>
              </a:solidFill>
              <a:latin typeface="Helvetica Neue"/>
              <a:ea typeface="Helvetica Neue"/>
              <a:cs typeface="Helvetica Neue"/>
              <a:sym typeface="Helvetica Neue"/>
            </a:endParaRPr>
          </a:p>
        </p:txBody>
      </p:sp>
      <p:pic>
        <p:nvPicPr>
          <p:cNvPr id="418" name="Google Shape;418;p23"/>
          <p:cNvPicPr preferRelativeResize="0"/>
          <p:nvPr/>
        </p:nvPicPr>
        <p:blipFill rotWithShape="1">
          <a:blip r:embed="rId3">
            <a:alphaModFix/>
          </a:blip>
          <a:srcRect b="0" l="0" r="0" t="0"/>
          <a:stretch/>
        </p:blipFill>
        <p:spPr>
          <a:xfrm>
            <a:off x="205450" y="1033400"/>
            <a:ext cx="4872950" cy="1130200"/>
          </a:xfrm>
          <a:prstGeom prst="rect">
            <a:avLst/>
          </a:prstGeom>
          <a:noFill/>
          <a:ln>
            <a:noFill/>
          </a:ln>
        </p:spPr>
      </p:pic>
      <p:sp>
        <p:nvSpPr>
          <p:cNvPr id="419" name="Google Shape;419;p23"/>
          <p:cNvSpPr txBox="1"/>
          <p:nvPr>
            <p:ph idx="1" type="body"/>
          </p:nvPr>
        </p:nvSpPr>
        <p:spPr>
          <a:xfrm>
            <a:off x="205450" y="694475"/>
            <a:ext cx="8717100" cy="3867600"/>
          </a:xfrm>
          <a:prstGeom prst="rect">
            <a:avLst/>
          </a:prstGeom>
          <a:noFill/>
          <a:ln>
            <a:noFill/>
          </a:ln>
        </p:spPr>
        <p:txBody>
          <a:bodyPr anchorCtr="0" anchor="t" bIns="58925" lIns="58925" spcFirstLastPara="1" rIns="58925" wrap="square" tIns="58925">
            <a:noAutofit/>
          </a:bodyPr>
          <a:lstStyle/>
          <a:p>
            <a:pPr indent="0" lvl="0" marL="457200" rtl="0" algn="l">
              <a:lnSpc>
                <a:spcPct val="115000"/>
              </a:lnSpc>
              <a:spcBef>
                <a:spcPts val="0"/>
              </a:spcBef>
              <a:spcAft>
                <a:spcPts val="0"/>
              </a:spcAft>
              <a:buSzPts val="900"/>
              <a:buNone/>
            </a:pPr>
            <a:r>
              <a:t/>
            </a:r>
            <a:endParaRPr sz="26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600">
              <a:solidFill>
                <a:schemeClr val="lt1"/>
              </a:solidFill>
              <a:latin typeface="Helvetica Neue"/>
              <a:ea typeface="Helvetica Neue"/>
              <a:cs typeface="Helvetica Neue"/>
              <a:sym typeface="Helvetica Neue"/>
            </a:endParaRPr>
          </a:p>
          <a:p>
            <a:pPr indent="-374650" lvl="0" marL="457200" rtl="0" algn="l">
              <a:lnSpc>
                <a:spcPct val="115000"/>
              </a:lnSpc>
              <a:spcBef>
                <a:spcPts val="1000"/>
              </a:spcBef>
              <a:spcAft>
                <a:spcPts val="0"/>
              </a:spcAft>
              <a:buClr>
                <a:schemeClr val="lt1"/>
              </a:buClr>
              <a:buSzPts val="2300"/>
              <a:buFont typeface="Helvetica Neue"/>
              <a:buChar char="❏"/>
            </a:pPr>
            <a:r>
              <a:rPr b="1" lang="en" sz="2300" u="sng">
                <a:solidFill>
                  <a:srgbClr val="FF0000"/>
                </a:solidFill>
                <a:latin typeface="Helvetica Neue"/>
                <a:ea typeface="Helvetica Neue"/>
                <a:cs typeface="Helvetica Neue"/>
                <a:sym typeface="Helvetica Neue"/>
              </a:rPr>
              <a:t>Multiplying many probabilities can result in numerical underflow</a:t>
            </a:r>
            <a:r>
              <a:rPr lang="en" sz="2300">
                <a:solidFill>
                  <a:schemeClr val="lt1"/>
                </a:solidFill>
                <a:latin typeface="Helvetica Neue"/>
                <a:ea typeface="Helvetica Neue"/>
                <a:cs typeface="Helvetica Neue"/>
                <a:sym typeface="Helvetica Neue"/>
              </a:rPr>
              <a:t>.</a:t>
            </a:r>
            <a:endParaRPr sz="2300">
              <a:solidFill>
                <a:schemeClr val="lt1"/>
              </a:solidFill>
              <a:latin typeface="Helvetica Neue"/>
              <a:ea typeface="Helvetica Neue"/>
              <a:cs typeface="Helvetica Neue"/>
              <a:sym typeface="Helvetica Neue"/>
            </a:endParaRPr>
          </a:p>
          <a:p>
            <a:pPr indent="-374650" lvl="1" marL="914400" rtl="0" algn="l">
              <a:lnSpc>
                <a:spcPct val="115000"/>
              </a:lnSpc>
              <a:spcBef>
                <a:spcPts val="100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0.0006 x 0.0007 x 0.0009 x 0.01 x 0.5 x 0.000008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1000"/>
              </a:spcBef>
              <a:spcAft>
                <a:spcPts val="100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Solution: Use logs → log(a x b) = log(a) + log(b)</a:t>
            </a:r>
            <a:endParaRPr sz="2300">
              <a:solidFill>
                <a:schemeClr val="lt1"/>
              </a:solidFill>
              <a:latin typeface="Helvetica Neue"/>
              <a:ea typeface="Helvetica Neue"/>
              <a:cs typeface="Helvetica Neue"/>
              <a:sym typeface="Helvetica Neue"/>
            </a:endParaRPr>
          </a:p>
        </p:txBody>
      </p:sp>
      <p:pic>
        <p:nvPicPr>
          <p:cNvPr id="420" name="Google Shape;420;p23"/>
          <p:cNvPicPr preferRelativeResize="0"/>
          <p:nvPr/>
        </p:nvPicPr>
        <p:blipFill rotWithShape="1">
          <a:blip r:embed="rId4">
            <a:alphaModFix/>
          </a:blip>
          <a:srcRect b="0" l="0" r="0" t="0"/>
          <a:stretch/>
        </p:blipFill>
        <p:spPr>
          <a:xfrm>
            <a:off x="1536525" y="3764487"/>
            <a:ext cx="5257800" cy="1000125"/>
          </a:xfrm>
          <a:prstGeom prst="rect">
            <a:avLst/>
          </a:prstGeom>
          <a:noFill/>
          <a:ln>
            <a:noFill/>
          </a:ln>
        </p:spPr>
      </p:pic>
      <p:sp>
        <p:nvSpPr>
          <p:cNvPr id="421" name="Google Shape;421;p23"/>
          <p:cNvSpPr/>
          <p:nvPr/>
        </p:nvSpPr>
        <p:spPr>
          <a:xfrm>
            <a:off x="361700" y="4065600"/>
            <a:ext cx="954900" cy="496500"/>
          </a:xfrm>
          <a:prstGeom prst="rightArrow">
            <a:avLst>
              <a:gd fmla="val 50000" name="adj1"/>
              <a:gd fmla="val 50000" name="adj2"/>
            </a:avLst>
          </a:prstGeom>
          <a:solidFill>
            <a:srgbClr val="F3F3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048ab36023_0_17"/>
          <p:cNvSpPr/>
          <p:nvPr/>
        </p:nvSpPr>
        <p:spPr>
          <a:xfrm>
            <a:off x="234375" y="1401775"/>
            <a:ext cx="6015900" cy="16494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048ab36023_0_17"/>
          <p:cNvSpPr txBox="1"/>
          <p:nvPr>
            <p:ph idx="1" type="body"/>
          </p:nvPr>
        </p:nvSpPr>
        <p:spPr>
          <a:xfrm>
            <a:off x="205450" y="969250"/>
            <a:ext cx="6134700" cy="35928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 = {Positive, Negative, Neutral}</a:t>
            </a:r>
            <a:endParaRPr sz="19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x</a:t>
            </a:r>
            <a:r>
              <a:rPr baseline="-25000" lang="en" sz="1900">
                <a:solidFill>
                  <a:schemeClr val="lt1"/>
                </a:solidFill>
                <a:latin typeface="Helvetica Neue"/>
                <a:ea typeface="Helvetica Neue"/>
                <a:cs typeface="Helvetica Neue"/>
                <a:sym typeface="Helvetica Neue"/>
              </a:rPr>
              <a:t>1 </a:t>
            </a:r>
            <a:r>
              <a:rPr lang="en" sz="1900">
                <a:solidFill>
                  <a:schemeClr val="lt1"/>
                </a:solidFill>
                <a:latin typeface="Helvetica Neue"/>
                <a:ea typeface="Helvetica Neue"/>
                <a:cs typeface="Helvetica Neue"/>
                <a:sym typeface="Helvetica Neue"/>
              </a:rPr>
              <a:t>= “This film blew me away, exciting, fast paced, surprisingly gritty, and genuinely had an awesome story…”</a:t>
            </a:r>
            <a:endParaRPr sz="19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a:t>
            </a:r>
            <a:r>
              <a:rPr baseline="-25000" lang="en" sz="1900">
                <a:solidFill>
                  <a:schemeClr val="lt1"/>
                </a:solidFill>
                <a:latin typeface="Helvetica Neue"/>
                <a:ea typeface="Helvetica Neue"/>
                <a:cs typeface="Helvetica Neue"/>
                <a:sym typeface="Helvetica Neue"/>
              </a:rPr>
              <a:t>1</a:t>
            </a:r>
            <a:r>
              <a:rPr lang="en" sz="1900">
                <a:solidFill>
                  <a:schemeClr val="lt1"/>
                </a:solidFill>
                <a:latin typeface="Helvetica Neue"/>
                <a:ea typeface="Helvetica Neue"/>
                <a:cs typeface="Helvetica Neue"/>
                <a:sym typeface="Helvetica Neue"/>
              </a:rPr>
              <a:t> = </a:t>
            </a:r>
            <a:endParaRPr b="1"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b="1" baseline="-25000" sz="1900">
              <a:solidFill>
                <a:schemeClr val="lt1"/>
              </a:solidFill>
              <a:latin typeface="Helvetica Neue"/>
              <a:ea typeface="Helvetica Neue"/>
              <a:cs typeface="Helvetica Neue"/>
              <a:sym typeface="Helvetica Neue"/>
            </a:endParaRPr>
          </a:p>
        </p:txBody>
      </p:sp>
      <p:sp>
        <p:nvSpPr>
          <p:cNvPr id="101" name="Google Shape;101;g2048ab36023_0_1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Movie Reviews</a:t>
            </a:r>
            <a:endParaRPr b="1" sz="3100">
              <a:latin typeface="Helvetica Neue"/>
              <a:ea typeface="Helvetica Neue"/>
              <a:cs typeface="Helvetica Neue"/>
              <a:sym typeface="Helvetica Neue"/>
            </a:endParaRPr>
          </a:p>
        </p:txBody>
      </p:sp>
      <p:pic>
        <p:nvPicPr>
          <p:cNvPr id="102" name="Google Shape;102;g2048ab36023_0_17"/>
          <p:cNvPicPr preferRelativeResize="0"/>
          <p:nvPr/>
        </p:nvPicPr>
        <p:blipFill rotWithShape="1">
          <a:blip r:embed="rId3">
            <a:alphaModFix/>
          </a:blip>
          <a:srcRect b="0" l="0" r="0" t="0"/>
          <a:stretch/>
        </p:blipFill>
        <p:spPr>
          <a:xfrm>
            <a:off x="6340977" y="596703"/>
            <a:ext cx="2806331" cy="4210524"/>
          </a:xfrm>
          <a:prstGeom prst="rect">
            <a:avLst/>
          </a:prstGeom>
          <a:noFill/>
          <a:ln>
            <a:noFill/>
          </a:ln>
        </p:spPr>
      </p:pic>
      <p:pic>
        <p:nvPicPr>
          <p:cNvPr descr="IMDb - Wikipedia" id="103" name="Google Shape;103;g2048ab36023_0_17"/>
          <p:cNvPicPr preferRelativeResize="0"/>
          <p:nvPr/>
        </p:nvPicPr>
        <p:blipFill rotWithShape="1">
          <a:blip r:embed="rId4">
            <a:alphaModFix/>
          </a:blip>
          <a:srcRect b="0" l="0" r="0" t="0"/>
          <a:stretch/>
        </p:blipFill>
        <p:spPr>
          <a:xfrm>
            <a:off x="8186775" y="4202760"/>
            <a:ext cx="881037" cy="446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p24"/>
          <p:cNvPicPr preferRelativeResize="0"/>
          <p:nvPr/>
        </p:nvPicPr>
        <p:blipFill rotWithShape="1">
          <a:blip r:embed="rId3">
            <a:alphaModFix/>
          </a:blip>
          <a:srcRect b="0" l="0" r="0" t="0"/>
          <a:stretch/>
        </p:blipFill>
        <p:spPr>
          <a:xfrm>
            <a:off x="5927994" y="1588494"/>
            <a:ext cx="2707127" cy="1203975"/>
          </a:xfrm>
          <a:prstGeom prst="rect">
            <a:avLst/>
          </a:prstGeom>
          <a:noFill/>
          <a:ln>
            <a:noFill/>
          </a:ln>
        </p:spPr>
      </p:pic>
      <p:pic>
        <p:nvPicPr>
          <p:cNvPr id="427" name="Google Shape;427;p24"/>
          <p:cNvPicPr preferRelativeResize="0"/>
          <p:nvPr/>
        </p:nvPicPr>
        <p:blipFill rotWithShape="1">
          <a:blip r:embed="rId4">
            <a:alphaModFix/>
          </a:blip>
          <a:srcRect b="0" l="0" r="0" t="0"/>
          <a:stretch/>
        </p:blipFill>
        <p:spPr>
          <a:xfrm>
            <a:off x="4942198" y="505300"/>
            <a:ext cx="3736322" cy="1184475"/>
          </a:xfrm>
          <a:prstGeom prst="rect">
            <a:avLst/>
          </a:prstGeom>
          <a:noFill/>
          <a:ln>
            <a:noFill/>
          </a:ln>
        </p:spPr>
      </p:pic>
      <p:sp>
        <p:nvSpPr>
          <p:cNvPr id="428" name="Google Shape;428;p24"/>
          <p:cNvSpPr txBox="1"/>
          <p:nvPr>
            <p:ph idx="1" type="body"/>
          </p:nvPr>
        </p:nvSpPr>
        <p:spPr>
          <a:xfrm>
            <a:off x="205450" y="969250"/>
            <a:ext cx="5176800" cy="19245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Learning of Naive Bayes:</a:t>
            </a:r>
            <a:endParaRPr sz="24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Use of Laplace (add-1) smoothing</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to address zero probabilities.</a:t>
            </a:r>
            <a:endParaRPr b="1" sz="2000">
              <a:solidFill>
                <a:schemeClr val="lt1"/>
              </a:solidFill>
              <a:latin typeface="Helvetica Neue"/>
              <a:ea typeface="Helvetica Neue"/>
              <a:cs typeface="Helvetica Neue"/>
              <a:sym typeface="Helvetica Neue"/>
            </a:endParaRPr>
          </a:p>
        </p:txBody>
      </p:sp>
      <p:sp>
        <p:nvSpPr>
          <p:cNvPr id="429" name="Google Shape;429;p2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Learning of Naive Bayes</a:t>
            </a:r>
            <a:endParaRPr b="1" sz="3100">
              <a:solidFill>
                <a:schemeClr val="lt1"/>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g2049ab463d4_0_76"/>
          <p:cNvPicPr preferRelativeResize="0"/>
          <p:nvPr/>
        </p:nvPicPr>
        <p:blipFill rotWithShape="1">
          <a:blip r:embed="rId3">
            <a:alphaModFix/>
          </a:blip>
          <a:srcRect b="0" l="0" r="0" t="0"/>
          <a:stretch/>
        </p:blipFill>
        <p:spPr>
          <a:xfrm>
            <a:off x="5927994" y="1588494"/>
            <a:ext cx="2707127" cy="1203975"/>
          </a:xfrm>
          <a:prstGeom prst="rect">
            <a:avLst/>
          </a:prstGeom>
          <a:noFill/>
          <a:ln>
            <a:noFill/>
          </a:ln>
        </p:spPr>
      </p:pic>
      <p:pic>
        <p:nvPicPr>
          <p:cNvPr id="435" name="Google Shape;435;g2049ab463d4_0_76"/>
          <p:cNvPicPr preferRelativeResize="0"/>
          <p:nvPr/>
        </p:nvPicPr>
        <p:blipFill rotWithShape="1">
          <a:blip r:embed="rId4">
            <a:alphaModFix/>
          </a:blip>
          <a:srcRect b="0" l="0" r="0" t="0"/>
          <a:stretch/>
        </p:blipFill>
        <p:spPr>
          <a:xfrm>
            <a:off x="4942198" y="505300"/>
            <a:ext cx="3736322" cy="1184475"/>
          </a:xfrm>
          <a:prstGeom prst="rect">
            <a:avLst/>
          </a:prstGeom>
          <a:noFill/>
          <a:ln>
            <a:noFill/>
          </a:ln>
        </p:spPr>
      </p:pic>
      <p:sp>
        <p:nvSpPr>
          <p:cNvPr id="436" name="Google Shape;436;g2049ab463d4_0_76"/>
          <p:cNvSpPr txBox="1"/>
          <p:nvPr>
            <p:ph idx="1" type="body"/>
          </p:nvPr>
        </p:nvSpPr>
        <p:spPr>
          <a:xfrm>
            <a:off x="205450" y="969250"/>
            <a:ext cx="5176800" cy="19245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Learning of Naive Bayes:</a:t>
            </a:r>
            <a:endParaRPr sz="24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Use of Laplace (add-1) smoothing</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to address zero probabilities.</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rPr b="1" lang="en" sz="2200" u="sng">
                <a:solidFill>
                  <a:schemeClr val="lt1"/>
                </a:solidFill>
                <a:latin typeface="Helvetica Neue"/>
                <a:ea typeface="Helvetica Neue"/>
                <a:cs typeface="Helvetica Neue"/>
                <a:sym typeface="Helvetica Neue"/>
              </a:rPr>
              <a:t>1. Extract </a:t>
            </a:r>
            <a:r>
              <a:rPr b="1" i="1" lang="en" sz="2200" u="sng">
                <a:solidFill>
                  <a:schemeClr val="lt1"/>
                </a:solidFill>
                <a:latin typeface="Helvetica Neue"/>
                <a:ea typeface="Helvetica Neue"/>
                <a:cs typeface="Helvetica Neue"/>
                <a:sym typeface="Helvetica Neue"/>
              </a:rPr>
              <a:t>Vocabulary</a:t>
            </a:r>
            <a:r>
              <a:rPr b="1" lang="en" sz="2200" u="sng">
                <a:solidFill>
                  <a:schemeClr val="lt1"/>
                </a:solidFill>
                <a:latin typeface="Helvetica Neue"/>
                <a:ea typeface="Helvetica Neue"/>
                <a:cs typeface="Helvetica Neue"/>
                <a:sym typeface="Helvetica Neue"/>
              </a:rPr>
              <a:t> V from corpus</a:t>
            </a:r>
            <a:endParaRPr b="1" sz="2000">
              <a:solidFill>
                <a:schemeClr val="lt1"/>
              </a:solidFill>
              <a:latin typeface="Helvetica Neue"/>
              <a:ea typeface="Helvetica Neue"/>
              <a:cs typeface="Helvetica Neue"/>
              <a:sym typeface="Helvetica Neue"/>
            </a:endParaRPr>
          </a:p>
        </p:txBody>
      </p:sp>
      <p:sp>
        <p:nvSpPr>
          <p:cNvPr id="437" name="Google Shape;437;g2049ab463d4_0_7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Learning of Naive Bayes</a:t>
            </a:r>
            <a:endParaRPr b="1" sz="3100">
              <a:solidFill>
                <a:schemeClr val="lt1"/>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g2049ab463d4_0_67"/>
          <p:cNvPicPr preferRelativeResize="0"/>
          <p:nvPr/>
        </p:nvPicPr>
        <p:blipFill rotWithShape="1">
          <a:blip r:embed="rId3">
            <a:alphaModFix/>
          </a:blip>
          <a:srcRect b="0" l="0" r="0" t="0"/>
          <a:stretch/>
        </p:blipFill>
        <p:spPr>
          <a:xfrm>
            <a:off x="5927994" y="1588494"/>
            <a:ext cx="2707127" cy="1203975"/>
          </a:xfrm>
          <a:prstGeom prst="rect">
            <a:avLst/>
          </a:prstGeom>
          <a:noFill/>
          <a:ln>
            <a:noFill/>
          </a:ln>
        </p:spPr>
      </p:pic>
      <p:pic>
        <p:nvPicPr>
          <p:cNvPr id="443" name="Google Shape;443;g2049ab463d4_0_67"/>
          <p:cNvPicPr preferRelativeResize="0"/>
          <p:nvPr/>
        </p:nvPicPr>
        <p:blipFill rotWithShape="1">
          <a:blip r:embed="rId4">
            <a:alphaModFix/>
          </a:blip>
          <a:srcRect b="0" l="0" r="0" t="0"/>
          <a:stretch/>
        </p:blipFill>
        <p:spPr>
          <a:xfrm>
            <a:off x="4942198" y="505300"/>
            <a:ext cx="3736322" cy="1184475"/>
          </a:xfrm>
          <a:prstGeom prst="rect">
            <a:avLst/>
          </a:prstGeom>
          <a:noFill/>
          <a:ln>
            <a:noFill/>
          </a:ln>
        </p:spPr>
      </p:pic>
      <p:sp>
        <p:nvSpPr>
          <p:cNvPr id="444" name="Google Shape;444;g2049ab463d4_0_67"/>
          <p:cNvSpPr txBox="1"/>
          <p:nvPr>
            <p:ph idx="1" type="body"/>
          </p:nvPr>
        </p:nvSpPr>
        <p:spPr>
          <a:xfrm>
            <a:off x="205450" y="969250"/>
            <a:ext cx="5176800" cy="19245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Learning of Naive Bayes:</a:t>
            </a:r>
            <a:endParaRPr sz="24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Use of Laplace (add-1) smoothing</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to address zero probabilities.</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rPr b="1" lang="en" sz="2200" u="sng">
                <a:solidFill>
                  <a:schemeClr val="lt1"/>
                </a:solidFill>
                <a:latin typeface="Helvetica Neue"/>
                <a:ea typeface="Helvetica Neue"/>
                <a:cs typeface="Helvetica Neue"/>
                <a:sym typeface="Helvetica Neue"/>
              </a:rPr>
              <a:t>1. Extract </a:t>
            </a:r>
            <a:r>
              <a:rPr b="1" i="1" lang="en" sz="2200" u="sng">
                <a:solidFill>
                  <a:schemeClr val="lt1"/>
                </a:solidFill>
                <a:latin typeface="Helvetica Neue"/>
                <a:ea typeface="Helvetica Neue"/>
                <a:cs typeface="Helvetica Neue"/>
                <a:sym typeface="Helvetica Neue"/>
              </a:rPr>
              <a:t>Vocabulary</a:t>
            </a:r>
            <a:r>
              <a:rPr b="1" lang="en" sz="2200" u="sng">
                <a:solidFill>
                  <a:schemeClr val="lt1"/>
                </a:solidFill>
                <a:latin typeface="Helvetica Neue"/>
                <a:ea typeface="Helvetica Neue"/>
                <a:cs typeface="Helvetica Neue"/>
                <a:sym typeface="Helvetica Neue"/>
              </a:rPr>
              <a:t> V from corpus</a:t>
            </a:r>
            <a:endParaRPr b="1" sz="2000">
              <a:solidFill>
                <a:schemeClr val="lt1"/>
              </a:solidFill>
              <a:latin typeface="Helvetica Neue"/>
              <a:ea typeface="Helvetica Neue"/>
              <a:cs typeface="Helvetica Neue"/>
              <a:sym typeface="Helvetica Neue"/>
            </a:endParaRPr>
          </a:p>
        </p:txBody>
      </p:sp>
      <p:sp>
        <p:nvSpPr>
          <p:cNvPr id="445" name="Google Shape;445;g2049ab463d4_0_6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Learning of Naive Bayes</a:t>
            </a:r>
            <a:endParaRPr b="1" sz="3100">
              <a:solidFill>
                <a:schemeClr val="lt1"/>
              </a:solidFill>
              <a:latin typeface="Helvetica Neue"/>
              <a:ea typeface="Helvetica Neue"/>
              <a:cs typeface="Helvetica Neue"/>
              <a:sym typeface="Helvetica Neue"/>
            </a:endParaRPr>
          </a:p>
        </p:txBody>
      </p:sp>
      <p:sp>
        <p:nvSpPr>
          <p:cNvPr id="446" name="Google Shape;446;g2049ab463d4_0_67"/>
          <p:cNvSpPr txBox="1"/>
          <p:nvPr>
            <p:ph idx="1" type="body"/>
          </p:nvPr>
        </p:nvSpPr>
        <p:spPr>
          <a:xfrm>
            <a:off x="205450" y="2944875"/>
            <a:ext cx="4164000" cy="14847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b="1" lang="en" sz="2200" u="sng">
                <a:solidFill>
                  <a:schemeClr val="lt1"/>
                </a:solidFill>
                <a:latin typeface="Helvetica Neue"/>
                <a:ea typeface="Helvetica Neue"/>
                <a:cs typeface="Helvetica Neue"/>
                <a:sym typeface="Helvetica Neue"/>
              </a:rPr>
              <a:t>2. Calculate P(c</a:t>
            </a:r>
            <a:r>
              <a:rPr b="1" baseline="-25000" lang="en" sz="2200" u="sng">
                <a:solidFill>
                  <a:schemeClr val="lt1"/>
                </a:solidFill>
                <a:latin typeface="Helvetica Neue"/>
                <a:ea typeface="Helvetica Neue"/>
                <a:cs typeface="Helvetica Neue"/>
                <a:sym typeface="Helvetica Neue"/>
              </a:rPr>
              <a:t>j</a:t>
            </a:r>
            <a:r>
              <a:rPr b="1" lang="en" sz="2200" u="sng">
                <a:solidFill>
                  <a:schemeClr val="lt1"/>
                </a:solidFill>
                <a:latin typeface="Helvetica Neue"/>
                <a:ea typeface="Helvetica Neue"/>
                <a:cs typeface="Helvetica Neue"/>
                <a:sym typeface="Helvetica Neue"/>
              </a:rPr>
              <a:t>) terms</a:t>
            </a:r>
            <a:r>
              <a:rPr lang="en" sz="2200">
                <a:solidFill>
                  <a:schemeClr val="lt1"/>
                </a:solidFill>
                <a:latin typeface="Helvetica Neue"/>
                <a:ea typeface="Helvetica Neue"/>
                <a:cs typeface="Helvetica Neue"/>
                <a:sym typeface="Helvetica Neue"/>
              </a:rPr>
              <a:t>: </a:t>
            </a:r>
            <a:br>
              <a:rPr lang="en" sz="2200">
                <a:solidFill>
                  <a:schemeClr val="lt1"/>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 c</a:t>
            </a:r>
            <a:r>
              <a:rPr baseline="-25000" lang="en" sz="2200">
                <a:solidFill>
                  <a:schemeClr val="lt1"/>
                </a:solidFill>
                <a:latin typeface="Helvetica Neue"/>
                <a:ea typeface="Helvetica Neue"/>
                <a:cs typeface="Helvetica Neue"/>
                <a:sym typeface="Helvetica Neue"/>
              </a:rPr>
              <a:t>j </a:t>
            </a:r>
            <a:r>
              <a:rPr lang="en" sz="2200">
                <a:solidFill>
                  <a:schemeClr val="lt1"/>
                </a:solidFill>
                <a:latin typeface="Helvetica Neue"/>
                <a:ea typeface="Helvetica Neue"/>
                <a:cs typeface="Helvetica Neue"/>
                <a:sym typeface="Helvetica Neue"/>
              </a:rPr>
              <a:t>∈ C </a:t>
            </a:r>
            <a:r>
              <a:rPr lang="en" sz="2100">
                <a:solidFill>
                  <a:schemeClr val="lt1"/>
                </a:solidFill>
                <a:latin typeface="Helvetica Neue"/>
                <a:ea typeface="Helvetica Neue"/>
                <a:cs typeface="Helvetica Neue"/>
                <a:sym typeface="Helvetica Neue"/>
              </a:rPr>
              <a:t>→ docs</a:t>
            </a:r>
            <a:r>
              <a:rPr baseline="-25000" lang="en" sz="2100">
                <a:solidFill>
                  <a:schemeClr val="lt1"/>
                </a:solidFill>
                <a:latin typeface="Helvetica Neue"/>
                <a:ea typeface="Helvetica Neue"/>
                <a:cs typeface="Helvetica Neue"/>
                <a:sym typeface="Helvetica Neue"/>
              </a:rPr>
              <a:t>j</a:t>
            </a:r>
            <a:r>
              <a:rPr lang="en" sz="2100">
                <a:solidFill>
                  <a:schemeClr val="lt1"/>
                </a:solidFill>
                <a:latin typeface="Helvetica Neue"/>
                <a:ea typeface="Helvetica Neue"/>
                <a:cs typeface="Helvetica Neue"/>
                <a:sym typeface="Helvetica Neue"/>
              </a:rPr>
              <a:t> = docs of c</a:t>
            </a:r>
            <a:r>
              <a:rPr baseline="-25000" lang="en" sz="2100">
                <a:solidFill>
                  <a:schemeClr val="lt1"/>
                </a:solidFill>
                <a:latin typeface="Helvetica Neue"/>
                <a:ea typeface="Helvetica Neue"/>
                <a:cs typeface="Helvetica Neue"/>
                <a:sym typeface="Helvetica Neue"/>
              </a:rPr>
              <a:t>j</a:t>
            </a:r>
            <a:endParaRPr baseline="-25000" sz="2000">
              <a:solidFill>
                <a:schemeClr val="lt1"/>
              </a:solidFill>
              <a:latin typeface="Helvetica Neue"/>
              <a:ea typeface="Helvetica Neue"/>
              <a:cs typeface="Helvetica Neue"/>
              <a:sym typeface="Helvetica Neue"/>
            </a:endParaRPr>
          </a:p>
        </p:txBody>
      </p:sp>
      <p:pic>
        <p:nvPicPr>
          <p:cNvPr id="447" name="Google Shape;447;g2049ab463d4_0_67"/>
          <p:cNvPicPr preferRelativeResize="0"/>
          <p:nvPr/>
        </p:nvPicPr>
        <p:blipFill rotWithShape="1">
          <a:blip r:embed="rId5">
            <a:alphaModFix/>
          </a:blip>
          <a:srcRect b="0" l="0" r="0" t="0"/>
          <a:stretch/>
        </p:blipFill>
        <p:spPr>
          <a:xfrm>
            <a:off x="205450" y="4040525"/>
            <a:ext cx="3028950" cy="723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g2049ab463d4_0_56"/>
          <p:cNvPicPr preferRelativeResize="0"/>
          <p:nvPr/>
        </p:nvPicPr>
        <p:blipFill rotWithShape="1">
          <a:blip r:embed="rId3">
            <a:alphaModFix/>
          </a:blip>
          <a:srcRect b="0" l="0" r="0" t="0"/>
          <a:stretch/>
        </p:blipFill>
        <p:spPr>
          <a:xfrm>
            <a:off x="5927994" y="1588494"/>
            <a:ext cx="2707127" cy="1203975"/>
          </a:xfrm>
          <a:prstGeom prst="rect">
            <a:avLst/>
          </a:prstGeom>
          <a:noFill/>
          <a:ln>
            <a:noFill/>
          </a:ln>
        </p:spPr>
      </p:pic>
      <p:pic>
        <p:nvPicPr>
          <p:cNvPr id="453" name="Google Shape;453;g2049ab463d4_0_56"/>
          <p:cNvPicPr preferRelativeResize="0"/>
          <p:nvPr/>
        </p:nvPicPr>
        <p:blipFill rotWithShape="1">
          <a:blip r:embed="rId4">
            <a:alphaModFix/>
          </a:blip>
          <a:srcRect b="0" l="0" r="0" t="0"/>
          <a:stretch/>
        </p:blipFill>
        <p:spPr>
          <a:xfrm>
            <a:off x="4942198" y="505300"/>
            <a:ext cx="3736322" cy="1184475"/>
          </a:xfrm>
          <a:prstGeom prst="rect">
            <a:avLst/>
          </a:prstGeom>
          <a:noFill/>
          <a:ln>
            <a:noFill/>
          </a:ln>
        </p:spPr>
      </p:pic>
      <p:sp>
        <p:nvSpPr>
          <p:cNvPr id="454" name="Google Shape;454;g2049ab463d4_0_56"/>
          <p:cNvSpPr txBox="1"/>
          <p:nvPr>
            <p:ph idx="1" type="body"/>
          </p:nvPr>
        </p:nvSpPr>
        <p:spPr>
          <a:xfrm>
            <a:off x="205450" y="969250"/>
            <a:ext cx="5176800" cy="19245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Learning of Naive Bayes:</a:t>
            </a:r>
            <a:endParaRPr sz="24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Use of Laplace (add-1) smoothing</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to address zero probabilities.</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rPr b="1" lang="en" sz="2200" u="sng">
                <a:solidFill>
                  <a:schemeClr val="lt1"/>
                </a:solidFill>
                <a:latin typeface="Helvetica Neue"/>
                <a:ea typeface="Helvetica Neue"/>
                <a:cs typeface="Helvetica Neue"/>
                <a:sym typeface="Helvetica Neue"/>
              </a:rPr>
              <a:t>1. Extract </a:t>
            </a:r>
            <a:r>
              <a:rPr b="1" i="1" lang="en" sz="2200" u="sng">
                <a:solidFill>
                  <a:schemeClr val="lt1"/>
                </a:solidFill>
                <a:latin typeface="Helvetica Neue"/>
                <a:ea typeface="Helvetica Neue"/>
                <a:cs typeface="Helvetica Neue"/>
                <a:sym typeface="Helvetica Neue"/>
              </a:rPr>
              <a:t>Vocabulary</a:t>
            </a:r>
            <a:r>
              <a:rPr b="1" lang="en" sz="2200" u="sng">
                <a:solidFill>
                  <a:schemeClr val="lt1"/>
                </a:solidFill>
                <a:latin typeface="Helvetica Neue"/>
                <a:ea typeface="Helvetica Neue"/>
                <a:cs typeface="Helvetica Neue"/>
                <a:sym typeface="Helvetica Neue"/>
              </a:rPr>
              <a:t> V from corpus</a:t>
            </a:r>
            <a:endParaRPr b="1" sz="2000">
              <a:solidFill>
                <a:schemeClr val="lt1"/>
              </a:solidFill>
              <a:latin typeface="Helvetica Neue"/>
              <a:ea typeface="Helvetica Neue"/>
              <a:cs typeface="Helvetica Neue"/>
              <a:sym typeface="Helvetica Neue"/>
            </a:endParaRPr>
          </a:p>
        </p:txBody>
      </p:sp>
      <p:sp>
        <p:nvSpPr>
          <p:cNvPr id="455" name="Google Shape;455;g2049ab463d4_0_5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Learning of Naive Bayes</a:t>
            </a:r>
            <a:endParaRPr b="1" sz="3100">
              <a:solidFill>
                <a:schemeClr val="lt1"/>
              </a:solidFill>
              <a:latin typeface="Helvetica Neue"/>
              <a:ea typeface="Helvetica Neue"/>
              <a:cs typeface="Helvetica Neue"/>
              <a:sym typeface="Helvetica Neue"/>
            </a:endParaRPr>
          </a:p>
        </p:txBody>
      </p:sp>
      <p:sp>
        <p:nvSpPr>
          <p:cNvPr id="456" name="Google Shape;456;g2049ab463d4_0_56"/>
          <p:cNvSpPr txBox="1"/>
          <p:nvPr>
            <p:ph idx="1" type="body"/>
          </p:nvPr>
        </p:nvSpPr>
        <p:spPr>
          <a:xfrm>
            <a:off x="205450" y="2944875"/>
            <a:ext cx="4164000" cy="14847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b="1" lang="en" sz="2200" u="sng">
                <a:solidFill>
                  <a:schemeClr val="lt1"/>
                </a:solidFill>
                <a:latin typeface="Helvetica Neue"/>
                <a:ea typeface="Helvetica Neue"/>
                <a:cs typeface="Helvetica Neue"/>
                <a:sym typeface="Helvetica Neue"/>
              </a:rPr>
              <a:t>2. Calculate P(c</a:t>
            </a:r>
            <a:r>
              <a:rPr b="1" baseline="-25000" lang="en" sz="2200" u="sng">
                <a:solidFill>
                  <a:schemeClr val="lt1"/>
                </a:solidFill>
                <a:latin typeface="Helvetica Neue"/>
                <a:ea typeface="Helvetica Neue"/>
                <a:cs typeface="Helvetica Neue"/>
                <a:sym typeface="Helvetica Neue"/>
              </a:rPr>
              <a:t>j</a:t>
            </a:r>
            <a:r>
              <a:rPr b="1" lang="en" sz="2200" u="sng">
                <a:solidFill>
                  <a:schemeClr val="lt1"/>
                </a:solidFill>
                <a:latin typeface="Helvetica Neue"/>
                <a:ea typeface="Helvetica Neue"/>
                <a:cs typeface="Helvetica Neue"/>
                <a:sym typeface="Helvetica Neue"/>
              </a:rPr>
              <a:t>) terms</a:t>
            </a:r>
            <a:r>
              <a:rPr lang="en" sz="2200">
                <a:solidFill>
                  <a:schemeClr val="lt1"/>
                </a:solidFill>
                <a:latin typeface="Helvetica Neue"/>
                <a:ea typeface="Helvetica Neue"/>
                <a:cs typeface="Helvetica Neue"/>
                <a:sym typeface="Helvetica Neue"/>
              </a:rPr>
              <a:t>: </a:t>
            </a:r>
            <a:br>
              <a:rPr lang="en" sz="2200">
                <a:solidFill>
                  <a:schemeClr val="lt1"/>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 c</a:t>
            </a:r>
            <a:r>
              <a:rPr baseline="-25000" lang="en" sz="2200">
                <a:solidFill>
                  <a:schemeClr val="lt1"/>
                </a:solidFill>
                <a:latin typeface="Helvetica Neue"/>
                <a:ea typeface="Helvetica Neue"/>
                <a:cs typeface="Helvetica Neue"/>
                <a:sym typeface="Helvetica Neue"/>
              </a:rPr>
              <a:t>j </a:t>
            </a:r>
            <a:r>
              <a:rPr lang="en" sz="2200">
                <a:solidFill>
                  <a:schemeClr val="lt1"/>
                </a:solidFill>
                <a:latin typeface="Helvetica Neue"/>
                <a:ea typeface="Helvetica Neue"/>
                <a:cs typeface="Helvetica Neue"/>
                <a:sym typeface="Helvetica Neue"/>
              </a:rPr>
              <a:t>∈ C </a:t>
            </a:r>
            <a:r>
              <a:rPr lang="en" sz="2100">
                <a:solidFill>
                  <a:schemeClr val="lt1"/>
                </a:solidFill>
                <a:latin typeface="Helvetica Neue"/>
                <a:ea typeface="Helvetica Neue"/>
                <a:cs typeface="Helvetica Neue"/>
                <a:sym typeface="Helvetica Neue"/>
              </a:rPr>
              <a:t>→ docs</a:t>
            </a:r>
            <a:r>
              <a:rPr baseline="-25000" lang="en" sz="2100">
                <a:solidFill>
                  <a:schemeClr val="lt1"/>
                </a:solidFill>
                <a:latin typeface="Helvetica Neue"/>
                <a:ea typeface="Helvetica Neue"/>
                <a:cs typeface="Helvetica Neue"/>
                <a:sym typeface="Helvetica Neue"/>
              </a:rPr>
              <a:t>j</a:t>
            </a:r>
            <a:r>
              <a:rPr lang="en" sz="2100">
                <a:solidFill>
                  <a:schemeClr val="lt1"/>
                </a:solidFill>
                <a:latin typeface="Helvetica Neue"/>
                <a:ea typeface="Helvetica Neue"/>
                <a:cs typeface="Helvetica Neue"/>
                <a:sym typeface="Helvetica Neue"/>
              </a:rPr>
              <a:t> = docs of c</a:t>
            </a:r>
            <a:r>
              <a:rPr baseline="-25000" lang="en" sz="2100">
                <a:solidFill>
                  <a:schemeClr val="lt1"/>
                </a:solidFill>
                <a:latin typeface="Helvetica Neue"/>
                <a:ea typeface="Helvetica Neue"/>
                <a:cs typeface="Helvetica Neue"/>
                <a:sym typeface="Helvetica Neue"/>
              </a:rPr>
              <a:t>j</a:t>
            </a:r>
            <a:endParaRPr baseline="-25000" sz="2000">
              <a:solidFill>
                <a:schemeClr val="lt1"/>
              </a:solidFill>
              <a:latin typeface="Helvetica Neue"/>
              <a:ea typeface="Helvetica Neue"/>
              <a:cs typeface="Helvetica Neue"/>
              <a:sym typeface="Helvetica Neue"/>
            </a:endParaRPr>
          </a:p>
        </p:txBody>
      </p:sp>
      <p:pic>
        <p:nvPicPr>
          <p:cNvPr id="457" name="Google Shape;457;g2049ab463d4_0_56"/>
          <p:cNvPicPr preferRelativeResize="0"/>
          <p:nvPr/>
        </p:nvPicPr>
        <p:blipFill rotWithShape="1">
          <a:blip r:embed="rId5">
            <a:alphaModFix/>
          </a:blip>
          <a:srcRect b="0" l="0" r="0" t="0"/>
          <a:stretch/>
        </p:blipFill>
        <p:spPr>
          <a:xfrm>
            <a:off x="205450" y="4040525"/>
            <a:ext cx="3028950" cy="723900"/>
          </a:xfrm>
          <a:prstGeom prst="rect">
            <a:avLst/>
          </a:prstGeom>
          <a:noFill/>
          <a:ln>
            <a:noFill/>
          </a:ln>
        </p:spPr>
      </p:pic>
      <p:sp>
        <p:nvSpPr>
          <p:cNvPr id="458" name="Google Shape;458;g2049ab463d4_0_56"/>
          <p:cNvSpPr txBox="1"/>
          <p:nvPr>
            <p:ph idx="1" type="body"/>
          </p:nvPr>
        </p:nvSpPr>
        <p:spPr>
          <a:xfrm>
            <a:off x="4875850" y="2944875"/>
            <a:ext cx="4268400" cy="14847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b="1" lang="en" sz="2200" u="sng">
                <a:solidFill>
                  <a:schemeClr val="lt1"/>
                </a:solidFill>
                <a:latin typeface="Helvetica Neue"/>
                <a:ea typeface="Helvetica Neue"/>
                <a:cs typeface="Helvetica Neue"/>
                <a:sym typeface="Helvetica Neue"/>
              </a:rPr>
              <a:t>3. Calculate P(w</a:t>
            </a:r>
            <a:r>
              <a:rPr b="1" baseline="-25000" lang="en" sz="2200" u="sng">
                <a:solidFill>
                  <a:schemeClr val="lt1"/>
                </a:solidFill>
                <a:latin typeface="Helvetica Neue"/>
                <a:ea typeface="Helvetica Neue"/>
                <a:cs typeface="Helvetica Neue"/>
                <a:sym typeface="Helvetica Neue"/>
              </a:rPr>
              <a:t>k </a:t>
            </a:r>
            <a:r>
              <a:rPr b="1" lang="en" sz="2200" u="sng">
                <a:solidFill>
                  <a:schemeClr val="lt1"/>
                </a:solidFill>
                <a:latin typeface="Helvetica Neue"/>
                <a:ea typeface="Helvetica Neue"/>
                <a:cs typeface="Helvetica Neue"/>
                <a:sym typeface="Helvetica Neue"/>
              </a:rPr>
              <a:t>| c</a:t>
            </a:r>
            <a:r>
              <a:rPr b="1" baseline="-25000" lang="en" sz="2200" u="sng">
                <a:solidFill>
                  <a:schemeClr val="lt1"/>
                </a:solidFill>
                <a:latin typeface="Helvetica Neue"/>
                <a:ea typeface="Helvetica Neue"/>
                <a:cs typeface="Helvetica Neue"/>
                <a:sym typeface="Helvetica Neue"/>
              </a:rPr>
              <a:t>j</a:t>
            </a:r>
            <a:r>
              <a:rPr b="1" lang="en" sz="2200" u="sng">
                <a:solidFill>
                  <a:schemeClr val="lt1"/>
                </a:solidFill>
                <a:latin typeface="Helvetica Neue"/>
                <a:ea typeface="Helvetica Neue"/>
                <a:cs typeface="Helvetica Neue"/>
                <a:sym typeface="Helvetica Neue"/>
              </a:rPr>
              <a:t>) terms: </a:t>
            </a:r>
            <a:br>
              <a:rPr lang="en" sz="2200">
                <a:solidFill>
                  <a:schemeClr val="lt1"/>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text</a:t>
            </a:r>
            <a:r>
              <a:rPr baseline="-25000" lang="en" sz="2200">
                <a:solidFill>
                  <a:schemeClr val="lt1"/>
                </a:solidFill>
                <a:latin typeface="Helvetica Neue"/>
                <a:ea typeface="Helvetica Neue"/>
                <a:cs typeface="Helvetica Neue"/>
                <a:sym typeface="Helvetica Neue"/>
              </a:rPr>
              <a:t>j</a:t>
            </a:r>
            <a:r>
              <a:rPr lang="en" sz="2200">
                <a:solidFill>
                  <a:schemeClr val="lt1"/>
                </a:solidFill>
                <a:latin typeface="Helvetica Neue"/>
                <a:ea typeface="Helvetica Neue"/>
                <a:cs typeface="Helvetica Neue"/>
                <a:sym typeface="Helvetica Neue"/>
              </a:rPr>
              <a:t> = merge of docs</a:t>
            </a:r>
            <a:r>
              <a:rPr baseline="-25000" lang="en" sz="2200">
                <a:solidFill>
                  <a:schemeClr val="lt1"/>
                </a:solidFill>
                <a:latin typeface="Helvetica Neue"/>
                <a:ea typeface="Helvetica Neue"/>
                <a:cs typeface="Helvetica Neue"/>
                <a:sym typeface="Helvetica Neue"/>
              </a:rPr>
              <a:t>j</a:t>
            </a:r>
            <a:br>
              <a:rPr lang="en" sz="2200">
                <a:solidFill>
                  <a:schemeClr val="lt1"/>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 w</a:t>
            </a:r>
            <a:r>
              <a:rPr baseline="-25000" lang="en" sz="2200">
                <a:solidFill>
                  <a:schemeClr val="lt1"/>
                </a:solidFill>
                <a:latin typeface="Helvetica Neue"/>
                <a:ea typeface="Helvetica Neue"/>
                <a:cs typeface="Helvetica Neue"/>
                <a:sym typeface="Helvetica Neue"/>
              </a:rPr>
              <a:t>k </a:t>
            </a:r>
            <a:r>
              <a:rPr lang="en" sz="2200">
                <a:solidFill>
                  <a:schemeClr val="lt1"/>
                </a:solidFill>
                <a:latin typeface="Helvetica Neue"/>
                <a:ea typeface="Helvetica Neue"/>
                <a:cs typeface="Helvetica Neue"/>
                <a:sym typeface="Helvetica Neue"/>
              </a:rPr>
              <a:t>∈ V </a:t>
            </a:r>
            <a:r>
              <a:rPr lang="en" sz="2100">
                <a:solidFill>
                  <a:schemeClr val="lt1"/>
                </a:solidFill>
                <a:latin typeface="Helvetica Neue"/>
                <a:ea typeface="Helvetica Neue"/>
                <a:cs typeface="Helvetica Neue"/>
                <a:sym typeface="Helvetica Neue"/>
              </a:rPr>
              <a:t>→ n</a:t>
            </a:r>
            <a:r>
              <a:rPr baseline="-25000" lang="en" sz="2100">
                <a:solidFill>
                  <a:schemeClr val="lt1"/>
                </a:solidFill>
                <a:latin typeface="Helvetica Neue"/>
                <a:ea typeface="Helvetica Neue"/>
                <a:cs typeface="Helvetica Neue"/>
                <a:sym typeface="Helvetica Neue"/>
              </a:rPr>
              <a:t>k</a:t>
            </a:r>
            <a:r>
              <a:rPr lang="en" sz="2100">
                <a:solidFill>
                  <a:schemeClr val="lt1"/>
                </a:solidFill>
                <a:latin typeface="Helvetica Neue"/>
                <a:ea typeface="Helvetica Neue"/>
                <a:cs typeface="Helvetica Neue"/>
                <a:sym typeface="Helvetica Neue"/>
              </a:rPr>
              <a:t> = occur(w</a:t>
            </a:r>
            <a:r>
              <a:rPr baseline="-25000" lang="en" sz="2100">
                <a:solidFill>
                  <a:schemeClr val="lt1"/>
                </a:solidFill>
                <a:latin typeface="Helvetica Neue"/>
                <a:ea typeface="Helvetica Neue"/>
                <a:cs typeface="Helvetica Neue"/>
                <a:sym typeface="Helvetica Neue"/>
              </a:rPr>
              <a:t>k</a:t>
            </a:r>
            <a:r>
              <a:rPr lang="en" sz="2100">
                <a:solidFill>
                  <a:schemeClr val="lt1"/>
                </a:solidFill>
                <a:latin typeface="Helvetica Neue"/>
                <a:ea typeface="Helvetica Neue"/>
                <a:cs typeface="Helvetica Neue"/>
                <a:sym typeface="Helvetica Neue"/>
              </a:rPr>
              <a:t>, text</a:t>
            </a:r>
            <a:r>
              <a:rPr baseline="-25000" lang="en" sz="2100">
                <a:solidFill>
                  <a:schemeClr val="lt1"/>
                </a:solidFill>
                <a:latin typeface="Helvetica Neue"/>
                <a:ea typeface="Helvetica Neue"/>
                <a:cs typeface="Helvetica Neue"/>
                <a:sym typeface="Helvetica Neue"/>
              </a:rPr>
              <a:t>j</a:t>
            </a:r>
            <a:r>
              <a:rPr lang="en" sz="2100">
                <a:solidFill>
                  <a:schemeClr val="lt1"/>
                </a:solidFill>
                <a:latin typeface="Helvetica Neue"/>
                <a:ea typeface="Helvetica Neue"/>
                <a:cs typeface="Helvetica Neue"/>
                <a:sym typeface="Helvetica Neue"/>
              </a:rPr>
              <a:t>)</a:t>
            </a:r>
            <a:endParaRPr baseline="-25000" sz="2000">
              <a:solidFill>
                <a:schemeClr val="lt1"/>
              </a:solidFill>
              <a:latin typeface="Helvetica Neue"/>
              <a:ea typeface="Helvetica Neue"/>
              <a:cs typeface="Helvetica Neue"/>
              <a:sym typeface="Helvetica Neue"/>
            </a:endParaRPr>
          </a:p>
        </p:txBody>
      </p:sp>
      <p:pic>
        <p:nvPicPr>
          <p:cNvPr id="459" name="Google Shape;459;g2049ab463d4_0_56"/>
          <p:cNvPicPr preferRelativeResize="0"/>
          <p:nvPr/>
        </p:nvPicPr>
        <p:blipFill rotWithShape="1">
          <a:blip r:embed="rId6">
            <a:alphaModFix/>
          </a:blip>
          <a:srcRect b="0" l="0" r="0" t="0"/>
          <a:stretch/>
        </p:blipFill>
        <p:spPr>
          <a:xfrm>
            <a:off x="5224275" y="4292600"/>
            <a:ext cx="2572391" cy="5615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2049ab463d4_0_8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Sentiment Analysis</a:t>
            </a:r>
            <a:br>
              <a:rPr b="1" lang="en" sz="3100">
                <a:solidFill>
                  <a:schemeClr val="lt1"/>
                </a:solidFill>
                <a:latin typeface="Helvetica Neue"/>
                <a:ea typeface="Helvetica Neue"/>
                <a:cs typeface="Helvetica Neue"/>
                <a:sym typeface="Helvetica Neue"/>
              </a:rPr>
            </a:br>
            <a:r>
              <a:rPr b="1" lang="en" sz="2500">
                <a:solidFill>
                  <a:schemeClr val="lt1"/>
                </a:solidFill>
                <a:latin typeface="Helvetica Neue"/>
                <a:ea typeface="Helvetica Neue"/>
                <a:cs typeface="Helvetica Neue"/>
                <a:sym typeface="Helvetica Neue"/>
              </a:rPr>
              <a:t>with Naive Bayes</a:t>
            </a:r>
            <a:endParaRPr b="1" sz="3100">
              <a:solidFill>
                <a:schemeClr val="lt1"/>
              </a:solidFill>
              <a:latin typeface="Helvetica Neue"/>
              <a:ea typeface="Helvetica Neue"/>
              <a:cs typeface="Helvetica Neue"/>
              <a:sym typeface="Helvetica Neue"/>
            </a:endParaRPr>
          </a:p>
        </p:txBody>
      </p:sp>
      <p:graphicFrame>
        <p:nvGraphicFramePr>
          <p:cNvPr id="465" name="Google Shape;465;g2049ab463d4_0_84"/>
          <p:cNvGraphicFramePr/>
          <p:nvPr/>
        </p:nvGraphicFramePr>
        <p:xfrm>
          <a:off x="205450" y="1296125"/>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with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sp>
        <p:nvSpPr>
          <p:cNvPr id="466" name="Google Shape;466;g2049ab463d4_0_84"/>
          <p:cNvSpPr/>
          <p:nvPr/>
        </p:nvSpPr>
        <p:spPr>
          <a:xfrm>
            <a:off x="4423463" y="1678325"/>
            <a:ext cx="303900" cy="19950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2049ab463d4_0_84"/>
          <p:cNvSpPr/>
          <p:nvPr/>
        </p:nvSpPr>
        <p:spPr>
          <a:xfrm>
            <a:off x="4466875" y="3673375"/>
            <a:ext cx="303900" cy="3963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2049ab463d4_0_84"/>
          <p:cNvSpPr txBox="1"/>
          <p:nvPr>
            <p:ph idx="1" type="body"/>
          </p:nvPr>
        </p:nvSpPr>
        <p:spPr>
          <a:xfrm rot="-5400000">
            <a:off x="4351539" y="2261883"/>
            <a:ext cx="1186500" cy="5040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Training </a:t>
            </a:r>
            <a:endParaRPr baseline="-25000" sz="1400">
              <a:solidFill>
                <a:schemeClr val="lt1"/>
              </a:solidFill>
              <a:latin typeface="Helvetica Neue"/>
              <a:ea typeface="Helvetica Neue"/>
              <a:cs typeface="Helvetica Neue"/>
              <a:sym typeface="Helvetica Neue"/>
            </a:endParaRPr>
          </a:p>
        </p:txBody>
      </p:sp>
      <p:sp>
        <p:nvSpPr>
          <p:cNvPr id="469" name="Google Shape;469;g2049ab463d4_0_84"/>
          <p:cNvSpPr txBox="1"/>
          <p:nvPr>
            <p:ph idx="1" type="body"/>
          </p:nvPr>
        </p:nvSpPr>
        <p:spPr>
          <a:xfrm rot="-5400000">
            <a:off x="4444650" y="3394876"/>
            <a:ext cx="9822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Test</a:t>
            </a:r>
            <a:endParaRPr baseline="-25000" sz="1400">
              <a:solidFill>
                <a:schemeClr val="lt1"/>
              </a:solidFill>
              <a:latin typeface="Helvetica Neue"/>
              <a:ea typeface="Helvetica Neue"/>
              <a:cs typeface="Helvetica Neue"/>
              <a:sym typeface="Helvetica Neu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2049ab463d4_0_11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Sentiment Analysis</a:t>
            </a:r>
            <a:br>
              <a:rPr b="1" lang="en" sz="3100">
                <a:solidFill>
                  <a:schemeClr val="lt1"/>
                </a:solidFill>
                <a:latin typeface="Helvetica Neue"/>
                <a:ea typeface="Helvetica Neue"/>
                <a:cs typeface="Helvetica Neue"/>
                <a:sym typeface="Helvetica Neue"/>
              </a:rPr>
            </a:br>
            <a:r>
              <a:rPr b="1" lang="en" sz="2500">
                <a:solidFill>
                  <a:schemeClr val="lt1"/>
                </a:solidFill>
                <a:latin typeface="Helvetica Neue"/>
                <a:ea typeface="Helvetica Neue"/>
                <a:cs typeface="Helvetica Neue"/>
                <a:sym typeface="Helvetica Neue"/>
              </a:rPr>
              <a:t>with Naive Bayes</a:t>
            </a:r>
            <a:endParaRPr b="1" sz="3100">
              <a:solidFill>
                <a:schemeClr val="lt1"/>
              </a:solidFill>
              <a:latin typeface="Helvetica Neue"/>
              <a:ea typeface="Helvetica Neue"/>
              <a:cs typeface="Helvetica Neue"/>
              <a:sym typeface="Helvetica Neue"/>
            </a:endParaRPr>
          </a:p>
        </p:txBody>
      </p:sp>
      <p:graphicFrame>
        <p:nvGraphicFramePr>
          <p:cNvPr id="475" name="Google Shape;475;g2049ab463d4_0_118"/>
          <p:cNvGraphicFramePr/>
          <p:nvPr/>
        </p:nvGraphicFramePr>
        <p:xfrm>
          <a:off x="205450" y="1296125"/>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with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sp>
        <p:nvSpPr>
          <p:cNvPr id="476" name="Google Shape;476;g2049ab463d4_0_118"/>
          <p:cNvSpPr/>
          <p:nvPr/>
        </p:nvSpPr>
        <p:spPr>
          <a:xfrm>
            <a:off x="4423463" y="1678325"/>
            <a:ext cx="303900" cy="19950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2049ab463d4_0_118"/>
          <p:cNvSpPr/>
          <p:nvPr/>
        </p:nvSpPr>
        <p:spPr>
          <a:xfrm>
            <a:off x="4466875" y="3673375"/>
            <a:ext cx="303900" cy="3963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2049ab463d4_0_118"/>
          <p:cNvSpPr txBox="1"/>
          <p:nvPr>
            <p:ph idx="1" type="body"/>
          </p:nvPr>
        </p:nvSpPr>
        <p:spPr>
          <a:xfrm rot="-5400000">
            <a:off x="4351539" y="2261883"/>
            <a:ext cx="1186500" cy="5040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Training </a:t>
            </a:r>
            <a:endParaRPr baseline="-25000" sz="1400">
              <a:solidFill>
                <a:schemeClr val="lt1"/>
              </a:solidFill>
              <a:latin typeface="Helvetica Neue"/>
              <a:ea typeface="Helvetica Neue"/>
              <a:cs typeface="Helvetica Neue"/>
              <a:sym typeface="Helvetica Neue"/>
            </a:endParaRPr>
          </a:p>
        </p:txBody>
      </p:sp>
      <p:sp>
        <p:nvSpPr>
          <p:cNvPr id="479" name="Google Shape;479;g2049ab463d4_0_118"/>
          <p:cNvSpPr txBox="1"/>
          <p:nvPr>
            <p:ph idx="1" type="body"/>
          </p:nvPr>
        </p:nvSpPr>
        <p:spPr>
          <a:xfrm rot="-5400000">
            <a:off x="4444650" y="3394876"/>
            <a:ext cx="9822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Test</a:t>
            </a:r>
            <a:endParaRPr baseline="-25000" sz="1400">
              <a:solidFill>
                <a:schemeClr val="lt1"/>
              </a:solidFill>
              <a:latin typeface="Helvetica Neue"/>
              <a:ea typeface="Helvetica Neue"/>
              <a:cs typeface="Helvetica Neue"/>
              <a:sym typeface="Helvetica Neue"/>
            </a:endParaRPr>
          </a:p>
        </p:txBody>
      </p:sp>
      <p:sp>
        <p:nvSpPr>
          <p:cNvPr id="480" name="Google Shape;480;g2049ab463d4_0_118"/>
          <p:cNvSpPr/>
          <p:nvPr/>
        </p:nvSpPr>
        <p:spPr>
          <a:xfrm>
            <a:off x="5312650" y="628175"/>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2049ab463d4_0_9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Sentiment Analysis</a:t>
            </a:r>
            <a:br>
              <a:rPr b="1" lang="en" sz="3100">
                <a:solidFill>
                  <a:schemeClr val="lt1"/>
                </a:solidFill>
                <a:latin typeface="Helvetica Neue"/>
                <a:ea typeface="Helvetica Neue"/>
                <a:cs typeface="Helvetica Neue"/>
                <a:sym typeface="Helvetica Neue"/>
              </a:rPr>
            </a:br>
            <a:r>
              <a:rPr b="1" lang="en" sz="2500">
                <a:solidFill>
                  <a:schemeClr val="lt1"/>
                </a:solidFill>
                <a:latin typeface="Helvetica Neue"/>
                <a:ea typeface="Helvetica Neue"/>
                <a:cs typeface="Helvetica Neue"/>
                <a:sym typeface="Helvetica Neue"/>
              </a:rPr>
              <a:t>with Naive Bayes</a:t>
            </a:r>
            <a:endParaRPr b="1" sz="3100">
              <a:solidFill>
                <a:schemeClr val="lt1"/>
              </a:solidFill>
              <a:latin typeface="Helvetica Neue"/>
              <a:ea typeface="Helvetica Neue"/>
              <a:cs typeface="Helvetica Neue"/>
              <a:sym typeface="Helvetica Neue"/>
            </a:endParaRPr>
          </a:p>
        </p:txBody>
      </p:sp>
      <p:graphicFrame>
        <p:nvGraphicFramePr>
          <p:cNvPr id="486" name="Google Shape;486;g2049ab463d4_0_98"/>
          <p:cNvGraphicFramePr/>
          <p:nvPr/>
        </p:nvGraphicFramePr>
        <p:xfrm>
          <a:off x="205450" y="1296125"/>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with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sp>
        <p:nvSpPr>
          <p:cNvPr id="487" name="Google Shape;487;g2049ab463d4_0_98"/>
          <p:cNvSpPr/>
          <p:nvPr/>
        </p:nvSpPr>
        <p:spPr>
          <a:xfrm>
            <a:off x="4423463" y="1678325"/>
            <a:ext cx="303900" cy="19950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g2049ab463d4_0_98"/>
          <p:cNvSpPr/>
          <p:nvPr/>
        </p:nvSpPr>
        <p:spPr>
          <a:xfrm>
            <a:off x="4466875" y="3673375"/>
            <a:ext cx="303900" cy="3963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049ab463d4_0_98"/>
          <p:cNvSpPr txBox="1"/>
          <p:nvPr>
            <p:ph idx="1" type="body"/>
          </p:nvPr>
        </p:nvSpPr>
        <p:spPr>
          <a:xfrm rot="-5400000">
            <a:off x="4351539" y="2261883"/>
            <a:ext cx="1186500" cy="5040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Training </a:t>
            </a:r>
            <a:endParaRPr baseline="-25000" sz="1400">
              <a:solidFill>
                <a:schemeClr val="lt1"/>
              </a:solidFill>
              <a:latin typeface="Helvetica Neue"/>
              <a:ea typeface="Helvetica Neue"/>
              <a:cs typeface="Helvetica Neue"/>
              <a:sym typeface="Helvetica Neue"/>
            </a:endParaRPr>
          </a:p>
        </p:txBody>
      </p:sp>
      <p:sp>
        <p:nvSpPr>
          <p:cNvPr id="490" name="Google Shape;490;g2049ab463d4_0_98"/>
          <p:cNvSpPr txBox="1"/>
          <p:nvPr>
            <p:ph idx="1" type="body"/>
          </p:nvPr>
        </p:nvSpPr>
        <p:spPr>
          <a:xfrm rot="-5400000">
            <a:off x="4444650" y="3394876"/>
            <a:ext cx="9822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Test</a:t>
            </a:r>
            <a:endParaRPr baseline="-25000" sz="1400">
              <a:solidFill>
                <a:schemeClr val="lt1"/>
              </a:solidFill>
              <a:latin typeface="Helvetica Neue"/>
              <a:ea typeface="Helvetica Neue"/>
              <a:cs typeface="Helvetica Neue"/>
              <a:sym typeface="Helvetica Neue"/>
            </a:endParaRPr>
          </a:p>
        </p:txBody>
      </p:sp>
      <p:sp>
        <p:nvSpPr>
          <p:cNvPr id="491" name="Google Shape;491;g2049ab463d4_0_98"/>
          <p:cNvSpPr/>
          <p:nvPr/>
        </p:nvSpPr>
        <p:spPr>
          <a:xfrm>
            <a:off x="5312650" y="628175"/>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Sentiment Analysis</a:t>
            </a:r>
            <a:br>
              <a:rPr b="1" lang="en" sz="3100">
                <a:solidFill>
                  <a:schemeClr val="lt1"/>
                </a:solidFill>
                <a:latin typeface="Helvetica Neue"/>
                <a:ea typeface="Helvetica Neue"/>
                <a:cs typeface="Helvetica Neue"/>
                <a:sym typeface="Helvetica Neue"/>
              </a:rPr>
            </a:br>
            <a:r>
              <a:rPr b="1" lang="en" sz="2500">
                <a:solidFill>
                  <a:schemeClr val="lt1"/>
                </a:solidFill>
                <a:latin typeface="Helvetica Neue"/>
                <a:ea typeface="Helvetica Neue"/>
                <a:cs typeface="Helvetica Neue"/>
                <a:sym typeface="Helvetica Neue"/>
              </a:rPr>
              <a:t>with Naive Bayes</a:t>
            </a:r>
            <a:endParaRPr b="1" sz="3100">
              <a:solidFill>
                <a:schemeClr val="lt1"/>
              </a:solidFill>
              <a:latin typeface="Helvetica Neue"/>
              <a:ea typeface="Helvetica Neue"/>
              <a:cs typeface="Helvetica Neue"/>
              <a:sym typeface="Helvetica Neue"/>
            </a:endParaRPr>
          </a:p>
        </p:txBody>
      </p:sp>
      <p:graphicFrame>
        <p:nvGraphicFramePr>
          <p:cNvPr id="497" name="Google Shape;497;p25"/>
          <p:cNvGraphicFramePr/>
          <p:nvPr/>
        </p:nvGraphicFramePr>
        <p:xfrm>
          <a:off x="205450" y="1296125"/>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with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sp>
        <p:nvSpPr>
          <p:cNvPr id="498" name="Google Shape;498;p25"/>
          <p:cNvSpPr/>
          <p:nvPr/>
        </p:nvSpPr>
        <p:spPr>
          <a:xfrm>
            <a:off x="4423463" y="1678325"/>
            <a:ext cx="303900" cy="19950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5"/>
          <p:cNvSpPr/>
          <p:nvPr/>
        </p:nvSpPr>
        <p:spPr>
          <a:xfrm>
            <a:off x="4466875" y="3673375"/>
            <a:ext cx="303900" cy="3963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5"/>
          <p:cNvSpPr txBox="1"/>
          <p:nvPr>
            <p:ph idx="1" type="body"/>
          </p:nvPr>
        </p:nvSpPr>
        <p:spPr>
          <a:xfrm rot="-5400000">
            <a:off x="4351539" y="2261883"/>
            <a:ext cx="1186500" cy="5040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Training </a:t>
            </a:r>
            <a:endParaRPr baseline="-25000" sz="1400">
              <a:solidFill>
                <a:schemeClr val="lt1"/>
              </a:solidFill>
              <a:latin typeface="Helvetica Neue"/>
              <a:ea typeface="Helvetica Neue"/>
              <a:cs typeface="Helvetica Neue"/>
              <a:sym typeface="Helvetica Neue"/>
            </a:endParaRPr>
          </a:p>
        </p:txBody>
      </p:sp>
      <p:sp>
        <p:nvSpPr>
          <p:cNvPr id="501" name="Google Shape;501;p25"/>
          <p:cNvSpPr/>
          <p:nvPr/>
        </p:nvSpPr>
        <p:spPr>
          <a:xfrm>
            <a:off x="5278050" y="1492175"/>
            <a:ext cx="3356700" cy="13914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2" name="Google Shape;502;p25"/>
          <p:cNvPicPr preferRelativeResize="0"/>
          <p:nvPr/>
        </p:nvPicPr>
        <p:blipFill rotWithShape="1">
          <a:blip r:embed="rId3">
            <a:alphaModFix/>
          </a:blip>
          <a:srcRect b="0" l="0" r="62151" t="0"/>
          <a:stretch/>
        </p:blipFill>
        <p:spPr>
          <a:xfrm>
            <a:off x="5446200" y="1905725"/>
            <a:ext cx="1379975" cy="901575"/>
          </a:xfrm>
          <a:prstGeom prst="rect">
            <a:avLst/>
          </a:prstGeom>
          <a:noFill/>
          <a:ln>
            <a:noFill/>
          </a:ln>
        </p:spPr>
      </p:pic>
      <p:sp>
        <p:nvSpPr>
          <p:cNvPr id="503" name="Google Shape;503;p25"/>
          <p:cNvSpPr txBox="1"/>
          <p:nvPr>
            <p:ph idx="1" type="body"/>
          </p:nvPr>
        </p:nvSpPr>
        <p:spPr>
          <a:xfrm>
            <a:off x="5387400" y="1566075"/>
            <a:ext cx="37638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b="1" lang="en" sz="2400">
                <a:solidFill>
                  <a:schemeClr val="lt1"/>
                </a:solidFill>
                <a:latin typeface="Helvetica Neue"/>
                <a:ea typeface="Helvetica Neue"/>
                <a:cs typeface="Helvetica Neue"/>
                <a:sym typeface="Helvetica Neue"/>
              </a:rPr>
              <a:t>1. + / - Probabilities</a:t>
            </a:r>
            <a:endParaRPr b="1" sz="2200">
              <a:solidFill>
                <a:schemeClr val="lt1"/>
              </a:solidFill>
              <a:latin typeface="Helvetica Neue"/>
              <a:ea typeface="Helvetica Neue"/>
              <a:cs typeface="Helvetica Neue"/>
              <a:sym typeface="Helvetica Neue"/>
            </a:endParaRPr>
          </a:p>
        </p:txBody>
      </p:sp>
      <p:sp>
        <p:nvSpPr>
          <p:cNvPr id="504" name="Google Shape;504;p25"/>
          <p:cNvSpPr txBox="1"/>
          <p:nvPr>
            <p:ph idx="1" type="body"/>
          </p:nvPr>
        </p:nvSpPr>
        <p:spPr>
          <a:xfrm>
            <a:off x="6933785" y="1981963"/>
            <a:ext cx="1940700" cy="9015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2000">
                <a:solidFill>
                  <a:schemeClr val="lt1"/>
                </a:solidFill>
                <a:latin typeface="Helvetica Neue"/>
                <a:ea typeface="Helvetica Neue"/>
                <a:cs typeface="Helvetica Neue"/>
                <a:sym typeface="Helvetica Neue"/>
              </a:rPr>
              <a:t>P(-)	=</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P(+)	= </a:t>
            </a:r>
            <a:endParaRPr sz="2000">
              <a:solidFill>
                <a:schemeClr val="lt1"/>
              </a:solidFill>
              <a:latin typeface="Helvetica Neue"/>
              <a:ea typeface="Helvetica Neue"/>
              <a:cs typeface="Helvetica Neue"/>
              <a:sym typeface="Helvetica Neue"/>
            </a:endParaRPr>
          </a:p>
        </p:txBody>
      </p:sp>
      <p:sp>
        <p:nvSpPr>
          <p:cNvPr id="505" name="Google Shape;505;p25"/>
          <p:cNvSpPr txBox="1"/>
          <p:nvPr>
            <p:ph idx="1" type="body"/>
          </p:nvPr>
        </p:nvSpPr>
        <p:spPr>
          <a:xfrm rot="-5400000">
            <a:off x="4444650" y="3394876"/>
            <a:ext cx="9822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Test</a:t>
            </a:r>
            <a:endParaRPr baseline="-25000" sz="1400">
              <a:solidFill>
                <a:schemeClr val="lt1"/>
              </a:solidFill>
              <a:latin typeface="Helvetica Neue"/>
              <a:ea typeface="Helvetica Neue"/>
              <a:cs typeface="Helvetica Neue"/>
              <a:sym typeface="Helvetica Neue"/>
            </a:endParaRPr>
          </a:p>
        </p:txBody>
      </p:sp>
      <p:sp>
        <p:nvSpPr>
          <p:cNvPr id="506" name="Google Shape;506;p25"/>
          <p:cNvSpPr/>
          <p:nvPr/>
        </p:nvSpPr>
        <p:spPr>
          <a:xfrm>
            <a:off x="5312650" y="628175"/>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6"/>
          <p:cNvSpPr/>
          <p:nvPr/>
        </p:nvSpPr>
        <p:spPr>
          <a:xfrm>
            <a:off x="5278050" y="1492175"/>
            <a:ext cx="3356700" cy="13914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2" name="Google Shape;512;p26"/>
          <p:cNvPicPr preferRelativeResize="0"/>
          <p:nvPr/>
        </p:nvPicPr>
        <p:blipFill rotWithShape="1">
          <a:blip r:embed="rId3">
            <a:alphaModFix/>
          </a:blip>
          <a:srcRect b="0" l="0" r="62151" t="0"/>
          <a:stretch/>
        </p:blipFill>
        <p:spPr>
          <a:xfrm>
            <a:off x="5446200" y="1905725"/>
            <a:ext cx="1379975" cy="901575"/>
          </a:xfrm>
          <a:prstGeom prst="rect">
            <a:avLst/>
          </a:prstGeom>
          <a:noFill/>
          <a:ln>
            <a:noFill/>
          </a:ln>
        </p:spPr>
      </p:pic>
      <p:sp>
        <p:nvSpPr>
          <p:cNvPr id="513" name="Google Shape;513;p2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Sentiment Analysis</a:t>
            </a:r>
            <a:br>
              <a:rPr b="1" lang="en" sz="3100">
                <a:solidFill>
                  <a:schemeClr val="lt1"/>
                </a:solidFill>
                <a:latin typeface="Helvetica Neue"/>
                <a:ea typeface="Helvetica Neue"/>
                <a:cs typeface="Helvetica Neue"/>
                <a:sym typeface="Helvetica Neue"/>
              </a:rPr>
            </a:br>
            <a:r>
              <a:rPr b="1" lang="en" sz="2500">
                <a:solidFill>
                  <a:schemeClr val="lt1"/>
                </a:solidFill>
                <a:latin typeface="Helvetica Neue"/>
                <a:ea typeface="Helvetica Neue"/>
                <a:cs typeface="Helvetica Neue"/>
                <a:sym typeface="Helvetica Neue"/>
              </a:rPr>
              <a:t>with Naive Bayes</a:t>
            </a:r>
            <a:endParaRPr b="1" sz="3100">
              <a:solidFill>
                <a:schemeClr val="lt1"/>
              </a:solidFill>
              <a:latin typeface="Helvetica Neue"/>
              <a:ea typeface="Helvetica Neue"/>
              <a:cs typeface="Helvetica Neue"/>
              <a:sym typeface="Helvetica Neue"/>
            </a:endParaRPr>
          </a:p>
        </p:txBody>
      </p:sp>
      <p:graphicFrame>
        <p:nvGraphicFramePr>
          <p:cNvPr id="514" name="Google Shape;514;p26"/>
          <p:cNvGraphicFramePr/>
          <p:nvPr/>
        </p:nvGraphicFramePr>
        <p:xfrm>
          <a:off x="205450" y="1296125"/>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a:t>
                      </a:r>
                      <a:r>
                        <a:rPr lang="en" sz="1400" u="none" cap="none" strike="sngStrike">
                          <a:solidFill>
                            <a:srgbClr val="FF0000"/>
                          </a:solidFill>
                        </a:rPr>
                        <a:t>with</a:t>
                      </a:r>
                      <a:r>
                        <a:rPr lang="en" sz="1400" u="none" cap="none" strike="noStrike"/>
                        <a:t>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sp>
        <p:nvSpPr>
          <p:cNvPr id="515" name="Google Shape;515;p26"/>
          <p:cNvSpPr/>
          <p:nvPr/>
        </p:nvSpPr>
        <p:spPr>
          <a:xfrm>
            <a:off x="4423463" y="1678325"/>
            <a:ext cx="303900" cy="19950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6"/>
          <p:cNvSpPr/>
          <p:nvPr/>
        </p:nvSpPr>
        <p:spPr>
          <a:xfrm>
            <a:off x="4466875" y="3673375"/>
            <a:ext cx="303900" cy="3963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6"/>
          <p:cNvSpPr txBox="1"/>
          <p:nvPr>
            <p:ph idx="1" type="body"/>
          </p:nvPr>
        </p:nvSpPr>
        <p:spPr>
          <a:xfrm rot="-5400000">
            <a:off x="4351539" y="2261883"/>
            <a:ext cx="1186500" cy="5040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Training </a:t>
            </a:r>
            <a:endParaRPr baseline="-25000" sz="1400">
              <a:solidFill>
                <a:schemeClr val="lt1"/>
              </a:solidFill>
              <a:latin typeface="Helvetica Neue"/>
              <a:ea typeface="Helvetica Neue"/>
              <a:cs typeface="Helvetica Neue"/>
              <a:sym typeface="Helvetica Neue"/>
            </a:endParaRPr>
          </a:p>
        </p:txBody>
      </p:sp>
      <p:sp>
        <p:nvSpPr>
          <p:cNvPr id="518" name="Google Shape;518;p26"/>
          <p:cNvSpPr txBox="1"/>
          <p:nvPr>
            <p:ph idx="1" type="body"/>
          </p:nvPr>
        </p:nvSpPr>
        <p:spPr>
          <a:xfrm rot="-5400000">
            <a:off x="4444650" y="3394876"/>
            <a:ext cx="9822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Test</a:t>
            </a:r>
            <a:endParaRPr baseline="-25000" sz="1400">
              <a:solidFill>
                <a:schemeClr val="lt1"/>
              </a:solidFill>
              <a:latin typeface="Helvetica Neue"/>
              <a:ea typeface="Helvetica Neue"/>
              <a:cs typeface="Helvetica Neue"/>
              <a:sym typeface="Helvetica Neue"/>
            </a:endParaRPr>
          </a:p>
        </p:txBody>
      </p:sp>
      <p:sp>
        <p:nvSpPr>
          <p:cNvPr id="519" name="Google Shape;519;p26"/>
          <p:cNvSpPr txBox="1"/>
          <p:nvPr>
            <p:ph idx="1" type="body"/>
          </p:nvPr>
        </p:nvSpPr>
        <p:spPr>
          <a:xfrm>
            <a:off x="5387400" y="1566075"/>
            <a:ext cx="37638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b="1" lang="en" sz="2400">
                <a:solidFill>
                  <a:schemeClr val="lt1"/>
                </a:solidFill>
                <a:latin typeface="Helvetica Neue"/>
                <a:ea typeface="Helvetica Neue"/>
                <a:cs typeface="Helvetica Neue"/>
                <a:sym typeface="Helvetica Neue"/>
              </a:rPr>
              <a:t>1. + / - Probabilities</a:t>
            </a:r>
            <a:endParaRPr b="1" sz="2200">
              <a:solidFill>
                <a:schemeClr val="lt1"/>
              </a:solidFill>
              <a:latin typeface="Helvetica Neue"/>
              <a:ea typeface="Helvetica Neue"/>
              <a:cs typeface="Helvetica Neue"/>
              <a:sym typeface="Helvetica Neue"/>
            </a:endParaRPr>
          </a:p>
        </p:txBody>
      </p:sp>
      <p:sp>
        <p:nvSpPr>
          <p:cNvPr id="520" name="Google Shape;520;p26"/>
          <p:cNvSpPr txBox="1"/>
          <p:nvPr>
            <p:ph idx="1" type="body"/>
          </p:nvPr>
        </p:nvSpPr>
        <p:spPr>
          <a:xfrm>
            <a:off x="6933785" y="1981963"/>
            <a:ext cx="1940700" cy="9015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2000">
                <a:solidFill>
                  <a:schemeClr val="lt1"/>
                </a:solidFill>
                <a:latin typeface="Helvetica Neue"/>
                <a:ea typeface="Helvetica Neue"/>
                <a:cs typeface="Helvetica Neue"/>
                <a:sym typeface="Helvetica Neue"/>
              </a:rPr>
              <a:t>P(-)	= 3 / 5</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P(+)	= 2 / 5</a:t>
            </a:r>
            <a:endParaRPr sz="2000">
              <a:solidFill>
                <a:schemeClr val="lt1"/>
              </a:solidFill>
              <a:latin typeface="Helvetica Neue"/>
              <a:ea typeface="Helvetica Neue"/>
              <a:cs typeface="Helvetica Neue"/>
              <a:sym typeface="Helvetica Neue"/>
            </a:endParaRPr>
          </a:p>
        </p:txBody>
      </p:sp>
      <p:sp>
        <p:nvSpPr>
          <p:cNvPr id="521" name="Google Shape;521;p26"/>
          <p:cNvSpPr/>
          <p:nvPr/>
        </p:nvSpPr>
        <p:spPr>
          <a:xfrm>
            <a:off x="5312650" y="628175"/>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2048ab36023_0_129"/>
          <p:cNvSpPr/>
          <p:nvPr/>
        </p:nvSpPr>
        <p:spPr>
          <a:xfrm>
            <a:off x="5278050" y="1492175"/>
            <a:ext cx="3356700" cy="13914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g2048ab36023_0_129"/>
          <p:cNvSpPr/>
          <p:nvPr/>
        </p:nvSpPr>
        <p:spPr>
          <a:xfrm>
            <a:off x="5278050" y="3137975"/>
            <a:ext cx="3356700" cy="9360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8" name="Google Shape;528;g2048ab36023_0_129"/>
          <p:cNvPicPr preferRelativeResize="0"/>
          <p:nvPr/>
        </p:nvPicPr>
        <p:blipFill rotWithShape="1">
          <a:blip r:embed="rId3">
            <a:alphaModFix/>
          </a:blip>
          <a:srcRect b="0" l="0" r="62151" t="0"/>
          <a:stretch/>
        </p:blipFill>
        <p:spPr>
          <a:xfrm>
            <a:off x="5446200" y="1905725"/>
            <a:ext cx="1379975" cy="901575"/>
          </a:xfrm>
          <a:prstGeom prst="rect">
            <a:avLst/>
          </a:prstGeom>
          <a:noFill/>
          <a:ln>
            <a:noFill/>
          </a:ln>
        </p:spPr>
      </p:pic>
      <p:sp>
        <p:nvSpPr>
          <p:cNvPr id="529" name="Google Shape;529;g2048ab36023_0_12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Sentiment Analysis</a:t>
            </a:r>
            <a:br>
              <a:rPr b="1" lang="en" sz="3100">
                <a:solidFill>
                  <a:schemeClr val="lt1"/>
                </a:solidFill>
                <a:latin typeface="Helvetica Neue"/>
                <a:ea typeface="Helvetica Neue"/>
                <a:cs typeface="Helvetica Neue"/>
                <a:sym typeface="Helvetica Neue"/>
              </a:rPr>
            </a:br>
            <a:r>
              <a:rPr b="1" lang="en" sz="2500">
                <a:solidFill>
                  <a:schemeClr val="lt1"/>
                </a:solidFill>
                <a:latin typeface="Helvetica Neue"/>
                <a:ea typeface="Helvetica Neue"/>
                <a:cs typeface="Helvetica Neue"/>
                <a:sym typeface="Helvetica Neue"/>
              </a:rPr>
              <a:t>with Naive Bayes</a:t>
            </a:r>
            <a:endParaRPr b="1" sz="3100">
              <a:solidFill>
                <a:schemeClr val="lt1"/>
              </a:solidFill>
              <a:latin typeface="Helvetica Neue"/>
              <a:ea typeface="Helvetica Neue"/>
              <a:cs typeface="Helvetica Neue"/>
              <a:sym typeface="Helvetica Neue"/>
            </a:endParaRPr>
          </a:p>
        </p:txBody>
      </p:sp>
      <p:graphicFrame>
        <p:nvGraphicFramePr>
          <p:cNvPr id="530" name="Google Shape;530;g2048ab36023_0_129"/>
          <p:cNvGraphicFramePr/>
          <p:nvPr/>
        </p:nvGraphicFramePr>
        <p:xfrm>
          <a:off x="205450" y="1296125"/>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a:t>
                      </a:r>
                      <a:r>
                        <a:rPr lang="en" sz="1400" u="none" cap="none" strike="sngStrike">
                          <a:solidFill>
                            <a:srgbClr val="FF0000"/>
                          </a:solidFill>
                        </a:rPr>
                        <a:t>with</a:t>
                      </a:r>
                      <a:r>
                        <a:rPr lang="en" sz="1400" u="none" cap="none" strike="noStrike"/>
                        <a:t>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sp>
        <p:nvSpPr>
          <p:cNvPr id="531" name="Google Shape;531;g2048ab36023_0_129"/>
          <p:cNvSpPr/>
          <p:nvPr/>
        </p:nvSpPr>
        <p:spPr>
          <a:xfrm>
            <a:off x="4423463" y="1678325"/>
            <a:ext cx="303900" cy="19950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2048ab36023_0_129"/>
          <p:cNvSpPr/>
          <p:nvPr/>
        </p:nvSpPr>
        <p:spPr>
          <a:xfrm>
            <a:off x="4466875" y="3673375"/>
            <a:ext cx="303900" cy="3963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2048ab36023_0_129"/>
          <p:cNvSpPr txBox="1"/>
          <p:nvPr>
            <p:ph idx="1" type="body"/>
          </p:nvPr>
        </p:nvSpPr>
        <p:spPr>
          <a:xfrm rot="-5400000">
            <a:off x="4351539" y="2261883"/>
            <a:ext cx="1186500" cy="5040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Training </a:t>
            </a:r>
            <a:endParaRPr baseline="-25000" sz="1400">
              <a:solidFill>
                <a:schemeClr val="lt1"/>
              </a:solidFill>
              <a:latin typeface="Helvetica Neue"/>
              <a:ea typeface="Helvetica Neue"/>
              <a:cs typeface="Helvetica Neue"/>
              <a:sym typeface="Helvetica Neue"/>
            </a:endParaRPr>
          </a:p>
        </p:txBody>
      </p:sp>
      <p:sp>
        <p:nvSpPr>
          <p:cNvPr id="534" name="Google Shape;534;g2048ab36023_0_129"/>
          <p:cNvSpPr txBox="1"/>
          <p:nvPr>
            <p:ph idx="1" type="body"/>
          </p:nvPr>
        </p:nvSpPr>
        <p:spPr>
          <a:xfrm rot="-5400000">
            <a:off x="4444650" y="3394876"/>
            <a:ext cx="9822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1600">
                <a:solidFill>
                  <a:schemeClr val="lt1"/>
                </a:solidFill>
                <a:latin typeface="Helvetica Neue"/>
                <a:ea typeface="Helvetica Neue"/>
                <a:cs typeface="Helvetica Neue"/>
                <a:sym typeface="Helvetica Neue"/>
              </a:rPr>
              <a:t>Test</a:t>
            </a:r>
            <a:endParaRPr baseline="-25000" sz="1400">
              <a:solidFill>
                <a:schemeClr val="lt1"/>
              </a:solidFill>
              <a:latin typeface="Helvetica Neue"/>
              <a:ea typeface="Helvetica Neue"/>
              <a:cs typeface="Helvetica Neue"/>
              <a:sym typeface="Helvetica Neue"/>
            </a:endParaRPr>
          </a:p>
        </p:txBody>
      </p:sp>
      <p:sp>
        <p:nvSpPr>
          <p:cNvPr id="535" name="Google Shape;535;g2048ab36023_0_129"/>
          <p:cNvSpPr txBox="1"/>
          <p:nvPr>
            <p:ph idx="1" type="body"/>
          </p:nvPr>
        </p:nvSpPr>
        <p:spPr>
          <a:xfrm>
            <a:off x="5387400" y="1566075"/>
            <a:ext cx="37638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b="1" lang="en" sz="2400">
                <a:solidFill>
                  <a:schemeClr val="lt1"/>
                </a:solidFill>
                <a:latin typeface="Helvetica Neue"/>
                <a:ea typeface="Helvetica Neue"/>
                <a:cs typeface="Helvetica Neue"/>
                <a:sym typeface="Helvetica Neue"/>
              </a:rPr>
              <a:t>1. + / - Probabilities</a:t>
            </a:r>
            <a:endParaRPr b="1" sz="2200">
              <a:solidFill>
                <a:schemeClr val="lt1"/>
              </a:solidFill>
              <a:latin typeface="Helvetica Neue"/>
              <a:ea typeface="Helvetica Neue"/>
              <a:cs typeface="Helvetica Neue"/>
              <a:sym typeface="Helvetica Neue"/>
            </a:endParaRPr>
          </a:p>
        </p:txBody>
      </p:sp>
      <p:sp>
        <p:nvSpPr>
          <p:cNvPr id="536" name="Google Shape;536;g2048ab36023_0_129"/>
          <p:cNvSpPr txBox="1"/>
          <p:nvPr>
            <p:ph idx="1" type="body"/>
          </p:nvPr>
        </p:nvSpPr>
        <p:spPr>
          <a:xfrm>
            <a:off x="6933785" y="1981963"/>
            <a:ext cx="1940700" cy="9015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2000">
                <a:solidFill>
                  <a:schemeClr val="lt1"/>
                </a:solidFill>
                <a:latin typeface="Helvetica Neue"/>
                <a:ea typeface="Helvetica Neue"/>
                <a:cs typeface="Helvetica Neue"/>
                <a:sym typeface="Helvetica Neue"/>
              </a:rPr>
              <a:t>P(-)	= 3 / 5</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P(+)	= 2 / 5</a:t>
            </a:r>
            <a:endParaRPr sz="2000">
              <a:solidFill>
                <a:schemeClr val="lt1"/>
              </a:solidFill>
              <a:latin typeface="Helvetica Neue"/>
              <a:ea typeface="Helvetica Neue"/>
              <a:cs typeface="Helvetica Neue"/>
              <a:sym typeface="Helvetica Neue"/>
            </a:endParaRPr>
          </a:p>
        </p:txBody>
      </p:sp>
      <p:sp>
        <p:nvSpPr>
          <p:cNvPr id="537" name="Google Shape;537;g2048ab36023_0_129"/>
          <p:cNvSpPr txBox="1"/>
          <p:nvPr>
            <p:ph idx="1" type="body"/>
          </p:nvPr>
        </p:nvSpPr>
        <p:spPr>
          <a:xfrm>
            <a:off x="5387400" y="3211875"/>
            <a:ext cx="37638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b="1" lang="en" sz="2400">
                <a:solidFill>
                  <a:schemeClr val="lt1"/>
                </a:solidFill>
                <a:latin typeface="Helvetica Neue"/>
                <a:ea typeface="Helvetica Neue"/>
                <a:cs typeface="Helvetica Neue"/>
                <a:sym typeface="Helvetica Neue"/>
              </a:rPr>
              <a:t>2. Clean Texts</a:t>
            </a:r>
            <a:endParaRPr b="1" sz="2200">
              <a:solidFill>
                <a:schemeClr val="lt1"/>
              </a:solidFill>
              <a:latin typeface="Helvetica Neue"/>
              <a:ea typeface="Helvetica Neue"/>
              <a:cs typeface="Helvetica Neue"/>
              <a:sym typeface="Helvetica Neue"/>
            </a:endParaRPr>
          </a:p>
        </p:txBody>
      </p:sp>
      <p:sp>
        <p:nvSpPr>
          <p:cNvPr id="538" name="Google Shape;538;g2048ab36023_0_129"/>
          <p:cNvSpPr txBox="1"/>
          <p:nvPr>
            <p:ph idx="1" type="body"/>
          </p:nvPr>
        </p:nvSpPr>
        <p:spPr>
          <a:xfrm>
            <a:off x="5446200" y="3627775"/>
            <a:ext cx="3428400" cy="446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2000">
                <a:solidFill>
                  <a:schemeClr val="lt1"/>
                </a:solidFill>
                <a:latin typeface="Helvetica Neue"/>
                <a:ea typeface="Helvetica Neue"/>
                <a:cs typeface="Helvetica Neue"/>
                <a:sym typeface="Helvetica Neue"/>
              </a:rPr>
              <a:t>Remove “</a:t>
            </a:r>
            <a:r>
              <a:rPr i="1" lang="en" sz="2000">
                <a:solidFill>
                  <a:schemeClr val="lt1"/>
                </a:solidFill>
                <a:latin typeface="Helvetica Neue"/>
                <a:ea typeface="Helvetica Neue"/>
                <a:cs typeface="Helvetica Neue"/>
                <a:sym typeface="Helvetica Neue"/>
              </a:rPr>
              <a:t>with</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p:txBody>
      </p:sp>
      <p:sp>
        <p:nvSpPr>
          <p:cNvPr id="539" name="Google Shape;539;g2048ab36023_0_129"/>
          <p:cNvSpPr/>
          <p:nvPr/>
        </p:nvSpPr>
        <p:spPr>
          <a:xfrm>
            <a:off x="5312650" y="628175"/>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048ab36023_0_9"/>
          <p:cNvSpPr txBox="1"/>
          <p:nvPr>
            <p:ph idx="1" type="body"/>
          </p:nvPr>
        </p:nvSpPr>
        <p:spPr>
          <a:xfrm>
            <a:off x="205450" y="969250"/>
            <a:ext cx="6134700" cy="35928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 = {Positive, Negative, Neutral}</a:t>
            </a:r>
            <a:endParaRPr sz="19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x</a:t>
            </a:r>
            <a:r>
              <a:rPr baseline="-25000" lang="en" sz="1900">
                <a:solidFill>
                  <a:schemeClr val="lt1"/>
                </a:solidFill>
                <a:latin typeface="Helvetica Neue"/>
                <a:ea typeface="Helvetica Neue"/>
                <a:cs typeface="Helvetica Neue"/>
                <a:sym typeface="Helvetica Neue"/>
              </a:rPr>
              <a:t>1 </a:t>
            </a:r>
            <a:r>
              <a:rPr lang="en" sz="1900">
                <a:solidFill>
                  <a:schemeClr val="lt1"/>
                </a:solidFill>
                <a:latin typeface="Helvetica Neue"/>
                <a:ea typeface="Helvetica Neue"/>
                <a:cs typeface="Helvetica Neue"/>
                <a:sym typeface="Helvetica Neue"/>
              </a:rPr>
              <a:t>= “This film blew me away, exciting, fast paced, surprisingly gritty, and genuinely had an awesome story…”</a:t>
            </a:r>
            <a:endParaRPr sz="19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a:t>
            </a:r>
            <a:r>
              <a:rPr baseline="-25000" lang="en" sz="1900">
                <a:solidFill>
                  <a:schemeClr val="lt1"/>
                </a:solidFill>
                <a:latin typeface="Helvetica Neue"/>
                <a:ea typeface="Helvetica Neue"/>
                <a:cs typeface="Helvetica Neue"/>
                <a:sym typeface="Helvetica Neue"/>
              </a:rPr>
              <a:t>1</a:t>
            </a:r>
            <a:r>
              <a:rPr lang="en" sz="1900">
                <a:solidFill>
                  <a:schemeClr val="lt1"/>
                </a:solidFill>
                <a:latin typeface="Helvetica Neue"/>
                <a:ea typeface="Helvetica Neue"/>
                <a:cs typeface="Helvetica Neue"/>
                <a:sym typeface="Helvetica Neue"/>
              </a:rPr>
              <a:t> = </a:t>
            </a:r>
            <a:r>
              <a:rPr b="1" lang="en" sz="1900">
                <a:solidFill>
                  <a:schemeClr val="lt1"/>
                </a:solidFill>
                <a:latin typeface="Helvetica Neue"/>
                <a:ea typeface="Helvetica Neue"/>
                <a:cs typeface="Helvetica Neue"/>
                <a:sym typeface="Helvetica Neue"/>
              </a:rPr>
              <a:t>Positive</a:t>
            </a:r>
            <a:endParaRPr b="1"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b="1" baseline="-25000" sz="1900">
              <a:solidFill>
                <a:schemeClr val="lt1"/>
              </a:solidFill>
              <a:latin typeface="Helvetica Neue"/>
              <a:ea typeface="Helvetica Neue"/>
              <a:cs typeface="Helvetica Neue"/>
              <a:sym typeface="Helvetica Neue"/>
            </a:endParaRPr>
          </a:p>
        </p:txBody>
      </p:sp>
      <p:sp>
        <p:nvSpPr>
          <p:cNvPr id="109" name="Google Shape;109;g2048ab36023_0_9"/>
          <p:cNvSpPr/>
          <p:nvPr/>
        </p:nvSpPr>
        <p:spPr>
          <a:xfrm>
            <a:off x="234375" y="1401775"/>
            <a:ext cx="6015900" cy="1649400"/>
          </a:xfrm>
          <a:prstGeom prst="rect">
            <a:avLst/>
          </a:prstGeom>
          <a:noFill/>
          <a:ln cap="flat" cmpd="sng" w="1905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2048ab36023_0_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Movie Reviews</a:t>
            </a:r>
            <a:endParaRPr b="1" sz="3100">
              <a:latin typeface="Helvetica Neue"/>
              <a:ea typeface="Helvetica Neue"/>
              <a:cs typeface="Helvetica Neue"/>
              <a:sym typeface="Helvetica Neue"/>
            </a:endParaRPr>
          </a:p>
        </p:txBody>
      </p:sp>
      <p:pic>
        <p:nvPicPr>
          <p:cNvPr id="111" name="Google Shape;111;g2048ab36023_0_9"/>
          <p:cNvPicPr preferRelativeResize="0"/>
          <p:nvPr/>
        </p:nvPicPr>
        <p:blipFill rotWithShape="1">
          <a:blip r:embed="rId3">
            <a:alphaModFix/>
          </a:blip>
          <a:srcRect b="0" l="0" r="0" t="0"/>
          <a:stretch/>
        </p:blipFill>
        <p:spPr>
          <a:xfrm>
            <a:off x="6340977" y="596703"/>
            <a:ext cx="2806331" cy="4210524"/>
          </a:xfrm>
          <a:prstGeom prst="rect">
            <a:avLst/>
          </a:prstGeom>
          <a:noFill/>
          <a:ln>
            <a:noFill/>
          </a:ln>
        </p:spPr>
      </p:pic>
      <p:pic>
        <p:nvPicPr>
          <p:cNvPr descr="IMDb - Wikipedia" id="112" name="Google Shape;112;g2048ab36023_0_9"/>
          <p:cNvPicPr preferRelativeResize="0"/>
          <p:nvPr/>
        </p:nvPicPr>
        <p:blipFill rotWithShape="1">
          <a:blip r:embed="rId4">
            <a:alphaModFix/>
          </a:blip>
          <a:srcRect b="0" l="0" r="0" t="0"/>
          <a:stretch/>
        </p:blipFill>
        <p:spPr>
          <a:xfrm>
            <a:off x="8186775" y="4202760"/>
            <a:ext cx="881037" cy="4461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3. Calculate Training Likelihoods</a:t>
            </a:r>
            <a:endParaRPr b="1" sz="3100">
              <a:solidFill>
                <a:schemeClr val="lt1"/>
              </a:solidFill>
              <a:latin typeface="Helvetica Neue"/>
              <a:ea typeface="Helvetica Neue"/>
              <a:cs typeface="Helvetica Neue"/>
              <a:sym typeface="Helvetica Neue"/>
            </a:endParaRPr>
          </a:p>
        </p:txBody>
      </p:sp>
      <p:graphicFrame>
        <p:nvGraphicFramePr>
          <p:cNvPr id="545" name="Google Shape;545;p27"/>
          <p:cNvGraphicFramePr/>
          <p:nvPr/>
        </p:nvGraphicFramePr>
        <p:xfrm>
          <a:off x="277775" y="837650"/>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a:t>
                      </a:r>
                      <a:r>
                        <a:rPr lang="en" sz="1400" u="none" cap="none" strike="sngStrike">
                          <a:solidFill>
                            <a:srgbClr val="FF0000"/>
                          </a:solidFill>
                        </a:rPr>
                        <a:t>with</a:t>
                      </a:r>
                      <a:r>
                        <a:rPr lang="en" sz="1400" u="none" cap="none" strike="noStrike"/>
                        <a:t>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pic>
        <p:nvPicPr>
          <p:cNvPr id="546" name="Google Shape;546;p27"/>
          <p:cNvPicPr preferRelativeResize="0"/>
          <p:nvPr/>
        </p:nvPicPr>
        <p:blipFill rotWithShape="1">
          <a:blip r:embed="rId3">
            <a:alphaModFix/>
          </a:blip>
          <a:srcRect b="0" l="0" r="0" t="0"/>
          <a:stretch/>
        </p:blipFill>
        <p:spPr>
          <a:xfrm>
            <a:off x="4838233" y="808713"/>
            <a:ext cx="3924300" cy="742950"/>
          </a:xfrm>
          <a:prstGeom prst="rect">
            <a:avLst/>
          </a:prstGeom>
          <a:noFill/>
          <a:ln>
            <a:noFill/>
          </a:ln>
        </p:spPr>
      </p:pic>
      <p:pic>
        <p:nvPicPr>
          <p:cNvPr id="547" name="Google Shape;547;p27"/>
          <p:cNvPicPr preferRelativeResize="0"/>
          <p:nvPr/>
        </p:nvPicPr>
        <p:blipFill rotWithShape="1">
          <a:blip r:embed="rId4">
            <a:alphaModFix/>
          </a:blip>
          <a:srcRect b="0" l="0" r="0" t="0"/>
          <a:stretch/>
        </p:blipFill>
        <p:spPr>
          <a:xfrm>
            <a:off x="4683875" y="1797699"/>
            <a:ext cx="2933700" cy="542925"/>
          </a:xfrm>
          <a:prstGeom prst="rect">
            <a:avLst/>
          </a:prstGeom>
          <a:noFill/>
          <a:ln>
            <a:noFill/>
          </a:ln>
        </p:spPr>
      </p:pic>
      <p:pic>
        <p:nvPicPr>
          <p:cNvPr id="548" name="Google Shape;548;p27"/>
          <p:cNvPicPr preferRelativeResize="0"/>
          <p:nvPr/>
        </p:nvPicPr>
        <p:blipFill rotWithShape="1">
          <a:blip r:embed="rId5">
            <a:alphaModFix/>
          </a:blip>
          <a:srcRect b="67346" l="0" r="0" t="0"/>
          <a:stretch/>
        </p:blipFill>
        <p:spPr>
          <a:xfrm>
            <a:off x="4635888" y="2416824"/>
            <a:ext cx="2952750" cy="609600"/>
          </a:xfrm>
          <a:prstGeom prst="rect">
            <a:avLst/>
          </a:prstGeom>
          <a:noFill/>
          <a:ln>
            <a:noFill/>
          </a:ln>
        </p:spPr>
      </p:pic>
      <p:sp>
        <p:nvSpPr>
          <p:cNvPr id="549" name="Google Shape;549;p27"/>
          <p:cNvSpPr/>
          <p:nvPr/>
        </p:nvSpPr>
        <p:spPr>
          <a:xfrm>
            <a:off x="4611543" y="1692800"/>
            <a:ext cx="3009300" cy="14325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7"/>
          <p:cNvSpPr/>
          <p:nvPr/>
        </p:nvSpPr>
        <p:spPr>
          <a:xfrm>
            <a:off x="6816100" y="1732225"/>
            <a:ext cx="772500" cy="1346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7"/>
          <p:cNvSpPr/>
          <p:nvPr/>
        </p:nvSpPr>
        <p:spPr>
          <a:xfrm>
            <a:off x="277775" y="3690700"/>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2048ab36023_0_17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3. Calculate Training Likelihoods</a:t>
            </a:r>
            <a:endParaRPr b="1" sz="3100">
              <a:solidFill>
                <a:schemeClr val="lt1"/>
              </a:solidFill>
              <a:latin typeface="Helvetica Neue"/>
              <a:ea typeface="Helvetica Neue"/>
              <a:cs typeface="Helvetica Neue"/>
              <a:sym typeface="Helvetica Neue"/>
            </a:endParaRPr>
          </a:p>
        </p:txBody>
      </p:sp>
      <p:graphicFrame>
        <p:nvGraphicFramePr>
          <p:cNvPr id="557" name="Google Shape;557;g2048ab36023_0_175"/>
          <p:cNvGraphicFramePr/>
          <p:nvPr/>
        </p:nvGraphicFramePr>
        <p:xfrm>
          <a:off x="277775" y="837650"/>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a:t>
                      </a:r>
                      <a:r>
                        <a:rPr lang="en" sz="1400" u="none" cap="none" strike="sngStrike">
                          <a:solidFill>
                            <a:srgbClr val="FF0000"/>
                          </a:solidFill>
                        </a:rPr>
                        <a:t>with</a:t>
                      </a:r>
                      <a:r>
                        <a:rPr lang="en" sz="1400" u="none" cap="none" strike="noStrike"/>
                        <a:t>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pic>
        <p:nvPicPr>
          <p:cNvPr id="558" name="Google Shape;558;g2048ab36023_0_175"/>
          <p:cNvPicPr preferRelativeResize="0"/>
          <p:nvPr/>
        </p:nvPicPr>
        <p:blipFill rotWithShape="1">
          <a:blip r:embed="rId3">
            <a:alphaModFix/>
          </a:blip>
          <a:srcRect b="0" l="0" r="0" t="0"/>
          <a:stretch/>
        </p:blipFill>
        <p:spPr>
          <a:xfrm>
            <a:off x="4838233" y="808713"/>
            <a:ext cx="3924300" cy="742950"/>
          </a:xfrm>
          <a:prstGeom prst="rect">
            <a:avLst/>
          </a:prstGeom>
          <a:noFill/>
          <a:ln>
            <a:noFill/>
          </a:ln>
        </p:spPr>
      </p:pic>
      <p:pic>
        <p:nvPicPr>
          <p:cNvPr id="559" name="Google Shape;559;g2048ab36023_0_175"/>
          <p:cNvPicPr preferRelativeResize="0"/>
          <p:nvPr/>
        </p:nvPicPr>
        <p:blipFill rotWithShape="1">
          <a:blip r:embed="rId4">
            <a:alphaModFix/>
          </a:blip>
          <a:srcRect b="0" l="0" r="0" t="0"/>
          <a:stretch/>
        </p:blipFill>
        <p:spPr>
          <a:xfrm>
            <a:off x="4683875" y="1797699"/>
            <a:ext cx="2933700" cy="542925"/>
          </a:xfrm>
          <a:prstGeom prst="rect">
            <a:avLst/>
          </a:prstGeom>
          <a:noFill/>
          <a:ln>
            <a:noFill/>
          </a:ln>
        </p:spPr>
      </p:pic>
      <p:pic>
        <p:nvPicPr>
          <p:cNvPr id="560" name="Google Shape;560;g2048ab36023_0_175"/>
          <p:cNvPicPr preferRelativeResize="0"/>
          <p:nvPr/>
        </p:nvPicPr>
        <p:blipFill rotWithShape="1">
          <a:blip r:embed="rId5">
            <a:alphaModFix/>
          </a:blip>
          <a:srcRect b="67345" l="0" r="0" t="0"/>
          <a:stretch/>
        </p:blipFill>
        <p:spPr>
          <a:xfrm>
            <a:off x="4635888" y="2416824"/>
            <a:ext cx="2952750" cy="609600"/>
          </a:xfrm>
          <a:prstGeom prst="rect">
            <a:avLst/>
          </a:prstGeom>
          <a:noFill/>
          <a:ln>
            <a:noFill/>
          </a:ln>
        </p:spPr>
      </p:pic>
      <p:sp>
        <p:nvSpPr>
          <p:cNvPr id="561" name="Google Shape;561;g2048ab36023_0_175"/>
          <p:cNvSpPr/>
          <p:nvPr/>
        </p:nvSpPr>
        <p:spPr>
          <a:xfrm>
            <a:off x="4611543" y="1692800"/>
            <a:ext cx="3009300" cy="14325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g2048ab36023_0_175"/>
          <p:cNvSpPr/>
          <p:nvPr/>
        </p:nvSpPr>
        <p:spPr>
          <a:xfrm>
            <a:off x="277775" y="3690700"/>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2048ab36023_0_18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3. Calculate Training Likelihoods</a:t>
            </a:r>
            <a:endParaRPr b="1" sz="3100">
              <a:solidFill>
                <a:schemeClr val="lt1"/>
              </a:solidFill>
              <a:latin typeface="Helvetica Neue"/>
              <a:ea typeface="Helvetica Neue"/>
              <a:cs typeface="Helvetica Neue"/>
              <a:sym typeface="Helvetica Neue"/>
            </a:endParaRPr>
          </a:p>
        </p:txBody>
      </p:sp>
      <p:graphicFrame>
        <p:nvGraphicFramePr>
          <p:cNvPr id="568" name="Google Shape;568;g2048ab36023_0_185"/>
          <p:cNvGraphicFramePr/>
          <p:nvPr/>
        </p:nvGraphicFramePr>
        <p:xfrm>
          <a:off x="277775" y="837650"/>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a:t>
                      </a:r>
                      <a:r>
                        <a:rPr lang="en" sz="1400" u="none" cap="none" strike="sngStrike">
                          <a:solidFill>
                            <a:srgbClr val="FF0000"/>
                          </a:solidFill>
                        </a:rPr>
                        <a:t>with</a:t>
                      </a:r>
                      <a:r>
                        <a:rPr lang="en" sz="1400" u="none" cap="none" strike="noStrike"/>
                        <a:t>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pic>
        <p:nvPicPr>
          <p:cNvPr id="569" name="Google Shape;569;g2048ab36023_0_185"/>
          <p:cNvPicPr preferRelativeResize="0"/>
          <p:nvPr/>
        </p:nvPicPr>
        <p:blipFill rotWithShape="1">
          <a:blip r:embed="rId3">
            <a:alphaModFix/>
          </a:blip>
          <a:srcRect b="0" l="0" r="0" t="0"/>
          <a:stretch/>
        </p:blipFill>
        <p:spPr>
          <a:xfrm>
            <a:off x="4838233" y="808713"/>
            <a:ext cx="3924300" cy="742950"/>
          </a:xfrm>
          <a:prstGeom prst="rect">
            <a:avLst/>
          </a:prstGeom>
          <a:noFill/>
          <a:ln>
            <a:noFill/>
          </a:ln>
        </p:spPr>
      </p:pic>
      <p:pic>
        <p:nvPicPr>
          <p:cNvPr id="570" name="Google Shape;570;g2048ab36023_0_185"/>
          <p:cNvPicPr preferRelativeResize="0"/>
          <p:nvPr/>
        </p:nvPicPr>
        <p:blipFill rotWithShape="1">
          <a:blip r:embed="rId4">
            <a:alphaModFix/>
          </a:blip>
          <a:srcRect b="0" l="0" r="0" t="0"/>
          <a:stretch/>
        </p:blipFill>
        <p:spPr>
          <a:xfrm>
            <a:off x="4683875" y="1797699"/>
            <a:ext cx="2933700" cy="542925"/>
          </a:xfrm>
          <a:prstGeom prst="rect">
            <a:avLst/>
          </a:prstGeom>
          <a:noFill/>
          <a:ln>
            <a:noFill/>
          </a:ln>
        </p:spPr>
      </p:pic>
      <p:pic>
        <p:nvPicPr>
          <p:cNvPr id="571" name="Google Shape;571;g2048ab36023_0_185"/>
          <p:cNvPicPr preferRelativeResize="0"/>
          <p:nvPr/>
        </p:nvPicPr>
        <p:blipFill rotWithShape="1">
          <a:blip r:embed="rId5">
            <a:alphaModFix/>
          </a:blip>
          <a:srcRect b="0" l="0" r="0" t="0"/>
          <a:stretch/>
        </p:blipFill>
        <p:spPr>
          <a:xfrm>
            <a:off x="4570550" y="3185650"/>
            <a:ext cx="2238375" cy="609600"/>
          </a:xfrm>
          <a:prstGeom prst="rect">
            <a:avLst/>
          </a:prstGeom>
          <a:noFill/>
          <a:ln>
            <a:noFill/>
          </a:ln>
        </p:spPr>
      </p:pic>
      <p:pic>
        <p:nvPicPr>
          <p:cNvPr id="572" name="Google Shape;572;g2048ab36023_0_185"/>
          <p:cNvPicPr preferRelativeResize="0"/>
          <p:nvPr/>
        </p:nvPicPr>
        <p:blipFill rotWithShape="1">
          <a:blip r:embed="rId6">
            <a:alphaModFix/>
          </a:blip>
          <a:srcRect b="67345" l="0" r="0" t="0"/>
          <a:stretch/>
        </p:blipFill>
        <p:spPr>
          <a:xfrm>
            <a:off x="4635888" y="2416824"/>
            <a:ext cx="2952750" cy="609600"/>
          </a:xfrm>
          <a:prstGeom prst="rect">
            <a:avLst/>
          </a:prstGeom>
          <a:noFill/>
          <a:ln>
            <a:noFill/>
          </a:ln>
        </p:spPr>
      </p:pic>
      <p:pic>
        <p:nvPicPr>
          <p:cNvPr id="573" name="Google Shape;573;g2048ab36023_0_185"/>
          <p:cNvPicPr preferRelativeResize="0"/>
          <p:nvPr/>
        </p:nvPicPr>
        <p:blipFill rotWithShape="1">
          <a:blip r:embed="rId6">
            <a:alphaModFix/>
          </a:blip>
          <a:srcRect b="0" l="0" r="0" t="70918"/>
          <a:stretch/>
        </p:blipFill>
        <p:spPr>
          <a:xfrm>
            <a:off x="6942775" y="3252330"/>
            <a:ext cx="2952750" cy="542925"/>
          </a:xfrm>
          <a:prstGeom prst="rect">
            <a:avLst/>
          </a:prstGeom>
          <a:noFill/>
          <a:ln>
            <a:noFill/>
          </a:ln>
        </p:spPr>
      </p:pic>
      <p:sp>
        <p:nvSpPr>
          <p:cNvPr id="574" name="Google Shape;574;g2048ab36023_0_185"/>
          <p:cNvSpPr/>
          <p:nvPr/>
        </p:nvSpPr>
        <p:spPr>
          <a:xfrm>
            <a:off x="4611543" y="1692800"/>
            <a:ext cx="3009300" cy="14325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g2048ab36023_0_185"/>
          <p:cNvSpPr/>
          <p:nvPr/>
        </p:nvSpPr>
        <p:spPr>
          <a:xfrm>
            <a:off x="4611532" y="3185650"/>
            <a:ext cx="4460100" cy="6762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g2048ab36023_0_185"/>
          <p:cNvSpPr/>
          <p:nvPr/>
        </p:nvSpPr>
        <p:spPr>
          <a:xfrm>
            <a:off x="6036425" y="3214900"/>
            <a:ext cx="772500" cy="609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2048ab36023_0_185"/>
          <p:cNvSpPr/>
          <p:nvPr/>
        </p:nvSpPr>
        <p:spPr>
          <a:xfrm>
            <a:off x="8331675" y="3252325"/>
            <a:ext cx="687000" cy="543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2048ab36023_0_185"/>
          <p:cNvSpPr/>
          <p:nvPr/>
        </p:nvSpPr>
        <p:spPr>
          <a:xfrm>
            <a:off x="277775" y="3690700"/>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2048ab36023_0_20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3. Calculate Training Likelihoods</a:t>
            </a:r>
            <a:endParaRPr b="1" sz="3100">
              <a:solidFill>
                <a:schemeClr val="lt1"/>
              </a:solidFill>
              <a:latin typeface="Helvetica Neue"/>
              <a:ea typeface="Helvetica Neue"/>
              <a:cs typeface="Helvetica Neue"/>
              <a:sym typeface="Helvetica Neue"/>
            </a:endParaRPr>
          </a:p>
        </p:txBody>
      </p:sp>
      <p:graphicFrame>
        <p:nvGraphicFramePr>
          <p:cNvPr id="584" name="Google Shape;584;g2048ab36023_0_200"/>
          <p:cNvGraphicFramePr/>
          <p:nvPr/>
        </p:nvGraphicFramePr>
        <p:xfrm>
          <a:off x="277775" y="837650"/>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a:t>
                      </a:r>
                      <a:r>
                        <a:rPr lang="en" sz="1400" u="none" cap="none" strike="sngStrike">
                          <a:solidFill>
                            <a:srgbClr val="FF0000"/>
                          </a:solidFill>
                        </a:rPr>
                        <a:t>with</a:t>
                      </a:r>
                      <a:r>
                        <a:rPr lang="en" sz="1400" u="none" cap="none" strike="noStrike"/>
                        <a:t>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pic>
        <p:nvPicPr>
          <p:cNvPr id="585" name="Google Shape;585;g2048ab36023_0_200"/>
          <p:cNvPicPr preferRelativeResize="0"/>
          <p:nvPr/>
        </p:nvPicPr>
        <p:blipFill rotWithShape="1">
          <a:blip r:embed="rId3">
            <a:alphaModFix/>
          </a:blip>
          <a:srcRect b="0" l="0" r="0" t="0"/>
          <a:stretch/>
        </p:blipFill>
        <p:spPr>
          <a:xfrm>
            <a:off x="4838233" y="808713"/>
            <a:ext cx="3924300" cy="742950"/>
          </a:xfrm>
          <a:prstGeom prst="rect">
            <a:avLst/>
          </a:prstGeom>
          <a:noFill/>
          <a:ln>
            <a:noFill/>
          </a:ln>
        </p:spPr>
      </p:pic>
      <p:pic>
        <p:nvPicPr>
          <p:cNvPr id="586" name="Google Shape;586;g2048ab36023_0_200"/>
          <p:cNvPicPr preferRelativeResize="0"/>
          <p:nvPr/>
        </p:nvPicPr>
        <p:blipFill rotWithShape="1">
          <a:blip r:embed="rId4">
            <a:alphaModFix/>
          </a:blip>
          <a:srcRect b="0" l="0" r="0" t="0"/>
          <a:stretch/>
        </p:blipFill>
        <p:spPr>
          <a:xfrm>
            <a:off x="4683875" y="1797699"/>
            <a:ext cx="2933700" cy="542925"/>
          </a:xfrm>
          <a:prstGeom prst="rect">
            <a:avLst/>
          </a:prstGeom>
          <a:noFill/>
          <a:ln>
            <a:noFill/>
          </a:ln>
        </p:spPr>
      </p:pic>
      <p:pic>
        <p:nvPicPr>
          <p:cNvPr id="587" name="Google Shape;587;g2048ab36023_0_200"/>
          <p:cNvPicPr preferRelativeResize="0"/>
          <p:nvPr/>
        </p:nvPicPr>
        <p:blipFill rotWithShape="1">
          <a:blip r:embed="rId5">
            <a:alphaModFix/>
          </a:blip>
          <a:srcRect b="0" l="0" r="0" t="0"/>
          <a:stretch/>
        </p:blipFill>
        <p:spPr>
          <a:xfrm>
            <a:off x="4570550" y="3185650"/>
            <a:ext cx="2238375" cy="609600"/>
          </a:xfrm>
          <a:prstGeom prst="rect">
            <a:avLst/>
          </a:prstGeom>
          <a:noFill/>
          <a:ln>
            <a:noFill/>
          </a:ln>
        </p:spPr>
      </p:pic>
      <p:pic>
        <p:nvPicPr>
          <p:cNvPr id="588" name="Google Shape;588;g2048ab36023_0_200"/>
          <p:cNvPicPr preferRelativeResize="0"/>
          <p:nvPr/>
        </p:nvPicPr>
        <p:blipFill rotWithShape="1">
          <a:blip r:embed="rId6">
            <a:alphaModFix/>
          </a:blip>
          <a:srcRect b="67345" l="0" r="0" t="0"/>
          <a:stretch/>
        </p:blipFill>
        <p:spPr>
          <a:xfrm>
            <a:off x="4635888" y="2416824"/>
            <a:ext cx="2952750" cy="609600"/>
          </a:xfrm>
          <a:prstGeom prst="rect">
            <a:avLst/>
          </a:prstGeom>
          <a:noFill/>
          <a:ln>
            <a:noFill/>
          </a:ln>
        </p:spPr>
      </p:pic>
      <p:pic>
        <p:nvPicPr>
          <p:cNvPr id="589" name="Google Shape;589;g2048ab36023_0_200"/>
          <p:cNvPicPr preferRelativeResize="0"/>
          <p:nvPr/>
        </p:nvPicPr>
        <p:blipFill rotWithShape="1">
          <a:blip r:embed="rId6">
            <a:alphaModFix/>
          </a:blip>
          <a:srcRect b="0" l="0" r="0" t="70918"/>
          <a:stretch/>
        </p:blipFill>
        <p:spPr>
          <a:xfrm>
            <a:off x="6942775" y="3252330"/>
            <a:ext cx="2952750" cy="542925"/>
          </a:xfrm>
          <a:prstGeom prst="rect">
            <a:avLst/>
          </a:prstGeom>
          <a:noFill/>
          <a:ln>
            <a:noFill/>
          </a:ln>
        </p:spPr>
      </p:pic>
      <p:sp>
        <p:nvSpPr>
          <p:cNvPr id="590" name="Google Shape;590;g2048ab36023_0_200"/>
          <p:cNvSpPr/>
          <p:nvPr/>
        </p:nvSpPr>
        <p:spPr>
          <a:xfrm>
            <a:off x="4611543" y="1692800"/>
            <a:ext cx="3009300" cy="14325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2048ab36023_0_200"/>
          <p:cNvSpPr/>
          <p:nvPr/>
        </p:nvSpPr>
        <p:spPr>
          <a:xfrm>
            <a:off x="4611532" y="3185650"/>
            <a:ext cx="4460100" cy="6762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2048ab36023_0_200"/>
          <p:cNvSpPr/>
          <p:nvPr/>
        </p:nvSpPr>
        <p:spPr>
          <a:xfrm>
            <a:off x="277775" y="3690700"/>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g2048ab36023_0_16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3. Calculate Training Likelihoods</a:t>
            </a:r>
            <a:endParaRPr b="1" sz="3100">
              <a:solidFill>
                <a:schemeClr val="lt1"/>
              </a:solidFill>
              <a:latin typeface="Helvetica Neue"/>
              <a:ea typeface="Helvetica Neue"/>
              <a:cs typeface="Helvetica Neue"/>
              <a:sym typeface="Helvetica Neue"/>
            </a:endParaRPr>
          </a:p>
        </p:txBody>
      </p:sp>
      <p:graphicFrame>
        <p:nvGraphicFramePr>
          <p:cNvPr id="598" name="Google Shape;598;g2048ab36023_0_160"/>
          <p:cNvGraphicFramePr/>
          <p:nvPr/>
        </p:nvGraphicFramePr>
        <p:xfrm>
          <a:off x="277775" y="837650"/>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a:t>
                      </a:r>
                      <a:r>
                        <a:rPr lang="en" sz="1400" u="none" cap="none" strike="sngStrike">
                          <a:solidFill>
                            <a:srgbClr val="FF0000"/>
                          </a:solidFill>
                        </a:rPr>
                        <a:t>with</a:t>
                      </a:r>
                      <a:r>
                        <a:rPr lang="en" sz="1400" u="none" cap="none" strike="noStrike"/>
                        <a:t>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pic>
        <p:nvPicPr>
          <p:cNvPr id="599" name="Google Shape;599;g2048ab36023_0_160"/>
          <p:cNvPicPr preferRelativeResize="0"/>
          <p:nvPr/>
        </p:nvPicPr>
        <p:blipFill rotWithShape="1">
          <a:blip r:embed="rId3">
            <a:alphaModFix/>
          </a:blip>
          <a:srcRect b="0" l="0" r="0" t="0"/>
          <a:stretch/>
        </p:blipFill>
        <p:spPr>
          <a:xfrm>
            <a:off x="4838233" y="808713"/>
            <a:ext cx="3924300" cy="742950"/>
          </a:xfrm>
          <a:prstGeom prst="rect">
            <a:avLst/>
          </a:prstGeom>
          <a:noFill/>
          <a:ln>
            <a:noFill/>
          </a:ln>
        </p:spPr>
      </p:pic>
      <p:pic>
        <p:nvPicPr>
          <p:cNvPr id="600" name="Google Shape;600;g2048ab36023_0_160"/>
          <p:cNvPicPr preferRelativeResize="0"/>
          <p:nvPr/>
        </p:nvPicPr>
        <p:blipFill rotWithShape="1">
          <a:blip r:embed="rId4">
            <a:alphaModFix/>
          </a:blip>
          <a:srcRect b="0" l="0" r="0" t="0"/>
          <a:stretch/>
        </p:blipFill>
        <p:spPr>
          <a:xfrm>
            <a:off x="4683875" y="1797699"/>
            <a:ext cx="2933700" cy="542925"/>
          </a:xfrm>
          <a:prstGeom prst="rect">
            <a:avLst/>
          </a:prstGeom>
          <a:noFill/>
          <a:ln>
            <a:noFill/>
          </a:ln>
        </p:spPr>
      </p:pic>
      <p:pic>
        <p:nvPicPr>
          <p:cNvPr id="601" name="Google Shape;601;g2048ab36023_0_160"/>
          <p:cNvPicPr preferRelativeResize="0"/>
          <p:nvPr/>
        </p:nvPicPr>
        <p:blipFill rotWithShape="1">
          <a:blip r:embed="rId5">
            <a:alphaModFix/>
          </a:blip>
          <a:srcRect b="0" l="0" r="0" t="0"/>
          <a:stretch/>
        </p:blipFill>
        <p:spPr>
          <a:xfrm>
            <a:off x="4549800" y="3847475"/>
            <a:ext cx="2171700" cy="676275"/>
          </a:xfrm>
          <a:prstGeom prst="rect">
            <a:avLst/>
          </a:prstGeom>
          <a:noFill/>
          <a:ln>
            <a:noFill/>
          </a:ln>
        </p:spPr>
      </p:pic>
      <p:pic>
        <p:nvPicPr>
          <p:cNvPr id="602" name="Google Shape;602;g2048ab36023_0_160"/>
          <p:cNvPicPr preferRelativeResize="0"/>
          <p:nvPr/>
        </p:nvPicPr>
        <p:blipFill rotWithShape="1">
          <a:blip r:embed="rId6">
            <a:alphaModFix/>
          </a:blip>
          <a:srcRect b="0" l="0" r="0" t="0"/>
          <a:stretch/>
        </p:blipFill>
        <p:spPr>
          <a:xfrm>
            <a:off x="4570550" y="3185650"/>
            <a:ext cx="2238375" cy="609600"/>
          </a:xfrm>
          <a:prstGeom prst="rect">
            <a:avLst/>
          </a:prstGeom>
          <a:noFill/>
          <a:ln>
            <a:noFill/>
          </a:ln>
        </p:spPr>
      </p:pic>
      <p:pic>
        <p:nvPicPr>
          <p:cNvPr id="603" name="Google Shape;603;g2048ab36023_0_160"/>
          <p:cNvPicPr preferRelativeResize="0"/>
          <p:nvPr/>
        </p:nvPicPr>
        <p:blipFill rotWithShape="1">
          <a:blip r:embed="rId7">
            <a:alphaModFix/>
          </a:blip>
          <a:srcRect b="67345" l="0" r="0" t="0"/>
          <a:stretch/>
        </p:blipFill>
        <p:spPr>
          <a:xfrm>
            <a:off x="4635888" y="2416824"/>
            <a:ext cx="2952750" cy="609600"/>
          </a:xfrm>
          <a:prstGeom prst="rect">
            <a:avLst/>
          </a:prstGeom>
          <a:noFill/>
          <a:ln>
            <a:noFill/>
          </a:ln>
        </p:spPr>
      </p:pic>
      <p:pic>
        <p:nvPicPr>
          <p:cNvPr id="604" name="Google Shape;604;g2048ab36023_0_160"/>
          <p:cNvPicPr preferRelativeResize="0"/>
          <p:nvPr/>
        </p:nvPicPr>
        <p:blipFill rotWithShape="1">
          <a:blip r:embed="rId7">
            <a:alphaModFix/>
          </a:blip>
          <a:srcRect b="30057" l="0" r="0" t="37289"/>
          <a:stretch/>
        </p:blipFill>
        <p:spPr>
          <a:xfrm>
            <a:off x="6943750" y="3934424"/>
            <a:ext cx="2952750" cy="609600"/>
          </a:xfrm>
          <a:prstGeom prst="rect">
            <a:avLst/>
          </a:prstGeom>
          <a:noFill/>
          <a:ln>
            <a:noFill/>
          </a:ln>
        </p:spPr>
      </p:pic>
      <p:pic>
        <p:nvPicPr>
          <p:cNvPr id="605" name="Google Shape;605;g2048ab36023_0_160"/>
          <p:cNvPicPr preferRelativeResize="0"/>
          <p:nvPr/>
        </p:nvPicPr>
        <p:blipFill rotWithShape="1">
          <a:blip r:embed="rId7">
            <a:alphaModFix/>
          </a:blip>
          <a:srcRect b="0" l="0" r="0" t="70918"/>
          <a:stretch/>
        </p:blipFill>
        <p:spPr>
          <a:xfrm>
            <a:off x="6942775" y="3252330"/>
            <a:ext cx="2952750" cy="542925"/>
          </a:xfrm>
          <a:prstGeom prst="rect">
            <a:avLst/>
          </a:prstGeom>
          <a:noFill/>
          <a:ln>
            <a:noFill/>
          </a:ln>
        </p:spPr>
      </p:pic>
      <p:sp>
        <p:nvSpPr>
          <p:cNvPr id="606" name="Google Shape;606;g2048ab36023_0_160"/>
          <p:cNvSpPr/>
          <p:nvPr/>
        </p:nvSpPr>
        <p:spPr>
          <a:xfrm>
            <a:off x="4611543" y="1692800"/>
            <a:ext cx="3009300" cy="14325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g2048ab36023_0_160"/>
          <p:cNvSpPr/>
          <p:nvPr/>
        </p:nvSpPr>
        <p:spPr>
          <a:xfrm>
            <a:off x="4611532" y="3185650"/>
            <a:ext cx="4460100" cy="6762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g2048ab36023_0_160"/>
          <p:cNvSpPr/>
          <p:nvPr/>
        </p:nvSpPr>
        <p:spPr>
          <a:xfrm>
            <a:off x="4611532" y="3918713"/>
            <a:ext cx="4460100" cy="6762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g2048ab36023_0_160"/>
          <p:cNvSpPr/>
          <p:nvPr/>
        </p:nvSpPr>
        <p:spPr>
          <a:xfrm>
            <a:off x="5949000" y="3937905"/>
            <a:ext cx="772500" cy="609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048ab36023_0_160"/>
          <p:cNvSpPr/>
          <p:nvPr/>
        </p:nvSpPr>
        <p:spPr>
          <a:xfrm>
            <a:off x="8245175" y="3952030"/>
            <a:ext cx="772500" cy="609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2048ab36023_0_160"/>
          <p:cNvSpPr/>
          <p:nvPr/>
        </p:nvSpPr>
        <p:spPr>
          <a:xfrm>
            <a:off x="277775" y="3690700"/>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g2048ab36023_0_21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3. Calculate Training Likelihoods</a:t>
            </a:r>
            <a:endParaRPr b="1" sz="3100">
              <a:solidFill>
                <a:schemeClr val="lt1"/>
              </a:solidFill>
              <a:latin typeface="Helvetica Neue"/>
              <a:ea typeface="Helvetica Neue"/>
              <a:cs typeface="Helvetica Neue"/>
              <a:sym typeface="Helvetica Neue"/>
            </a:endParaRPr>
          </a:p>
        </p:txBody>
      </p:sp>
      <p:graphicFrame>
        <p:nvGraphicFramePr>
          <p:cNvPr id="617" name="Google Shape;617;g2048ab36023_0_214"/>
          <p:cNvGraphicFramePr/>
          <p:nvPr/>
        </p:nvGraphicFramePr>
        <p:xfrm>
          <a:off x="277775" y="837650"/>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a:t>
                      </a:r>
                      <a:r>
                        <a:rPr lang="en" sz="1400" u="none" cap="none" strike="sngStrike">
                          <a:solidFill>
                            <a:srgbClr val="FF0000"/>
                          </a:solidFill>
                        </a:rPr>
                        <a:t>with</a:t>
                      </a:r>
                      <a:r>
                        <a:rPr lang="en" sz="1400" u="none" cap="none" strike="noStrike"/>
                        <a:t>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pic>
        <p:nvPicPr>
          <p:cNvPr id="618" name="Google Shape;618;g2048ab36023_0_214"/>
          <p:cNvPicPr preferRelativeResize="0"/>
          <p:nvPr/>
        </p:nvPicPr>
        <p:blipFill rotWithShape="1">
          <a:blip r:embed="rId3">
            <a:alphaModFix/>
          </a:blip>
          <a:srcRect b="0" l="0" r="0" t="0"/>
          <a:stretch/>
        </p:blipFill>
        <p:spPr>
          <a:xfrm>
            <a:off x="4838233" y="808713"/>
            <a:ext cx="3924300" cy="742950"/>
          </a:xfrm>
          <a:prstGeom prst="rect">
            <a:avLst/>
          </a:prstGeom>
          <a:noFill/>
          <a:ln>
            <a:noFill/>
          </a:ln>
        </p:spPr>
      </p:pic>
      <p:pic>
        <p:nvPicPr>
          <p:cNvPr id="619" name="Google Shape;619;g2048ab36023_0_214"/>
          <p:cNvPicPr preferRelativeResize="0"/>
          <p:nvPr/>
        </p:nvPicPr>
        <p:blipFill rotWithShape="1">
          <a:blip r:embed="rId4">
            <a:alphaModFix/>
          </a:blip>
          <a:srcRect b="0" l="0" r="0" t="0"/>
          <a:stretch/>
        </p:blipFill>
        <p:spPr>
          <a:xfrm>
            <a:off x="4683875" y="1797699"/>
            <a:ext cx="2933700" cy="542925"/>
          </a:xfrm>
          <a:prstGeom prst="rect">
            <a:avLst/>
          </a:prstGeom>
          <a:noFill/>
          <a:ln>
            <a:noFill/>
          </a:ln>
        </p:spPr>
      </p:pic>
      <p:pic>
        <p:nvPicPr>
          <p:cNvPr id="620" name="Google Shape;620;g2048ab36023_0_214"/>
          <p:cNvPicPr preferRelativeResize="0"/>
          <p:nvPr/>
        </p:nvPicPr>
        <p:blipFill rotWithShape="1">
          <a:blip r:embed="rId5">
            <a:alphaModFix/>
          </a:blip>
          <a:srcRect b="0" l="0" r="0" t="0"/>
          <a:stretch/>
        </p:blipFill>
        <p:spPr>
          <a:xfrm>
            <a:off x="4549800" y="3847475"/>
            <a:ext cx="2171700" cy="676275"/>
          </a:xfrm>
          <a:prstGeom prst="rect">
            <a:avLst/>
          </a:prstGeom>
          <a:noFill/>
          <a:ln>
            <a:noFill/>
          </a:ln>
        </p:spPr>
      </p:pic>
      <p:pic>
        <p:nvPicPr>
          <p:cNvPr id="621" name="Google Shape;621;g2048ab36023_0_214"/>
          <p:cNvPicPr preferRelativeResize="0"/>
          <p:nvPr/>
        </p:nvPicPr>
        <p:blipFill rotWithShape="1">
          <a:blip r:embed="rId6">
            <a:alphaModFix/>
          </a:blip>
          <a:srcRect b="0" l="0" r="0" t="0"/>
          <a:stretch/>
        </p:blipFill>
        <p:spPr>
          <a:xfrm>
            <a:off x="4570550" y="3185650"/>
            <a:ext cx="2238375" cy="609600"/>
          </a:xfrm>
          <a:prstGeom prst="rect">
            <a:avLst/>
          </a:prstGeom>
          <a:noFill/>
          <a:ln>
            <a:noFill/>
          </a:ln>
        </p:spPr>
      </p:pic>
      <p:pic>
        <p:nvPicPr>
          <p:cNvPr id="622" name="Google Shape;622;g2048ab36023_0_214"/>
          <p:cNvPicPr preferRelativeResize="0"/>
          <p:nvPr/>
        </p:nvPicPr>
        <p:blipFill rotWithShape="1">
          <a:blip r:embed="rId7">
            <a:alphaModFix/>
          </a:blip>
          <a:srcRect b="67345" l="0" r="0" t="0"/>
          <a:stretch/>
        </p:blipFill>
        <p:spPr>
          <a:xfrm>
            <a:off x="4635888" y="2416824"/>
            <a:ext cx="2952750" cy="609600"/>
          </a:xfrm>
          <a:prstGeom prst="rect">
            <a:avLst/>
          </a:prstGeom>
          <a:noFill/>
          <a:ln>
            <a:noFill/>
          </a:ln>
        </p:spPr>
      </p:pic>
      <p:pic>
        <p:nvPicPr>
          <p:cNvPr id="623" name="Google Shape;623;g2048ab36023_0_214"/>
          <p:cNvPicPr preferRelativeResize="0"/>
          <p:nvPr/>
        </p:nvPicPr>
        <p:blipFill rotWithShape="1">
          <a:blip r:embed="rId7">
            <a:alphaModFix/>
          </a:blip>
          <a:srcRect b="30057" l="0" r="0" t="37289"/>
          <a:stretch/>
        </p:blipFill>
        <p:spPr>
          <a:xfrm>
            <a:off x="6943750" y="3934424"/>
            <a:ext cx="2952750" cy="609600"/>
          </a:xfrm>
          <a:prstGeom prst="rect">
            <a:avLst/>
          </a:prstGeom>
          <a:noFill/>
          <a:ln>
            <a:noFill/>
          </a:ln>
        </p:spPr>
      </p:pic>
      <p:pic>
        <p:nvPicPr>
          <p:cNvPr id="624" name="Google Shape;624;g2048ab36023_0_214"/>
          <p:cNvPicPr preferRelativeResize="0"/>
          <p:nvPr/>
        </p:nvPicPr>
        <p:blipFill rotWithShape="1">
          <a:blip r:embed="rId7">
            <a:alphaModFix/>
          </a:blip>
          <a:srcRect b="0" l="0" r="0" t="70918"/>
          <a:stretch/>
        </p:blipFill>
        <p:spPr>
          <a:xfrm>
            <a:off x="6942775" y="3252330"/>
            <a:ext cx="2952750" cy="542925"/>
          </a:xfrm>
          <a:prstGeom prst="rect">
            <a:avLst/>
          </a:prstGeom>
          <a:noFill/>
          <a:ln>
            <a:noFill/>
          </a:ln>
        </p:spPr>
      </p:pic>
      <p:sp>
        <p:nvSpPr>
          <p:cNvPr id="625" name="Google Shape;625;g2048ab36023_0_214"/>
          <p:cNvSpPr/>
          <p:nvPr/>
        </p:nvSpPr>
        <p:spPr>
          <a:xfrm>
            <a:off x="4611543" y="1692800"/>
            <a:ext cx="3009300" cy="14325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g2048ab36023_0_214"/>
          <p:cNvSpPr/>
          <p:nvPr/>
        </p:nvSpPr>
        <p:spPr>
          <a:xfrm>
            <a:off x="4611532" y="3185650"/>
            <a:ext cx="4460100" cy="6762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g2048ab36023_0_214"/>
          <p:cNvSpPr/>
          <p:nvPr/>
        </p:nvSpPr>
        <p:spPr>
          <a:xfrm>
            <a:off x="4611532" y="3918713"/>
            <a:ext cx="4460100" cy="676200"/>
          </a:xfrm>
          <a:prstGeom prst="rect">
            <a:avLst/>
          </a:prstGeom>
          <a:no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g2048ab36023_0_214"/>
          <p:cNvSpPr/>
          <p:nvPr/>
        </p:nvSpPr>
        <p:spPr>
          <a:xfrm>
            <a:off x="277775" y="3690700"/>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4. Test Set Scoring </a:t>
            </a:r>
            <a:endParaRPr b="1" sz="3100">
              <a:solidFill>
                <a:schemeClr val="lt1"/>
              </a:solidFill>
              <a:latin typeface="Helvetica Neue"/>
              <a:ea typeface="Helvetica Neue"/>
              <a:cs typeface="Helvetica Neue"/>
              <a:sym typeface="Helvetica Neue"/>
            </a:endParaRPr>
          </a:p>
        </p:txBody>
      </p:sp>
      <p:graphicFrame>
        <p:nvGraphicFramePr>
          <p:cNvPr id="634" name="Google Shape;634;p28"/>
          <p:cNvGraphicFramePr/>
          <p:nvPr/>
        </p:nvGraphicFramePr>
        <p:xfrm>
          <a:off x="277775" y="837650"/>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a:t>
                      </a:r>
                      <a:r>
                        <a:rPr lang="en" sz="1400" u="none" cap="none" strike="sngStrike">
                          <a:solidFill>
                            <a:srgbClr val="FF0000"/>
                          </a:solidFill>
                        </a:rPr>
                        <a:t>with</a:t>
                      </a:r>
                      <a:r>
                        <a:rPr lang="en" sz="1400" u="none" cap="none" strike="noStrike"/>
                        <a:t>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pic>
        <p:nvPicPr>
          <p:cNvPr id="635" name="Google Shape;635;p28"/>
          <p:cNvPicPr preferRelativeResize="0"/>
          <p:nvPr/>
        </p:nvPicPr>
        <p:blipFill rotWithShape="1">
          <a:blip r:embed="rId3">
            <a:alphaModFix/>
          </a:blip>
          <a:srcRect b="0" l="0" r="0" t="0"/>
          <a:stretch/>
        </p:blipFill>
        <p:spPr>
          <a:xfrm>
            <a:off x="4513583" y="759825"/>
            <a:ext cx="4521422" cy="800100"/>
          </a:xfrm>
          <a:prstGeom prst="rect">
            <a:avLst/>
          </a:prstGeom>
          <a:noFill/>
          <a:ln>
            <a:noFill/>
          </a:ln>
        </p:spPr>
      </p:pic>
      <p:pic>
        <p:nvPicPr>
          <p:cNvPr id="636" name="Google Shape;636;p28"/>
          <p:cNvPicPr preferRelativeResize="0"/>
          <p:nvPr/>
        </p:nvPicPr>
        <p:blipFill rotWithShape="1">
          <a:blip r:embed="rId4">
            <a:alphaModFix/>
          </a:blip>
          <a:srcRect b="0" l="0" r="0" t="0"/>
          <a:stretch/>
        </p:blipFill>
        <p:spPr>
          <a:xfrm>
            <a:off x="4441949" y="1574398"/>
            <a:ext cx="4752975" cy="800100"/>
          </a:xfrm>
          <a:prstGeom prst="rect">
            <a:avLst/>
          </a:prstGeom>
          <a:noFill/>
          <a:ln>
            <a:noFill/>
          </a:ln>
        </p:spPr>
      </p:pic>
      <p:sp>
        <p:nvSpPr>
          <p:cNvPr id="637" name="Google Shape;637;p28"/>
          <p:cNvSpPr/>
          <p:nvPr/>
        </p:nvSpPr>
        <p:spPr>
          <a:xfrm>
            <a:off x="277775" y="3690700"/>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g2048ab36023_0_23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9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4. Test Set Scoring </a:t>
            </a:r>
            <a:endParaRPr b="1" sz="3100">
              <a:solidFill>
                <a:schemeClr val="lt1"/>
              </a:solidFill>
              <a:latin typeface="Helvetica Neue"/>
              <a:ea typeface="Helvetica Neue"/>
              <a:cs typeface="Helvetica Neue"/>
              <a:sym typeface="Helvetica Neue"/>
            </a:endParaRPr>
          </a:p>
        </p:txBody>
      </p:sp>
      <p:graphicFrame>
        <p:nvGraphicFramePr>
          <p:cNvPr id="643" name="Google Shape;643;g2048ab36023_0_231"/>
          <p:cNvGraphicFramePr/>
          <p:nvPr/>
        </p:nvGraphicFramePr>
        <p:xfrm>
          <a:off x="277775" y="837650"/>
          <a:ext cx="3000000" cy="3000000"/>
        </p:xfrm>
        <a:graphic>
          <a:graphicData uri="http://schemas.openxmlformats.org/drawingml/2006/table">
            <a:tbl>
              <a:tblPr>
                <a:noFill/>
                <a:tableStyleId>{731C519C-6C1C-4E7D-863A-BACB7DDD5977}</a:tableStyleId>
              </a:tblPr>
              <a:tblGrid>
                <a:gridCol w="3185450"/>
                <a:gridCol w="9717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Category</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Just plain boring</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Entirely predictable and lacks energy</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 surprises and very few laughs</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FF0000"/>
                          </a:solidFill>
                        </a:rPr>
                        <a:t>Negative</a:t>
                      </a:r>
                      <a:endParaRPr sz="1400" u="none" cap="none" strike="noStrike">
                        <a:solidFill>
                          <a:srgbClr val="FF0000"/>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Very powerful</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most fun film of the summer</a:t>
                      </a:r>
                      <a:endParaRPr sz="1400" u="none" cap="none" strike="noStrike"/>
                    </a:p>
                  </a:txBody>
                  <a:tcPr marT="91425" marB="91425" marR="91425" marL="91425">
                    <a:solidFill>
                      <a:srgbClr val="9FC5E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rPr>
                        <a:t>Positive</a:t>
                      </a:r>
                      <a:endParaRPr sz="1400" u="none" cap="none" strike="noStrike">
                        <a:solidFill>
                          <a:srgbClr val="0000FF"/>
                        </a:solidFill>
                      </a:endParaRPr>
                    </a:p>
                  </a:txBody>
                  <a:tcPr marT="91425" marB="91425" marR="91425" marL="91425">
                    <a:solidFill>
                      <a:srgbClr val="9FC5E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Predictable </a:t>
                      </a:r>
                      <a:r>
                        <a:rPr lang="en" sz="1400" u="none" cap="none" strike="sngStrike">
                          <a:solidFill>
                            <a:srgbClr val="FF0000"/>
                          </a:solidFill>
                        </a:rPr>
                        <a:t>with</a:t>
                      </a:r>
                      <a:r>
                        <a:rPr lang="en" sz="1400" u="none" cap="none" strike="noStrike"/>
                        <a:t> no fun</a:t>
                      </a:r>
                      <a:endParaRPr sz="1400" u="none" cap="none" strike="noStrike"/>
                    </a:p>
                  </a:txBody>
                  <a:tcPr marT="91425" marB="91425" marR="91425" marL="91425">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solidFill>
                      <a:srgbClr val="F9CB9C"/>
                    </a:solidFill>
                  </a:tcPr>
                </a:tc>
              </a:tr>
            </a:tbl>
          </a:graphicData>
        </a:graphic>
      </p:graphicFrame>
      <p:pic>
        <p:nvPicPr>
          <p:cNvPr id="644" name="Google Shape;644;g2048ab36023_0_231"/>
          <p:cNvPicPr preferRelativeResize="0"/>
          <p:nvPr/>
        </p:nvPicPr>
        <p:blipFill rotWithShape="1">
          <a:blip r:embed="rId3">
            <a:alphaModFix/>
          </a:blip>
          <a:srcRect b="0" l="0" r="0" t="0"/>
          <a:stretch/>
        </p:blipFill>
        <p:spPr>
          <a:xfrm>
            <a:off x="4513583" y="759825"/>
            <a:ext cx="4521422" cy="800100"/>
          </a:xfrm>
          <a:prstGeom prst="rect">
            <a:avLst/>
          </a:prstGeom>
          <a:noFill/>
          <a:ln>
            <a:noFill/>
          </a:ln>
        </p:spPr>
      </p:pic>
      <p:pic>
        <p:nvPicPr>
          <p:cNvPr id="645" name="Google Shape;645;g2048ab36023_0_231"/>
          <p:cNvPicPr preferRelativeResize="0"/>
          <p:nvPr/>
        </p:nvPicPr>
        <p:blipFill rotWithShape="1">
          <a:blip r:embed="rId4">
            <a:alphaModFix/>
          </a:blip>
          <a:srcRect b="0" l="0" r="0" t="0"/>
          <a:stretch/>
        </p:blipFill>
        <p:spPr>
          <a:xfrm>
            <a:off x="4441949" y="1574398"/>
            <a:ext cx="4752975" cy="800100"/>
          </a:xfrm>
          <a:prstGeom prst="rect">
            <a:avLst/>
          </a:prstGeom>
          <a:noFill/>
          <a:ln>
            <a:noFill/>
          </a:ln>
        </p:spPr>
      </p:pic>
      <p:sp>
        <p:nvSpPr>
          <p:cNvPr id="646" name="Google Shape;646;g2048ab36023_0_231"/>
          <p:cNvSpPr txBox="1"/>
          <p:nvPr>
            <p:ph idx="1" type="body"/>
          </p:nvPr>
        </p:nvSpPr>
        <p:spPr>
          <a:xfrm>
            <a:off x="5178938" y="2818700"/>
            <a:ext cx="3279000" cy="1218900"/>
          </a:xfrm>
          <a:prstGeom prst="rect">
            <a:avLst/>
          </a:prstGeom>
          <a:noFill/>
          <a:ln cap="flat" cmpd="sng" w="19050">
            <a:solidFill>
              <a:srgbClr val="434343"/>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lang="en" sz="2300">
                <a:solidFill>
                  <a:schemeClr val="lt1"/>
                </a:solidFill>
                <a:latin typeface="Helvetica Neue"/>
                <a:ea typeface="Helvetica Neue"/>
                <a:cs typeface="Helvetica Neue"/>
                <a:sym typeface="Helvetica Neue"/>
              </a:rPr>
              <a:t>The test document is more probable to be of </a:t>
            </a:r>
            <a:r>
              <a:rPr b="1" lang="en" sz="2300">
                <a:solidFill>
                  <a:srgbClr val="FF0000"/>
                </a:solidFill>
                <a:latin typeface="Helvetica Neue"/>
                <a:ea typeface="Helvetica Neue"/>
                <a:cs typeface="Helvetica Neue"/>
                <a:sym typeface="Helvetica Neue"/>
              </a:rPr>
              <a:t>NEGATIVE</a:t>
            </a:r>
            <a:r>
              <a:rPr lang="en" sz="2300">
                <a:solidFill>
                  <a:schemeClr val="lt1"/>
                </a:solidFill>
                <a:latin typeface="Helvetica Neue"/>
                <a:ea typeface="Helvetica Neue"/>
                <a:cs typeface="Helvetica Neue"/>
                <a:sym typeface="Helvetica Neue"/>
              </a:rPr>
              <a:t> class </a:t>
            </a:r>
            <a:endParaRPr baseline="-25000" sz="1900">
              <a:solidFill>
                <a:schemeClr val="lt1"/>
              </a:solidFill>
              <a:latin typeface="Helvetica Neue"/>
              <a:ea typeface="Helvetica Neue"/>
              <a:cs typeface="Helvetica Neue"/>
              <a:sym typeface="Helvetica Neue"/>
            </a:endParaRPr>
          </a:p>
        </p:txBody>
      </p:sp>
      <p:sp>
        <p:nvSpPr>
          <p:cNvPr id="647" name="Google Shape;647;g2048ab36023_0_231"/>
          <p:cNvSpPr/>
          <p:nvPr/>
        </p:nvSpPr>
        <p:spPr>
          <a:xfrm>
            <a:off x="277775" y="3690700"/>
            <a:ext cx="1275900" cy="549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Helvetica Neue"/>
                <a:ea typeface="Helvetica Neue"/>
                <a:cs typeface="Helvetica Neue"/>
                <a:sym typeface="Helvetica Neue"/>
              </a:rPr>
              <a:t>|V| = 20</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29"/>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Naive Bayes classifier can use different features:</a:t>
            </a:r>
            <a:endParaRPr sz="2600">
              <a:solidFill>
                <a:schemeClr val="lt1"/>
              </a:solidFill>
              <a:latin typeface="Helvetica Neue"/>
              <a:ea typeface="Helvetica Neue"/>
              <a:cs typeface="Helvetica Neue"/>
              <a:sym typeface="Helvetica Neue"/>
            </a:endParaRPr>
          </a:p>
          <a:p>
            <a:pPr indent="-368300" lvl="1" marL="9144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URLs, emails, dictionaries, numerical and network features.</a:t>
            </a:r>
            <a:endParaRPr sz="2200">
              <a:solidFill>
                <a:schemeClr val="lt1"/>
              </a:solidFill>
              <a:latin typeface="Helvetica Neue"/>
              <a:ea typeface="Helvetica Neue"/>
              <a:cs typeface="Helvetica Neue"/>
              <a:sym typeface="Helvetica Neue"/>
            </a:endParaRPr>
          </a:p>
          <a:p>
            <a:pPr indent="-393700" lvl="0" marL="457200" rtl="0" algn="l">
              <a:lnSpc>
                <a:spcPct val="115000"/>
              </a:lnSpc>
              <a:spcBef>
                <a:spcPts val="1000"/>
              </a:spcBef>
              <a:spcAft>
                <a:spcPts val="100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However, if we only use word features, and consider the whole corpus (not just a subset of words)</a:t>
            </a:r>
            <a:endParaRPr sz="2600">
              <a:solidFill>
                <a:schemeClr val="lt1"/>
              </a:solidFill>
              <a:latin typeface="Helvetica Neue"/>
              <a:ea typeface="Helvetica Neue"/>
              <a:cs typeface="Helvetica Neue"/>
              <a:sym typeface="Helvetica Neue"/>
            </a:endParaRPr>
          </a:p>
        </p:txBody>
      </p:sp>
      <p:sp>
        <p:nvSpPr>
          <p:cNvPr id="653" name="Google Shape;653;p2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and LM</a:t>
            </a:r>
            <a:endParaRPr b="1" sz="3100">
              <a:latin typeface="Helvetica Neue"/>
              <a:ea typeface="Helvetica Neue"/>
              <a:cs typeface="Helvetica Neue"/>
              <a:sym typeface="Helvetica Neue"/>
            </a:endParaRPr>
          </a:p>
        </p:txBody>
      </p:sp>
      <p:sp>
        <p:nvSpPr>
          <p:cNvPr id="654" name="Google Shape;654;p29"/>
          <p:cNvSpPr/>
          <p:nvPr/>
        </p:nvSpPr>
        <p:spPr>
          <a:xfrm>
            <a:off x="332750" y="3443450"/>
            <a:ext cx="1114200" cy="665700"/>
          </a:xfrm>
          <a:prstGeom prst="rightArrow">
            <a:avLst>
              <a:gd fmla="val 50000" name="adj1"/>
              <a:gd fmla="val 50000" name="adj2"/>
            </a:avLst>
          </a:prstGeom>
          <a:solidFill>
            <a:srgbClr val="F3F3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29"/>
          <p:cNvSpPr txBox="1"/>
          <p:nvPr>
            <p:ph idx="1" type="body"/>
          </p:nvPr>
        </p:nvSpPr>
        <p:spPr>
          <a:xfrm>
            <a:off x="1808550" y="3269900"/>
            <a:ext cx="6134700" cy="10128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1000"/>
              </a:spcAft>
              <a:buSzPts val="900"/>
              <a:buNone/>
            </a:pPr>
            <a:r>
              <a:rPr lang="en" sz="2600">
                <a:solidFill>
                  <a:schemeClr val="lt1"/>
                </a:solidFill>
                <a:latin typeface="Helvetica Neue"/>
                <a:ea typeface="Helvetica Neue"/>
                <a:cs typeface="Helvetica Neue"/>
                <a:sym typeface="Helvetica Neue"/>
              </a:rPr>
              <a:t>Naive Bayes is quite similar to Language Modeling from the previous lectures.</a:t>
            </a:r>
            <a:endParaRPr sz="2600">
              <a:solidFill>
                <a:schemeClr val="lt1"/>
              </a:solidFill>
              <a:latin typeface="Helvetica Neue"/>
              <a:ea typeface="Helvetica Neue"/>
              <a:cs typeface="Helvetica Neue"/>
              <a:sym typeface="Helvetica Neue"/>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0"/>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Assigning each word: P( </a:t>
            </a:r>
            <a:r>
              <a:rPr i="1" lang="en" sz="2600">
                <a:solidFill>
                  <a:schemeClr val="lt1"/>
                </a:solidFill>
                <a:latin typeface="Helvetica Neue"/>
                <a:ea typeface="Helvetica Neue"/>
                <a:cs typeface="Helvetica Neue"/>
                <a:sym typeface="Helvetica Neue"/>
              </a:rPr>
              <a:t>word</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c </a:t>
            </a:r>
            <a:r>
              <a:rPr lang="en" sz="26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393700" lvl="0" marL="457200" rtl="0" algn="l">
              <a:lnSpc>
                <a:spcPct val="115000"/>
              </a:lnSpc>
              <a:spcBef>
                <a:spcPts val="1000"/>
              </a:spcBef>
              <a:spcAft>
                <a:spcPts val="100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Assigning each sentence: P( </a:t>
            </a:r>
            <a:r>
              <a:rPr i="1" lang="en" sz="2600">
                <a:solidFill>
                  <a:schemeClr val="lt1"/>
                </a:solidFill>
                <a:latin typeface="Helvetica Neue"/>
                <a:ea typeface="Helvetica Neue"/>
                <a:cs typeface="Helvetica Neue"/>
                <a:sym typeface="Helvetica Neue"/>
              </a:rPr>
              <a:t>s</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c </a:t>
            </a:r>
            <a:r>
              <a:rPr lang="en" sz="2600">
                <a:solidFill>
                  <a:schemeClr val="lt1"/>
                </a:solidFill>
                <a:latin typeface="Helvetica Neue"/>
                <a:ea typeface="Helvetica Neue"/>
                <a:cs typeface="Helvetica Neue"/>
                <a:sym typeface="Helvetica Neue"/>
              </a:rPr>
              <a:t>) = ∏ P( </a:t>
            </a:r>
            <a:r>
              <a:rPr i="1" lang="en" sz="2600">
                <a:solidFill>
                  <a:schemeClr val="lt1"/>
                </a:solidFill>
                <a:latin typeface="Helvetica Neue"/>
                <a:ea typeface="Helvetica Neue"/>
                <a:cs typeface="Helvetica Neue"/>
                <a:sym typeface="Helvetica Neue"/>
              </a:rPr>
              <a:t>word</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c</a:t>
            </a:r>
            <a:r>
              <a:rPr lang="en" sz="2600">
                <a:solidFill>
                  <a:schemeClr val="lt1"/>
                </a:solidFill>
                <a:latin typeface="Helvetica Neue"/>
                <a:ea typeface="Helvetica Neue"/>
                <a:cs typeface="Helvetica Neue"/>
                <a:sym typeface="Helvetica Neue"/>
              </a:rPr>
              <a:t> )</a:t>
            </a:r>
            <a:endParaRPr sz="2600">
              <a:solidFill>
                <a:schemeClr val="lt1"/>
              </a:solidFill>
              <a:latin typeface="Helvetica Neue"/>
              <a:ea typeface="Helvetica Neue"/>
              <a:cs typeface="Helvetica Neue"/>
              <a:sym typeface="Helvetica Neue"/>
            </a:endParaRPr>
          </a:p>
        </p:txBody>
      </p:sp>
      <p:sp>
        <p:nvSpPr>
          <p:cNvPr id="661" name="Google Shape;661;p3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and LM</a:t>
            </a:r>
            <a:endParaRPr b="1" sz="3100">
              <a:latin typeface="Helvetica Neue"/>
              <a:ea typeface="Helvetica Neue"/>
              <a:cs typeface="Helvetica Neue"/>
              <a:sym typeface="Helvetica Neue"/>
            </a:endParaRPr>
          </a:p>
        </p:txBody>
      </p:sp>
      <p:graphicFrame>
        <p:nvGraphicFramePr>
          <p:cNvPr id="662" name="Google Shape;662;p30"/>
          <p:cNvGraphicFramePr/>
          <p:nvPr/>
        </p:nvGraphicFramePr>
        <p:xfrm>
          <a:off x="205450" y="2265500"/>
          <a:ext cx="3000000" cy="3000000"/>
        </p:xfrm>
        <a:graphic>
          <a:graphicData uri="http://schemas.openxmlformats.org/drawingml/2006/table">
            <a:tbl>
              <a:tblPr>
                <a:noFill/>
                <a:tableStyleId>{731C519C-6C1C-4E7D-863A-BACB7DDD5977}</a:tableStyleId>
              </a:tblPr>
              <a:tblGrid>
                <a:gridCol w="831700"/>
                <a:gridCol w="815300"/>
              </a:tblGrid>
              <a:tr h="306250">
                <a:tc gridSpan="2">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Class POSITIVE</a:t>
                      </a:r>
                      <a:endParaRPr b="1" sz="1400" u="none" cap="none" strike="noStrike"/>
                    </a:p>
                  </a:txBody>
                  <a:tcPr marT="91425" marB="91425" marR="91425" marL="91425">
                    <a:solidFill>
                      <a:srgbClr val="F3F3F3"/>
                    </a:solidFill>
                  </a:tcPr>
                </a:tc>
                <a:tc hMerge="1"/>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I</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love</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this</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fun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film</a:t>
                      </a:r>
                      <a:endParaRPr sz="1400" u="none" cap="none" strike="noStrike"/>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048ab36023_0_0"/>
          <p:cNvSpPr/>
          <p:nvPr/>
        </p:nvSpPr>
        <p:spPr>
          <a:xfrm>
            <a:off x="234387" y="3145700"/>
            <a:ext cx="6015900" cy="16494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2048ab36023_0_0"/>
          <p:cNvSpPr txBox="1"/>
          <p:nvPr>
            <p:ph idx="1" type="body"/>
          </p:nvPr>
        </p:nvSpPr>
        <p:spPr>
          <a:xfrm>
            <a:off x="205450" y="969250"/>
            <a:ext cx="6134700" cy="35928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 = {Positive, Negative, Neutral}</a:t>
            </a:r>
            <a:endParaRPr sz="19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x</a:t>
            </a:r>
            <a:r>
              <a:rPr baseline="-25000" lang="en" sz="1900">
                <a:solidFill>
                  <a:schemeClr val="lt1"/>
                </a:solidFill>
                <a:latin typeface="Helvetica Neue"/>
                <a:ea typeface="Helvetica Neue"/>
                <a:cs typeface="Helvetica Neue"/>
                <a:sym typeface="Helvetica Neue"/>
              </a:rPr>
              <a:t>1 </a:t>
            </a:r>
            <a:r>
              <a:rPr lang="en" sz="1900">
                <a:solidFill>
                  <a:schemeClr val="lt1"/>
                </a:solidFill>
                <a:latin typeface="Helvetica Neue"/>
                <a:ea typeface="Helvetica Neue"/>
                <a:cs typeface="Helvetica Neue"/>
                <a:sym typeface="Helvetica Neue"/>
              </a:rPr>
              <a:t>= “This film blew me away, exciting, fast paced, surprisingly gritty, and genuinely had an awesome story…”</a:t>
            </a:r>
            <a:endParaRPr sz="19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a:t>
            </a:r>
            <a:r>
              <a:rPr baseline="-25000" lang="en" sz="1900">
                <a:solidFill>
                  <a:schemeClr val="lt1"/>
                </a:solidFill>
                <a:latin typeface="Helvetica Neue"/>
                <a:ea typeface="Helvetica Neue"/>
                <a:cs typeface="Helvetica Neue"/>
                <a:sym typeface="Helvetica Neue"/>
              </a:rPr>
              <a:t>1</a:t>
            </a:r>
            <a:r>
              <a:rPr lang="en" sz="1900">
                <a:solidFill>
                  <a:schemeClr val="lt1"/>
                </a:solidFill>
                <a:latin typeface="Helvetica Neue"/>
                <a:ea typeface="Helvetica Neue"/>
                <a:cs typeface="Helvetica Neue"/>
                <a:sym typeface="Helvetica Neue"/>
              </a:rPr>
              <a:t> = </a:t>
            </a:r>
            <a:r>
              <a:rPr b="1" lang="en" sz="1900">
                <a:solidFill>
                  <a:schemeClr val="lt1"/>
                </a:solidFill>
                <a:latin typeface="Helvetica Neue"/>
                <a:ea typeface="Helvetica Neue"/>
                <a:cs typeface="Helvetica Neue"/>
                <a:sym typeface="Helvetica Neue"/>
              </a:rPr>
              <a:t>Positive</a:t>
            </a:r>
            <a:endParaRPr b="1" sz="1900">
              <a:solidFill>
                <a:schemeClr val="lt1"/>
              </a:solidFill>
              <a:latin typeface="Helvetica Neue"/>
              <a:ea typeface="Helvetica Neue"/>
              <a:cs typeface="Helvetica Neue"/>
              <a:sym typeface="Helvetica Neue"/>
            </a:endParaRPr>
          </a:p>
          <a:p>
            <a:pPr indent="-114300" lvl="0" marL="400050" rtl="0" algn="l">
              <a:lnSpc>
                <a:spcPct val="115000"/>
              </a:lnSpc>
              <a:spcBef>
                <a:spcPts val="1000"/>
              </a:spcBef>
              <a:spcAft>
                <a:spcPts val="0"/>
              </a:spcAft>
              <a:buSzPts val="900"/>
              <a:buNone/>
            </a:pPr>
            <a:r>
              <a:t/>
            </a:r>
            <a:endParaRPr sz="1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x2 = “... This boring 3 hour movie had no proper plot whatsoever but just a bunch of random scenes and stupid dialogues ...”</a:t>
            </a:r>
            <a:r>
              <a:rPr baseline="-25000" lang="en" sz="1900">
                <a:solidFill>
                  <a:schemeClr val="lt1"/>
                </a:solidFill>
                <a:latin typeface="Helvetica Neue"/>
                <a:ea typeface="Helvetica Neue"/>
                <a:cs typeface="Helvetica Neue"/>
                <a:sym typeface="Helvetica Neue"/>
              </a:rPr>
              <a:t> </a:t>
            </a:r>
            <a:endParaRPr sz="19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a:t>
            </a:r>
            <a:r>
              <a:rPr baseline="-25000" lang="en" sz="1900">
                <a:solidFill>
                  <a:schemeClr val="lt1"/>
                </a:solidFill>
                <a:latin typeface="Helvetica Neue"/>
                <a:ea typeface="Helvetica Neue"/>
                <a:cs typeface="Helvetica Neue"/>
                <a:sym typeface="Helvetica Neue"/>
              </a:rPr>
              <a:t>2</a:t>
            </a:r>
            <a:r>
              <a:rPr lang="en" sz="1900">
                <a:solidFill>
                  <a:schemeClr val="lt1"/>
                </a:solidFill>
                <a:latin typeface="Helvetica Neue"/>
                <a:ea typeface="Helvetica Neue"/>
                <a:cs typeface="Helvetica Neue"/>
                <a:sym typeface="Helvetica Neue"/>
              </a:rPr>
              <a:t> = </a:t>
            </a:r>
            <a:endParaRPr b="1" baseline="-25000" sz="1900">
              <a:solidFill>
                <a:schemeClr val="lt1"/>
              </a:solidFill>
              <a:latin typeface="Helvetica Neue"/>
              <a:ea typeface="Helvetica Neue"/>
              <a:cs typeface="Helvetica Neue"/>
              <a:sym typeface="Helvetica Neue"/>
            </a:endParaRPr>
          </a:p>
        </p:txBody>
      </p:sp>
      <p:sp>
        <p:nvSpPr>
          <p:cNvPr id="119" name="Google Shape;119;g2048ab36023_0_0"/>
          <p:cNvSpPr/>
          <p:nvPr/>
        </p:nvSpPr>
        <p:spPr>
          <a:xfrm>
            <a:off x="234375" y="1401775"/>
            <a:ext cx="6015900" cy="1649400"/>
          </a:xfrm>
          <a:prstGeom prst="rect">
            <a:avLst/>
          </a:prstGeom>
          <a:noFill/>
          <a:ln cap="flat" cmpd="sng" w="1905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2048ab36023_0_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Movie Reviews</a:t>
            </a:r>
            <a:endParaRPr b="1" sz="3100">
              <a:latin typeface="Helvetica Neue"/>
              <a:ea typeface="Helvetica Neue"/>
              <a:cs typeface="Helvetica Neue"/>
              <a:sym typeface="Helvetica Neue"/>
            </a:endParaRPr>
          </a:p>
        </p:txBody>
      </p:sp>
      <p:pic>
        <p:nvPicPr>
          <p:cNvPr id="121" name="Google Shape;121;g2048ab36023_0_0"/>
          <p:cNvPicPr preferRelativeResize="0"/>
          <p:nvPr/>
        </p:nvPicPr>
        <p:blipFill rotWithShape="1">
          <a:blip r:embed="rId3">
            <a:alphaModFix/>
          </a:blip>
          <a:srcRect b="0" l="0" r="0" t="0"/>
          <a:stretch/>
        </p:blipFill>
        <p:spPr>
          <a:xfrm>
            <a:off x="6340977" y="596703"/>
            <a:ext cx="2806331" cy="4210524"/>
          </a:xfrm>
          <a:prstGeom prst="rect">
            <a:avLst/>
          </a:prstGeom>
          <a:noFill/>
          <a:ln>
            <a:noFill/>
          </a:ln>
        </p:spPr>
      </p:pic>
      <p:pic>
        <p:nvPicPr>
          <p:cNvPr descr="IMDb - Wikipedia" id="122" name="Google Shape;122;g2048ab36023_0_0"/>
          <p:cNvPicPr preferRelativeResize="0"/>
          <p:nvPr/>
        </p:nvPicPr>
        <p:blipFill rotWithShape="1">
          <a:blip r:embed="rId4">
            <a:alphaModFix/>
          </a:blip>
          <a:srcRect b="0" l="0" r="0" t="0"/>
          <a:stretch/>
        </p:blipFill>
        <p:spPr>
          <a:xfrm>
            <a:off x="8186775" y="4202760"/>
            <a:ext cx="881037" cy="4461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g2048ab36023_0_239"/>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Assigning each word: P( </a:t>
            </a:r>
            <a:r>
              <a:rPr i="1" lang="en" sz="2600">
                <a:solidFill>
                  <a:schemeClr val="lt1"/>
                </a:solidFill>
                <a:latin typeface="Helvetica Neue"/>
                <a:ea typeface="Helvetica Neue"/>
                <a:cs typeface="Helvetica Neue"/>
                <a:sym typeface="Helvetica Neue"/>
              </a:rPr>
              <a:t>word</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c </a:t>
            </a:r>
            <a:r>
              <a:rPr lang="en" sz="26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393700" lvl="0" marL="457200" rtl="0" algn="l">
              <a:lnSpc>
                <a:spcPct val="115000"/>
              </a:lnSpc>
              <a:spcBef>
                <a:spcPts val="1000"/>
              </a:spcBef>
              <a:spcAft>
                <a:spcPts val="100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Assigning each sentence: P( </a:t>
            </a:r>
            <a:r>
              <a:rPr i="1" lang="en" sz="2600">
                <a:solidFill>
                  <a:schemeClr val="lt1"/>
                </a:solidFill>
                <a:latin typeface="Helvetica Neue"/>
                <a:ea typeface="Helvetica Neue"/>
                <a:cs typeface="Helvetica Neue"/>
                <a:sym typeface="Helvetica Neue"/>
              </a:rPr>
              <a:t>s</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c </a:t>
            </a:r>
            <a:r>
              <a:rPr lang="en" sz="2600">
                <a:solidFill>
                  <a:schemeClr val="lt1"/>
                </a:solidFill>
                <a:latin typeface="Helvetica Neue"/>
                <a:ea typeface="Helvetica Neue"/>
                <a:cs typeface="Helvetica Neue"/>
                <a:sym typeface="Helvetica Neue"/>
              </a:rPr>
              <a:t>) = ∏ P( </a:t>
            </a:r>
            <a:r>
              <a:rPr i="1" lang="en" sz="2600">
                <a:solidFill>
                  <a:schemeClr val="lt1"/>
                </a:solidFill>
                <a:latin typeface="Helvetica Neue"/>
                <a:ea typeface="Helvetica Neue"/>
                <a:cs typeface="Helvetica Neue"/>
                <a:sym typeface="Helvetica Neue"/>
              </a:rPr>
              <a:t>word</a:t>
            </a:r>
            <a:r>
              <a:rPr lang="en" sz="2600">
                <a:solidFill>
                  <a:schemeClr val="lt1"/>
                </a:solidFill>
                <a:latin typeface="Helvetica Neue"/>
                <a:ea typeface="Helvetica Neue"/>
                <a:cs typeface="Helvetica Neue"/>
                <a:sym typeface="Helvetica Neue"/>
              </a:rPr>
              <a:t> | </a:t>
            </a:r>
            <a:r>
              <a:rPr i="1" lang="en" sz="2600">
                <a:solidFill>
                  <a:schemeClr val="lt1"/>
                </a:solidFill>
                <a:latin typeface="Helvetica Neue"/>
                <a:ea typeface="Helvetica Neue"/>
                <a:cs typeface="Helvetica Neue"/>
                <a:sym typeface="Helvetica Neue"/>
              </a:rPr>
              <a:t>c</a:t>
            </a:r>
            <a:r>
              <a:rPr lang="en" sz="2600">
                <a:solidFill>
                  <a:schemeClr val="lt1"/>
                </a:solidFill>
                <a:latin typeface="Helvetica Neue"/>
                <a:ea typeface="Helvetica Neue"/>
                <a:cs typeface="Helvetica Neue"/>
                <a:sym typeface="Helvetica Neue"/>
              </a:rPr>
              <a:t> )</a:t>
            </a:r>
            <a:endParaRPr sz="2600">
              <a:solidFill>
                <a:schemeClr val="lt1"/>
              </a:solidFill>
              <a:latin typeface="Helvetica Neue"/>
              <a:ea typeface="Helvetica Neue"/>
              <a:cs typeface="Helvetica Neue"/>
              <a:sym typeface="Helvetica Neue"/>
            </a:endParaRPr>
          </a:p>
        </p:txBody>
      </p:sp>
      <p:sp>
        <p:nvSpPr>
          <p:cNvPr id="668" name="Google Shape;668;g2048ab36023_0_23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and LM</a:t>
            </a:r>
            <a:endParaRPr b="1" sz="3100">
              <a:latin typeface="Helvetica Neue"/>
              <a:ea typeface="Helvetica Neue"/>
              <a:cs typeface="Helvetica Neue"/>
              <a:sym typeface="Helvetica Neue"/>
            </a:endParaRPr>
          </a:p>
        </p:txBody>
      </p:sp>
      <p:graphicFrame>
        <p:nvGraphicFramePr>
          <p:cNvPr id="669" name="Google Shape;669;g2048ab36023_0_239"/>
          <p:cNvGraphicFramePr/>
          <p:nvPr/>
        </p:nvGraphicFramePr>
        <p:xfrm>
          <a:off x="205450" y="2265500"/>
          <a:ext cx="3000000" cy="3000000"/>
        </p:xfrm>
        <a:graphic>
          <a:graphicData uri="http://schemas.openxmlformats.org/drawingml/2006/table">
            <a:tbl>
              <a:tblPr>
                <a:noFill/>
                <a:tableStyleId>{731C519C-6C1C-4E7D-863A-BACB7DDD5977}</a:tableStyleId>
              </a:tblPr>
              <a:tblGrid>
                <a:gridCol w="831700"/>
                <a:gridCol w="815300"/>
              </a:tblGrid>
              <a:tr h="306250">
                <a:tc gridSpan="2">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Class POSITIVE</a:t>
                      </a:r>
                      <a:endParaRPr b="1" sz="1400" u="none" cap="none" strike="noStrike"/>
                    </a:p>
                  </a:txBody>
                  <a:tcPr marT="91425" marB="91425" marR="91425" marL="91425">
                    <a:solidFill>
                      <a:srgbClr val="F3F3F3"/>
                    </a:solidFill>
                  </a:tcPr>
                </a:tc>
                <a:tc hMerge="1"/>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I</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love</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this</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fun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film</a:t>
                      </a:r>
                      <a:endParaRPr sz="1400" u="none" cap="none" strike="noStrike"/>
                    </a:p>
                  </a:txBody>
                  <a:tcPr marT="91425" marB="91425" marR="91425" marL="91425"/>
                </a:tc>
              </a:tr>
            </a:tbl>
          </a:graphicData>
        </a:graphic>
      </p:graphicFrame>
      <p:graphicFrame>
        <p:nvGraphicFramePr>
          <p:cNvPr id="670" name="Google Shape;670;g2048ab36023_0_239"/>
          <p:cNvGraphicFramePr/>
          <p:nvPr/>
        </p:nvGraphicFramePr>
        <p:xfrm>
          <a:off x="2597575" y="2265500"/>
          <a:ext cx="3000000" cy="3000000"/>
        </p:xfrm>
        <a:graphic>
          <a:graphicData uri="http://schemas.openxmlformats.org/drawingml/2006/table">
            <a:tbl>
              <a:tblPr>
                <a:noFill/>
                <a:tableStyleId>{731C519C-6C1C-4E7D-863A-BACB7DDD5977}</a:tableStyleId>
              </a:tblPr>
              <a:tblGrid>
                <a:gridCol w="752675"/>
                <a:gridCol w="983100"/>
                <a:gridCol w="1002400"/>
                <a:gridCol w="1041125"/>
                <a:gridCol w="103625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love</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this</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fun</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film</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r>
            </a:tbl>
          </a:graphicData>
        </a:graphic>
      </p:graphicFrame>
      <p:sp>
        <p:nvSpPr>
          <p:cNvPr id="671" name="Google Shape;671;g2048ab36023_0_239"/>
          <p:cNvSpPr txBox="1"/>
          <p:nvPr/>
        </p:nvSpPr>
        <p:spPr>
          <a:xfrm>
            <a:off x="2597575" y="3205225"/>
            <a:ext cx="48156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2600"/>
              <a:buFont typeface="Arial"/>
              <a:buNone/>
            </a:pPr>
            <a:r>
              <a:rPr b="0" i="0" lang="en" sz="2600" u="none" cap="none" strike="noStrike">
                <a:solidFill>
                  <a:schemeClr val="lt1"/>
                </a:solidFill>
                <a:latin typeface="Helvetica Neue"/>
                <a:ea typeface="Helvetica Neue"/>
                <a:cs typeface="Helvetica Neue"/>
                <a:sym typeface="Helvetica Neue"/>
              </a:rPr>
              <a:t>P( </a:t>
            </a:r>
            <a:r>
              <a:rPr b="0" i="1" lang="en" sz="2600" u="none" cap="none" strike="noStrike">
                <a:solidFill>
                  <a:schemeClr val="lt1"/>
                </a:solidFill>
                <a:latin typeface="Helvetica Neue"/>
                <a:ea typeface="Helvetica Neue"/>
                <a:cs typeface="Helvetica Neue"/>
                <a:sym typeface="Helvetica Neue"/>
              </a:rPr>
              <a:t>s</a:t>
            </a:r>
            <a:r>
              <a:rPr b="0" i="0" lang="en" sz="2600" u="none" cap="none" strike="noStrike">
                <a:solidFill>
                  <a:schemeClr val="lt1"/>
                </a:solidFill>
                <a:latin typeface="Helvetica Neue"/>
                <a:ea typeface="Helvetica Neue"/>
                <a:cs typeface="Helvetica Neue"/>
                <a:sym typeface="Helvetica Neue"/>
              </a:rPr>
              <a:t> | </a:t>
            </a:r>
            <a:r>
              <a:rPr b="0" i="1" lang="en" sz="2600" u="none" cap="none" strike="noStrike">
                <a:solidFill>
                  <a:schemeClr val="lt1"/>
                </a:solidFill>
                <a:latin typeface="Helvetica Neue"/>
                <a:ea typeface="Helvetica Neue"/>
                <a:cs typeface="Helvetica Neue"/>
                <a:sym typeface="Helvetica Neue"/>
              </a:rPr>
              <a:t>POSITIVE </a:t>
            </a:r>
            <a:r>
              <a:rPr b="0" i="0" lang="en" sz="2600" u="none" cap="none" strike="noStrike">
                <a:solidFill>
                  <a:schemeClr val="lt1"/>
                </a:solidFill>
                <a:latin typeface="Helvetica Neue"/>
                <a:ea typeface="Helvetica Neue"/>
                <a:cs typeface="Helvetica Neue"/>
                <a:sym typeface="Helvetica Neue"/>
              </a:rPr>
              <a:t>) = 0.0000005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1"/>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100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Which class assigns the higher probability to </a:t>
            </a:r>
            <a:r>
              <a:rPr i="1" lang="en" sz="2600">
                <a:solidFill>
                  <a:schemeClr val="lt1"/>
                </a:solidFill>
                <a:latin typeface="Helvetica Neue"/>
                <a:ea typeface="Helvetica Neue"/>
                <a:cs typeface="Helvetica Neue"/>
                <a:sym typeface="Helvetica Neue"/>
              </a:rPr>
              <a:t>s</a:t>
            </a:r>
            <a:r>
              <a:rPr lang="en" sz="2600">
                <a:solidFill>
                  <a:schemeClr val="lt1"/>
                </a:solidFill>
                <a:latin typeface="Helvetica Neue"/>
                <a:ea typeface="Helvetica Neue"/>
                <a:cs typeface="Helvetica Neue"/>
                <a:sym typeface="Helvetica Neue"/>
              </a:rPr>
              <a:t>?</a:t>
            </a:r>
            <a:endParaRPr sz="2600">
              <a:solidFill>
                <a:schemeClr val="lt1"/>
              </a:solidFill>
              <a:latin typeface="Helvetica Neue"/>
              <a:ea typeface="Helvetica Neue"/>
              <a:cs typeface="Helvetica Neue"/>
              <a:sym typeface="Helvetica Neue"/>
            </a:endParaRPr>
          </a:p>
        </p:txBody>
      </p:sp>
      <p:sp>
        <p:nvSpPr>
          <p:cNvPr id="677" name="Google Shape;677;p3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as a LM</a:t>
            </a:r>
            <a:endParaRPr b="1" sz="3100">
              <a:latin typeface="Helvetica Neue"/>
              <a:ea typeface="Helvetica Neue"/>
              <a:cs typeface="Helvetica Neue"/>
              <a:sym typeface="Helvetica Neue"/>
            </a:endParaRPr>
          </a:p>
        </p:txBody>
      </p:sp>
      <p:graphicFrame>
        <p:nvGraphicFramePr>
          <p:cNvPr id="678" name="Google Shape;678;p31"/>
          <p:cNvGraphicFramePr/>
          <p:nvPr/>
        </p:nvGraphicFramePr>
        <p:xfrm>
          <a:off x="205450" y="1765100"/>
          <a:ext cx="3000000" cy="3000000"/>
        </p:xfrm>
        <a:graphic>
          <a:graphicData uri="http://schemas.openxmlformats.org/drawingml/2006/table">
            <a:tbl>
              <a:tblPr>
                <a:noFill/>
                <a:tableStyleId>{731C519C-6C1C-4E7D-863A-BACB7DDD5977}</a:tableStyleId>
              </a:tblPr>
              <a:tblGrid>
                <a:gridCol w="831700"/>
                <a:gridCol w="815300"/>
              </a:tblGrid>
              <a:tr h="306250">
                <a:tc gridSpan="2">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Class POSITIVE</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4C2F4"/>
                    </a:solidFill>
                  </a:tcPr>
                </a:tc>
                <a:tc hMerge="1"/>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I</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love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this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fun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film</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79" name="Google Shape;679;p31"/>
          <p:cNvGraphicFramePr/>
          <p:nvPr/>
        </p:nvGraphicFramePr>
        <p:xfrm>
          <a:off x="3972025" y="1765100"/>
          <a:ext cx="3000000" cy="3000000"/>
        </p:xfrm>
        <a:graphic>
          <a:graphicData uri="http://schemas.openxmlformats.org/drawingml/2006/table">
            <a:tbl>
              <a:tblPr>
                <a:noFill/>
                <a:tableStyleId>{731C519C-6C1C-4E7D-863A-BACB7DDD5977}</a:tableStyleId>
              </a:tblPr>
              <a:tblGrid>
                <a:gridCol w="752675"/>
                <a:gridCol w="983100"/>
                <a:gridCol w="1002400"/>
                <a:gridCol w="1041125"/>
                <a:gridCol w="103625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love</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this</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fun</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film</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0.1</a:t>
                      </a:r>
                      <a:endParaRPr sz="1400" u="none" cap="none" strike="noStrike">
                        <a:solidFill>
                          <a:srgbClr val="1155CC"/>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0.1</a:t>
                      </a:r>
                      <a:endParaRPr sz="1400" u="none" cap="none" strike="noStrike">
                        <a:solidFill>
                          <a:srgbClr val="1155CC"/>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0.05</a:t>
                      </a:r>
                      <a:endParaRPr sz="1400" u="none" cap="none" strike="noStrike">
                        <a:solidFill>
                          <a:srgbClr val="1155CC"/>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0.01</a:t>
                      </a:r>
                      <a:endParaRPr sz="1400" u="none" cap="none" strike="noStrike">
                        <a:solidFill>
                          <a:srgbClr val="1155CC"/>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0.1</a:t>
                      </a:r>
                      <a:endParaRPr sz="1400" u="none" cap="none" strike="noStrike">
                        <a:solidFill>
                          <a:srgbClr val="1155CC"/>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8761D"/>
                          </a:solidFill>
                        </a:rPr>
                        <a:t>0.2</a:t>
                      </a:r>
                      <a:endParaRPr sz="1400" u="none" cap="none" strike="noStrike">
                        <a:solidFill>
                          <a:srgbClr val="38761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8761D"/>
                          </a:solidFill>
                        </a:rPr>
                        <a:t>0.001</a:t>
                      </a:r>
                      <a:endParaRPr sz="1400" u="none" cap="none" strike="noStrike">
                        <a:solidFill>
                          <a:srgbClr val="38761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8761D"/>
                          </a:solidFill>
                        </a:rPr>
                        <a:t>0.01</a:t>
                      </a:r>
                      <a:endParaRPr sz="1400" u="none" cap="none" strike="noStrike">
                        <a:solidFill>
                          <a:srgbClr val="38761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8761D"/>
                          </a:solidFill>
                        </a:rPr>
                        <a:t>0.005</a:t>
                      </a:r>
                      <a:endParaRPr sz="1400" u="none" cap="none" strike="noStrike">
                        <a:solidFill>
                          <a:srgbClr val="38761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8761D"/>
                          </a:solidFill>
                        </a:rPr>
                        <a:t>0.1</a:t>
                      </a:r>
                      <a:endParaRPr sz="1400" u="none" cap="none" strike="noStrike">
                        <a:solidFill>
                          <a:srgbClr val="38761D"/>
                        </a:solidFill>
                      </a:endParaRPr>
                    </a:p>
                  </a:txBody>
                  <a:tcPr marT="91425" marB="91425" marR="91425" marL="91425"/>
                </a:tc>
              </a:tr>
            </a:tbl>
          </a:graphicData>
        </a:graphic>
      </p:graphicFrame>
      <p:graphicFrame>
        <p:nvGraphicFramePr>
          <p:cNvPr id="680" name="Google Shape;680;p31"/>
          <p:cNvGraphicFramePr/>
          <p:nvPr/>
        </p:nvGraphicFramePr>
        <p:xfrm>
          <a:off x="2088738" y="1765100"/>
          <a:ext cx="3000000" cy="3000000"/>
        </p:xfrm>
        <a:graphic>
          <a:graphicData uri="http://schemas.openxmlformats.org/drawingml/2006/table">
            <a:tbl>
              <a:tblPr>
                <a:noFill/>
                <a:tableStyleId>{731C519C-6C1C-4E7D-863A-BACB7DDD5977}</a:tableStyleId>
              </a:tblPr>
              <a:tblGrid>
                <a:gridCol w="831700"/>
                <a:gridCol w="815300"/>
              </a:tblGrid>
              <a:tr h="306250">
                <a:tc gridSpan="2">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Class NEGATIVE</a:t>
                      </a:r>
                      <a:endParaRPr b="1" sz="1400" u="none" cap="none" strike="noStrike"/>
                    </a:p>
                  </a:txBody>
                  <a:tcPr marT="91425" marB="91425" marR="91425" marL="91425">
                    <a:solidFill>
                      <a:srgbClr val="EA9999"/>
                    </a:solidFill>
                  </a:tcPr>
                </a:tc>
                <a:tc hMerge="1"/>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I</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love</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this</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0.005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fun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film</a:t>
                      </a:r>
                      <a:endParaRPr sz="1400" u="none" cap="none" strike="noStrike"/>
                    </a:p>
                  </a:txBody>
                  <a:tcPr marT="91425" marB="91425" marR="91425" marL="91425"/>
                </a:tc>
              </a:tr>
            </a:tbl>
          </a:graphicData>
        </a:graphic>
      </p:graphicFrame>
      <p:sp>
        <p:nvSpPr>
          <p:cNvPr id="681" name="Google Shape;681;p31"/>
          <p:cNvSpPr txBox="1"/>
          <p:nvPr/>
        </p:nvSpPr>
        <p:spPr>
          <a:xfrm>
            <a:off x="3972025" y="3161150"/>
            <a:ext cx="48156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2600"/>
              <a:buFont typeface="Arial"/>
              <a:buNone/>
            </a:pPr>
            <a:r>
              <a:rPr b="0" i="0" lang="en" sz="2600" u="none" cap="none" strike="noStrike">
                <a:solidFill>
                  <a:srgbClr val="434343"/>
                </a:solidFill>
                <a:latin typeface="Helvetica Neue"/>
                <a:ea typeface="Helvetica Neue"/>
                <a:cs typeface="Helvetica Neue"/>
                <a:sym typeface="Helvetica Neue"/>
              </a:rPr>
              <a:t>P( </a:t>
            </a:r>
            <a:r>
              <a:rPr b="0" i="1" lang="en" sz="2600" u="none" cap="none" strike="noStrike">
                <a:solidFill>
                  <a:srgbClr val="434343"/>
                </a:solidFill>
                <a:latin typeface="Helvetica Neue"/>
                <a:ea typeface="Helvetica Neue"/>
                <a:cs typeface="Helvetica Neue"/>
                <a:sym typeface="Helvetica Neue"/>
              </a:rPr>
              <a:t>s</a:t>
            </a:r>
            <a:r>
              <a:rPr b="0" i="0" lang="en" sz="2600" u="none" cap="none" strike="noStrike">
                <a:solidFill>
                  <a:srgbClr val="434343"/>
                </a:solidFill>
                <a:latin typeface="Helvetica Neue"/>
                <a:ea typeface="Helvetica Neue"/>
                <a:cs typeface="Helvetica Neue"/>
                <a:sym typeface="Helvetica Neue"/>
              </a:rPr>
              <a:t> | </a:t>
            </a:r>
            <a:r>
              <a:rPr b="0" i="1" lang="en" sz="2600" u="none" cap="none" strike="noStrike">
                <a:solidFill>
                  <a:srgbClr val="434343"/>
                </a:solidFill>
                <a:latin typeface="Helvetica Neue"/>
                <a:ea typeface="Helvetica Neue"/>
                <a:cs typeface="Helvetica Neue"/>
                <a:sym typeface="Helvetica Neue"/>
              </a:rPr>
              <a:t>POSITIVE  </a:t>
            </a:r>
            <a:r>
              <a:rPr b="0" i="0" lang="en" sz="2600" u="none" cap="none" strike="noStrike">
                <a:solidFill>
                  <a:srgbClr val="434343"/>
                </a:solidFill>
                <a:latin typeface="Helvetica Neue"/>
                <a:ea typeface="Helvetica Neue"/>
                <a:cs typeface="Helvetica Neue"/>
                <a:sym typeface="Helvetica Neue"/>
              </a:rPr>
              <a:t>) = 0.0000005</a:t>
            </a:r>
            <a:endParaRPr b="0" i="0" sz="1400" u="none" cap="none" strike="noStrike">
              <a:solidFill>
                <a:srgbClr val="434343"/>
              </a:solidFill>
              <a:latin typeface="Arial"/>
              <a:ea typeface="Arial"/>
              <a:cs typeface="Arial"/>
              <a:sym typeface="Arial"/>
            </a:endParaRPr>
          </a:p>
        </p:txBody>
      </p:sp>
      <p:sp>
        <p:nvSpPr>
          <p:cNvPr id="682" name="Google Shape;682;p31"/>
          <p:cNvSpPr txBox="1"/>
          <p:nvPr/>
        </p:nvSpPr>
        <p:spPr>
          <a:xfrm>
            <a:off x="3972050" y="3790990"/>
            <a:ext cx="48156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2600"/>
              <a:buFont typeface="Arial"/>
              <a:buNone/>
            </a:pPr>
            <a:r>
              <a:rPr b="0" i="0" lang="en" sz="2600" u="none" cap="none" strike="noStrike">
                <a:solidFill>
                  <a:srgbClr val="434343"/>
                </a:solidFill>
                <a:latin typeface="Helvetica Neue"/>
                <a:ea typeface="Helvetica Neue"/>
                <a:cs typeface="Helvetica Neue"/>
                <a:sym typeface="Helvetica Neue"/>
              </a:rPr>
              <a:t>P( </a:t>
            </a:r>
            <a:r>
              <a:rPr b="0" i="1" lang="en" sz="2600" u="none" cap="none" strike="noStrike">
                <a:solidFill>
                  <a:srgbClr val="434343"/>
                </a:solidFill>
                <a:latin typeface="Helvetica Neue"/>
                <a:ea typeface="Helvetica Neue"/>
                <a:cs typeface="Helvetica Neue"/>
                <a:sym typeface="Helvetica Neue"/>
              </a:rPr>
              <a:t>s</a:t>
            </a:r>
            <a:r>
              <a:rPr b="0" i="0" lang="en" sz="2600" u="none" cap="none" strike="noStrike">
                <a:solidFill>
                  <a:srgbClr val="434343"/>
                </a:solidFill>
                <a:latin typeface="Helvetica Neue"/>
                <a:ea typeface="Helvetica Neue"/>
                <a:cs typeface="Helvetica Neue"/>
                <a:sym typeface="Helvetica Neue"/>
              </a:rPr>
              <a:t> | </a:t>
            </a:r>
            <a:r>
              <a:rPr b="0" i="1" lang="en" sz="2600" u="none" cap="none" strike="noStrike">
                <a:solidFill>
                  <a:srgbClr val="434343"/>
                </a:solidFill>
                <a:latin typeface="Helvetica Neue"/>
                <a:ea typeface="Helvetica Neue"/>
                <a:cs typeface="Helvetica Neue"/>
                <a:sym typeface="Helvetica Neue"/>
              </a:rPr>
              <a:t>NEGATIVE </a:t>
            </a:r>
            <a:r>
              <a:rPr b="0" i="0" lang="en" sz="2600" u="none" cap="none" strike="noStrike">
                <a:solidFill>
                  <a:srgbClr val="434343"/>
                </a:solidFill>
                <a:latin typeface="Helvetica Neue"/>
                <a:ea typeface="Helvetica Neue"/>
                <a:cs typeface="Helvetica Neue"/>
                <a:sym typeface="Helvetica Neue"/>
              </a:rPr>
              <a:t>) = 0.0000001</a:t>
            </a:r>
            <a:endParaRPr b="0" i="0" sz="1400" u="none" cap="none" strike="noStrike">
              <a:solidFill>
                <a:srgbClr val="434343"/>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2"/>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100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Which class assigns the higher probability to </a:t>
            </a:r>
            <a:r>
              <a:rPr i="1" lang="en" sz="2600">
                <a:solidFill>
                  <a:schemeClr val="lt1"/>
                </a:solidFill>
                <a:latin typeface="Helvetica Neue"/>
                <a:ea typeface="Helvetica Neue"/>
                <a:cs typeface="Helvetica Neue"/>
                <a:sym typeface="Helvetica Neue"/>
              </a:rPr>
              <a:t>s</a:t>
            </a:r>
            <a:r>
              <a:rPr lang="en" sz="2600">
                <a:solidFill>
                  <a:schemeClr val="lt1"/>
                </a:solidFill>
                <a:latin typeface="Helvetica Neue"/>
                <a:ea typeface="Helvetica Neue"/>
                <a:cs typeface="Helvetica Neue"/>
                <a:sym typeface="Helvetica Neue"/>
              </a:rPr>
              <a:t>?</a:t>
            </a:r>
            <a:endParaRPr sz="2600">
              <a:solidFill>
                <a:schemeClr val="lt1"/>
              </a:solidFill>
              <a:latin typeface="Helvetica Neue"/>
              <a:ea typeface="Helvetica Neue"/>
              <a:cs typeface="Helvetica Neue"/>
              <a:sym typeface="Helvetica Neue"/>
            </a:endParaRPr>
          </a:p>
        </p:txBody>
      </p:sp>
      <p:sp>
        <p:nvSpPr>
          <p:cNvPr id="688" name="Google Shape;688;p3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Naive Bayes as a LM</a:t>
            </a:r>
            <a:endParaRPr b="1" sz="3100">
              <a:latin typeface="Helvetica Neue"/>
              <a:ea typeface="Helvetica Neue"/>
              <a:cs typeface="Helvetica Neue"/>
              <a:sym typeface="Helvetica Neue"/>
            </a:endParaRPr>
          </a:p>
        </p:txBody>
      </p:sp>
      <p:graphicFrame>
        <p:nvGraphicFramePr>
          <p:cNvPr id="689" name="Google Shape;689;p32"/>
          <p:cNvGraphicFramePr/>
          <p:nvPr/>
        </p:nvGraphicFramePr>
        <p:xfrm>
          <a:off x="205450" y="1765100"/>
          <a:ext cx="3000000" cy="3000000"/>
        </p:xfrm>
        <a:graphic>
          <a:graphicData uri="http://schemas.openxmlformats.org/drawingml/2006/table">
            <a:tbl>
              <a:tblPr>
                <a:noFill/>
                <a:tableStyleId>{731C519C-6C1C-4E7D-863A-BACB7DDD5977}</a:tableStyleId>
              </a:tblPr>
              <a:tblGrid>
                <a:gridCol w="831700"/>
                <a:gridCol w="815300"/>
              </a:tblGrid>
              <a:tr h="306250">
                <a:tc gridSpan="2">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Class POSITIVE</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4C2F4"/>
                    </a:solidFill>
                  </a:tcPr>
                </a:tc>
                <a:tc hMerge="1"/>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I</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love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this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fun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film</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90" name="Google Shape;690;p32"/>
          <p:cNvGraphicFramePr/>
          <p:nvPr/>
        </p:nvGraphicFramePr>
        <p:xfrm>
          <a:off x="3972025" y="1765100"/>
          <a:ext cx="3000000" cy="3000000"/>
        </p:xfrm>
        <a:graphic>
          <a:graphicData uri="http://schemas.openxmlformats.org/drawingml/2006/table">
            <a:tbl>
              <a:tblPr>
                <a:noFill/>
                <a:tableStyleId>{731C519C-6C1C-4E7D-863A-BACB7DDD5977}</a:tableStyleId>
              </a:tblPr>
              <a:tblGrid>
                <a:gridCol w="752675"/>
                <a:gridCol w="983100"/>
                <a:gridCol w="1002400"/>
                <a:gridCol w="1041125"/>
                <a:gridCol w="103625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love</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this</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fun</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film</a:t>
                      </a:r>
                      <a:endParaRPr b="1" sz="1400" u="none" cap="none" strike="noStrike"/>
                    </a:p>
                  </a:txBody>
                  <a:tcPr marT="91425" marB="91425" marR="91425" marL="91425">
                    <a:solidFill>
                      <a:srgbClr val="F3F3F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0.1</a:t>
                      </a:r>
                      <a:endParaRPr sz="1400" u="none" cap="none" strike="noStrike">
                        <a:solidFill>
                          <a:srgbClr val="1155CC"/>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0.1</a:t>
                      </a:r>
                      <a:endParaRPr sz="1400" u="none" cap="none" strike="noStrike">
                        <a:solidFill>
                          <a:srgbClr val="1155CC"/>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0.05</a:t>
                      </a:r>
                      <a:endParaRPr sz="1400" u="none" cap="none" strike="noStrike">
                        <a:solidFill>
                          <a:srgbClr val="1155CC"/>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0.01</a:t>
                      </a:r>
                      <a:endParaRPr sz="1400" u="none" cap="none" strike="noStrike">
                        <a:solidFill>
                          <a:srgbClr val="1155CC"/>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0.1</a:t>
                      </a:r>
                      <a:endParaRPr sz="1400" u="none" cap="none" strike="noStrike">
                        <a:solidFill>
                          <a:srgbClr val="1155CC"/>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8761D"/>
                          </a:solidFill>
                        </a:rPr>
                        <a:t>0.2</a:t>
                      </a:r>
                      <a:endParaRPr sz="1400" u="none" cap="none" strike="noStrike">
                        <a:solidFill>
                          <a:srgbClr val="38761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8761D"/>
                          </a:solidFill>
                        </a:rPr>
                        <a:t>0.001</a:t>
                      </a:r>
                      <a:endParaRPr sz="1400" u="none" cap="none" strike="noStrike">
                        <a:solidFill>
                          <a:srgbClr val="38761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8761D"/>
                          </a:solidFill>
                        </a:rPr>
                        <a:t>0.01</a:t>
                      </a:r>
                      <a:endParaRPr sz="1400" u="none" cap="none" strike="noStrike">
                        <a:solidFill>
                          <a:srgbClr val="38761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8761D"/>
                          </a:solidFill>
                        </a:rPr>
                        <a:t>0.005</a:t>
                      </a:r>
                      <a:endParaRPr sz="1400" u="none" cap="none" strike="noStrike">
                        <a:solidFill>
                          <a:srgbClr val="38761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8761D"/>
                          </a:solidFill>
                        </a:rPr>
                        <a:t>0.1</a:t>
                      </a:r>
                      <a:endParaRPr sz="1400" u="none" cap="none" strike="noStrike">
                        <a:solidFill>
                          <a:srgbClr val="38761D"/>
                        </a:solidFill>
                      </a:endParaRPr>
                    </a:p>
                  </a:txBody>
                  <a:tcPr marT="91425" marB="91425" marR="91425" marL="91425"/>
                </a:tc>
              </a:tr>
            </a:tbl>
          </a:graphicData>
        </a:graphic>
      </p:graphicFrame>
      <p:sp>
        <p:nvSpPr>
          <p:cNvPr id="691" name="Google Shape;691;p32"/>
          <p:cNvSpPr txBox="1"/>
          <p:nvPr/>
        </p:nvSpPr>
        <p:spPr>
          <a:xfrm>
            <a:off x="3972025" y="3161150"/>
            <a:ext cx="4815600" cy="585000"/>
          </a:xfrm>
          <a:prstGeom prst="rect">
            <a:avLst/>
          </a:prstGeom>
          <a:noFill/>
          <a:ln cap="flat" cmpd="sng" w="19050">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2600"/>
              <a:buFont typeface="Arial"/>
              <a:buNone/>
            </a:pPr>
            <a:r>
              <a:rPr b="1" i="0" lang="en" sz="2600" u="none" cap="none" strike="noStrike">
                <a:solidFill>
                  <a:srgbClr val="1155CC"/>
                </a:solidFill>
                <a:latin typeface="Helvetica Neue"/>
                <a:ea typeface="Helvetica Neue"/>
                <a:cs typeface="Helvetica Neue"/>
                <a:sym typeface="Helvetica Neue"/>
              </a:rPr>
              <a:t>P( </a:t>
            </a:r>
            <a:r>
              <a:rPr b="1" i="1" lang="en" sz="2600" u="none" cap="none" strike="noStrike">
                <a:solidFill>
                  <a:srgbClr val="1155CC"/>
                </a:solidFill>
                <a:latin typeface="Helvetica Neue"/>
                <a:ea typeface="Helvetica Neue"/>
                <a:cs typeface="Helvetica Neue"/>
                <a:sym typeface="Helvetica Neue"/>
              </a:rPr>
              <a:t>s</a:t>
            </a:r>
            <a:r>
              <a:rPr b="1" i="0" lang="en" sz="2600" u="none" cap="none" strike="noStrike">
                <a:solidFill>
                  <a:srgbClr val="1155CC"/>
                </a:solidFill>
                <a:latin typeface="Helvetica Neue"/>
                <a:ea typeface="Helvetica Neue"/>
                <a:cs typeface="Helvetica Neue"/>
                <a:sym typeface="Helvetica Neue"/>
              </a:rPr>
              <a:t> | </a:t>
            </a:r>
            <a:r>
              <a:rPr b="1" i="1" lang="en" sz="2600" u="none" cap="none" strike="noStrike">
                <a:solidFill>
                  <a:srgbClr val="1155CC"/>
                </a:solidFill>
                <a:latin typeface="Helvetica Neue"/>
                <a:ea typeface="Helvetica Neue"/>
                <a:cs typeface="Helvetica Neue"/>
                <a:sym typeface="Helvetica Neue"/>
              </a:rPr>
              <a:t>POSITIVE  </a:t>
            </a:r>
            <a:r>
              <a:rPr b="1" i="0" lang="en" sz="2600" u="none" cap="none" strike="noStrike">
                <a:solidFill>
                  <a:srgbClr val="1155CC"/>
                </a:solidFill>
                <a:latin typeface="Helvetica Neue"/>
                <a:ea typeface="Helvetica Neue"/>
                <a:cs typeface="Helvetica Neue"/>
                <a:sym typeface="Helvetica Neue"/>
              </a:rPr>
              <a:t>) = 0.0000005</a:t>
            </a:r>
            <a:endParaRPr b="1" i="0" sz="1400" u="none" cap="none" strike="noStrike">
              <a:solidFill>
                <a:srgbClr val="1155CC"/>
              </a:solidFill>
              <a:latin typeface="Arial"/>
              <a:ea typeface="Arial"/>
              <a:cs typeface="Arial"/>
              <a:sym typeface="Arial"/>
            </a:endParaRPr>
          </a:p>
        </p:txBody>
      </p:sp>
      <p:graphicFrame>
        <p:nvGraphicFramePr>
          <p:cNvPr id="692" name="Google Shape;692;p32"/>
          <p:cNvGraphicFramePr/>
          <p:nvPr/>
        </p:nvGraphicFramePr>
        <p:xfrm>
          <a:off x="2088738" y="1765100"/>
          <a:ext cx="3000000" cy="3000000"/>
        </p:xfrm>
        <a:graphic>
          <a:graphicData uri="http://schemas.openxmlformats.org/drawingml/2006/table">
            <a:tbl>
              <a:tblPr>
                <a:noFill/>
                <a:tableStyleId>{731C519C-6C1C-4E7D-863A-BACB7DDD5977}</a:tableStyleId>
              </a:tblPr>
              <a:tblGrid>
                <a:gridCol w="831700"/>
                <a:gridCol w="815300"/>
              </a:tblGrid>
              <a:tr h="306250">
                <a:tc gridSpan="2">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Class NEGATIVE</a:t>
                      </a:r>
                      <a:endParaRPr b="1" sz="1400" u="none" cap="none" strike="noStrike"/>
                    </a:p>
                  </a:txBody>
                  <a:tcPr marT="91425" marB="91425" marR="91425" marL="91425">
                    <a:solidFill>
                      <a:srgbClr val="EA9999"/>
                    </a:solidFill>
                  </a:tcPr>
                </a:tc>
                <a:tc hMerge="1"/>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I</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love</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this</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0.005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fun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film</a:t>
                      </a:r>
                      <a:endParaRPr sz="1400" u="none" cap="none" strike="noStrike"/>
                    </a:p>
                  </a:txBody>
                  <a:tcPr marT="91425" marB="91425" marR="91425" marL="91425"/>
                </a:tc>
              </a:tr>
            </a:tbl>
          </a:graphicData>
        </a:graphic>
      </p:graphicFrame>
      <p:sp>
        <p:nvSpPr>
          <p:cNvPr id="693" name="Google Shape;693;p32"/>
          <p:cNvSpPr txBox="1"/>
          <p:nvPr/>
        </p:nvSpPr>
        <p:spPr>
          <a:xfrm>
            <a:off x="3972050" y="3790990"/>
            <a:ext cx="48156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2600"/>
              <a:buFont typeface="Arial"/>
              <a:buNone/>
            </a:pPr>
            <a:r>
              <a:rPr b="0" i="0" lang="en" sz="2600" u="none" cap="none" strike="noStrike">
                <a:solidFill>
                  <a:schemeClr val="lt1"/>
                </a:solidFill>
                <a:latin typeface="Helvetica Neue"/>
                <a:ea typeface="Helvetica Neue"/>
                <a:cs typeface="Helvetica Neue"/>
                <a:sym typeface="Helvetica Neue"/>
              </a:rPr>
              <a:t>P( </a:t>
            </a:r>
            <a:r>
              <a:rPr b="0" i="1" lang="en" sz="2600" u="none" cap="none" strike="noStrike">
                <a:solidFill>
                  <a:schemeClr val="lt1"/>
                </a:solidFill>
                <a:latin typeface="Helvetica Neue"/>
                <a:ea typeface="Helvetica Neue"/>
                <a:cs typeface="Helvetica Neue"/>
                <a:sym typeface="Helvetica Neue"/>
              </a:rPr>
              <a:t>s</a:t>
            </a:r>
            <a:r>
              <a:rPr b="0" i="0" lang="en" sz="2600" u="none" cap="none" strike="noStrike">
                <a:solidFill>
                  <a:schemeClr val="lt1"/>
                </a:solidFill>
                <a:latin typeface="Helvetica Neue"/>
                <a:ea typeface="Helvetica Neue"/>
                <a:cs typeface="Helvetica Neue"/>
                <a:sym typeface="Helvetica Neue"/>
              </a:rPr>
              <a:t> | </a:t>
            </a:r>
            <a:r>
              <a:rPr b="0" i="1" lang="en" sz="2600" u="none" cap="none" strike="noStrike">
                <a:solidFill>
                  <a:schemeClr val="lt1"/>
                </a:solidFill>
                <a:latin typeface="Helvetica Neue"/>
                <a:ea typeface="Helvetica Neue"/>
                <a:cs typeface="Helvetica Neue"/>
                <a:sym typeface="Helvetica Neue"/>
              </a:rPr>
              <a:t>NEGATIVE </a:t>
            </a:r>
            <a:r>
              <a:rPr b="0" i="0" lang="en" sz="2600" u="none" cap="none" strike="noStrike">
                <a:solidFill>
                  <a:schemeClr val="lt1"/>
                </a:solidFill>
                <a:latin typeface="Helvetica Neue"/>
                <a:ea typeface="Helvetica Neue"/>
                <a:cs typeface="Helvetica Neue"/>
                <a:sym typeface="Helvetica Neue"/>
              </a:rPr>
              <a:t>) = 0.0000001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3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Other Classifiers</a:t>
            </a:r>
            <a:endParaRPr b="1" sz="3100">
              <a:latin typeface="Helvetica Neue"/>
              <a:ea typeface="Helvetica Neue"/>
              <a:cs typeface="Helvetica Neue"/>
              <a:sym typeface="Helvetica Neue"/>
            </a:endParaRPr>
          </a:p>
        </p:txBody>
      </p:sp>
      <p:sp>
        <p:nvSpPr>
          <p:cNvPr id="699" name="Google Shape;699;p33"/>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Naive Bayes is named as such because of:</a:t>
            </a:r>
            <a:endParaRPr sz="2200">
              <a:solidFill>
                <a:schemeClr val="lt1"/>
              </a:solidFill>
              <a:latin typeface="Helvetica Neue"/>
              <a:ea typeface="Helvetica Neue"/>
              <a:cs typeface="Helvetica Neue"/>
              <a:sym typeface="Helvetica Neue"/>
            </a:endParaRPr>
          </a:p>
          <a:p>
            <a:pPr indent="-368300" lvl="1" marL="9144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Naively ignoring the dependencies between words and their order in the text, treating each word as equally informative.</a:t>
            </a:r>
            <a:endParaRPr sz="22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The feature probabilities P(xi | cj ) are independent given class / label c.</a:t>
            </a:r>
            <a:endParaRPr sz="22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a:t>
            </a:r>
            <a:endParaRPr sz="22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14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Discriminative classifiers avoid this problem by not attempting to model the “generative” probability </a:t>
            </a:r>
            <a:r>
              <a:rPr i="1" lang="en" sz="2200">
                <a:solidFill>
                  <a:schemeClr val="lt1"/>
                </a:solidFill>
                <a:latin typeface="Helvetica Neue"/>
                <a:ea typeface="Helvetica Neue"/>
                <a:cs typeface="Helvetica Neue"/>
                <a:sym typeface="Helvetica Neue"/>
              </a:rPr>
              <a:t>p</a:t>
            </a:r>
            <a:r>
              <a:rPr lang="en" sz="2200">
                <a:solidFill>
                  <a:schemeClr val="lt1"/>
                </a:solidFill>
                <a:latin typeface="Helvetica Neue"/>
                <a:ea typeface="Helvetica Neue"/>
                <a:cs typeface="Helvetica Neue"/>
                <a:sym typeface="Helvetica Neue"/>
              </a:rPr>
              <a:t>(</a:t>
            </a:r>
            <a:r>
              <a:rPr i="1" lang="en" sz="2200">
                <a:solidFill>
                  <a:schemeClr val="lt1"/>
                </a:solidFill>
                <a:latin typeface="Helvetica Neue"/>
                <a:ea typeface="Helvetica Neue"/>
                <a:cs typeface="Helvetica Neue"/>
                <a:sym typeface="Helvetica Neue"/>
              </a:rPr>
              <a:t>x</a:t>
            </a: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200">
              <a:solidFill>
                <a:schemeClr val="lt1"/>
              </a:solidFill>
              <a:latin typeface="Helvetica Neue"/>
              <a:ea typeface="Helvetica Neue"/>
              <a:cs typeface="Helvetica Neue"/>
              <a:sym typeface="Helvetica Neue"/>
            </a:endParaRPr>
          </a:p>
          <a:p>
            <a:pPr indent="457200" lvl="0" marL="914400" rtl="0" algn="l">
              <a:lnSpc>
                <a:spcPct val="115000"/>
              </a:lnSpc>
              <a:spcBef>
                <a:spcPts val="0"/>
              </a:spcBef>
              <a:spcAft>
                <a:spcPts val="0"/>
              </a:spcAft>
              <a:buSzPts val="900"/>
              <a:buNone/>
            </a:pPr>
            <a:r>
              <a:t/>
            </a:r>
            <a:endParaRPr sz="2100">
              <a:solidFill>
                <a:schemeClr val="lt1"/>
              </a:solidFill>
              <a:latin typeface="Courier New"/>
              <a:ea typeface="Courier New"/>
              <a:cs typeface="Courier New"/>
              <a:sym typeface="Courier New"/>
            </a:endParaRPr>
          </a:p>
        </p:txBody>
      </p:sp>
      <p:pic>
        <p:nvPicPr>
          <p:cNvPr id="700" name="Google Shape;700;p33"/>
          <p:cNvPicPr preferRelativeResize="0"/>
          <p:nvPr/>
        </p:nvPicPr>
        <p:blipFill rotWithShape="1">
          <a:blip r:embed="rId3">
            <a:alphaModFix/>
          </a:blip>
          <a:srcRect b="0" l="0" r="0" t="0"/>
          <a:stretch/>
        </p:blipFill>
        <p:spPr>
          <a:xfrm>
            <a:off x="279163" y="3072670"/>
            <a:ext cx="8569674" cy="5782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3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Perceptron Classifier</a:t>
            </a:r>
            <a:endParaRPr b="1" sz="3100">
              <a:latin typeface="Helvetica Neue"/>
              <a:ea typeface="Helvetica Neue"/>
              <a:cs typeface="Helvetica Neue"/>
              <a:sym typeface="Helvetica Neue"/>
            </a:endParaRPr>
          </a:p>
        </p:txBody>
      </p:sp>
      <p:sp>
        <p:nvSpPr>
          <p:cNvPr id="706" name="Google Shape;706;p34"/>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Error-driven rather than independence assumption.</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Perceptron Learning Rule:</a:t>
            </a:r>
            <a:endParaRPr sz="2000">
              <a:solidFill>
                <a:schemeClr val="lt1"/>
              </a:solidFill>
              <a:latin typeface="Helvetica Neue"/>
              <a:ea typeface="Helvetica Neue"/>
              <a:cs typeface="Helvetica Neue"/>
              <a:sym typeface="Helvetica Neue"/>
            </a:endParaRPr>
          </a:p>
          <a:p>
            <a:pPr indent="-228600" lvl="1" marL="51435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Run the current classifier on an instance of </a:t>
            </a:r>
            <a:br>
              <a:rPr lang="en" sz="1800">
                <a:solidFill>
                  <a:schemeClr val="lt1"/>
                </a:solidFill>
                <a:latin typeface="Helvetica Neue"/>
                <a:ea typeface="Helvetica Neue"/>
                <a:cs typeface="Helvetica Neue"/>
                <a:sym typeface="Helvetica Neue"/>
              </a:rPr>
            </a:br>
            <a:r>
              <a:rPr lang="en" sz="1800">
                <a:solidFill>
                  <a:schemeClr val="lt1"/>
                </a:solidFill>
                <a:latin typeface="Helvetica Neue"/>
                <a:ea typeface="Helvetica Neue"/>
                <a:cs typeface="Helvetica Neue"/>
                <a:sym typeface="Helvetica Neue"/>
              </a:rPr>
              <a:t>the training data, obtaining y</a:t>
            </a:r>
            <a:r>
              <a:rPr baseline="30000" lang="en" sz="1800">
                <a:solidFill>
                  <a:schemeClr val="lt1"/>
                </a:solidFill>
                <a:latin typeface="Helvetica Neue"/>
                <a:ea typeface="Helvetica Neue"/>
                <a:cs typeface="Helvetica Neue"/>
                <a:sym typeface="Helvetica Neue"/>
              </a:rPr>
              <a:t>^</a:t>
            </a:r>
            <a:r>
              <a:rPr lang="en" sz="1800">
                <a:solidFill>
                  <a:schemeClr val="lt1"/>
                </a:solidFill>
                <a:latin typeface="Helvetica Neue"/>
                <a:ea typeface="Helvetica Neue"/>
                <a:cs typeface="Helvetica Neue"/>
                <a:sym typeface="Helvetica Neue"/>
              </a:rPr>
              <a:t> = argmax</a:t>
            </a:r>
            <a:r>
              <a:rPr baseline="-25000" lang="en" sz="1800">
                <a:solidFill>
                  <a:schemeClr val="lt1"/>
                </a:solidFill>
                <a:latin typeface="Helvetica Neue"/>
                <a:ea typeface="Helvetica Neue"/>
                <a:cs typeface="Helvetica Neue"/>
                <a:sym typeface="Helvetica Neue"/>
              </a:rPr>
              <a:t>y</a:t>
            </a:r>
            <a:r>
              <a:rPr lang="en" sz="1800">
                <a:solidFill>
                  <a:schemeClr val="lt1"/>
                </a:solidFill>
                <a:latin typeface="Helvetica Neue"/>
                <a:ea typeface="Helvetica Neue"/>
                <a:cs typeface="Helvetica Neue"/>
                <a:sym typeface="Helvetica Neue"/>
              </a:rPr>
              <a:t>ψ(x</a:t>
            </a:r>
            <a:r>
              <a:rPr baseline="30000" lang="en" sz="1800">
                <a:solidFill>
                  <a:schemeClr val="lt1"/>
                </a:solidFill>
                <a:latin typeface="Helvetica Neue"/>
                <a:ea typeface="Helvetica Neue"/>
                <a:cs typeface="Helvetica Neue"/>
                <a:sym typeface="Helvetica Neue"/>
              </a:rPr>
              <a:t>(i)</a:t>
            </a:r>
            <a:r>
              <a:rPr lang="en" sz="1800">
                <a:solidFill>
                  <a:schemeClr val="lt1"/>
                </a:solidFill>
                <a:latin typeface="Helvetica Neue"/>
                <a:ea typeface="Helvetica Neue"/>
                <a:cs typeface="Helvetica Neue"/>
                <a:sym typeface="Helvetica Neue"/>
              </a:rPr>
              <a:t>, y)</a:t>
            </a:r>
            <a:endParaRPr sz="1800">
              <a:solidFill>
                <a:schemeClr val="lt1"/>
              </a:solidFill>
              <a:latin typeface="Helvetica Neue"/>
              <a:ea typeface="Helvetica Neue"/>
              <a:cs typeface="Helvetica Neue"/>
              <a:sym typeface="Helvetica Neue"/>
            </a:endParaRPr>
          </a:p>
          <a:p>
            <a:pPr indent="-228600" lvl="1" marL="51435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If the prediction is incorrect:</a:t>
            </a:r>
            <a:endParaRPr sz="1800">
              <a:solidFill>
                <a:schemeClr val="lt1"/>
              </a:solidFill>
              <a:latin typeface="Helvetica Neue"/>
              <a:ea typeface="Helvetica Neue"/>
              <a:cs typeface="Helvetica Neue"/>
              <a:sym typeface="Helvetica Neue"/>
            </a:endParaRPr>
          </a:p>
          <a:p>
            <a:pPr indent="-215900" lvl="2" marL="685800" rtl="0" algn="l">
              <a:lnSpc>
                <a:spcPct val="115000"/>
              </a:lnSpc>
              <a:spcBef>
                <a:spcPts val="1000"/>
              </a:spcBef>
              <a:spcAft>
                <a:spcPts val="0"/>
              </a:spcAft>
              <a:buClr>
                <a:schemeClr val="lt1"/>
              </a:buClr>
              <a:buSzPts val="1600"/>
              <a:buFont typeface="Helvetica Neue"/>
              <a:buChar char="○"/>
            </a:pPr>
            <a:r>
              <a:rPr lang="en" sz="1600">
                <a:solidFill>
                  <a:schemeClr val="lt1"/>
                </a:solidFill>
                <a:latin typeface="Helvetica Neue"/>
                <a:ea typeface="Helvetica Neue"/>
                <a:cs typeface="Helvetica Neue"/>
                <a:sym typeface="Helvetica Neue"/>
              </a:rPr>
              <a:t>Increase the weights for the features of the true label.</a:t>
            </a:r>
            <a:endParaRPr sz="1600">
              <a:solidFill>
                <a:schemeClr val="lt1"/>
              </a:solidFill>
              <a:latin typeface="Helvetica Neue"/>
              <a:ea typeface="Helvetica Neue"/>
              <a:cs typeface="Helvetica Neue"/>
              <a:sym typeface="Helvetica Neue"/>
            </a:endParaRPr>
          </a:p>
          <a:p>
            <a:pPr indent="-215900" lvl="2" marL="685800" rtl="0" algn="l">
              <a:lnSpc>
                <a:spcPct val="115000"/>
              </a:lnSpc>
              <a:spcBef>
                <a:spcPts val="1000"/>
              </a:spcBef>
              <a:spcAft>
                <a:spcPts val="0"/>
              </a:spcAft>
              <a:buClr>
                <a:schemeClr val="lt1"/>
              </a:buClr>
              <a:buSzPts val="1600"/>
              <a:buFont typeface="Helvetica Neue"/>
              <a:buChar char="○"/>
            </a:pPr>
            <a:r>
              <a:rPr lang="en" sz="1600">
                <a:solidFill>
                  <a:schemeClr val="lt1"/>
                </a:solidFill>
                <a:latin typeface="Helvetica Neue"/>
                <a:ea typeface="Helvetica Neue"/>
                <a:cs typeface="Helvetica Neue"/>
                <a:sym typeface="Helvetica Neue"/>
              </a:rPr>
              <a:t>Decrease the weights for the features of the predicted label. θ ← θ + </a:t>
            </a:r>
            <a:r>
              <a:rPr i="1" lang="en" sz="1600">
                <a:solidFill>
                  <a:schemeClr val="lt1"/>
                </a:solidFill>
                <a:latin typeface="Helvetica Neue"/>
                <a:ea typeface="Helvetica Neue"/>
                <a:cs typeface="Helvetica Neue"/>
                <a:sym typeface="Helvetica Neue"/>
              </a:rPr>
              <a:t>f</a:t>
            </a:r>
            <a:r>
              <a:rPr lang="en" sz="1600">
                <a:solidFill>
                  <a:schemeClr val="lt1"/>
                </a:solidFill>
                <a:latin typeface="Helvetica Neue"/>
                <a:ea typeface="Helvetica Neue"/>
                <a:cs typeface="Helvetica Neue"/>
                <a:sym typeface="Helvetica Neue"/>
              </a:rPr>
              <a:t>(x</a:t>
            </a:r>
            <a:r>
              <a:rPr baseline="30000" lang="en" sz="1600">
                <a:solidFill>
                  <a:schemeClr val="lt1"/>
                </a:solidFill>
                <a:latin typeface="Helvetica Neue"/>
                <a:ea typeface="Helvetica Neue"/>
                <a:cs typeface="Helvetica Neue"/>
                <a:sym typeface="Helvetica Neue"/>
              </a:rPr>
              <a:t>(i)</a:t>
            </a:r>
            <a:r>
              <a:rPr lang="en" sz="1600">
                <a:solidFill>
                  <a:schemeClr val="lt1"/>
                </a:solidFill>
                <a:latin typeface="Helvetica Neue"/>
                <a:ea typeface="Helvetica Neue"/>
                <a:cs typeface="Helvetica Neue"/>
                <a:sym typeface="Helvetica Neue"/>
              </a:rPr>
              <a:t>, y</a:t>
            </a:r>
            <a:r>
              <a:rPr baseline="30000" lang="en" sz="1600">
                <a:solidFill>
                  <a:schemeClr val="lt1"/>
                </a:solidFill>
                <a:latin typeface="Helvetica Neue"/>
                <a:ea typeface="Helvetica Neue"/>
                <a:cs typeface="Helvetica Neue"/>
                <a:sym typeface="Helvetica Neue"/>
              </a:rPr>
              <a:t>(i)</a:t>
            </a:r>
            <a:r>
              <a:rPr lang="en" sz="1600">
                <a:solidFill>
                  <a:schemeClr val="lt1"/>
                </a:solidFill>
                <a:latin typeface="Helvetica Neue"/>
                <a:ea typeface="Helvetica Neue"/>
                <a:cs typeface="Helvetica Neue"/>
                <a:sym typeface="Helvetica Neue"/>
              </a:rPr>
              <a:t>) - </a:t>
            </a:r>
            <a:r>
              <a:rPr i="1" lang="en" sz="1600">
                <a:solidFill>
                  <a:schemeClr val="lt1"/>
                </a:solidFill>
                <a:latin typeface="Helvetica Neue"/>
                <a:ea typeface="Helvetica Neue"/>
                <a:cs typeface="Helvetica Neue"/>
                <a:sym typeface="Helvetica Neue"/>
              </a:rPr>
              <a:t>f</a:t>
            </a:r>
            <a:r>
              <a:rPr lang="en" sz="1600">
                <a:solidFill>
                  <a:schemeClr val="lt1"/>
                </a:solidFill>
                <a:latin typeface="Helvetica Neue"/>
                <a:ea typeface="Helvetica Neue"/>
                <a:cs typeface="Helvetica Neue"/>
                <a:sym typeface="Helvetica Neue"/>
              </a:rPr>
              <a:t>(x</a:t>
            </a:r>
            <a:r>
              <a:rPr baseline="30000" lang="en" sz="1600">
                <a:solidFill>
                  <a:schemeClr val="lt1"/>
                </a:solidFill>
                <a:latin typeface="Helvetica Neue"/>
                <a:ea typeface="Helvetica Neue"/>
                <a:cs typeface="Helvetica Neue"/>
                <a:sym typeface="Helvetica Neue"/>
              </a:rPr>
              <a:t>(i)</a:t>
            </a:r>
            <a:r>
              <a:rPr lang="en" sz="1600">
                <a:solidFill>
                  <a:schemeClr val="lt1"/>
                </a:solidFill>
                <a:latin typeface="Helvetica Neue"/>
                <a:ea typeface="Helvetica Neue"/>
                <a:cs typeface="Helvetica Neue"/>
                <a:sym typeface="Helvetica Neue"/>
              </a:rPr>
              <a:t>,y</a:t>
            </a:r>
            <a:r>
              <a:rPr baseline="30000" lang="en" sz="1600">
                <a:solidFill>
                  <a:schemeClr val="lt1"/>
                </a:solidFill>
                <a:latin typeface="Helvetica Neue"/>
                <a:ea typeface="Helvetica Neue"/>
                <a:cs typeface="Helvetica Neue"/>
                <a:sym typeface="Helvetica Neue"/>
              </a:rPr>
              <a:t>^</a:t>
            </a:r>
            <a:r>
              <a:rPr lang="en" sz="1600">
                <a:solidFill>
                  <a:schemeClr val="lt1"/>
                </a:solidFill>
                <a:latin typeface="Helvetica Neue"/>
                <a:ea typeface="Helvetica Neue"/>
                <a:cs typeface="Helvetica Neue"/>
                <a:sym typeface="Helvetica Neue"/>
              </a:rPr>
              <a:t>)</a:t>
            </a:r>
            <a:endParaRPr sz="1600">
              <a:solidFill>
                <a:schemeClr val="lt1"/>
              </a:solidFill>
              <a:latin typeface="Helvetica Neue"/>
              <a:ea typeface="Helvetica Neue"/>
              <a:cs typeface="Helvetica Neue"/>
              <a:sym typeface="Helvetica Neue"/>
            </a:endParaRPr>
          </a:p>
          <a:p>
            <a:pPr indent="-228600" lvl="1" marL="51435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Repeat until all the training instances are correctly classified, or run out of time.</a:t>
            </a:r>
            <a:endParaRPr sz="1600">
              <a:solidFill>
                <a:schemeClr val="lt1"/>
              </a:solidFill>
              <a:latin typeface="Helvetica Neue"/>
              <a:ea typeface="Helvetica Neue"/>
              <a:cs typeface="Helvetica Neue"/>
              <a:sym typeface="Helvetica Neue"/>
            </a:endParaRPr>
          </a:p>
        </p:txBody>
      </p:sp>
      <p:sp>
        <p:nvSpPr>
          <p:cNvPr id="707" name="Google Shape;707;p34"/>
          <p:cNvSpPr/>
          <p:nvPr/>
        </p:nvSpPr>
        <p:spPr>
          <a:xfrm>
            <a:off x="6855150" y="1242475"/>
            <a:ext cx="1308300" cy="1308300"/>
          </a:xfrm>
          <a:prstGeom prst="ellipse">
            <a:avLst/>
          </a:prstGeom>
          <a:solidFill>
            <a:srgbClr val="F3F3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Perceptron</a:t>
            </a:r>
            <a:endParaRPr b="1" i="0" sz="1100" u="none" cap="none" strike="noStrike">
              <a:solidFill>
                <a:srgbClr val="000000"/>
              </a:solidFill>
              <a:latin typeface="Arial"/>
              <a:ea typeface="Arial"/>
              <a:cs typeface="Arial"/>
              <a:sym typeface="Arial"/>
            </a:endParaRPr>
          </a:p>
        </p:txBody>
      </p:sp>
      <p:sp>
        <p:nvSpPr>
          <p:cNvPr id="708" name="Google Shape;708;p34"/>
          <p:cNvSpPr txBox="1"/>
          <p:nvPr/>
        </p:nvSpPr>
        <p:spPr>
          <a:xfrm>
            <a:off x="5874600" y="1696525"/>
            <a:ext cx="402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X</a:t>
            </a:r>
            <a:r>
              <a:rPr b="0" baseline="-25000" i="0" lang="en" sz="1400" u="none" cap="none" strike="noStrike">
                <a:solidFill>
                  <a:srgbClr val="000000"/>
                </a:solidFill>
                <a:latin typeface="Roboto"/>
                <a:ea typeface="Roboto"/>
                <a:cs typeface="Roboto"/>
                <a:sym typeface="Roboto"/>
              </a:rPr>
              <a:t>1</a:t>
            </a:r>
            <a:endParaRPr b="0" baseline="-25000" i="0" sz="1400" u="none" cap="none" strike="noStrike">
              <a:solidFill>
                <a:srgbClr val="000000"/>
              </a:solidFill>
              <a:latin typeface="Roboto"/>
              <a:ea typeface="Roboto"/>
              <a:cs typeface="Roboto"/>
              <a:sym typeface="Roboto"/>
            </a:endParaRPr>
          </a:p>
        </p:txBody>
      </p:sp>
      <p:sp>
        <p:nvSpPr>
          <p:cNvPr id="709" name="Google Shape;709;p34"/>
          <p:cNvSpPr txBox="1"/>
          <p:nvPr/>
        </p:nvSpPr>
        <p:spPr>
          <a:xfrm>
            <a:off x="6047125" y="2647750"/>
            <a:ext cx="402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X</a:t>
            </a:r>
            <a:r>
              <a:rPr b="0" baseline="-25000" i="0" lang="en" sz="1400" u="none" cap="none" strike="noStrike">
                <a:solidFill>
                  <a:srgbClr val="000000"/>
                </a:solidFill>
                <a:latin typeface="Roboto"/>
                <a:ea typeface="Roboto"/>
                <a:cs typeface="Roboto"/>
                <a:sym typeface="Roboto"/>
              </a:rPr>
              <a:t>2</a:t>
            </a:r>
            <a:endParaRPr b="0" baseline="-25000" i="0" sz="1400" u="none" cap="none" strike="noStrike">
              <a:solidFill>
                <a:srgbClr val="000000"/>
              </a:solidFill>
              <a:latin typeface="Roboto"/>
              <a:ea typeface="Roboto"/>
              <a:cs typeface="Roboto"/>
              <a:sym typeface="Roboto"/>
            </a:endParaRPr>
          </a:p>
        </p:txBody>
      </p:sp>
      <p:cxnSp>
        <p:nvCxnSpPr>
          <p:cNvPr id="710" name="Google Shape;710;p34"/>
          <p:cNvCxnSpPr>
            <a:stCxn id="708" idx="3"/>
            <a:endCxn id="707" idx="2"/>
          </p:cNvCxnSpPr>
          <p:nvPr/>
        </p:nvCxnSpPr>
        <p:spPr>
          <a:xfrm>
            <a:off x="6277200" y="1896625"/>
            <a:ext cx="578100" cy="0"/>
          </a:xfrm>
          <a:prstGeom prst="straightConnector1">
            <a:avLst/>
          </a:prstGeom>
          <a:noFill/>
          <a:ln cap="flat" cmpd="sng" w="28575">
            <a:solidFill>
              <a:schemeClr val="dk2"/>
            </a:solidFill>
            <a:prstDash val="solid"/>
            <a:round/>
            <a:headEnd len="sm" w="sm" type="none"/>
            <a:tailEnd len="med" w="med" type="triangle"/>
          </a:ln>
        </p:spPr>
      </p:cxnSp>
      <p:cxnSp>
        <p:nvCxnSpPr>
          <p:cNvPr id="711" name="Google Shape;711;p34"/>
          <p:cNvCxnSpPr>
            <a:stCxn id="709" idx="3"/>
            <a:endCxn id="707" idx="3"/>
          </p:cNvCxnSpPr>
          <p:nvPr/>
        </p:nvCxnSpPr>
        <p:spPr>
          <a:xfrm flipH="1" rot="10800000">
            <a:off x="6449725" y="2359150"/>
            <a:ext cx="597000" cy="488700"/>
          </a:xfrm>
          <a:prstGeom prst="straightConnector1">
            <a:avLst/>
          </a:prstGeom>
          <a:noFill/>
          <a:ln cap="flat" cmpd="sng" w="28575">
            <a:solidFill>
              <a:schemeClr val="dk2"/>
            </a:solidFill>
            <a:prstDash val="solid"/>
            <a:round/>
            <a:headEnd len="sm" w="sm" type="none"/>
            <a:tailEnd len="med" w="med" type="triangle"/>
          </a:ln>
        </p:spPr>
      </p:cxnSp>
      <p:sp>
        <p:nvSpPr>
          <p:cNvPr id="712" name="Google Shape;712;p34"/>
          <p:cNvSpPr txBox="1"/>
          <p:nvPr/>
        </p:nvSpPr>
        <p:spPr>
          <a:xfrm>
            <a:off x="6331800" y="1486625"/>
            <a:ext cx="402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θ</a:t>
            </a:r>
            <a:r>
              <a:rPr b="0" baseline="-25000" i="0" lang="en" sz="1400" u="none" cap="none" strike="noStrike">
                <a:solidFill>
                  <a:srgbClr val="000000"/>
                </a:solidFill>
                <a:latin typeface="Roboto"/>
                <a:ea typeface="Roboto"/>
                <a:cs typeface="Roboto"/>
                <a:sym typeface="Roboto"/>
              </a:rPr>
              <a:t>1</a:t>
            </a:r>
            <a:endParaRPr b="0" baseline="-25000" i="0" sz="1400" u="none" cap="none" strike="noStrike">
              <a:solidFill>
                <a:srgbClr val="000000"/>
              </a:solidFill>
              <a:latin typeface="Roboto"/>
              <a:ea typeface="Roboto"/>
              <a:cs typeface="Roboto"/>
              <a:sym typeface="Roboto"/>
            </a:endParaRPr>
          </a:p>
        </p:txBody>
      </p:sp>
      <p:sp>
        <p:nvSpPr>
          <p:cNvPr id="713" name="Google Shape;713;p34"/>
          <p:cNvSpPr txBox="1"/>
          <p:nvPr/>
        </p:nvSpPr>
        <p:spPr>
          <a:xfrm>
            <a:off x="6602125" y="2552350"/>
            <a:ext cx="402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θ</a:t>
            </a:r>
            <a:r>
              <a:rPr b="0" baseline="-25000" i="0" lang="en" sz="1400" u="none" cap="none" strike="noStrike">
                <a:solidFill>
                  <a:srgbClr val="000000"/>
                </a:solidFill>
                <a:latin typeface="Roboto"/>
                <a:ea typeface="Roboto"/>
                <a:cs typeface="Roboto"/>
                <a:sym typeface="Roboto"/>
              </a:rPr>
              <a:t>2</a:t>
            </a:r>
            <a:endParaRPr b="0" baseline="-25000" i="0" sz="1400" u="none" cap="none" strike="noStrike">
              <a:solidFill>
                <a:srgbClr val="000000"/>
              </a:solidFill>
              <a:latin typeface="Roboto"/>
              <a:ea typeface="Roboto"/>
              <a:cs typeface="Roboto"/>
              <a:sym typeface="Roboto"/>
            </a:endParaRPr>
          </a:p>
        </p:txBody>
      </p:sp>
      <p:cxnSp>
        <p:nvCxnSpPr>
          <p:cNvPr id="714" name="Google Shape;714;p34"/>
          <p:cNvCxnSpPr>
            <a:stCxn id="707" idx="6"/>
            <a:endCxn id="715" idx="1"/>
          </p:cNvCxnSpPr>
          <p:nvPr/>
        </p:nvCxnSpPr>
        <p:spPr>
          <a:xfrm>
            <a:off x="8163450" y="1896625"/>
            <a:ext cx="578100" cy="7800"/>
          </a:xfrm>
          <a:prstGeom prst="straightConnector1">
            <a:avLst/>
          </a:prstGeom>
          <a:noFill/>
          <a:ln cap="flat" cmpd="sng" w="28575">
            <a:solidFill>
              <a:schemeClr val="dk2"/>
            </a:solidFill>
            <a:prstDash val="solid"/>
            <a:round/>
            <a:headEnd len="sm" w="sm" type="none"/>
            <a:tailEnd len="med" w="med" type="triangle"/>
          </a:ln>
        </p:spPr>
      </p:cxnSp>
      <p:sp>
        <p:nvSpPr>
          <p:cNvPr id="715" name="Google Shape;715;p34"/>
          <p:cNvSpPr txBox="1"/>
          <p:nvPr/>
        </p:nvSpPr>
        <p:spPr>
          <a:xfrm>
            <a:off x="8741400" y="1704325"/>
            <a:ext cx="402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y</a:t>
            </a:r>
            <a:endParaRPr b="0" baseline="-25000" i="0" sz="1400" u="none" cap="none" strike="noStrike">
              <a:solidFill>
                <a:srgbClr val="000000"/>
              </a:solidFill>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3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Perceptron Classifier</a:t>
            </a:r>
            <a:endParaRPr b="1" sz="3100">
              <a:latin typeface="Helvetica Neue"/>
              <a:ea typeface="Helvetica Neue"/>
              <a:cs typeface="Helvetica Neue"/>
              <a:sym typeface="Helvetica Neue"/>
            </a:endParaRPr>
          </a:p>
        </p:txBody>
      </p:sp>
      <p:pic>
        <p:nvPicPr>
          <p:cNvPr id="721" name="Google Shape;721;p35"/>
          <p:cNvPicPr preferRelativeResize="0"/>
          <p:nvPr/>
        </p:nvPicPr>
        <p:blipFill rotWithShape="1">
          <a:blip r:embed="rId3">
            <a:alphaModFix/>
          </a:blip>
          <a:srcRect b="0" l="0" r="0" t="0"/>
          <a:stretch/>
        </p:blipFill>
        <p:spPr>
          <a:xfrm>
            <a:off x="152400" y="780575"/>
            <a:ext cx="3695700" cy="2857500"/>
          </a:xfrm>
          <a:prstGeom prst="rect">
            <a:avLst/>
          </a:prstGeom>
          <a:noFill/>
          <a:ln>
            <a:noFill/>
          </a:ln>
        </p:spPr>
      </p:pic>
      <p:sp>
        <p:nvSpPr>
          <p:cNvPr id="722" name="Google Shape;722;p35"/>
          <p:cNvSpPr txBox="1"/>
          <p:nvPr>
            <p:ph idx="1" type="body"/>
          </p:nvPr>
        </p:nvSpPr>
        <p:spPr>
          <a:xfrm>
            <a:off x="3953775" y="969250"/>
            <a:ext cx="4968900" cy="35928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Objective: Minimizing a loss function on the weights.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Loss functions should be:</a:t>
            </a:r>
            <a:endParaRPr sz="2000">
              <a:solidFill>
                <a:schemeClr val="lt1"/>
              </a:solidFill>
              <a:latin typeface="Helvetica Neue"/>
              <a:ea typeface="Helvetica Neue"/>
              <a:cs typeface="Helvetica Neue"/>
              <a:sym typeface="Helvetica Neue"/>
            </a:endParaRPr>
          </a:p>
          <a:p>
            <a:pPr indent="-228600" lvl="1" marL="51435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A good proxy of the classifiers accuracy.</a:t>
            </a:r>
            <a:endParaRPr sz="1800">
              <a:solidFill>
                <a:schemeClr val="lt1"/>
              </a:solidFill>
              <a:latin typeface="Helvetica Neue"/>
              <a:ea typeface="Helvetica Neue"/>
              <a:cs typeface="Helvetica Neue"/>
              <a:sym typeface="Helvetica Neue"/>
            </a:endParaRPr>
          </a:p>
          <a:p>
            <a:pPr indent="-228600" lvl="1" marL="51435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Easy to optimize.</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3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More on Sentiment Analysis</a:t>
            </a:r>
            <a:endParaRPr b="1" sz="3100">
              <a:latin typeface="Helvetica Neue"/>
              <a:ea typeface="Helvetica Neue"/>
              <a:cs typeface="Helvetica Neue"/>
              <a:sym typeface="Helvetica Neue"/>
            </a:endParaRPr>
          </a:p>
        </p:txBody>
      </p:sp>
      <p:sp>
        <p:nvSpPr>
          <p:cNvPr id="728" name="Google Shape;728;p36"/>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Dealing with </a:t>
            </a:r>
            <a:r>
              <a:rPr b="1" lang="en" sz="2600" u="sng">
                <a:solidFill>
                  <a:schemeClr val="lt1"/>
                </a:solidFill>
                <a:latin typeface="Helvetica Neue"/>
                <a:ea typeface="Helvetica Neue"/>
                <a:cs typeface="Helvetica Neue"/>
                <a:sym typeface="Helvetica Neue"/>
              </a:rPr>
              <a:t>Negation</a:t>
            </a:r>
            <a:endParaRPr b="1" sz="2600" u="sng">
              <a:solidFill>
                <a:schemeClr val="lt1"/>
              </a:solidFill>
              <a:latin typeface="Helvetica Neue"/>
              <a:ea typeface="Helvetica Neue"/>
              <a:cs typeface="Helvetica Neue"/>
              <a:sym typeface="Helvetica Neue"/>
            </a:endParaRPr>
          </a:p>
          <a:p>
            <a:pPr indent="-368300" lvl="1" marL="9144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I really like this movie.</a:t>
            </a:r>
            <a:endParaRPr sz="22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I really </a:t>
            </a:r>
            <a:r>
              <a:rPr b="1" lang="en" sz="2200">
                <a:solidFill>
                  <a:schemeClr val="lt1"/>
                </a:solidFill>
                <a:latin typeface="Helvetica Neue"/>
                <a:ea typeface="Helvetica Neue"/>
                <a:cs typeface="Helvetica Neue"/>
                <a:sym typeface="Helvetica Neue"/>
              </a:rPr>
              <a:t>don’t</a:t>
            </a:r>
            <a:r>
              <a:rPr lang="en" sz="2200">
                <a:solidFill>
                  <a:schemeClr val="lt1"/>
                </a:solidFill>
                <a:latin typeface="Helvetica Neue"/>
                <a:ea typeface="Helvetica Neue"/>
                <a:cs typeface="Helvetica Neue"/>
                <a:sym typeface="Helvetica Neue"/>
              </a:rPr>
              <a:t> like this movie.</a:t>
            </a:r>
            <a:endParaRPr sz="22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Negation reverses the sentiment meaning.</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Simple baseline method: </a:t>
            </a:r>
            <a:endParaRPr sz="2100">
              <a:solidFill>
                <a:schemeClr val="lt1"/>
              </a:solidFill>
              <a:latin typeface="Courier New"/>
              <a:ea typeface="Courier New"/>
              <a:cs typeface="Courier New"/>
              <a:sym typeface="Courier New"/>
            </a:endParaRPr>
          </a:p>
        </p:txBody>
      </p:sp>
      <p:sp>
        <p:nvSpPr>
          <p:cNvPr id="729" name="Google Shape;729;p36"/>
          <p:cNvSpPr txBox="1"/>
          <p:nvPr/>
        </p:nvSpPr>
        <p:spPr>
          <a:xfrm>
            <a:off x="4583618" y="1516300"/>
            <a:ext cx="4810200" cy="912600"/>
          </a:xfrm>
          <a:prstGeom prst="rect">
            <a:avLst/>
          </a:prstGeom>
          <a:noFill/>
          <a:ln>
            <a:noFill/>
          </a:ln>
        </p:spPr>
        <p:txBody>
          <a:bodyPr anchorCtr="0" anchor="t" bIns="91425" lIns="91425" spcFirstLastPara="1" rIns="91425" wrap="square" tIns="91425">
            <a:spAutoFit/>
          </a:bodyPr>
          <a:lstStyle/>
          <a:p>
            <a:pPr indent="-368300" lvl="1" marL="914400" marR="0" rtl="0" algn="l">
              <a:lnSpc>
                <a:spcPct val="115000"/>
              </a:lnSpc>
              <a:spcBef>
                <a:spcPts val="0"/>
              </a:spcBef>
              <a:spcAft>
                <a:spcPts val="0"/>
              </a:spcAft>
              <a:buClr>
                <a:schemeClr val="lt1"/>
              </a:buClr>
              <a:buSzPts val="2200"/>
              <a:buFont typeface="Helvetica Neue"/>
              <a:buChar char="■"/>
            </a:pPr>
            <a:r>
              <a:rPr b="1" i="0" lang="en" sz="2200" u="none" cap="none" strike="noStrike">
                <a:solidFill>
                  <a:schemeClr val="lt1"/>
                </a:solidFill>
                <a:latin typeface="Helvetica Neue"/>
                <a:ea typeface="Helvetica Neue"/>
                <a:cs typeface="Helvetica Neue"/>
                <a:sym typeface="Helvetica Neue"/>
              </a:rPr>
              <a:t>Doesn’t</a:t>
            </a:r>
            <a:r>
              <a:rPr b="0" i="0" lang="en" sz="2200" u="none" cap="none" strike="noStrike">
                <a:solidFill>
                  <a:schemeClr val="lt1"/>
                </a:solidFill>
                <a:latin typeface="Helvetica Neue"/>
                <a:ea typeface="Helvetica Neue"/>
                <a:cs typeface="Helvetica Neue"/>
                <a:sym typeface="Helvetica Neue"/>
              </a:rPr>
              <a:t> let us get bored.</a:t>
            </a:r>
            <a:endParaRPr b="0" i="0" sz="2200" u="none" cap="none" strike="noStrike">
              <a:solidFill>
                <a:schemeClr val="lt1"/>
              </a:solidFill>
              <a:latin typeface="Helvetica Neue"/>
              <a:ea typeface="Helvetica Neue"/>
              <a:cs typeface="Helvetica Neue"/>
              <a:sym typeface="Helvetica Neue"/>
            </a:endParaRPr>
          </a:p>
          <a:p>
            <a:pPr indent="-368300" lvl="1" marL="914400" marR="0" rtl="0" algn="l">
              <a:lnSpc>
                <a:spcPct val="115000"/>
              </a:lnSpc>
              <a:spcBef>
                <a:spcPts val="0"/>
              </a:spcBef>
              <a:spcAft>
                <a:spcPts val="1000"/>
              </a:spcAft>
              <a:buClr>
                <a:schemeClr val="lt1"/>
              </a:buClr>
              <a:buSzPts val="2200"/>
              <a:buFont typeface="Helvetica Neue"/>
              <a:buChar char="■"/>
            </a:pPr>
            <a:r>
              <a:rPr b="1" i="0" lang="en" sz="2200" u="none" cap="none" strike="noStrike">
                <a:solidFill>
                  <a:schemeClr val="lt1"/>
                </a:solidFill>
                <a:latin typeface="Helvetica Neue"/>
                <a:ea typeface="Helvetica Neue"/>
                <a:cs typeface="Helvetica Neue"/>
                <a:sym typeface="Helvetica Neue"/>
              </a:rPr>
              <a:t>Don’t</a:t>
            </a:r>
            <a:r>
              <a:rPr b="0" i="0" lang="en" sz="2200" u="none" cap="none" strike="noStrike">
                <a:solidFill>
                  <a:schemeClr val="lt1"/>
                </a:solidFill>
                <a:latin typeface="Helvetica Neue"/>
                <a:ea typeface="Helvetica Neue"/>
                <a:cs typeface="Helvetica Neue"/>
                <a:sym typeface="Helvetica Neue"/>
              </a:rPr>
              <a:t> miss it!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2048ab36023_0_24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More on Sentiment Analysis</a:t>
            </a:r>
            <a:endParaRPr b="1" sz="3100">
              <a:latin typeface="Helvetica Neue"/>
              <a:ea typeface="Helvetica Neue"/>
              <a:cs typeface="Helvetica Neue"/>
              <a:sym typeface="Helvetica Neue"/>
            </a:endParaRPr>
          </a:p>
        </p:txBody>
      </p:sp>
      <p:sp>
        <p:nvSpPr>
          <p:cNvPr id="735" name="Google Shape;735;g2048ab36023_0_247"/>
          <p:cNvSpPr txBox="1"/>
          <p:nvPr>
            <p:ph idx="1" type="body"/>
          </p:nvPr>
        </p:nvSpPr>
        <p:spPr>
          <a:xfrm>
            <a:off x="205450" y="969250"/>
            <a:ext cx="87171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Dealing with </a:t>
            </a:r>
            <a:r>
              <a:rPr b="1" lang="en" sz="2600" u="sng">
                <a:solidFill>
                  <a:schemeClr val="lt1"/>
                </a:solidFill>
                <a:latin typeface="Helvetica Neue"/>
                <a:ea typeface="Helvetica Neue"/>
                <a:cs typeface="Helvetica Neue"/>
                <a:sym typeface="Helvetica Neue"/>
              </a:rPr>
              <a:t>Negation</a:t>
            </a:r>
            <a:endParaRPr b="1" sz="2600" u="sng">
              <a:solidFill>
                <a:schemeClr val="lt1"/>
              </a:solidFill>
              <a:latin typeface="Helvetica Neue"/>
              <a:ea typeface="Helvetica Neue"/>
              <a:cs typeface="Helvetica Neue"/>
              <a:sym typeface="Helvetica Neue"/>
            </a:endParaRPr>
          </a:p>
          <a:p>
            <a:pPr indent="-368300" lvl="1" marL="9144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I really like this movie.</a:t>
            </a:r>
            <a:endParaRPr sz="22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I really </a:t>
            </a:r>
            <a:r>
              <a:rPr b="1" lang="en" sz="2200">
                <a:solidFill>
                  <a:schemeClr val="lt1"/>
                </a:solidFill>
                <a:latin typeface="Helvetica Neue"/>
                <a:ea typeface="Helvetica Neue"/>
                <a:cs typeface="Helvetica Neue"/>
                <a:sym typeface="Helvetica Neue"/>
              </a:rPr>
              <a:t>don’t</a:t>
            </a:r>
            <a:r>
              <a:rPr lang="en" sz="2200">
                <a:solidFill>
                  <a:schemeClr val="lt1"/>
                </a:solidFill>
                <a:latin typeface="Helvetica Neue"/>
                <a:ea typeface="Helvetica Neue"/>
                <a:cs typeface="Helvetica Neue"/>
                <a:sym typeface="Helvetica Neue"/>
              </a:rPr>
              <a:t> like this movie.</a:t>
            </a:r>
            <a:endParaRPr sz="22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Negation reverses the sentiment meaning.</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Simple baseline method: Create new words / tokens by add </a:t>
            </a:r>
            <a:r>
              <a:rPr b="1" lang="en" sz="2400">
                <a:solidFill>
                  <a:schemeClr val="lt1"/>
                </a:solidFill>
                <a:latin typeface="Helvetica Neue"/>
                <a:ea typeface="Helvetica Neue"/>
                <a:cs typeface="Helvetica Neue"/>
                <a:sym typeface="Helvetica Neue"/>
              </a:rPr>
              <a:t>NOT_</a:t>
            </a:r>
            <a:r>
              <a:rPr lang="en" sz="2400">
                <a:solidFill>
                  <a:schemeClr val="lt1"/>
                </a:solidFill>
                <a:latin typeface="Helvetica Neue"/>
                <a:ea typeface="Helvetica Neue"/>
                <a:cs typeface="Helvetica Neue"/>
                <a:sym typeface="Helvetica Neue"/>
              </a:rPr>
              <a:t> between negation occurrence and punctuation.</a:t>
            </a:r>
            <a:endParaRPr sz="2400">
              <a:solidFill>
                <a:schemeClr val="lt1"/>
              </a:solidFill>
              <a:latin typeface="Helvetica Neue"/>
              <a:ea typeface="Helvetica Neue"/>
              <a:cs typeface="Helvetica Neue"/>
              <a:sym typeface="Helvetica Neue"/>
            </a:endParaRPr>
          </a:p>
          <a:p>
            <a:pPr indent="457200" lvl="0" marL="914400" rtl="0" algn="l">
              <a:lnSpc>
                <a:spcPct val="115000"/>
              </a:lnSpc>
              <a:spcBef>
                <a:spcPts val="1000"/>
              </a:spcBef>
              <a:spcAft>
                <a:spcPts val="0"/>
              </a:spcAft>
              <a:buSzPts val="900"/>
              <a:buNone/>
            </a:pPr>
            <a:r>
              <a:rPr lang="en" sz="2100">
                <a:solidFill>
                  <a:schemeClr val="lt1"/>
                </a:solidFill>
                <a:latin typeface="Courier New"/>
                <a:ea typeface="Courier New"/>
                <a:cs typeface="Courier New"/>
                <a:sym typeface="Courier New"/>
              </a:rPr>
              <a:t>Didn’t like this movie.</a:t>
            </a:r>
            <a:endParaRPr sz="2100">
              <a:solidFill>
                <a:schemeClr val="lt1"/>
              </a:solidFill>
              <a:latin typeface="Courier New"/>
              <a:ea typeface="Courier New"/>
              <a:cs typeface="Courier New"/>
              <a:sym typeface="Courier New"/>
            </a:endParaRPr>
          </a:p>
          <a:p>
            <a:pPr indent="457200" lvl="0" marL="914400" rtl="0" algn="l">
              <a:lnSpc>
                <a:spcPct val="115000"/>
              </a:lnSpc>
              <a:spcBef>
                <a:spcPts val="0"/>
              </a:spcBef>
              <a:spcAft>
                <a:spcPts val="0"/>
              </a:spcAft>
              <a:buSzPts val="900"/>
              <a:buNone/>
            </a:pPr>
            <a:r>
              <a:rPr lang="en" sz="2100">
                <a:solidFill>
                  <a:schemeClr val="lt1"/>
                </a:solidFill>
                <a:latin typeface="Courier New"/>
                <a:ea typeface="Courier New"/>
                <a:cs typeface="Courier New"/>
                <a:sym typeface="Courier New"/>
              </a:rPr>
              <a:t>Didn’t NOT_like NOT_this NOT_movie.</a:t>
            </a:r>
            <a:endParaRPr sz="2100">
              <a:solidFill>
                <a:schemeClr val="lt1"/>
              </a:solidFill>
              <a:latin typeface="Courier New"/>
              <a:ea typeface="Courier New"/>
              <a:cs typeface="Courier New"/>
              <a:sym typeface="Courier New"/>
            </a:endParaRPr>
          </a:p>
        </p:txBody>
      </p:sp>
      <p:sp>
        <p:nvSpPr>
          <p:cNvPr id="736" name="Google Shape;736;g2048ab36023_0_247"/>
          <p:cNvSpPr txBox="1"/>
          <p:nvPr/>
        </p:nvSpPr>
        <p:spPr>
          <a:xfrm>
            <a:off x="4583618" y="1516300"/>
            <a:ext cx="4810200" cy="912600"/>
          </a:xfrm>
          <a:prstGeom prst="rect">
            <a:avLst/>
          </a:prstGeom>
          <a:noFill/>
          <a:ln>
            <a:noFill/>
          </a:ln>
        </p:spPr>
        <p:txBody>
          <a:bodyPr anchorCtr="0" anchor="t" bIns="91425" lIns="91425" spcFirstLastPara="1" rIns="91425" wrap="square" tIns="91425">
            <a:spAutoFit/>
          </a:bodyPr>
          <a:lstStyle/>
          <a:p>
            <a:pPr indent="-368300" lvl="1" marL="914400" marR="0" rtl="0" algn="l">
              <a:lnSpc>
                <a:spcPct val="115000"/>
              </a:lnSpc>
              <a:spcBef>
                <a:spcPts val="0"/>
              </a:spcBef>
              <a:spcAft>
                <a:spcPts val="0"/>
              </a:spcAft>
              <a:buClr>
                <a:schemeClr val="lt1"/>
              </a:buClr>
              <a:buSzPts val="2200"/>
              <a:buFont typeface="Helvetica Neue"/>
              <a:buChar char="■"/>
            </a:pPr>
            <a:r>
              <a:rPr b="1" i="0" lang="en" sz="2200" u="none" cap="none" strike="noStrike">
                <a:solidFill>
                  <a:schemeClr val="lt1"/>
                </a:solidFill>
                <a:latin typeface="Helvetica Neue"/>
                <a:ea typeface="Helvetica Neue"/>
                <a:cs typeface="Helvetica Neue"/>
                <a:sym typeface="Helvetica Neue"/>
              </a:rPr>
              <a:t>Doesn’t</a:t>
            </a:r>
            <a:r>
              <a:rPr b="0" i="0" lang="en" sz="2200" u="none" cap="none" strike="noStrike">
                <a:solidFill>
                  <a:schemeClr val="lt1"/>
                </a:solidFill>
                <a:latin typeface="Helvetica Neue"/>
                <a:ea typeface="Helvetica Neue"/>
                <a:cs typeface="Helvetica Neue"/>
                <a:sym typeface="Helvetica Neue"/>
              </a:rPr>
              <a:t> let us get bored.</a:t>
            </a:r>
            <a:endParaRPr b="0" i="0" sz="2200" u="none" cap="none" strike="noStrike">
              <a:solidFill>
                <a:schemeClr val="lt1"/>
              </a:solidFill>
              <a:latin typeface="Helvetica Neue"/>
              <a:ea typeface="Helvetica Neue"/>
              <a:cs typeface="Helvetica Neue"/>
              <a:sym typeface="Helvetica Neue"/>
            </a:endParaRPr>
          </a:p>
          <a:p>
            <a:pPr indent="-368300" lvl="1" marL="914400" marR="0" rtl="0" algn="l">
              <a:lnSpc>
                <a:spcPct val="115000"/>
              </a:lnSpc>
              <a:spcBef>
                <a:spcPts val="0"/>
              </a:spcBef>
              <a:spcAft>
                <a:spcPts val="1000"/>
              </a:spcAft>
              <a:buClr>
                <a:schemeClr val="lt1"/>
              </a:buClr>
              <a:buSzPts val="2200"/>
              <a:buFont typeface="Helvetica Neue"/>
              <a:buChar char="■"/>
            </a:pPr>
            <a:r>
              <a:rPr b="1" i="0" lang="en" sz="2200" u="none" cap="none" strike="noStrike">
                <a:solidFill>
                  <a:schemeClr val="lt1"/>
                </a:solidFill>
                <a:latin typeface="Helvetica Neue"/>
                <a:ea typeface="Helvetica Neue"/>
                <a:cs typeface="Helvetica Neue"/>
                <a:sym typeface="Helvetica Neue"/>
              </a:rPr>
              <a:t>Don’t</a:t>
            </a:r>
            <a:r>
              <a:rPr b="0" i="0" lang="en" sz="2200" u="none" cap="none" strike="noStrike">
                <a:solidFill>
                  <a:schemeClr val="lt1"/>
                </a:solidFill>
                <a:latin typeface="Helvetica Neue"/>
                <a:ea typeface="Helvetica Neue"/>
                <a:cs typeface="Helvetica Neue"/>
                <a:sym typeface="Helvetica Neue"/>
              </a:rPr>
              <a:t> miss it!</a:t>
            </a:r>
            <a:endParaRPr b="0" i="0" sz="1400" u="none" cap="none" strike="noStrike">
              <a:solidFill>
                <a:srgbClr val="000000"/>
              </a:solidFill>
              <a:latin typeface="Arial"/>
              <a:ea typeface="Arial"/>
              <a:cs typeface="Arial"/>
              <a:sym typeface="Arial"/>
            </a:endParaRPr>
          </a:p>
        </p:txBody>
      </p:sp>
      <p:sp>
        <p:nvSpPr>
          <p:cNvPr id="737" name="Google Shape;737;g2048ab36023_0_247"/>
          <p:cNvSpPr/>
          <p:nvPr/>
        </p:nvSpPr>
        <p:spPr>
          <a:xfrm flipH="1" rot="-5400000">
            <a:off x="713672" y="4170250"/>
            <a:ext cx="554400" cy="494400"/>
          </a:xfrm>
          <a:prstGeom prst="uturnArrow">
            <a:avLst>
              <a:gd fmla="val 25000" name="adj1"/>
              <a:gd fmla="val 25000" name="adj2"/>
              <a:gd fmla="val 25000" name="adj3"/>
              <a:gd fmla="val 43750" name="adj4"/>
              <a:gd fmla="val 75000" name="adj5"/>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3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More on Sentiment Analysis</a:t>
            </a:r>
            <a:endParaRPr b="1" sz="3100">
              <a:latin typeface="Helvetica Neue"/>
              <a:ea typeface="Helvetica Neue"/>
              <a:cs typeface="Helvetica Neue"/>
              <a:sym typeface="Helvetica Neue"/>
            </a:endParaRPr>
          </a:p>
        </p:txBody>
      </p:sp>
      <p:sp>
        <p:nvSpPr>
          <p:cNvPr id="743" name="Google Shape;743;p37"/>
          <p:cNvSpPr txBox="1"/>
          <p:nvPr>
            <p:ph idx="1" type="body"/>
          </p:nvPr>
        </p:nvSpPr>
        <p:spPr>
          <a:xfrm>
            <a:off x="205450" y="969250"/>
            <a:ext cx="8717100" cy="14325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Sentiment Lexicons</a:t>
            </a:r>
            <a:endParaRPr b="1" sz="2600" u="sng">
              <a:solidFill>
                <a:schemeClr val="lt1"/>
              </a:solidFill>
              <a:latin typeface="Helvetica Neue"/>
              <a:ea typeface="Helvetica Neue"/>
              <a:cs typeface="Helvetica Neue"/>
              <a:sym typeface="Helvetica Neue"/>
            </a:endParaRPr>
          </a:p>
          <a:p>
            <a:pPr indent="-368300" lvl="1" marL="9144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If you don’t have enough training / labeled data use pre-built word lists, named </a:t>
            </a:r>
            <a:r>
              <a:rPr b="1" lang="en" sz="2200">
                <a:solidFill>
                  <a:schemeClr val="lt1"/>
                </a:solidFill>
                <a:latin typeface="Helvetica Neue"/>
                <a:ea typeface="Helvetica Neue"/>
                <a:cs typeface="Helvetica Neue"/>
                <a:sym typeface="Helvetica Neue"/>
              </a:rPr>
              <a:t>Lexicons</a:t>
            </a: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2100">
              <a:solidFill>
                <a:schemeClr val="lt1"/>
              </a:solidFill>
              <a:latin typeface="Courier New"/>
              <a:ea typeface="Courier New"/>
              <a:cs typeface="Courier New"/>
              <a:sym typeface="Courier New"/>
            </a:endParaRPr>
          </a:p>
        </p:txBody>
      </p:sp>
      <p:sp>
        <p:nvSpPr>
          <p:cNvPr id="744" name="Google Shape;744;p37"/>
          <p:cNvSpPr txBox="1"/>
          <p:nvPr>
            <p:ph idx="1" type="body"/>
          </p:nvPr>
        </p:nvSpPr>
        <p:spPr>
          <a:xfrm>
            <a:off x="205450" y="2419350"/>
            <a:ext cx="8591400" cy="1432500"/>
          </a:xfrm>
          <a:prstGeom prst="rect">
            <a:avLst/>
          </a:prstGeom>
          <a:noFill/>
          <a:ln>
            <a:noFill/>
          </a:ln>
        </p:spPr>
        <p:txBody>
          <a:bodyPr anchorCtr="0" anchor="t" bIns="58925" lIns="58925" spcFirstLastPara="1" rIns="58925" wrap="square" tIns="58925">
            <a:noAutofit/>
          </a:bodyPr>
          <a:lstStyle/>
          <a:p>
            <a:pPr indent="-355600" lvl="1"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MPQA Subjectivity Cues</a:t>
            </a:r>
            <a:r>
              <a:rPr lang="en" sz="2000">
                <a:solidFill>
                  <a:schemeClr val="lt1"/>
                </a:solidFill>
                <a:latin typeface="Helvetica Neue"/>
                <a:ea typeface="Helvetica Neue"/>
                <a:cs typeface="Helvetica Neue"/>
                <a:sym typeface="Helvetica Neue"/>
              </a:rPr>
              <a:t>: 2718 POSITIVE and 4912 NEGATIVE words / phrases with intensity (strong/weak)</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General Inquirer</a:t>
            </a:r>
            <a:r>
              <a:rPr lang="en" sz="2000">
                <a:solidFill>
                  <a:schemeClr val="lt1"/>
                </a:solidFill>
                <a:latin typeface="Helvetica Neue"/>
                <a:ea typeface="Helvetica Neue"/>
                <a:cs typeface="Helvetica Neue"/>
                <a:sym typeface="Helvetica Neue"/>
              </a:rPr>
              <a:t>: 1915 POSITIVE and 2291 NEGATIVE, with annotations of  Strong vs Weak, Active vs Passive, Overstated vs. Understated and Pleasure, Pain, Virtue, Vice, Motivation, Cognitive Orientation, etc</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1900">
              <a:solidFill>
                <a:schemeClr val="lt1"/>
              </a:solidFill>
              <a:latin typeface="Courier New"/>
              <a:ea typeface="Courier New"/>
              <a:cs typeface="Courier New"/>
              <a:sym typeface="Courier New"/>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3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More on Sentiment Analysis</a:t>
            </a:r>
            <a:endParaRPr b="1" sz="3100">
              <a:latin typeface="Helvetica Neue"/>
              <a:ea typeface="Helvetica Neue"/>
              <a:cs typeface="Helvetica Neue"/>
              <a:sym typeface="Helvetica Neue"/>
            </a:endParaRPr>
          </a:p>
        </p:txBody>
      </p:sp>
      <p:sp>
        <p:nvSpPr>
          <p:cNvPr id="750" name="Google Shape;750;p38"/>
          <p:cNvSpPr txBox="1"/>
          <p:nvPr>
            <p:ph idx="1" type="body"/>
          </p:nvPr>
        </p:nvSpPr>
        <p:spPr>
          <a:xfrm>
            <a:off x="205450" y="954900"/>
            <a:ext cx="8591400" cy="2488500"/>
          </a:xfrm>
          <a:prstGeom prst="rect">
            <a:avLst/>
          </a:prstGeom>
          <a:noFill/>
          <a:ln>
            <a:noFill/>
          </a:ln>
        </p:spPr>
        <p:txBody>
          <a:bodyPr anchorCtr="0" anchor="t" bIns="58925" lIns="58925" spcFirstLastPara="1" rIns="58925" wrap="square" tIns="58925">
            <a:noAutofit/>
          </a:bodyPr>
          <a:lstStyle/>
          <a:p>
            <a:pPr indent="-355600" lvl="1"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Opinion Lexicon</a:t>
            </a:r>
            <a:r>
              <a:rPr lang="en" sz="2000">
                <a:solidFill>
                  <a:schemeClr val="lt1"/>
                </a:solidFill>
                <a:latin typeface="Helvetica Neue"/>
                <a:ea typeface="Helvetica Neue"/>
                <a:cs typeface="Helvetica Neue"/>
                <a:sym typeface="Helvetica Neue"/>
              </a:rPr>
              <a:t>: 2006 POSITIVE and 4789 NEGATIVE words / phrases with intensity (strong/weak)</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AFINN</a:t>
            </a:r>
            <a:r>
              <a:rPr lang="en" sz="2000">
                <a:solidFill>
                  <a:schemeClr val="lt1"/>
                </a:solidFill>
                <a:latin typeface="Helvetica Neue"/>
                <a:ea typeface="Helvetica Neue"/>
                <a:cs typeface="Helvetica Neue"/>
                <a:sym typeface="Helvetica Neue"/>
              </a:rPr>
              <a:t>: The AFINN lexicon is a list of English terms manually rated for valence with an integer between -5 (NEGATIVE) and +5 (POSITIVE)</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Loughran-McDonald</a:t>
            </a:r>
            <a:r>
              <a:rPr lang="en" sz="2000">
                <a:solidFill>
                  <a:schemeClr val="lt1"/>
                </a:solidFill>
                <a:latin typeface="Helvetica Neue"/>
                <a:ea typeface="Helvetica Neue"/>
                <a:cs typeface="Helvetica Neue"/>
                <a:sym typeface="Helvetica Neue"/>
              </a:rPr>
              <a:t>: English sentiment lexicon created for use with financial documents → </a:t>
            </a:r>
            <a:r>
              <a:rPr b="1" lang="en" sz="2000" u="sng">
                <a:solidFill>
                  <a:schemeClr val="lt1"/>
                </a:solidFill>
                <a:latin typeface="Helvetica Neue"/>
                <a:ea typeface="Helvetica Neue"/>
                <a:cs typeface="Helvetica Neue"/>
                <a:sym typeface="Helvetica Neue"/>
              </a:rPr>
              <a:t>Financial Sentiment Analysis</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1900">
              <a:solidFill>
                <a:schemeClr val="lt1"/>
              </a:solidFill>
              <a:latin typeface="Courier New"/>
              <a:ea typeface="Courier New"/>
              <a:cs typeface="Courier New"/>
              <a:sym typeface="Courier New"/>
            </a:endParaRPr>
          </a:p>
        </p:txBody>
      </p:sp>
      <p:sp>
        <p:nvSpPr>
          <p:cNvPr id="751" name="Google Shape;751;p38"/>
          <p:cNvSpPr txBox="1"/>
          <p:nvPr>
            <p:ph idx="1" type="body"/>
          </p:nvPr>
        </p:nvSpPr>
        <p:spPr>
          <a:xfrm>
            <a:off x="213450" y="3443400"/>
            <a:ext cx="8717100" cy="14325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Using Lexicons</a:t>
            </a:r>
            <a:endParaRPr b="1" sz="2600" u="sng">
              <a:solidFill>
                <a:schemeClr val="lt1"/>
              </a:solidFill>
              <a:latin typeface="Helvetica Neue"/>
              <a:ea typeface="Helvetica Neue"/>
              <a:cs typeface="Helvetica Neue"/>
              <a:sym typeface="Helvetica Neue"/>
            </a:endParaRPr>
          </a:p>
          <a:p>
            <a:pPr indent="-368300" lvl="1"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Vector of counts whenever a word from lexicon occurs.</a:t>
            </a:r>
            <a:r>
              <a:rPr lang="en" sz="2000">
                <a:solidFill>
                  <a:schemeClr val="lt1"/>
                </a:solidFill>
                <a:latin typeface="Helvetica Neue"/>
                <a:ea typeface="Helvetica Neue"/>
                <a:cs typeface="Helvetica Neue"/>
                <a:sym typeface="Helvetica Neue"/>
              </a:rPr>
              <a:t> </a:t>
            </a:r>
            <a:endParaRPr sz="2200">
              <a:solidFill>
                <a:schemeClr val="lt1"/>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2100">
              <a:solidFill>
                <a:schemeClr val="lt1"/>
              </a:solidFill>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048ab36023_0_25"/>
          <p:cNvSpPr txBox="1"/>
          <p:nvPr>
            <p:ph idx="1" type="body"/>
          </p:nvPr>
        </p:nvSpPr>
        <p:spPr>
          <a:xfrm>
            <a:off x="205450" y="969250"/>
            <a:ext cx="6134700" cy="35928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 = {Positive, Negative, Neutral}</a:t>
            </a:r>
            <a:endParaRPr sz="19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x</a:t>
            </a:r>
            <a:r>
              <a:rPr baseline="-25000" lang="en" sz="1900">
                <a:solidFill>
                  <a:schemeClr val="lt1"/>
                </a:solidFill>
                <a:latin typeface="Helvetica Neue"/>
                <a:ea typeface="Helvetica Neue"/>
                <a:cs typeface="Helvetica Neue"/>
                <a:sym typeface="Helvetica Neue"/>
              </a:rPr>
              <a:t>1 </a:t>
            </a:r>
            <a:r>
              <a:rPr lang="en" sz="1900">
                <a:solidFill>
                  <a:schemeClr val="lt1"/>
                </a:solidFill>
                <a:latin typeface="Helvetica Neue"/>
                <a:ea typeface="Helvetica Neue"/>
                <a:cs typeface="Helvetica Neue"/>
                <a:sym typeface="Helvetica Neue"/>
              </a:rPr>
              <a:t>= “This film blew me away, exciting, fast paced, surprisingly gritty, and genuinely had an awesome story…”</a:t>
            </a:r>
            <a:endParaRPr sz="19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a:t>
            </a:r>
            <a:r>
              <a:rPr baseline="-25000" lang="en" sz="1900">
                <a:solidFill>
                  <a:schemeClr val="lt1"/>
                </a:solidFill>
                <a:latin typeface="Helvetica Neue"/>
                <a:ea typeface="Helvetica Neue"/>
                <a:cs typeface="Helvetica Neue"/>
                <a:sym typeface="Helvetica Neue"/>
              </a:rPr>
              <a:t>1</a:t>
            </a:r>
            <a:r>
              <a:rPr lang="en" sz="1900">
                <a:solidFill>
                  <a:schemeClr val="lt1"/>
                </a:solidFill>
                <a:latin typeface="Helvetica Neue"/>
                <a:ea typeface="Helvetica Neue"/>
                <a:cs typeface="Helvetica Neue"/>
                <a:sym typeface="Helvetica Neue"/>
              </a:rPr>
              <a:t> = </a:t>
            </a:r>
            <a:r>
              <a:rPr b="1" lang="en" sz="1900">
                <a:solidFill>
                  <a:schemeClr val="lt1"/>
                </a:solidFill>
                <a:latin typeface="Helvetica Neue"/>
                <a:ea typeface="Helvetica Neue"/>
                <a:cs typeface="Helvetica Neue"/>
                <a:sym typeface="Helvetica Neue"/>
              </a:rPr>
              <a:t>Positive</a:t>
            </a:r>
            <a:endParaRPr b="1" sz="1900">
              <a:solidFill>
                <a:schemeClr val="lt1"/>
              </a:solidFill>
              <a:latin typeface="Helvetica Neue"/>
              <a:ea typeface="Helvetica Neue"/>
              <a:cs typeface="Helvetica Neue"/>
              <a:sym typeface="Helvetica Neue"/>
            </a:endParaRPr>
          </a:p>
          <a:p>
            <a:pPr indent="-114300" lvl="0" marL="400050" rtl="0" algn="l">
              <a:lnSpc>
                <a:spcPct val="115000"/>
              </a:lnSpc>
              <a:spcBef>
                <a:spcPts val="1000"/>
              </a:spcBef>
              <a:spcAft>
                <a:spcPts val="0"/>
              </a:spcAft>
              <a:buSzPts val="900"/>
              <a:buNone/>
            </a:pPr>
            <a:r>
              <a:t/>
            </a:r>
            <a:endParaRPr sz="1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x2 = “... This boring 3 hour movie had no proper plot whatsoever but just a bunch of random scenes and stupid dialogues ...”</a:t>
            </a:r>
            <a:r>
              <a:rPr baseline="-25000" lang="en" sz="1900">
                <a:solidFill>
                  <a:schemeClr val="lt1"/>
                </a:solidFill>
                <a:latin typeface="Helvetica Neue"/>
                <a:ea typeface="Helvetica Neue"/>
                <a:cs typeface="Helvetica Neue"/>
                <a:sym typeface="Helvetica Neue"/>
              </a:rPr>
              <a:t> </a:t>
            </a:r>
            <a:endParaRPr sz="1900">
              <a:solidFill>
                <a:schemeClr val="lt1"/>
              </a:solidFill>
              <a:latin typeface="Helvetica Neue"/>
              <a:ea typeface="Helvetica Neue"/>
              <a:cs typeface="Helvetica Neue"/>
              <a:sym typeface="Helvetica Neue"/>
            </a:endParaRPr>
          </a:p>
          <a:p>
            <a:pPr indent="-234950" lvl="0" marL="40005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y</a:t>
            </a:r>
            <a:r>
              <a:rPr baseline="-25000" lang="en" sz="1900">
                <a:solidFill>
                  <a:schemeClr val="lt1"/>
                </a:solidFill>
                <a:latin typeface="Helvetica Neue"/>
                <a:ea typeface="Helvetica Neue"/>
                <a:cs typeface="Helvetica Neue"/>
                <a:sym typeface="Helvetica Neue"/>
              </a:rPr>
              <a:t>2</a:t>
            </a:r>
            <a:r>
              <a:rPr lang="en" sz="1900">
                <a:solidFill>
                  <a:schemeClr val="lt1"/>
                </a:solidFill>
                <a:latin typeface="Helvetica Neue"/>
                <a:ea typeface="Helvetica Neue"/>
                <a:cs typeface="Helvetica Neue"/>
                <a:sym typeface="Helvetica Neue"/>
              </a:rPr>
              <a:t> = </a:t>
            </a:r>
            <a:r>
              <a:rPr b="1" lang="en" sz="1900">
                <a:solidFill>
                  <a:schemeClr val="lt1"/>
                </a:solidFill>
                <a:latin typeface="Helvetica Neue"/>
                <a:ea typeface="Helvetica Neue"/>
                <a:cs typeface="Helvetica Neue"/>
                <a:sym typeface="Helvetica Neue"/>
              </a:rPr>
              <a:t>Negative</a:t>
            </a:r>
            <a:endParaRPr b="1" baseline="-25000" sz="1900">
              <a:solidFill>
                <a:schemeClr val="lt1"/>
              </a:solidFill>
              <a:latin typeface="Helvetica Neue"/>
              <a:ea typeface="Helvetica Neue"/>
              <a:cs typeface="Helvetica Neue"/>
              <a:sym typeface="Helvetica Neue"/>
            </a:endParaRPr>
          </a:p>
        </p:txBody>
      </p:sp>
      <p:sp>
        <p:nvSpPr>
          <p:cNvPr id="128" name="Google Shape;128;g2048ab36023_0_25"/>
          <p:cNvSpPr/>
          <p:nvPr/>
        </p:nvSpPr>
        <p:spPr>
          <a:xfrm>
            <a:off x="234387" y="3145700"/>
            <a:ext cx="6015900" cy="1649400"/>
          </a:xfrm>
          <a:prstGeom prst="rect">
            <a:avLst/>
          </a:prstGeom>
          <a:noFill/>
          <a:ln cap="flat" cmpd="sng" w="1905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2048ab36023_0_25"/>
          <p:cNvSpPr/>
          <p:nvPr/>
        </p:nvSpPr>
        <p:spPr>
          <a:xfrm>
            <a:off x="234375" y="1401775"/>
            <a:ext cx="6015900" cy="1649400"/>
          </a:xfrm>
          <a:prstGeom prst="rect">
            <a:avLst/>
          </a:prstGeom>
          <a:noFill/>
          <a:ln cap="flat" cmpd="sng" w="1905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048ab36023_0_2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Movie Reviews</a:t>
            </a:r>
            <a:endParaRPr b="1" sz="3100">
              <a:latin typeface="Helvetica Neue"/>
              <a:ea typeface="Helvetica Neue"/>
              <a:cs typeface="Helvetica Neue"/>
              <a:sym typeface="Helvetica Neue"/>
            </a:endParaRPr>
          </a:p>
        </p:txBody>
      </p:sp>
      <p:pic>
        <p:nvPicPr>
          <p:cNvPr id="131" name="Google Shape;131;g2048ab36023_0_25"/>
          <p:cNvPicPr preferRelativeResize="0"/>
          <p:nvPr/>
        </p:nvPicPr>
        <p:blipFill rotWithShape="1">
          <a:blip r:embed="rId3">
            <a:alphaModFix/>
          </a:blip>
          <a:srcRect b="0" l="0" r="0" t="0"/>
          <a:stretch/>
        </p:blipFill>
        <p:spPr>
          <a:xfrm>
            <a:off x="6340977" y="596703"/>
            <a:ext cx="2806331" cy="4210524"/>
          </a:xfrm>
          <a:prstGeom prst="rect">
            <a:avLst/>
          </a:prstGeom>
          <a:noFill/>
          <a:ln>
            <a:noFill/>
          </a:ln>
        </p:spPr>
      </p:pic>
      <p:pic>
        <p:nvPicPr>
          <p:cNvPr descr="IMDb - Wikipedia" id="132" name="Google Shape;132;g2048ab36023_0_25"/>
          <p:cNvPicPr preferRelativeResize="0"/>
          <p:nvPr/>
        </p:nvPicPr>
        <p:blipFill rotWithShape="1">
          <a:blip r:embed="rId4">
            <a:alphaModFix/>
          </a:blip>
          <a:srcRect b="0" l="0" r="0" t="0"/>
          <a:stretch/>
        </p:blipFill>
        <p:spPr>
          <a:xfrm>
            <a:off x="8186775" y="4202760"/>
            <a:ext cx="881037" cy="4461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3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Text Classification Evaluation</a:t>
            </a:r>
            <a:endParaRPr b="1" sz="3100">
              <a:latin typeface="Helvetica Neue"/>
              <a:ea typeface="Helvetica Neue"/>
              <a:cs typeface="Helvetica Neue"/>
              <a:sym typeface="Helvetica Neue"/>
            </a:endParaRPr>
          </a:p>
        </p:txBody>
      </p:sp>
      <p:graphicFrame>
        <p:nvGraphicFramePr>
          <p:cNvPr id="757" name="Google Shape;757;p39"/>
          <p:cNvGraphicFramePr/>
          <p:nvPr/>
        </p:nvGraphicFramePr>
        <p:xfrm>
          <a:off x="270550" y="862713"/>
          <a:ext cx="3000000" cy="3000000"/>
        </p:xfrm>
        <a:graphic>
          <a:graphicData uri="http://schemas.openxmlformats.org/drawingml/2006/table">
            <a:tbl>
              <a:tblPr>
                <a:noFill/>
                <a:tableStyleId>{731C519C-6C1C-4E7D-863A-BACB7DDD5977}</a:tableStyleId>
              </a:tblPr>
              <a:tblGrid>
                <a:gridCol w="1219225"/>
                <a:gridCol w="805350"/>
                <a:gridCol w="1488850"/>
              </a:tblGrid>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Correct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Not Correct</a:t>
                      </a:r>
                      <a:endParaRPr sz="1400" u="none" cap="none" strike="noStrike"/>
                    </a:p>
                  </a:txBody>
                  <a:tcPr marT="91425" marB="91425" marR="91425" marL="91425"/>
                </a:tc>
              </a:tr>
              <a:tr h="100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Selected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TP</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FP</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Not Selected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TN</a:t>
                      </a:r>
                      <a:endParaRPr sz="1400" u="none" cap="none" strike="noStrike"/>
                    </a:p>
                  </a:txBody>
                  <a:tcPr marT="91425" marB="91425" marR="91425" marL="91425"/>
                </a:tc>
              </a:tr>
            </a:tbl>
          </a:graphicData>
        </a:graphic>
      </p:graphicFrame>
      <p:sp>
        <p:nvSpPr>
          <p:cNvPr id="758" name="Google Shape;758;p39"/>
          <p:cNvSpPr txBox="1"/>
          <p:nvPr>
            <p:ph idx="1" type="body"/>
          </p:nvPr>
        </p:nvSpPr>
        <p:spPr>
          <a:xfrm>
            <a:off x="4745625" y="903688"/>
            <a:ext cx="2170200" cy="8964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2700">
                <a:solidFill>
                  <a:schemeClr val="lt1"/>
                </a:solidFill>
                <a:latin typeface="Helvetica Neue"/>
                <a:ea typeface="Helvetica Neue"/>
                <a:cs typeface="Helvetica Neue"/>
                <a:sym typeface="Helvetica Neue"/>
              </a:rPr>
              <a:t>Confusion Matrix</a:t>
            </a:r>
            <a:endParaRPr sz="2800">
              <a:solidFill>
                <a:schemeClr val="lt1"/>
              </a:solidFill>
              <a:latin typeface="Courier New"/>
              <a:ea typeface="Courier New"/>
              <a:cs typeface="Courier New"/>
              <a:sym typeface="Courier New"/>
            </a:endParaRPr>
          </a:p>
        </p:txBody>
      </p:sp>
      <p:sp>
        <p:nvSpPr>
          <p:cNvPr id="759" name="Google Shape;759;p39"/>
          <p:cNvSpPr/>
          <p:nvPr/>
        </p:nvSpPr>
        <p:spPr>
          <a:xfrm>
            <a:off x="3947400" y="1229363"/>
            <a:ext cx="634800" cy="317400"/>
          </a:xfrm>
          <a:prstGeom prst="rightArrow">
            <a:avLst>
              <a:gd fmla="val 50000" name="adj1"/>
              <a:gd fmla="val 50000" name="adj2"/>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g2048ab36023_0_25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Text Classification Evaluation</a:t>
            </a:r>
            <a:endParaRPr b="1" sz="3100">
              <a:latin typeface="Helvetica Neue"/>
              <a:ea typeface="Helvetica Neue"/>
              <a:cs typeface="Helvetica Neue"/>
              <a:sym typeface="Helvetica Neue"/>
            </a:endParaRPr>
          </a:p>
        </p:txBody>
      </p:sp>
      <p:sp>
        <p:nvSpPr>
          <p:cNvPr id="765" name="Google Shape;765;g2048ab36023_0_254"/>
          <p:cNvSpPr txBox="1"/>
          <p:nvPr>
            <p:ph idx="1" type="body"/>
          </p:nvPr>
        </p:nvSpPr>
        <p:spPr>
          <a:xfrm>
            <a:off x="205450" y="2147960"/>
            <a:ext cx="8717100" cy="25833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Correct</a:t>
            </a:r>
            <a:r>
              <a:rPr lang="en" sz="1800">
                <a:solidFill>
                  <a:schemeClr val="lt1"/>
                </a:solidFill>
                <a:latin typeface="Helvetica Neue"/>
                <a:ea typeface="Helvetica Neue"/>
                <a:cs typeface="Helvetica Neue"/>
                <a:sym typeface="Helvetica Neue"/>
              </a:rPr>
              <a:t>: 			What we know is correct from the dataset.</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Not Correct</a:t>
            </a:r>
            <a:r>
              <a:rPr lang="en" sz="1800">
                <a:solidFill>
                  <a:schemeClr val="lt1"/>
                </a:solidFill>
                <a:latin typeface="Helvetica Neue"/>
                <a:ea typeface="Helvetica Neue"/>
                <a:cs typeface="Helvetica Neue"/>
                <a:sym typeface="Helvetica Neue"/>
              </a:rPr>
              <a:t>: 		What is not correct based on the dataset.</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Selected</a:t>
            </a:r>
            <a:r>
              <a:rPr lang="en" sz="1800">
                <a:solidFill>
                  <a:schemeClr val="lt1"/>
                </a:solidFill>
                <a:latin typeface="Helvetica Neue"/>
                <a:ea typeface="Helvetica Neue"/>
                <a:cs typeface="Helvetica Neue"/>
                <a:sym typeface="Helvetica Neue"/>
              </a:rPr>
              <a:t>: 			What the classifier selected (result).</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Not Selected</a:t>
            </a:r>
            <a:r>
              <a:rPr lang="en" sz="1800">
                <a:solidFill>
                  <a:schemeClr val="lt1"/>
                </a:solidFill>
                <a:latin typeface="Helvetica Neue"/>
                <a:ea typeface="Helvetica Neue"/>
                <a:cs typeface="Helvetica Neue"/>
                <a:sym typeface="Helvetica Neue"/>
              </a:rPr>
              <a:t>: 		What the classifier did not return		</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TP (True Positive)</a:t>
            </a:r>
            <a:r>
              <a:rPr lang="en" sz="1800">
                <a:solidFill>
                  <a:schemeClr val="lt1"/>
                </a:solidFill>
                <a:latin typeface="Helvetica Neue"/>
                <a:ea typeface="Helvetica Neue"/>
                <a:cs typeface="Helvetica Neue"/>
                <a:sym typeface="Helvetica Neue"/>
              </a:rPr>
              <a:t>:	What the classifier returned and is correct.</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FP (False Positive)</a:t>
            </a:r>
            <a:r>
              <a:rPr lang="en" sz="1800">
                <a:solidFill>
                  <a:schemeClr val="lt1"/>
                </a:solidFill>
                <a:latin typeface="Helvetica Neue"/>
                <a:ea typeface="Helvetica Neue"/>
                <a:cs typeface="Helvetica Neue"/>
                <a:sym typeface="Helvetica Neue"/>
              </a:rPr>
              <a:t>:	What the classifier returned and is Not Correct</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FN (False Negative)</a:t>
            </a:r>
            <a:r>
              <a:rPr lang="en" sz="1800">
                <a:solidFill>
                  <a:schemeClr val="lt1"/>
                </a:solidFill>
                <a:latin typeface="Helvetica Neue"/>
                <a:ea typeface="Helvetica Neue"/>
                <a:cs typeface="Helvetica Neue"/>
                <a:sym typeface="Helvetica Neue"/>
              </a:rPr>
              <a:t>:	What the classifier missed but was Correct.</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TN (True Negative)</a:t>
            </a:r>
            <a:r>
              <a:rPr lang="en" sz="1800">
                <a:solidFill>
                  <a:schemeClr val="lt1"/>
                </a:solidFill>
                <a:latin typeface="Helvetica Neue"/>
                <a:ea typeface="Helvetica Neue"/>
                <a:cs typeface="Helvetica Neue"/>
                <a:sym typeface="Helvetica Neue"/>
              </a:rPr>
              <a:t>:	What the classifier did not return and was Not Correct.</a:t>
            </a:r>
            <a:endParaRPr sz="18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1900">
              <a:solidFill>
                <a:schemeClr val="lt1"/>
              </a:solidFill>
              <a:latin typeface="Courier New"/>
              <a:ea typeface="Courier New"/>
              <a:cs typeface="Courier New"/>
              <a:sym typeface="Courier New"/>
            </a:endParaRPr>
          </a:p>
        </p:txBody>
      </p:sp>
      <p:graphicFrame>
        <p:nvGraphicFramePr>
          <p:cNvPr id="766" name="Google Shape;766;g2048ab36023_0_254"/>
          <p:cNvGraphicFramePr/>
          <p:nvPr/>
        </p:nvGraphicFramePr>
        <p:xfrm>
          <a:off x="270550" y="862713"/>
          <a:ext cx="3000000" cy="3000000"/>
        </p:xfrm>
        <a:graphic>
          <a:graphicData uri="http://schemas.openxmlformats.org/drawingml/2006/table">
            <a:tbl>
              <a:tblPr>
                <a:noFill/>
                <a:tableStyleId>{731C519C-6C1C-4E7D-863A-BACB7DDD5977}</a:tableStyleId>
              </a:tblPr>
              <a:tblGrid>
                <a:gridCol w="1219225"/>
                <a:gridCol w="805350"/>
                <a:gridCol w="1488850"/>
              </a:tblGrid>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Correct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Not Correct</a:t>
                      </a:r>
                      <a:endParaRPr sz="1400" u="none" cap="none" strike="noStrike"/>
                    </a:p>
                  </a:txBody>
                  <a:tcPr marT="91425" marB="91425" marR="91425" marL="91425"/>
                </a:tc>
              </a:tr>
              <a:tr h="100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Selected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TP</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FP</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Not Selected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TN</a:t>
                      </a:r>
                      <a:endParaRPr sz="1400" u="none" cap="none" strike="noStrike"/>
                    </a:p>
                  </a:txBody>
                  <a:tcPr marT="91425" marB="91425" marR="91425" marL="91425"/>
                </a:tc>
              </a:tr>
            </a:tbl>
          </a:graphicData>
        </a:graphic>
      </p:graphicFrame>
      <p:sp>
        <p:nvSpPr>
          <p:cNvPr id="767" name="Google Shape;767;g2048ab36023_0_254"/>
          <p:cNvSpPr txBox="1"/>
          <p:nvPr>
            <p:ph idx="1" type="body"/>
          </p:nvPr>
        </p:nvSpPr>
        <p:spPr>
          <a:xfrm>
            <a:off x="4745625" y="903688"/>
            <a:ext cx="2170200" cy="8964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2700">
                <a:solidFill>
                  <a:schemeClr val="lt1"/>
                </a:solidFill>
                <a:latin typeface="Helvetica Neue"/>
                <a:ea typeface="Helvetica Neue"/>
                <a:cs typeface="Helvetica Neue"/>
                <a:sym typeface="Helvetica Neue"/>
              </a:rPr>
              <a:t>Confusion Matrix</a:t>
            </a:r>
            <a:endParaRPr sz="2800">
              <a:solidFill>
                <a:schemeClr val="lt1"/>
              </a:solidFill>
              <a:latin typeface="Courier New"/>
              <a:ea typeface="Courier New"/>
              <a:cs typeface="Courier New"/>
              <a:sym typeface="Courier New"/>
            </a:endParaRPr>
          </a:p>
        </p:txBody>
      </p:sp>
      <p:sp>
        <p:nvSpPr>
          <p:cNvPr id="768" name="Google Shape;768;g2048ab36023_0_254"/>
          <p:cNvSpPr/>
          <p:nvPr/>
        </p:nvSpPr>
        <p:spPr>
          <a:xfrm>
            <a:off x="3947400" y="1229363"/>
            <a:ext cx="634800" cy="317400"/>
          </a:xfrm>
          <a:prstGeom prst="rightArrow">
            <a:avLst>
              <a:gd fmla="val 50000" name="adj1"/>
              <a:gd fmla="val 50000" name="adj2"/>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g2048ab36023_0_26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Precision, Recall, and F Measure</a:t>
            </a:r>
            <a:endParaRPr b="1" sz="3100">
              <a:latin typeface="Helvetica Neue"/>
              <a:ea typeface="Helvetica Neue"/>
              <a:cs typeface="Helvetica Neue"/>
              <a:sym typeface="Helvetica Neue"/>
            </a:endParaRPr>
          </a:p>
        </p:txBody>
      </p:sp>
      <p:sp>
        <p:nvSpPr>
          <p:cNvPr id="774" name="Google Shape;774;g2048ab36023_0_262"/>
          <p:cNvSpPr txBox="1"/>
          <p:nvPr>
            <p:ph idx="1" type="body"/>
          </p:nvPr>
        </p:nvSpPr>
        <p:spPr>
          <a:xfrm>
            <a:off x="205450" y="969250"/>
            <a:ext cx="8717100" cy="14325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b="1" lang="en" sz="2400">
                <a:solidFill>
                  <a:schemeClr val="lt1"/>
                </a:solidFill>
                <a:latin typeface="Helvetica Neue"/>
                <a:ea typeface="Helvetica Neue"/>
                <a:cs typeface="Helvetica Neue"/>
                <a:sym typeface="Helvetica Neue"/>
              </a:rPr>
              <a:t>Precision</a:t>
            </a:r>
            <a:r>
              <a:rPr lang="en" sz="2400">
                <a:solidFill>
                  <a:schemeClr val="lt1"/>
                </a:solidFill>
                <a:latin typeface="Helvetica Neue"/>
                <a:ea typeface="Helvetica Neue"/>
                <a:cs typeface="Helvetica Neue"/>
                <a:sym typeface="Helvetica Neue"/>
              </a:rPr>
              <a:t>: % of Selected items that are Correct</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b="1" lang="en" sz="2400">
                <a:solidFill>
                  <a:schemeClr val="lt1"/>
                </a:solidFill>
                <a:latin typeface="Helvetica Neue"/>
                <a:ea typeface="Helvetica Neue"/>
                <a:cs typeface="Helvetica Neue"/>
                <a:sym typeface="Helvetica Neue"/>
              </a:rPr>
              <a:t>Recall</a:t>
            </a:r>
            <a:r>
              <a:rPr lang="en" sz="2400">
                <a:solidFill>
                  <a:schemeClr val="lt1"/>
                </a:solidFill>
                <a:latin typeface="Helvetica Neue"/>
                <a:ea typeface="Helvetica Neue"/>
                <a:cs typeface="Helvetica Neue"/>
                <a:sym typeface="Helvetica Neue"/>
              </a:rPr>
              <a:t>: % of Correct items that are Selected</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b="1" lang="en" sz="2400">
                <a:solidFill>
                  <a:schemeClr val="lt1"/>
                </a:solidFill>
                <a:latin typeface="Helvetica Neue"/>
                <a:ea typeface="Helvetica Neue"/>
                <a:cs typeface="Helvetica Neue"/>
                <a:sym typeface="Helvetica Neue"/>
              </a:rPr>
              <a:t>F Measure</a:t>
            </a:r>
            <a:r>
              <a:rPr lang="en" sz="2400">
                <a:solidFill>
                  <a:schemeClr val="lt1"/>
                </a:solidFill>
                <a:latin typeface="Helvetica Neue"/>
                <a:ea typeface="Helvetica Neue"/>
                <a:cs typeface="Helvetica Neue"/>
                <a:sym typeface="Helvetica Neue"/>
              </a:rPr>
              <a:t>: Combined measure that assesses the Precision and Recall tradeoff (Weighted Harmonic Mean)</a:t>
            </a:r>
            <a:br>
              <a:rPr lang="en" sz="2400">
                <a:solidFill>
                  <a:schemeClr val="lt1"/>
                </a:solidFill>
                <a:latin typeface="Helvetica Neue"/>
                <a:ea typeface="Helvetica Neue"/>
                <a:cs typeface="Helvetica Neue"/>
                <a:sym typeface="Helvetica Neue"/>
              </a:rPr>
            </a:br>
            <a:r>
              <a:rPr lang="en" sz="2400">
                <a:solidFill>
                  <a:schemeClr val="lt1"/>
                </a:solidFill>
                <a:latin typeface="Helvetica Neue"/>
                <a:ea typeface="Helvetica Neue"/>
                <a:cs typeface="Helvetica Neue"/>
                <a:sym typeface="Helvetica Neue"/>
              </a:rPr>
              <a:t>								  </a:t>
            </a:r>
            <a:endParaRPr sz="2200">
              <a:solidFill>
                <a:srgbClr val="666666"/>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2100">
              <a:solidFill>
                <a:schemeClr val="lt1"/>
              </a:solidFill>
              <a:latin typeface="Courier New"/>
              <a:ea typeface="Courier New"/>
              <a:cs typeface="Courier New"/>
              <a:sym typeface="Courier New"/>
            </a:endParaRPr>
          </a:p>
        </p:txBody>
      </p:sp>
      <p:pic>
        <p:nvPicPr>
          <p:cNvPr id="775" name="Google Shape;775;g2048ab36023_0_262"/>
          <p:cNvPicPr preferRelativeResize="0"/>
          <p:nvPr/>
        </p:nvPicPr>
        <p:blipFill rotWithShape="1">
          <a:blip r:embed="rId3">
            <a:alphaModFix/>
          </a:blip>
          <a:srcRect b="0" l="0" r="0" t="0"/>
          <a:stretch/>
        </p:blipFill>
        <p:spPr>
          <a:xfrm>
            <a:off x="704850" y="2942825"/>
            <a:ext cx="3260180" cy="9636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g2048ab36023_0_271"/>
          <p:cNvSpPr/>
          <p:nvPr/>
        </p:nvSpPr>
        <p:spPr>
          <a:xfrm>
            <a:off x="376175" y="3920925"/>
            <a:ext cx="3819600" cy="839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g2048ab36023_0_27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Precision, Recall, and F Measure</a:t>
            </a:r>
            <a:endParaRPr b="1" sz="3100">
              <a:latin typeface="Helvetica Neue"/>
              <a:ea typeface="Helvetica Neue"/>
              <a:cs typeface="Helvetica Neue"/>
              <a:sym typeface="Helvetica Neue"/>
            </a:endParaRPr>
          </a:p>
        </p:txBody>
      </p:sp>
      <p:sp>
        <p:nvSpPr>
          <p:cNvPr id="782" name="Google Shape;782;g2048ab36023_0_271"/>
          <p:cNvSpPr txBox="1"/>
          <p:nvPr>
            <p:ph idx="1" type="body"/>
          </p:nvPr>
        </p:nvSpPr>
        <p:spPr>
          <a:xfrm>
            <a:off x="205450" y="969250"/>
            <a:ext cx="8717100" cy="14325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b="1" lang="en" sz="2400">
                <a:solidFill>
                  <a:schemeClr val="lt1"/>
                </a:solidFill>
                <a:latin typeface="Helvetica Neue"/>
                <a:ea typeface="Helvetica Neue"/>
                <a:cs typeface="Helvetica Neue"/>
                <a:sym typeface="Helvetica Neue"/>
              </a:rPr>
              <a:t>Precision</a:t>
            </a:r>
            <a:r>
              <a:rPr lang="en" sz="2400">
                <a:solidFill>
                  <a:schemeClr val="lt1"/>
                </a:solidFill>
                <a:latin typeface="Helvetica Neue"/>
                <a:ea typeface="Helvetica Neue"/>
                <a:cs typeface="Helvetica Neue"/>
                <a:sym typeface="Helvetica Neue"/>
              </a:rPr>
              <a:t>: % of Selected items that are Correct</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b="1" lang="en" sz="2400">
                <a:solidFill>
                  <a:schemeClr val="lt1"/>
                </a:solidFill>
                <a:latin typeface="Helvetica Neue"/>
                <a:ea typeface="Helvetica Neue"/>
                <a:cs typeface="Helvetica Neue"/>
                <a:sym typeface="Helvetica Neue"/>
              </a:rPr>
              <a:t>Recall</a:t>
            </a:r>
            <a:r>
              <a:rPr lang="en" sz="2400">
                <a:solidFill>
                  <a:schemeClr val="lt1"/>
                </a:solidFill>
                <a:latin typeface="Helvetica Neue"/>
                <a:ea typeface="Helvetica Neue"/>
                <a:cs typeface="Helvetica Neue"/>
                <a:sym typeface="Helvetica Neue"/>
              </a:rPr>
              <a:t>: % of Correct items that are Selected</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b="1" lang="en" sz="2400">
                <a:solidFill>
                  <a:schemeClr val="lt1"/>
                </a:solidFill>
                <a:latin typeface="Helvetica Neue"/>
                <a:ea typeface="Helvetica Neue"/>
                <a:cs typeface="Helvetica Neue"/>
                <a:sym typeface="Helvetica Neue"/>
              </a:rPr>
              <a:t>F Measure</a:t>
            </a:r>
            <a:r>
              <a:rPr lang="en" sz="2400">
                <a:solidFill>
                  <a:schemeClr val="lt1"/>
                </a:solidFill>
                <a:latin typeface="Helvetica Neue"/>
                <a:ea typeface="Helvetica Neue"/>
                <a:cs typeface="Helvetica Neue"/>
                <a:sym typeface="Helvetica Neue"/>
              </a:rPr>
              <a:t>: Combined measure that assesses the Precision and Recall tradeoff (Weighted Harmonic Mean)</a:t>
            </a:r>
            <a:br>
              <a:rPr lang="en" sz="2400">
                <a:solidFill>
                  <a:schemeClr val="lt1"/>
                </a:solidFill>
                <a:latin typeface="Helvetica Neue"/>
                <a:ea typeface="Helvetica Neue"/>
                <a:cs typeface="Helvetica Neue"/>
                <a:sym typeface="Helvetica Neue"/>
              </a:rPr>
            </a:br>
            <a:r>
              <a:rPr lang="en" sz="2400">
                <a:solidFill>
                  <a:schemeClr val="lt1"/>
                </a:solidFill>
                <a:latin typeface="Helvetica Neue"/>
                <a:ea typeface="Helvetica Neue"/>
                <a:cs typeface="Helvetica Neue"/>
                <a:sym typeface="Helvetica Neue"/>
              </a:rPr>
              <a:t>								  </a:t>
            </a:r>
            <a:r>
              <a:rPr lang="en" sz="2200">
                <a:solidFill>
                  <a:srgbClr val="666666"/>
                </a:solidFill>
                <a:latin typeface="Helvetica Neue"/>
                <a:ea typeface="Helvetica Neue"/>
                <a:cs typeface="Helvetica Neue"/>
                <a:sym typeface="Helvetica Neue"/>
              </a:rPr>
              <a:t>F = 2PR / (P+R)</a:t>
            </a:r>
            <a:endParaRPr sz="2200">
              <a:solidFill>
                <a:srgbClr val="666666"/>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2100">
              <a:solidFill>
                <a:schemeClr val="lt1"/>
              </a:solidFill>
              <a:latin typeface="Courier New"/>
              <a:ea typeface="Courier New"/>
              <a:cs typeface="Courier New"/>
              <a:sym typeface="Courier New"/>
            </a:endParaRPr>
          </a:p>
        </p:txBody>
      </p:sp>
      <p:graphicFrame>
        <p:nvGraphicFramePr>
          <p:cNvPr id="783" name="Google Shape;783;g2048ab36023_0_271"/>
          <p:cNvGraphicFramePr/>
          <p:nvPr/>
        </p:nvGraphicFramePr>
        <p:xfrm>
          <a:off x="4572000" y="3571388"/>
          <a:ext cx="3000000" cy="3000000"/>
        </p:xfrm>
        <a:graphic>
          <a:graphicData uri="http://schemas.openxmlformats.org/drawingml/2006/table">
            <a:tbl>
              <a:tblPr>
                <a:noFill/>
                <a:tableStyleId>{731C519C-6C1C-4E7D-863A-BACB7DDD5977}</a:tableStyleId>
              </a:tblPr>
              <a:tblGrid>
                <a:gridCol w="1219225"/>
                <a:gridCol w="805350"/>
                <a:gridCol w="1488850"/>
              </a:tblGrid>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Correct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Not Correct</a:t>
                      </a:r>
                      <a:endParaRPr sz="1400" u="none" cap="none" strike="noStrike"/>
                    </a:p>
                  </a:txBody>
                  <a:tcPr marT="91425" marB="91425" marR="91425" marL="91425"/>
                </a:tc>
              </a:tr>
              <a:tr h="100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Selected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TP</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FP</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Not Selected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TN</a:t>
                      </a:r>
                      <a:endParaRPr sz="1400" u="none" cap="none" strike="noStrike"/>
                    </a:p>
                  </a:txBody>
                  <a:tcPr marT="91425" marB="91425" marR="91425" marL="91425"/>
                </a:tc>
              </a:tr>
            </a:tbl>
          </a:graphicData>
        </a:graphic>
      </p:graphicFrame>
      <p:pic>
        <p:nvPicPr>
          <p:cNvPr id="784" name="Google Shape;784;g2048ab36023_0_271"/>
          <p:cNvPicPr preferRelativeResize="0"/>
          <p:nvPr/>
        </p:nvPicPr>
        <p:blipFill rotWithShape="1">
          <a:blip r:embed="rId3">
            <a:alphaModFix/>
          </a:blip>
          <a:srcRect b="0" l="0" r="0" t="0"/>
          <a:stretch/>
        </p:blipFill>
        <p:spPr>
          <a:xfrm>
            <a:off x="704850" y="2942825"/>
            <a:ext cx="3260180" cy="963600"/>
          </a:xfrm>
          <a:prstGeom prst="rect">
            <a:avLst/>
          </a:prstGeom>
          <a:noFill/>
          <a:ln>
            <a:noFill/>
          </a:ln>
        </p:spPr>
      </p:pic>
      <p:sp>
        <p:nvSpPr>
          <p:cNvPr id="785" name="Google Shape;785;g2048ab36023_0_271"/>
          <p:cNvSpPr txBox="1"/>
          <p:nvPr>
            <p:ph idx="1" type="body"/>
          </p:nvPr>
        </p:nvSpPr>
        <p:spPr>
          <a:xfrm>
            <a:off x="372350" y="3906425"/>
            <a:ext cx="4358700" cy="9636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2200">
                <a:solidFill>
                  <a:schemeClr val="lt1"/>
                </a:solidFill>
                <a:latin typeface="Helvetica Neue"/>
                <a:ea typeface="Helvetica Neue"/>
                <a:cs typeface="Helvetica Neue"/>
                <a:sym typeface="Helvetica Neue"/>
              </a:rPr>
              <a:t>Commonly used as balanced </a:t>
            </a:r>
            <a:br>
              <a:rPr lang="en" sz="2200">
                <a:solidFill>
                  <a:schemeClr val="lt1"/>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F1 measure with β=1 (or α=½)</a:t>
            </a:r>
            <a:endParaRPr sz="2200">
              <a:solidFill>
                <a:schemeClr val="lt1"/>
              </a:solidFill>
              <a:latin typeface="Helvetica Neue"/>
              <a:ea typeface="Helvetica Neue"/>
              <a:cs typeface="Helvetica Neue"/>
              <a:sym typeface="Helvetica Neue"/>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g2048ab36023_0_28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Multi-Class Evaluation</a:t>
            </a:r>
            <a:endParaRPr b="1" sz="3100">
              <a:latin typeface="Helvetica Neue"/>
              <a:ea typeface="Helvetica Neue"/>
              <a:cs typeface="Helvetica Neue"/>
              <a:sym typeface="Helvetica Neue"/>
            </a:endParaRPr>
          </a:p>
        </p:txBody>
      </p:sp>
      <p:pic>
        <p:nvPicPr>
          <p:cNvPr id="791" name="Google Shape;791;g2048ab36023_0_280"/>
          <p:cNvPicPr preferRelativeResize="0"/>
          <p:nvPr/>
        </p:nvPicPr>
        <p:blipFill>
          <a:blip r:embed="rId3">
            <a:alphaModFix/>
          </a:blip>
          <a:stretch>
            <a:fillRect/>
          </a:stretch>
        </p:blipFill>
        <p:spPr>
          <a:xfrm>
            <a:off x="1084950" y="1471625"/>
            <a:ext cx="6744175" cy="2402925"/>
          </a:xfrm>
          <a:prstGeom prst="rect">
            <a:avLst/>
          </a:prstGeom>
          <a:noFill/>
          <a:ln>
            <a:noFill/>
          </a:ln>
        </p:spPr>
      </p:pic>
      <p:sp>
        <p:nvSpPr>
          <p:cNvPr id="792" name="Google Shape;792;g2048ab36023_0_280"/>
          <p:cNvSpPr/>
          <p:nvPr/>
        </p:nvSpPr>
        <p:spPr>
          <a:xfrm>
            <a:off x="840225" y="1971025"/>
            <a:ext cx="149100" cy="18531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g2048ab36023_0_280"/>
          <p:cNvSpPr/>
          <p:nvPr/>
        </p:nvSpPr>
        <p:spPr>
          <a:xfrm rot="5400000">
            <a:off x="5080700" y="-1343575"/>
            <a:ext cx="149100" cy="53163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g2048ab36023_0_280"/>
          <p:cNvSpPr txBox="1"/>
          <p:nvPr/>
        </p:nvSpPr>
        <p:spPr>
          <a:xfrm>
            <a:off x="2893700" y="916025"/>
            <a:ext cx="452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Predicted Classes</a:t>
            </a:r>
            <a:endParaRPr>
              <a:latin typeface="Roboto"/>
              <a:ea typeface="Roboto"/>
              <a:cs typeface="Roboto"/>
              <a:sym typeface="Roboto"/>
            </a:endParaRPr>
          </a:p>
        </p:txBody>
      </p:sp>
      <p:sp>
        <p:nvSpPr>
          <p:cNvPr id="795" name="Google Shape;795;g2048ab36023_0_280"/>
          <p:cNvSpPr txBox="1"/>
          <p:nvPr/>
        </p:nvSpPr>
        <p:spPr>
          <a:xfrm>
            <a:off x="48900" y="2600250"/>
            <a:ext cx="89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True</a:t>
            </a:r>
            <a:br>
              <a:rPr lang="en">
                <a:latin typeface="Roboto"/>
                <a:ea typeface="Roboto"/>
                <a:cs typeface="Roboto"/>
                <a:sym typeface="Roboto"/>
              </a:rPr>
            </a:br>
            <a:r>
              <a:rPr lang="en">
                <a:latin typeface="Roboto"/>
                <a:ea typeface="Roboto"/>
                <a:cs typeface="Roboto"/>
                <a:sym typeface="Roboto"/>
              </a:rPr>
              <a:t>Classes</a:t>
            </a:r>
            <a:endParaRPr>
              <a:latin typeface="Roboto"/>
              <a:ea typeface="Roboto"/>
              <a:cs typeface="Roboto"/>
              <a:sym typeface="Robo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g2048ab36023_0_29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Multi-Class Evaluation</a:t>
            </a:r>
            <a:endParaRPr b="1" sz="3100">
              <a:latin typeface="Helvetica Neue"/>
              <a:ea typeface="Helvetica Neue"/>
              <a:cs typeface="Helvetica Neue"/>
              <a:sym typeface="Helvetica Neue"/>
            </a:endParaRPr>
          </a:p>
        </p:txBody>
      </p:sp>
      <p:pic>
        <p:nvPicPr>
          <p:cNvPr id="801" name="Google Shape;801;g2048ab36023_0_293"/>
          <p:cNvPicPr preferRelativeResize="0"/>
          <p:nvPr/>
        </p:nvPicPr>
        <p:blipFill>
          <a:blip r:embed="rId3">
            <a:alphaModFix/>
          </a:blip>
          <a:stretch>
            <a:fillRect/>
          </a:stretch>
        </p:blipFill>
        <p:spPr>
          <a:xfrm>
            <a:off x="1084950" y="1471625"/>
            <a:ext cx="6744175" cy="2402925"/>
          </a:xfrm>
          <a:prstGeom prst="rect">
            <a:avLst/>
          </a:prstGeom>
          <a:noFill/>
          <a:ln>
            <a:noFill/>
          </a:ln>
        </p:spPr>
      </p:pic>
      <p:sp>
        <p:nvSpPr>
          <p:cNvPr id="802" name="Google Shape;802;g2048ab36023_0_293"/>
          <p:cNvSpPr/>
          <p:nvPr/>
        </p:nvSpPr>
        <p:spPr>
          <a:xfrm>
            <a:off x="840225" y="1971025"/>
            <a:ext cx="149100" cy="18531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g2048ab36023_0_293"/>
          <p:cNvSpPr/>
          <p:nvPr/>
        </p:nvSpPr>
        <p:spPr>
          <a:xfrm rot="5400000">
            <a:off x="5080700" y="-1343575"/>
            <a:ext cx="149100" cy="53163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g2048ab36023_0_293"/>
          <p:cNvSpPr txBox="1"/>
          <p:nvPr/>
        </p:nvSpPr>
        <p:spPr>
          <a:xfrm>
            <a:off x="2893700" y="916025"/>
            <a:ext cx="452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Predicted Classes</a:t>
            </a:r>
            <a:endParaRPr>
              <a:latin typeface="Roboto"/>
              <a:ea typeface="Roboto"/>
              <a:cs typeface="Roboto"/>
              <a:sym typeface="Roboto"/>
            </a:endParaRPr>
          </a:p>
        </p:txBody>
      </p:sp>
      <p:sp>
        <p:nvSpPr>
          <p:cNvPr id="805" name="Google Shape;805;g2048ab36023_0_293"/>
          <p:cNvSpPr txBox="1"/>
          <p:nvPr/>
        </p:nvSpPr>
        <p:spPr>
          <a:xfrm>
            <a:off x="48900" y="2600250"/>
            <a:ext cx="89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True</a:t>
            </a:r>
            <a:br>
              <a:rPr lang="en">
                <a:latin typeface="Roboto"/>
                <a:ea typeface="Roboto"/>
                <a:cs typeface="Roboto"/>
                <a:sym typeface="Roboto"/>
              </a:rPr>
            </a:br>
            <a:r>
              <a:rPr lang="en">
                <a:latin typeface="Roboto"/>
                <a:ea typeface="Roboto"/>
                <a:cs typeface="Roboto"/>
                <a:sym typeface="Roboto"/>
              </a:rPr>
              <a:t>Classes</a:t>
            </a:r>
            <a:endParaRPr>
              <a:latin typeface="Roboto"/>
              <a:ea typeface="Roboto"/>
              <a:cs typeface="Roboto"/>
              <a:sym typeface="Roboto"/>
            </a:endParaRPr>
          </a:p>
        </p:txBody>
      </p:sp>
      <p:sp>
        <p:nvSpPr>
          <p:cNvPr id="806" name="Google Shape;806;g2048ab36023_0_293"/>
          <p:cNvSpPr/>
          <p:nvPr/>
        </p:nvSpPr>
        <p:spPr>
          <a:xfrm>
            <a:off x="3353100" y="2559975"/>
            <a:ext cx="832500" cy="321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g2048ab36023_0_30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Multi-Class Evaluation</a:t>
            </a:r>
            <a:endParaRPr b="1" sz="3100">
              <a:latin typeface="Helvetica Neue"/>
              <a:ea typeface="Helvetica Neue"/>
              <a:cs typeface="Helvetica Neue"/>
              <a:sym typeface="Helvetica Neue"/>
            </a:endParaRPr>
          </a:p>
        </p:txBody>
      </p:sp>
      <p:pic>
        <p:nvPicPr>
          <p:cNvPr id="812" name="Google Shape;812;g2048ab36023_0_303"/>
          <p:cNvPicPr preferRelativeResize="0"/>
          <p:nvPr/>
        </p:nvPicPr>
        <p:blipFill>
          <a:blip r:embed="rId3">
            <a:alphaModFix/>
          </a:blip>
          <a:stretch>
            <a:fillRect/>
          </a:stretch>
        </p:blipFill>
        <p:spPr>
          <a:xfrm>
            <a:off x="1084950" y="1471625"/>
            <a:ext cx="6744175" cy="2402925"/>
          </a:xfrm>
          <a:prstGeom prst="rect">
            <a:avLst/>
          </a:prstGeom>
          <a:noFill/>
          <a:ln>
            <a:noFill/>
          </a:ln>
        </p:spPr>
      </p:pic>
      <p:sp>
        <p:nvSpPr>
          <p:cNvPr id="813" name="Google Shape;813;g2048ab36023_0_303"/>
          <p:cNvSpPr/>
          <p:nvPr/>
        </p:nvSpPr>
        <p:spPr>
          <a:xfrm>
            <a:off x="840225" y="1971025"/>
            <a:ext cx="149100" cy="18531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g2048ab36023_0_303"/>
          <p:cNvSpPr/>
          <p:nvPr/>
        </p:nvSpPr>
        <p:spPr>
          <a:xfrm rot="5400000">
            <a:off x="5080700" y="-1343575"/>
            <a:ext cx="149100" cy="53163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g2048ab36023_0_303"/>
          <p:cNvSpPr txBox="1"/>
          <p:nvPr/>
        </p:nvSpPr>
        <p:spPr>
          <a:xfrm>
            <a:off x="2893700" y="916025"/>
            <a:ext cx="452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Predicted Classes</a:t>
            </a:r>
            <a:endParaRPr>
              <a:latin typeface="Roboto"/>
              <a:ea typeface="Roboto"/>
              <a:cs typeface="Roboto"/>
              <a:sym typeface="Roboto"/>
            </a:endParaRPr>
          </a:p>
        </p:txBody>
      </p:sp>
      <p:sp>
        <p:nvSpPr>
          <p:cNvPr id="816" name="Google Shape;816;g2048ab36023_0_303"/>
          <p:cNvSpPr txBox="1"/>
          <p:nvPr/>
        </p:nvSpPr>
        <p:spPr>
          <a:xfrm>
            <a:off x="48900" y="2600250"/>
            <a:ext cx="89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True</a:t>
            </a:r>
            <a:br>
              <a:rPr lang="en">
                <a:latin typeface="Roboto"/>
                <a:ea typeface="Roboto"/>
                <a:cs typeface="Roboto"/>
                <a:sym typeface="Roboto"/>
              </a:rPr>
            </a:br>
            <a:r>
              <a:rPr lang="en">
                <a:latin typeface="Roboto"/>
                <a:ea typeface="Roboto"/>
                <a:cs typeface="Roboto"/>
                <a:sym typeface="Roboto"/>
              </a:rPr>
              <a:t>Classes</a:t>
            </a:r>
            <a:endParaRPr>
              <a:latin typeface="Roboto"/>
              <a:ea typeface="Roboto"/>
              <a:cs typeface="Roboto"/>
              <a:sym typeface="Roboto"/>
            </a:endParaRPr>
          </a:p>
        </p:txBody>
      </p:sp>
      <p:sp>
        <p:nvSpPr>
          <p:cNvPr id="817" name="Google Shape;817;g2048ab36023_0_303"/>
          <p:cNvSpPr/>
          <p:nvPr/>
        </p:nvSpPr>
        <p:spPr>
          <a:xfrm>
            <a:off x="3353100" y="2559975"/>
            <a:ext cx="832500" cy="321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g2048ab36023_0_303"/>
          <p:cNvSpPr txBox="1"/>
          <p:nvPr/>
        </p:nvSpPr>
        <p:spPr>
          <a:xfrm>
            <a:off x="7326550" y="3251450"/>
            <a:ext cx="1768800" cy="12621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90 documents related to wheat where </a:t>
            </a:r>
            <a:r>
              <a:rPr lang="en">
                <a:latin typeface="Roboto"/>
                <a:ea typeface="Roboto"/>
                <a:cs typeface="Roboto"/>
                <a:sym typeface="Roboto"/>
              </a:rPr>
              <a:t>incorrectly classified as related to poultry</a:t>
            </a:r>
            <a:endParaRPr>
              <a:latin typeface="Roboto"/>
              <a:ea typeface="Roboto"/>
              <a:cs typeface="Roboto"/>
              <a:sym typeface="Robot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4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Multi-Class Evaluation</a:t>
            </a:r>
            <a:endParaRPr b="1" sz="3100">
              <a:latin typeface="Helvetica Neue"/>
              <a:ea typeface="Helvetica Neue"/>
              <a:cs typeface="Helvetica Neue"/>
              <a:sym typeface="Helvetica Neue"/>
            </a:endParaRPr>
          </a:p>
        </p:txBody>
      </p:sp>
      <p:sp>
        <p:nvSpPr>
          <p:cNvPr id="824" name="Google Shape;824;p41"/>
          <p:cNvSpPr txBox="1"/>
          <p:nvPr>
            <p:ph idx="1" type="body"/>
          </p:nvPr>
        </p:nvSpPr>
        <p:spPr>
          <a:xfrm>
            <a:off x="205450" y="969250"/>
            <a:ext cx="8717100" cy="14325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b="1" lang="en" sz="2400">
                <a:solidFill>
                  <a:schemeClr val="lt1"/>
                </a:solidFill>
                <a:latin typeface="Helvetica Neue"/>
                <a:ea typeface="Helvetica Neue"/>
                <a:cs typeface="Helvetica Neue"/>
                <a:sym typeface="Helvetica Neue"/>
              </a:rPr>
              <a:t>Precision</a:t>
            </a:r>
            <a:r>
              <a:rPr lang="en" sz="2400">
                <a:solidFill>
                  <a:schemeClr val="lt1"/>
                </a:solidFill>
                <a:latin typeface="Helvetica Neue"/>
                <a:ea typeface="Helvetica Neue"/>
                <a:cs typeface="Helvetica Neue"/>
                <a:sym typeface="Helvetica Neue"/>
              </a:rPr>
              <a:t>: Fraction of documents assigned </a:t>
            </a:r>
            <a:br>
              <a:rPr lang="en" sz="2400">
                <a:solidFill>
                  <a:schemeClr val="lt1"/>
                </a:solidFill>
                <a:latin typeface="Helvetica Neue"/>
                <a:ea typeface="Helvetica Neue"/>
                <a:cs typeface="Helvetica Neue"/>
                <a:sym typeface="Helvetica Neue"/>
              </a:rPr>
            </a:br>
            <a:r>
              <a:rPr lang="en" sz="2400">
                <a:solidFill>
                  <a:schemeClr val="lt1"/>
                </a:solidFill>
                <a:latin typeface="Helvetica Neue"/>
                <a:ea typeface="Helvetica Neue"/>
                <a:cs typeface="Helvetica Neue"/>
                <a:sym typeface="Helvetica Neue"/>
              </a:rPr>
              <a:t>class </a:t>
            </a:r>
            <a:r>
              <a:rPr i="1" lang="en" sz="2400">
                <a:solidFill>
                  <a:schemeClr val="lt1"/>
                </a:solidFill>
                <a:latin typeface="Helvetica Neue"/>
                <a:ea typeface="Helvetica Neue"/>
                <a:cs typeface="Helvetica Neue"/>
                <a:sym typeface="Helvetica Neue"/>
              </a:rPr>
              <a:t>i</a:t>
            </a:r>
            <a:r>
              <a:rPr lang="en" sz="2400">
                <a:solidFill>
                  <a:schemeClr val="lt1"/>
                </a:solidFill>
                <a:latin typeface="Helvetica Neue"/>
                <a:ea typeface="Helvetica Neue"/>
                <a:cs typeface="Helvetica Neue"/>
                <a:sym typeface="Helvetica Neue"/>
              </a:rPr>
              <a:t> that are actually about class </a:t>
            </a:r>
            <a:r>
              <a:rPr i="1" lang="en" sz="2400">
                <a:solidFill>
                  <a:schemeClr val="lt1"/>
                </a:solidFill>
                <a:latin typeface="Helvetica Neue"/>
                <a:ea typeface="Helvetica Neue"/>
                <a:cs typeface="Helvetica Neue"/>
                <a:sym typeface="Helvetica Neue"/>
              </a:rPr>
              <a:t>i</a:t>
            </a:r>
            <a:r>
              <a:rPr lang="en" sz="2400">
                <a:solidFill>
                  <a:schemeClr val="lt1"/>
                </a:solidFill>
                <a:latin typeface="Helvetica Neue"/>
                <a:ea typeface="Helvetica Neue"/>
                <a:cs typeface="Helvetica Neue"/>
                <a:sym typeface="Helvetica Neue"/>
              </a:rPr>
              <a:t>:</a:t>
            </a:r>
            <a:endParaRPr sz="24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19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b="1" lang="en" sz="2400">
                <a:solidFill>
                  <a:schemeClr val="lt1"/>
                </a:solidFill>
                <a:latin typeface="Helvetica Neue"/>
                <a:ea typeface="Helvetica Neue"/>
                <a:cs typeface="Helvetica Neue"/>
                <a:sym typeface="Helvetica Neue"/>
              </a:rPr>
              <a:t>Recall</a:t>
            </a:r>
            <a:r>
              <a:rPr lang="en" sz="2400">
                <a:solidFill>
                  <a:schemeClr val="lt1"/>
                </a:solidFill>
                <a:latin typeface="Helvetica Neue"/>
                <a:ea typeface="Helvetica Neue"/>
                <a:cs typeface="Helvetica Neue"/>
                <a:sym typeface="Helvetica Neue"/>
              </a:rPr>
              <a:t>: Fraction of documents in class i </a:t>
            </a:r>
            <a:br>
              <a:rPr lang="en" sz="2400">
                <a:solidFill>
                  <a:schemeClr val="lt1"/>
                </a:solidFill>
                <a:latin typeface="Helvetica Neue"/>
                <a:ea typeface="Helvetica Neue"/>
                <a:cs typeface="Helvetica Neue"/>
                <a:sym typeface="Helvetica Neue"/>
              </a:rPr>
            </a:br>
            <a:r>
              <a:rPr lang="en" sz="2400">
                <a:solidFill>
                  <a:schemeClr val="lt1"/>
                </a:solidFill>
                <a:latin typeface="Helvetica Neue"/>
                <a:ea typeface="Helvetica Neue"/>
                <a:cs typeface="Helvetica Neue"/>
                <a:sym typeface="Helvetica Neue"/>
              </a:rPr>
              <a:t>classified correctly:</a:t>
            </a:r>
            <a:endParaRPr sz="24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16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1000"/>
              </a:spcAft>
              <a:buClr>
                <a:schemeClr val="lt1"/>
              </a:buClr>
              <a:buSzPts val="2400"/>
              <a:buFont typeface="Helvetica Neue"/>
              <a:buChar char="❏"/>
            </a:pPr>
            <a:r>
              <a:rPr b="1" lang="en" sz="2400">
                <a:solidFill>
                  <a:schemeClr val="lt1"/>
                </a:solidFill>
                <a:latin typeface="Helvetica Neue"/>
                <a:ea typeface="Helvetica Neue"/>
                <a:cs typeface="Helvetica Neue"/>
                <a:sym typeface="Helvetica Neue"/>
              </a:rPr>
              <a:t>Accuracy</a:t>
            </a:r>
            <a:r>
              <a:rPr lang="en" sz="2400">
                <a:solidFill>
                  <a:schemeClr val="lt1"/>
                </a:solidFill>
                <a:latin typeface="Helvetica Neue"/>
                <a:ea typeface="Helvetica Neue"/>
                <a:cs typeface="Helvetica Neue"/>
                <a:sym typeface="Helvetica Neue"/>
              </a:rPr>
              <a:t>: Fraction of documents </a:t>
            </a:r>
            <a:br>
              <a:rPr lang="en" sz="2400">
                <a:solidFill>
                  <a:schemeClr val="lt1"/>
                </a:solidFill>
                <a:latin typeface="Helvetica Neue"/>
                <a:ea typeface="Helvetica Neue"/>
                <a:cs typeface="Helvetica Neue"/>
                <a:sym typeface="Helvetica Neue"/>
              </a:rPr>
            </a:br>
            <a:r>
              <a:rPr lang="en" sz="2400">
                <a:solidFill>
                  <a:schemeClr val="lt1"/>
                </a:solidFill>
                <a:latin typeface="Helvetica Neue"/>
                <a:ea typeface="Helvetica Neue"/>
                <a:cs typeface="Helvetica Neue"/>
                <a:sym typeface="Helvetica Neue"/>
              </a:rPr>
              <a:t>classified correctly:</a:t>
            </a:r>
            <a:endParaRPr sz="2400">
              <a:solidFill>
                <a:schemeClr val="lt1"/>
              </a:solidFill>
              <a:latin typeface="Helvetica Neue"/>
              <a:ea typeface="Helvetica Neue"/>
              <a:cs typeface="Helvetica Neue"/>
              <a:sym typeface="Helvetica Neue"/>
            </a:endParaRPr>
          </a:p>
        </p:txBody>
      </p:sp>
      <p:pic>
        <p:nvPicPr>
          <p:cNvPr id="825" name="Google Shape;825;p41"/>
          <p:cNvPicPr preferRelativeResize="0"/>
          <p:nvPr/>
        </p:nvPicPr>
        <p:blipFill rotWithShape="1">
          <a:blip r:embed="rId3">
            <a:alphaModFix/>
          </a:blip>
          <a:srcRect b="0" l="0" r="0" t="0"/>
          <a:stretch/>
        </p:blipFill>
        <p:spPr>
          <a:xfrm>
            <a:off x="7024875" y="528575"/>
            <a:ext cx="962025" cy="1409700"/>
          </a:xfrm>
          <a:prstGeom prst="rect">
            <a:avLst/>
          </a:prstGeom>
          <a:noFill/>
          <a:ln>
            <a:noFill/>
          </a:ln>
        </p:spPr>
      </p:pic>
      <p:pic>
        <p:nvPicPr>
          <p:cNvPr id="826" name="Google Shape;826;p41"/>
          <p:cNvPicPr preferRelativeResize="0"/>
          <p:nvPr/>
        </p:nvPicPr>
        <p:blipFill rotWithShape="1">
          <a:blip r:embed="rId4">
            <a:alphaModFix/>
          </a:blip>
          <a:srcRect b="0" l="0" r="0" t="0"/>
          <a:stretch/>
        </p:blipFill>
        <p:spPr>
          <a:xfrm>
            <a:off x="7043925" y="1966913"/>
            <a:ext cx="923925" cy="1209675"/>
          </a:xfrm>
          <a:prstGeom prst="rect">
            <a:avLst/>
          </a:prstGeom>
          <a:noFill/>
          <a:ln>
            <a:noFill/>
          </a:ln>
        </p:spPr>
      </p:pic>
      <p:pic>
        <p:nvPicPr>
          <p:cNvPr id="827" name="Google Shape;827;p41"/>
          <p:cNvPicPr preferRelativeResize="0"/>
          <p:nvPr/>
        </p:nvPicPr>
        <p:blipFill rotWithShape="1">
          <a:blip r:embed="rId5">
            <a:alphaModFix/>
          </a:blip>
          <a:srcRect b="0" l="0" r="0" t="0"/>
          <a:stretch/>
        </p:blipFill>
        <p:spPr>
          <a:xfrm>
            <a:off x="6815325" y="3223633"/>
            <a:ext cx="1152525" cy="16097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g2048ab36023_0_31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Multi-Class Evaluation</a:t>
            </a:r>
            <a:endParaRPr b="1" sz="3100">
              <a:latin typeface="Helvetica Neue"/>
              <a:ea typeface="Helvetica Neue"/>
              <a:cs typeface="Helvetica Neue"/>
              <a:sym typeface="Helvetica Neue"/>
            </a:endParaRPr>
          </a:p>
        </p:txBody>
      </p:sp>
      <p:pic>
        <p:nvPicPr>
          <p:cNvPr id="833" name="Google Shape;833;g2048ab36023_0_314"/>
          <p:cNvPicPr preferRelativeResize="0"/>
          <p:nvPr/>
        </p:nvPicPr>
        <p:blipFill>
          <a:blip r:embed="rId3">
            <a:alphaModFix/>
          </a:blip>
          <a:stretch>
            <a:fillRect/>
          </a:stretch>
        </p:blipFill>
        <p:spPr>
          <a:xfrm>
            <a:off x="1084950" y="1471625"/>
            <a:ext cx="6744175" cy="2402925"/>
          </a:xfrm>
          <a:prstGeom prst="rect">
            <a:avLst/>
          </a:prstGeom>
          <a:noFill/>
          <a:ln>
            <a:noFill/>
          </a:ln>
        </p:spPr>
      </p:pic>
      <p:sp>
        <p:nvSpPr>
          <p:cNvPr id="834" name="Google Shape;834;g2048ab36023_0_314"/>
          <p:cNvSpPr/>
          <p:nvPr/>
        </p:nvSpPr>
        <p:spPr>
          <a:xfrm>
            <a:off x="840225" y="1971025"/>
            <a:ext cx="149100" cy="18531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g2048ab36023_0_314"/>
          <p:cNvSpPr/>
          <p:nvPr/>
        </p:nvSpPr>
        <p:spPr>
          <a:xfrm rot="5400000">
            <a:off x="5080700" y="-1343575"/>
            <a:ext cx="149100" cy="53163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g2048ab36023_0_314"/>
          <p:cNvSpPr txBox="1"/>
          <p:nvPr/>
        </p:nvSpPr>
        <p:spPr>
          <a:xfrm>
            <a:off x="2893700" y="916025"/>
            <a:ext cx="452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Predicted Classes</a:t>
            </a:r>
            <a:endParaRPr>
              <a:latin typeface="Roboto"/>
              <a:ea typeface="Roboto"/>
              <a:cs typeface="Roboto"/>
              <a:sym typeface="Roboto"/>
            </a:endParaRPr>
          </a:p>
        </p:txBody>
      </p:sp>
      <p:sp>
        <p:nvSpPr>
          <p:cNvPr id="837" name="Google Shape;837;g2048ab36023_0_314"/>
          <p:cNvSpPr txBox="1"/>
          <p:nvPr/>
        </p:nvSpPr>
        <p:spPr>
          <a:xfrm>
            <a:off x="48900" y="2600250"/>
            <a:ext cx="89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True</a:t>
            </a:r>
            <a:br>
              <a:rPr lang="en">
                <a:latin typeface="Roboto"/>
                <a:ea typeface="Roboto"/>
                <a:cs typeface="Roboto"/>
                <a:sym typeface="Roboto"/>
              </a:rPr>
            </a:br>
            <a:r>
              <a:rPr lang="en">
                <a:latin typeface="Roboto"/>
                <a:ea typeface="Roboto"/>
                <a:cs typeface="Roboto"/>
                <a:sym typeface="Roboto"/>
              </a:rPr>
              <a:t>Classes</a:t>
            </a:r>
            <a:endParaRPr>
              <a:latin typeface="Roboto"/>
              <a:ea typeface="Roboto"/>
              <a:cs typeface="Roboto"/>
              <a:sym typeface="Roboto"/>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4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Micro- and Macro- Averaging</a:t>
            </a:r>
            <a:endParaRPr b="1" sz="3100">
              <a:latin typeface="Helvetica Neue"/>
              <a:ea typeface="Helvetica Neue"/>
              <a:cs typeface="Helvetica Neue"/>
              <a:sym typeface="Helvetica Neue"/>
            </a:endParaRPr>
          </a:p>
        </p:txBody>
      </p:sp>
      <p:sp>
        <p:nvSpPr>
          <p:cNvPr id="843" name="Google Shape;843;p42"/>
          <p:cNvSpPr txBox="1"/>
          <p:nvPr>
            <p:ph idx="1" type="body"/>
          </p:nvPr>
        </p:nvSpPr>
        <p:spPr>
          <a:xfrm>
            <a:off x="205450" y="969250"/>
            <a:ext cx="8779500" cy="37473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For multi-class classification, combine per-class performance measures with micro- and macro- averaging.</a:t>
            </a:r>
            <a:endParaRPr sz="1900">
              <a:solidFill>
                <a:schemeClr val="lt1"/>
              </a:solidFill>
              <a:latin typeface="Helvetica Neue"/>
              <a:ea typeface="Helvetica Neue"/>
              <a:cs typeface="Helvetica Neue"/>
              <a:sym typeface="Helvetica Neue"/>
            </a:endParaRPr>
          </a:p>
          <a:p>
            <a:pPr indent="-171450" lvl="1" marL="228600" rtl="0" algn="l">
              <a:lnSpc>
                <a:spcPct val="115000"/>
              </a:lnSpc>
              <a:spcBef>
                <a:spcPts val="100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Macro-Averaging</a:t>
            </a:r>
            <a:r>
              <a:rPr lang="en" sz="1800">
                <a:solidFill>
                  <a:schemeClr val="lt1"/>
                </a:solidFill>
                <a:latin typeface="Helvetica Neue"/>
                <a:ea typeface="Helvetica Neue"/>
                <a:cs typeface="Helvetica Neue"/>
                <a:sym typeface="Helvetica Neue"/>
              </a:rPr>
              <a:t>: Compute performance for each class, then average.</a:t>
            </a:r>
            <a:endParaRPr sz="1800">
              <a:solidFill>
                <a:schemeClr val="lt1"/>
              </a:solidFill>
              <a:latin typeface="Helvetica Neue"/>
              <a:ea typeface="Helvetica Neue"/>
              <a:cs typeface="Helvetica Neue"/>
              <a:sym typeface="Helvetica Neue"/>
            </a:endParaRPr>
          </a:p>
          <a:p>
            <a:pPr indent="-184150" lvl="1" marL="228600" rtl="0" algn="l">
              <a:lnSpc>
                <a:spcPct val="115000"/>
              </a:lnSpc>
              <a:spcBef>
                <a:spcPts val="0"/>
              </a:spcBef>
              <a:spcAft>
                <a:spcPts val="0"/>
              </a:spcAft>
              <a:buClr>
                <a:schemeClr val="lt1"/>
              </a:buClr>
              <a:buSzPts val="2000"/>
              <a:buFont typeface="Helvetica Neue"/>
              <a:buChar char="■"/>
            </a:pPr>
            <a:r>
              <a:rPr b="1" lang="en" sz="1800">
                <a:solidFill>
                  <a:schemeClr val="lt1"/>
                </a:solidFill>
                <a:latin typeface="Helvetica Neue"/>
                <a:ea typeface="Helvetica Neue"/>
                <a:cs typeface="Helvetica Neue"/>
                <a:sym typeface="Helvetica Neue"/>
              </a:rPr>
              <a:t>Micro-Averaging</a:t>
            </a:r>
            <a:r>
              <a:rPr lang="en" sz="1800">
                <a:solidFill>
                  <a:schemeClr val="lt1"/>
                </a:solidFill>
                <a:latin typeface="Helvetica Neue"/>
                <a:ea typeface="Helvetica Neue"/>
                <a:cs typeface="Helvetica Neue"/>
                <a:sym typeface="Helvetica Neue"/>
              </a:rPr>
              <a:t>: Compute contingency table for all classes and evaluat</a:t>
            </a:r>
            <a:r>
              <a:rPr lang="en" sz="1900">
                <a:solidFill>
                  <a:schemeClr val="lt1"/>
                </a:solidFill>
                <a:latin typeface="Helvetica Neue"/>
                <a:ea typeface="Helvetica Neue"/>
                <a:cs typeface="Helvetica Neue"/>
                <a:sym typeface="Helvetica Neue"/>
              </a:rPr>
              <a:t>e</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Opinion Mining</a:t>
            </a:r>
            <a:endParaRPr b="1" sz="3100">
              <a:latin typeface="Helvetica Neue"/>
              <a:ea typeface="Helvetica Neue"/>
              <a:cs typeface="Helvetica Neue"/>
              <a:sym typeface="Helvetica Neue"/>
            </a:endParaRPr>
          </a:p>
        </p:txBody>
      </p:sp>
      <p:grpSp>
        <p:nvGrpSpPr>
          <p:cNvPr id="138" name="Google Shape;138;p4"/>
          <p:cNvGrpSpPr/>
          <p:nvPr/>
        </p:nvGrpSpPr>
        <p:grpSpPr>
          <a:xfrm>
            <a:off x="2860904" y="932727"/>
            <a:ext cx="3422328" cy="997153"/>
            <a:chOff x="2610625" y="871975"/>
            <a:chExt cx="3922889" cy="1143000"/>
          </a:xfrm>
        </p:grpSpPr>
        <p:pic>
          <p:nvPicPr>
            <p:cNvPr id="139" name="Google Shape;139;p4"/>
            <p:cNvPicPr preferRelativeResize="0"/>
            <p:nvPr/>
          </p:nvPicPr>
          <p:blipFill rotWithShape="1">
            <a:blip r:embed="rId3">
              <a:alphaModFix/>
            </a:blip>
            <a:srcRect b="0" l="0" r="0" t="0"/>
            <a:stretch/>
          </p:blipFill>
          <p:spPr>
            <a:xfrm>
              <a:off x="2610625" y="871975"/>
              <a:ext cx="3922889" cy="1143000"/>
            </a:xfrm>
            <a:prstGeom prst="rect">
              <a:avLst/>
            </a:prstGeom>
            <a:noFill/>
            <a:ln>
              <a:noFill/>
            </a:ln>
            <a:effectLst>
              <a:outerShdw blurRad="57150" rotWithShape="0" algn="bl" dir="5400000" dist="19050">
                <a:srgbClr val="000000">
                  <a:alpha val="49803"/>
                </a:srgbClr>
              </a:outerShdw>
            </a:effectLst>
          </p:spPr>
        </p:pic>
        <p:sp>
          <p:nvSpPr>
            <p:cNvPr id="140" name="Google Shape;140;p4"/>
            <p:cNvSpPr/>
            <p:nvPr/>
          </p:nvSpPr>
          <p:spPr>
            <a:xfrm>
              <a:off x="6268541" y="918375"/>
              <a:ext cx="239700" cy="327000"/>
            </a:xfrm>
            <a:prstGeom prst="rect">
              <a:avLst/>
            </a:prstGeom>
            <a:solidFill>
              <a:srgbClr val="00000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g2048ab36023_0_32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solidFill>
                  <a:schemeClr val="lt1"/>
                </a:solidFill>
                <a:latin typeface="Helvetica Neue"/>
                <a:ea typeface="Helvetica Neue"/>
                <a:cs typeface="Helvetica Neue"/>
                <a:sym typeface="Helvetica Neue"/>
              </a:rPr>
              <a:t>Micro- and Macro- Averaging</a:t>
            </a:r>
            <a:endParaRPr b="1" sz="3100">
              <a:latin typeface="Helvetica Neue"/>
              <a:ea typeface="Helvetica Neue"/>
              <a:cs typeface="Helvetica Neue"/>
              <a:sym typeface="Helvetica Neue"/>
            </a:endParaRPr>
          </a:p>
        </p:txBody>
      </p:sp>
      <p:sp>
        <p:nvSpPr>
          <p:cNvPr id="849" name="Google Shape;849;g2048ab36023_0_323"/>
          <p:cNvSpPr txBox="1"/>
          <p:nvPr>
            <p:ph idx="1" type="body"/>
          </p:nvPr>
        </p:nvSpPr>
        <p:spPr>
          <a:xfrm>
            <a:off x="205450" y="969250"/>
            <a:ext cx="8779500" cy="37473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For multi-class classification, combine per-class performance measures with micro- and macro- averaging.</a:t>
            </a:r>
            <a:endParaRPr sz="1900">
              <a:solidFill>
                <a:schemeClr val="lt1"/>
              </a:solidFill>
              <a:latin typeface="Helvetica Neue"/>
              <a:ea typeface="Helvetica Neue"/>
              <a:cs typeface="Helvetica Neue"/>
              <a:sym typeface="Helvetica Neue"/>
            </a:endParaRPr>
          </a:p>
          <a:p>
            <a:pPr indent="-171450" lvl="1" marL="228600" rtl="0" algn="l">
              <a:lnSpc>
                <a:spcPct val="115000"/>
              </a:lnSpc>
              <a:spcBef>
                <a:spcPts val="100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Macro-Averaging</a:t>
            </a:r>
            <a:r>
              <a:rPr lang="en" sz="1800">
                <a:solidFill>
                  <a:schemeClr val="lt1"/>
                </a:solidFill>
                <a:latin typeface="Helvetica Neue"/>
                <a:ea typeface="Helvetica Neue"/>
                <a:cs typeface="Helvetica Neue"/>
                <a:sym typeface="Helvetica Neue"/>
              </a:rPr>
              <a:t>: Compute performance for each class, then average.</a:t>
            </a:r>
            <a:endParaRPr sz="1800">
              <a:solidFill>
                <a:schemeClr val="lt1"/>
              </a:solidFill>
              <a:latin typeface="Helvetica Neue"/>
              <a:ea typeface="Helvetica Neue"/>
              <a:cs typeface="Helvetica Neue"/>
              <a:sym typeface="Helvetica Neue"/>
            </a:endParaRPr>
          </a:p>
          <a:p>
            <a:pPr indent="-184150" lvl="1" marL="228600" rtl="0" algn="l">
              <a:lnSpc>
                <a:spcPct val="115000"/>
              </a:lnSpc>
              <a:spcBef>
                <a:spcPts val="0"/>
              </a:spcBef>
              <a:spcAft>
                <a:spcPts val="0"/>
              </a:spcAft>
              <a:buClr>
                <a:schemeClr val="lt1"/>
              </a:buClr>
              <a:buSzPts val="2000"/>
              <a:buFont typeface="Helvetica Neue"/>
              <a:buChar char="■"/>
            </a:pPr>
            <a:r>
              <a:rPr b="1" lang="en" sz="1800">
                <a:solidFill>
                  <a:schemeClr val="lt1"/>
                </a:solidFill>
                <a:latin typeface="Helvetica Neue"/>
                <a:ea typeface="Helvetica Neue"/>
                <a:cs typeface="Helvetica Neue"/>
                <a:sym typeface="Helvetica Neue"/>
              </a:rPr>
              <a:t>Micro-Averaging</a:t>
            </a:r>
            <a:r>
              <a:rPr lang="en" sz="1800">
                <a:solidFill>
                  <a:schemeClr val="lt1"/>
                </a:solidFill>
                <a:latin typeface="Helvetica Neue"/>
                <a:ea typeface="Helvetica Neue"/>
                <a:cs typeface="Helvetica Neue"/>
                <a:sym typeface="Helvetica Neue"/>
              </a:rPr>
              <a:t>: Compute contingency table for all classes and evaluat</a:t>
            </a:r>
            <a:r>
              <a:rPr lang="en" sz="1900">
                <a:solidFill>
                  <a:schemeClr val="lt1"/>
                </a:solidFill>
                <a:latin typeface="Helvetica Neue"/>
                <a:ea typeface="Helvetica Neue"/>
                <a:cs typeface="Helvetica Neue"/>
                <a:sym typeface="Helvetica Neue"/>
              </a:rPr>
              <a:t>e</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171450" lvl="1" marL="228600" rtl="0" algn="l">
              <a:lnSpc>
                <a:spcPct val="100000"/>
              </a:lnSpc>
              <a:spcBef>
                <a:spcPts val="100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Macro-Averaged Precision: </a:t>
            </a:r>
            <a:r>
              <a:rPr lang="en" sz="1800">
                <a:solidFill>
                  <a:schemeClr val="lt1"/>
                </a:solidFill>
                <a:latin typeface="Helvetica Neue"/>
                <a:ea typeface="Helvetica Neue"/>
                <a:cs typeface="Helvetica Neue"/>
                <a:sym typeface="Helvetica Neue"/>
              </a:rPr>
              <a:t>( 0.5 + 0.9 ) / 2 = 0.7</a:t>
            </a:r>
            <a:endParaRPr sz="1800">
              <a:solidFill>
                <a:schemeClr val="lt1"/>
              </a:solidFill>
              <a:latin typeface="Helvetica Neue"/>
              <a:ea typeface="Helvetica Neue"/>
              <a:cs typeface="Helvetica Neue"/>
              <a:sym typeface="Helvetica Neue"/>
            </a:endParaRPr>
          </a:p>
          <a:p>
            <a:pPr indent="-171450" lvl="1" marL="228600" rtl="0" algn="l">
              <a:lnSpc>
                <a:spcPct val="100000"/>
              </a:lnSpc>
              <a:spcBef>
                <a:spcPts val="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Micro-Averaged Precision:  </a:t>
            </a:r>
            <a:r>
              <a:rPr lang="en" sz="1800">
                <a:solidFill>
                  <a:schemeClr val="lt1"/>
                </a:solidFill>
                <a:latin typeface="Helvetica Neue"/>
                <a:ea typeface="Helvetica Neue"/>
                <a:cs typeface="Helvetica Neue"/>
                <a:sym typeface="Helvetica Neue"/>
              </a:rPr>
              <a:t>100 / 120 = 0.83</a:t>
            </a:r>
            <a:endParaRPr sz="1800">
              <a:solidFill>
                <a:schemeClr val="lt1"/>
              </a:solidFill>
              <a:latin typeface="Helvetica Neue"/>
              <a:ea typeface="Helvetica Neue"/>
              <a:cs typeface="Helvetica Neue"/>
              <a:sym typeface="Helvetica Neue"/>
            </a:endParaRPr>
          </a:p>
          <a:p>
            <a:pPr indent="-171450" lvl="1" marL="228600" rtl="0" algn="l">
              <a:lnSpc>
                <a:spcPct val="100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Micro-Averaged Score is dominated by score on common classes.</a:t>
            </a:r>
            <a:endParaRPr sz="1800">
              <a:solidFill>
                <a:schemeClr val="lt1"/>
              </a:solidFill>
              <a:latin typeface="Helvetica Neue"/>
              <a:ea typeface="Helvetica Neue"/>
              <a:cs typeface="Helvetica Neue"/>
              <a:sym typeface="Helvetica Neue"/>
            </a:endParaRPr>
          </a:p>
        </p:txBody>
      </p:sp>
      <p:graphicFrame>
        <p:nvGraphicFramePr>
          <p:cNvPr id="850" name="Google Shape;850;g2048ab36023_0_323"/>
          <p:cNvGraphicFramePr/>
          <p:nvPr/>
        </p:nvGraphicFramePr>
        <p:xfrm>
          <a:off x="205450" y="2834775"/>
          <a:ext cx="3000000" cy="3000000"/>
        </p:xfrm>
        <a:graphic>
          <a:graphicData uri="http://schemas.openxmlformats.org/drawingml/2006/table">
            <a:tbl>
              <a:tblPr>
                <a:noFill/>
                <a:tableStyleId>{731C519C-6C1C-4E7D-863A-BACB7DDD5977}</a:tableStyleId>
              </a:tblPr>
              <a:tblGrid>
                <a:gridCol w="942100"/>
                <a:gridCol w="989375"/>
                <a:gridCol w="880200"/>
              </a:tblGrid>
              <a:tr h="100000">
                <a:tc>
                  <a:txBody>
                    <a:bodyPr/>
                    <a:lstStyle/>
                    <a:p>
                      <a:pPr indent="0" lvl="0" marL="0" marR="0" rtl="0" algn="l">
                        <a:lnSpc>
                          <a:spcPct val="5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50000"/>
                        </a:lnSpc>
                        <a:spcBef>
                          <a:spcPts val="0"/>
                        </a:spcBef>
                        <a:spcAft>
                          <a:spcPts val="0"/>
                        </a:spcAft>
                        <a:buClr>
                          <a:srgbClr val="000000"/>
                        </a:buClr>
                        <a:buSzPts val="1200"/>
                        <a:buFont typeface="Arial"/>
                        <a:buNone/>
                      </a:pPr>
                      <a:r>
                        <a:rPr lang="en" sz="1200" u="none" cap="none" strike="noStrike"/>
                        <a:t>Truth: YES</a:t>
                      </a:r>
                      <a:endParaRPr sz="1200" u="none" cap="none" strike="noStrike"/>
                    </a:p>
                  </a:txBody>
                  <a:tcPr marT="91425" marB="91425" marR="91425" marL="91425"/>
                </a:tc>
                <a:tc>
                  <a:txBody>
                    <a:bodyPr/>
                    <a:lstStyle/>
                    <a:p>
                      <a:pPr indent="0" lvl="0" marL="0" marR="0" rtl="0" algn="l">
                        <a:lnSpc>
                          <a:spcPct val="150000"/>
                        </a:lnSpc>
                        <a:spcBef>
                          <a:spcPts val="0"/>
                        </a:spcBef>
                        <a:spcAft>
                          <a:spcPts val="0"/>
                        </a:spcAft>
                        <a:buClr>
                          <a:srgbClr val="000000"/>
                        </a:buClr>
                        <a:buSzPts val="1200"/>
                        <a:buFont typeface="Arial"/>
                        <a:buNone/>
                      </a:pPr>
                      <a:r>
                        <a:rPr lang="en" sz="1200" u="none" cap="none" strike="noStrike"/>
                        <a:t>Truth: NO</a:t>
                      </a:r>
                      <a:endParaRPr sz="1200" u="none" cap="none" strike="noStrike"/>
                    </a:p>
                  </a:txBody>
                  <a:tcPr marT="91425" marB="91425" marR="91425" marL="91425"/>
                </a:tc>
              </a:tr>
              <a:tr h="100000">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CLF: YES</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10</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10</a:t>
                      </a:r>
                      <a:endParaRPr sz="1200" u="none" cap="none" strike="noStrike"/>
                    </a:p>
                  </a:txBody>
                  <a:tcPr marT="91425" marB="91425" marR="91425" marL="91425"/>
                </a:tc>
              </a:tr>
              <a:tr h="100000">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CLF: NO</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10</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970</a:t>
                      </a:r>
                      <a:endParaRPr sz="1200" u="none" cap="none" strike="noStrike"/>
                    </a:p>
                  </a:txBody>
                  <a:tcPr marT="91425" marB="91425" marR="91425" marL="91425"/>
                </a:tc>
              </a:tr>
            </a:tbl>
          </a:graphicData>
        </a:graphic>
      </p:graphicFrame>
      <p:sp>
        <p:nvSpPr>
          <p:cNvPr id="851" name="Google Shape;851;g2048ab36023_0_323"/>
          <p:cNvSpPr txBox="1"/>
          <p:nvPr/>
        </p:nvSpPr>
        <p:spPr>
          <a:xfrm>
            <a:off x="1280925" y="2516463"/>
            <a:ext cx="759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200"/>
              <a:buFont typeface="Arial"/>
              <a:buNone/>
            </a:pPr>
            <a:r>
              <a:rPr b="1" i="0" lang="en" sz="1200" u="sng" cap="none" strike="noStrike">
                <a:solidFill>
                  <a:srgbClr val="000000"/>
                </a:solidFill>
                <a:latin typeface="Arial"/>
                <a:ea typeface="Arial"/>
                <a:cs typeface="Arial"/>
                <a:sym typeface="Arial"/>
              </a:rPr>
              <a:t>Class 1</a:t>
            </a:r>
            <a:endParaRPr b="1" i="0" sz="1400" u="sng" cap="none" strike="noStrike">
              <a:solidFill>
                <a:srgbClr val="000000"/>
              </a:solidFill>
              <a:latin typeface="Arial"/>
              <a:ea typeface="Arial"/>
              <a:cs typeface="Arial"/>
              <a:sym typeface="Arial"/>
            </a:endParaRPr>
          </a:p>
        </p:txBody>
      </p:sp>
      <p:graphicFrame>
        <p:nvGraphicFramePr>
          <p:cNvPr id="852" name="Google Shape;852;g2048ab36023_0_323"/>
          <p:cNvGraphicFramePr/>
          <p:nvPr/>
        </p:nvGraphicFramePr>
        <p:xfrm>
          <a:off x="3157012" y="2841525"/>
          <a:ext cx="3000000" cy="3000000"/>
        </p:xfrm>
        <a:graphic>
          <a:graphicData uri="http://schemas.openxmlformats.org/drawingml/2006/table">
            <a:tbl>
              <a:tblPr>
                <a:noFill/>
                <a:tableStyleId>{731C519C-6C1C-4E7D-863A-BACB7DDD5977}</a:tableStyleId>
              </a:tblPr>
              <a:tblGrid>
                <a:gridCol w="942100"/>
                <a:gridCol w="989375"/>
                <a:gridCol w="880200"/>
              </a:tblGrid>
              <a:tr h="100000">
                <a:tc>
                  <a:txBody>
                    <a:bodyPr/>
                    <a:lstStyle/>
                    <a:p>
                      <a:pPr indent="0" lvl="0" marL="0" marR="0" rtl="0" algn="l">
                        <a:lnSpc>
                          <a:spcPct val="5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50000"/>
                        </a:lnSpc>
                        <a:spcBef>
                          <a:spcPts val="0"/>
                        </a:spcBef>
                        <a:spcAft>
                          <a:spcPts val="0"/>
                        </a:spcAft>
                        <a:buClr>
                          <a:srgbClr val="000000"/>
                        </a:buClr>
                        <a:buSzPts val="1200"/>
                        <a:buFont typeface="Arial"/>
                        <a:buNone/>
                      </a:pPr>
                      <a:r>
                        <a:rPr lang="en" sz="1200" u="none" cap="none" strike="noStrike"/>
                        <a:t>Truth: YES</a:t>
                      </a:r>
                      <a:endParaRPr sz="1200" u="none" cap="none" strike="noStrike"/>
                    </a:p>
                  </a:txBody>
                  <a:tcPr marT="91425" marB="91425" marR="91425" marL="91425"/>
                </a:tc>
                <a:tc>
                  <a:txBody>
                    <a:bodyPr/>
                    <a:lstStyle/>
                    <a:p>
                      <a:pPr indent="0" lvl="0" marL="0" marR="0" rtl="0" algn="l">
                        <a:lnSpc>
                          <a:spcPct val="150000"/>
                        </a:lnSpc>
                        <a:spcBef>
                          <a:spcPts val="0"/>
                        </a:spcBef>
                        <a:spcAft>
                          <a:spcPts val="0"/>
                        </a:spcAft>
                        <a:buClr>
                          <a:srgbClr val="000000"/>
                        </a:buClr>
                        <a:buSzPts val="1200"/>
                        <a:buFont typeface="Arial"/>
                        <a:buNone/>
                      </a:pPr>
                      <a:r>
                        <a:rPr lang="en" sz="1200" u="none" cap="none" strike="noStrike"/>
                        <a:t>Truth: NO</a:t>
                      </a:r>
                      <a:endParaRPr sz="1200" u="none" cap="none" strike="noStrike"/>
                    </a:p>
                  </a:txBody>
                  <a:tcPr marT="91425" marB="91425" marR="91425" marL="91425"/>
                </a:tc>
              </a:tr>
              <a:tr h="100000">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CLF: YES</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90</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10</a:t>
                      </a:r>
                      <a:endParaRPr sz="1200" u="none" cap="none" strike="noStrike"/>
                    </a:p>
                  </a:txBody>
                  <a:tcPr marT="91425" marB="91425" marR="91425" marL="91425"/>
                </a:tc>
              </a:tr>
              <a:tr h="100000">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CLF: NO</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10</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890</a:t>
                      </a:r>
                      <a:endParaRPr sz="1200" u="none" cap="none" strike="noStrike"/>
                    </a:p>
                  </a:txBody>
                  <a:tcPr marT="91425" marB="91425" marR="91425" marL="91425"/>
                </a:tc>
              </a:tr>
            </a:tbl>
          </a:graphicData>
        </a:graphic>
      </p:graphicFrame>
      <p:sp>
        <p:nvSpPr>
          <p:cNvPr id="853" name="Google Shape;853;g2048ab36023_0_323"/>
          <p:cNvSpPr txBox="1"/>
          <p:nvPr/>
        </p:nvSpPr>
        <p:spPr>
          <a:xfrm>
            <a:off x="4232487" y="2523213"/>
            <a:ext cx="759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200"/>
              <a:buFont typeface="Arial"/>
              <a:buNone/>
            </a:pPr>
            <a:r>
              <a:rPr b="1" i="0" lang="en" sz="1200" u="sng" cap="none" strike="noStrike">
                <a:solidFill>
                  <a:srgbClr val="000000"/>
                </a:solidFill>
                <a:latin typeface="Arial"/>
                <a:ea typeface="Arial"/>
                <a:cs typeface="Arial"/>
                <a:sym typeface="Arial"/>
              </a:rPr>
              <a:t>Class 2</a:t>
            </a:r>
            <a:endParaRPr b="1" i="0" sz="1400" u="sng" cap="none" strike="noStrike">
              <a:solidFill>
                <a:srgbClr val="000000"/>
              </a:solidFill>
              <a:latin typeface="Arial"/>
              <a:ea typeface="Arial"/>
              <a:cs typeface="Arial"/>
              <a:sym typeface="Arial"/>
            </a:endParaRPr>
          </a:p>
        </p:txBody>
      </p:sp>
      <p:graphicFrame>
        <p:nvGraphicFramePr>
          <p:cNvPr id="854" name="Google Shape;854;g2048ab36023_0_323"/>
          <p:cNvGraphicFramePr/>
          <p:nvPr/>
        </p:nvGraphicFramePr>
        <p:xfrm>
          <a:off x="6110875" y="2841525"/>
          <a:ext cx="3000000" cy="3000000"/>
        </p:xfrm>
        <a:graphic>
          <a:graphicData uri="http://schemas.openxmlformats.org/drawingml/2006/table">
            <a:tbl>
              <a:tblPr>
                <a:noFill/>
                <a:tableStyleId>{731C519C-6C1C-4E7D-863A-BACB7DDD5977}</a:tableStyleId>
              </a:tblPr>
              <a:tblGrid>
                <a:gridCol w="942100"/>
                <a:gridCol w="989375"/>
                <a:gridCol w="880200"/>
              </a:tblGrid>
              <a:tr h="100000">
                <a:tc>
                  <a:txBody>
                    <a:bodyPr/>
                    <a:lstStyle/>
                    <a:p>
                      <a:pPr indent="0" lvl="0" marL="0" marR="0" rtl="0" algn="l">
                        <a:lnSpc>
                          <a:spcPct val="5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50000"/>
                        </a:lnSpc>
                        <a:spcBef>
                          <a:spcPts val="0"/>
                        </a:spcBef>
                        <a:spcAft>
                          <a:spcPts val="0"/>
                        </a:spcAft>
                        <a:buClr>
                          <a:srgbClr val="000000"/>
                        </a:buClr>
                        <a:buSzPts val="1200"/>
                        <a:buFont typeface="Arial"/>
                        <a:buNone/>
                      </a:pPr>
                      <a:r>
                        <a:rPr lang="en" sz="1200" u="none" cap="none" strike="noStrike"/>
                        <a:t>Truth: YES</a:t>
                      </a:r>
                      <a:endParaRPr sz="1200" u="none" cap="none" strike="noStrike"/>
                    </a:p>
                  </a:txBody>
                  <a:tcPr marT="91425" marB="91425" marR="91425" marL="91425"/>
                </a:tc>
                <a:tc>
                  <a:txBody>
                    <a:bodyPr/>
                    <a:lstStyle/>
                    <a:p>
                      <a:pPr indent="0" lvl="0" marL="0" marR="0" rtl="0" algn="l">
                        <a:lnSpc>
                          <a:spcPct val="150000"/>
                        </a:lnSpc>
                        <a:spcBef>
                          <a:spcPts val="0"/>
                        </a:spcBef>
                        <a:spcAft>
                          <a:spcPts val="0"/>
                        </a:spcAft>
                        <a:buClr>
                          <a:srgbClr val="000000"/>
                        </a:buClr>
                        <a:buSzPts val="1200"/>
                        <a:buFont typeface="Arial"/>
                        <a:buNone/>
                      </a:pPr>
                      <a:r>
                        <a:rPr lang="en" sz="1200" u="none" cap="none" strike="noStrike"/>
                        <a:t>Truth: NO</a:t>
                      </a:r>
                      <a:endParaRPr sz="1200" u="none" cap="none" strike="noStrike"/>
                    </a:p>
                  </a:txBody>
                  <a:tcPr marT="91425" marB="91425" marR="91425" marL="91425"/>
                </a:tc>
              </a:tr>
              <a:tr h="100000">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CLF: YES</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100</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20</a:t>
                      </a:r>
                      <a:endParaRPr sz="1200" u="none" cap="none" strike="noStrike"/>
                    </a:p>
                  </a:txBody>
                  <a:tcPr marT="91425" marB="91425" marR="91425" marL="91425"/>
                </a:tc>
              </a:tr>
              <a:tr h="100000">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CLF: NO</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20</a:t>
                      </a:r>
                      <a:endParaRPr sz="12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200"/>
                        <a:buFont typeface="Arial"/>
                        <a:buNone/>
                      </a:pPr>
                      <a:r>
                        <a:rPr lang="en" sz="1200" u="none" cap="none" strike="noStrike"/>
                        <a:t>1860</a:t>
                      </a:r>
                      <a:endParaRPr sz="1200" u="none" cap="none" strike="noStrike"/>
                    </a:p>
                  </a:txBody>
                  <a:tcPr marT="91425" marB="91425" marR="91425" marL="91425"/>
                </a:tc>
              </a:tr>
            </a:tbl>
          </a:graphicData>
        </a:graphic>
      </p:graphicFrame>
      <p:sp>
        <p:nvSpPr>
          <p:cNvPr id="855" name="Google Shape;855;g2048ab36023_0_323"/>
          <p:cNvSpPr txBox="1"/>
          <p:nvPr/>
        </p:nvSpPr>
        <p:spPr>
          <a:xfrm>
            <a:off x="6596250" y="2523225"/>
            <a:ext cx="201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200"/>
              <a:buFont typeface="Arial"/>
              <a:buNone/>
            </a:pPr>
            <a:r>
              <a:rPr b="1" lang="en" sz="1200" u="sng"/>
              <a:t>Macro Averaging Table</a:t>
            </a:r>
            <a:endParaRPr b="1" i="0" sz="1400" u="sng" cap="none" strike="noStrik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4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t>Summary</a:t>
            </a:r>
            <a:endParaRPr b="1" sz="3100"/>
          </a:p>
        </p:txBody>
      </p:sp>
      <p:sp>
        <p:nvSpPr>
          <p:cNvPr id="861" name="Google Shape;861;p43"/>
          <p:cNvSpPr txBox="1"/>
          <p:nvPr>
            <p:ph idx="1" type="body"/>
          </p:nvPr>
        </p:nvSpPr>
        <p:spPr>
          <a:xfrm>
            <a:off x="205450" y="969250"/>
            <a:ext cx="8793900" cy="3592800"/>
          </a:xfrm>
          <a:prstGeom prst="rect">
            <a:avLst/>
          </a:prstGeom>
          <a:noFill/>
          <a:ln>
            <a:noFill/>
          </a:ln>
        </p:spPr>
        <p:txBody>
          <a:bodyPr anchorCtr="0" anchor="t" bIns="58925" lIns="58925" spcFirstLastPara="1" rIns="58925" wrap="square" tIns="58925">
            <a:noAutofit/>
          </a:bodyPr>
          <a:lstStyle/>
          <a:p>
            <a:pPr indent="-311150" lvl="0" marL="457200" rtl="0" algn="l">
              <a:lnSpc>
                <a:spcPct val="115000"/>
              </a:lnSpc>
              <a:spcBef>
                <a:spcPts val="0"/>
              </a:spcBef>
              <a:spcAft>
                <a:spcPts val="0"/>
              </a:spcAft>
              <a:buClr>
                <a:schemeClr val="lt1"/>
              </a:buClr>
              <a:buSzPts val="2200"/>
              <a:buChar char="■"/>
            </a:pPr>
            <a:r>
              <a:rPr lang="en" sz="2200">
                <a:solidFill>
                  <a:schemeClr val="lt1"/>
                </a:solidFill>
              </a:rPr>
              <a:t>Types of Classification:</a:t>
            </a:r>
            <a:endParaRPr sz="20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Rule-based Classification</a:t>
            </a:r>
            <a:endParaRPr sz="20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Supervised Classification</a:t>
            </a:r>
            <a:endParaRPr sz="2000">
              <a:solidFill>
                <a:schemeClr val="lt1"/>
              </a:solidFill>
            </a:endParaRPr>
          </a:p>
          <a:p>
            <a:pPr indent="-311150" lvl="0" marL="457200" rtl="0" algn="l">
              <a:lnSpc>
                <a:spcPct val="115000"/>
              </a:lnSpc>
              <a:spcBef>
                <a:spcPts val="1000"/>
              </a:spcBef>
              <a:spcAft>
                <a:spcPts val="0"/>
              </a:spcAft>
              <a:buClr>
                <a:schemeClr val="lt1"/>
              </a:buClr>
              <a:buSzPts val="2200"/>
              <a:buChar char="■"/>
            </a:pPr>
            <a:r>
              <a:rPr lang="en" sz="2200">
                <a:solidFill>
                  <a:schemeClr val="lt1"/>
                </a:solidFill>
              </a:rPr>
              <a:t>Introduction to Text Vectorization → Input to ML models.</a:t>
            </a:r>
            <a:endParaRPr sz="20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Example of vectorization: Bag-of-Words</a:t>
            </a:r>
            <a:endParaRPr sz="2000">
              <a:solidFill>
                <a:schemeClr val="lt1"/>
              </a:solidFill>
            </a:endParaRPr>
          </a:p>
          <a:p>
            <a:pPr indent="-311150" lvl="0" marL="457200" rtl="0" algn="l">
              <a:lnSpc>
                <a:spcPct val="115000"/>
              </a:lnSpc>
              <a:spcBef>
                <a:spcPts val="1000"/>
              </a:spcBef>
              <a:spcAft>
                <a:spcPts val="0"/>
              </a:spcAft>
              <a:buClr>
                <a:schemeClr val="lt1"/>
              </a:buClr>
              <a:buSzPts val="2200"/>
              <a:buChar char="■"/>
            </a:pPr>
            <a:r>
              <a:rPr lang="en" sz="2200">
                <a:solidFill>
                  <a:schemeClr val="lt1"/>
                </a:solidFill>
              </a:rPr>
              <a:t>Probabilistic Classification</a:t>
            </a:r>
            <a:endParaRPr sz="20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Example of Naive Bayes</a:t>
            </a:r>
            <a:endParaRPr sz="20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Naive Bayes as a Language Model</a:t>
            </a:r>
            <a:endParaRPr sz="2000">
              <a:solidFill>
                <a:schemeClr val="lt1"/>
              </a:solidFill>
            </a:endParaRPr>
          </a:p>
          <a:p>
            <a:pPr indent="-311150" lvl="0" marL="457200" rtl="0" algn="l">
              <a:lnSpc>
                <a:spcPct val="115000"/>
              </a:lnSpc>
              <a:spcBef>
                <a:spcPts val="1000"/>
              </a:spcBef>
              <a:spcAft>
                <a:spcPts val="0"/>
              </a:spcAft>
              <a:buClr>
                <a:schemeClr val="lt1"/>
              </a:buClr>
              <a:buSzPts val="2200"/>
              <a:buChar char="■"/>
            </a:pPr>
            <a:r>
              <a:rPr lang="en" sz="2200">
                <a:solidFill>
                  <a:schemeClr val="lt1"/>
                </a:solidFill>
              </a:rPr>
              <a:t>Classification Evaluation.</a:t>
            </a:r>
            <a:endParaRPr sz="2200">
              <a:solidFill>
                <a:schemeClr val="lt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4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t>Resources</a:t>
            </a:r>
            <a:endParaRPr b="1" sz="3100"/>
          </a:p>
        </p:txBody>
      </p:sp>
      <p:sp>
        <p:nvSpPr>
          <p:cNvPr id="867" name="Google Shape;867;p44"/>
          <p:cNvSpPr txBox="1"/>
          <p:nvPr>
            <p:ph idx="1" type="body"/>
          </p:nvPr>
        </p:nvSpPr>
        <p:spPr>
          <a:xfrm>
            <a:off x="205450" y="969250"/>
            <a:ext cx="8793900" cy="3592800"/>
          </a:xfrm>
          <a:prstGeom prst="rect">
            <a:avLst/>
          </a:prstGeom>
          <a:noFill/>
          <a:ln>
            <a:noFill/>
          </a:ln>
        </p:spPr>
        <p:txBody>
          <a:bodyPr anchorCtr="0" anchor="t" bIns="58925" lIns="58925" spcFirstLastPara="1" rIns="58925" wrap="square" tIns="58925">
            <a:noAutofit/>
          </a:bodyPr>
          <a:lstStyle/>
          <a:p>
            <a:pPr indent="-317500" lvl="0" marL="457200" rtl="0" algn="l">
              <a:lnSpc>
                <a:spcPct val="115000"/>
              </a:lnSpc>
              <a:spcBef>
                <a:spcPts val="1000"/>
              </a:spcBef>
              <a:spcAft>
                <a:spcPts val="0"/>
              </a:spcAft>
              <a:buClr>
                <a:schemeClr val="lt1"/>
              </a:buClr>
              <a:buSzPts val="2300"/>
              <a:buChar char="■"/>
            </a:pPr>
            <a:r>
              <a:rPr lang="en" sz="2300">
                <a:solidFill>
                  <a:schemeClr val="lt1"/>
                </a:solidFill>
              </a:rPr>
              <a:t>Jurafsky, D. and H. Martin Justin, Chapter 4. "Naive Bayes and Sentiment Classification" Speech and Language Processing</a:t>
            </a:r>
            <a:endParaRPr sz="2300">
              <a:solidFill>
                <a:schemeClr val="lt1"/>
              </a:solidFill>
            </a:endParaRPr>
          </a:p>
          <a:p>
            <a:pPr indent="-317500" lvl="0" marL="457200" rtl="0" algn="l">
              <a:lnSpc>
                <a:spcPct val="115000"/>
              </a:lnSpc>
              <a:spcBef>
                <a:spcPts val="1000"/>
              </a:spcBef>
              <a:spcAft>
                <a:spcPts val="0"/>
              </a:spcAft>
              <a:buClr>
                <a:schemeClr val="lt1"/>
              </a:buClr>
              <a:buSzPts val="2300"/>
              <a:buChar char="■"/>
            </a:pPr>
            <a:r>
              <a:rPr lang="en" sz="2300">
                <a:solidFill>
                  <a:schemeClr val="lt1"/>
                </a:solidFill>
              </a:rPr>
              <a:t>Jurafsky, D. and H. Martin Justin, Chapter 5. "Logistic Regression" Speech and Language Processing</a:t>
            </a:r>
            <a:endParaRPr sz="2300">
              <a:solidFill>
                <a:schemeClr val="lt1"/>
              </a:solidFill>
            </a:endParaRPr>
          </a:p>
          <a:p>
            <a:pPr indent="-317500" lvl="0" marL="457200" rtl="0" algn="l">
              <a:lnSpc>
                <a:spcPct val="115000"/>
              </a:lnSpc>
              <a:spcBef>
                <a:spcPts val="1000"/>
              </a:spcBef>
              <a:spcAft>
                <a:spcPts val="0"/>
              </a:spcAft>
              <a:buClr>
                <a:schemeClr val="lt1"/>
              </a:buClr>
              <a:buSzPts val="2300"/>
              <a:buChar char="■"/>
            </a:pPr>
            <a:r>
              <a:rPr lang="en" sz="2300">
                <a:solidFill>
                  <a:schemeClr val="lt1"/>
                </a:solidFill>
              </a:rPr>
              <a:t>Python Tutorial on Text Classification using SKLearn: </a:t>
            </a:r>
            <a:r>
              <a:rPr lang="en" sz="2300" u="sng">
                <a:solidFill>
                  <a:schemeClr val="hlink"/>
                </a:solidFill>
                <a:hlinkClick r:id="rId3"/>
              </a:rPr>
              <a:t>https://scikit-learn.org/stable/tutorial/text_analytics/working_with_text_data.html</a:t>
            </a:r>
            <a:endParaRPr sz="23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048ab36023_0_3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Opinion Mining</a:t>
            </a:r>
            <a:endParaRPr b="1" sz="3100">
              <a:latin typeface="Helvetica Neue"/>
              <a:ea typeface="Helvetica Neue"/>
              <a:cs typeface="Helvetica Neue"/>
              <a:sym typeface="Helvetica Neue"/>
            </a:endParaRPr>
          </a:p>
        </p:txBody>
      </p:sp>
      <p:grpSp>
        <p:nvGrpSpPr>
          <p:cNvPr id="146" name="Google Shape;146;g2048ab36023_0_34"/>
          <p:cNvGrpSpPr/>
          <p:nvPr/>
        </p:nvGrpSpPr>
        <p:grpSpPr>
          <a:xfrm>
            <a:off x="2860904" y="932727"/>
            <a:ext cx="3422328" cy="997153"/>
            <a:chOff x="2610625" y="871975"/>
            <a:chExt cx="3922889" cy="1143000"/>
          </a:xfrm>
        </p:grpSpPr>
        <p:pic>
          <p:nvPicPr>
            <p:cNvPr id="147" name="Google Shape;147;g2048ab36023_0_34"/>
            <p:cNvPicPr preferRelativeResize="0"/>
            <p:nvPr/>
          </p:nvPicPr>
          <p:blipFill rotWithShape="1">
            <a:blip r:embed="rId3">
              <a:alphaModFix/>
            </a:blip>
            <a:srcRect b="0" l="0" r="0" t="0"/>
            <a:stretch/>
          </p:blipFill>
          <p:spPr>
            <a:xfrm>
              <a:off x="2610625" y="871975"/>
              <a:ext cx="3922889" cy="1143000"/>
            </a:xfrm>
            <a:prstGeom prst="rect">
              <a:avLst/>
            </a:prstGeom>
            <a:noFill/>
            <a:ln>
              <a:noFill/>
            </a:ln>
            <a:effectLst>
              <a:outerShdw blurRad="57150" rotWithShape="0" algn="bl" dir="5400000" dist="19050">
                <a:srgbClr val="000000">
                  <a:alpha val="49800"/>
                </a:srgbClr>
              </a:outerShdw>
            </a:effectLst>
          </p:spPr>
        </p:pic>
        <p:sp>
          <p:nvSpPr>
            <p:cNvPr id="148" name="Google Shape;148;g2048ab36023_0_34"/>
            <p:cNvSpPr/>
            <p:nvPr/>
          </p:nvSpPr>
          <p:spPr>
            <a:xfrm>
              <a:off x="6268541" y="918375"/>
              <a:ext cx="239700" cy="327000"/>
            </a:xfrm>
            <a:prstGeom prst="rect">
              <a:avLst/>
            </a:prstGeom>
            <a:solidFill>
              <a:srgbClr val="00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9" name="Google Shape;149;g2048ab36023_0_34"/>
          <p:cNvPicPr preferRelativeResize="0"/>
          <p:nvPr/>
        </p:nvPicPr>
        <p:blipFill rotWithShape="1">
          <a:blip r:embed="rId4">
            <a:alphaModFix/>
          </a:blip>
          <a:srcRect b="0" l="0" r="0" t="0"/>
          <a:stretch/>
        </p:blipFill>
        <p:spPr>
          <a:xfrm>
            <a:off x="152400" y="2395975"/>
            <a:ext cx="3422325" cy="1110435"/>
          </a:xfrm>
          <a:prstGeom prst="rect">
            <a:avLst/>
          </a:prstGeom>
          <a:noFill/>
          <a:ln>
            <a:noFill/>
          </a:ln>
          <a:effectLst>
            <a:outerShdw blurRad="57150" rotWithShape="0" algn="bl" dir="5400000" dist="19050">
              <a:srgbClr val="000000">
                <a:alpha val="49800"/>
              </a:srgbClr>
            </a:outerShdw>
          </a:effectLst>
        </p:spPr>
      </p:pic>
      <p:pic>
        <p:nvPicPr>
          <p:cNvPr id="150" name="Google Shape;150;g2048ab36023_0_34"/>
          <p:cNvPicPr preferRelativeResize="0"/>
          <p:nvPr/>
        </p:nvPicPr>
        <p:blipFill rotWithShape="1">
          <a:blip r:embed="rId5">
            <a:alphaModFix/>
          </a:blip>
          <a:srcRect b="0" l="0" r="19087" t="0"/>
          <a:stretch/>
        </p:blipFill>
        <p:spPr>
          <a:xfrm>
            <a:off x="539125" y="3710850"/>
            <a:ext cx="3422324" cy="794698"/>
          </a:xfrm>
          <a:prstGeom prst="rect">
            <a:avLst/>
          </a:prstGeom>
          <a:noFill/>
          <a:ln>
            <a:noFill/>
          </a:ln>
          <a:effectLst>
            <a:outerShdw blurRad="57150" rotWithShape="0" algn="bl" dir="5400000" dist="19050">
              <a:srgbClr val="000000">
                <a:alpha val="49800"/>
              </a:srgbClr>
            </a:outerShdw>
          </a:effectLst>
        </p:spPr>
      </p:pic>
      <p:cxnSp>
        <p:nvCxnSpPr>
          <p:cNvPr id="151" name="Google Shape;151;g2048ab36023_0_34"/>
          <p:cNvCxnSpPr>
            <a:stCxn id="149" idx="0"/>
            <a:endCxn id="147" idx="1"/>
          </p:cNvCxnSpPr>
          <p:nvPr/>
        </p:nvCxnSpPr>
        <p:spPr>
          <a:xfrm rot="-5400000">
            <a:off x="1879762" y="1414975"/>
            <a:ext cx="964800" cy="997200"/>
          </a:xfrm>
          <a:prstGeom prst="curvedConnector2">
            <a:avLst/>
          </a:prstGeom>
          <a:noFill/>
          <a:ln cap="flat" cmpd="sng" w="38100">
            <a:solidFill>
              <a:srgbClr val="3C78D8"/>
            </a:solidFill>
            <a:prstDash val="solid"/>
            <a:round/>
            <a:headEnd len="sm" w="sm" type="none"/>
            <a:tailEnd len="med" w="med" type="triangle"/>
          </a:ln>
        </p:spPr>
      </p:cxnSp>
      <p:cxnSp>
        <p:nvCxnSpPr>
          <p:cNvPr id="152" name="Google Shape;152;g2048ab36023_0_34"/>
          <p:cNvCxnSpPr>
            <a:stCxn id="150" idx="3"/>
          </p:cNvCxnSpPr>
          <p:nvPr/>
        </p:nvCxnSpPr>
        <p:spPr>
          <a:xfrm rot="10800000">
            <a:off x="3666249" y="1964699"/>
            <a:ext cx="295200" cy="2143500"/>
          </a:xfrm>
          <a:prstGeom prst="curvedConnector4">
            <a:avLst>
              <a:gd fmla="val -83393" name="adj1"/>
              <a:gd fmla="val 59269" name="adj2"/>
            </a:avLst>
          </a:prstGeom>
          <a:noFill/>
          <a:ln cap="flat" cmpd="sng" w="38100">
            <a:solidFill>
              <a:srgbClr val="3C78D8"/>
            </a:solidFill>
            <a:prstDash val="solid"/>
            <a:round/>
            <a:headEnd len="sm" w="sm" type="none"/>
            <a:tailEnd len="med" w="med" type="triangle"/>
          </a:ln>
        </p:spPr>
      </p:cxnSp>
      <p:sp>
        <p:nvSpPr>
          <p:cNvPr id="153" name="Google Shape;153;g2048ab36023_0_34"/>
          <p:cNvSpPr txBox="1"/>
          <p:nvPr>
            <p:ph type="title"/>
          </p:nvPr>
        </p:nvSpPr>
        <p:spPr>
          <a:xfrm>
            <a:off x="82789" y="1977401"/>
            <a:ext cx="12786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2300">
                <a:solidFill>
                  <a:srgbClr val="3C78D8"/>
                </a:solidFill>
                <a:latin typeface="Helvetica Neue"/>
                <a:ea typeface="Helvetica Neue"/>
                <a:cs typeface="Helvetica Neue"/>
                <a:sym typeface="Helvetica Neue"/>
              </a:rPr>
              <a:t>Positive</a:t>
            </a:r>
            <a:endParaRPr b="1" sz="2300">
              <a:solidFill>
                <a:srgbClr val="3C78D8"/>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MAU4CAREU">
  <a:themeElements>
    <a:clrScheme name="Custom 1">
      <a:dk1>
        <a:srgbClr val="DCDEE0"/>
      </a:dk1>
      <a:lt1>
        <a:srgbClr val="525860"/>
      </a:lt1>
      <a:dk2>
        <a:srgbClr val="18222D"/>
      </a:dk2>
      <a:lt2>
        <a:srgbClr val="53585F"/>
      </a:lt2>
      <a:accent1>
        <a:srgbClr val="F58813"/>
      </a:accent1>
      <a:accent2>
        <a:srgbClr val="FCB040"/>
      </a:accent2>
      <a:accent3>
        <a:srgbClr val="353436"/>
      </a:accent3>
      <a:accent4>
        <a:srgbClr val="363636"/>
      </a:accent4>
      <a:accent5>
        <a:srgbClr val="FB5A28"/>
      </a:accent5>
      <a:accent6>
        <a:srgbClr val="E2522A"/>
      </a:accent6>
      <a:hlink>
        <a:srgbClr val="0D426E"/>
      </a:hlink>
      <a:folHlink>
        <a:srgbClr val="0630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