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y="5143500" cx="9144000"/>
  <p:notesSz cx="6858000" cy="9144000"/>
  <p:embeddedFontLst>
    <p:embeddedFont>
      <p:font typeface="Roboto"/>
      <p:regular r:id="rId33"/>
      <p:bold r:id="rId34"/>
      <p:italic r:id="rId35"/>
      <p:boldItalic r:id="rId36"/>
    </p:embeddedFont>
    <p:embeddedFont>
      <p:font typeface="Helvetica Neue"/>
      <p:regular r:id="rId37"/>
      <p:bold r:id="rId38"/>
      <p:italic r:id="rId39"/>
      <p:boldItalic r:id="rId40"/>
    </p:embeddedFont>
    <p:embeddedFont>
      <p:font typeface="Helvetica Neue Light"/>
      <p:regular r:id="rId41"/>
      <p:bold r:id="rId42"/>
      <p:italic r:id="rId43"/>
      <p:boldItalic r:id="rId4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45" roundtripDataSignature="AMtx7mh8hH10N5PHBYISzQWaqc28DHwU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45DFC08-7132-4A06-957C-B4F8FF56E438}">
  <a:tblStyle styleId="{845DFC08-7132-4A06-957C-B4F8FF56E43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HelveticaNeue-boldItalic.fntdata"/><Relationship Id="rId20" Type="http://schemas.openxmlformats.org/officeDocument/2006/relationships/slide" Target="slides/slide14.xml"/><Relationship Id="rId42" Type="http://schemas.openxmlformats.org/officeDocument/2006/relationships/font" Target="fonts/HelveticaNeueLight-bold.fntdata"/><Relationship Id="rId41" Type="http://schemas.openxmlformats.org/officeDocument/2006/relationships/font" Target="fonts/HelveticaNeueLight-regular.fntdata"/><Relationship Id="rId22" Type="http://schemas.openxmlformats.org/officeDocument/2006/relationships/slide" Target="slides/slide16.xml"/><Relationship Id="rId44" Type="http://schemas.openxmlformats.org/officeDocument/2006/relationships/font" Target="fonts/HelveticaNeueLight-boldItalic.fntdata"/><Relationship Id="rId21" Type="http://schemas.openxmlformats.org/officeDocument/2006/relationships/slide" Target="slides/slide15.xml"/><Relationship Id="rId43" Type="http://schemas.openxmlformats.org/officeDocument/2006/relationships/font" Target="fonts/HelveticaNeueLight-italic.fntdata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45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font" Target="fonts/Roboto-regular.fntdata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font" Target="fonts/Roboto-italic.fntdata"/><Relationship Id="rId12" Type="http://schemas.openxmlformats.org/officeDocument/2006/relationships/slide" Target="slides/slide6.xml"/><Relationship Id="rId34" Type="http://schemas.openxmlformats.org/officeDocument/2006/relationships/font" Target="fonts/Roboto-bold.fntdata"/><Relationship Id="rId15" Type="http://schemas.openxmlformats.org/officeDocument/2006/relationships/slide" Target="slides/slide9.xml"/><Relationship Id="rId37" Type="http://schemas.openxmlformats.org/officeDocument/2006/relationships/font" Target="fonts/HelveticaNeue-regular.fntdata"/><Relationship Id="rId14" Type="http://schemas.openxmlformats.org/officeDocument/2006/relationships/slide" Target="slides/slide8.xml"/><Relationship Id="rId36" Type="http://schemas.openxmlformats.org/officeDocument/2006/relationships/font" Target="fonts/Roboto-boldItalic.fntdata"/><Relationship Id="rId17" Type="http://schemas.openxmlformats.org/officeDocument/2006/relationships/slide" Target="slides/slide11.xml"/><Relationship Id="rId39" Type="http://schemas.openxmlformats.org/officeDocument/2006/relationships/font" Target="fonts/HelveticaNeue-italic.fntdata"/><Relationship Id="rId16" Type="http://schemas.openxmlformats.org/officeDocument/2006/relationships/slide" Target="slides/slide10.xml"/><Relationship Id="rId38" Type="http://schemas.openxmlformats.org/officeDocument/2006/relationships/font" Target="fonts/HelveticaNeue-bold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1" name="Google Shape;211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9" name="Google Shape;219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0495d0263c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g20495d0263c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5" name="Google Shape;225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Google Shape;231;p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9" name="Google Shape;239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p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4" name="Google Shape;254;p2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1" name="Google Shape;261;p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7" name="Google Shape;267;p2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0495d0263c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20495d0263c_0_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0495d0263c_0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20495d0263c_0_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/>
          <p:nvPr>
            <p:ph type="ctrTitle"/>
          </p:nvPr>
        </p:nvSpPr>
        <p:spPr>
          <a:xfrm>
            <a:off x="1143000" y="842181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58925" lIns="58925" spcFirstLastPara="1" rIns="58925" wrap="square" tIns="589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39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7" name="Google Shape;17;p25"/>
          <p:cNvSpPr txBox="1"/>
          <p:nvPr>
            <p:ph idx="1" type="subTitle"/>
          </p:nvPr>
        </p:nvSpPr>
        <p:spPr>
          <a:xfrm>
            <a:off x="1143000" y="2701510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lvl="0" marR="0" algn="ctr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1200"/>
              <a:buFont typeface="Roboto"/>
              <a:buNone/>
              <a:defRPr b="0" i="0" sz="15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ctr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1000"/>
              <a:buFont typeface="Roboto"/>
              <a:buNone/>
              <a:defRPr b="0" i="0" sz="13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ctr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ctr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800"/>
              <a:buFont typeface="Roboto"/>
              <a:buNone/>
              <a:defRPr b="0" i="0" sz="10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ctr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800"/>
              <a:buFont typeface="Roboto"/>
              <a:buNone/>
              <a:defRPr b="0" i="0" sz="10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8" name="Google Shape;18;p25"/>
          <p:cNvSpPr txBox="1"/>
          <p:nvPr>
            <p:ph idx="12" type="sldNum"/>
          </p:nvPr>
        </p:nvSpPr>
        <p:spPr>
          <a:xfrm>
            <a:off x="8751041" y="4778785"/>
            <a:ext cx="171600" cy="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450" lIns="17450" spcFirstLastPara="1" rIns="17450" wrap="square" tIns="1745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4"/>
          <p:cNvSpPr txBox="1"/>
          <p:nvPr>
            <p:ph type="title"/>
          </p:nvPr>
        </p:nvSpPr>
        <p:spPr>
          <a:xfrm>
            <a:off x="629543" y="343235"/>
            <a:ext cx="2949000" cy="1199700"/>
          </a:xfrm>
          <a:prstGeom prst="rect">
            <a:avLst/>
          </a:prstGeom>
          <a:noFill/>
          <a:ln>
            <a:noFill/>
          </a:ln>
        </p:spPr>
        <p:txBody>
          <a:bodyPr anchorCtr="0" anchor="b" bIns="58925" lIns="58925" spcFirstLastPara="1" rIns="58925" wrap="square" tIns="589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21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1" name="Google Shape;61;p34"/>
          <p:cNvSpPr txBox="1"/>
          <p:nvPr>
            <p:ph idx="1" type="body"/>
          </p:nvPr>
        </p:nvSpPr>
        <p:spPr>
          <a:xfrm>
            <a:off x="3887763" y="740885"/>
            <a:ext cx="4629000" cy="36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323850" lvl="0" marL="4572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1500"/>
              <a:buFont typeface="Roboto"/>
              <a:buChar char="•"/>
              <a:defRPr b="0" i="0" sz="21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1400"/>
              <a:buFont typeface="Roboto"/>
              <a:buChar char="•"/>
              <a:defRPr b="0" i="0" sz="18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04800" lvl="2" marL="13716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1200"/>
              <a:buFont typeface="Roboto"/>
              <a:buChar char="•"/>
              <a:defRPr b="0" i="0" sz="15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2100" lvl="3" marL="18288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1000"/>
              <a:buFont typeface="Roboto"/>
              <a:buChar char="•"/>
              <a:defRPr b="0" i="0" sz="13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2100" lvl="4" marL="22860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1000"/>
              <a:buFont typeface="Roboto"/>
              <a:buChar char="•"/>
              <a:defRPr b="0" i="0" sz="13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115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115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115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115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2" name="Google Shape;62;p34"/>
          <p:cNvSpPr txBox="1"/>
          <p:nvPr>
            <p:ph idx="2" type="body"/>
          </p:nvPr>
        </p:nvSpPr>
        <p:spPr>
          <a:xfrm>
            <a:off x="629543" y="1542883"/>
            <a:ext cx="2949000" cy="28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800"/>
              <a:buFont typeface="Roboto"/>
              <a:buNone/>
              <a:defRPr b="0" i="0" sz="10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700"/>
              <a:buFont typeface="Roboto"/>
              <a:buNone/>
              <a:defRPr b="0" i="0" sz="9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600"/>
              <a:buFont typeface="Roboto"/>
              <a:buNone/>
              <a:defRPr b="0" i="0" sz="8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500"/>
              <a:buFont typeface="Roboto"/>
              <a:buNone/>
              <a:defRPr b="0" i="0" sz="6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500"/>
              <a:buFont typeface="Roboto"/>
              <a:buNone/>
              <a:defRPr b="0" i="0" sz="6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3" name="Google Shape;63;p34"/>
          <p:cNvSpPr txBox="1"/>
          <p:nvPr>
            <p:ph idx="12" type="sldNum"/>
          </p:nvPr>
        </p:nvSpPr>
        <p:spPr>
          <a:xfrm>
            <a:off x="8751041" y="4778785"/>
            <a:ext cx="171600" cy="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450" lIns="17450" spcFirstLastPara="1" rIns="17450" wrap="square" tIns="1745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5"/>
          <p:cNvSpPr txBox="1"/>
          <p:nvPr>
            <p:ph type="title"/>
          </p:nvPr>
        </p:nvSpPr>
        <p:spPr>
          <a:xfrm>
            <a:off x="629543" y="343235"/>
            <a:ext cx="2949000" cy="1199700"/>
          </a:xfrm>
          <a:prstGeom prst="rect">
            <a:avLst/>
          </a:prstGeom>
          <a:noFill/>
          <a:ln>
            <a:noFill/>
          </a:ln>
        </p:spPr>
        <p:txBody>
          <a:bodyPr anchorCtr="0" anchor="b" bIns="58925" lIns="58925" spcFirstLastPara="1" rIns="58925" wrap="square" tIns="589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21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6" name="Google Shape;66;p35"/>
          <p:cNvSpPr/>
          <p:nvPr>
            <p:ph idx="2" type="pic"/>
          </p:nvPr>
        </p:nvSpPr>
        <p:spPr>
          <a:xfrm>
            <a:off x="3887763" y="740885"/>
            <a:ext cx="4629000" cy="36549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35"/>
          <p:cNvSpPr txBox="1"/>
          <p:nvPr>
            <p:ph idx="1" type="body"/>
          </p:nvPr>
        </p:nvSpPr>
        <p:spPr>
          <a:xfrm>
            <a:off x="629543" y="1542883"/>
            <a:ext cx="2949000" cy="28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800"/>
              <a:buFont typeface="Roboto"/>
              <a:buNone/>
              <a:defRPr b="0" i="0" sz="10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700"/>
              <a:buFont typeface="Roboto"/>
              <a:buNone/>
              <a:defRPr b="0" i="0" sz="9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600"/>
              <a:buFont typeface="Roboto"/>
              <a:buNone/>
              <a:defRPr b="0" i="0" sz="8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500"/>
              <a:buFont typeface="Roboto"/>
              <a:buNone/>
              <a:defRPr b="0" i="0" sz="6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500"/>
              <a:buFont typeface="Roboto"/>
              <a:buNone/>
              <a:defRPr b="0" i="0" sz="6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8" name="Google Shape;68;p35"/>
          <p:cNvSpPr txBox="1"/>
          <p:nvPr>
            <p:ph idx="12" type="sldNum"/>
          </p:nvPr>
        </p:nvSpPr>
        <p:spPr>
          <a:xfrm>
            <a:off x="8751041" y="4778785"/>
            <a:ext cx="171600" cy="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450" lIns="17450" spcFirstLastPara="1" rIns="17450" wrap="square" tIns="1745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6"/>
          <p:cNvSpPr txBox="1"/>
          <p:nvPr>
            <p:ph type="title"/>
          </p:nvPr>
        </p:nvSpPr>
        <p:spPr>
          <a:xfrm>
            <a:off x="362769" y="420253"/>
            <a:ext cx="82188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1" name="Google Shape;71;p36"/>
          <p:cNvSpPr txBox="1"/>
          <p:nvPr>
            <p:ph idx="1" type="body"/>
          </p:nvPr>
        </p:nvSpPr>
        <p:spPr>
          <a:xfrm rot="5400000">
            <a:off x="3367656" y="-1300742"/>
            <a:ext cx="2631900" cy="75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048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048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048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048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2" name="Google Shape;72;p36"/>
          <p:cNvSpPr txBox="1"/>
          <p:nvPr>
            <p:ph idx="12" type="sldNum"/>
          </p:nvPr>
        </p:nvSpPr>
        <p:spPr>
          <a:xfrm>
            <a:off x="8751041" y="4778785"/>
            <a:ext cx="171600" cy="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450" lIns="17450" spcFirstLastPara="1" rIns="17450" wrap="square" tIns="1745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7"/>
          <p:cNvSpPr txBox="1"/>
          <p:nvPr>
            <p:ph type="title"/>
          </p:nvPr>
        </p:nvSpPr>
        <p:spPr>
          <a:xfrm rot="5400000">
            <a:off x="5860580" y="1087303"/>
            <a:ext cx="3387900" cy="20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5" name="Google Shape;75;p37"/>
          <p:cNvSpPr txBox="1"/>
          <p:nvPr>
            <p:ph idx="1" type="body"/>
          </p:nvPr>
        </p:nvSpPr>
        <p:spPr>
          <a:xfrm rot="5400000">
            <a:off x="1697695" y="-914597"/>
            <a:ext cx="3387900" cy="60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048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048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048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048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6" name="Google Shape;76;p37"/>
          <p:cNvSpPr txBox="1"/>
          <p:nvPr>
            <p:ph idx="12" type="sldNum"/>
          </p:nvPr>
        </p:nvSpPr>
        <p:spPr>
          <a:xfrm>
            <a:off x="8751041" y="4778785"/>
            <a:ext cx="171600" cy="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450" lIns="17450" spcFirstLastPara="1" rIns="17450" wrap="square" tIns="1745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6"/>
          <p:cNvSpPr txBox="1"/>
          <p:nvPr>
            <p:ph type="title"/>
          </p:nvPr>
        </p:nvSpPr>
        <p:spPr>
          <a:xfrm>
            <a:off x="362769" y="420253"/>
            <a:ext cx="82188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1" name="Google Shape;21;p26"/>
          <p:cNvSpPr txBox="1"/>
          <p:nvPr>
            <p:ph idx="1" type="body"/>
          </p:nvPr>
        </p:nvSpPr>
        <p:spPr>
          <a:xfrm>
            <a:off x="890736" y="1176208"/>
            <a:ext cx="7585800" cy="26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048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048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048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048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ircle photo">
  <p:cSld name="3 circle photo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7"/>
          <p:cNvSpPr txBox="1"/>
          <p:nvPr>
            <p:ph type="title"/>
          </p:nvPr>
        </p:nvSpPr>
        <p:spPr>
          <a:xfrm>
            <a:off x="362769" y="420253"/>
            <a:ext cx="82188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4" name="Google Shape;24;p27"/>
          <p:cNvSpPr txBox="1"/>
          <p:nvPr>
            <p:ph idx="12" type="sldNum"/>
          </p:nvPr>
        </p:nvSpPr>
        <p:spPr>
          <a:xfrm>
            <a:off x="8751041" y="4778785"/>
            <a:ext cx="171600" cy="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450" lIns="17450" spcFirstLastPara="1" rIns="17450" wrap="square" tIns="1745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" name="Google Shape;25;p27"/>
          <p:cNvSpPr/>
          <p:nvPr>
            <p:ph idx="2" type="pic"/>
          </p:nvPr>
        </p:nvSpPr>
        <p:spPr>
          <a:xfrm>
            <a:off x="926595" y="1508507"/>
            <a:ext cx="2126400" cy="1596000"/>
          </a:xfrm>
          <a:prstGeom prst="ellipse">
            <a:avLst/>
          </a:prstGeom>
          <a:noFill/>
          <a:ln>
            <a:noFill/>
          </a:ln>
        </p:spPr>
      </p:sp>
      <p:sp>
        <p:nvSpPr>
          <p:cNvPr id="26" name="Google Shape;26;p27"/>
          <p:cNvSpPr/>
          <p:nvPr>
            <p:ph idx="3" type="pic"/>
          </p:nvPr>
        </p:nvSpPr>
        <p:spPr>
          <a:xfrm>
            <a:off x="3508757" y="1508506"/>
            <a:ext cx="2126400" cy="1596000"/>
          </a:xfrm>
          <a:prstGeom prst="ellipse">
            <a:avLst/>
          </a:prstGeom>
          <a:noFill/>
          <a:ln>
            <a:noFill/>
          </a:ln>
        </p:spPr>
      </p:sp>
      <p:sp>
        <p:nvSpPr>
          <p:cNvPr id="27" name="Google Shape;27;p27"/>
          <p:cNvSpPr/>
          <p:nvPr>
            <p:ph idx="4" type="pic"/>
          </p:nvPr>
        </p:nvSpPr>
        <p:spPr>
          <a:xfrm>
            <a:off x="6090919" y="1511795"/>
            <a:ext cx="2126400" cy="1596000"/>
          </a:xfrm>
          <a:prstGeom prst="ellipse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ock photo">
  <p:cSld name="Block photo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8"/>
          <p:cNvSpPr txBox="1"/>
          <p:nvPr>
            <p:ph idx="12" type="sldNum"/>
          </p:nvPr>
        </p:nvSpPr>
        <p:spPr>
          <a:xfrm>
            <a:off x="8751041" y="4778785"/>
            <a:ext cx="171600" cy="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450" lIns="17450" spcFirstLastPara="1" rIns="17450" wrap="square" tIns="1745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" name="Google Shape;30;p28"/>
          <p:cNvSpPr/>
          <p:nvPr>
            <p:ph idx="2" type="pic"/>
          </p:nvPr>
        </p:nvSpPr>
        <p:spPr>
          <a:xfrm>
            <a:off x="866180" y="1693220"/>
            <a:ext cx="1829700" cy="1202700"/>
          </a:xfrm>
          <a:prstGeom prst="roundRect">
            <a:avLst>
              <a:gd fmla="val 3441" name="adj"/>
            </a:avLst>
          </a:prstGeom>
          <a:noFill/>
          <a:ln>
            <a:noFill/>
          </a:ln>
        </p:spPr>
      </p:sp>
      <p:sp>
        <p:nvSpPr>
          <p:cNvPr id="31" name="Google Shape;31;p28"/>
          <p:cNvSpPr/>
          <p:nvPr>
            <p:ph idx="3" type="pic"/>
          </p:nvPr>
        </p:nvSpPr>
        <p:spPr>
          <a:xfrm>
            <a:off x="2747482" y="1693220"/>
            <a:ext cx="1829700" cy="1202700"/>
          </a:xfrm>
          <a:prstGeom prst="roundRect">
            <a:avLst>
              <a:gd fmla="val 3441" name="adj"/>
            </a:avLst>
          </a:prstGeom>
          <a:noFill/>
          <a:ln>
            <a:noFill/>
          </a:ln>
        </p:spPr>
      </p:sp>
      <p:sp>
        <p:nvSpPr>
          <p:cNvPr id="32" name="Google Shape;32;p28"/>
          <p:cNvSpPr/>
          <p:nvPr>
            <p:ph idx="4" type="pic"/>
          </p:nvPr>
        </p:nvSpPr>
        <p:spPr>
          <a:xfrm>
            <a:off x="4628784" y="1693220"/>
            <a:ext cx="1829700" cy="1202700"/>
          </a:xfrm>
          <a:prstGeom prst="roundRect">
            <a:avLst>
              <a:gd fmla="val 3441" name="adj"/>
            </a:avLst>
          </a:prstGeom>
          <a:noFill/>
          <a:ln>
            <a:noFill/>
          </a:ln>
        </p:spPr>
      </p:sp>
      <p:sp>
        <p:nvSpPr>
          <p:cNvPr id="33" name="Google Shape;33;p28"/>
          <p:cNvSpPr/>
          <p:nvPr>
            <p:ph idx="5" type="pic"/>
          </p:nvPr>
        </p:nvSpPr>
        <p:spPr>
          <a:xfrm>
            <a:off x="6510087" y="1693220"/>
            <a:ext cx="1829700" cy="1202700"/>
          </a:xfrm>
          <a:prstGeom prst="roundRect">
            <a:avLst>
              <a:gd fmla="val 3441" name="adj"/>
            </a:avLst>
          </a:prstGeom>
          <a:noFill/>
          <a:ln>
            <a:noFill/>
          </a:ln>
        </p:spPr>
      </p:sp>
      <p:sp>
        <p:nvSpPr>
          <p:cNvPr id="34" name="Google Shape;34;p28"/>
          <p:cNvSpPr/>
          <p:nvPr>
            <p:ph idx="6" type="pic"/>
          </p:nvPr>
        </p:nvSpPr>
        <p:spPr>
          <a:xfrm>
            <a:off x="866180" y="2935527"/>
            <a:ext cx="1829700" cy="1202700"/>
          </a:xfrm>
          <a:prstGeom prst="roundRect">
            <a:avLst>
              <a:gd fmla="val 3441" name="adj"/>
            </a:avLst>
          </a:prstGeom>
          <a:noFill/>
          <a:ln>
            <a:noFill/>
          </a:ln>
        </p:spPr>
      </p:sp>
      <p:sp>
        <p:nvSpPr>
          <p:cNvPr id="35" name="Google Shape;35;p28"/>
          <p:cNvSpPr/>
          <p:nvPr>
            <p:ph idx="7" type="pic"/>
          </p:nvPr>
        </p:nvSpPr>
        <p:spPr>
          <a:xfrm>
            <a:off x="2747482" y="2935527"/>
            <a:ext cx="1829700" cy="1202700"/>
          </a:xfrm>
          <a:prstGeom prst="roundRect">
            <a:avLst>
              <a:gd fmla="val 3441" name="adj"/>
            </a:avLst>
          </a:prstGeom>
          <a:noFill/>
          <a:ln>
            <a:noFill/>
          </a:ln>
        </p:spPr>
      </p:sp>
      <p:sp>
        <p:nvSpPr>
          <p:cNvPr id="36" name="Google Shape;36;p28"/>
          <p:cNvSpPr/>
          <p:nvPr>
            <p:ph idx="8" type="pic"/>
          </p:nvPr>
        </p:nvSpPr>
        <p:spPr>
          <a:xfrm>
            <a:off x="4628784" y="2935527"/>
            <a:ext cx="1829700" cy="1202700"/>
          </a:xfrm>
          <a:prstGeom prst="roundRect">
            <a:avLst>
              <a:gd fmla="val 3441" name="adj"/>
            </a:avLst>
          </a:prstGeom>
          <a:noFill/>
          <a:ln>
            <a:noFill/>
          </a:ln>
        </p:spPr>
      </p:sp>
      <p:sp>
        <p:nvSpPr>
          <p:cNvPr id="37" name="Google Shape;37;p28"/>
          <p:cNvSpPr/>
          <p:nvPr>
            <p:ph idx="9" type="pic"/>
          </p:nvPr>
        </p:nvSpPr>
        <p:spPr>
          <a:xfrm>
            <a:off x="6510087" y="2935527"/>
            <a:ext cx="1829700" cy="1202700"/>
          </a:xfrm>
          <a:prstGeom prst="roundRect">
            <a:avLst>
              <a:gd fmla="val 3441" name="adj"/>
            </a:avLst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9"/>
          <p:cNvSpPr txBox="1"/>
          <p:nvPr>
            <p:ph type="title"/>
          </p:nvPr>
        </p:nvSpPr>
        <p:spPr>
          <a:xfrm>
            <a:off x="623962" y="1282526"/>
            <a:ext cx="7887300" cy="21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58925" lIns="58925" spcFirstLastPara="1" rIns="58925" wrap="square" tIns="589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39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0" name="Google Shape;40;p29"/>
          <p:cNvSpPr txBox="1"/>
          <p:nvPr>
            <p:ph idx="1" type="body"/>
          </p:nvPr>
        </p:nvSpPr>
        <p:spPr>
          <a:xfrm>
            <a:off x="623962" y="3442395"/>
            <a:ext cx="78873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1200"/>
              <a:buFont typeface="Roboto"/>
              <a:buNone/>
              <a:defRPr b="0" i="0" sz="15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1000"/>
              <a:buFont typeface="Roboto"/>
              <a:buNone/>
              <a:defRPr b="0" i="0" sz="13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800"/>
              <a:buFont typeface="Roboto"/>
              <a:buNone/>
              <a:defRPr b="0" i="0" sz="10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800"/>
              <a:buFont typeface="Roboto"/>
              <a:buNone/>
              <a:defRPr b="0" i="0" sz="10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1" name="Google Shape;41;p29"/>
          <p:cNvSpPr txBox="1"/>
          <p:nvPr>
            <p:ph idx="12" type="sldNum"/>
          </p:nvPr>
        </p:nvSpPr>
        <p:spPr>
          <a:xfrm>
            <a:off x="8751041" y="4778785"/>
            <a:ext cx="171600" cy="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450" lIns="17450" spcFirstLastPara="1" rIns="17450" wrap="square" tIns="1745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0"/>
          <p:cNvSpPr txBox="1"/>
          <p:nvPr>
            <p:ph type="title"/>
          </p:nvPr>
        </p:nvSpPr>
        <p:spPr>
          <a:xfrm>
            <a:off x="362769" y="420253"/>
            <a:ext cx="82188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4" name="Google Shape;44;p30"/>
          <p:cNvSpPr txBox="1"/>
          <p:nvPr>
            <p:ph idx="1" type="body"/>
          </p:nvPr>
        </p:nvSpPr>
        <p:spPr>
          <a:xfrm>
            <a:off x="890736" y="1176208"/>
            <a:ext cx="3739200" cy="26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048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048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048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048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5" name="Google Shape;45;p30"/>
          <p:cNvSpPr txBox="1"/>
          <p:nvPr>
            <p:ph idx="2" type="body"/>
          </p:nvPr>
        </p:nvSpPr>
        <p:spPr>
          <a:xfrm>
            <a:off x="4737199" y="1176208"/>
            <a:ext cx="3739200" cy="26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048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048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048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048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6" name="Google Shape;46;p30"/>
          <p:cNvSpPr txBox="1"/>
          <p:nvPr>
            <p:ph idx="12" type="sldNum"/>
          </p:nvPr>
        </p:nvSpPr>
        <p:spPr>
          <a:xfrm>
            <a:off x="8751041" y="4778785"/>
            <a:ext cx="171600" cy="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450" lIns="17450" spcFirstLastPara="1" rIns="17450" wrap="square" tIns="1745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1"/>
          <p:cNvSpPr txBox="1"/>
          <p:nvPr>
            <p:ph type="title"/>
          </p:nvPr>
        </p:nvSpPr>
        <p:spPr>
          <a:xfrm>
            <a:off x="629543" y="273751"/>
            <a:ext cx="7887300" cy="9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9" name="Google Shape;49;p31"/>
          <p:cNvSpPr txBox="1"/>
          <p:nvPr>
            <p:ph idx="1" type="body"/>
          </p:nvPr>
        </p:nvSpPr>
        <p:spPr>
          <a:xfrm>
            <a:off x="629543" y="1260760"/>
            <a:ext cx="3868800" cy="617700"/>
          </a:xfrm>
          <a:prstGeom prst="rect">
            <a:avLst/>
          </a:prstGeom>
          <a:noFill/>
          <a:ln>
            <a:noFill/>
          </a:ln>
        </p:spPr>
        <p:txBody>
          <a:bodyPr anchorCtr="0" anchor="b" bIns="58925" lIns="58925" spcFirstLastPara="1" rIns="58925" wrap="square" tIns="589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1200"/>
              <a:buFont typeface="Roboto"/>
              <a:buNone/>
              <a:defRPr b="1" i="0" sz="15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1000"/>
              <a:buFont typeface="Roboto"/>
              <a:buNone/>
              <a:defRPr b="1" i="0" sz="13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None/>
              <a:defRPr b="1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800"/>
              <a:buFont typeface="Roboto"/>
              <a:buNone/>
              <a:defRPr b="1" i="0" sz="10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800"/>
              <a:buFont typeface="Roboto"/>
              <a:buNone/>
              <a:defRPr b="1" i="0" sz="10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0" name="Google Shape;50;p31"/>
          <p:cNvSpPr txBox="1"/>
          <p:nvPr>
            <p:ph idx="2" type="body"/>
          </p:nvPr>
        </p:nvSpPr>
        <p:spPr>
          <a:xfrm>
            <a:off x="629543" y="1878583"/>
            <a:ext cx="38688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048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048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048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048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1" name="Google Shape;51;p31"/>
          <p:cNvSpPr txBox="1"/>
          <p:nvPr>
            <p:ph idx="3" type="body"/>
          </p:nvPr>
        </p:nvSpPr>
        <p:spPr>
          <a:xfrm>
            <a:off x="4628927" y="1260760"/>
            <a:ext cx="3887700" cy="617700"/>
          </a:xfrm>
          <a:prstGeom prst="rect">
            <a:avLst/>
          </a:prstGeom>
          <a:noFill/>
          <a:ln>
            <a:noFill/>
          </a:ln>
        </p:spPr>
        <p:txBody>
          <a:bodyPr anchorCtr="0" anchor="b" bIns="58925" lIns="58925" spcFirstLastPara="1" rIns="58925" wrap="square" tIns="589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1200"/>
              <a:buFont typeface="Roboto"/>
              <a:buNone/>
              <a:defRPr b="1" i="0" sz="15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1000"/>
              <a:buFont typeface="Roboto"/>
              <a:buNone/>
              <a:defRPr b="1" i="0" sz="13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None/>
              <a:defRPr b="1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800"/>
              <a:buFont typeface="Roboto"/>
              <a:buNone/>
              <a:defRPr b="1" i="0" sz="10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800"/>
              <a:buFont typeface="Roboto"/>
              <a:buNone/>
              <a:defRPr b="1" i="0" sz="10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2" name="Google Shape;52;p31"/>
          <p:cNvSpPr txBox="1"/>
          <p:nvPr>
            <p:ph idx="4" type="body"/>
          </p:nvPr>
        </p:nvSpPr>
        <p:spPr>
          <a:xfrm>
            <a:off x="4628927" y="1878583"/>
            <a:ext cx="38877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285750" lvl="0" marL="4572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04800" lvl="5" marL="27432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04800" lvl="6" marL="32004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04800" lvl="7" marL="36576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04800" lvl="8" marL="4114800" marR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3" name="Google Shape;53;p31"/>
          <p:cNvSpPr txBox="1"/>
          <p:nvPr>
            <p:ph idx="12" type="sldNum"/>
          </p:nvPr>
        </p:nvSpPr>
        <p:spPr>
          <a:xfrm>
            <a:off x="8751041" y="4778785"/>
            <a:ext cx="171600" cy="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450" lIns="17450" spcFirstLastPara="1" rIns="17450" wrap="square" tIns="1745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2"/>
          <p:cNvSpPr txBox="1"/>
          <p:nvPr>
            <p:ph type="title"/>
          </p:nvPr>
        </p:nvSpPr>
        <p:spPr>
          <a:xfrm>
            <a:off x="362769" y="420253"/>
            <a:ext cx="82188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6" name="Google Shape;56;p32"/>
          <p:cNvSpPr txBox="1"/>
          <p:nvPr>
            <p:ph idx="12" type="sldNum"/>
          </p:nvPr>
        </p:nvSpPr>
        <p:spPr>
          <a:xfrm>
            <a:off x="8751041" y="4778785"/>
            <a:ext cx="171600" cy="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450" lIns="17450" spcFirstLastPara="1" rIns="17450" wrap="square" tIns="1745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3"/>
          <p:cNvSpPr txBox="1"/>
          <p:nvPr>
            <p:ph idx="12" type="sldNum"/>
          </p:nvPr>
        </p:nvSpPr>
        <p:spPr>
          <a:xfrm>
            <a:off x="8751041" y="4778785"/>
            <a:ext cx="171600" cy="1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450" lIns="17450" spcFirstLastPara="1" rIns="17450" wrap="square" tIns="1745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7.xml"/><Relationship Id="rId10" Type="http://schemas.openxmlformats.org/officeDocument/2006/relationships/slideLayout" Target="../slideLayouts/slideLayout6.xml"/><Relationship Id="rId13" Type="http://schemas.openxmlformats.org/officeDocument/2006/relationships/slideLayout" Target="../slideLayouts/slideLayout9.xml"/><Relationship Id="rId12" Type="http://schemas.openxmlformats.org/officeDocument/2006/relationships/slideLayout" Target="../slideLayouts/slideLayout8.xml"/><Relationship Id="rId1" Type="http://schemas.openxmlformats.org/officeDocument/2006/relationships/image" Target="../media/image4.jpg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4"/>
          <p:cNvSpPr txBox="1"/>
          <p:nvPr>
            <p:ph type="title"/>
          </p:nvPr>
        </p:nvSpPr>
        <p:spPr>
          <a:xfrm>
            <a:off x="362769" y="420253"/>
            <a:ext cx="82188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24"/>
          <p:cNvSpPr txBox="1"/>
          <p:nvPr>
            <p:ph idx="1" type="body"/>
          </p:nvPr>
        </p:nvSpPr>
        <p:spPr>
          <a:xfrm>
            <a:off x="890736" y="1176208"/>
            <a:ext cx="7585800" cy="26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>
            <a:lvl1pPr indent="-285750" lvl="0" marL="457200" marR="0" rtl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525860"/>
              </a:buClr>
              <a:buSzPts val="900"/>
              <a:buFont typeface="Roboto"/>
              <a:buChar char="•"/>
              <a:defRPr b="0" i="0" sz="1200" u="none" cap="none" strike="noStrike">
                <a:solidFill>
                  <a:srgbClr val="52586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grpSp>
        <p:nvGrpSpPr>
          <p:cNvPr id="8" name="Google Shape;8;p24"/>
          <p:cNvGrpSpPr/>
          <p:nvPr/>
        </p:nvGrpSpPr>
        <p:grpSpPr>
          <a:xfrm>
            <a:off x="-132348" y="4837297"/>
            <a:ext cx="148216" cy="23733"/>
            <a:chOff x="189045" y="262322"/>
            <a:chExt cx="210803" cy="45000"/>
          </a:xfrm>
        </p:grpSpPr>
        <p:sp>
          <p:nvSpPr>
            <p:cNvPr id="9" name="Google Shape;9;p24"/>
            <p:cNvSpPr/>
            <p:nvPr/>
          </p:nvSpPr>
          <p:spPr>
            <a:xfrm>
              <a:off x="189045" y="262322"/>
              <a:ext cx="45000" cy="45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32750" lIns="32750" spcFirstLastPara="1" rIns="32750" wrap="square" tIns="327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0" name="Google Shape;10;p24"/>
            <p:cNvSpPr/>
            <p:nvPr/>
          </p:nvSpPr>
          <p:spPr>
            <a:xfrm>
              <a:off x="354848" y="262322"/>
              <a:ext cx="45000" cy="45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32750" lIns="32750" spcFirstLastPara="1" rIns="32750" wrap="square" tIns="327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</p:grpSp>
      <p:pic>
        <p:nvPicPr>
          <p:cNvPr descr="Image result for ucy" id="11" name="Google Shape;11;p24"/>
          <p:cNvPicPr preferRelativeResize="0"/>
          <p:nvPr/>
        </p:nvPicPr>
        <p:blipFill rotWithShape="1">
          <a:blip r:embed="rId1">
            <a:alphaModFix/>
          </a:blip>
          <a:srcRect b="17925" l="0" r="0" t="0"/>
          <a:stretch/>
        </p:blipFill>
        <p:spPr>
          <a:xfrm>
            <a:off x="2430150" y="4812473"/>
            <a:ext cx="841150" cy="29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176" y="4779909"/>
            <a:ext cx="2330833" cy="36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4"/>
          <p:cNvPicPr preferRelativeResize="0"/>
          <p:nvPr/>
        </p:nvPicPr>
        <p:blipFill rotWithShape="1">
          <a:blip r:embed="rId3">
            <a:alphaModFix/>
          </a:blip>
          <a:srcRect b="10162" l="0" r="0" t="6946"/>
          <a:stretch/>
        </p:blipFill>
        <p:spPr>
          <a:xfrm>
            <a:off x="5915025" y="4668230"/>
            <a:ext cx="3228975" cy="4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17754" y="-38251"/>
            <a:ext cx="2607284" cy="46716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8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conceptnet.io/" TargetMode="External"/><Relationship Id="rId4" Type="http://schemas.openxmlformats.org/officeDocument/2006/relationships/hyperlink" Target="https://wordnet.princeton.edu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Relationship Id="rId4" Type="http://schemas.openxmlformats.org/officeDocument/2006/relationships/image" Target="../media/image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Relationship Id="rId4" Type="http://schemas.openxmlformats.org/officeDocument/2006/relationships/image" Target="../media/image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"/>
          <p:cNvSpPr txBox="1"/>
          <p:nvPr>
            <p:ph idx="1" type="subTitle"/>
          </p:nvPr>
        </p:nvSpPr>
        <p:spPr>
          <a:xfrm>
            <a:off x="669225" y="2994125"/>
            <a:ext cx="77625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2100">
                <a:latin typeface="Helvetica Neue"/>
                <a:ea typeface="Helvetica Neue"/>
                <a:cs typeface="Helvetica Neue"/>
                <a:sym typeface="Helvetica Neue"/>
              </a:rPr>
              <a:t>Demetris Paschalides</a:t>
            </a:r>
            <a:endParaRPr sz="2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" sz="1700">
                <a:latin typeface="Helvetica Neue"/>
                <a:ea typeface="Helvetica Neue"/>
                <a:cs typeface="Helvetica Neue"/>
                <a:sym typeface="Helvetica Neue"/>
              </a:rPr>
              <a:t>Department of Computer Science</a:t>
            </a:r>
            <a:endParaRPr sz="17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</a:pPr>
            <a:r>
              <a:rPr lang="en" sz="1700">
                <a:latin typeface="Helvetica Neue"/>
                <a:ea typeface="Helvetica Neue"/>
                <a:cs typeface="Helvetica Neue"/>
                <a:sym typeface="Helvetica Neue"/>
              </a:rPr>
              <a:t>University of Cyprus</a:t>
            </a:r>
            <a:endParaRPr sz="155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2" name="Google Shape;82;p1"/>
          <p:cNvSpPr txBox="1"/>
          <p:nvPr>
            <p:ph type="ctrTitle"/>
          </p:nvPr>
        </p:nvSpPr>
        <p:spPr>
          <a:xfrm>
            <a:off x="280575" y="1046750"/>
            <a:ext cx="85398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58925" lIns="58925" spcFirstLastPara="1" rIns="58925" wrap="square" tIns="589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400">
                <a:latin typeface="Helvetica Neue"/>
                <a:ea typeface="Helvetica Neue"/>
                <a:cs typeface="Helvetica Neue"/>
                <a:sym typeface="Helvetica Neue"/>
              </a:rPr>
              <a:t>Natural Language Processing</a:t>
            </a:r>
            <a:endParaRPr b="1" sz="3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1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900"/>
              <a:buNone/>
            </a:pPr>
            <a:r>
              <a:rPr b="1" lang="en" sz="3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Vector Semantics and Embeddings</a:t>
            </a:r>
            <a:endParaRPr b="1" sz="53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"/>
          <p:cNvSpPr txBox="1"/>
          <p:nvPr>
            <p:ph idx="1" type="body"/>
          </p:nvPr>
        </p:nvSpPr>
        <p:spPr>
          <a:xfrm>
            <a:off x="205450" y="969250"/>
            <a:ext cx="84804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Char char="❏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Synonyms have the same meaning in some or all contexts.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Couch / Sofa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Big / Large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Automobile / Car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Water / H</a:t>
            </a:r>
            <a:r>
              <a:rPr baseline="-25000"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1" name="Google Shape;141;p7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Relation: Synonymity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2" name="Google Shape;142;p7"/>
          <p:cNvSpPr txBox="1"/>
          <p:nvPr>
            <p:ph idx="1" type="body"/>
          </p:nvPr>
        </p:nvSpPr>
        <p:spPr>
          <a:xfrm>
            <a:off x="2995425" y="1592200"/>
            <a:ext cx="6033900" cy="1990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Note that there are probably no examples of perfect synonymity.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Helvetica Neue"/>
              <a:buChar char="■"/>
            </a:pPr>
            <a:r>
              <a:rPr lang="en" sz="17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Even if aspects of meaning are identical.</a:t>
            </a:r>
            <a:endParaRPr sz="17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Helvetica Neue"/>
              <a:buChar char="■"/>
            </a:pPr>
            <a:r>
              <a:rPr lang="en" sz="17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Still may not preserve the acceptability based on notions of politeness, slang, register, genre, etc.</a:t>
            </a:r>
            <a:endParaRPr sz="1700">
              <a:solidFill>
                <a:srgbClr val="FF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"/>
          <p:cNvSpPr txBox="1"/>
          <p:nvPr>
            <p:ph idx="1" type="body"/>
          </p:nvPr>
        </p:nvSpPr>
        <p:spPr>
          <a:xfrm>
            <a:off x="205450" y="969250"/>
            <a:ext cx="84804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Char char="❏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Synonyms have the same meaning in some or all contexts.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Couch / Sofa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Big / Large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Automobile / Car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Water / H</a:t>
            </a:r>
            <a:r>
              <a:rPr baseline="-25000"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■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“My </a:t>
            </a:r>
            <a:r>
              <a:rPr b="1"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big </a:t>
            </a: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sister” ≠ “My </a:t>
            </a:r>
            <a:r>
              <a:rPr b="1"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large </a:t>
            </a: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sister”</a:t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8" name="Google Shape;148;p8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Relation: Synonymity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9" name="Google Shape;149;p8"/>
          <p:cNvSpPr txBox="1"/>
          <p:nvPr>
            <p:ph idx="1" type="body"/>
          </p:nvPr>
        </p:nvSpPr>
        <p:spPr>
          <a:xfrm>
            <a:off x="2995425" y="1592200"/>
            <a:ext cx="6033900" cy="1990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Note that there are probably no examples of perfect synonymity.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Helvetica Neue"/>
              <a:buChar char="■"/>
            </a:pPr>
            <a:r>
              <a:rPr lang="en" sz="17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Even if aspects of meaning are identical.</a:t>
            </a:r>
            <a:endParaRPr sz="17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Helvetica Neue"/>
              <a:buChar char="■"/>
            </a:pPr>
            <a:r>
              <a:rPr lang="en" sz="17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Still may not preserve the acceptability based on notions of politeness, slang, register, genre, etc.</a:t>
            </a:r>
            <a:endParaRPr sz="1700">
              <a:solidFill>
                <a:srgbClr val="FF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"/>
          <p:cNvSpPr txBox="1"/>
          <p:nvPr>
            <p:ph idx="1" type="body"/>
          </p:nvPr>
        </p:nvSpPr>
        <p:spPr>
          <a:xfrm>
            <a:off x="205450" y="969250"/>
            <a:ext cx="84804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Senses that are opposites with respect to one feature of meaning (otherwise, they are very similar) .</a:t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4000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Dark / Light, Short / Long, Fast / Slow, Hot / Cold, Up / Down, In / Out</a:t>
            </a:r>
            <a:endParaRPr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Formally, antonyms can:</a:t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■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Define a binary opposition: Short / Long, Fast / Slow</a:t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2400"/>
              <a:buFont typeface="Helvetica Neue"/>
              <a:buChar char="■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 reverse: Up / Down, Rise / Fall</a:t>
            </a:r>
            <a:endParaRPr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5" name="Google Shape;155;p9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Relation: Antonymy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"/>
          <p:cNvSpPr txBox="1"/>
          <p:nvPr>
            <p:ph idx="1" type="body"/>
          </p:nvPr>
        </p:nvSpPr>
        <p:spPr>
          <a:xfrm>
            <a:off x="205450" y="969250"/>
            <a:ext cx="84804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Words with similar meanings.</a:t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b="1"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 synonyms</a:t>
            </a: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but sharing some element of meaning</a:t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195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Helvetica Neue"/>
              <a:buChar char="■"/>
            </a:pPr>
            <a:r>
              <a:rPr lang="en" sz="21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Car / Bicycle, Cow / Horse</a:t>
            </a:r>
            <a:endParaRPr sz="21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2100"/>
              <a:buFont typeface="Helvetica Neue"/>
              <a:buChar char="❏"/>
            </a:pPr>
            <a:r>
              <a:rPr lang="en" sz="21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Ask humans how similar</a:t>
            </a:r>
            <a:br>
              <a:rPr lang="en" sz="21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21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two words are →</a:t>
            </a:r>
            <a:br>
              <a:rPr lang="en" sz="21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17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SimLex-999 Dataset</a:t>
            </a:r>
            <a:br>
              <a:rPr lang="en" sz="17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17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Hill et al. 2015</a:t>
            </a:r>
            <a:endParaRPr sz="17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1" name="Google Shape;161;p10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Relation: Similarity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162" name="Google Shape;162;p10"/>
          <p:cNvGraphicFramePr/>
          <p:nvPr/>
        </p:nvGraphicFramePr>
        <p:xfrm>
          <a:off x="4672225" y="2108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{845DFC08-7132-4A06-957C-B4F8FF56E438}</a:tableStyleId>
              </a:tblPr>
              <a:tblGrid>
                <a:gridCol w="1174425"/>
                <a:gridCol w="1371650"/>
                <a:gridCol w="1467550"/>
              </a:tblGrid>
              <a:tr h="396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Word 1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Word 2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Similarity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</a:tr>
              <a:tr h="342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vanish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disappear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9.80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42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behave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obey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7.30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42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belief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impression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5.95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42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muscle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bone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3.65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42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modest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flexible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0.98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42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hole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agreement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0.30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"/>
          <p:cNvSpPr txBox="1"/>
          <p:nvPr>
            <p:ph idx="1" type="body"/>
          </p:nvPr>
        </p:nvSpPr>
        <p:spPr>
          <a:xfrm>
            <a:off x="205450" y="969250"/>
            <a:ext cx="90246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Also known as “</a:t>
            </a:r>
            <a:r>
              <a:rPr b="1"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 Association</a:t>
            </a: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”</a:t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Helvetica Neue"/>
              <a:buChar char="❏"/>
            </a:pP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Words can be related in any way, perhaps via a </a:t>
            </a:r>
            <a:r>
              <a:rPr b="1"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semantic field</a:t>
            </a: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4000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coffee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and </a:t>
            </a: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tea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	</a:t>
            </a:r>
            <a:r>
              <a:rPr b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SIMILAR</a:t>
            </a:r>
            <a:endParaRPr b="1"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4000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coffee 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and </a:t>
            </a: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cup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	</a:t>
            </a:r>
            <a:r>
              <a:rPr b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RELATED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not SIMILAR</a:t>
            </a:r>
            <a:endParaRPr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4000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car, bicycle:		</a:t>
            </a:r>
            <a:r>
              <a:rPr b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SIMILAR</a:t>
            </a:r>
            <a:endParaRPr b="1"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4000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car, gas:			</a:t>
            </a:r>
            <a:r>
              <a:rPr b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RELATED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not SIMILAR</a:t>
            </a:r>
            <a:endParaRPr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900"/>
              <a:buNone/>
            </a:pPr>
            <a:r>
              <a:t/>
            </a:r>
            <a:endParaRPr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8" name="Google Shape;168;p11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Relation: Word Relatedness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"/>
          <p:cNvSpPr txBox="1"/>
          <p:nvPr>
            <p:ph idx="1" type="body"/>
          </p:nvPr>
        </p:nvSpPr>
        <p:spPr>
          <a:xfrm>
            <a:off x="205450" y="969250"/>
            <a:ext cx="92394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</a:t>
            </a:r>
            <a:r>
              <a:rPr b="1" lang="en" sz="2300" u="sng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semantic field</a:t>
            </a:r>
            <a:r>
              <a:rPr b="1"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a set of words which cover a particular semantic domain and bear structured relations with each other.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Helvetica Neue"/>
              <a:buChar char="❏"/>
            </a:pP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Hospitals: 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46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Helvetica Neue"/>
              <a:buChar char="■"/>
            </a:pP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Surgeon, scalpel, nurse, anesthetic, hospital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Helvetica Neue"/>
              <a:buChar char="❏"/>
            </a:pP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Restaurants: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46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Helvetica Neue"/>
              <a:buChar char="■"/>
            </a:pP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Waiter, menu, plate, food, chef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Helvetica Neue"/>
              <a:buChar char="❏"/>
            </a:pP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Houses: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4650" lvl="1" marL="9144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ts val="2300"/>
              <a:buFont typeface="Helvetica Neue"/>
              <a:buChar char="■"/>
            </a:pP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Door, roof, kitchen, family, bed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4" name="Google Shape;174;p12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Semantic Field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"/>
          <p:cNvSpPr txBox="1"/>
          <p:nvPr>
            <p:ph idx="1" type="body"/>
          </p:nvPr>
        </p:nvSpPr>
        <p:spPr>
          <a:xfrm>
            <a:off x="205450" y="969250"/>
            <a:ext cx="90246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sense is a </a:t>
            </a:r>
            <a:r>
              <a:rPr b="1"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subordinate </a:t>
            </a: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of another if the first sense is more specific, denoting a subclass of the other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4000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Car 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a subordinate of </a:t>
            </a: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vehicle.</a:t>
            </a:r>
            <a:endParaRPr i="1"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Mango 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a subordinate of </a:t>
            </a: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fruit.</a:t>
            </a:r>
            <a:endParaRPr i="1"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Conversely superordinate: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4000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Vehicle 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a 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superordinate 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of </a:t>
            </a: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car.</a:t>
            </a:r>
            <a:endParaRPr i="1"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40005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Fruit 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a 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superordinate 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of </a:t>
            </a: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Mango.</a:t>
            </a:r>
            <a:endParaRPr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0" name="Google Shape;180;p13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Relation: Superordinate / Subordinate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181" name="Google Shape;181;p13"/>
          <p:cNvGraphicFramePr/>
          <p:nvPr/>
        </p:nvGraphicFramePr>
        <p:xfrm>
          <a:off x="4696450" y="201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{845DFC08-7132-4A06-957C-B4F8FF56E438}</a:tableStyleId>
              </a:tblPr>
              <a:tblGrid>
                <a:gridCol w="1529850"/>
                <a:gridCol w="896775"/>
                <a:gridCol w="1916700"/>
              </a:tblGrid>
              <a:tr h="396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>
                          <a:solidFill>
                            <a:srgbClr val="FF0000"/>
                          </a:solidFill>
                        </a:rPr>
                        <a:t>Superordinate</a:t>
                      </a:r>
                      <a:endParaRPr b="1" sz="14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38761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38761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8761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8761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>
                          <a:solidFill>
                            <a:srgbClr val="FF0000"/>
                          </a:solidFill>
                        </a:rPr>
                        <a:t>Basic</a:t>
                      </a:r>
                      <a:endParaRPr b="1" sz="14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38761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38761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8761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8761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>
                          <a:solidFill>
                            <a:srgbClr val="FF0000"/>
                          </a:solidFill>
                        </a:rPr>
                        <a:t>Subordinate</a:t>
                      </a:r>
                      <a:endParaRPr b="1" sz="14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38761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38761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8761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8761D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2" name="Google Shape;182;p13"/>
          <p:cNvSpPr txBox="1"/>
          <p:nvPr/>
        </p:nvSpPr>
        <p:spPr>
          <a:xfrm>
            <a:off x="4970575" y="3413325"/>
            <a:ext cx="8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furniture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3" name="Google Shape;183;p13"/>
          <p:cNvSpPr txBox="1"/>
          <p:nvPr/>
        </p:nvSpPr>
        <p:spPr>
          <a:xfrm>
            <a:off x="6295275" y="2682975"/>
            <a:ext cx="633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chair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4" name="Google Shape;184;p13"/>
          <p:cNvSpPr txBox="1"/>
          <p:nvPr/>
        </p:nvSpPr>
        <p:spPr>
          <a:xfrm>
            <a:off x="6295275" y="3413325"/>
            <a:ext cx="633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lamp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5" name="Google Shape;185;p13"/>
          <p:cNvSpPr txBox="1"/>
          <p:nvPr/>
        </p:nvSpPr>
        <p:spPr>
          <a:xfrm>
            <a:off x="6295275" y="4143675"/>
            <a:ext cx="633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table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6" name="Google Shape;186;p13"/>
          <p:cNvSpPr txBox="1"/>
          <p:nvPr/>
        </p:nvSpPr>
        <p:spPr>
          <a:xfrm>
            <a:off x="7432425" y="2495400"/>
            <a:ext cx="12075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3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office chair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7" name="Google Shape;187;p13"/>
          <p:cNvSpPr txBox="1"/>
          <p:nvPr/>
        </p:nvSpPr>
        <p:spPr>
          <a:xfrm>
            <a:off x="7432425" y="2753025"/>
            <a:ext cx="12075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3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piano chair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8" name="Google Shape;188;p13"/>
          <p:cNvSpPr txBox="1"/>
          <p:nvPr/>
        </p:nvSpPr>
        <p:spPr>
          <a:xfrm>
            <a:off x="7432425" y="3013125"/>
            <a:ext cx="12075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3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rocking chair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9" name="Google Shape;189;p13"/>
          <p:cNvSpPr txBox="1"/>
          <p:nvPr/>
        </p:nvSpPr>
        <p:spPr>
          <a:xfrm>
            <a:off x="7432425" y="3423375"/>
            <a:ext cx="12075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3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torchiere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0" name="Google Shape;190;p13"/>
          <p:cNvSpPr txBox="1"/>
          <p:nvPr/>
        </p:nvSpPr>
        <p:spPr>
          <a:xfrm>
            <a:off x="7432425" y="3683475"/>
            <a:ext cx="12075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3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desk lamp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1" name="Google Shape;191;p13"/>
          <p:cNvSpPr txBox="1"/>
          <p:nvPr/>
        </p:nvSpPr>
        <p:spPr>
          <a:xfrm>
            <a:off x="7432425" y="4093725"/>
            <a:ext cx="12075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3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end table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2" name="Google Shape;192;p13"/>
          <p:cNvSpPr txBox="1"/>
          <p:nvPr/>
        </p:nvSpPr>
        <p:spPr>
          <a:xfrm>
            <a:off x="7432425" y="4353825"/>
            <a:ext cx="12075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3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coffee table</a:t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93" name="Google Shape;193;p13"/>
          <p:cNvCxnSpPr>
            <a:stCxn id="182" idx="3"/>
            <a:endCxn id="183" idx="1"/>
          </p:cNvCxnSpPr>
          <p:nvPr/>
        </p:nvCxnSpPr>
        <p:spPr>
          <a:xfrm flipH="1" rot="10800000">
            <a:off x="5861575" y="2883225"/>
            <a:ext cx="433800" cy="730200"/>
          </a:xfrm>
          <a:prstGeom prst="curvedConnector3">
            <a:avLst>
              <a:gd fmla="val 4998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4" name="Google Shape;194;p13"/>
          <p:cNvCxnSpPr>
            <a:stCxn id="182" idx="3"/>
            <a:endCxn id="184" idx="1"/>
          </p:cNvCxnSpPr>
          <p:nvPr/>
        </p:nvCxnSpPr>
        <p:spPr>
          <a:xfrm>
            <a:off x="5861575" y="3613425"/>
            <a:ext cx="433800" cy="600"/>
          </a:xfrm>
          <a:prstGeom prst="curvedConnector3">
            <a:avLst>
              <a:gd fmla="val 4998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5" name="Google Shape;195;p13"/>
          <p:cNvCxnSpPr>
            <a:stCxn id="182" idx="3"/>
            <a:endCxn id="185" idx="1"/>
          </p:cNvCxnSpPr>
          <p:nvPr/>
        </p:nvCxnSpPr>
        <p:spPr>
          <a:xfrm>
            <a:off x="5861575" y="3613425"/>
            <a:ext cx="433800" cy="730500"/>
          </a:xfrm>
          <a:prstGeom prst="curvedConnector3">
            <a:avLst>
              <a:gd fmla="val 4998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6" name="Google Shape;196;p13"/>
          <p:cNvCxnSpPr>
            <a:stCxn id="183" idx="3"/>
            <a:endCxn id="186" idx="1"/>
          </p:cNvCxnSpPr>
          <p:nvPr/>
        </p:nvCxnSpPr>
        <p:spPr>
          <a:xfrm flipH="1" rot="10800000">
            <a:off x="6928275" y="2625375"/>
            <a:ext cx="504300" cy="257700"/>
          </a:xfrm>
          <a:prstGeom prst="curvedConnector3">
            <a:avLst>
              <a:gd fmla="val 4998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7" name="Google Shape;197;p13"/>
          <p:cNvCxnSpPr>
            <a:stCxn id="183" idx="3"/>
            <a:endCxn id="187" idx="1"/>
          </p:cNvCxnSpPr>
          <p:nvPr/>
        </p:nvCxnSpPr>
        <p:spPr>
          <a:xfrm>
            <a:off x="6928275" y="2883075"/>
            <a:ext cx="504300" cy="600"/>
          </a:xfrm>
          <a:prstGeom prst="curvedConnector3">
            <a:avLst>
              <a:gd fmla="val 4998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8" name="Google Shape;198;p13"/>
          <p:cNvCxnSpPr>
            <a:stCxn id="183" idx="3"/>
            <a:endCxn id="188" idx="1"/>
          </p:cNvCxnSpPr>
          <p:nvPr/>
        </p:nvCxnSpPr>
        <p:spPr>
          <a:xfrm>
            <a:off x="6928275" y="2883075"/>
            <a:ext cx="504300" cy="260100"/>
          </a:xfrm>
          <a:prstGeom prst="curvedConnector3">
            <a:avLst>
              <a:gd fmla="val 4998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9" name="Google Shape;199;p13"/>
          <p:cNvCxnSpPr>
            <a:stCxn id="184" idx="3"/>
            <a:endCxn id="189" idx="1"/>
          </p:cNvCxnSpPr>
          <p:nvPr/>
        </p:nvCxnSpPr>
        <p:spPr>
          <a:xfrm flipH="1" rot="10800000">
            <a:off x="6928275" y="3553425"/>
            <a:ext cx="504300" cy="60000"/>
          </a:xfrm>
          <a:prstGeom prst="curvedConnector3">
            <a:avLst>
              <a:gd fmla="val 4998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0" name="Google Shape;200;p13"/>
          <p:cNvCxnSpPr>
            <a:stCxn id="184" idx="3"/>
            <a:endCxn id="190" idx="1"/>
          </p:cNvCxnSpPr>
          <p:nvPr/>
        </p:nvCxnSpPr>
        <p:spPr>
          <a:xfrm>
            <a:off x="6928275" y="3613425"/>
            <a:ext cx="504300" cy="200100"/>
          </a:xfrm>
          <a:prstGeom prst="curvedConnector3">
            <a:avLst>
              <a:gd fmla="val 4998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1" name="Google Shape;201;p13"/>
          <p:cNvCxnSpPr>
            <a:stCxn id="185" idx="3"/>
            <a:endCxn id="191" idx="1"/>
          </p:cNvCxnSpPr>
          <p:nvPr/>
        </p:nvCxnSpPr>
        <p:spPr>
          <a:xfrm flipH="1" rot="10800000">
            <a:off x="6928275" y="4223775"/>
            <a:ext cx="504300" cy="120000"/>
          </a:xfrm>
          <a:prstGeom prst="curvedConnector3">
            <a:avLst>
              <a:gd fmla="val 4998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2" name="Google Shape;202;p13"/>
          <p:cNvCxnSpPr>
            <a:stCxn id="185" idx="3"/>
            <a:endCxn id="192" idx="1"/>
          </p:cNvCxnSpPr>
          <p:nvPr/>
        </p:nvCxnSpPr>
        <p:spPr>
          <a:xfrm>
            <a:off x="6928275" y="4343775"/>
            <a:ext cx="504300" cy="140100"/>
          </a:xfrm>
          <a:prstGeom prst="curvedConnector3">
            <a:avLst>
              <a:gd fmla="val 4998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4"/>
          <p:cNvSpPr txBox="1"/>
          <p:nvPr>
            <p:ph idx="1" type="body"/>
          </p:nvPr>
        </p:nvSpPr>
        <p:spPr>
          <a:xfrm>
            <a:off x="205450" y="969250"/>
            <a:ext cx="90246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Words also have affective meanings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925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Helvetica Neue"/>
              <a:buChar char="■"/>
            </a:pPr>
            <a:r>
              <a:rPr lang="en" sz="19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Positive connotations		Happy</a:t>
            </a:r>
            <a:endParaRPr sz="19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925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Helvetica Neue"/>
              <a:buChar char="■"/>
            </a:pPr>
            <a:r>
              <a:rPr lang="en" sz="19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Negative connotations	Sad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Helvetica Neue"/>
              <a:buChar char="❏"/>
            </a:pP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Connotations can be subtle 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925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Helvetica Neue"/>
              <a:buChar char="■"/>
            </a:pPr>
            <a:r>
              <a:rPr lang="en" sz="19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Positive connotations		Happy</a:t>
            </a:r>
            <a:endParaRPr sz="19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925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Helvetica Neue"/>
              <a:buChar char="■"/>
            </a:pPr>
            <a:r>
              <a:rPr lang="en" sz="19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Negative connotations	Sad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Helvetica Neue"/>
              <a:buChar char="❏"/>
            </a:pP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Evaluation - Sentiment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925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Helvetica Neue"/>
              <a:buChar char="■"/>
            </a:pPr>
            <a:r>
              <a:rPr lang="en" sz="19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Positive Evaluation		Great, Love</a:t>
            </a:r>
            <a:endParaRPr sz="19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9250" lvl="1" marL="40005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ts val="1900"/>
              <a:buFont typeface="Helvetica Neue"/>
              <a:buChar char="■"/>
            </a:pPr>
            <a:r>
              <a:rPr lang="en" sz="19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Negative connotations	Terrible, Hate</a:t>
            </a:r>
            <a:endParaRPr sz="19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8" name="Google Shape;208;p14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Connotation / Sentiment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5"/>
          <p:cNvSpPr txBox="1"/>
          <p:nvPr>
            <p:ph idx="1" type="body"/>
          </p:nvPr>
        </p:nvSpPr>
        <p:spPr>
          <a:xfrm>
            <a:off x="205450" y="969250"/>
            <a:ext cx="90246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Words vary along 3 affective dimensions: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925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Helvetica Neue"/>
              <a:buChar char="■"/>
            </a:pPr>
            <a:r>
              <a:rPr lang="en" sz="19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Valence:		the pleasantness of the stimulus</a:t>
            </a:r>
            <a:endParaRPr sz="19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925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Helvetica Neue"/>
              <a:buChar char="■"/>
            </a:pPr>
            <a:r>
              <a:rPr lang="en" sz="19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Arousal:		the intensity of emotion provoked by the stimulus</a:t>
            </a:r>
            <a:endParaRPr sz="19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925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Helvetica Neue"/>
              <a:buChar char="■"/>
            </a:pPr>
            <a:r>
              <a:rPr lang="en" sz="19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Dominance:	the degree of control exerted by the stimulus</a:t>
            </a:r>
            <a:endParaRPr sz="19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19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4" name="Google Shape;214;p15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Connotation / Sentiment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215" name="Google Shape;215;p15"/>
          <p:cNvGraphicFramePr/>
          <p:nvPr/>
        </p:nvGraphicFramePr>
        <p:xfrm>
          <a:off x="309556" y="2428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{845DFC08-7132-4A06-957C-B4F8FF56E438}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287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Word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Score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Word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Score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</a:tr>
              <a:tr h="20985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Valence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love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1.000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toxic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0.008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2147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happy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1.000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nightmare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0.005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20985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Arousal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elated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0.960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mellow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0.069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2147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frenzy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0.965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napping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0.046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20985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Dominance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powerful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0.991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weak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0.045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2761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leadership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0.983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empty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0.081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16" name="Google Shape;216;p15"/>
          <p:cNvSpPr txBox="1"/>
          <p:nvPr/>
        </p:nvSpPr>
        <p:spPr>
          <a:xfrm>
            <a:off x="205444" y="4492646"/>
            <a:ext cx="7239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Values from NRC VAD Lexicon (Mohammad 2018)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6"/>
          <p:cNvSpPr txBox="1"/>
          <p:nvPr>
            <p:ph idx="1" type="body"/>
          </p:nvPr>
        </p:nvSpPr>
        <p:spPr>
          <a:xfrm>
            <a:off x="205450" y="969250"/>
            <a:ext cx="8480400" cy="36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set of words that denote perspectives or participants in a particular type of event:</a:t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</a:t>
            </a: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buy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”:	the event from the perspective of the buyer</a:t>
            </a:r>
            <a:endParaRPr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</a:t>
            </a: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sell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” :	from the perspective of the seller</a:t>
            </a:r>
            <a:endParaRPr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</a:t>
            </a: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pay</a:t>
            </a: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”: 	focusing on the monetary aspect</a:t>
            </a:r>
            <a:endParaRPr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John hit Bill</a:t>
            </a:r>
            <a:endParaRPr i="1"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i="1"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Bill was hit by John</a:t>
            </a:r>
            <a:endParaRPr i="1"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Frames have semantic roles (like buyer, seller, goods, money) and words in a sentence cant take these roles.</a:t>
            </a:r>
            <a:endParaRPr i="1"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2" name="Google Shape;222;p16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Semantic Frame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495d0263c_0_0"/>
          <p:cNvSpPr txBox="1"/>
          <p:nvPr>
            <p:ph idx="1" type="body"/>
          </p:nvPr>
        </p:nvSpPr>
        <p:spPr>
          <a:xfrm>
            <a:off x="205450" y="969250"/>
            <a:ext cx="85455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Char char="❏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From N-Gram and Text Classification: 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46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Helvetica Neue"/>
              <a:buChar char="■"/>
            </a:pP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Words are sequences of letters, or indices w</a:t>
            </a:r>
            <a:r>
              <a:rPr baseline="-25000"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</a:t>
            </a: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 a vocabulary list.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8" name="Google Shape;88;g20495d0263c_0_0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What is the meaning of Words?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7"/>
          <p:cNvSpPr txBox="1"/>
          <p:nvPr>
            <p:ph idx="1" type="body"/>
          </p:nvPr>
        </p:nvSpPr>
        <p:spPr>
          <a:xfrm>
            <a:off x="205450" y="969250"/>
            <a:ext cx="8480400" cy="36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should we represent the meaning of a word?</a:t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AutoNum type="arabicPeriod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Words, lemmas, senses, and definitions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AutoNum type="arabicPeriod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Relationships between words or senses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AutoNum type="arabicPeriod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Taxonomy of relationships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AutoNum type="arabicPeriod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 similarity and relatedness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AutoNum type="arabicPeriod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Connotation and sentiment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AutoNum type="arabicPeriod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Semantic frames and roles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8" name="Google Shape;228;p17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Lexical Semantics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8"/>
          <p:cNvSpPr txBox="1"/>
          <p:nvPr>
            <p:ph idx="1" type="body"/>
          </p:nvPr>
        </p:nvSpPr>
        <p:spPr>
          <a:xfrm>
            <a:off x="205450" y="969250"/>
            <a:ext cx="8480400" cy="36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b="1"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WordNet</a:t>
            </a:r>
            <a:endParaRPr b="1"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</a:pPr>
            <a:r>
              <a:rPr b="1" lang="en" sz="16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from nltk.corpus import wordnet as wn</a:t>
            </a:r>
            <a:br>
              <a:rPr b="1" lang="en" sz="16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6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panda = wn.synset(‘panda.n.01’)</a:t>
            </a:r>
            <a:br>
              <a:rPr b="1" lang="en" sz="16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6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hyper = lambda s: s.hypernyms()</a:t>
            </a:r>
            <a:br>
              <a:rPr b="1" lang="en" sz="16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1" lang="en" sz="16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6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list(panda.closure(hyper))</a:t>
            </a:r>
            <a:endParaRPr b="1" sz="160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4" name="Google Shape;234;p18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Resources and Dictionaries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5" name="Google Shape;235;p18"/>
          <p:cNvSpPr/>
          <p:nvPr/>
        </p:nvSpPr>
        <p:spPr>
          <a:xfrm>
            <a:off x="190852" y="1648347"/>
            <a:ext cx="4667400" cy="14574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6" name="Google Shape;23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97434" y="969250"/>
            <a:ext cx="2635350" cy="327375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9"/>
          <p:cNvSpPr txBox="1"/>
          <p:nvPr>
            <p:ph idx="1" type="body"/>
          </p:nvPr>
        </p:nvSpPr>
        <p:spPr>
          <a:xfrm>
            <a:off x="205450" y="969250"/>
            <a:ext cx="8480400" cy="36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b="1"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ConceptNet</a:t>
            </a:r>
            <a:endParaRPr b="1"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ConceptNet is a </a:t>
            </a:r>
            <a:b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freely-available semantic </a:t>
            </a:r>
            <a:b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network, designed to help </a:t>
            </a:r>
            <a:b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computers understand </a:t>
            </a:r>
            <a:b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meanings of words </a:t>
            </a:r>
            <a:b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that people use.</a:t>
            </a:r>
            <a:endParaRPr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2" name="Google Shape;242;p19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Resources and Dictionaries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43" name="Google Shape;24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7044" y="4013750"/>
            <a:ext cx="2546350" cy="615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ceptNet 5.5 and conceptnet.io" id="244" name="Google Shape;244;p19"/>
          <p:cNvPicPr preferRelativeResize="0"/>
          <p:nvPr/>
        </p:nvPicPr>
        <p:blipFill rotWithShape="1">
          <a:blip r:embed="rId4">
            <a:alphaModFix/>
          </a:blip>
          <a:srcRect b="0" l="7842" r="7648" t="0"/>
          <a:stretch/>
        </p:blipFill>
        <p:spPr>
          <a:xfrm>
            <a:off x="3786655" y="1143888"/>
            <a:ext cx="5222650" cy="331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0"/>
          <p:cNvSpPr txBox="1"/>
          <p:nvPr>
            <p:ph idx="1" type="body"/>
          </p:nvPr>
        </p:nvSpPr>
        <p:spPr>
          <a:xfrm>
            <a:off x="205450" y="1266625"/>
            <a:ext cx="8480400" cy="33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Approaches as BoW and 1-Hot-Encoding are too coarse, sparse and expensive.</a:t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Expert → Skillful</a:t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 relationships</a:t>
            </a:r>
            <a:b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hard to compute!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0" name="Google Shape;250;p20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Problems with </a:t>
            </a:r>
            <a:b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Discrete Representation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251" name="Google Shape;251;p20"/>
          <p:cNvGraphicFramePr/>
          <p:nvPr/>
        </p:nvGraphicFramePr>
        <p:xfrm>
          <a:off x="3802350" y="29161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{845DFC08-7132-4A06-957C-B4F8FF56E438}</a:tableStyleId>
              </a:tblPr>
              <a:tblGrid>
                <a:gridCol w="845850"/>
                <a:gridCol w="409425"/>
                <a:gridCol w="544075"/>
                <a:gridCol w="544075"/>
                <a:gridCol w="544075"/>
                <a:gridCol w="544075"/>
                <a:gridCol w="544075"/>
                <a:gridCol w="544075"/>
                <a:gridCol w="544075"/>
              </a:tblGrid>
              <a:tr h="10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expert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1</a:t>
                      </a:r>
                      <a:endParaRPr b="1"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skillful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1</a:t>
                      </a:r>
                      <a:endParaRPr b="1"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1"/>
          <p:cNvSpPr txBox="1"/>
          <p:nvPr>
            <p:ph idx="1" type="body"/>
          </p:nvPr>
        </p:nvSpPr>
        <p:spPr>
          <a:xfrm>
            <a:off x="205450" y="1266625"/>
            <a:ext cx="8480400" cy="33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Approaches as BoW and 1-Hot-Encoding are too coarse, sparse and expensive.</a:t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Expert → Skillful</a:t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 relationships</a:t>
            </a:r>
            <a:b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hard to compute!</a:t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Look at </a:t>
            </a:r>
            <a:r>
              <a:rPr b="1" lang="en" sz="2400" u="sng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Vector Semantics</a:t>
            </a:r>
            <a:endParaRPr b="1" sz="2400" u="sng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7" name="Google Shape;257;p21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Problems with </a:t>
            </a:r>
            <a:b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Discrete Representation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258" name="Google Shape;258;p21"/>
          <p:cNvGraphicFramePr/>
          <p:nvPr/>
        </p:nvGraphicFramePr>
        <p:xfrm>
          <a:off x="3802350" y="29161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{845DFC08-7132-4A06-957C-B4F8FF56E438}</a:tableStyleId>
              </a:tblPr>
              <a:tblGrid>
                <a:gridCol w="845850"/>
                <a:gridCol w="409425"/>
                <a:gridCol w="544075"/>
                <a:gridCol w="544075"/>
                <a:gridCol w="544075"/>
                <a:gridCol w="544075"/>
                <a:gridCol w="544075"/>
                <a:gridCol w="544075"/>
                <a:gridCol w="544075"/>
              </a:tblGrid>
              <a:tr h="10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expert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1</a:t>
                      </a:r>
                      <a:endParaRPr b="1"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skillful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1</a:t>
                      </a:r>
                      <a:endParaRPr b="1"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2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/>
              <a:t>Summary</a:t>
            </a:r>
            <a:endParaRPr b="1" sz="3100"/>
          </a:p>
        </p:txBody>
      </p:sp>
      <p:sp>
        <p:nvSpPr>
          <p:cNvPr id="264" name="Google Shape;264;p22"/>
          <p:cNvSpPr txBox="1"/>
          <p:nvPr>
            <p:ph idx="1" type="body"/>
          </p:nvPr>
        </p:nvSpPr>
        <p:spPr>
          <a:xfrm>
            <a:off x="205450" y="969250"/>
            <a:ext cx="87939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■"/>
            </a:pPr>
            <a:r>
              <a:rPr lang="en" sz="2200">
                <a:solidFill>
                  <a:schemeClr val="lt1"/>
                </a:solidFill>
              </a:rPr>
              <a:t>Types of Word Semantic Relations:</a:t>
            </a:r>
            <a:endParaRPr sz="2000">
              <a:solidFill>
                <a:schemeClr val="lt1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</a:pPr>
            <a:r>
              <a:rPr lang="en" sz="2000">
                <a:solidFill>
                  <a:schemeClr val="lt1"/>
                </a:solidFill>
              </a:rPr>
              <a:t>  Synonymity</a:t>
            </a:r>
            <a:endParaRPr sz="2000">
              <a:solidFill>
                <a:schemeClr val="lt1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</a:pPr>
            <a:r>
              <a:rPr lang="en" sz="2000">
                <a:solidFill>
                  <a:schemeClr val="lt1"/>
                </a:solidFill>
              </a:rPr>
              <a:t>  Antonymy</a:t>
            </a:r>
            <a:endParaRPr sz="2000">
              <a:solidFill>
                <a:schemeClr val="lt1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</a:pPr>
            <a:r>
              <a:rPr lang="en" sz="2000">
                <a:solidFill>
                  <a:schemeClr val="lt1"/>
                </a:solidFill>
              </a:rPr>
              <a:t>  Similarity</a:t>
            </a:r>
            <a:endParaRPr sz="2000">
              <a:solidFill>
                <a:schemeClr val="lt1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</a:pPr>
            <a:r>
              <a:rPr lang="en" sz="2000">
                <a:solidFill>
                  <a:schemeClr val="lt1"/>
                </a:solidFill>
              </a:rPr>
              <a:t>  Relatedness</a:t>
            </a:r>
            <a:endParaRPr sz="2000">
              <a:solidFill>
                <a:schemeClr val="lt1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</a:pPr>
            <a:r>
              <a:rPr lang="en" sz="2000">
                <a:solidFill>
                  <a:schemeClr val="lt1"/>
                </a:solidFill>
              </a:rPr>
              <a:t>  Superordinate / Subordinate</a:t>
            </a:r>
            <a:endParaRPr sz="2000">
              <a:solidFill>
                <a:schemeClr val="lt1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</a:pPr>
            <a:r>
              <a:rPr lang="en" sz="2000">
                <a:solidFill>
                  <a:schemeClr val="lt1"/>
                </a:solidFill>
              </a:rPr>
              <a:t>  Sentiment</a:t>
            </a:r>
            <a:endParaRPr sz="2000">
              <a:solidFill>
                <a:schemeClr val="lt1"/>
              </a:solidFill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Char char="■"/>
            </a:pPr>
            <a:r>
              <a:rPr lang="en" sz="2200">
                <a:solidFill>
                  <a:schemeClr val="lt1"/>
                </a:solidFill>
              </a:rPr>
              <a:t>Resources and Semantic Dictionaries e.g. </a:t>
            </a:r>
            <a:r>
              <a:rPr i="1" lang="en" sz="2200">
                <a:solidFill>
                  <a:schemeClr val="lt1"/>
                </a:solidFill>
              </a:rPr>
              <a:t>ConceptNet</a:t>
            </a:r>
            <a:endParaRPr i="1" sz="2200">
              <a:solidFill>
                <a:schemeClr val="lt1"/>
              </a:solidFill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Char char="■"/>
            </a:pPr>
            <a:r>
              <a:rPr lang="en" sz="2200">
                <a:solidFill>
                  <a:schemeClr val="lt1"/>
                </a:solidFill>
              </a:rPr>
              <a:t>Issues with Discrete Representations</a:t>
            </a:r>
            <a:endParaRPr sz="2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3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/>
              <a:t>Resources</a:t>
            </a:r>
            <a:endParaRPr b="1" sz="3100"/>
          </a:p>
        </p:txBody>
      </p:sp>
      <p:sp>
        <p:nvSpPr>
          <p:cNvPr id="270" name="Google Shape;270;p23"/>
          <p:cNvSpPr txBox="1"/>
          <p:nvPr>
            <p:ph idx="1" type="body"/>
          </p:nvPr>
        </p:nvSpPr>
        <p:spPr>
          <a:xfrm>
            <a:off x="205450" y="969250"/>
            <a:ext cx="87939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Char char="■"/>
            </a:pPr>
            <a:r>
              <a:rPr lang="en" sz="2300">
                <a:solidFill>
                  <a:schemeClr val="lt1"/>
                </a:solidFill>
              </a:rPr>
              <a:t>Jurafsky, D. and H. Martin Justin, Chapter 6. "Vector Semantics and Embeddings" Speech and Language Processing</a:t>
            </a:r>
            <a:endParaRPr sz="2300">
              <a:solidFill>
                <a:schemeClr val="lt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Char char="■"/>
            </a:pPr>
            <a:r>
              <a:rPr lang="en" sz="2300">
                <a:solidFill>
                  <a:schemeClr val="lt1"/>
                </a:solidFill>
              </a:rPr>
              <a:t>ConceptNet: </a:t>
            </a:r>
            <a:r>
              <a:rPr lang="en" sz="2300" u="sng">
                <a:solidFill>
                  <a:schemeClr val="hlink"/>
                </a:solidFill>
                <a:hlinkClick r:id="rId3"/>
              </a:rPr>
              <a:t>https://conceptnet.io/</a:t>
            </a:r>
            <a:endParaRPr sz="2300">
              <a:solidFill>
                <a:schemeClr val="lt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Char char="■"/>
            </a:pPr>
            <a:r>
              <a:rPr lang="en" sz="2300">
                <a:solidFill>
                  <a:schemeClr val="lt1"/>
                </a:solidFill>
              </a:rPr>
              <a:t>WordNet: </a:t>
            </a:r>
            <a:r>
              <a:rPr lang="en" sz="2300" u="sng">
                <a:solidFill>
                  <a:schemeClr val="hlink"/>
                </a:solidFill>
                <a:hlinkClick r:id="rId4"/>
              </a:rPr>
              <a:t>https://wordnet.princeton.edu/</a:t>
            </a:r>
            <a:endParaRPr sz="23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>
            <p:ph idx="1" type="body"/>
          </p:nvPr>
        </p:nvSpPr>
        <p:spPr>
          <a:xfrm>
            <a:off x="205450" y="969250"/>
            <a:ext cx="85455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Char char="❏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From N-Gram and Text Classification: 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46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Helvetica Neue"/>
              <a:buChar char="■"/>
            </a:pP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Words are sequences of letters, or indices w</a:t>
            </a:r>
            <a:r>
              <a:rPr baseline="-25000"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</a:t>
            </a: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 a vocabulary list.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Char char="❏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can we represent the meaning of a word?	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" name="Google Shape;94;p2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What is the meaning of Words?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495d0263c_0_5"/>
          <p:cNvSpPr txBox="1"/>
          <p:nvPr>
            <p:ph idx="1" type="body"/>
          </p:nvPr>
        </p:nvSpPr>
        <p:spPr>
          <a:xfrm>
            <a:off x="205450" y="969250"/>
            <a:ext cx="85455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Char char="❏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From N-Gram and Text Classification: 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746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Helvetica Neue"/>
              <a:buChar char="■"/>
            </a:pP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Words are sequences of letters, or indices w</a:t>
            </a:r>
            <a:r>
              <a:rPr baseline="-25000"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</a:t>
            </a:r>
            <a:r>
              <a:rPr lang="en" sz="23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 a vocabulary list.</a:t>
            </a:r>
            <a:endParaRPr sz="23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Char char="❏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can we represent the meaning of a word?	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Char char="❏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Look at Lexical Semantics, the linguistic study of word meaning.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937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Char char="■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Words, lemmas, senses, definitions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0" name="Google Shape;100;g20495d0263c_0_5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What is the meaning of Words?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ell peppers - Top Tomato Fruitmasters" id="105" name="Google Shape;105;p3"/>
          <p:cNvPicPr preferRelativeResize="0"/>
          <p:nvPr/>
        </p:nvPicPr>
        <p:blipFill rotWithShape="1">
          <a:blip r:embed="rId3">
            <a:alphaModFix/>
          </a:blip>
          <a:srcRect b="18844" l="0" r="0" t="20446"/>
          <a:stretch/>
        </p:blipFill>
        <p:spPr>
          <a:xfrm>
            <a:off x="6995124" y="769694"/>
            <a:ext cx="1977850" cy="180115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hole Black Malabar Peppercorns | Savory Spice" id="106" name="Google Shape;106;p3"/>
          <p:cNvPicPr preferRelativeResize="0"/>
          <p:nvPr/>
        </p:nvPicPr>
        <p:blipFill rotWithShape="1">
          <a:blip r:embed="rId4">
            <a:alphaModFix/>
          </a:blip>
          <a:srcRect b="0" l="0" r="0" t="23318"/>
          <a:stretch/>
        </p:blipFill>
        <p:spPr>
          <a:xfrm>
            <a:off x="5080325" y="664450"/>
            <a:ext cx="1977850" cy="126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3"/>
          <p:cNvSpPr txBox="1"/>
          <p:nvPr>
            <p:ph idx="1" type="body"/>
          </p:nvPr>
        </p:nvSpPr>
        <p:spPr>
          <a:xfrm>
            <a:off x="205450" y="969250"/>
            <a:ext cx="84804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Char char="❏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Lemma “Pepper”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1: Spice from pepper plant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2: The pepper plant itself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3: Another similar plant (Jamaican pepper)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4: Another plant with peppercorns (California pepper)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5: The bell pepper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" name="Google Shape;108;p3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Lemmas and Senses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ell peppers - Top Tomato Fruitmasters" id="113" name="Google Shape;113;g20495d0263c_0_10"/>
          <p:cNvPicPr preferRelativeResize="0"/>
          <p:nvPr/>
        </p:nvPicPr>
        <p:blipFill rotWithShape="1">
          <a:blip r:embed="rId3">
            <a:alphaModFix/>
          </a:blip>
          <a:srcRect b="18844" l="0" r="0" t="20446"/>
          <a:stretch/>
        </p:blipFill>
        <p:spPr>
          <a:xfrm>
            <a:off x="6995124" y="769694"/>
            <a:ext cx="1977849" cy="18011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hole Black Malabar Peppercorns | Savory Spice" id="114" name="Google Shape;114;g20495d0263c_0_10"/>
          <p:cNvPicPr preferRelativeResize="0"/>
          <p:nvPr/>
        </p:nvPicPr>
        <p:blipFill rotWithShape="1">
          <a:blip r:embed="rId4">
            <a:alphaModFix/>
          </a:blip>
          <a:srcRect b="0" l="0" r="0" t="23318"/>
          <a:stretch/>
        </p:blipFill>
        <p:spPr>
          <a:xfrm>
            <a:off x="5080325" y="664450"/>
            <a:ext cx="1977849" cy="126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g20495d0263c_0_10"/>
          <p:cNvSpPr txBox="1"/>
          <p:nvPr>
            <p:ph idx="1" type="body"/>
          </p:nvPr>
        </p:nvSpPr>
        <p:spPr>
          <a:xfrm>
            <a:off x="205450" y="969250"/>
            <a:ext cx="84804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Char char="❏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Lemma “Pepper”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1: Spice from pepper plant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2: The pepper plant itself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3: Another similar plant (Jamaican pepper)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4: Another plant with peppercorns (California pepper)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5: The bell pepper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sense or “concept” is the </a:t>
            </a:r>
            <a:r>
              <a:rPr b="1" lang="en" sz="2200" u="sng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meaning component</a:t>
            </a: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of a word.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6" name="Google Shape;116;g20495d0263c_0_10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Lemmas and Senses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7" name="Google Shape;117;g20495d0263c_0_10"/>
          <p:cNvSpPr/>
          <p:nvPr/>
        </p:nvSpPr>
        <p:spPr>
          <a:xfrm>
            <a:off x="114650" y="3798050"/>
            <a:ext cx="7925700" cy="5589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/>
          <p:nvPr>
            <p:ph idx="1" type="body"/>
          </p:nvPr>
        </p:nvSpPr>
        <p:spPr>
          <a:xfrm>
            <a:off x="205450" y="969250"/>
            <a:ext cx="8480400" cy="36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Char char="❏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Lemma “Mouse”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1: Any numerous small rodents.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2: A hand-operated device that controls a cursor.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1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3" name="Google Shape;123;p4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Lemmas and Senses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>
            <p:ph idx="1" type="body"/>
          </p:nvPr>
        </p:nvSpPr>
        <p:spPr>
          <a:xfrm>
            <a:off x="205450" y="969250"/>
            <a:ext cx="8480400" cy="36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Char char="❏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Lemma “Mouse”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1: Any numerous small rodents.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Sense 2: A hand-operated device that controls a cursor.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Char char="❏"/>
            </a:pPr>
            <a:r>
              <a:rPr lang="en"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should we represent the meaning of a word?</a:t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 of words, lemmas, senses, and definitions</a:t>
            </a:r>
            <a:endParaRPr sz="2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Helvetica Neue"/>
              <a:buChar char="■"/>
            </a:pPr>
            <a:r>
              <a:rPr lang="en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 of relationships between words or senses</a:t>
            </a:r>
            <a:endParaRPr sz="1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9" name="Google Shape;129;p5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Lemmas and Senses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 txBox="1"/>
          <p:nvPr>
            <p:ph idx="1" type="body"/>
          </p:nvPr>
        </p:nvSpPr>
        <p:spPr>
          <a:xfrm>
            <a:off x="205450" y="969250"/>
            <a:ext cx="84804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Helvetica Neue"/>
              <a:buChar char="❏"/>
            </a:pPr>
            <a:r>
              <a:rPr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Synonyms have the same meaning in some or all contexts.</a:t>
            </a:r>
            <a:endParaRPr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Couch / Sofa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Big / Large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Automobile / Car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68300" lvl="1" marL="400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Helvetica Neue"/>
              <a:buChar char="■"/>
            </a:pP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Water / H</a:t>
            </a:r>
            <a:r>
              <a:rPr baseline="-25000"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" sz="2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</a:t>
            </a:r>
            <a:endParaRPr sz="2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5" name="Google Shape;135;p6"/>
          <p:cNvSpPr txBox="1"/>
          <p:nvPr>
            <p:ph type="title"/>
          </p:nvPr>
        </p:nvSpPr>
        <p:spPr>
          <a:xfrm>
            <a:off x="205450" y="182075"/>
            <a:ext cx="8717100" cy="4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925" lIns="58925" spcFirstLastPara="1" rIns="58925" wrap="square" tIns="589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b="1" lang="en" sz="3100">
                <a:latin typeface="Helvetica Neue"/>
                <a:ea typeface="Helvetica Neue"/>
                <a:cs typeface="Helvetica Neue"/>
                <a:sym typeface="Helvetica Neue"/>
              </a:rPr>
              <a:t>Relation: Synonymity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U4CAREU">
  <a:themeElements>
    <a:clrScheme name="Custom 1">
      <a:dk1>
        <a:srgbClr val="DCDEE0"/>
      </a:dk1>
      <a:lt1>
        <a:srgbClr val="525860"/>
      </a:lt1>
      <a:dk2>
        <a:srgbClr val="18222D"/>
      </a:dk2>
      <a:lt2>
        <a:srgbClr val="53585F"/>
      </a:lt2>
      <a:accent1>
        <a:srgbClr val="F58813"/>
      </a:accent1>
      <a:accent2>
        <a:srgbClr val="FCB040"/>
      </a:accent2>
      <a:accent3>
        <a:srgbClr val="353436"/>
      </a:accent3>
      <a:accent4>
        <a:srgbClr val="363636"/>
      </a:accent4>
      <a:accent5>
        <a:srgbClr val="FB5A28"/>
      </a:accent5>
      <a:accent6>
        <a:srgbClr val="E2522A"/>
      </a:accent6>
      <a:hlink>
        <a:srgbClr val="0D426E"/>
      </a:hlink>
      <a:folHlink>
        <a:srgbClr val="06305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