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Lst>
  <p:sldSz cy="5143500" cx="9144000"/>
  <p:notesSz cx="6858000" cy="9144000"/>
  <p:embeddedFontLst>
    <p:embeddedFont>
      <p:font typeface="Roboto"/>
      <p:regular r:id="rId151"/>
      <p:bold r:id="rId152"/>
      <p:italic r:id="rId153"/>
      <p:boldItalic r:id="rId154"/>
    </p:embeddedFont>
    <p:embeddedFont>
      <p:font typeface="Helvetica Neue"/>
      <p:regular r:id="rId155"/>
      <p:bold r:id="rId156"/>
      <p:italic r:id="rId157"/>
      <p:boldItalic r:id="rId158"/>
    </p:embeddedFont>
    <p:embeddedFont>
      <p:font typeface="Helvetica Neue Light"/>
      <p:regular r:id="rId159"/>
      <p:bold r:id="rId160"/>
      <p:italic r:id="rId161"/>
      <p:boldItalic r:id="rId1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63" roundtripDataSignature="AMtx7mj1sz9v9sPd2hg2Yqrx/DUQqcMQ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341DCB-29AB-4123-9A05-007E7148375D}">
  <a:tblStyle styleId="{DD341DCB-29AB-4123-9A05-007E7148375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3.xml"/><Relationship Id="rId4" Type="http://schemas.openxmlformats.org/officeDocument/2006/relationships/tableStyles" Target="tableStyles.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163" Type="http://customschemas.google.com/relationships/presentationmetadata" Target="metadata"/><Relationship Id="rId162" Type="http://schemas.openxmlformats.org/officeDocument/2006/relationships/font" Target="fonts/HelveticaNeueLight-boldItalic.fntdata"/><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font" Target="fonts/HelveticaNeueLight-italic.fntdata"/><Relationship Id="rId54" Type="http://schemas.openxmlformats.org/officeDocument/2006/relationships/slide" Target="slides/slide48.xml"/><Relationship Id="rId160" Type="http://schemas.openxmlformats.org/officeDocument/2006/relationships/font" Target="fonts/HelveticaNeueLight-bold.fntdata"/><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font" Target="fonts/HelveticaNeueLight-regular.fntdata"/><Relationship Id="rId59" Type="http://schemas.openxmlformats.org/officeDocument/2006/relationships/slide" Target="slides/slide53.xml"/><Relationship Id="rId154" Type="http://schemas.openxmlformats.org/officeDocument/2006/relationships/font" Target="fonts/Roboto-boldItalic.fntdata"/><Relationship Id="rId58" Type="http://schemas.openxmlformats.org/officeDocument/2006/relationships/slide" Target="slides/slide52.xml"/><Relationship Id="rId153" Type="http://schemas.openxmlformats.org/officeDocument/2006/relationships/font" Target="fonts/Roboto-italic.fntdata"/><Relationship Id="rId152" Type="http://schemas.openxmlformats.org/officeDocument/2006/relationships/font" Target="fonts/Roboto-bold.fntdata"/><Relationship Id="rId151" Type="http://schemas.openxmlformats.org/officeDocument/2006/relationships/font" Target="fonts/Roboto-regular.fntdata"/><Relationship Id="rId158" Type="http://schemas.openxmlformats.org/officeDocument/2006/relationships/font" Target="fonts/HelveticaNeue-boldItalic.fntdata"/><Relationship Id="rId157" Type="http://schemas.openxmlformats.org/officeDocument/2006/relationships/font" Target="fonts/HelveticaNeue-italic.fntdata"/><Relationship Id="rId156" Type="http://schemas.openxmlformats.org/officeDocument/2006/relationships/font" Target="fonts/HelveticaNeue-bold.fntdata"/><Relationship Id="rId155" Type="http://schemas.openxmlformats.org/officeDocument/2006/relationships/font" Target="fonts/HelveticaNeu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071df2e3aa_0_3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2071df2e3aa_0_32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071df2e3aa_0_2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2071df2e3aa_0_22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071df2e3aa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6" name="Google Shape;816;g2071df2e3aa_0_9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5" name="Google Shape;825;p5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Gives as the probability of 1 word.</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6" name="Google Shape;836;p5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2071df2e3aa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4" name="Google Shape;844;g2071df2e3aa_0_10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2071df2e3aa_0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0" name="Google Shape;850;g2071df2e3aa_0_11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6" name="Google Shape;856;p5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2" name="Google Shape;862;p5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Skipgram: Random embedding vectors and iteratively shifts embedding of word to be more like embeddings of words that </a:t>
            </a:r>
            <a:r>
              <a:rPr lang="en"/>
              <a:t>occur nearby.</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2071df2e3aa_0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3" name="Google Shape;873;g2071df2e3aa_0_11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2071df2e3aa_0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5" name="Google Shape;885;g2071df2e3aa_0_13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Here we have 2 negative examples for each 1 </a:t>
            </a:r>
            <a:r>
              <a:rPr lang="en"/>
              <a:t>positive</a:t>
            </a:r>
            <a:r>
              <a:rPr lang="en"/>
              <a:t> example.</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9" name="Google Shape;899;p6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2071df2e3aa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5" name="Google Shape;905;g2071df2e3aa_0_7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2" name="Google Shape;912;p6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2071df2e3aa_0_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8" name="Google Shape;918;g2071df2e3aa_0_15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L</a:t>
            </a:r>
            <a:r>
              <a:rPr baseline="-25000" lang="en"/>
              <a:t>CE</a:t>
            </a:r>
            <a:r>
              <a:rPr lang="en"/>
              <a:t> to be minimized.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First term to assign the real context word a high probability.</a:t>
            </a:r>
            <a:endParaRPr/>
          </a:p>
          <a:p>
            <a:pPr indent="0" lvl="0" marL="0" rtl="0" algn="l">
              <a:lnSpc>
                <a:spcPct val="100000"/>
              </a:lnSpc>
              <a:spcBef>
                <a:spcPts val="0"/>
              </a:spcBef>
              <a:spcAft>
                <a:spcPts val="0"/>
              </a:spcAft>
              <a:buSzPts val="1100"/>
              <a:buNone/>
            </a:pPr>
            <a:r>
              <a:rPr lang="en"/>
              <a:t>Second term to assign each of the noise a high probability of being a non neighbour.</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2071df2e3aa_0_1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7" name="Google Shape;927;g2071df2e3aa_0_14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L</a:t>
            </a:r>
            <a:r>
              <a:rPr baseline="-25000" lang="en"/>
              <a:t>CE</a:t>
            </a:r>
            <a:r>
              <a:rPr lang="en"/>
              <a:t> to be minimized.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First term to assign the real context word a high probability.</a:t>
            </a:r>
            <a:endParaRPr/>
          </a:p>
          <a:p>
            <a:pPr indent="0" lvl="0" marL="0" rtl="0" algn="l">
              <a:lnSpc>
                <a:spcPct val="100000"/>
              </a:lnSpc>
              <a:spcBef>
                <a:spcPts val="0"/>
              </a:spcBef>
              <a:spcAft>
                <a:spcPts val="0"/>
              </a:spcAft>
              <a:buSzPts val="1100"/>
              <a:buNone/>
            </a:pPr>
            <a:r>
              <a:rPr lang="en"/>
              <a:t>Second term to assign each of the noise a high probability of being a non neighbour.</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8" name="Google Shape;938;p6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4" name="Google Shape;944;p6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Move weights in reverse direction from the gradient of the loss function.</a:t>
            </a:r>
            <a:endParaRPr/>
          </a:p>
          <a:p>
            <a:pPr indent="0" lvl="0" marL="0" rtl="0" algn="l">
              <a:lnSpc>
                <a:spcPct val="100000"/>
              </a:lnSpc>
              <a:spcBef>
                <a:spcPts val="0"/>
              </a:spcBef>
              <a:spcAft>
                <a:spcPts val="0"/>
              </a:spcAft>
              <a:buSzPts val="1100"/>
              <a:buNone/>
            </a:pPr>
            <a:r>
              <a:rPr lang="en"/>
              <a:t>The amount we move the weights is the value of the gradient weighted by learning rate.</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2" name="Google Shape;952;p6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9" name="Google Shape;959;p6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To get the gradient we need to get the derivative of the loss function </a:t>
            </a:r>
            <a:r>
              <a:rPr lang="en"/>
              <a:t>equation with respect to the different embeddings.</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2071df2e3aa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6" name="Google Shape;966;g2071df2e3aa_0_16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To get the gradient we need to get the derivative of the loss function equation with respect to the different embeddings.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Different derivative of positive and negative since we want to move them in different directions.</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7" name="Google Shape;977;p6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071df2e3aa_0_2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2071df2e3aa_0_23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2071df2e3aa_0_1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4" name="Google Shape;984;g2071df2e3aa_0_17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g2071df2e3aa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1" name="Google Shape;991;g2071df2e3aa_0_18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Move weights in reverse direction from the gradient of the loss function.</a:t>
            </a:r>
            <a:endParaRPr/>
          </a:p>
          <a:p>
            <a:pPr indent="0" lvl="0" marL="0" rtl="0" algn="l">
              <a:lnSpc>
                <a:spcPct val="100000"/>
              </a:lnSpc>
              <a:spcBef>
                <a:spcPts val="0"/>
              </a:spcBef>
              <a:spcAft>
                <a:spcPts val="0"/>
              </a:spcAft>
              <a:buSzPts val="1100"/>
              <a:buNone/>
            </a:pPr>
            <a:r>
              <a:rPr lang="en"/>
              <a:t>The amount we move the weights is the value of the gradient weighted by learning rate.</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7" name="Google Shape;997;p6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3" name="Google Shape;1003;p6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Small context words, words near are syntactically similar;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Large context window, words not that similar but related;</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2071df2e3aa_0_1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9" name="Google Shape;1009;g2071df2e3aa_0_19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2071df2e3aa_0_1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5" name="Google Shape;1015;g2071df2e3aa_0_19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1" name="Google Shape;1021;p6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Add (</a:t>
            </a:r>
            <a:r>
              <a:rPr i="1" lang="en"/>
              <a:t>tree</a:t>
            </a:r>
            <a:r>
              <a:rPr lang="en"/>
              <a:t> - </a:t>
            </a:r>
            <a:r>
              <a:rPr i="1" lang="en"/>
              <a:t>apple</a:t>
            </a:r>
            <a:r>
              <a:rPr lang="en"/>
              <a:t>)</a:t>
            </a:r>
            <a:r>
              <a:rPr lang="en"/>
              <a:t> to </a:t>
            </a:r>
            <a:r>
              <a:rPr i="1" lang="en"/>
              <a:t>grape</a:t>
            </a:r>
            <a:r>
              <a:rPr lang="en"/>
              <a:t> to get </a:t>
            </a:r>
            <a:r>
              <a:rPr b="1" i="1" lang="en"/>
              <a:t>vine</a:t>
            </a:r>
            <a:endParaRPr b="1" i="1"/>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2071df2e3aa_0_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8" name="Google Shape;1028;g2071df2e3aa_0_20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Compute distance of all words in embedding space to a* - a + b and return the maximum.</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6" name="Google Shape;1036;p7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5" name="Google Shape;1045;p7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2" name="Google Shape;1052;p7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2071df2e3aa_0_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0" name="Google Shape;1060;g2071df2e3aa_0_20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6" name="Google Shape;1066;p7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2071df2e3aa_0_2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2" name="Google Shape;1072;g2071df2e3aa_0_21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2071df2e3aa_0_2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8" name="Google Shape;1078;g2071df2e3aa_0_22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4" name="Google Shape;1084;p7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1" name="Google Shape;1091;p7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7" name="Google Shape;1097;p7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3" name="Google Shape;1103;p7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2071df2e3aa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9" name="Google Shape;1109;g2071df2e3aa_0_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5" name="Google Shape;1115;p4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3" name="Google Shape;1123;p4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2" name="Google Shape;1132;p4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2071df2e3aa_0_2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8" name="Google Shape;1138;g2071df2e3aa_0_29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2071df2e3aa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6" name="Google Shape;1146;g2071df2e3aa_0_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0691345755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20691345755_0_3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u="sng"/>
              <a:t>Connotation as a point in space</a:t>
            </a:r>
            <a:r>
              <a:rPr lang="en"/>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 word can be represented as a vector in all 3 </a:t>
            </a:r>
            <a:r>
              <a:rPr lang="en"/>
              <a:t>dimensions → </a:t>
            </a:r>
            <a:r>
              <a:rPr lang="en"/>
              <a:t> Do the same with meaning.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0691345755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20691345755_0_3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0691345755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20691345755_0_2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0691345755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g20691345755_0_1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0691345755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20691345755_0_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Example of sentiment analysis project.</a:t>
            </a:r>
            <a:endParaRPr/>
          </a:p>
          <a:p>
            <a:pPr indent="0" lvl="0" marL="0" rtl="0" algn="l">
              <a:lnSpc>
                <a:spcPct val="100000"/>
              </a:lnSpc>
              <a:spcBef>
                <a:spcPts val="0"/>
              </a:spcBef>
              <a:spcAft>
                <a:spcPts val="0"/>
              </a:spcAft>
              <a:buSzPts val="1100"/>
              <a:buNone/>
            </a:pPr>
            <a:r>
              <a:rPr lang="en">
                <a:solidFill>
                  <a:schemeClr val="dk1"/>
                </a:solidFill>
              </a:rPr>
              <a:t>→ </a:t>
            </a:r>
            <a:r>
              <a:rPr lang="en"/>
              <a:t>Words that are nearby in text.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0691345755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20691345755_0_9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0691345755_0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20691345755_0_10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0691345755_0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20691345755_0_11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0691345755_0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g20691345755_0_10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Works of </a:t>
            </a:r>
            <a:r>
              <a:rPr lang="en"/>
              <a:t>Shakespeare</a:t>
            </a:r>
            <a:r>
              <a:rPr lang="en"/>
              <a:t>:</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
              <a:t>Each row represents a word </a:t>
            </a:r>
            <a:endParaRPr/>
          </a:p>
          <a:p>
            <a:pPr indent="-298450" lvl="0" marL="457200" rtl="0" algn="l">
              <a:lnSpc>
                <a:spcPct val="100000"/>
              </a:lnSpc>
              <a:spcBef>
                <a:spcPts val="0"/>
              </a:spcBef>
              <a:spcAft>
                <a:spcPts val="0"/>
              </a:spcAft>
              <a:buSzPts val="1100"/>
              <a:buChar char="■"/>
            </a:pPr>
            <a:r>
              <a:rPr lang="en"/>
              <a:t>Each column represents a document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0691345755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20691345755_0_4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1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Column represents a vector of document in V-dimensional space.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1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Vectors are similar for the two comedies</a:t>
            </a:r>
            <a:endParaRPr/>
          </a:p>
          <a:p>
            <a:pPr indent="-317500" lvl="0" marL="457200" rtl="0" algn="l">
              <a:lnSpc>
                <a:spcPct val="100000"/>
              </a:lnSpc>
              <a:spcBef>
                <a:spcPts val="1000"/>
              </a:spcBef>
              <a:spcAft>
                <a:spcPts val="0"/>
              </a:spcAft>
              <a:buSzPts val="1400"/>
              <a:buChar char="-"/>
            </a:pPr>
            <a:r>
              <a:rPr lang="en"/>
              <a:t>But comedies are different than the other two</a:t>
            </a:r>
            <a:endParaRPr/>
          </a:p>
          <a:p>
            <a:pPr indent="-304800" lvl="1" marL="914400" rtl="0" algn="l">
              <a:lnSpc>
                <a:spcPct val="100000"/>
              </a:lnSpc>
              <a:spcBef>
                <a:spcPts val="1000"/>
              </a:spcBef>
              <a:spcAft>
                <a:spcPts val="0"/>
              </a:spcAft>
              <a:buSzPts val="1200"/>
              <a:buChar char="-"/>
            </a:pPr>
            <a:r>
              <a:rPr lang="en" sz="1200"/>
              <a:t>Comedies have more fools and wit and fewer battles.</a:t>
            </a:r>
            <a:endParaRPr sz="1200"/>
          </a:p>
          <a:p>
            <a:pPr indent="-304800" lvl="0" marL="457200" rtl="0" algn="l">
              <a:lnSpc>
                <a:spcPct val="100000"/>
              </a:lnSpc>
              <a:spcBef>
                <a:spcPts val="1000"/>
              </a:spcBef>
              <a:spcAft>
                <a:spcPts val="0"/>
              </a:spcAft>
              <a:buSzPts val="1200"/>
              <a:buChar char="-"/>
            </a:pPr>
            <a:r>
              <a:rPr i="1" lang="en" sz="1200"/>
              <a:t>battle</a:t>
            </a:r>
            <a:r>
              <a:rPr lang="en" sz="1200"/>
              <a:t> is "the kind of word that occurs in Julius Caesar and Henry V"</a:t>
            </a:r>
            <a:endParaRPr sz="1200"/>
          </a:p>
          <a:p>
            <a:pPr indent="-304800" lvl="0" marL="457200" rtl="0" algn="l">
              <a:lnSpc>
                <a:spcPct val="100000"/>
              </a:lnSpc>
              <a:spcBef>
                <a:spcPts val="1000"/>
              </a:spcBef>
              <a:spcAft>
                <a:spcPts val="1000"/>
              </a:spcAft>
              <a:buSzPts val="1200"/>
              <a:buChar char="-"/>
            </a:pPr>
            <a:r>
              <a:rPr i="1" lang="en" sz="1200"/>
              <a:t>fool</a:t>
            </a:r>
            <a:r>
              <a:rPr lang="en" sz="1200"/>
              <a:t> is “the kind of words that occurs in comedies, especially Twelfth Night”</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071df2e3aa_0_3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2071df2e3aa_0_32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0691345755_0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20691345755_0_11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Vectors are similar for the two comedies</a:t>
            </a:r>
            <a:endParaRPr/>
          </a:p>
          <a:p>
            <a:pPr indent="-317500" lvl="0" marL="457200" rtl="0" algn="l">
              <a:lnSpc>
                <a:spcPct val="100000"/>
              </a:lnSpc>
              <a:spcBef>
                <a:spcPts val="1000"/>
              </a:spcBef>
              <a:spcAft>
                <a:spcPts val="0"/>
              </a:spcAft>
              <a:buSzPts val="1400"/>
              <a:buChar char="-"/>
            </a:pPr>
            <a:r>
              <a:rPr lang="en"/>
              <a:t>But comedies are different than the other two</a:t>
            </a:r>
            <a:endParaRPr/>
          </a:p>
          <a:p>
            <a:pPr indent="-304800" lvl="1" marL="914400" rtl="0" algn="l">
              <a:lnSpc>
                <a:spcPct val="100000"/>
              </a:lnSpc>
              <a:spcBef>
                <a:spcPts val="1000"/>
              </a:spcBef>
              <a:spcAft>
                <a:spcPts val="0"/>
              </a:spcAft>
              <a:buSzPts val="1200"/>
              <a:buChar char="-"/>
            </a:pPr>
            <a:r>
              <a:rPr lang="en" sz="1200"/>
              <a:t>Comedies have more fools and wit and fewer battles.</a:t>
            </a:r>
            <a:endParaRPr sz="1200"/>
          </a:p>
          <a:p>
            <a:pPr indent="-304800" lvl="1" marL="914400" rtl="0" algn="l">
              <a:lnSpc>
                <a:spcPct val="100000"/>
              </a:lnSpc>
              <a:spcBef>
                <a:spcPts val="1000"/>
              </a:spcBef>
              <a:spcAft>
                <a:spcPts val="0"/>
              </a:spcAft>
              <a:buSzPts val="1200"/>
              <a:buChar char="-"/>
            </a:pPr>
            <a:r>
              <a:rPr i="1" lang="en" sz="1200"/>
              <a:t>battle</a:t>
            </a:r>
            <a:r>
              <a:rPr lang="en" sz="1200"/>
              <a:t> is "the kind of word that occurs in Julius Caesar and Henry V"</a:t>
            </a:r>
            <a:endParaRPr sz="1200"/>
          </a:p>
          <a:p>
            <a:pPr indent="-304800" lvl="1" marL="914400" rtl="0" algn="l">
              <a:lnSpc>
                <a:spcPct val="100000"/>
              </a:lnSpc>
              <a:spcBef>
                <a:spcPts val="1000"/>
              </a:spcBef>
              <a:spcAft>
                <a:spcPts val="0"/>
              </a:spcAft>
              <a:buSzPts val="1200"/>
              <a:buChar char="-"/>
            </a:pPr>
            <a:r>
              <a:rPr i="1" lang="en" sz="1200"/>
              <a:t>fool</a:t>
            </a:r>
            <a:r>
              <a:rPr lang="en" sz="1200"/>
              <a:t> is “the kind of words that occurs in comedies, especially Twelfth Night”</a:t>
            </a:r>
            <a:endParaRPr sz="1200"/>
          </a:p>
          <a:p>
            <a:pPr indent="-304800" lvl="0" marL="457200" rtl="0" algn="l">
              <a:lnSpc>
                <a:spcPct val="100000"/>
              </a:lnSpc>
              <a:spcBef>
                <a:spcPts val="1000"/>
              </a:spcBef>
              <a:spcAft>
                <a:spcPts val="0"/>
              </a:spcAft>
              <a:buSzPts val="1200"/>
              <a:buChar char="-"/>
            </a:pPr>
            <a:r>
              <a:rPr b="1" lang="en" sz="1200"/>
              <a:t>Document</a:t>
            </a:r>
            <a:r>
              <a:rPr lang="en" sz="1200"/>
              <a:t>: Similar documents have similar vectors because the similar documents have similar words.</a:t>
            </a:r>
            <a:endParaRPr sz="1200"/>
          </a:p>
          <a:p>
            <a:pPr indent="-304800" lvl="0" marL="457200" rtl="0" algn="l">
              <a:lnSpc>
                <a:spcPct val="100000"/>
              </a:lnSpc>
              <a:spcBef>
                <a:spcPts val="1000"/>
              </a:spcBef>
              <a:spcAft>
                <a:spcPts val="1000"/>
              </a:spcAft>
              <a:buSzPts val="1200"/>
              <a:buChar char="-"/>
            </a:pPr>
            <a:r>
              <a:rPr b="1" lang="en" sz="1200"/>
              <a:t>Words</a:t>
            </a:r>
            <a:r>
              <a:rPr lang="en" sz="1200"/>
              <a:t>: Similar words have similar vectors because the appear in similar documents.</a:t>
            </a:r>
            <a:endParaRP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0691345755_0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20691345755_0_13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Vectors are similar for the two comedies</a:t>
            </a:r>
            <a:endParaRPr/>
          </a:p>
          <a:p>
            <a:pPr indent="-317500" lvl="0" marL="457200" rtl="0" algn="l">
              <a:lnSpc>
                <a:spcPct val="100000"/>
              </a:lnSpc>
              <a:spcBef>
                <a:spcPts val="1000"/>
              </a:spcBef>
              <a:spcAft>
                <a:spcPts val="0"/>
              </a:spcAft>
              <a:buSzPts val="1400"/>
              <a:buChar char="-"/>
            </a:pPr>
            <a:r>
              <a:rPr lang="en"/>
              <a:t>But comedies are different than the other two</a:t>
            </a:r>
            <a:endParaRPr/>
          </a:p>
          <a:p>
            <a:pPr indent="-304800" lvl="1" marL="914400" rtl="0" algn="l">
              <a:lnSpc>
                <a:spcPct val="100000"/>
              </a:lnSpc>
              <a:spcBef>
                <a:spcPts val="1000"/>
              </a:spcBef>
              <a:spcAft>
                <a:spcPts val="0"/>
              </a:spcAft>
              <a:buSzPts val="1200"/>
              <a:buChar char="-"/>
            </a:pPr>
            <a:r>
              <a:rPr lang="en" sz="1200"/>
              <a:t>Comedies have more fools and wit and fewer battles.</a:t>
            </a:r>
            <a:endParaRPr sz="1200"/>
          </a:p>
          <a:p>
            <a:pPr indent="-304800" lvl="1" marL="914400" rtl="0" algn="l">
              <a:lnSpc>
                <a:spcPct val="100000"/>
              </a:lnSpc>
              <a:spcBef>
                <a:spcPts val="1000"/>
              </a:spcBef>
              <a:spcAft>
                <a:spcPts val="0"/>
              </a:spcAft>
              <a:buSzPts val="1200"/>
              <a:buChar char="-"/>
            </a:pPr>
            <a:r>
              <a:rPr i="1" lang="en" sz="1200"/>
              <a:t>battle</a:t>
            </a:r>
            <a:r>
              <a:rPr lang="en" sz="1200"/>
              <a:t> is "the kind of word that occurs in Julius Caesar and Henry V"</a:t>
            </a:r>
            <a:endParaRPr sz="1200"/>
          </a:p>
          <a:p>
            <a:pPr indent="-304800" lvl="1" marL="914400" rtl="0" algn="l">
              <a:lnSpc>
                <a:spcPct val="100000"/>
              </a:lnSpc>
              <a:spcBef>
                <a:spcPts val="1000"/>
              </a:spcBef>
              <a:spcAft>
                <a:spcPts val="0"/>
              </a:spcAft>
              <a:buSzPts val="1200"/>
              <a:buChar char="-"/>
            </a:pPr>
            <a:r>
              <a:rPr i="1" lang="en" sz="1200"/>
              <a:t>fool</a:t>
            </a:r>
            <a:r>
              <a:rPr lang="en" sz="1200"/>
              <a:t> is “the kind of words that occurs in comedies, especially Twelfth Night”</a:t>
            </a:r>
            <a:endParaRPr sz="1200"/>
          </a:p>
          <a:p>
            <a:pPr indent="-304800" lvl="0" marL="457200" rtl="0" algn="l">
              <a:lnSpc>
                <a:spcPct val="100000"/>
              </a:lnSpc>
              <a:spcBef>
                <a:spcPts val="1000"/>
              </a:spcBef>
              <a:spcAft>
                <a:spcPts val="0"/>
              </a:spcAft>
              <a:buSzPts val="1200"/>
              <a:buChar char="-"/>
            </a:pPr>
            <a:r>
              <a:rPr b="1" lang="en" sz="1200"/>
              <a:t>Document</a:t>
            </a:r>
            <a:r>
              <a:rPr lang="en" sz="1200"/>
              <a:t>: Similar documents have similar vectors because the similar documents have similar words.</a:t>
            </a:r>
            <a:endParaRPr sz="1200"/>
          </a:p>
          <a:p>
            <a:pPr indent="-304800" lvl="0" marL="457200" rtl="0" algn="l">
              <a:lnSpc>
                <a:spcPct val="100000"/>
              </a:lnSpc>
              <a:spcBef>
                <a:spcPts val="1000"/>
              </a:spcBef>
              <a:spcAft>
                <a:spcPts val="1000"/>
              </a:spcAft>
              <a:buSzPts val="1200"/>
              <a:buChar char="-"/>
            </a:pPr>
            <a:r>
              <a:rPr b="1" lang="en" sz="1200"/>
              <a:t>Words</a:t>
            </a:r>
            <a:r>
              <a:rPr lang="en" sz="1200"/>
              <a:t>: Similar words have similar vectors because the appear in similar documents.</a:t>
            </a:r>
            <a:endParaRPr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0691345755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20691345755_0_14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Vectors are similar for the two comedies</a:t>
            </a:r>
            <a:endParaRPr/>
          </a:p>
          <a:p>
            <a:pPr indent="-317500" lvl="0" marL="457200" rtl="0" algn="l">
              <a:lnSpc>
                <a:spcPct val="100000"/>
              </a:lnSpc>
              <a:spcBef>
                <a:spcPts val="1000"/>
              </a:spcBef>
              <a:spcAft>
                <a:spcPts val="0"/>
              </a:spcAft>
              <a:buSzPts val="1400"/>
              <a:buChar char="-"/>
            </a:pPr>
            <a:r>
              <a:rPr lang="en"/>
              <a:t>But comedies are different than the other two</a:t>
            </a:r>
            <a:endParaRPr/>
          </a:p>
          <a:p>
            <a:pPr indent="-304800" lvl="1" marL="914400" rtl="0" algn="l">
              <a:lnSpc>
                <a:spcPct val="100000"/>
              </a:lnSpc>
              <a:spcBef>
                <a:spcPts val="1000"/>
              </a:spcBef>
              <a:spcAft>
                <a:spcPts val="0"/>
              </a:spcAft>
              <a:buSzPts val="1200"/>
              <a:buChar char="-"/>
            </a:pPr>
            <a:r>
              <a:rPr lang="en" sz="1200"/>
              <a:t>Comedies have more fools and wit and fewer battles.</a:t>
            </a:r>
            <a:endParaRPr sz="1200"/>
          </a:p>
          <a:p>
            <a:pPr indent="-304800" lvl="1" marL="914400" rtl="0" algn="l">
              <a:lnSpc>
                <a:spcPct val="100000"/>
              </a:lnSpc>
              <a:spcBef>
                <a:spcPts val="1000"/>
              </a:spcBef>
              <a:spcAft>
                <a:spcPts val="0"/>
              </a:spcAft>
              <a:buSzPts val="1200"/>
              <a:buChar char="-"/>
            </a:pPr>
            <a:r>
              <a:rPr i="1" lang="en" sz="1200"/>
              <a:t>battle</a:t>
            </a:r>
            <a:r>
              <a:rPr lang="en" sz="1200"/>
              <a:t> is "the kind of word that occurs in Julius Caesar and Henry V"</a:t>
            </a:r>
            <a:endParaRPr sz="1200"/>
          </a:p>
          <a:p>
            <a:pPr indent="-304800" lvl="1" marL="914400" rtl="0" algn="l">
              <a:lnSpc>
                <a:spcPct val="100000"/>
              </a:lnSpc>
              <a:spcBef>
                <a:spcPts val="1000"/>
              </a:spcBef>
              <a:spcAft>
                <a:spcPts val="0"/>
              </a:spcAft>
              <a:buSzPts val="1200"/>
              <a:buChar char="-"/>
            </a:pPr>
            <a:r>
              <a:rPr i="1" lang="en" sz="1200"/>
              <a:t>fool</a:t>
            </a:r>
            <a:r>
              <a:rPr lang="en" sz="1200"/>
              <a:t> is “the kind of words that occurs in comedies, especially Twelfth Night”</a:t>
            </a:r>
            <a:endParaRPr sz="1200"/>
          </a:p>
          <a:p>
            <a:pPr indent="-304800" lvl="0" marL="457200" rtl="0" algn="l">
              <a:lnSpc>
                <a:spcPct val="100000"/>
              </a:lnSpc>
              <a:spcBef>
                <a:spcPts val="1000"/>
              </a:spcBef>
              <a:spcAft>
                <a:spcPts val="0"/>
              </a:spcAft>
              <a:buSzPts val="1200"/>
              <a:buChar char="-"/>
            </a:pPr>
            <a:r>
              <a:rPr b="1" lang="en" sz="1200"/>
              <a:t>Document</a:t>
            </a:r>
            <a:r>
              <a:rPr lang="en" sz="1200"/>
              <a:t>: Similar documents have similar vectors because the similar documents have similar words.</a:t>
            </a:r>
            <a:endParaRPr sz="1200"/>
          </a:p>
          <a:p>
            <a:pPr indent="-304800" lvl="0" marL="457200" rtl="0" algn="l">
              <a:lnSpc>
                <a:spcPct val="100000"/>
              </a:lnSpc>
              <a:spcBef>
                <a:spcPts val="1000"/>
              </a:spcBef>
              <a:spcAft>
                <a:spcPts val="1000"/>
              </a:spcAft>
              <a:buSzPts val="1200"/>
              <a:buChar char="-"/>
            </a:pPr>
            <a:r>
              <a:rPr b="1" lang="en" sz="1200"/>
              <a:t>Words</a:t>
            </a:r>
            <a:r>
              <a:rPr lang="en" sz="1200"/>
              <a:t>: Similar words have similar vectors because the appear in similar documents.</a:t>
            </a:r>
            <a:endParaRPr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1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0691345755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20691345755_0_6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0691345755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20691345755_0_6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1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Vector length |v| is defined as the square root of sum of square of the values.</a:t>
            </a:r>
            <a:endParaRPr/>
          </a:p>
          <a:p>
            <a:pPr indent="-298450" lvl="0" marL="457200" rtl="0" algn="l">
              <a:lnSpc>
                <a:spcPct val="100000"/>
              </a:lnSpc>
              <a:spcBef>
                <a:spcPts val="1000"/>
              </a:spcBef>
              <a:spcAft>
                <a:spcPts val="0"/>
              </a:spcAft>
              <a:buSzPts val="1100"/>
              <a:buChar char="-"/>
            </a:pPr>
            <a:r>
              <a:rPr lang="en"/>
              <a:t>Dot product is higher if v is longer with higher values in each dimension.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0691345755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20691345755_0_8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0691345755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20691345755_0_7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1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Normalized dot product.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071df2e3aa_0_3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2071df2e3aa_0_33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1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1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2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071df2e3aa_0_2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2071df2e3aa_0_26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071df2e3aa_0_2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2071df2e3aa_0_25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071df2e3aa_0_2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g2071df2e3aa_0_23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p2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When two words are similar the cosine is larger but the degree is smaller.</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2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p2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2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Word2Vec embeddings are static embeddings - Method leans one fixed embeddings for each word in the vocabulary.</a:t>
            </a:r>
            <a:endParaRPr/>
          </a:p>
          <a:p>
            <a:pPr indent="0" lvl="0" marL="457200" rtl="0" algn="l">
              <a:lnSpc>
                <a:spcPct val="100000"/>
              </a:lnSpc>
              <a:spcBef>
                <a:spcPts val="0"/>
              </a:spcBef>
              <a:spcAft>
                <a:spcPts val="0"/>
              </a:spcAft>
              <a:buSzPts val="1100"/>
              <a:buNone/>
            </a:pPr>
            <a:r>
              <a:t/>
            </a:r>
            <a:endParaRPr/>
          </a:p>
          <a:p>
            <a:pPr indent="-317500" lvl="0" marL="457200" rtl="0" algn="l">
              <a:lnSpc>
                <a:spcPct val="100000"/>
              </a:lnSpc>
              <a:spcBef>
                <a:spcPts val="0"/>
              </a:spcBef>
              <a:spcAft>
                <a:spcPts val="0"/>
              </a:spcAft>
              <a:buSzPts val="1400"/>
              <a:buChar char="-"/>
            </a:pPr>
            <a:r>
              <a:rPr lang="en"/>
              <a:t>An alternative to these static embeddings are more recent methods for learning dynamic, contextual embeddings, like the popular BERT representations in which the vector of each word is different to each context.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071df2e3aa_0_4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2071df2e3aa_0_41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p2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TF-IDF used when dimensions are documents;</a:t>
            </a:r>
            <a:endParaRPr/>
          </a:p>
          <a:p>
            <a:pPr indent="-298450" lvl="1" marL="914400" rtl="0" algn="l">
              <a:lnSpc>
                <a:spcPct val="100000"/>
              </a:lnSpc>
              <a:spcBef>
                <a:spcPts val="0"/>
              </a:spcBef>
              <a:spcAft>
                <a:spcPts val="0"/>
              </a:spcAft>
              <a:buSzPts val="1100"/>
              <a:buChar char="-"/>
            </a:pPr>
            <a:r>
              <a:rPr lang="en"/>
              <a:t>Uses idf that handles words like </a:t>
            </a:r>
            <a:r>
              <a:rPr i="1" lang="en"/>
              <a:t>the</a:t>
            </a:r>
            <a:r>
              <a:rPr lang="en"/>
              <a:t> or </a:t>
            </a:r>
            <a:r>
              <a:rPr i="1" lang="en"/>
              <a:t>it</a:t>
            </a:r>
            <a:r>
              <a:rPr lang="en"/>
              <a:t>.</a:t>
            </a:r>
            <a:endParaRPr/>
          </a:p>
          <a:p>
            <a:pPr indent="0" lvl="0" marL="914400" rtl="0" algn="l">
              <a:lnSpc>
                <a:spcPct val="100000"/>
              </a:lnSpc>
              <a:spcBef>
                <a:spcPts val="0"/>
              </a:spcBef>
              <a:spcAft>
                <a:spcPts val="0"/>
              </a:spcAft>
              <a:buNone/>
            </a:pPr>
            <a:r>
              <a:t/>
            </a:r>
            <a:endParaRPr/>
          </a:p>
          <a:p>
            <a:pPr indent="-298450" lvl="0" marL="457200" rtl="0" algn="l">
              <a:lnSpc>
                <a:spcPct val="100000"/>
              </a:lnSpc>
              <a:spcBef>
                <a:spcPts val="0"/>
              </a:spcBef>
              <a:spcAft>
                <a:spcPts val="0"/>
              </a:spcAft>
              <a:buSzPts val="1100"/>
              <a:buChar char="-"/>
            </a:pPr>
            <a:r>
              <a:rPr lang="en"/>
              <a:t>PMI used when dimensions are words;</a:t>
            </a:r>
            <a:endParaRPr/>
          </a:p>
          <a:p>
            <a:pPr indent="-298450" lvl="1" marL="914400" rtl="0" algn="l">
              <a:lnSpc>
                <a:spcPct val="100000"/>
              </a:lnSpc>
              <a:spcBef>
                <a:spcPts val="0"/>
              </a:spcBef>
              <a:spcAft>
                <a:spcPts val="0"/>
              </a:spcAft>
              <a:buSzPts val="1100"/>
              <a:buChar char="-"/>
            </a:pPr>
            <a:r>
              <a:rPr lang="en"/>
              <a:t>Compares probabilities we see with what we would expect by change.</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071df2e3aa_0_2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g2071df2e3aa_0_28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TF-IDF used when dimensions are documents;</a:t>
            </a:r>
            <a:endParaRPr/>
          </a:p>
          <a:p>
            <a:pPr indent="-298450" lvl="1" marL="914400" rtl="0" algn="l">
              <a:lnSpc>
                <a:spcPct val="100000"/>
              </a:lnSpc>
              <a:spcBef>
                <a:spcPts val="0"/>
              </a:spcBef>
              <a:spcAft>
                <a:spcPts val="0"/>
              </a:spcAft>
              <a:buSzPts val="1100"/>
              <a:buChar char="-"/>
            </a:pPr>
            <a:r>
              <a:rPr lang="en"/>
              <a:t>Uses idf that handles words like </a:t>
            </a:r>
            <a:r>
              <a:rPr i="1" lang="en"/>
              <a:t>the</a:t>
            </a:r>
            <a:r>
              <a:rPr lang="en"/>
              <a:t> or </a:t>
            </a:r>
            <a:r>
              <a:rPr i="1" lang="en"/>
              <a:t>it</a:t>
            </a:r>
            <a:r>
              <a:rPr lang="en"/>
              <a:t>.</a:t>
            </a:r>
            <a:endParaRPr/>
          </a:p>
          <a:p>
            <a:pPr indent="0" lvl="0" marL="914400" rtl="0" algn="l">
              <a:lnSpc>
                <a:spcPct val="100000"/>
              </a:lnSpc>
              <a:spcBef>
                <a:spcPts val="0"/>
              </a:spcBef>
              <a:spcAft>
                <a:spcPts val="0"/>
              </a:spcAft>
              <a:buNone/>
            </a:pPr>
            <a:r>
              <a:t/>
            </a:r>
            <a:endParaRPr/>
          </a:p>
          <a:p>
            <a:pPr indent="-298450" lvl="0" marL="457200" rtl="0" algn="l">
              <a:lnSpc>
                <a:spcPct val="100000"/>
              </a:lnSpc>
              <a:spcBef>
                <a:spcPts val="0"/>
              </a:spcBef>
              <a:spcAft>
                <a:spcPts val="0"/>
              </a:spcAft>
              <a:buSzPts val="1100"/>
              <a:buChar char="-"/>
            </a:pPr>
            <a:r>
              <a:rPr lang="en"/>
              <a:t>PMI used when dimensions are words;</a:t>
            </a:r>
            <a:endParaRPr/>
          </a:p>
          <a:p>
            <a:pPr indent="-298450" lvl="1" marL="914400" rtl="0" algn="l">
              <a:lnSpc>
                <a:spcPct val="100000"/>
              </a:lnSpc>
              <a:spcBef>
                <a:spcPts val="0"/>
              </a:spcBef>
              <a:spcAft>
                <a:spcPts val="0"/>
              </a:spcAft>
              <a:buSzPts val="1100"/>
              <a:buChar char="-"/>
            </a:pPr>
            <a:r>
              <a:rPr lang="en"/>
              <a:t>Compares probabilities we see with what we would expect by change.</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p2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0691345755_0_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g20691345755_0_16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Commonly use log</a:t>
            </a:r>
            <a:r>
              <a:rPr baseline="-25000" lang="en">
                <a:solidFill>
                  <a:schemeClr val="dk1"/>
                </a:solidFill>
              </a:rPr>
              <a:t>10</a:t>
            </a:r>
            <a:endParaRPr baseline="-250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a word appears 100 times in a document does not make the word have 100 times more meaning to the document.</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0691345755_0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g20691345755_0_15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Romeo appears in a single document.</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0691345755_0_1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g20691345755_0_16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0 IDF → Word appears in all documents.</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2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TF-IDF weighted value of word w</a:t>
            </a:r>
            <a:r>
              <a:rPr baseline="-25000" lang="en"/>
              <a:t>t,d</a:t>
            </a:r>
            <a:endParaRPr baseline="-25000"/>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0691345755_0_1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g20691345755_0_17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TF-IDF weighted value of word w</a:t>
            </a:r>
            <a:r>
              <a:rPr baseline="-25000" lang="en"/>
              <a:t>t,d</a:t>
            </a:r>
            <a:endParaRPr baseline="-25000"/>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word </a:t>
            </a:r>
            <a:r>
              <a:rPr i="1" lang="en"/>
              <a:t>good </a:t>
            </a:r>
            <a:r>
              <a:rPr lang="en"/>
              <a:t>is ignored 37 / 37 documents.</a:t>
            </a:r>
            <a:endParaRPr/>
          </a:p>
          <a:p>
            <a:pPr indent="0" lvl="0" marL="0" rtl="0" algn="l">
              <a:lnSpc>
                <a:spcPct val="100000"/>
              </a:lnSpc>
              <a:spcBef>
                <a:spcPts val="0"/>
              </a:spcBef>
              <a:spcAft>
                <a:spcPts val="0"/>
              </a:spcAft>
              <a:buSzPts val="1100"/>
              <a:buNone/>
            </a:pPr>
            <a:r>
              <a:rPr lang="en"/>
              <a:t>The word </a:t>
            </a:r>
            <a:r>
              <a:rPr i="1" lang="en"/>
              <a:t>fool</a:t>
            </a:r>
            <a:r>
              <a:rPr lang="en"/>
              <a:t> has lower values 36 / 37 documents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p2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0691345755_0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g20691345755_0_18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071df2e3aa_0_4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2071df2e3aa_0_49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0691345755_0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g20691345755_0_18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Embedding vectors do not have a clear interpretation.</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Short and Dense vectors are:</a:t>
            </a:r>
            <a:endParaRPr>
              <a:solidFill>
                <a:schemeClr val="dk1"/>
              </a:solidFill>
            </a:endParaRPr>
          </a:p>
          <a:p>
            <a:pPr indent="-298450" lvl="0" marL="457200" rtl="0" algn="l">
              <a:spcBef>
                <a:spcPts val="1000"/>
              </a:spcBef>
              <a:spcAft>
                <a:spcPts val="0"/>
              </a:spcAft>
              <a:buClr>
                <a:schemeClr val="dk1"/>
              </a:buClr>
              <a:buSzPts val="1100"/>
              <a:buChar char="-"/>
            </a:pPr>
            <a:r>
              <a:rPr lang="en">
                <a:solidFill>
                  <a:schemeClr val="dk1"/>
                </a:solidFill>
              </a:rPr>
              <a:t>Easier as a feature in machine learning;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Generalize better than explicit counts;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Better capture synonymy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Car and automobile;</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p2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p3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 name="Google Shape;552;p3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0691345755_0_1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g20691345755_0_19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0691345755_0_1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g20691345755_0_19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7" name="Google Shape;577;p3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p3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p3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2071df2e3aa_0_2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1" name="Google Shape;601;g2071df2e3aa_0_29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p3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3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0691345755_0_2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g20691345755_0_20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5" name="Google Shape;625;p3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3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p3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6" name="Google Shape;646;p4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2071df2e3aa_0_3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2" name="Google Shape;652;g2071df2e3aa_0_31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p4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4" name="Google Shape;664;p4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071df2e3aa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0" name="Google Shape;670;g2071df2e3aa_0_1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2071df2e3aa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6" name="Google Shape;676;g2071df2e3aa_0_1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071df2e3aa_0_3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g2071df2e3aa_0_31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8" name="Google Shape;688;p4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4" name="Google Shape;694;p4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2" name="Google Shape;702;p4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071df2e3aa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8" name="Google Shape;708;g2071df2e3aa_0_2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2071df2e3aa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4" name="Google Shape;714;g2071df2e3aa_0_2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0" name="Google Shape;720;p4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2071df2e3aa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6" name="Google Shape;726;g2071df2e3aa_0_3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2071df2e3aa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2" name="Google Shape;732;g2071df2e3aa_0_4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071df2e3aa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8" name="Google Shape;738;g2071df2e3aa_0_4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4" name="Google Shape;744;p5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0" name="Google Shape;750;p5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7" name="Google Shape;757;p5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071df2e3aa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8" name="Google Shape;768;g2071df2e3aa_0_5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9" name="Google Shape;779;p5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0" name="Google Shape;790;p5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2071df2e3aa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3" name="Google Shape;803;g2071df2e3aa_0_8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9" name="Google Shape;809;p5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79"/>
          <p:cNvSpPr txBox="1"/>
          <p:nvPr>
            <p:ph type="ctrTitle"/>
          </p:nvPr>
        </p:nvSpPr>
        <p:spPr>
          <a:xfrm>
            <a:off x="1143000" y="842181"/>
            <a:ext cx="6858000" cy="1790700"/>
          </a:xfrm>
          <a:prstGeom prst="rect">
            <a:avLst/>
          </a:prstGeom>
          <a:noFill/>
          <a:ln>
            <a:noFill/>
          </a:ln>
        </p:spPr>
        <p:txBody>
          <a:bodyPr anchorCtr="0" anchor="b" bIns="58925" lIns="58925" spcFirstLastPara="1" rIns="58925" wrap="square" tIns="58925">
            <a:noAutofit/>
          </a:bodyPr>
          <a:lstStyle>
            <a:lvl1pPr lvl="0" marR="0" algn="ctr">
              <a:lnSpc>
                <a:spcPct val="100000"/>
              </a:lnSpc>
              <a:spcBef>
                <a:spcPts val="0"/>
              </a:spcBef>
              <a:spcAft>
                <a:spcPts val="0"/>
              </a:spcAft>
              <a:buSzPts val="900"/>
              <a:buNone/>
              <a:defRPr b="0" i="0" sz="39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17" name="Google Shape;17;p79"/>
          <p:cNvSpPr txBox="1"/>
          <p:nvPr>
            <p:ph idx="1" type="subTitle"/>
          </p:nvPr>
        </p:nvSpPr>
        <p:spPr>
          <a:xfrm>
            <a:off x="1143000" y="2701510"/>
            <a:ext cx="6858000" cy="1241700"/>
          </a:xfrm>
          <a:prstGeom prst="rect">
            <a:avLst/>
          </a:prstGeom>
          <a:noFill/>
          <a:ln>
            <a:noFill/>
          </a:ln>
        </p:spPr>
        <p:txBody>
          <a:bodyPr anchorCtr="0" anchor="t" bIns="58925" lIns="58925" spcFirstLastPara="1" rIns="58925" wrap="square" tIns="58925">
            <a:noAutofit/>
          </a:bodyPr>
          <a:lstStyle>
            <a:lvl1pPr lvl="0" marR="0" algn="ctr">
              <a:lnSpc>
                <a:spcPct val="100000"/>
              </a:lnSpc>
              <a:spcBef>
                <a:spcPts val="2300"/>
              </a:spcBef>
              <a:spcAft>
                <a:spcPts val="0"/>
              </a:spcAft>
              <a:buClr>
                <a:srgbClr val="525860"/>
              </a:buClr>
              <a:buSzPts val="1200"/>
              <a:buFont typeface="Roboto"/>
              <a:buNone/>
              <a:defRPr b="0" i="0" sz="1500" u="none" cap="none" strike="noStrike">
                <a:solidFill>
                  <a:srgbClr val="525860"/>
                </a:solidFill>
                <a:latin typeface="Roboto"/>
                <a:ea typeface="Roboto"/>
                <a:cs typeface="Roboto"/>
                <a:sym typeface="Roboto"/>
              </a:defRPr>
            </a:lvl1pPr>
            <a:lvl2pPr lvl="1" marR="0" algn="ctr">
              <a:lnSpc>
                <a:spcPct val="100000"/>
              </a:lnSpc>
              <a:spcBef>
                <a:spcPts val="2300"/>
              </a:spcBef>
              <a:spcAft>
                <a:spcPts val="0"/>
              </a:spcAft>
              <a:buClr>
                <a:srgbClr val="525860"/>
              </a:buClr>
              <a:buSzPts val="1000"/>
              <a:buFont typeface="Roboto"/>
              <a:buNone/>
              <a:defRPr b="0" i="0" sz="1300" u="none" cap="none" strike="noStrike">
                <a:solidFill>
                  <a:srgbClr val="525860"/>
                </a:solidFill>
                <a:latin typeface="Roboto"/>
                <a:ea typeface="Roboto"/>
                <a:cs typeface="Roboto"/>
                <a:sym typeface="Roboto"/>
              </a:defRPr>
            </a:lvl2pPr>
            <a:lvl3pPr lvl="2" marR="0" algn="ctr">
              <a:lnSpc>
                <a:spcPct val="100000"/>
              </a:lnSpc>
              <a:spcBef>
                <a:spcPts val="2300"/>
              </a:spcBef>
              <a:spcAft>
                <a:spcPts val="0"/>
              </a:spcAft>
              <a:buClr>
                <a:srgbClr val="525860"/>
              </a:buClr>
              <a:buSzPts val="900"/>
              <a:buFont typeface="Roboto"/>
              <a:buNone/>
              <a:defRPr b="0" i="0" sz="1200" u="none" cap="none" strike="noStrike">
                <a:solidFill>
                  <a:srgbClr val="525860"/>
                </a:solidFill>
                <a:latin typeface="Roboto"/>
                <a:ea typeface="Roboto"/>
                <a:cs typeface="Roboto"/>
                <a:sym typeface="Roboto"/>
              </a:defRPr>
            </a:lvl3pPr>
            <a:lvl4pPr lvl="3" marR="0" algn="ctr">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4pPr>
            <a:lvl5pPr lvl="4" marR="0" algn="ctr">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5pPr>
            <a:lvl6pPr lvl="5" marR="0" algn="ctr">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6pPr>
            <a:lvl7pPr lvl="6" marR="0" algn="ctr">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7pPr>
            <a:lvl8pPr lvl="7" marR="0" algn="ctr">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8pPr>
            <a:lvl9pPr lvl="8" marR="0" algn="ctr">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9pPr>
          </a:lstStyle>
          <a:p/>
        </p:txBody>
      </p:sp>
      <p:sp>
        <p:nvSpPr>
          <p:cNvPr id="18" name="Google Shape;18;p79"/>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88"/>
          <p:cNvSpPr txBox="1"/>
          <p:nvPr>
            <p:ph type="title"/>
          </p:nvPr>
        </p:nvSpPr>
        <p:spPr>
          <a:xfrm>
            <a:off x="629543" y="343235"/>
            <a:ext cx="2949000" cy="1199700"/>
          </a:xfrm>
          <a:prstGeom prst="rect">
            <a:avLst/>
          </a:prstGeom>
          <a:noFill/>
          <a:ln>
            <a:noFill/>
          </a:ln>
        </p:spPr>
        <p:txBody>
          <a:bodyPr anchorCtr="0" anchor="b" bIns="58925" lIns="58925" spcFirstLastPara="1" rIns="58925" wrap="square" tIns="58925">
            <a:noAutofit/>
          </a:bodyPr>
          <a:lstStyle>
            <a:lvl1pPr lvl="0" marR="0" algn="l">
              <a:lnSpc>
                <a:spcPct val="100000"/>
              </a:lnSpc>
              <a:spcBef>
                <a:spcPts val="0"/>
              </a:spcBef>
              <a:spcAft>
                <a:spcPts val="0"/>
              </a:spcAft>
              <a:buSzPts val="900"/>
              <a:buNone/>
              <a:defRPr b="0" i="0" sz="21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61" name="Google Shape;61;p88"/>
          <p:cNvSpPr txBox="1"/>
          <p:nvPr>
            <p:ph idx="1" type="body"/>
          </p:nvPr>
        </p:nvSpPr>
        <p:spPr>
          <a:xfrm>
            <a:off x="3887763" y="740885"/>
            <a:ext cx="4629000" cy="3654900"/>
          </a:xfrm>
          <a:prstGeom prst="rect">
            <a:avLst/>
          </a:prstGeom>
          <a:noFill/>
          <a:ln>
            <a:noFill/>
          </a:ln>
        </p:spPr>
        <p:txBody>
          <a:bodyPr anchorCtr="0" anchor="t" bIns="58925" lIns="58925" spcFirstLastPara="1" rIns="58925" wrap="square" tIns="58925">
            <a:noAutofit/>
          </a:bodyPr>
          <a:lstStyle>
            <a:lvl1pPr indent="-323850" lvl="0" marL="457200" marR="0" algn="l">
              <a:lnSpc>
                <a:spcPct val="100000"/>
              </a:lnSpc>
              <a:spcBef>
                <a:spcPts val="2300"/>
              </a:spcBef>
              <a:spcAft>
                <a:spcPts val="0"/>
              </a:spcAft>
              <a:buClr>
                <a:srgbClr val="525860"/>
              </a:buClr>
              <a:buSzPts val="1500"/>
              <a:buFont typeface="Roboto"/>
              <a:buChar char="•"/>
              <a:defRPr b="0" i="0" sz="2100" u="none" cap="none" strike="noStrike">
                <a:solidFill>
                  <a:srgbClr val="525860"/>
                </a:solidFill>
                <a:latin typeface="Roboto"/>
                <a:ea typeface="Roboto"/>
                <a:cs typeface="Roboto"/>
                <a:sym typeface="Roboto"/>
              </a:defRPr>
            </a:lvl1pPr>
            <a:lvl2pPr indent="-317500" lvl="1" marL="914400" marR="0" algn="l">
              <a:lnSpc>
                <a:spcPct val="100000"/>
              </a:lnSpc>
              <a:spcBef>
                <a:spcPts val="2300"/>
              </a:spcBef>
              <a:spcAft>
                <a:spcPts val="0"/>
              </a:spcAft>
              <a:buClr>
                <a:srgbClr val="525860"/>
              </a:buClr>
              <a:buSzPts val="1400"/>
              <a:buFont typeface="Roboto"/>
              <a:buChar char="•"/>
              <a:defRPr b="0" i="0" sz="1800" u="none" cap="none" strike="noStrike">
                <a:solidFill>
                  <a:srgbClr val="525860"/>
                </a:solidFill>
                <a:latin typeface="Roboto"/>
                <a:ea typeface="Roboto"/>
                <a:cs typeface="Roboto"/>
                <a:sym typeface="Roboto"/>
              </a:defRPr>
            </a:lvl2pPr>
            <a:lvl3pPr indent="-304800" lvl="2" marL="1371600" marR="0" algn="l">
              <a:lnSpc>
                <a:spcPct val="100000"/>
              </a:lnSpc>
              <a:spcBef>
                <a:spcPts val="2300"/>
              </a:spcBef>
              <a:spcAft>
                <a:spcPts val="0"/>
              </a:spcAft>
              <a:buClr>
                <a:srgbClr val="525860"/>
              </a:buClr>
              <a:buSzPts val="1200"/>
              <a:buFont typeface="Roboto"/>
              <a:buChar char="•"/>
              <a:defRPr b="0" i="0" sz="1500" u="none" cap="none" strike="noStrike">
                <a:solidFill>
                  <a:srgbClr val="525860"/>
                </a:solidFill>
                <a:latin typeface="Roboto"/>
                <a:ea typeface="Roboto"/>
                <a:cs typeface="Roboto"/>
                <a:sym typeface="Roboto"/>
              </a:defRPr>
            </a:lvl3pPr>
            <a:lvl4pPr indent="-292100" lvl="3" marL="1828800" marR="0" algn="l">
              <a:lnSpc>
                <a:spcPct val="100000"/>
              </a:lnSpc>
              <a:spcBef>
                <a:spcPts val="2300"/>
              </a:spcBef>
              <a:spcAft>
                <a:spcPts val="0"/>
              </a:spcAft>
              <a:buClr>
                <a:srgbClr val="525860"/>
              </a:buClr>
              <a:buSzPts val="1000"/>
              <a:buFont typeface="Roboto"/>
              <a:buChar char="•"/>
              <a:defRPr b="0" i="0" sz="1300" u="none" cap="none" strike="noStrike">
                <a:solidFill>
                  <a:srgbClr val="525860"/>
                </a:solidFill>
                <a:latin typeface="Roboto"/>
                <a:ea typeface="Roboto"/>
                <a:cs typeface="Roboto"/>
                <a:sym typeface="Roboto"/>
              </a:defRPr>
            </a:lvl4pPr>
            <a:lvl5pPr indent="-292100" lvl="4" marL="2286000" marR="0" algn="l">
              <a:lnSpc>
                <a:spcPct val="100000"/>
              </a:lnSpc>
              <a:spcBef>
                <a:spcPts val="2300"/>
              </a:spcBef>
              <a:spcAft>
                <a:spcPts val="0"/>
              </a:spcAft>
              <a:buClr>
                <a:srgbClr val="525860"/>
              </a:buClr>
              <a:buSzPts val="1000"/>
              <a:buFont typeface="Roboto"/>
              <a:buChar char="•"/>
              <a:defRPr b="0" i="0" sz="1300" u="none" cap="none" strike="noStrike">
                <a:solidFill>
                  <a:srgbClr val="525860"/>
                </a:solidFill>
                <a:latin typeface="Roboto"/>
                <a:ea typeface="Roboto"/>
                <a:cs typeface="Roboto"/>
                <a:sym typeface="Roboto"/>
              </a:defRPr>
            </a:lvl5pPr>
            <a:lvl6pPr indent="-311150" lvl="5" marL="2743200" marR="0" algn="l">
              <a:lnSpc>
                <a:spcPct val="90000"/>
              </a:lnSpc>
              <a:spcBef>
                <a:spcPts val="300"/>
              </a:spcBef>
              <a:spcAft>
                <a:spcPts val="0"/>
              </a:spcAft>
              <a:buClr>
                <a:schemeClr val="lt1"/>
              </a:buClr>
              <a:buSzPts val="1300"/>
              <a:buFont typeface="Arial"/>
              <a:buChar char="•"/>
              <a:defRPr b="0" i="0" sz="1300" u="none" cap="none" strike="noStrike">
                <a:solidFill>
                  <a:schemeClr val="lt1"/>
                </a:solidFill>
                <a:latin typeface="Roboto"/>
                <a:ea typeface="Roboto"/>
                <a:cs typeface="Roboto"/>
                <a:sym typeface="Roboto"/>
              </a:defRPr>
            </a:lvl6pPr>
            <a:lvl7pPr indent="-311150" lvl="6" marL="3200400" marR="0" algn="l">
              <a:lnSpc>
                <a:spcPct val="90000"/>
              </a:lnSpc>
              <a:spcBef>
                <a:spcPts val="300"/>
              </a:spcBef>
              <a:spcAft>
                <a:spcPts val="0"/>
              </a:spcAft>
              <a:buClr>
                <a:schemeClr val="lt1"/>
              </a:buClr>
              <a:buSzPts val="1300"/>
              <a:buFont typeface="Arial"/>
              <a:buChar char="•"/>
              <a:defRPr b="0" i="0" sz="1300" u="none" cap="none" strike="noStrike">
                <a:solidFill>
                  <a:schemeClr val="lt1"/>
                </a:solidFill>
                <a:latin typeface="Roboto"/>
                <a:ea typeface="Roboto"/>
                <a:cs typeface="Roboto"/>
                <a:sym typeface="Roboto"/>
              </a:defRPr>
            </a:lvl7pPr>
            <a:lvl8pPr indent="-311150" lvl="7" marL="3657600" marR="0" algn="l">
              <a:lnSpc>
                <a:spcPct val="90000"/>
              </a:lnSpc>
              <a:spcBef>
                <a:spcPts val="300"/>
              </a:spcBef>
              <a:spcAft>
                <a:spcPts val="0"/>
              </a:spcAft>
              <a:buClr>
                <a:schemeClr val="lt1"/>
              </a:buClr>
              <a:buSzPts val="1300"/>
              <a:buFont typeface="Arial"/>
              <a:buChar char="•"/>
              <a:defRPr b="0" i="0" sz="1300" u="none" cap="none" strike="noStrike">
                <a:solidFill>
                  <a:schemeClr val="lt1"/>
                </a:solidFill>
                <a:latin typeface="Roboto"/>
                <a:ea typeface="Roboto"/>
                <a:cs typeface="Roboto"/>
                <a:sym typeface="Roboto"/>
              </a:defRPr>
            </a:lvl8pPr>
            <a:lvl9pPr indent="-311150" lvl="8" marL="4114800" marR="0" algn="l">
              <a:lnSpc>
                <a:spcPct val="90000"/>
              </a:lnSpc>
              <a:spcBef>
                <a:spcPts val="300"/>
              </a:spcBef>
              <a:spcAft>
                <a:spcPts val="0"/>
              </a:spcAft>
              <a:buClr>
                <a:schemeClr val="lt1"/>
              </a:buClr>
              <a:buSzPts val="1300"/>
              <a:buFont typeface="Arial"/>
              <a:buChar char="•"/>
              <a:defRPr b="0" i="0" sz="1300" u="none" cap="none" strike="noStrike">
                <a:solidFill>
                  <a:schemeClr val="lt1"/>
                </a:solidFill>
                <a:latin typeface="Roboto"/>
                <a:ea typeface="Roboto"/>
                <a:cs typeface="Roboto"/>
                <a:sym typeface="Roboto"/>
              </a:defRPr>
            </a:lvl9pPr>
          </a:lstStyle>
          <a:p/>
        </p:txBody>
      </p:sp>
      <p:sp>
        <p:nvSpPr>
          <p:cNvPr id="62" name="Google Shape;62;p88"/>
          <p:cNvSpPr txBox="1"/>
          <p:nvPr>
            <p:ph idx="2" type="body"/>
          </p:nvPr>
        </p:nvSpPr>
        <p:spPr>
          <a:xfrm>
            <a:off x="629543" y="1542883"/>
            <a:ext cx="2949000" cy="2859000"/>
          </a:xfrm>
          <a:prstGeom prst="rect">
            <a:avLst/>
          </a:prstGeom>
          <a:noFill/>
          <a:ln>
            <a:noFill/>
          </a:ln>
        </p:spPr>
        <p:txBody>
          <a:bodyPr anchorCtr="0" anchor="t"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700"/>
              <a:buFont typeface="Roboto"/>
              <a:buNone/>
              <a:defRPr b="0" i="0" sz="9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600"/>
              <a:buFont typeface="Roboto"/>
              <a:buNone/>
              <a:defRPr b="0" i="0" sz="8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500"/>
              <a:buFont typeface="Roboto"/>
              <a:buNone/>
              <a:defRPr b="0" i="0" sz="6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500"/>
              <a:buFont typeface="Roboto"/>
              <a:buNone/>
              <a:defRPr b="0" i="0" sz="6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9pPr>
          </a:lstStyle>
          <a:p/>
        </p:txBody>
      </p:sp>
      <p:sp>
        <p:nvSpPr>
          <p:cNvPr id="63" name="Google Shape;63;p88"/>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89"/>
          <p:cNvSpPr txBox="1"/>
          <p:nvPr>
            <p:ph type="title"/>
          </p:nvPr>
        </p:nvSpPr>
        <p:spPr>
          <a:xfrm>
            <a:off x="629543" y="343235"/>
            <a:ext cx="2949000" cy="1199700"/>
          </a:xfrm>
          <a:prstGeom prst="rect">
            <a:avLst/>
          </a:prstGeom>
          <a:noFill/>
          <a:ln>
            <a:noFill/>
          </a:ln>
        </p:spPr>
        <p:txBody>
          <a:bodyPr anchorCtr="0" anchor="b" bIns="58925" lIns="58925" spcFirstLastPara="1" rIns="58925" wrap="square" tIns="58925">
            <a:noAutofit/>
          </a:bodyPr>
          <a:lstStyle>
            <a:lvl1pPr lvl="0" marR="0" algn="l">
              <a:lnSpc>
                <a:spcPct val="100000"/>
              </a:lnSpc>
              <a:spcBef>
                <a:spcPts val="0"/>
              </a:spcBef>
              <a:spcAft>
                <a:spcPts val="0"/>
              </a:spcAft>
              <a:buSzPts val="900"/>
              <a:buNone/>
              <a:defRPr b="0" i="0" sz="21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66" name="Google Shape;66;p89"/>
          <p:cNvSpPr/>
          <p:nvPr>
            <p:ph idx="2" type="pic"/>
          </p:nvPr>
        </p:nvSpPr>
        <p:spPr>
          <a:xfrm>
            <a:off x="3887763" y="740885"/>
            <a:ext cx="4629000" cy="3654900"/>
          </a:xfrm>
          <a:prstGeom prst="rect">
            <a:avLst/>
          </a:prstGeom>
          <a:noFill/>
          <a:ln>
            <a:noFill/>
          </a:ln>
        </p:spPr>
      </p:sp>
      <p:sp>
        <p:nvSpPr>
          <p:cNvPr id="67" name="Google Shape;67;p89"/>
          <p:cNvSpPr txBox="1"/>
          <p:nvPr>
            <p:ph idx="1" type="body"/>
          </p:nvPr>
        </p:nvSpPr>
        <p:spPr>
          <a:xfrm>
            <a:off x="629543" y="1542883"/>
            <a:ext cx="2949000" cy="2859000"/>
          </a:xfrm>
          <a:prstGeom prst="rect">
            <a:avLst/>
          </a:prstGeom>
          <a:noFill/>
          <a:ln>
            <a:noFill/>
          </a:ln>
        </p:spPr>
        <p:txBody>
          <a:bodyPr anchorCtr="0" anchor="t"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700"/>
              <a:buFont typeface="Roboto"/>
              <a:buNone/>
              <a:defRPr b="0" i="0" sz="9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600"/>
              <a:buFont typeface="Roboto"/>
              <a:buNone/>
              <a:defRPr b="0" i="0" sz="8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500"/>
              <a:buFont typeface="Roboto"/>
              <a:buNone/>
              <a:defRPr b="0" i="0" sz="6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500"/>
              <a:buFont typeface="Roboto"/>
              <a:buNone/>
              <a:defRPr b="0" i="0" sz="6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600"/>
              <a:buFont typeface="Arial"/>
              <a:buNone/>
              <a:defRPr b="0" i="0" sz="600" u="none" cap="none" strike="noStrike">
                <a:solidFill>
                  <a:schemeClr val="lt1"/>
                </a:solidFill>
                <a:latin typeface="Roboto"/>
                <a:ea typeface="Roboto"/>
                <a:cs typeface="Roboto"/>
                <a:sym typeface="Roboto"/>
              </a:defRPr>
            </a:lvl9pPr>
          </a:lstStyle>
          <a:p/>
        </p:txBody>
      </p:sp>
      <p:sp>
        <p:nvSpPr>
          <p:cNvPr id="68" name="Google Shape;68;p89"/>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90"/>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71" name="Google Shape;71;p90"/>
          <p:cNvSpPr txBox="1"/>
          <p:nvPr>
            <p:ph idx="1" type="body"/>
          </p:nvPr>
        </p:nvSpPr>
        <p:spPr>
          <a:xfrm rot="5400000">
            <a:off x="3367656" y="-1300742"/>
            <a:ext cx="2631900" cy="75858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72" name="Google Shape;72;p90"/>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91"/>
          <p:cNvSpPr txBox="1"/>
          <p:nvPr>
            <p:ph type="title"/>
          </p:nvPr>
        </p:nvSpPr>
        <p:spPr>
          <a:xfrm rot="5400000">
            <a:off x="5860580" y="1087303"/>
            <a:ext cx="3387900" cy="20538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75" name="Google Shape;75;p91"/>
          <p:cNvSpPr txBox="1"/>
          <p:nvPr>
            <p:ph idx="1" type="body"/>
          </p:nvPr>
        </p:nvSpPr>
        <p:spPr>
          <a:xfrm rot="5400000">
            <a:off x="1697695" y="-914597"/>
            <a:ext cx="3387900" cy="60576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76" name="Google Shape;76;p91"/>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80"/>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21" name="Google Shape;21;p80"/>
          <p:cNvSpPr txBox="1"/>
          <p:nvPr>
            <p:ph idx="1" type="body"/>
          </p:nvPr>
        </p:nvSpPr>
        <p:spPr>
          <a:xfrm>
            <a:off x="890736" y="1176208"/>
            <a:ext cx="7585800" cy="26319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ircle photo">
  <p:cSld name="3 circle photo">
    <p:spTree>
      <p:nvGrpSpPr>
        <p:cNvPr id="22" name="Shape 22"/>
        <p:cNvGrpSpPr/>
        <p:nvPr/>
      </p:nvGrpSpPr>
      <p:grpSpPr>
        <a:xfrm>
          <a:off x="0" y="0"/>
          <a:ext cx="0" cy="0"/>
          <a:chOff x="0" y="0"/>
          <a:chExt cx="0" cy="0"/>
        </a:xfrm>
      </p:grpSpPr>
      <p:sp>
        <p:nvSpPr>
          <p:cNvPr id="23" name="Google Shape;23;p81"/>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24" name="Google Shape;24;p81"/>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
        <p:nvSpPr>
          <p:cNvPr id="25" name="Google Shape;25;p81"/>
          <p:cNvSpPr/>
          <p:nvPr>
            <p:ph idx="2" type="pic"/>
          </p:nvPr>
        </p:nvSpPr>
        <p:spPr>
          <a:xfrm>
            <a:off x="926595" y="1508507"/>
            <a:ext cx="2126400" cy="1596000"/>
          </a:xfrm>
          <a:prstGeom prst="ellipse">
            <a:avLst/>
          </a:prstGeom>
          <a:noFill/>
          <a:ln>
            <a:noFill/>
          </a:ln>
        </p:spPr>
      </p:sp>
      <p:sp>
        <p:nvSpPr>
          <p:cNvPr id="26" name="Google Shape;26;p81"/>
          <p:cNvSpPr/>
          <p:nvPr>
            <p:ph idx="3" type="pic"/>
          </p:nvPr>
        </p:nvSpPr>
        <p:spPr>
          <a:xfrm>
            <a:off x="3508757" y="1508506"/>
            <a:ext cx="2126400" cy="1596000"/>
          </a:xfrm>
          <a:prstGeom prst="ellipse">
            <a:avLst/>
          </a:prstGeom>
          <a:noFill/>
          <a:ln>
            <a:noFill/>
          </a:ln>
        </p:spPr>
      </p:sp>
      <p:sp>
        <p:nvSpPr>
          <p:cNvPr id="27" name="Google Shape;27;p81"/>
          <p:cNvSpPr/>
          <p:nvPr>
            <p:ph idx="4" type="pic"/>
          </p:nvPr>
        </p:nvSpPr>
        <p:spPr>
          <a:xfrm>
            <a:off x="6090919" y="1511795"/>
            <a:ext cx="2126400" cy="1596000"/>
          </a:xfrm>
          <a:prstGeom prst="ellipse">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ock photo">
  <p:cSld name="Block photo">
    <p:spTree>
      <p:nvGrpSpPr>
        <p:cNvPr id="28" name="Shape 28"/>
        <p:cNvGrpSpPr/>
        <p:nvPr/>
      </p:nvGrpSpPr>
      <p:grpSpPr>
        <a:xfrm>
          <a:off x="0" y="0"/>
          <a:ext cx="0" cy="0"/>
          <a:chOff x="0" y="0"/>
          <a:chExt cx="0" cy="0"/>
        </a:xfrm>
      </p:grpSpPr>
      <p:sp>
        <p:nvSpPr>
          <p:cNvPr id="29" name="Google Shape;29;p82"/>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
        <p:nvSpPr>
          <p:cNvPr id="30" name="Google Shape;30;p82"/>
          <p:cNvSpPr/>
          <p:nvPr>
            <p:ph idx="2" type="pic"/>
          </p:nvPr>
        </p:nvSpPr>
        <p:spPr>
          <a:xfrm>
            <a:off x="866180" y="1693220"/>
            <a:ext cx="1829700" cy="1202700"/>
          </a:xfrm>
          <a:prstGeom prst="roundRect">
            <a:avLst>
              <a:gd fmla="val 3441" name="adj"/>
            </a:avLst>
          </a:prstGeom>
          <a:noFill/>
          <a:ln>
            <a:noFill/>
          </a:ln>
        </p:spPr>
      </p:sp>
      <p:sp>
        <p:nvSpPr>
          <p:cNvPr id="31" name="Google Shape;31;p82"/>
          <p:cNvSpPr/>
          <p:nvPr>
            <p:ph idx="3" type="pic"/>
          </p:nvPr>
        </p:nvSpPr>
        <p:spPr>
          <a:xfrm>
            <a:off x="2747482" y="1693220"/>
            <a:ext cx="1829700" cy="1202700"/>
          </a:xfrm>
          <a:prstGeom prst="roundRect">
            <a:avLst>
              <a:gd fmla="val 3441" name="adj"/>
            </a:avLst>
          </a:prstGeom>
          <a:noFill/>
          <a:ln>
            <a:noFill/>
          </a:ln>
        </p:spPr>
      </p:sp>
      <p:sp>
        <p:nvSpPr>
          <p:cNvPr id="32" name="Google Shape;32;p82"/>
          <p:cNvSpPr/>
          <p:nvPr>
            <p:ph idx="4" type="pic"/>
          </p:nvPr>
        </p:nvSpPr>
        <p:spPr>
          <a:xfrm>
            <a:off x="4628784" y="1693220"/>
            <a:ext cx="1829700" cy="1202700"/>
          </a:xfrm>
          <a:prstGeom prst="roundRect">
            <a:avLst>
              <a:gd fmla="val 3441" name="adj"/>
            </a:avLst>
          </a:prstGeom>
          <a:noFill/>
          <a:ln>
            <a:noFill/>
          </a:ln>
        </p:spPr>
      </p:sp>
      <p:sp>
        <p:nvSpPr>
          <p:cNvPr id="33" name="Google Shape;33;p82"/>
          <p:cNvSpPr/>
          <p:nvPr>
            <p:ph idx="5" type="pic"/>
          </p:nvPr>
        </p:nvSpPr>
        <p:spPr>
          <a:xfrm>
            <a:off x="6510087" y="1693220"/>
            <a:ext cx="1829700" cy="1202700"/>
          </a:xfrm>
          <a:prstGeom prst="roundRect">
            <a:avLst>
              <a:gd fmla="val 3441" name="adj"/>
            </a:avLst>
          </a:prstGeom>
          <a:noFill/>
          <a:ln>
            <a:noFill/>
          </a:ln>
        </p:spPr>
      </p:sp>
      <p:sp>
        <p:nvSpPr>
          <p:cNvPr id="34" name="Google Shape;34;p82"/>
          <p:cNvSpPr/>
          <p:nvPr>
            <p:ph idx="6" type="pic"/>
          </p:nvPr>
        </p:nvSpPr>
        <p:spPr>
          <a:xfrm>
            <a:off x="866180" y="2935527"/>
            <a:ext cx="1829700" cy="1202700"/>
          </a:xfrm>
          <a:prstGeom prst="roundRect">
            <a:avLst>
              <a:gd fmla="val 3441" name="adj"/>
            </a:avLst>
          </a:prstGeom>
          <a:noFill/>
          <a:ln>
            <a:noFill/>
          </a:ln>
        </p:spPr>
      </p:sp>
      <p:sp>
        <p:nvSpPr>
          <p:cNvPr id="35" name="Google Shape;35;p82"/>
          <p:cNvSpPr/>
          <p:nvPr>
            <p:ph idx="7" type="pic"/>
          </p:nvPr>
        </p:nvSpPr>
        <p:spPr>
          <a:xfrm>
            <a:off x="2747482" y="2935527"/>
            <a:ext cx="1829700" cy="1202700"/>
          </a:xfrm>
          <a:prstGeom prst="roundRect">
            <a:avLst>
              <a:gd fmla="val 3441" name="adj"/>
            </a:avLst>
          </a:prstGeom>
          <a:noFill/>
          <a:ln>
            <a:noFill/>
          </a:ln>
        </p:spPr>
      </p:sp>
      <p:sp>
        <p:nvSpPr>
          <p:cNvPr id="36" name="Google Shape;36;p82"/>
          <p:cNvSpPr/>
          <p:nvPr>
            <p:ph idx="8" type="pic"/>
          </p:nvPr>
        </p:nvSpPr>
        <p:spPr>
          <a:xfrm>
            <a:off x="4628784" y="2935527"/>
            <a:ext cx="1829700" cy="1202700"/>
          </a:xfrm>
          <a:prstGeom prst="roundRect">
            <a:avLst>
              <a:gd fmla="val 3441" name="adj"/>
            </a:avLst>
          </a:prstGeom>
          <a:noFill/>
          <a:ln>
            <a:noFill/>
          </a:ln>
        </p:spPr>
      </p:sp>
      <p:sp>
        <p:nvSpPr>
          <p:cNvPr id="37" name="Google Shape;37;p82"/>
          <p:cNvSpPr/>
          <p:nvPr>
            <p:ph idx="9" type="pic"/>
          </p:nvPr>
        </p:nvSpPr>
        <p:spPr>
          <a:xfrm>
            <a:off x="6510087" y="2935527"/>
            <a:ext cx="1829700" cy="1202700"/>
          </a:xfrm>
          <a:prstGeom prst="roundRect">
            <a:avLst>
              <a:gd fmla="val 3441" name="adj"/>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83"/>
          <p:cNvSpPr txBox="1"/>
          <p:nvPr>
            <p:ph type="title"/>
          </p:nvPr>
        </p:nvSpPr>
        <p:spPr>
          <a:xfrm>
            <a:off x="623962" y="1282526"/>
            <a:ext cx="7887300" cy="2139000"/>
          </a:xfrm>
          <a:prstGeom prst="rect">
            <a:avLst/>
          </a:prstGeom>
          <a:noFill/>
          <a:ln>
            <a:noFill/>
          </a:ln>
        </p:spPr>
        <p:txBody>
          <a:bodyPr anchorCtr="0" anchor="b" bIns="58925" lIns="58925" spcFirstLastPara="1" rIns="58925" wrap="square" tIns="58925">
            <a:noAutofit/>
          </a:bodyPr>
          <a:lstStyle>
            <a:lvl1pPr lvl="0" marR="0" algn="l">
              <a:lnSpc>
                <a:spcPct val="100000"/>
              </a:lnSpc>
              <a:spcBef>
                <a:spcPts val="0"/>
              </a:spcBef>
              <a:spcAft>
                <a:spcPts val="0"/>
              </a:spcAft>
              <a:buSzPts val="900"/>
              <a:buNone/>
              <a:defRPr b="0" i="0" sz="39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40" name="Google Shape;40;p83"/>
          <p:cNvSpPr txBox="1"/>
          <p:nvPr>
            <p:ph idx="1" type="body"/>
          </p:nvPr>
        </p:nvSpPr>
        <p:spPr>
          <a:xfrm>
            <a:off x="623962" y="3442395"/>
            <a:ext cx="7887300" cy="1125000"/>
          </a:xfrm>
          <a:prstGeom prst="rect">
            <a:avLst/>
          </a:prstGeom>
          <a:noFill/>
          <a:ln>
            <a:noFill/>
          </a:ln>
        </p:spPr>
        <p:txBody>
          <a:bodyPr anchorCtr="0" anchor="t"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1200"/>
              <a:buFont typeface="Roboto"/>
              <a:buNone/>
              <a:defRPr b="0" i="0" sz="15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1000"/>
              <a:buFont typeface="Roboto"/>
              <a:buNone/>
              <a:defRPr b="0" i="0" sz="13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900"/>
              <a:buFont typeface="Roboto"/>
              <a:buNone/>
              <a:defRPr b="0" i="0" sz="12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800"/>
              <a:buFont typeface="Roboto"/>
              <a:buNone/>
              <a:defRPr b="0" i="0" sz="10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1000"/>
              <a:buFont typeface="Arial"/>
              <a:buNone/>
              <a:defRPr b="0" i="0" sz="1000" u="none" cap="none" strike="noStrike">
                <a:solidFill>
                  <a:schemeClr val="lt1"/>
                </a:solidFill>
                <a:latin typeface="Roboto"/>
                <a:ea typeface="Roboto"/>
                <a:cs typeface="Roboto"/>
                <a:sym typeface="Roboto"/>
              </a:defRPr>
            </a:lvl9pPr>
          </a:lstStyle>
          <a:p/>
        </p:txBody>
      </p:sp>
      <p:sp>
        <p:nvSpPr>
          <p:cNvPr id="41" name="Google Shape;41;p83"/>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84"/>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44" name="Google Shape;44;p84"/>
          <p:cNvSpPr txBox="1"/>
          <p:nvPr>
            <p:ph idx="1" type="body"/>
          </p:nvPr>
        </p:nvSpPr>
        <p:spPr>
          <a:xfrm>
            <a:off x="890736" y="1176208"/>
            <a:ext cx="3739200" cy="26319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45" name="Google Shape;45;p84"/>
          <p:cNvSpPr txBox="1"/>
          <p:nvPr>
            <p:ph idx="2" type="body"/>
          </p:nvPr>
        </p:nvSpPr>
        <p:spPr>
          <a:xfrm>
            <a:off x="4737199" y="1176208"/>
            <a:ext cx="3739200" cy="26319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46" name="Google Shape;46;p84"/>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85"/>
          <p:cNvSpPr txBox="1"/>
          <p:nvPr>
            <p:ph type="title"/>
          </p:nvPr>
        </p:nvSpPr>
        <p:spPr>
          <a:xfrm>
            <a:off x="629543" y="273751"/>
            <a:ext cx="7887300" cy="9945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49" name="Google Shape;49;p85"/>
          <p:cNvSpPr txBox="1"/>
          <p:nvPr>
            <p:ph idx="1" type="body"/>
          </p:nvPr>
        </p:nvSpPr>
        <p:spPr>
          <a:xfrm>
            <a:off x="629543" y="1260760"/>
            <a:ext cx="3868800" cy="617700"/>
          </a:xfrm>
          <a:prstGeom prst="rect">
            <a:avLst/>
          </a:prstGeom>
          <a:noFill/>
          <a:ln>
            <a:noFill/>
          </a:ln>
        </p:spPr>
        <p:txBody>
          <a:bodyPr anchorCtr="0" anchor="b"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1200"/>
              <a:buFont typeface="Roboto"/>
              <a:buNone/>
              <a:defRPr b="1" i="0" sz="15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1000"/>
              <a:buFont typeface="Roboto"/>
              <a:buNone/>
              <a:defRPr b="1" i="0" sz="13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900"/>
              <a:buFont typeface="Roboto"/>
              <a:buNone/>
              <a:defRPr b="1" i="0" sz="12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800"/>
              <a:buFont typeface="Roboto"/>
              <a:buNone/>
              <a:defRPr b="1" i="0" sz="10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800"/>
              <a:buFont typeface="Roboto"/>
              <a:buNone/>
              <a:defRPr b="1" i="0" sz="10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9pPr>
          </a:lstStyle>
          <a:p/>
        </p:txBody>
      </p:sp>
      <p:sp>
        <p:nvSpPr>
          <p:cNvPr id="50" name="Google Shape;50;p85"/>
          <p:cNvSpPr txBox="1"/>
          <p:nvPr>
            <p:ph idx="2" type="body"/>
          </p:nvPr>
        </p:nvSpPr>
        <p:spPr>
          <a:xfrm>
            <a:off x="629543" y="1878583"/>
            <a:ext cx="3868800" cy="27636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51" name="Google Shape;51;p85"/>
          <p:cNvSpPr txBox="1"/>
          <p:nvPr>
            <p:ph idx="3" type="body"/>
          </p:nvPr>
        </p:nvSpPr>
        <p:spPr>
          <a:xfrm>
            <a:off x="4628927" y="1260760"/>
            <a:ext cx="3887700" cy="617700"/>
          </a:xfrm>
          <a:prstGeom prst="rect">
            <a:avLst/>
          </a:prstGeom>
          <a:noFill/>
          <a:ln>
            <a:noFill/>
          </a:ln>
        </p:spPr>
        <p:txBody>
          <a:bodyPr anchorCtr="0" anchor="b" bIns="58925" lIns="58925" spcFirstLastPara="1" rIns="58925" wrap="square" tIns="58925">
            <a:noAutofit/>
          </a:bodyPr>
          <a:lstStyle>
            <a:lvl1pPr indent="-228600" lvl="0" marL="457200" marR="0" algn="l">
              <a:lnSpc>
                <a:spcPct val="100000"/>
              </a:lnSpc>
              <a:spcBef>
                <a:spcPts val="2300"/>
              </a:spcBef>
              <a:spcAft>
                <a:spcPts val="0"/>
              </a:spcAft>
              <a:buClr>
                <a:srgbClr val="525860"/>
              </a:buClr>
              <a:buSzPts val="1200"/>
              <a:buFont typeface="Roboto"/>
              <a:buNone/>
              <a:defRPr b="1" i="0" sz="1500" u="none" cap="none" strike="noStrike">
                <a:solidFill>
                  <a:srgbClr val="525860"/>
                </a:solidFill>
                <a:latin typeface="Roboto"/>
                <a:ea typeface="Roboto"/>
                <a:cs typeface="Roboto"/>
                <a:sym typeface="Roboto"/>
              </a:defRPr>
            </a:lvl1pPr>
            <a:lvl2pPr indent="-228600" lvl="1" marL="914400" marR="0" algn="l">
              <a:lnSpc>
                <a:spcPct val="100000"/>
              </a:lnSpc>
              <a:spcBef>
                <a:spcPts val="2300"/>
              </a:spcBef>
              <a:spcAft>
                <a:spcPts val="0"/>
              </a:spcAft>
              <a:buClr>
                <a:srgbClr val="525860"/>
              </a:buClr>
              <a:buSzPts val="1000"/>
              <a:buFont typeface="Roboto"/>
              <a:buNone/>
              <a:defRPr b="1" i="0" sz="1300" u="none" cap="none" strike="noStrike">
                <a:solidFill>
                  <a:srgbClr val="525860"/>
                </a:solidFill>
                <a:latin typeface="Roboto"/>
                <a:ea typeface="Roboto"/>
                <a:cs typeface="Roboto"/>
                <a:sym typeface="Roboto"/>
              </a:defRPr>
            </a:lvl2pPr>
            <a:lvl3pPr indent="-228600" lvl="2" marL="1371600" marR="0" algn="l">
              <a:lnSpc>
                <a:spcPct val="100000"/>
              </a:lnSpc>
              <a:spcBef>
                <a:spcPts val="2300"/>
              </a:spcBef>
              <a:spcAft>
                <a:spcPts val="0"/>
              </a:spcAft>
              <a:buClr>
                <a:srgbClr val="525860"/>
              </a:buClr>
              <a:buSzPts val="900"/>
              <a:buFont typeface="Roboto"/>
              <a:buNone/>
              <a:defRPr b="1" i="0" sz="1200" u="none" cap="none" strike="noStrike">
                <a:solidFill>
                  <a:srgbClr val="525860"/>
                </a:solidFill>
                <a:latin typeface="Roboto"/>
                <a:ea typeface="Roboto"/>
                <a:cs typeface="Roboto"/>
                <a:sym typeface="Roboto"/>
              </a:defRPr>
            </a:lvl3pPr>
            <a:lvl4pPr indent="-228600" lvl="3" marL="1828800" marR="0" algn="l">
              <a:lnSpc>
                <a:spcPct val="100000"/>
              </a:lnSpc>
              <a:spcBef>
                <a:spcPts val="2300"/>
              </a:spcBef>
              <a:spcAft>
                <a:spcPts val="0"/>
              </a:spcAft>
              <a:buClr>
                <a:srgbClr val="525860"/>
              </a:buClr>
              <a:buSzPts val="800"/>
              <a:buFont typeface="Roboto"/>
              <a:buNone/>
              <a:defRPr b="1" i="0" sz="1000" u="none" cap="none" strike="noStrike">
                <a:solidFill>
                  <a:srgbClr val="525860"/>
                </a:solidFill>
                <a:latin typeface="Roboto"/>
                <a:ea typeface="Roboto"/>
                <a:cs typeface="Roboto"/>
                <a:sym typeface="Roboto"/>
              </a:defRPr>
            </a:lvl4pPr>
            <a:lvl5pPr indent="-228600" lvl="4" marL="2286000" marR="0" algn="l">
              <a:lnSpc>
                <a:spcPct val="100000"/>
              </a:lnSpc>
              <a:spcBef>
                <a:spcPts val="2300"/>
              </a:spcBef>
              <a:spcAft>
                <a:spcPts val="0"/>
              </a:spcAft>
              <a:buClr>
                <a:srgbClr val="525860"/>
              </a:buClr>
              <a:buSzPts val="800"/>
              <a:buFont typeface="Roboto"/>
              <a:buNone/>
              <a:defRPr b="1" i="0" sz="1000" u="none" cap="none" strike="noStrike">
                <a:solidFill>
                  <a:srgbClr val="525860"/>
                </a:solidFill>
                <a:latin typeface="Roboto"/>
                <a:ea typeface="Roboto"/>
                <a:cs typeface="Roboto"/>
                <a:sym typeface="Roboto"/>
              </a:defRPr>
            </a:lvl5pPr>
            <a:lvl6pPr indent="-228600" lvl="5" marL="27432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6pPr>
            <a:lvl7pPr indent="-228600" lvl="6" marL="32004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7pPr>
            <a:lvl8pPr indent="-228600" lvl="7" marL="36576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8pPr>
            <a:lvl9pPr indent="-228600" lvl="8" marL="4114800" marR="0" algn="l">
              <a:lnSpc>
                <a:spcPct val="90000"/>
              </a:lnSpc>
              <a:spcBef>
                <a:spcPts val="300"/>
              </a:spcBef>
              <a:spcAft>
                <a:spcPts val="0"/>
              </a:spcAft>
              <a:buClr>
                <a:schemeClr val="lt1"/>
              </a:buClr>
              <a:buSzPts val="1000"/>
              <a:buFont typeface="Arial"/>
              <a:buNone/>
              <a:defRPr b="1" i="0" sz="1000" u="none" cap="none" strike="noStrike">
                <a:solidFill>
                  <a:schemeClr val="lt1"/>
                </a:solidFill>
                <a:latin typeface="Roboto"/>
                <a:ea typeface="Roboto"/>
                <a:cs typeface="Roboto"/>
                <a:sym typeface="Roboto"/>
              </a:defRPr>
            </a:lvl9pPr>
          </a:lstStyle>
          <a:p/>
        </p:txBody>
      </p:sp>
      <p:sp>
        <p:nvSpPr>
          <p:cNvPr id="52" name="Google Shape;52;p85"/>
          <p:cNvSpPr txBox="1"/>
          <p:nvPr>
            <p:ph idx="4" type="body"/>
          </p:nvPr>
        </p:nvSpPr>
        <p:spPr>
          <a:xfrm>
            <a:off x="4628927" y="1878583"/>
            <a:ext cx="3887700" cy="2763600"/>
          </a:xfrm>
          <a:prstGeom prst="rect">
            <a:avLst/>
          </a:prstGeom>
          <a:noFill/>
          <a:ln>
            <a:noFill/>
          </a:ln>
        </p:spPr>
        <p:txBody>
          <a:bodyPr anchorCtr="0" anchor="t" bIns="58925" lIns="58925" spcFirstLastPara="1" rIns="58925" wrap="square" tIns="58925">
            <a:noAutofit/>
          </a:bodyPr>
          <a:lstStyle>
            <a:lvl1pPr indent="-285750" lvl="0" marL="4572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sp>
        <p:nvSpPr>
          <p:cNvPr id="53" name="Google Shape;53;p85"/>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86"/>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1pPr>
            <a:lvl2pPr lvl="1"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2pPr>
            <a:lvl3pPr lvl="2"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3pPr>
            <a:lvl4pPr lvl="3"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4pPr>
            <a:lvl5pPr lvl="4"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5pPr>
            <a:lvl6pPr lvl="5"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6pPr>
            <a:lvl7pPr lvl="6"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7pPr>
            <a:lvl8pPr lvl="7"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8pPr>
            <a:lvl9pPr lvl="8" marR="0" algn="l">
              <a:lnSpc>
                <a:spcPct val="100000"/>
              </a:lnSpc>
              <a:spcBef>
                <a:spcPts val="0"/>
              </a:spcBef>
              <a:spcAft>
                <a:spcPts val="0"/>
              </a:spcAft>
              <a:buSzPts val="900"/>
              <a:buNone/>
              <a:defRPr b="0" i="0" sz="1200" u="none" cap="none" strike="noStrike">
                <a:solidFill>
                  <a:srgbClr val="525860"/>
                </a:solidFill>
                <a:latin typeface="Roboto"/>
                <a:ea typeface="Roboto"/>
                <a:cs typeface="Roboto"/>
                <a:sym typeface="Roboto"/>
              </a:defRPr>
            </a:lvl9pPr>
          </a:lstStyle>
          <a:p/>
        </p:txBody>
      </p:sp>
      <p:sp>
        <p:nvSpPr>
          <p:cNvPr id="56" name="Google Shape;56;p86"/>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87"/>
          <p:cNvSpPr txBox="1"/>
          <p:nvPr>
            <p:ph idx="12" type="sldNum"/>
          </p:nvPr>
        </p:nvSpPr>
        <p:spPr>
          <a:xfrm>
            <a:off x="8751041" y="4778785"/>
            <a:ext cx="171600" cy="141900"/>
          </a:xfrm>
          <a:prstGeom prst="rect">
            <a:avLst/>
          </a:prstGeom>
          <a:noFill/>
          <a:ln>
            <a:noFill/>
          </a:ln>
        </p:spPr>
        <p:txBody>
          <a:bodyPr anchorCtr="0" anchor="t" bIns="17450" lIns="17450" spcFirstLastPara="1" rIns="17450" wrap="square" tIns="1745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54.jp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slideLayout" Target="../slideLayouts/slideLayout13.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18" Type="http://schemas.openxmlformats.org/officeDocument/2006/relationships/theme" Target="../theme/theme1.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78"/>
          <p:cNvSpPr txBox="1"/>
          <p:nvPr>
            <p:ph type="title"/>
          </p:nvPr>
        </p:nvSpPr>
        <p:spPr>
          <a:xfrm>
            <a:off x="362769" y="420253"/>
            <a:ext cx="8218800" cy="446100"/>
          </a:xfrm>
          <a:prstGeom prst="rect">
            <a:avLst/>
          </a:prstGeom>
          <a:noFill/>
          <a:ln>
            <a:noFill/>
          </a:ln>
        </p:spPr>
        <p:txBody>
          <a:bodyPr anchorCtr="0" anchor="t" bIns="58925" lIns="58925" spcFirstLastPara="1" rIns="58925" wrap="square" tIns="58925">
            <a:noAutofit/>
          </a:bodyPr>
          <a:lstStyle>
            <a:lvl1pPr lvl="0"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1pPr>
            <a:lvl2pPr lvl="1"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2pPr>
            <a:lvl3pPr lvl="2"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3pPr>
            <a:lvl4pPr lvl="3"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4pPr>
            <a:lvl5pPr lvl="4"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5pPr>
            <a:lvl6pPr lvl="5"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6pPr>
            <a:lvl7pPr lvl="6"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7pPr>
            <a:lvl8pPr lvl="7"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8pPr>
            <a:lvl9pPr lvl="8" marR="0" rtl="0" algn="l">
              <a:lnSpc>
                <a:spcPct val="100000"/>
              </a:lnSpc>
              <a:spcBef>
                <a:spcPts val="0"/>
              </a:spcBef>
              <a:spcAft>
                <a:spcPts val="0"/>
              </a:spcAft>
              <a:buClr>
                <a:srgbClr val="000000"/>
              </a:buClr>
              <a:buSzPts val="900"/>
              <a:buFont typeface="Arial"/>
              <a:buNone/>
              <a:defRPr b="0" i="0" sz="1200" u="none" cap="none" strike="noStrike">
                <a:solidFill>
                  <a:srgbClr val="525860"/>
                </a:solidFill>
                <a:latin typeface="Roboto"/>
                <a:ea typeface="Roboto"/>
                <a:cs typeface="Roboto"/>
                <a:sym typeface="Roboto"/>
              </a:defRPr>
            </a:lvl9pPr>
          </a:lstStyle>
          <a:p/>
        </p:txBody>
      </p:sp>
      <p:sp>
        <p:nvSpPr>
          <p:cNvPr id="7" name="Google Shape;7;p78"/>
          <p:cNvSpPr txBox="1"/>
          <p:nvPr>
            <p:ph idx="1" type="body"/>
          </p:nvPr>
        </p:nvSpPr>
        <p:spPr>
          <a:xfrm>
            <a:off x="890736" y="1176208"/>
            <a:ext cx="7585800" cy="2631900"/>
          </a:xfrm>
          <a:prstGeom prst="rect">
            <a:avLst/>
          </a:prstGeom>
          <a:noFill/>
          <a:ln>
            <a:noFill/>
          </a:ln>
        </p:spPr>
        <p:txBody>
          <a:bodyPr anchorCtr="0" anchor="t" bIns="58925" lIns="58925" spcFirstLastPara="1" rIns="58925" wrap="square" tIns="58925">
            <a:noAutofit/>
          </a:bodyPr>
          <a:lstStyle>
            <a:lvl1pPr indent="-285750" lvl="0" marL="4572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1pPr>
            <a:lvl2pPr indent="-285750" lvl="1" marL="9144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2pPr>
            <a:lvl3pPr indent="-285750" lvl="2" marL="13716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3pPr>
            <a:lvl4pPr indent="-285750" lvl="3" marL="18288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4pPr>
            <a:lvl5pPr indent="-285750" lvl="4" marL="2286000" marR="0" rtl="0" algn="l">
              <a:lnSpc>
                <a:spcPct val="100000"/>
              </a:lnSpc>
              <a:spcBef>
                <a:spcPts val="2300"/>
              </a:spcBef>
              <a:spcAft>
                <a:spcPts val="0"/>
              </a:spcAft>
              <a:buClr>
                <a:srgbClr val="525860"/>
              </a:buClr>
              <a:buSzPts val="900"/>
              <a:buFont typeface="Roboto"/>
              <a:buChar char="•"/>
              <a:defRPr b="0" i="0" sz="1200" u="none" cap="none" strike="noStrike">
                <a:solidFill>
                  <a:srgbClr val="525860"/>
                </a:solidFill>
                <a:latin typeface="Roboto"/>
                <a:ea typeface="Roboto"/>
                <a:cs typeface="Roboto"/>
                <a:sym typeface="Roboto"/>
              </a:defRPr>
            </a:lvl5pPr>
            <a:lvl6pPr indent="-304800" lvl="5" marL="27432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6pPr>
            <a:lvl7pPr indent="-304800" lvl="6" marL="32004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7pPr>
            <a:lvl8pPr indent="-304800" lvl="7" marL="36576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8pPr>
            <a:lvl9pPr indent="-304800" lvl="8" marL="4114800" marR="0" rtl="0" algn="l">
              <a:lnSpc>
                <a:spcPct val="90000"/>
              </a:lnSpc>
              <a:spcBef>
                <a:spcPts val="300"/>
              </a:spcBef>
              <a:spcAft>
                <a:spcPts val="0"/>
              </a:spcAft>
              <a:buClr>
                <a:schemeClr val="lt1"/>
              </a:buClr>
              <a:buSzPts val="1200"/>
              <a:buFont typeface="Arial"/>
              <a:buChar char="•"/>
              <a:defRPr b="0" i="0" sz="1200" u="none" cap="none" strike="noStrike">
                <a:solidFill>
                  <a:schemeClr val="lt1"/>
                </a:solidFill>
                <a:latin typeface="Roboto"/>
                <a:ea typeface="Roboto"/>
                <a:cs typeface="Roboto"/>
                <a:sym typeface="Roboto"/>
              </a:defRPr>
            </a:lvl9pPr>
          </a:lstStyle>
          <a:p/>
        </p:txBody>
      </p:sp>
      <p:grpSp>
        <p:nvGrpSpPr>
          <p:cNvPr id="8" name="Google Shape;8;p78"/>
          <p:cNvGrpSpPr/>
          <p:nvPr/>
        </p:nvGrpSpPr>
        <p:grpSpPr>
          <a:xfrm>
            <a:off x="-132348" y="4837297"/>
            <a:ext cx="148216" cy="23733"/>
            <a:chOff x="189045" y="262322"/>
            <a:chExt cx="210803" cy="45000"/>
          </a:xfrm>
        </p:grpSpPr>
        <p:sp>
          <p:nvSpPr>
            <p:cNvPr id="9" name="Google Shape;9;p78"/>
            <p:cNvSpPr/>
            <p:nvPr/>
          </p:nvSpPr>
          <p:spPr>
            <a:xfrm>
              <a:off x="189045" y="262322"/>
              <a:ext cx="45000" cy="45000"/>
            </a:xfrm>
            <a:prstGeom prst="ellipse">
              <a:avLst/>
            </a:prstGeom>
            <a:solidFill>
              <a:srgbClr val="FFFFFF"/>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FFFFFF"/>
                </a:solidFill>
                <a:latin typeface="Helvetica Neue Light"/>
                <a:ea typeface="Helvetica Neue Light"/>
                <a:cs typeface="Helvetica Neue Light"/>
                <a:sym typeface="Helvetica Neue Light"/>
              </a:endParaRPr>
            </a:p>
          </p:txBody>
        </p:sp>
        <p:sp>
          <p:nvSpPr>
            <p:cNvPr id="10" name="Google Shape;10;p78"/>
            <p:cNvSpPr/>
            <p:nvPr/>
          </p:nvSpPr>
          <p:spPr>
            <a:xfrm>
              <a:off x="354848" y="262322"/>
              <a:ext cx="45000" cy="45000"/>
            </a:xfrm>
            <a:prstGeom prst="ellipse">
              <a:avLst/>
            </a:prstGeom>
            <a:solidFill>
              <a:srgbClr val="FFFFFF"/>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FFFFFF"/>
                </a:solidFill>
                <a:latin typeface="Helvetica Neue Light"/>
                <a:ea typeface="Helvetica Neue Light"/>
                <a:cs typeface="Helvetica Neue Light"/>
                <a:sym typeface="Helvetica Neue Light"/>
              </a:endParaRPr>
            </a:p>
          </p:txBody>
        </p:sp>
      </p:grpSp>
      <p:pic>
        <p:nvPicPr>
          <p:cNvPr descr="Image result for ucy" id="11" name="Google Shape;11;p78"/>
          <p:cNvPicPr preferRelativeResize="0"/>
          <p:nvPr/>
        </p:nvPicPr>
        <p:blipFill rotWithShape="1">
          <a:blip r:embed="rId1">
            <a:alphaModFix/>
          </a:blip>
          <a:srcRect b="17925" l="0" r="0" t="0"/>
          <a:stretch/>
        </p:blipFill>
        <p:spPr>
          <a:xfrm>
            <a:off x="2430150" y="4812473"/>
            <a:ext cx="841150" cy="298300"/>
          </a:xfrm>
          <a:prstGeom prst="rect">
            <a:avLst/>
          </a:prstGeom>
          <a:noFill/>
          <a:ln>
            <a:noFill/>
          </a:ln>
        </p:spPr>
      </p:pic>
      <p:pic>
        <p:nvPicPr>
          <p:cNvPr id="12" name="Google Shape;12;p78"/>
          <p:cNvPicPr preferRelativeResize="0"/>
          <p:nvPr/>
        </p:nvPicPr>
        <p:blipFill rotWithShape="1">
          <a:blip r:embed="rId2">
            <a:alphaModFix/>
          </a:blip>
          <a:srcRect b="0" l="0" r="0" t="0"/>
          <a:stretch/>
        </p:blipFill>
        <p:spPr>
          <a:xfrm>
            <a:off x="70176" y="4779909"/>
            <a:ext cx="2330833" cy="363450"/>
          </a:xfrm>
          <a:prstGeom prst="rect">
            <a:avLst/>
          </a:prstGeom>
          <a:noFill/>
          <a:ln>
            <a:noFill/>
          </a:ln>
        </p:spPr>
      </p:pic>
      <p:pic>
        <p:nvPicPr>
          <p:cNvPr id="13" name="Google Shape;13;p78"/>
          <p:cNvPicPr preferRelativeResize="0"/>
          <p:nvPr/>
        </p:nvPicPr>
        <p:blipFill rotWithShape="1">
          <a:blip r:embed="rId3">
            <a:alphaModFix/>
          </a:blip>
          <a:srcRect b="10162" l="0" r="0" t="6946"/>
          <a:stretch/>
        </p:blipFill>
        <p:spPr>
          <a:xfrm>
            <a:off x="5915025" y="4668230"/>
            <a:ext cx="3228975" cy="446100"/>
          </a:xfrm>
          <a:prstGeom prst="rect">
            <a:avLst/>
          </a:prstGeom>
          <a:noFill/>
          <a:ln>
            <a:noFill/>
          </a:ln>
        </p:spPr>
      </p:pic>
      <p:pic>
        <p:nvPicPr>
          <p:cNvPr id="14" name="Google Shape;14;p78"/>
          <p:cNvPicPr preferRelativeResize="0"/>
          <p:nvPr/>
        </p:nvPicPr>
        <p:blipFill rotWithShape="1">
          <a:blip r:embed="rId4">
            <a:alphaModFix/>
          </a:blip>
          <a:srcRect b="0" l="0" r="0" t="0"/>
          <a:stretch/>
        </p:blipFill>
        <p:spPr>
          <a:xfrm>
            <a:off x="6517754" y="-38251"/>
            <a:ext cx="2607284" cy="46716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47.png"/><Relationship Id="rId4" Type="http://schemas.openxmlformats.org/officeDocument/2006/relationships/image" Target="../media/image4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47.png"/><Relationship Id="rId4" Type="http://schemas.openxmlformats.org/officeDocument/2006/relationships/image" Target="../media/image44.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48.png"/><Relationship Id="rId4" Type="http://schemas.openxmlformats.org/officeDocument/2006/relationships/image" Target="../media/image4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51.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52.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67.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67.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 Id="rId3" Type="http://schemas.openxmlformats.org/officeDocument/2006/relationships/image" Target="../media/image56.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78.png"/><Relationship Id="rId4" Type="http://schemas.openxmlformats.org/officeDocument/2006/relationships/image" Target="../media/image59.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72.png"/><Relationship Id="rId4" Type="http://schemas.openxmlformats.org/officeDocument/2006/relationships/image" Target="../media/image55.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57.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57.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image" Target="../media/image7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74.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60.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 Id="rId3" Type="http://schemas.openxmlformats.org/officeDocument/2006/relationships/image" Target="../media/image65.png"/><Relationship Id="rId4" Type="http://schemas.openxmlformats.org/officeDocument/2006/relationships/image" Target="../media/image60.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 Id="rId3" Type="http://schemas.openxmlformats.org/officeDocument/2006/relationships/image" Target="../media/image61.png"/><Relationship Id="rId4" Type="http://schemas.openxmlformats.org/officeDocument/2006/relationships/image" Target="../media/image64.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 Id="rId3" Type="http://schemas.openxmlformats.org/officeDocument/2006/relationships/image" Target="../media/image6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 Id="rId3" Type="http://schemas.openxmlformats.org/officeDocument/2006/relationships/image" Target="../media/image66.png"/><Relationship Id="rId4" Type="http://schemas.openxmlformats.org/officeDocument/2006/relationships/image" Target="../media/image62.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 Id="rId3" Type="http://schemas.openxmlformats.org/officeDocument/2006/relationships/image" Target="../media/image68.png"/><Relationship Id="rId4" Type="http://schemas.openxmlformats.org/officeDocument/2006/relationships/image" Target="../media/image73.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 Id="rId3" Type="http://schemas.openxmlformats.org/officeDocument/2006/relationships/hyperlink" Target="https://scikit-learn.org/stable/modules/generated/sklearn.feature_extraction.text.TfidfVectorizer.html" TargetMode="External"/><Relationship Id="rId4" Type="http://schemas.openxmlformats.org/officeDocument/2006/relationships/hyperlink" Target="https://radimrehurek.com/gensim/models/word2vec.html" TargetMode="External"/><Relationship Id="rId5" Type="http://schemas.openxmlformats.org/officeDocument/2006/relationships/hyperlink" Target="https://colab.research.google.com/github/practical-nlp/practical-nlp/blob/master/Ch3/05_Pre_Trained_Word_Embeddings.ipynb?authuser=1" TargetMode="Externa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 Id="rId3" Type="http://schemas.openxmlformats.org/officeDocument/2006/relationships/image" Target="../media/image69.png"/><Relationship Id="rId4" Type="http://schemas.openxmlformats.org/officeDocument/2006/relationships/image" Target="../media/image71.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 Id="rId3" Type="http://schemas.openxmlformats.org/officeDocument/2006/relationships/image" Target="../media/image41.png"/><Relationship Id="rId4" Type="http://schemas.openxmlformats.org/officeDocument/2006/relationships/image" Target="../media/image77.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 Id="rId3" Type="http://schemas.openxmlformats.org/officeDocument/2006/relationships/image" Target="../media/image71.png"/><Relationship Id="rId4" Type="http://schemas.openxmlformats.org/officeDocument/2006/relationships/image" Target="../media/image69.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 Id="rId3" Type="http://schemas.openxmlformats.org/officeDocument/2006/relationships/image" Target="../media/image71.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2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2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9.png"/><Relationship Id="rId6"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9.png"/><Relationship Id="rId6"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1.png"/><Relationship Id="rId4" Type="http://schemas.openxmlformats.org/officeDocument/2006/relationships/image" Target="../media/image23.png"/><Relationship Id="rId5"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1.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5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1.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58.png"/><Relationship Id="rId7"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8.png"/><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3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5.png"/><Relationship Id="rId4" Type="http://schemas.openxmlformats.org/officeDocument/2006/relationships/image" Target="../media/image34.png"/><Relationship Id="rId5" Type="http://schemas.openxmlformats.org/officeDocument/2006/relationships/image" Target="../media/image3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4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4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4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4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2071df2e3aa_0_32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Introducing</a:t>
            </a:r>
            <a:br>
              <a:rPr b="1" lang="en" sz="3100">
                <a:latin typeface="Helvetica Neue"/>
                <a:ea typeface="Helvetica Neue"/>
                <a:cs typeface="Helvetica Neue"/>
                <a:sym typeface="Helvetica Neue"/>
              </a:rPr>
            </a:br>
            <a:r>
              <a:rPr b="1" lang="en" sz="2900">
                <a:solidFill>
                  <a:srgbClr val="CC0000"/>
                </a:solidFill>
                <a:latin typeface="Helvetica Neue"/>
                <a:ea typeface="Helvetica Neue"/>
                <a:cs typeface="Helvetica Neue"/>
                <a:sym typeface="Helvetica Neue"/>
              </a:rPr>
              <a:t>Malicious </a:t>
            </a:r>
            <a:br>
              <a:rPr b="1" lang="en" sz="2900">
                <a:solidFill>
                  <a:srgbClr val="CC0000"/>
                </a:solidFill>
                <a:latin typeface="Helvetica Neue"/>
                <a:ea typeface="Helvetica Neue"/>
                <a:cs typeface="Helvetica Neue"/>
                <a:sym typeface="Helvetica Neue"/>
              </a:rPr>
            </a:br>
            <a:r>
              <a:rPr b="1" lang="en" sz="2900">
                <a:solidFill>
                  <a:srgbClr val="CC0000"/>
                </a:solidFill>
                <a:latin typeface="Helvetica Neue"/>
                <a:ea typeface="Helvetica Neue"/>
                <a:cs typeface="Helvetica Neue"/>
                <a:sym typeface="Helvetica Neue"/>
              </a:rPr>
              <a:t>Prompt </a:t>
            </a:r>
            <a:br>
              <a:rPr b="1" lang="en" sz="2900">
                <a:solidFill>
                  <a:srgbClr val="CC0000"/>
                </a:solidFill>
                <a:latin typeface="Helvetica Neue"/>
                <a:ea typeface="Helvetica Neue"/>
                <a:cs typeface="Helvetica Neue"/>
                <a:sym typeface="Helvetica Neue"/>
              </a:rPr>
            </a:br>
            <a:r>
              <a:rPr b="1" lang="en" sz="2900">
                <a:solidFill>
                  <a:srgbClr val="CC0000"/>
                </a:solidFill>
                <a:latin typeface="Helvetica Neue"/>
                <a:ea typeface="Helvetica Neue"/>
                <a:cs typeface="Helvetica Neue"/>
                <a:sym typeface="Helvetica Neue"/>
              </a:rPr>
              <a:t>Engineering</a:t>
            </a:r>
            <a:endParaRPr b="1" sz="2900">
              <a:solidFill>
                <a:srgbClr val="CC0000"/>
              </a:solidFill>
              <a:latin typeface="Helvetica Neue"/>
              <a:ea typeface="Helvetica Neue"/>
              <a:cs typeface="Helvetica Neue"/>
              <a:sym typeface="Helvetica Neue"/>
            </a:endParaRPr>
          </a:p>
        </p:txBody>
      </p:sp>
      <p:pic>
        <p:nvPicPr>
          <p:cNvPr id="82" name="Google Shape;82;g2071df2e3aa_0_320"/>
          <p:cNvPicPr preferRelativeResize="0"/>
          <p:nvPr/>
        </p:nvPicPr>
        <p:blipFill>
          <a:blip r:embed="rId3">
            <a:alphaModFix/>
          </a:blip>
          <a:stretch>
            <a:fillRect/>
          </a:stretch>
        </p:blipFill>
        <p:spPr>
          <a:xfrm>
            <a:off x="3523950" y="544000"/>
            <a:ext cx="4934210" cy="42105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071df2e3aa_0_228"/>
          <p:cNvSpPr txBox="1"/>
          <p:nvPr>
            <p:ph idx="1" type="body"/>
          </p:nvPr>
        </p:nvSpPr>
        <p:spPr>
          <a:xfrm>
            <a:off x="205450" y="969250"/>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Suppose you see the following sentences:</a:t>
            </a:r>
            <a:endParaRPr sz="24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Ongchoi is delicious </a:t>
            </a:r>
            <a:r>
              <a:rPr b="1" lang="en" sz="1800">
                <a:solidFill>
                  <a:schemeClr val="lt1"/>
                </a:solidFill>
                <a:latin typeface="Helvetica Neue"/>
                <a:ea typeface="Helvetica Neue"/>
                <a:cs typeface="Helvetica Neue"/>
                <a:sym typeface="Helvetica Neue"/>
              </a:rPr>
              <a:t>sauteed with garlic</a:t>
            </a:r>
            <a:endParaRPr b="1"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Ongchoi is superb </a:t>
            </a:r>
            <a:r>
              <a:rPr b="1" lang="en" sz="1800">
                <a:solidFill>
                  <a:schemeClr val="lt1"/>
                </a:solidFill>
                <a:latin typeface="Helvetica Neue"/>
                <a:ea typeface="Helvetica Neue"/>
                <a:cs typeface="Helvetica Neue"/>
                <a:sym typeface="Helvetica Neue"/>
              </a:rPr>
              <a:t>over rice</a:t>
            </a:r>
            <a:endParaRPr b="1"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Ongchoi </a:t>
            </a:r>
            <a:r>
              <a:rPr b="1" lang="en" sz="1800">
                <a:solidFill>
                  <a:schemeClr val="lt1"/>
                </a:solidFill>
                <a:latin typeface="Helvetica Neue"/>
                <a:ea typeface="Helvetica Neue"/>
                <a:cs typeface="Helvetica Neue"/>
                <a:sym typeface="Helvetica Neue"/>
              </a:rPr>
              <a:t>leaves </a:t>
            </a:r>
            <a:r>
              <a:rPr lang="en" sz="1800">
                <a:solidFill>
                  <a:schemeClr val="lt1"/>
                </a:solidFill>
                <a:latin typeface="Helvetica Neue"/>
                <a:ea typeface="Helvetica Neue"/>
                <a:cs typeface="Helvetica Neue"/>
                <a:sym typeface="Helvetica Neue"/>
              </a:rPr>
              <a:t>with </a:t>
            </a:r>
            <a:r>
              <a:rPr b="1" lang="en" sz="1800">
                <a:solidFill>
                  <a:schemeClr val="lt1"/>
                </a:solidFill>
                <a:latin typeface="Helvetica Neue"/>
                <a:ea typeface="Helvetica Neue"/>
                <a:cs typeface="Helvetica Neue"/>
                <a:sym typeface="Helvetica Neue"/>
              </a:rPr>
              <a:t>salty </a:t>
            </a:r>
            <a:r>
              <a:rPr lang="en" sz="1800">
                <a:solidFill>
                  <a:schemeClr val="lt1"/>
                </a:solidFill>
                <a:latin typeface="Helvetica Neue"/>
                <a:ea typeface="Helvetica Neue"/>
                <a:cs typeface="Helvetica Neue"/>
                <a:sym typeface="Helvetica Neue"/>
              </a:rPr>
              <a:t>sauces</a:t>
            </a:r>
            <a:endParaRPr sz="1800">
              <a:solidFill>
                <a:schemeClr val="lt1"/>
              </a:solidFill>
              <a:latin typeface="Helvetica Neue"/>
              <a:ea typeface="Helvetica Neue"/>
              <a:cs typeface="Helvetica Neue"/>
              <a:sym typeface="Helvetica Neue"/>
            </a:endParaRPr>
          </a:p>
        </p:txBody>
      </p:sp>
      <p:sp>
        <p:nvSpPr>
          <p:cNvPr id="141" name="Google Shape;141;g2071df2e3aa_0_22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Example: What does OngChoi Mean?</a:t>
            </a:r>
            <a:endParaRPr b="1" sz="3100">
              <a:latin typeface="Helvetica Neue"/>
              <a:ea typeface="Helvetica Neue"/>
              <a:cs typeface="Helvetica Neue"/>
              <a:sym typeface="Helvetica Neue"/>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g2071df2e3aa_0_97"/>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The similarity of the two embeddings </a:t>
            </a:r>
            <a:r>
              <a:rPr i="1" lang="en" sz="2200">
                <a:solidFill>
                  <a:schemeClr val="lt1"/>
                </a:solidFill>
                <a:latin typeface="Helvetica Neue"/>
                <a:ea typeface="Helvetica Neue"/>
                <a:cs typeface="Helvetica Neue"/>
                <a:sym typeface="Helvetica Neue"/>
              </a:rPr>
              <a:t>w</a:t>
            </a:r>
            <a:r>
              <a:rPr lang="en" sz="2200">
                <a:solidFill>
                  <a:schemeClr val="lt1"/>
                </a:solidFill>
                <a:latin typeface="Helvetica Neue"/>
                <a:ea typeface="Helvetica Neue"/>
                <a:cs typeface="Helvetica Neue"/>
                <a:sym typeface="Helvetica Neue"/>
              </a:rPr>
              <a:t> and </a:t>
            </a:r>
            <a:r>
              <a:rPr i="1" lang="en" sz="2200">
                <a:solidFill>
                  <a:schemeClr val="lt1"/>
                </a:solidFill>
                <a:latin typeface="Helvetica Neue"/>
                <a:ea typeface="Helvetica Neue"/>
                <a:cs typeface="Helvetica Neue"/>
                <a:sym typeface="Helvetica Neue"/>
              </a:rPr>
              <a:t>c</a:t>
            </a:r>
            <a:r>
              <a:rPr lang="en" sz="2200">
                <a:solidFill>
                  <a:schemeClr val="lt1"/>
                </a:solidFill>
                <a:latin typeface="Helvetica Neue"/>
                <a:ea typeface="Helvetica Neue"/>
                <a:cs typeface="Helvetica Neue"/>
                <a:sym typeface="Helvetica Neue"/>
              </a:rPr>
              <a:t> can be calculated as their dot product</a:t>
            </a:r>
            <a:endParaRPr sz="2200">
              <a:solidFill>
                <a:schemeClr val="lt1"/>
              </a:solidFill>
              <a:latin typeface="Helvetica Neue"/>
              <a:ea typeface="Helvetica Neue"/>
              <a:cs typeface="Helvetica Neue"/>
              <a:sym typeface="Helvetica Neue"/>
            </a:endParaRPr>
          </a:p>
          <a:p>
            <a:pPr indent="-368300" lvl="1" marL="8001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Similarity(w, c) ∝ w・c </a:t>
            </a:r>
            <a:endParaRPr i="1"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Normalize </a:t>
            </a:r>
            <a:r>
              <a:rPr i="1" lang="en" sz="2200">
                <a:solidFill>
                  <a:schemeClr val="lt1"/>
                </a:solidFill>
                <a:latin typeface="Helvetica Neue"/>
                <a:ea typeface="Helvetica Neue"/>
                <a:cs typeface="Helvetica Neue"/>
                <a:sym typeface="Helvetica Neue"/>
              </a:rPr>
              <a:t>w</a:t>
            </a:r>
            <a:r>
              <a:rPr lang="en" sz="2200">
                <a:solidFill>
                  <a:schemeClr val="lt1"/>
                </a:solidFill>
                <a:latin typeface="Helvetica Neue"/>
                <a:ea typeface="Helvetica Neue"/>
                <a:cs typeface="Helvetica Neue"/>
                <a:sym typeface="Helvetica Neue"/>
              </a:rPr>
              <a:t> · </a:t>
            </a:r>
            <a:r>
              <a:rPr i="1" lang="en" sz="2200">
                <a:solidFill>
                  <a:schemeClr val="lt1"/>
                </a:solidFill>
                <a:latin typeface="Helvetica Neue"/>
                <a:ea typeface="Helvetica Neue"/>
                <a:cs typeface="Helvetica Neue"/>
                <a:sym typeface="Helvetica Neue"/>
              </a:rPr>
              <a:t>c</a:t>
            </a:r>
            <a:r>
              <a:rPr lang="en" sz="2200">
                <a:solidFill>
                  <a:schemeClr val="lt1"/>
                </a:solidFill>
                <a:latin typeface="Helvetica Neue"/>
                <a:ea typeface="Helvetica Neue"/>
                <a:cs typeface="Helvetica Neue"/>
                <a:sym typeface="Helvetica Neue"/>
              </a:rPr>
              <a:t>: Turn similarity into probability using the Logistic Regression sigmoid </a:t>
            </a:r>
            <a:r>
              <a:rPr i="1" lang="en" sz="2200">
                <a:solidFill>
                  <a:schemeClr val="lt1"/>
                </a:solidFill>
                <a:latin typeface="Helvetica Neue"/>
                <a:ea typeface="Helvetica Neue"/>
                <a:cs typeface="Helvetica Neue"/>
                <a:sym typeface="Helvetica Neue"/>
              </a:rPr>
              <a:t>σ</a:t>
            </a:r>
            <a:r>
              <a:rPr lang="en" sz="2200">
                <a:solidFill>
                  <a:schemeClr val="lt1"/>
                </a:solidFill>
                <a:latin typeface="Helvetica Neue"/>
                <a:ea typeface="Helvetica Neue"/>
                <a:cs typeface="Helvetica Neue"/>
                <a:sym typeface="Helvetica Neue"/>
              </a:rPr>
              <a:t>.</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1000"/>
              </a:spcAft>
              <a:buSzPts val="900"/>
              <a:buNone/>
            </a:pPr>
            <a:r>
              <a:t/>
            </a:r>
            <a:endParaRPr sz="2200">
              <a:solidFill>
                <a:schemeClr val="lt1"/>
              </a:solidFill>
              <a:latin typeface="Helvetica Neue"/>
              <a:ea typeface="Helvetica Neue"/>
              <a:cs typeface="Helvetica Neue"/>
              <a:sym typeface="Helvetica Neue"/>
            </a:endParaRPr>
          </a:p>
        </p:txBody>
      </p:sp>
      <p:sp>
        <p:nvSpPr>
          <p:cNvPr id="819" name="Google Shape;819;g2071df2e3aa_0_9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Embedding Similarity to Probability</a:t>
            </a:r>
            <a:endParaRPr b="1" sz="3100">
              <a:latin typeface="Helvetica Neue"/>
              <a:ea typeface="Helvetica Neue"/>
              <a:cs typeface="Helvetica Neue"/>
              <a:sym typeface="Helvetica Neue"/>
            </a:endParaRPr>
          </a:p>
        </p:txBody>
      </p:sp>
      <p:pic>
        <p:nvPicPr>
          <p:cNvPr id="820" name="Google Shape;820;g2071df2e3aa_0_97"/>
          <p:cNvPicPr preferRelativeResize="0"/>
          <p:nvPr/>
        </p:nvPicPr>
        <p:blipFill rotWithShape="1">
          <a:blip r:embed="rId3">
            <a:alphaModFix/>
          </a:blip>
          <a:srcRect b="0" l="0" r="0" t="0"/>
          <a:stretch/>
        </p:blipFill>
        <p:spPr>
          <a:xfrm>
            <a:off x="3455675" y="2711250"/>
            <a:ext cx="5019675" cy="704850"/>
          </a:xfrm>
          <a:prstGeom prst="rect">
            <a:avLst/>
          </a:prstGeom>
          <a:noFill/>
          <a:ln>
            <a:noFill/>
          </a:ln>
        </p:spPr>
      </p:pic>
      <p:pic>
        <p:nvPicPr>
          <p:cNvPr id="821" name="Google Shape;821;g2071df2e3aa_0_97"/>
          <p:cNvPicPr preferRelativeResize="0"/>
          <p:nvPr/>
        </p:nvPicPr>
        <p:blipFill rotWithShape="1">
          <a:blip r:embed="rId4">
            <a:alphaModFix/>
          </a:blip>
          <a:srcRect b="0" l="0" r="0" t="0"/>
          <a:stretch/>
        </p:blipFill>
        <p:spPr>
          <a:xfrm>
            <a:off x="3484768" y="3552705"/>
            <a:ext cx="4933875" cy="1165325"/>
          </a:xfrm>
          <a:prstGeom prst="rect">
            <a:avLst/>
          </a:prstGeom>
          <a:noFill/>
          <a:ln>
            <a:noFill/>
          </a:ln>
        </p:spPr>
      </p:pic>
      <p:sp>
        <p:nvSpPr>
          <p:cNvPr id="822" name="Google Shape;822;g2071df2e3aa_0_97"/>
          <p:cNvSpPr/>
          <p:nvPr/>
        </p:nvSpPr>
        <p:spPr>
          <a:xfrm>
            <a:off x="4307850" y="1512500"/>
            <a:ext cx="4251600" cy="705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lang="en" sz="2200">
                <a:solidFill>
                  <a:schemeClr val="lt1"/>
                </a:solidFill>
                <a:latin typeface="Helvetica Neue"/>
                <a:ea typeface="Helvetica Neue"/>
                <a:cs typeface="Helvetica Neue"/>
                <a:sym typeface="Helvetica Neue"/>
              </a:rPr>
              <a:t>w・c ∈ [-∞, +∞] </a:t>
            </a:r>
            <a:r>
              <a:rPr lang="en" sz="2100">
                <a:solidFill>
                  <a:schemeClr val="lt1"/>
                </a:solidFill>
                <a:latin typeface="Helvetica Neue"/>
                <a:ea typeface="Helvetica Neue"/>
                <a:cs typeface="Helvetica Neue"/>
                <a:sym typeface="Helvetica Neue"/>
              </a:rPr>
              <a:t>Not a Probability</a:t>
            </a:r>
            <a:endParaRPr b="0" i="0" sz="1800" u="none" cap="none" strike="noStrike">
              <a:solidFill>
                <a:srgbClr val="FF0000"/>
              </a:solidFill>
              <a:latin typeface="Helvetica Neue"/>
              <a:ea typeface="Helvetica Neue"/>
              <a:cs typeface="Helvetica Neue"/>
              <a:sym typeface="Helvetica Neue"/>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56"/>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The similarity of the two embeddings </a:t>
            </a:r>
            <a:r>
              <a:rPr i="1" lang="en" sz="2200">
                <a:solidFill>
                  <a:schemeClr val="lt1"/>
                </a:solidFill>
                <a:latin typeface="Helvetica Neue"/>
                <a:ea typeface="Helvetica Neue"/>
                <a:cs typeface="Helvetica Neue"/>
                <a:sym typeface="Helvetica Neue"/>
              </a:rPr>
              <a:t>w</a:t>
            </a:r>
            <a:r>
              <a:rPr lang="en" sz="2200">
                <a:solidFill>
                  <a:schemeClr val="lt1"/>
                </a:solidFill>
                <a:latin typeface="Helvetica Neue"/>
                <a:ea typeface="Helvetica Neue"/>
                <a:cs typeface="Helvetica Neue"/>
                <a:sym typeface="Helvetica Neue"/>
              </a:rPr>
              <a:t> and </a:t>
            </a:r>
            <a:r>
              <a:rPr i="1" lang="en" sz="2200">
                <a:solidFill>
                  <a:schemeClr val="lt1"/>
                </a:solidFill>
                <a:latin typeface="Helvetica Neue"/>
                <a:ea typeface="Helvetica Neue"/>
                <a:cs typeface="Helvetica Neue"/>
                <a:sym typeface="Helvetica Neue"/>
              </a:rPr>
              <a:t>c</a:t>
            </a:r>
            <a:r>
              <a:rPr lang="en" sz="2200">
                <a:solidFill>
                  <a:schemeClr val="lt1"/>
                </a:solidFill>
                <a:latin typeface="Helvetica Neue"/>
                <a:ea typeface="Helvetica Neue"/>
                <a:cs typeface="Helvetica Neue"/>
                <a:sym typeface="Helvetica Neue"/>
              </a:rPr>
              <a:t> can be calculated as their dot product</a:t>
            </a:r>
            <a:endParaRPr sz="2200">
              <a:solidFill>
                <a:schemeClr val="lt1"/>
              </a:solidFill>
              <a:latin typeface="Helvetica Neue"/>
              <a:ea typeface="Helvetica Neue"/>
              <a:cs typeface="Helvetica Neue"/>
              <a:sym typeface="Helvetica Neue"/>
            </a:endParaRPr>
          </a:p>
          <a:p>
            <a:pPr indent="-368300" lvl="1" marL="8001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Similarity(w, c) ∝ w・c</a:t>
            </a:r>
            <a:endParaRPr i="1"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Normalize </a:t>
            </a:r>
            <a:r>
              <a:rPr i="1" lang="en" sz="2200">
                <a:solidFill>
                  <a:schemeClr val="lt1"/>
                </a:solidFill>
                <a:latin typeface="Helvetica Neue"/>
                <a:ea typeface="Helvetica Neue"/>
                <a:cs typeface="Helvetica Neue"/>
                <a:sym typeface="Helvetica Neue"/>
              </a:rPr>
              <a:t>w</a:t>
            </a:r>
            <a:r>
              <a:rPr lang="en" sz="2200">
                <a:solidFill>
                  <a:schemeClr val="lt1"/>
                </a:solidFill>
                <a:latin typeface="Helvetica Neue"/>
                <a:ea typeface="Helvetica Neue"/>
                <a:cs typeface="Helvetica Neue"/>
                <a:sym typeface="Helvetica Neue"/>
              </a:rPr>
              <a:t> · </a:t>
            </a:r>
            <a:r>
              <a:rPr i="1" lang="en" sz="2200">
                <a:solidFill>
                  <a:schemeClr val="lt1"/>
                </a:solidFill>
                <a:latin typeface="Helvetica Neue"/>
                <a:ea typeface="Helvetica Neue"/>
                <a:cs typeface="Helvetica Neue"/>
                <a:sym typeface="Helvetica Neue"/>
              </a:rPr>
              <a:t>c</a:t>
            </a:r>
            <a:r>
              <a:rPr lang="en" sz="2200">
                <a:solidFill>
                  <a:schemeClr val="lt1"/>
                </a:solidFill>
                <a:latin typeface="Helvetica Neue"/>
                <a:ea typeface="Helvetica Neue"/>
                <a:cs typeface="Helvetica Neue"/>
                <a:sym typeface="Helvetica Neue"/>
              </a:rPr>
              <a:t>: Turn similarity into probability using the Logistic Regression sigmoid </a:t>
            </a:r>
            <a:r>
              <a:rPr i="1" lang="en" sz="2200">
                <a:solidFill>
                  <a:schemeClr val="lt1"/>
                </a:solidFill>
                <a:latin typeface="Helvetica Neue"/>
                <a:ea typeface="Helvetica Neue"/>
                <a:cs typeface="Helvetica Neue"/>
                <a:sym typeface="Helvetica Neue"/>
              </a:rPr>
              <a:t>σ</a:t>
            </a:r>
            <a:r>
              <a:rPr lang="en" sz="2200">
                <a:solidFill>
                  <a:schemeClr val="lt1"/>
                </a:solidFill>
                <a:latin typeface="Helvetica Neue"/>
                <a:ea typeface="Helvetica Neue"/>
                <a:cs typeface="Helvetica Neue"/>
                <a:sym typeface="Helvetica Neue"/>
              </a:rPr>
              <a:t>.</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1000"/>
              </a:spcAft>
              <a:buSzPts val="900"/>
              <a:buNone/>
            </a:pPr>
            <a:r>
              <a:t/>
            </a:r>
            <a:endParaRPr sz="2200">
              <a:solidFill>
                <a:schemeClr val="lt1"/>
              </a:solidFill>
              <a:latin typeface="Helvetica Neue"/>
              <a:ea typeface="Helvetica Neue"/>
              <a:cs typeface="Helvetica Neue"/>
              <a:sym typeface="Helvetica Neue"/>
            </a:endParaRPr>
          </a:p>
        </p:txBody>
      </p:sp>
      <p:sp>
        <p:nvSpPr>
          <p:cNvPr id="828" name="Google Shape;828;p5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Embedding Similarity to Probability</a:t>
            </a:r>
            <a:endParaRPr b="1" sz="3100">
              <a:latin typeface="Helvetica Neue"/>
              <a:ea typeface="Helvetica Neue"/>
              <a:cs typeface="Helvetica Neue"/>
              <a:sym typeface="Helvetica Neue"/>
            </a:endParaRPr>
          </a:p>
        </p:txBody>
      </p:sp>
      <p:pic>
        <p:nvPicPr>
          <p:cNvPr id="829" name="Google Shape;829;p56"/>
          <p:cNvPicPr preferRelativeResize="0"/>
          <p:nvPr/>
        </p:nvPicPr>
        <p:blipFill rotWithShape="1">
          <a:blip r:embed="rId3">
            <a:alphaModFix/>
          </a:blip>
          <a:srcRect b="0" l="0" r="0" t="0"/>
          <a:stretch/>
        </p:blipFill>
        <p:spPr>
          <a:xfrm>
            <a:off x="3455675" y="2711250"/>
            <a:ext cx="5019675" cy="704850"/>
          </a:xfrm>
          <a:prstGeom prst="rect">
            <a:avLst/>
          </a:prstGeom>
          <a:noFill/>
          <a:ln>
            <a:noFill/>
          </a:ln>
        </p:spPr>
      </p:pic>
      <p:pic>
        <p:nvPicPr>
          <p:cNvPr id="830" name="Google Shape;830;p56"/>
          <p:cNvPicPr preferRelativeResize="0"/>
          <p:nvPr/>
        </p:nvPicPr>
        <p:blipFill rotWithShape="1">
          <a:blip r:embed="rId4">
            <a:alphaModFix/>
          </a:blip>
          <a:srcRect b="0" l="0" r="0" t="0"/>
          <a:stretch/>
        </p:blipFill>
        <p:spPr>
          <a:xfrm>
            <a:off x="3484768" y="3552705"/>
            <a:ext cx="4933875" cy="1165325"/>
          </a:xfrm>
          <a:prstGeom prst="rect">
            <a:avLst/>
          </a:prstGeom>
          <a:noFill/>
          <a:ln>
            <a:noFill/>
          </a:ln>
        </p:spPr>
      </p:pic>
      <p:sp>
        <p:nvSpPr>
          <p:cNvPr id="831" name="Google Shape;831;p56"/>
          <p:cNvSpPr/>
          <p:nvPr/>
        </p:nvSpPr>
        <p:spPr>
          <a:xfrm>
            <a:off x="3517570" y="2734513"/>
            <a:ext cx="1333200" cy="1331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56"/>
          <p:cNvSpPr/>
          <p:nvPr/>
        </p:nvSpPr>
        <p:spPr>
          <a:xfrm>
            <a:off x="962625" y="3416100"/>
            <a:ext cx="1945500" cy="984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rgbClr val="FF0000"/>
                </a:solidFill>
                <a:latin typeface="Helvetica Neue"/>
                <a:ea typeface="Helvetica Neue"/>
                <a:cs typeface="Helvetica Neue"/>
                <a:sym typeface="Helvetica Neue"/>
              </a:rPr>
              <a:t>Probability for 1 context word.</a:t>
            </a:r>
            <a:endParaRPr b="0" i="0" sz="1900" u="none" cap="none" strike="noStrike">
              <a:solidFill>
                <a:srgbClr val="FF0000"/>
              </a:solidFill>
              <a:latin typeface="Helvetica Neue"/>
              <a:ea typeface="Helvetica Neue"/>
              <a:cs typeface="Helvetica Neue"/>
              <a:sym typeface="Helvetica Neue"/>
            </a:endParaRPr>
          </a:p>
        </p:txBody>
      </p:sp>
      <p:sp>
        <p:nvSpPr>
          <p:cNvPr id="833" name="Google Shape;833;p56"/>
          <p:cNvSpPr/>
          <p:nvPr/>
        </p:nvSpPr>
        <p:spPr>
          <a:xfrm>
            <a:off x="4307850" y="1512500"/>
            <a:ext cx="4251600" cy="705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lang="en" sz="2200">
                <a:solidFill>
                  <a:schemeClr val="lt1"/>
                </a:solidFill>
                <a:latin typeface="Helvetica Neue"/>
                <a:ea typeface="Helvetica Neue"/>
                <a:cs typeface="Helvetica Neue"/>
                <a:sym typeface="Helvetica Neue"/>
              </a:rPr>
              <a:t>w・c ∈ [-∞, +∞] </a:t>
            </a:r>
            <a:r>
              <a:rPr lang="en" sz="2100">
                <a:solidFill>
                  <a:schemeClr val="lt1"/>
                </a:solidFill>
                <a:latin typeface="Helvetica Neue"/>
                <a:ea typeface="Helvetica Neue"/>
                <a:cs typeface="Helvetica Neue"/>
                <a:sym typeface="Helvetica Neue"/>
              </a:rPr>
              <a:t>Not a Probability</a:t>
            </a:r>
            <a:endParaRPr b="0" i="0" sz="1800" u="none" cap="none" strike="noStrike">
              <a:solidFill>
                <a:srgbClr val="FF0000"/>
              </a:solidFill>
              <a:latin typeface="Helvetica Neue"/>
              <a:ea typeface="Helvetica Neue"/>
              <a:cs typeface="Helvetica Neue"/>
              <a:sym typeface="Helvetica Neue"/>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pic>
        <p:nvPicPr>
          <p:cNvPr id="838" name="Google Shape;838;p57"/>
          <p:cNvPicPr preferRelativeResize="0"/>
          <p:nvPr/>
        </p:nvPicPr>
        <p:blipFill rotWithShape="1">
          <a:blip r:embed="rId3">
            <a:alphaModFix/>
          </a:blip>
          <a:srcRect b="0" l="0" r="0" t="0"/>
          <a:stretch/>
        </p:blipFill>
        <p:spPr>
          <a:xfrm>
            <a:off x="4514122" y="2224654"/>
            <a:ext cx="4234799" cy="2014018"/>
          </a:xfrm>
          <a:prstGeom prst="rect">
            <a:avLst/>
          </a:prstGeom>
          <a:noFill/>
          <a:ln>
            <a:noFill/>
          </a:ln>
        </p:spPr>
      </p:pic>
      <p:sp>
        <p:nvSpPr>
          <p:cNvPr id="839" name="Google Shape;839;p57"/>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The P(+ | w, c) calculates the probability for one context word.</a:t>
            </a:r>
            <a:endParaRPr sz="22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SzPts val="900"/>
              <a:buNone/>
            </a:pPr>
            <a:r>
              <a:t/>
            </a:r>
            <a:endParaRPr i="1"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For multiple context words we assume independence and multiply these probabilities.</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For</a:t>
            </a:r>
            <a:r>
              <a:rPr i="1" lang="en" sz="2200">
                <a:solidFill>
                  <a:schemeClr val="lt1"/>
                </a:solidFill>
                <a:latin typeface="Helvetica Neue"/>
                <a:ea typeface="Helvetica Neue"/>
                <a:cs typeface="Helvetica Neue"/>
                <a:sym typeface="Helvetica Neue"/>
              </a:rPr>
              <a:t> L</a:t>
            </a:r>
            <a:r>
              <a:rPr lang="en" sz="2200">
                <a:solidFill>
                  <a:schemeClr val="lt1"/>
                </a:solidFill>
                <a:latin typeface="Helvetica Neue"/>
                <a:ea typeface="Helvetica Neue"/>
                <a:cs typeface="Helvetica Neue"/>
                <a:sym typeface="Helvetica Neue"/>
              </a:rPr>
              <a:t> words in the context </a:t>
            </a:r>
            <a:br>
              <a:rPr lang="en" sz="2200">
                <a:solidFill>
                  <a:schemeClr val="lt1"/>
                </a:solidFill>
                <a:latin typeface="Helvetica Neue"/>
                <a:ea typeface="Helvetica Neue"/>
                <a:cs typeface="Helvetica Neue"/>
                <a:sym typeface="Helvetica Neue"/>
              </a:rPr>
            </a:br>
            <a:r>
              <a:rPr lang="en" sz="2200">
                <a:solidFill>
                  <a:schemeClr val="lt1"/>
                </a:solidFill>
                <a:latin typeface="Helvetica Neue"/>
                <a:ea typeface="Helvetica Neue"/>
                <a:cs typeface="Helvetica Neue"/>
                <a:sym typeface="Helvetica Neue"/>
              </a:rPr>
              <a:t>window, multiply their </a:t>
            </a:r>
            <a:br>
              <a:rPr lang="en" sz="2200">
                <a:solidFill>
                  <a:schemeClr val="lt1"/>
                </a:solidFill>
                <a:latin typeface="Helvetica Neue"/>
                <a:ea typeface="Helvetica Neue"/>
                <a:cs typeface="Helvetica Neue"/>
                <a:sym typeface="Helvetica Neue"/>
              </a:rPr>
            </a:br>
            <a:r>
              <a:rPr lang="en" sz="2200">
                <a:solidFill>
                  <a:schemeClr val="lt1"/>
                </a:solidFill>
                <a:latin typeface="Helvetica Neue"/>
                <a:ea typeface="Helvetica Neue"/>
                <a:cs typeface="Helvetica Neue"/>
                <a:sym typeface="Helvetica Neue"/>
              </a:rPr>
              <a:t>sigmoids.</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1000"/>
              </a:spcAft>
              <a:buSzPts val="900"/>
              <a:buNone/>
            </a:pPr>
            <a:r>
              <a:t/>
            </a:r>
            <a:endParaRPr sz="2200">
              <a:solidFill>
                <a:schemeClr val="lt1"/>
              </a:solidFill>
              <a:latin typeface="Helvetica Neue"/>
              <a:ea typeface="Helvetica Neue"/>
              <a:cs typeface="Helvetica Neue"/>
              <a:sym typeface="Helvetica Neue"/>
            </a:endParaRPr>
          </a:p>
        </p:txBody>
      </p:sp>
      <p:sp>
        <p:nvSpPr>
          <p:cNvPr id="840" name="Google Shape;840;p5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Skip-Gram for Multiple Context Words</a:t>
            </a:r>
            <a:endParaRPr b="1" sz="3100">
              <a:latin typeface="Helvetica Neue"/>
              <a:ea typeface="Helvetica Neue"/>
              <a:cs typeface="Helvetica Neue"/>
              <a:sym typeface="Helvetica Neue"/>
            </a:endParaRPr>
          </a:p>
        </p:txBody>
      </p:sp>
      <p:pic>
        <p:nvPicPr>
          <p:cNvPr id="841" name="Google Shape;841;p57"/>
          <p:cNvPicPr preferRelativeResize="0"/>
          <p:nvPr/>
        </p:nvPicPr>
        <p:blipFill rotWithShape="1">
          <a:blip r:embed="rId4">
            <a:alphaModFix/>
          </a:blip>
          <a:srcRect b="0" l="0" r="0" t="0"/>
          <a:stretch/>
        </p:blipFill>
        <p:spPr>
          <a:xfrm>
            <a:off x="569725" y="1346212"/>
            <a:ext cx="4118025" cy="57825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g2071df2e3aa_0_107"/>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87350" lvl="0" marL="457200" rtl="0" algn="l">
              <a:lnSpc>
                <a:spcPct val="115000"/>
              </a:lnSpc>
              <a:spcBef>
                <a:spcPts val="0"/>
              </a:spcBef>
              <a:spcAft>
                <a:spcPts val="0"/>
              </a:spcAft>
              <a:buClr>
                <a:schemeClr val="lt1"/>
              </a:buClr>
              <a:buSzPts val="2500"/>
              <a:buFont typeface="Helvetica Neue"/>
              <a:buChar char="❏"/>
            </a:pPr>
            <a:r>
              <a:rPr lang="en" sz="2500">
                <a:solidFill>
                  <a:schemeClr val="lt1"/>
                </a:solidFill>
                <a:latin typeface="Helvetica Neue"/>
                <a:ea typeface="Helvetica Neue"/>
                <a:cs typeface="Helvetica Neue"/>
                <a:sym typeface="Helvetica Neue"/>
              </a:rPr>
              <a:t>A probabilistic classifier, given</a:t>
            </a:r>
            <a:endParaRPr sz="2500">
              <a:solidFill>
                <a:schemeClr val="lt1"/>
              </a:solidFill>
              <a:latin typeface="Helvetica Neue"/>
              <a:ea typeface="Helvetica Neue"/>
              <a:cs typeface="Helvetica Neue"/>
              <a:sym typeface="Helvetica Neue"/>
            </a:endParaRPr>
          </a:p>
          <a:p>
            <a:pPr indent="-387350" lvl="1" marL="914400" rtl="0" algn="l">
              <a:lnSpc>
                <a:spcPct val="115000"/>
              </a:lnSpc>
              <a:spcBef>
                <a:spcPts val="1000"/>
              </a:spcBef>
              <a:spcAft>
                <a:spcPts val="0"/>
              </a:spcAft>
              <a:buClr>
                <a:schemeClr val="lt1"/>
              </a:buClr>
              <a:buSzPts val="2500"/>
              <a:buFont typeface="Helvetica Neue"/>
              <a:buChar char="■"/>
            </a:pPr>
            <a:r>
              <a:rPr lang="en" sz="2500">
                <a:solidFill>
                  <a:schemeClr val="lt1"/>
                </a:solidFill>
                <a:latin typeface="Helvetica Neue"/>
                <a:ea typeface="Helvetica Neue"/>
                <a:cs typeface="Helvetica Neue"/>
                <a:sym typeface="Helvetica Neue"/>
              </a:rPr>
              <a:t>A test target word </a:t>
            </a:r>
            <a:r>
              <a:rPr i="1" lang="en" sz="2500">
                <a:solidFill>
                  <a:schemeClr val="lt1"/>
                </a:solidFill>
                <a:latin typeface="Helvetica Neue"/>
                <a:ea typeface="Helvetica Neue"/>
                <a:cs typeface="Helvetica Neue"/>
                <a:sym typeface="Helvetica Neue"/>
              </a:rPr>
              <a:t>w</a:t>
            </a:r>
            <a:endParaRPr i="1" sz="2500">
              <a:solidFill>
                <a:schemeClr val="lt1"/>
              </a:solidFill>
              <a:latin typeface="Helvetica Neue"/>
              <a:ea typeface="Helvetica Neue"/>
              <a:cs typeface="Helvetica Neue"/>
              <a:sym typeface="Helvetica Neue"/>
            </a:endParaRPr>
          </a:p>
          <a:p>
            <a:pPr indent="-387350" lvl="1" marL="914400" rtl="0" algn="l">
              <a:lnSpc>
                <a:spcPct val="115000"/>
              </a:lnSpc>
              <a:spcBef>
                <a:spcPts val="1000"/>
              </a:spcBef>
              <a:spcAft>
                <a:spcPts val="0"/>
              </a:spcAft>
              <a:buClr>
                <a:schemeClr val="lt1"/>
              </a:buClr>
              <a:buSzPts val="2500"/>
              <a:buFont typeface="Helvetica Neue"/>
              <a:buChar char="■"/>
            </a:pPr>
            <a:r>
              <a:rPr lang="en" sz="2500">
                <a:solidFill>
                  <a:schemeClr val="lt1"/>
                </a:solidFill>
                <a:latin typeface="Helvetica Neue"/>
                <a:ea typeface="Helvetica Neue"/>
                <a:cs typeface="Helvetica Neue"/>
                <a:sym typeface="Helvetica Neue"/>
              </a:rPr>
              <a:t>Its context window of </a:t>
            </a:r>
            <a:r>
              <a:rPr i="1" lang="en" sz="2500">
                <a:solidFill>
                  <a:schemeClr val="lt1"/>
                </a:solidFill>
                <a:latin typeface="Helvetica Neue"/>
                <a:ea typeface="Helvetica Neue"/>
                <a:cs typeface="Helvetica Neue"/>
                <a:sym typeface="Helvetica Neue"/>
              </a:rPr>
              <a:t>L</a:t>
            </a:r>
            <a:r>
              <a:rPr lang="en" sz="2500">
                <a:solidFill>
                  <a:schemeClr val="lt1"/>
                </a:solidFill>
                <a:latin typeface="Helvetica Neue"/>
                <a:ea typeface="Helvetica Neue"/>
                <a:cs typeface="Helvetica Neue"/>
                <a:sym typeface="Helvetica Neue"/>
              </a:rPr>
              <a:t> words </a:t>
            </a:r>
            <a:r>
              <a:rPr i="1" lang="en" sz="2500">
                <a:solidFill>
                  <a:schemeClr val="lt1"/>
                </a:solidFill>
                <a:latin typeface="Helvetica Neue"/>
                <a:ea typeface="Helvetica Neue"/>
                <a:cs typeface="Helvetica Neue"/>
                <a:sym typeface="Helvetica Neue"/>
              </a:rPr>
              <a:t>c</a:t>
            </a:r>
            <a:r>
              <a:rPr baseline="-25000" lang="en" sz="2500">
                <a:solidFill>
                  <a:schemeClr val="lt1"/>
                </a:solidFill>
                <a:latin typeface="Helvetica Neue"/>
                <a:ea typeface="Helvetica Neue"/>
                <a:cs typeface="Helvetica Neue"/>
                <a:sym typeface="Helvetica Neue"/>
              </a:rPr>
              <a:t>1:</a:t>
            </a:r>
            <a:r>
              <a:rPr baseline="-25000" i="1" lang="en" sz="2500">
                <a:solidFill>
                  <a:schemeClr val="lt1"/>
                </a:solidFill>
                <a:latin typeface="Helvetica Neue"/>
                <a:ea typeface="Helvetica Neue"/>
                <a:cs typeface="Helvetica Neue"/>
                <a:sym typeface="Helvetica Neue"/>
              </a:rPr>
              <a:t>L</a:t>
            </a:r>
            <a:endParaRPr baseline="-25000" i="1" sz="2500">
              <a:solidFill>
                <a:schemeClr val="lt1"/>
              </a:solidFill>
              <a:latin typeface="Helvetica Neue"/>
              <a:ea typeface="Helvetica Neue"/>
              <a:cs typeface="Helvetica Neue"/>
              <a:sym typeface="Helvetica Neue"/>
            </a:endParaRPr>
          </a:p>
          <a:p>
            <a:pPr indent="-387350" lvl="0" marL="457200" rtl="0" algn="l">
              <a:lnSpc>
                <a:spcPct val="115000"/>
              </a:lnSpc>
              <a:spcBef>
                <a:spcPts val="1000"/>
              </a:spcBef>
              <a:spcAft>
                <a:spcPts val="1000"/>
              </a:spcAft>
              <a:buClr>
                <a:schemeClr val="lt1"/>
              </a:buClr>
              <a:buSzPts val="2500"/>
              <a:buFont typeface="Helvetica Neue"/>
              <a:buChar char="❏"/>
            </a:pPr>
            <a:r>
              <a:rPr lang="en" sz="2500">
                <a:solidFill>
                  <a:schemeClr val="lt1"/>
                </a:solidFill>
                <a:latin typeface="Helvetica Neue"/>
                <a:ea typeface="Helvetica Neue"/>
                <a:cs typeface="Helvetica Neue"/>
                <a:sym typeface="Helvetica Neue"/>
              </a:rPr>
              <a:t>Estimates the probability that w occurs in this window based on similarity of w embeddings to </a:t>
            </a:r>
            <a:r>
              <a:rPr i="1" lang="en" sz="2500">
                <a:solidFill>
                  <a:schemeClr val="lt1"/>
                </a:solidFill>
                <a:latin typeface="Helvetica Neue"/>
                <a:ea typeface="Helvetica Neue"/>
                <a:cs typeface="Helvetica Neue"/>
                <a:sym typeface="Helvetica Neue"/>
              </a:rPr>
              <a:t>c</a:t>
            </a:r>
            <a:r>
              <a:rPr baseline="-25000" lang="en" sz="2500">
                <a:solidFill>
                  <a:schemeClr val="lt1"/>
                </a:solidFill>
                <a:latin typeface="Helvetica Neue"/>
                <a:ea typeface="Helvetica Neue"/>
                <a:cs typeface="Helvetica Neue"/>
                <a:sym typeface="Helvetica Neue"/>
              </a:rPr>
              <a:t>1:</a:t>
            </a:r>
            <a:r>
              <a:rPr baseline="-25000" i="1" lang="en" sz="2500">
                <a:solidFill>
                  <a:schemeClr val="lt1"/>
                </a:solidFill>
                <a:latin typeface="Helvetica Neue"/>
                <a:ea typeface="Helvetica Neue"/>
                <a:cs typeface="Helvetica Neue"/>
                <a:sym typeface="Helvetica Neue"/>
              </a:rPr>
              <a:t>L</a:t>
            </a:r>
            <a:r>
              <a:rPr i="1" lang="en" sz="2500">
                <a:solidFill>
                  <a:schemeClr val="lt1"/>
                </a:solidFill>
                <a:latin typeface="Helvetica Neue"/>
                <a:ea typeface="Helvetica Neue"/>
                <a:cs typeface="Helvetica Neue"/>
                <a:sym typeface="Helvetica Neue"/>
              </a:rPr>
              <a:t> </a:t>
            </a:r>
            <a:r>
              <a:rPr lang="en" sz="2500">
                <a:solidFill>
                  <a:schemeClr val="lt1"/>
                </a:solidFill>
                <a:latin typeface="Helvetica Neue"/>
                <a:ea typeface="Helvetica Neue"/>
                <a:cs typeface="Helvetica Neue"/>
                <a:sym typeface="Helvetica Neue"/>
              </a:rPr>
              <a:t>embeddings.</a:t>
            </a:r>
            <a:endParaRPr sz="2500">
              <a:solidFill>
                <a:schemeClr val="lt1"/>
              </a:solidFill>
              <a:latin typeface="Helvetica Neue"/>
              <a:ea typeface="Helvetica Neue"/>
              <a:cs typeface="Helvetica Neue"/>
              <a:sym typeface="Helvetica Neue"/>
            </a:endParaRPr>
          </a:p>
        </p:txBody>
      </p:sp>
      <p:sp>
        <p:nvSpPr>
          <p:cNvPr id="847" name="Google Shape;847;g2071df2e3aa_0_10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Skip-Gram Classifier: Summary</a:t>
            </a:r>
            <a:endParaRPr b="1" sz="3100">
              <a:latin typeface="Helvetica Neue"/>
              <a:ea typeface="Helvetica Neue"/>
              <a:cs typeface="Helvetica Neue"/>
              <a:sym typeface="Helvetica Neue"/>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g2071df2e3aa_0_114"/>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87350" lvl="0" marL="457200" rtl="0" algn="l">
              <a:lnSpc>
                <a:spcPct val="115000"/>
              </a:lnSpc>
              <a:spcBef>
                <a:spcPts val="0"/>
              </a:spcBef>
              <a:spcAft>
                <a:spcPts val="0"/>
              </a:spcAft>
              <a:buClr>
                <a:schemeClr val="lt1"/>
              </a:buClr>
              <a:buSzPts val="2500"/>
              <a:buFont typeface="Helvetica Neue"/>
              <a:buChar char="❏"/>
            </a:pPr>
            <a:r>
              <a:rPr lang="en" sz="2500">
                <a:solidFill>
                  <a:schemeClr val="lt1"/>
                </a:solidFill>
                <a:latin typeface="Helvetica Neue"/>
                <a:ea typeface="Helvetica Neue"/>
                <a:cs typeface="Helvetica Neue"/>
                <a:sym typeface="Helvetica Neue"/>
              </a:rPr>
              <a:t>A probabilistic classifier, given</a:t>
            </a:r>
            <a:endParaRPr sz="2500">
              <a:solidFill>
                <a:schemeClr val="lt1"/>
              </a:solidFill>
              <a:latin typeface="Helvetica Neue"/>
              <a:ea typeface="Helvetica Neue"/>
              <a:cs typeface="Helvetica Neue"/>
              <a:sym typeface="Helvetica Neue"/>
            </a:endParaRPr>
          </a:p>
          <a:p>
            <a:pPr indent="-387350" lvl="1" marL="914400" rtl="0" algn="l">
              <a:lnSpc>
                <a:spcPct val="115000"/>
              </a:lnSpc>
              <a:spcBef>
                <a:spcPts val="1000"/>
              </a:spcBef>
              <a:spcAft>
                <a:spcPts val="0"/>
              </a:spcAft>
              <a:buClr>
                <a:schemeClr val="lt1"/>
              </a:buClr>
              <a:buSzPts val="2500"/>
              <a:buFont typeface="Helvetica Neue"/>
              <a:buChar char="■"/>
            </a:pPr>
            <a:r>
              <a:rPr lang="en" sz="2500">
                <a:solidFill>
                  <a:schemeClr val="lt1"/>
                </a:solidFill>
                <a:latin typeface="Helvetica Neue"/>
                <a:ea typeface="Helvetica Neue"/>
                <a:cs typeface="Helvetica Neue"/>
                <a:sym typeface="Helvetica Neue"/>
              </a:rPr>
              <a:t>A test target word </a:t>
            </a:r>
            <a:r>
              <a:rPr i="1" lang="en" sz="2500">
                <a:solidFill>
                  <a:schemeClr val="lt1"/>
                </a:solidFill>
                <a:latin typeface="Helvetica Neue"/>
                <a:ea typeface="Helvetica Neue"/>
                <a:cs typeface="Helvetica Neue"/>
                <a:sym typeface="Helvetica Neue"/>
              </a:rPr>
              <a:t>w</a:t>
            </a:r>
            <a:endParaRPr i="1" sz="2500">
              <a:solidFill>
                <a:schemeClr val="lt1"/>
              </a:solidFill>
              <a:latin typeface="Helvetica Neue"/>
              <a:ea typeface="Helvetica Neue"/>
              <a:cs typeface="Helvetica Neue"/>
              <a:sym typeface="Helvetica Neue"/>
            </a:endParaRPr>
          </a:p>
          <a:p>
            <a:pPr indent="-387350" lvl="1" marL="914400" rtl="0" algn="l">
              <a:lnSpc>
                <a:spcPct val="115000"/>
              </a:lnSpc>
              <a:spcBef>
                <a:spcPts val="1000"/>
              </a:spcBef>
              <a:spcAft>
                <a:spcPts val="0"/>
              </a:spcAft>
              <a:buClr>
                <a:schemeClr val="lt1"/>
              </a:buClr>
              <a:buSzPts val="2500"/>
              <a:buFont typeface="Helvetica Neue"/>
              <a:buChar char="■"/>
            </a:pPr>
            <a:r>
              <a:rPr lang="en" sz="2500">
                <a:solidFill>
                  <a:schemeClr val="lt1"/>
                </a:solidFill>
                <a:latin typeface="Helvetica Neue"/>
                <a:ea typeface="Helvetica Neue"/>
                <a:cs typeface="Helvetica Neue"/>
                <a:sym typeface="Helvetica Neue"/>
              </a:rPr>
              <a:t>Its context window of </a:t>
            </a:r>
            <a:r>
              <a:rPr i="1" lang="en" sz="2500">
                <a:solidFill>
                  <a:schemeClr val="lt1"/>
                </a:solidFill>
                <a:latin typeface="Helvetica Neue"/>
                <a:ea typeface="Helvetica Neue"/>
                <a:cs typeface="Helvetica Neue"/>
                <a:sym typeface="Helvetica Neue"/>
              </a:rPr>
              <a:t>L</a:t>
            </a:r>
            <a:r>
              <a:rPr lang="en" sz="2500">
                <a:solidFill>
                  <a:schemeClr val="lt1"/>
                </a:solidFill>
                <a:latin typeface="Helvetica Neue"/>
                <a:ea typeface="Helvetica Neue"/>
                <a:cs typeface="Helvetica Neue"/>
                <a:sym typeface="Helvetica Neue"/>
              </a:rPr>
              <a:t> words </a:t>
            </a:r>
            <a:r>
              <a:rPr i="1" lang="en" sz="2500">
                <a:solidFill>
                  <a:schemeClr val="lt1"/>
                </a:solidFill>
                <a:latin typeface="Helvetica Neue"/>
                <a:ea typeface="Helvetica Neue"/>
                <a:cs typeface="Helvetica Neue"/>
                <a:sym typeface="Helvetica Neue"/>
              </a:rPr>
              <a:t>c</a:t>
            </a:r>
            <a:r>
              <a:rPr baseline="-25000" lang="en" sz="2500">
                <a:solidFill>
                  <a:schemeClr val="lt1"/>
                </a:solidFill>
                <a:latin typeface="Helvetica Neue"/>
                <a:ea typeface="Helvetica Neue"/>
                <a:cs typeface="Helvetica Neue"/>
                <a:sym typeface="Helvetica Neue"/>
              </a:rPr>
              <a:t>1:</a:t>
            </a:r>
            <a:r>
              <a:rPr baseline="-25000" i="1" lang="en" sz="2500">
                <a:solidFill>
                  <a:schemeClr val="lt1"/>
                </a:solidFill>
                <a:latin typeface="Helvetica Neue"/>
                <a:ea typeface="Helvetica Neue"/>
                <a:cs typeface="Helvetica Neue"/>
                <a:sym typeface="Helvetica Neue"/>
              </a:rPr>
              <a:t>L</a:t>
            </a:r>
            <a:endParaRPr baseline="-25000" i="1" sz="2500">
              <a:solidFill>
                <a:schemeClr val="lt1"/>
              </a:solidFill>
              <a:latin typeface="Helvetica Neue"/>
              <a:ea typeface="Helvetica Neue"/>
              <a:cs typeface="Helvetica Neue"/>
              <a:sym typeface="Helvetica Neue"/>
            </a:endParaRPr>
          </a:p>
          <a:p>
            <a:pPr indent="-387350" lvl="0" marL="457200" rtl="0" algn="l">
              <a:lnSpc>
                <a:spcPct val="115000"/>
              </a:lnSpc>
              <a:spcBef>
                <a:spcPts val="1000"/>
              </a:spcBef>
              <a:spcAft>
                <a:spcPts val="0"/>
              </a:spcAft>
              <a:buClr>
                <a:schemeClr val="lt1"/>
              </a:buClr>
              <a:buSzPts val="2500"/>
              <a:buFont typeface="Helvetica Neue"/>
              <a:buChar char="❏"/>
            </a:pPr>
            <a:r>
              <a:rPr lang="en" sz="2500">
                <a:solidFill>
                  <a:schemeClr val="lt1"/>
                </a:solidFill>
                <a:latin typeface="Helvetica Neue"/>
                <a:ea typeface="Helvetica Neue"/>
                <a:cs typeface="Helvetica Neue"/>
                <a:sym typeface="Helvetica Neue"/>
              </a:rPr>
              <a:t>Estimates the probability that w occurs in this window based on similarity of w embeddings to </a:t>
            </a:r>
            <a:r>
              <a:rPr i="1" lang="en" sz="2500">
                <a:solidFill>
                  <a:schemeClr val="lt1"/>
                </a:solidFill>
                <a:latin typeface="Helvetica Neue"/>
                <a:ea typeface="Helvetica Neue"/>
                <a:cs typeface="Helvetica Neue"/>
                <a:sym typeface="Helvetica Neue"/>
              </a:rPr>
              <a:t>c</a:t>
            </a:r>
            <a:r>
              <a:rPr baseline="-25000" lang="en" sz="2500">
                <a:solidFill>
                  <a:schemeClr val="lt1"/>
                </a:solidFill>
                <a:latin typeface="Helvetica Neue"/>
                <a:ea typeface="Helvetica Neue"/>
                <a:cs typeface="Helvetica Neue"/>
                <a:sym typeface="Helvetica Neue"/>
              </a:rPr>
              <a:t>1:</a:t>
            </a:r>
            <a:r>
              <a:rPr baseline="-25000" i="1" lang="en" sz="2500">
                <a:solidFill>
                  <a:schemeClr val="lt1"/>
                </a:solidFill>
                <a:latin typeface="Helvetica Neue"/>
                <a:ea typeface="Helvetica Neue"/>
                <a:cs typeface="Helvetica Neue"/>
                <a:sym typeface="Helvetica Neue"/>
              </a:rPr>
              <a:t>L</a:t>
            </a:r>
            <a:r>
              <a:rPr i="1" lang="en" sz="2500">
                <a:solidFill>
                  <a:schemeClr val="lt1"/>
                </a:solidFill>
                <a:latin typeface="Helvetica Neue"/>
                <a:ea typeface="Helvetica Neue"/>
                <a:cs typeface="Helvetica Neue"/>
                <a:sym typeface="Helvetica Neue"/>
              </a:rPr>
              <a:t> </a:t>
            </a:r>
            <a:r>
              <a:rPr lang="en" sz="2500">
                <a:solidFill>
                  <a:schemeClr val="lt1"/>
                </a:solidFill>
                <a:latin typeface="Helvetica Neue"/>
                <a:ea typeface="Helvetica Neue"/>
                <a:cs typeface="Helvetica Neue"/>
                <a:sym typeface="Helvetica Neue"/>
              </a:rPr>
              <a:t>embeddings.</a:t>
            </a:r>
            <a:endParaRPr sz="2500">
              <a:solidFill>
                <a:schemeClr val="lt1"/>
              </a:solidFill>
              <a:latin typeface="Helvetica Neue"/>
              <a:ea typeface="Helvetica Neue"/>
              <a:cs typeface="Helvetica Neue"/>
              <a:sym typeface="Helvetica Neue"/>
            </a:endParaRPr>
          </a:p>
          <a:p>
            <a:pPr indent="-387350" lvl="0" marL="457200" rtl="0" algn="l">
              <a:lnSpc>
                <a:spcPct val="115000"/>
              </a:lnSpc>
              <a:spcBef>
                <a:spcPts val="1000"/>
              </a:spcBef>
              <a:spcAft>
                <a:spcPts val="1000"/>
              </a:spcAft>
              <a:buClr>
                <a:schemeClr val="lt1"/>
              </a:buClr>
              <a:buSzPts val="2500"/>
              <a:buFont typeface="Helvetica Neue"/>
              <a:buChar char="❏"/>
            </a:pPr>
            <a:r>
              <a:rPr lang="en" sz="2500">
                <a:solidFill>
                  <a:schemeClr val="lt1"/>
                </a:solidFill>
                <a:latin typeface="Helvetica Neue"/>
                <a:ea typeface="Helvetica Neue"/>
                <a:cs typeface="Helvetica Neue"/>
                <a:sym typeface="Helvetica Neue"/>
              </a:rPr>
              <a:t>To compute this we need embeddings for the target word and the context words.</a:t>
            </a:r>
            <a:endParaRPr sz="2500">
              <a:solidFill>
                <a:schemeClr val="lt1"/>
              </a:solidFill>
              <a:latin typeface="Helvetica Neue"/>
              <a:ea typeface="Helvetica Neue"/>
              <a:cs typeface="Helvetica Neue"/>
              <a:sym typeface="Helvetica Neue"/>
            </a:endParaRPr>
          </a:p>
        </p:txBody>
      </p:sp>
      <p:sp>
        <p:nvSpPr>
          <p:cNvPr id="853" name="Google Shape;853;g2071df2e3aa_0_11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Skip-Gram Classifier: Summary</a:t>
            </a:r>
            <a:endParaRPr b="1" sz="3100">
              <a:latin typeface="Helvetica Neue"/>
              <a:ea typeface="Helvetica Neue"/>
              <a:cs typeface="Helvetica Neue"/>
              <a:sym typeface="Helvetica Neue"/>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58"/>
          <p:cNvSpPr/>
          <p:nvPr/>
        </p:nvSpPr>
        <p:spPr>
          <a:xfrm>
            <a:off x="-202500" y="1379150"/>
            <a:ext cx="9549000" cy="2614200"/>
          </a:xfrm>
          <a:prstGeom prst="rect">
            <a:avLst/>
          </a:prstGeom>
          <a:noFill/>
          <a:ln cap="flat" cmpd="sng" w="76200">
            <a:solidFill>
              <a:srgbClr val="0D0CC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58"/>
          <p:cNvSpPr txBox="1"/>
          <p:nvPr>
            <p:ph type="title"/>
          </p:nvPr>
        </p:nvSpPr>
        <p:spPr>
          <a:xfrm>
            <a:off x="213450" y="1657175"/>
            <a:ext cx="8717100" cy="22053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5900">
                <a:solidFill>
                  <a:srgbClr val="FB2F66"/>
                </a:solidFill>
                <a:latin typeface="Helvetica Neue"/>
                <a:ea typeface="Helvetica Neue"/>
                <a:cs typeface="Helvetica Neue"/>
                <a:sym typeface="Helvetica Neue"/>
              </a:rPr>
              <a:t>Learning </a:t>
            </a:r>
            <a:endParaRPr b="1" sz="5900">
              <a:solidFill>
                <a:srgbClr val="FB2F66"/>
              </a:solidFill>
              <a:latin typeface="Helvetica Neue"/>
              <a:ea typeface="Helvetica Neue"/>
              <a:cs typeface="Helvetica Neue"/>
              <a:sym typeface="Helvetica Neue"/>
            </a:endParaRPr>
          </a:p>
          <a:p>
            <a:pPr indent="0" lvl="0" marL="0" rtl="0" algn="l">
              <a:lnSpc>
                <a:spcPct val="100000"/>
              </a:lnSpc>
              <a:spcBef>
                <a:spcPts val="0"/>
              </a:spcBef>
              <a:spcAft>
                <a:spcPts val="0"/>
              </a:spcAft>
              <a:buSzPts val="900"/>
              <a:buNone/>
            </a:pPr>
            <a:r>
              <a:rPr b="1" lang="en" sz="5900">
                <a:solidFill>
                  <a:srgbClr val="FB2F66"/>
                </a:solidFill>
                <a:latin typeface="Helvetica Neue"/>
                <a:ea typeface="Helvetica Neue"/>
                <a:cs typeface="Helvetica Neue"/>
                <a:sym typeface="Helvetica Neue"/>
              </a:rPr>
              <a:t>the Embeddings</a:t>
            </a:r>
            <a:endParaRPr b="1" sz="5900">
              <a:solidFill>
                <a:srgbClr val="FB2F66"/>
              </a:solidFill>
              <a:latin typeface="Helvetica Neue"/>
              <a:ea typeface="Helvetica Neue"/>
              <a:cs typeface="Helvetica Neue"/>
              <a:sym typeface="Helvetica Neue"/>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59"/>
          <p:cNvSpPr txBox="1"/>
          <p:nvPr>
            <p:ph idx="1" type="body"/>
          </p:nvPr>
        </p:nvSpPr>
        <p:spPr>
          <a:xfrm>
            <a:off x="205450" y="882500"/>
            <a:ext cx="8717100" cy="13602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Consider the following Skip-Gram training data:</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rPr lang="en" sz="2200">
                <a:solidFill>
                  <a:schemeClr val="lt1"/>
                </a:solidFill>
                <a:latin typeface="Helvetica Neue"/>
                <a:ea typeface="Helvetica Neue"/>
                <a:cs typeface="Helvetica Neue"/>
                <a:sym typeface="Helvetica Neue"/>
              </a:rPr>
              <a:t>… lemon, a [</a:t>
            </a:r>
            <a:r>
              <a:rPr lang="en" sz="2200">
                <a:solidFill>
                  <a:schemeClr val="lt1"/>
                </a:solidFill>
                <a:highlight>
                  <a:srgbClr val="F9CB9C"/>
                </a:highlight>
                <a:latin typeface="Helvetica Neue"/>
                <a:ea typeface="Helvetica Neue"/>
                <a:cs typeface="Helvetica Neue"/>
                <a:sym typeface="Helvetica Neue"/>
              </a:rPr>
              <a:t>tablespoon</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of</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4CCCC"/>
                </a:highlight>
                <a:latin typeface="Helvetica Neue"/>
                <a:ea typeface="Helvetica Neue"/>
                <a:cs typeface="Helvetica Neue"/>
                <a:sym typeface="Helvetica Neue"/>
              </a:rPr>
              <a:t>apricot</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jam</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a</a:t>
            </a:r>
            <a:r>
              <a:rPr lang="en" sz="2200">
                <a:solidFill>
                  <a:schemeClr val="lt1"/>
                </a:solidFill>
                <a:latin typeface="Helvetica Neue"/>
                <a:ea typeface="Helvetica Neue"/>
                <a:cs typeface="Helvetica Neue"/>
                <a:sym typeface="Helvetica Neue"/>
              </a:rPr>
              <a:t>] pinch …</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9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2000">
              <a:solidFill>
                <a:schemeClr val="lt1"/>
              </a:solidFill>
              <a:latin typeface="Helvetica Neue"/>
              <a:ea typeface="Helvetica Neue"/>
              <a:cs typeface="Helvetica Neue"/>
              <a:sym typeface="Helvetica Neue"/>
            </a:endParaRPr>
          </a:p>
        </p:txBody>
      </p:sp>
      <p:sp>
        <p:nvSpPr>
          <p:cNvPr id="865" name="Google Shape;865;p5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Training Skip-Gram Classifier</a:t>
            </a:r>
            <a:endParaRPr b="1" sz="3100">
              <a:latin typeface="Helvetica Neue"/>
              <a:ea typeface="Helvetica Neue"/>
              <a:cs typeface="Helvetica Neue"/>
              <a:sym typeface="Helvetica Neue"/>
            </a:endParaRPr>
          </a:p>
        </p:txBody>
      </p:sp>
      <p:sp>
        <p:nvSpPr>
          <p:cNvPr id="866" name="Google Shape;866;p59"/>
          <p:cNvSpPr txBox="1"/>
          <p:nvPr/>
        </p:nvSpPr>
        <p:spPr>
          <a:xfrm>
            <a:off x="4028705" y="1678280"/>
            <a:ext cx="1005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E06666"/>
                </a:solidFill>
                <a:latin typeface="Helvetica Neue"/>
                <a:ea typeface="Helvetica Neue"/>
                <a:cs typeface="Helvetica Neue"/>
                <a:sym typeface="Helvetica Neue"/>
              </a:rPr>
              <a:t>[target]</a:t>
            </a:r>
            <a:endParaRPr b="0" i="0" sz="1100" u="none" cap="none" strike="noStrike">
              <a:solidFill>
                <a:srgbClr val="E06666"/>
              </a:solidFill>
              <a:latin typeface="Arial"/>
              <a:ea typeface="Arial"/>
              <a:cs typeface="Arial"/>
              <a:sym typeface="Arial"/>
            </a:endParaRPr>
          </a:p>
        </p:txBody>
      </p:sp>
      <p:sp>
        <p:nvSpPr>
          <p:cNvPr id="867" name="Google Shape;867;p59"/>
          <p:cNvSpPr txBox="1"/>
          <p:nvPr/>
        </p:nvSpPr>
        <p:spPr>
          <a:xfrm>
            <a:off x="5062708"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3</a:t>
            </a:r>
            <a:endParaRPr b="0" baseline="-25000" i="0" sz="1100" u="none" cap="none" strike="noStrike">
              <a:solidFill>
                <a:srgbClr val="434343"/>
              </a:solidFill>
              <a:latin typeface="Arial"/>
              <a:ea typeface="Arial"/>
              <a:cs typeface="Arial"/>
              <a:sym typeface="Arial"/>
            </a:endParaRPr>
          </a:p>
        </p:txBody>
      </p:sp>
      <p:sp>
        <p:nvSpPr>
          <p:cNvPr id="868" name="Google Shape;868;p59"/>
          <p:cNvSpPr txBox="1"/>
          <p:nvPr/>
        </p:nvSpPr>
        <p:spPr>
          <a:xfrm>
            <a:off x="5552703"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4</a:t>
            </a:r>
            <a:endParaRPr b="0" baseline="-25000" i="0" sz="1100" u="none" cap="none" strike="noStrike">
              <a:solidFill>
                <a:srgbClr val="434343"/>
              </a:solidFill>
              <a:latin typeface="Arial"/>
              <a:ea typeface="Arial"/>
              <a:cs typeface="Arial"/>
              <a:sym typeface="Arial"/>
            </a:endParaRPr>
          </a:p>
        </p:txBody>
      </p:sp>
      <p:sp>
        <p:nvSpPr>
          <p:cNvPr id="869" name="Google Shape;869;p59"/>
          <p:cNvSpPr txBox="1"/>
          <p:nvPr/>
        </p:nvSpPr>
        <p:spPr>
          <a:xfrm>
            <a:off x="2776708"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1</a:t>
            </a:r>
            <a:endParaRPr b="0" baseline="-25000" i="0" sz="1100" u="none" cap="none" strike="noStrike">
              <a:solidFill>
                <a:srgbClr val="434343"/>
              </a:solidFill>
              <a:latin typeface="Arial"/>
              <a:ea typeface="Arial"/>
              <a:cs typeface="Arial"/>
              <a:sym typeface="Arial"/>
            </a:endParaRPr>
          </a:p>
        </p:txBody>
      </p:sp>
      <p:sp>
        <p:nvSpPr>
          <p:cNvPr id="870" name="Google Shape;870;p59"/>
          <p:cNvSpPr txBox="1"/>
          <p:nvPr/>
        </p:nvSpPr>
        <p:spPr>
          <a:xfrm>
            <a:off x="3723903"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2</a:t>
            </a:r>
            <a:endParaRPr b="0" baseline="-25000" i="0" sz="1100" u="none" cap="none" strike="noStrike">
              <a:solidFill>
                <a:srgbClr val="434343"/>
              </a:solidFill>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g2071df2e3aa_0_119"/>
          <p:cNvSpPr txBox="1"/>
          <p:nvPr>
            <p:ph idx="1" type="body"/>
          </p:nvPr>
        </p:nvSpPr>
        <p:spPr>
          <a:xfrm>
            <a:off x="205450" y="882500"/>
            <a:ext cx="8717100" cy="13602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Consider the following Skip-Gram training data:</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rPr lang="en" sz="2200">
                <a:solidFill>
                  <a:schemeClr val="lt1"/>
                </a:solidFill>
                <a:latin typeface="Helvetica Neue"/>
                <a:ea typeface="Helvetica Neue"/>
                <a:cs typeface="Helvetica Neue"/>
                <a:sym typeface="Helvetica Neue"/>
              </a:rPr>
              <a:t>… lemon, a [</a:t>
            </a:r>
            <a:r>
              <a:rPr lang="en" sz="2200">
                <a:solidFill>
                  <a:schemeClr val="lt1"/>
                </a:solidFill>
                <a:highlight>
                  <a:srgbClr val="F9CB9C"/>
                </a:highlight>
                <a:latin typeface="Helvetica Neue"/>
                <a:ea typeface="Helvetica Neue"/>
                <a:cs typeface="Helvetica Neue"/>
                <a:sym typeface="Helvetica Neue"/>
              </a:rPr>
              <a:t>tablespoon</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of</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4CCCC"/>
                </a:highlight>
                <a:latin typeface="Helvetica Neue"/>
                <a:ea typeface="Helvetica Neue"/>
                <a:cs typeface="Helvetica Neue"/>
                <a:sym typeface="Helvetica Neue"/>
              </a:rPr>
              <a:t>apricot</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jam</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a</a:t>
            </a:r>
            <a:r>
              <a:rPr lang="en" sz="2200">
                <a:solidFill>
                  <a:schemeClr val="lt1"/>
                </a:solidFill>
                <a:latin typeface="Helvetica Neue"/>
                <a:ea typeface="Helvetica Neue"/>
                <a:cs typeface="Helvetica Neue"/>
                <a:sym typeface="Helvetica Neue"/>
              </a:rPr>
              <a:t>] pinch …</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9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2000">
              <a:solidFill>
                <a:schemeClr val="lt1"/>
              </a:solidFill>
              <a:latin typeface="Helvetica Neue"/>
              <a:ea typeface="Helvetica Neue"/>
              <a:cs typeface="Helvetica Neue"/>
              <a:sym typeface="Helvetica Neue"/>
            </a:endParaRPr>
          </a:p>
        </p:txBody>
      </p:sp>
      <p:sp>
        <p:nvSpPr>
          <p:cNvPr id="876" name="Google Shape;876;g2071df2e3aa_0_11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Training Skip-Gram Classifier</a:t>
            </a:r>
            <a:endParaRPr b="1" sz="3100">
              <a:latin typeface="Helvetica Neue"/>
              <a:ea typeface="Helvetica Neue"/>
              <a:cs typeface="Helvetica Neue"/>
              <a:sym typeface="Helvetica Neue"/>
            </a:endParaRPr>
          </a:p>
        </p:txBody>
      </p:sp>
      <p:sp>
        <p:nvSpPr>
          <p:cNvPr id="877" name="Google Shape;877;g2071df2e3aa_0_119"/>
          <p:cNvSpPr txBox="1"/>
          <p:nvPr/>
        </p:nvSpPr>
        <p:spPr>
          <a:xfrm>
            <a:off x="4028705" y="1678280"/>
            <a:ext cx="1005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E06666"/>
                </a:solidFill>
                <a:latin typeface="Helvetica Neue"/>
                <a:ea typeface="Helvetica Neue"/>
                <a:cs typeface="Helvetica Neue"/>
                <a:sym typeface="Helvetica Neue"/>
              </a:rPr>
              <a:t>[target]</a:t>
            </a:r>
            <a:endParaRPr b="0" i="0" sz="1100" u="none" cap="none" strike="noStrike">
              <a:solidFill>
                <a:srgbClr val="E06666"/>
              </a:solidFill>
              <a:latin typeface="Arial"/>
              <a:ea typeface="Arial"/>
              <a:cs typeface="Arial"/>
              <a:sym typeface="Arial"/>
            </a:endParaRPr>
          </a:p>
        </p:txBody>
      </p:sp>
      <p:sp>
        <p:nvSpPr>
          <p:cNvPr id="878" name="Google Shape;878;g2071df2e3aa_0_119"/>
          <p:cNvSpPr txBox="1"/>
          <p:nvPr/>
        </p:nvSpPr>
        <p:spPr>
          <a:xfrm>
            <a:off x="5062708"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3</a:t>
            </a:r>
            <a:endParaRPr b="0" baseline="-25000" i="0" sz="1100" u="none" cap="none" strike="noStrike">
              <a:solidFill>
                <a:srgbClr val="434343"/>
              </a:solidFill>
              <a:latin typeface="Arial"/>
              <a:ea typeface="Arial"/>
              <a:cs typeface="Arial"/>
              <a:sym typeface="Arial"/>
            </a:endParaRPr>
          </a:p>
        </p:txBody>
      </p:sp>
      <p:sp>
        <p:nvSpPr>
          <p:cNvPr id="879" name="Google Shape;879;g2071df2e3aa_0_119"/>
          <p:cNvSpPr txBox="1"/>
          <p:nvPr/>
        </p:nvSpPr>
        <p:spPr>
          <a:xfrm>
            <a:off x="5552703"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4</a:t>
            </a:r>
            <a:endParaRPr b="0" baseline="-25000" i="0" sz="1100" u="none" cap="none" strike="noStrike">
              <a:solidFill>
                <a:srgbClr val="434343"/>
              </a:solidFill>
              <a:latin typeface="Arial"/>
              <a:ea typeface="Arial"/>
              <a:cs typeface="Arial"/>
              <a:sym typeface="Arial"/>
            </a:endParaRPr>
          </a:p>
        </p:txBody>
      </p:sp>
      <p:sp>
        <p:nvSpPr>
          <p:cNvPr id="880" name="Google Shape;880;g2071df2e3aa_0_119"/>
          <p:cNvSpPr txBox="1"/>
          <p:nvPr/>
        </p:nvSpPr>
        <p:spPr>
          <a:xfrm>
            <a:off x="2776708"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1</a:t>
            </a:r>
            <a:endParaRPr b="0" baseline="-25000" i="0" sz="1100" u="none" cap="none" strike="noStrike">
              <a:solidFill>
                <a:srgbClr val="434343"/>
              </a:solidFill>
              <a:latin typeface="Arial"/>
              <a:ea typeface="Arial"/>
              <a:cs typeface="Arial"/>
              <a:sym typeface="Arial"/>
            </a:endParaRPr>
          </a:p>
        </p:txBody>
      </p:sp>
      <p:sp>
        <p:nvSpPr>
          <p:cNvPr id="881" name="Google Shape;881;g2071df2e3aa_0_119"/>
          <p:cNvSpPr txBox="1"/>
          <p:nvPr/>
        </p:nvSpPr>
        <p:spPr>
          <a:xfrm>
            <a:off x="3723903"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2</a:t>
            </a:r>
            <a:endParaRPr b="0" baseline="-25000" i="0" sz="1100" u="none" cap="none" strike="noStrike">
              <a:solidFill>
                <a:srgbClr val="434343"/>
              </a:solidFill>
              <a:latin typeface="Arial"/>
              <a:ea typeface="Arial"/>
              <a:cs typeface="Arial"/>
              <a:sym typeface="Arial"/>
            </a:endParaRPr>
          </a:p>
        </p:txBody>
      </p:sp>
      <p:graphicFrame>
        <p:nvGraphicFramePr>
          <p:cNvPr id="882" name="Google Shape;882;g2071df2e3aa_0_119"/>
          <p:cNvGraphicFramePr/>
          <p:nvPr/>
        </p:nvGraphicFramePr>
        <p:xfrm>
          <a:off x="2989188" y="2325800"/>
          <a:ext cx="3000000" cy="3000000"/>
        </p:xfrm>
        <a:graphic>
          <a:graphicData uri="http://schemas.openxmlformats.org/drawingml/2006/table">
            <a:tbl>
              <a:tblPr>
                <a:noFill/>
                <a:tableStyleId>{DD341DCB-29AB-4123-9A05-007E7148375D}</a:tableStyleId>
              </a:tblPr>
              <a:tblGrid>
                <a:gridCol w="810900"/>
                <a:gridCol w="1129925"/>
              </a:tblGrid>
              <a:tr h="396200">
                <a:tc gridSpan="2">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Helvetica Neue"/>
                          <a:ea typeface="Helvetica Neue"/>
                          <a:cs typeface="Helvetica Neue"/>
                          <a:sym typeface="Helvetica Neue"/>
                        </a:rPr>
                        <a:t>Positive Examples +</a:t>
                      </a:r>
                      <a:endParaRPr b="1" sz="1400" u="none" cap="none" strike="noStrike">
                        <a:latin typeface="Helvetica Neue"/>
                        <a:ea typeface="Helvetica Neue"/>
                        <a:cs typeface="Helvetica Neue"/>
                        <a:sym typeface="Helvetica Neue"/>
                      </a:endParaRPr>
                    </a:p>
                  </a:txBody>
                  <a:tcPr marT="91425" marB="91425" marR="91425" marL="91425"/>
                </a:tc>
                <a:tc hMerge="1"/>
              </a:tr>
              <a:tr h="396200">
                <a:tc>
                  <a:txBody>
                    <a:bodyPr/>
                    <a:lstStyle/>
                    <a:p>
                      <a:pPr indent="0" lvl="0" marL="0" marR="0" rtl="0" algn="l">
                        <a:lnSpc>
                          <a:spcPct val="100000"/>
                        </a:lnSpc>
                        <a:spcBef>
                          <a:spcPts val="0"/>
                        </a:spcBef>
                        <a:spcAft>
                          <a:spcPts val="0"/>
                        </a:spcAft>
                        <a:buClr>
                          <a:srgbClr val="000000"/>
                        </a:buClr>
                        <a:buSzPts val="1400"/>
                        <a:buFont typeface="Arial"/>
                        <a:buNone/>
                      </a:pPr>
                      <a:r>
                        <a:rPr b="1" i="1" lang="en" sz="1400" u="none" cap="none" strike="noStrike">
                          <a:latin typeface="Helvetica Neue"/>
                          <a:ea typeface="Helvetica Neue"/>
                          <a:cs typeface="Helvetica Neue"/>
                          <a:sym typeface="Helvetica Neue"/>
                        </a:rPr>
                        <a:t>t</a:t>
                      </a:r>
                      <a:endParaRPr b="1" i="1" sz="14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i="1" lang="en" sz="1400" u="none" cap="none" strike="noStrike">
                          <a:latin typeface="Helvetica Neue"/>
                          <a:ea typeface="Helvetica Neue"/>
                          <a:cs typeface="Helvetica Neue"/>
                          <a:sym typeface="Helvetica Neue"/>
                        </a:rPr>
                        <a:t>c</a:t>
                      </a:r>
                      <a:endParaRPr b="1" i="1" sz="1400" u="none" cap="none" strike="noStrike">
                        <a:latin typeface="Helvetica Neue"/>
                        <a:ea typeface="Helvetica Neue"/>
                        <a:cs typeface="Helvetica Neue"/>
                        <a:sym typeface="Helvetica Neue"/>
                      </a:endParaRPr>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apricot</a:t>
                      </a:r>
                      <a:endParaRPr sz="14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tablespoon</a:t>
                      </a:r>
                      <a:endParaRPr sz="1400" u="none" cap="none" strike="noStrike">
                        <a:latin typeface="Helvetica Neue"/>
                        <a:ea typeface="Helvetica Neue"/>
                        <a:cs typeface="Helvetica Neue"/>
                        <a:sym typeface="Helvetica Neue"/>
                      </a:endParaRPr>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apricot</a:t>
                      </a:r>
                      <a:endParaRPr sz="14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of</a:t>
                      </a:r>
                      <a:endParaRPr sz="1400" u="none" cap="none" strike="noStrike">
                        <a:latin typeface="Helvetica Neue"/>
                        <a:ea typeface="Helvetica Neue"/>
                        <a:cs typeface="Helvetica Neue"/>
                        <a:sym typeface="Helvetica Neue"/>
                      </a:endParaRPr>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apricot</a:t>
                      </a:r>
                      <a:endParaRPr sz="14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jam</a:t>
                      </a:r>
                      <a:endParaRPr sz="1400" u="none" cap="none" strike="noStrike">
                        <a:latin typeface="Helvetica Neue"/>
                        <a:ea typeface="Helvetica Neue"/>
                        <a:cs typeface="Helvetica Neue"/>
                        <a:sym typeface="Helvetica Neue"/>
                      </a:endParaRPr>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apricot</a:t>
                      </a:r>
                      <a:endParaRPr sz="14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a:t>
                      </a:r>
                      <a:endParaRPr sz="1400" u="none" cap="none" strike="noStrike">
                        <a:latin typeface="Helvetica Neue"/>
                        <a:ea typeface="Helvetica Neue"/>
                        <a:cs typeface="Helvetica Neue"/>
                        <a:sym typeface="Helvetica Neue"/>
                      </a:endParaRPr>
                    </a:p>
                  </a:txBody>
                  <a:tcPr marT="91425" marB="91425" marR="91425" marL="91425"/>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g2071df2e3aa_0_132"/>
          <p:cNvSpPr txBox="1"/>
          <p:nvPr>
            <p:ph idx="1" type="body"/>
          </p:nvPr>
        </p:nvSpPr>
        <p:spPr>
          <a:xfrm>
            <a:off x="205450" y="882500"/>
            <a:ext cx="8717100" cy="13602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Consider the following Skip-Gram training data:</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rPr lang="en" sz="2200">
                <a:solidFill>
                  <a:schemeClr val="lt1"/>
                </a:solidFill>
                <a:latin typeface="Helvetica Neue"/>
                <a:ea typeface="Helvetica Neue"/>
                <a:cs typeface="Helvetica Neue"/>
                <a:sym typeface="Helvetica Neue"/>
              </a:rPr>
              <a:t>… lemon, a [</a:t>
            </a:r>
            <a:r>
              <a:rPr lang="en" sz="2200">
                <a:solidFill>
                  <a:schemeClr val="lt1"/>
                </a:solidFill>
                <a:highlight>
                  <a:srgbClr val="F9CB9C"/>
                </a:highlight>
                <a:latin typeface="Helvetica Neue"/>
                <a:ea typeface="Helvetica Neue"/>
                <a:cs typeface="Helvetica Neue"/>
                <a:sym typeface="Helvetica Neue"/>
              </a:rPr>
              <a:t>tablespoon</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of</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4CCCC"/>
                </a:highlight>
                <a:latin typeface="Helvetica Neue"/>
                <a:ea typeface="Helvetica Neue"/>
                <a:cs typeface="Helvetica Neue"/>
                <a:sym typeface="Helvetica Neue"/>
              </a:rPr>
              <a:t>apricot</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jam</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a</a:t>
            </a:r>
            <a:r>
              <a:rPr lang="en" sz="2200">
                <a:solidFill>
                  <a:schemeClr val="lt1"/>
                </a:solidFill>
                <a:latin typeface="Helvetica Neue"/>
                <a:ea typeface="Helvetica Neue"/>
                <a:cs typeface="Helvetica Neue"/>
                <a:sym typeface="Helvetica Neue"/>
              </a:rPr>
              <a:t>] pinch …</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9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2000">
              <a:solidFill>
                <a:schemeClr val="lt1"/>
              </a:solidFill>
              <a:latin typeface="Helvetica Neue"/>
              <a:ea typeface="Helvetica Neue"/>
              <a:cs typeface="Helvetica Neue"/>
              <a:sym typeface="Helvetica Neue"/>
            </a:endParaRPr>
          </a:p>
        </p:txBody>
      </p:sp>
      <p:sp>
        <p:nvSpPr>
          <p:cNvPr id="888" name="Google Shape;888;g2071df2e3aa_0_13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Training Skip-Gram Classifier</a:t>
            </a:r>
            <a:endParaRPr b="1" sz="3100">
              <a:latin typeface="Helvetica Neue"/>
              <a:ea typeface="Helvetica Neue"/>
              <a:cs typeface="Helvetica Neue"/>
              <a:sym typeface="Helvetica Neue"/>
            </a:endParaRPr>
          </a:p>
        </p:txBody>
      </p:sp>
      <p:sp>
        <p:nvSpPr>
          <p:cNvPr id="889" name="Google Shape;889;g2071df2e3aa_0_132"/>
          <p:cNvSpPr txBox="1"/>
          <p:nvPr/>
        </p:nvSpPr>
        <p:spPr>
          <a:xfrm>
            <a:off x="4028705" y="1678280"/>
            <a:ext cx="1005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E06666"/>
                </a:solidFill>
                <a:latin typeface="Helvetica Neue"/>
                <a:ea typeface="Helvetica Neue"/>
                <a:cs typeface="Helvetica Neue"/>
                <a:sym typeface="Helvetica Neue"/>
              </a:rPr>
              <a:t>[target]</a:t>
            </a:r>
            <a:endParaRPr b="0" i="0" sz="1100" u="none" cap="none" strike="noStrike">
              <a:solidFill>
                <a:srgbClr val="E06666"/>
              </a:solidFill>
              <a:latin typeface="Arial"/>
              <a:ea typeface="Arial"/>
              <a:cs typeface="Arial"/>
              <a:sym typeface="Arial"/>
            </a:endParaRPr>
          </a:p>
        </p:txBody>
      </p:sp>
      <p:sp>
        <p:nvSpPr>
          <p:cNvPr id="890" name="Google Shape;890;g2071df2e3aa_0_132"/>
          <p:cNvSpPr txBox="1"/>
          <p:nvPr/>
        </p:nvSpPr>
        <p:spPr>
          <a:xfrm>
            <a:off x="5062708"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3</a:t>
            </a:r>
            <a:endParaRPr b="0" baseline="-25000" i="0" sz="1100" u="none" cap="none" strike="noStrike">
              <a:solidFill>
                <a:srgbClr val="434343"/>
              </a:solidFill>
              <a:latin typeface="Arial"/>
              <a:ea typeface="Arial"/>
              <a:cs typeface="Arial"/>
              <a:sym typeface="Arial"/>
            </a:endParaRPr>
          </a:p>
        </p:txBody>
      </p:sp>
      <p:sp>
        <p:nvSpPr>
          <p:cNvPr id="891" name="Google Shape;891;g2071df2e3aa_0_132"/>
          <p:cNvSpPr txBox="1"/>
          <p:nvPr/>
        </p:nvSpPr>
        <p:spPr>
          <a:xfrm>
            <a:off x="5552703"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4</a:t>
            </a:r>
            <a:endParaRPr b="0" baseline="-25000" i="0" sz="1100" u="none" cap="none" strike="noStrike">
              <a:solidFill>
                <a:srgbClr val="434343"/>
              </a:solidFill>
              <a:latin typeface="Arial"/>
              <a:ea typeface="Arial"/>
              <a:cs typeface="Arial"/>
              <a:sym typeface="Arial"/>
            </a:endParaRPr>
          </a:p>
        </p:txBody>
      </p:sp>
      <p:sp>
        <p:nvSpPr>
          <p:cNvPr id="892" name="Google Shape;892;g2071df2e3aa_0_132"/>
          <p:cNvSpPr txBox="1"/>
          <p:nvPr/>
        </p:nvSpPr>
        <p:spPr>
          <a:xfrm>
            <a:off x="2776708"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1</a:t>
            </a:r>
            <a:endParaRPr b="0" baseline="-25000" i="0" sz="1100" u="none" cap="none" strike="noStrike">
              <a:solidFill>
                <a:srgbClr val="434343"/>
              </a:solidFill>
              <a:latin typeface="Arial"/>
              <a:ea typeface="Arial"/>
              <a:cs typeface="Arial"/>
              <a:sym typeface="Arial"/>
            </a:endParaRPr>
          </a:p>
        </p:txBody>
      </p:sp>
      <p:sp>
        <p:nvSpPr>
          <p:cNvPr id="893" name="Google Shape;893;g2071df2e3aa_0_132"/>
          <p:cNvSpPr txBox="1"/>
          <p:nvPr/>
        </p:nvSpPr>
        <p:spPr>
          <a:xfrm>
            <a:off x="3723903"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2</a:t>
            </a:r>
            <a:endParaRPr b="0" baseline="-25000" i="0" sz="1100" u="none" cap="none" strike="noStrike">
              <a:solidFill>
                <a:srgbClr val="434343"/>
              </a:solidFill>
              <a:latin typeface="Arial"/>
              <a:ea typeface="Arial"/>
              <a:cs typeface="Arial"/>
              <a:sym typeface="Arial"/>
            </a:endParaRPr>
          </a:p>
        </p:txBody>
      </p:sp>
      <p:graphicFrame>
        <p:nvGraphicFramePr>
          <p:cNvPr id="894" name="Google Shape;894;g2071df2e3aa_0_132"/>
          <p:cNvGraphicFramePr/>
          <p:nvPr/>
        </p:nvGraphicFramePr>
        <p:xfrm>
          <a:off x="2989188" y="2325800"/>
          <a:ext cx="3000000" cy="3000000"/>
        </p:xfrm>
        <a:graphic>
          <a:graphicData uri="http://schemas.openxmlformats.org/drawingml/2006/table">
            <a:tbl>
              <a:tblPr>
                <a:noFill/>
                <a:tableStyleId>{DD341DCB-29AB-4123-9A05-007E7148375D}</a:tableStyleId>
              </a:tblPr>
              <a:tblGrid>
                <a:gridCol w="810900"/>
                <a:gridCol w="1129925"/>
              </a:tblGrid>
              <a:tr h="396200">
                <a:tc gridSpan="2">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Helvetica Neue"/>
                          <a:ea typeface="Helvetica Neue"/>
                          <a:cs typeface="Helvetica Neue"/>
                          <a:sym typeface="Helvetica Neue"/>
                        </a:rPr>
                        <a:t>Positive Examples +</a:t>
                      </a:r>
                      <a:endParaRPr b="1" sz="1400" u="none" cap="none" strike="noStrike">
                        <a:latin typeface="Helvetica Neue"/>
                        <a:ea typeface="Helvetica Neue"/>
                        <a:cs typeface="Helvetica Neue"/>
                        <a:sym typeface="Helvetica Neue"/>
                      </a:endParaRPr>
                    </a:p>
                  </a:txBody>
                  <a:tcPr marT="91425" marB="91425" marR="91425" marL="91425"/>
                </a:tc>
                <a:tc hMerge="1"/>
              </a:tr>
              <a:tr h="396200">
                <a:tc>
                  <a:txBody>
                    <a:bodyPr/>
                    <a:lstStyle/>
                    <a:p>
                      <a:pPr indent="0" lvl="0" marL="0" marR="0" rtl="0" algn="l">
                        <a:lnSpc>
                          <a:spcPct val="100000"/>
                        </a:lnSpc>
                        <a:spcBef>
                          <a:spcPts val="0"/>
                        </a:spcBef>
                        <a:spcAft>
                          <a:spcPts val="0"/>
                        </a:spcAft>
                        <a:buClr>
                          <a:srgbClr val="000000"/>
                        </a:buClr>
                        <a:buSzPts val="1400"/>
                        <a:buFont typeface="Arial"/>
                        <a:buNone/>
                      </a:pPr>
                      <a:r>
                        <a:rPr b="1" i="1" lang="en" sz="1400" u="none" cap="none" strike="noStrike">
                          <a:latin typeface="Helvetica Neue"/>
                          <a:ea typeface="Helvetica Neue"/>
                          <a:cs typeface="Helvetica Neue"/>
                          <a:sym typeface="Helvetica Neue"/>
                        </a:rPr>
                        <a:t>t</a:t>
                      </a:r>
                      <a:endParaRPr b="1" i="1" sz="14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i="1" lang="en" sz="1400" u="none" cap="none" strike="noStrike">
                          <a:latin typeface="Helvetica Neue"/>
                          <a:ea typeface="Helvetica Neue"/>
                          <a:cs typeface="Helvetica Neue"/>
                          <a:sym typeface="Helvetica Neue"/>
                        </a:rPr>
                        <a:t>c</a:t>
                      </a:r>
                      <a:endParaRPr b="1" i="1" sz="1400" u="none" cap="none" strike="noStrike">
                        <a:latin typeface="Helvetica Neue"/>
                        <a:ea typeface="Helvetica Neue"/>
                        <a:cs typeface="Helvetica Neue"/>
                        <a:sym typeface="Helvetica Neue"/>
                      </a:endParaRPr>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apricot</a:t>
                      </a:r>
                      <a:endParaRPr sz="14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tablespoon</a:t>
                      </a:r>
                      <a:endParaRPr sz="1400" u="none" cap="none" strike="noStrike">
                        <a:latin typeface="Helvetica Neue"/>
                        <a:ea typeface="Helvetica Neue"/>
                        <a:cs typeface="Helvetica Neue"/>
                        <a:sym typeface="Helvetica Neue"/>
                      </a:endParaRPr>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apricot</a:t>
                      </a:r>
                      <a:endParaRPr sz="14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of</a:t>
                      </a:r>
                      <a:endParaRPr sz="1400" u="none" cap="none" strike="noStrike">
                        <a:latin typeface="Helvetica Neue"/>
                        <a:ea typeface="Helvetica Neue"/>
                        <a:cs typeface="Helvetica Neue"/>
                        <a:sym typeface="Helvetica Neue"/>
                      </a:endParaRPr>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apricot</a:t>
                      </a:r>
                      <a:endParaRPr sz="14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jam</a:t>
                      </a:r>
                      <a:endParaRPr sz="1400" u="none" cap="none" strike="noStrike">
                        <a:latin typeface="Helvetica Neue"/>
                        <a:ea typeface="Helvetica Neue"/>
                        <a:cs typeface="Helvetica Neue"/>
                        <a:sym typeface="Helvetica Neue"/>
                      </a:endParaRPr>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apricot</a:t>
                      </a:r>
                      <a:endParaRPr sz="14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a:t>
                      </a:r>
                      <a:endParaRPr sz="1400" u="none" cap="none" strike="noStrike">
                        <a:latin typeface="Helvetica Neue"/>
                        <a:ea typeface="Helvetica Neue"/>
                        <a:cs typeface="Helvetica Neue"/>
                        <a:sym typeface="Helvetica Neue"/>
                      </a:endParaRPr>
                    </a:p>
                  </a:txBody>
                  <a:tcPr marT="91425" marB="91425" marR="91425" marL="91425"/>
                </a:tc>
              </a:tr>
            </a:tbl>
          </a:graphicData>
        </a:graphic>
      </p:graphicFrame>
      <p:sp>
        <p:nvSpPr>
          <p:cNvPr id="895" name="Google Shape;895;g2071df2e3aa_0_132"/>
          <p:cNvSpPr txBox="1"/>
          <p:nvPr>
            <p:ph idx="1" type="body"/>
          </p:nvPr>
        </p:nvSpPr>
        <p:spPr>
          <a:xfrm>
            <a:off x="187123" y="2188725"/>
            <a:ext cx="2985300" cy="2651400"/>
          </a:xfrm>
          <a:prstGeom prst="rect">
            <a:avLst/>
          </a:prstGeom>
          <a:noFill/>
          <a:ln>
            <a:noFill/>
          </a:ln>
        </p:spPr>
        <p:txBody>
          <a:bodyPr anchorCtr="0" anchor="t" bIns="58925" lIns="58925" spcFirstLastPara="1" rIns="58925" wrap="square" tIns="58925">
            <a:noAutofit/>
          </a:bodyPr>
          <a:lstStyle/>
          <a:p>
            <a:pPr indent="-241300" lvl="0" marL="28575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For each positive example, we get negative examples based on frequency.</a:t>
            </a:r>
            <a:endParaRPr sz="20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7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1800">
              <a:solidFill>
                <a:schemeClr val="lt1"/>
              </a:solidFill>
              <a:latin typeface="Helvetica Neue"/>
              <a:ea typeface="Helvetica Neue"/>
              <a:cs typeface="Helvetica Neue"/>
              <a:sym typeface="Helvetica Neue"/>
            </a:endParaRPr>
          </a:p>
        </p:txBody>
      </p:sp>
      <p:graphicFrame>
        <p:nvGraphicFramePr>
          <p:cNvPr id="896" name="Google Shape;896;g2071df2e3aa_0_132"/>
          <p:cNvGraphicFramePr/>
          <p:nvPr/>
        </p:nvGraphicFramePr>
        <p:xfrm>
          <a:off x="5051588" y="2325800"/>
          <a:ext cx="3000000" cy="3000000"/>
        </p:xfrm>
        <a:graphic>
          <a:graphicData uri="http://schemas.openxmlformats.org/drawingml/2006/table">
            <a:tbl>
              <a:tblPr>
                <a:noFill/>
                <a:tableStyleId>{DD341DCB-29AB-4123-9A05-007E7148375D}</a:tableStyleId>
              </a:tblPr>
              <a:tblGrid>
                <a:gridCol w="917450"/>
                <a:gridCol w="1004275"/>
                <a:gridCol w="830625"/>
                <a:gridCol w="917450"/>
              </a:tblGrid>
              <a:tr h="363575">
                <a:tc gridSpan="4">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Helvetica Neue"/>
                          <a:ea typeface="Helvetica Neue"/>
                          <a:cs typeface="Helvetica Neue"/>
                          <a:sym typeface="Helvetica Neue"/>
                        </a:rPr>
                        <a:t>Negative Examples -</a:t>
                      </a:r>
                      <a:endParaRPr b="1" sz="1400" u="none" cap="none" strike="noStrike">
                        <a:latin typeface="Helvetica Neue"/>
                        <a:ea typeface="Helvetica Neue"/>
                        <a:cs typeface="Helvetica Neue"/>
                        <a:sym typeface="Helvetica Neue"/>
                      </a:endParaRPr>
                    </a:p>
                  </a:txBody>
                  <a:tcPr marT="91425" marB="91425" marR="91425" marL="91425"/>
                </a:tc>
                <a:tc hMerge="1"/>
                <a:tc hMerge="1"/>
                <a:tc hMerge="1"/>
              </a:tr>
              <a:tr h="363575">
                <a:tc>
                  <a:txBody>
                    <a:bodyPr/>
                    <a:lstStyle/>
                    <a:p>
                      <a:pPr indent="0" lvl="0" marL="0" marR="0" rtl="0" algn="l">
                        <a:lnSpc>
                          <a:spcPct val="100000"/>
                        </a:lnSpc>
                        <a:spcBef>
                          <a:spcPts val="0"/>
                        </a:spcBef>
                        <a:spcAft>
                          <a:spcPts val="0"/>
                        </a:spcAft>
                        <a:buClr>
                          <a:srgbClr val="000000"/>
                        </a:buClr>
                        <a:buSzPts val="1400"/>
                        <a:buFont typeface="Arial"/>
                        <a:buNone/>
                      </a:pPr>
                      <a:r>
                        <a:rPr b="1" i="1" lang="en" sz="1400" u="none" cap="none" strike="noStrike">
                          <a:latin typeface="Helvetica Neue"/>
                          <a:ea typeface="Helvetica Neue"/>
                          <a:cs typeface="Helvetica Neue"/>
                          <a:sym typeface="Helvetica Neue"/>
                        </a:rPr>
                        <a:t>t</a:t>
                      </a:r>
                      <a:endParaRPr b="1" i="1" sz="14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i="1" lang="en" sz="1400" u="none" cap="none" strike="noStrike">
                          <a:latin typeface="Helvetica Neue"/>
                          <a:ea typeface="Helvetica Neue"/>
                          <a:cs typeface="Helvetica Neue"/>
                          <a:sym typeface="Helvetica Neue"/>
                        </a:rPr>
                        <a:t>c</a:t>
                      </a:r>
                      <a:endParaRPr b="1" i="1" sz="1400" u="none" cap="none" strike="noStrike">
                        <a:latin typeface="Helvetica Neue"/>
                        <a:ea typeface="Helvetica Neue"/>
                        <a:cs typeface="Helvetica Neue"/>
                        <a:sym typeface="Helvetica Neue"/>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b="1" i="1" lang="en" sz="1400" u="none" cap="none" strike="noStrike">
                          <a:latin typeface="Helvetica Neue"/>
                          <a:ea typeface="Helvetica Neue"/>
                          <a:cs typeface="Helvetica Neue"/>
                          <a:sym typeface="Helvetica Neue"/>
                        </a:rPr>
                        <a:t>t</a:t>
                      </a:r>
                      <a:endParaRPr b="1" i="1" sz="14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1" lang="en" sz="1400" u="none" cap="none" strike="noStrike">
                          <a:latin typeface="Helvetica Neue"/>
                          <a:ea typeface="Helvetica Neue"/>
                          <a:cs typeface="Helvetica Neue"/>
                          <a:sym typeface="Helvetica Neue"/>
                        </a:rPr>
                        <a:t>c</a:t>
                      </a:r>
                      <a:endParaRPr b="1" i="1" sz="14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6357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apricot</a:t>
                      </a:r>
                      <a:endParaRPr sz="14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aardvark</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apricot</a:t>
                      </a:r>
                      <a:endParaRPr sz="14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seven</a:t>
                      </a:r>
                      <a:endParaRPr sz="14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r>
              <a:tr h="36357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apricot</a:t>
                      </a:r>
                      <a:endParaRPr sz="14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my</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apricot</a:t>
                      </a:r>
                      <a:endParaRPr sz="14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forever</a:t>
                      </a:r>
                      <a:endParaRPr sz="14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tcPr>
                </a:tc>
              </a:tr>
              <a:tr h="36357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apricot</a:t>
                      </a:r>
                      <a:endParaRPr sz="14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where</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apricot</a:t>
                      </a:r>
                      <a:endParaRPr sz="14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dear</a:t>
                      </a:r>
                      <a:endParaRPr sz="14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tcPr>
                </a:tc>
              </a:tr>
              <a:tr h="100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apricot</a:t>
                      </a:r>
                      <a:endParaRPr sz="14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coaxial</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apricot</a:t>
                      </a:r>
                      <a:endParaRPr sz="14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Helvetica Neue"/>
                          <a:ea typeface="Helvetica Neue"/>
                          <a:cs typeface="Helvetica Neue"/>
                          <a:sym typeface="Helvetica Neue"/>
                        </a:rPr>
                        <a:t>if</a:t>
                      </a:r>
                      <a:endParaRPr sz="14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60"/>
          <p:cNvSpPr txBox="1"/>
          <p:nvPr>
            <p:ph idx="1" type="body"/>
          </p:nvPr>
        </p:nvSpPr>
        <p:spPr>
          <a:xfrm>
            <a:off x="205450" y="882500"/>
            <a:ext cx="8717100" cy="1360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Input: positive and negative training examples</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Output: word vectors of 300 dimensions	</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Initialization: Randomly initialize the word vectors.</a:t>
            </a:r>
            <a:endParaRPr sz="18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9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2000">
              <a:solidFill>
                <a:schemeClr val="lt1"/>
              </a:solidFill>
              <a:latin typeface="Helvetica Neue"/>
              <a:ea typeface="Helvetica Neue"/>
              <a:cs typeface="Helvetica Neue"/>
              <a:sym typeface="Helvetica Neue"/>
            </a:endParaRPr>
          </a:p>
        </p:txBody>
      </p:sp>
      <p:sp>
        <p:nvSpPr>
          <p:cNvPr id="902" name="Google Shape;902;p6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Learning the Word2Vec Vectors</a:t>
            </a:r>
            <a:endParaRPr b="1" sz="3100">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ph idx="1" type="body"/>
          </p:nvPr>
        </p:nvSpPr>
        <p:spPr>
          <a:xfrm>
            <a:off x="205450" y="969250"/>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Suppose you see the following sentences:</a:t>
            </a:r>
            <a:endParaRPr sz="24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Ongchoi is delicious </a:t>
            </a:r>
            <a:r>
              <a:rPr b="1" lang="en" sz="1800">
                <a:solidFill>
                  <a:schemeClr val="lt1"/>
                </a:solidFill>
                <a:latin typeface="Helvetica Neue"/>
                <a:ea typeface="Helvetica Neue"/>
                <a:cs typeface="Helvetica Neue"/>
                <a:sym typeface="Helvetica Neue"/>
              </a:rPr>
              <a:t>sauteed with garlic</a:t>
            </a:r>
            <a:endParaRPr b="1"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Ongchoi is superb </a:t>
            </a:r>
            <a:r>
              <a:rPr b="1" lang="en" sz="1800">
                <a:solidFill>
                  <a:schemeClr val="lt1"/>
                </a:solidFill>
                <a:latin typeface="Helvetica Neue"/>
                <a:ea typeface="Helvetica Neue"/>
                <a:cs typeface="Helvetica Neue"/>
                <a:sym typeface="Helvetica Neue"/>
              </a:rPr>
              <a:t>over rice</a:t>
            </a:r>
            <a:endParaRPr b="1"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Ongchoi </a:t>
            </a:r>
            <a:r>
              <a:rPr b="1" lang="en" sz="1800">
                <a:solidFill>
                  <a:schemeClr val="lt1"/>
                </a:solidFill>
                <a:latin typeface="Helvetica Neue"/>
                <a:ea typeface="Helvetica Neue"/>
                <a:cs typeface="Helvetica Neue"/>
                <a:sym typeface="Helvetica Neue"/>
              </a:rPr>
              <a:t>leaves </a:t>
            </a:r>
            <a:r>
              <a:rPr lang="en" sz="1800">
                <a:solidFill>
                  <a:schemeClr val="lt1"/>
                </a:solidFill>
                <a:latin typeface="Helvetica Neue"/>
                <a:ea typeface="Helvetica Neue"/>
                <a:cs typeface="Helvetica Neue"/>
                <a:sym typeface="Helvetica Neue"/>
              </a:rPr>
              <a:t>with </a:t>
            </a:r>
            <a:r>
              <a:rPr b="1" lang="en" sz="1800">
                <a:solidFill>
                  <a:schemeClr val="lt1"/>
                </a:solidFill>
                <a:latin typeface="Helvetica Neue"/>
                <a:ea typeface="Helvetica Neue"/>
                <a:cs typeface="Helvetica Neue"/>
                <a:sym typeface="Helvetica Neue"/>
              </a:rPr>
              <a:t>salty </a:t>
            </a:r>
            <a:r>
              <a:rPr lang="en" sz="1800">
                <a:solidFill>
                  <a:schemeClr val="lt1"/>
                </a:solidFill>
                <a:latin typeface="Helvetica Neue"/>
                <a:ea typeface="Helvetica Neue"/>
                <a:cs typeface="Helvetica Neue"/>
                <a:sym typeface="Helvetica Neue"/>
              </a:rPr>
              <a:t>sauces</a:t>
            </a:r>
            <a:endParaRPr sz="18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An also these:</a:t>
            </a:r>
            <a:endParaRPr sz="24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 spinach </a:t>
            </a:r>
            <a:r>
              <a:rPr b="1" lang="en" sz="1800">
                <a:solidFill>
                  <a:schemeClr val="lt1"/>
                </a:solidFill>
                <a:latin typeface="Helvetica Neue"/>
                <a:ea typeface="Helvetica Neue"/>
                <a:cs typeface="Helvetica Neue"/>
                <a:sym typeface="Helvetica Neue"/>
              </a:rPr>
              <a:t>sauteed with garlic over rice</a:t>
            </a:r>
            <a:endParaRPr b="1"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Chard stems and </a:t>
            </a:r>
            <a:r>
              <a:rPr b="1" lang="en" sz="1800">
                <a:solidFill>
                  <a:schemeClr val="lt1"/>
                </a:solidFill>
                <a:latin typeface="Helvetica Neue"/>
                <a:ea typeface="Helvetica Neue"/>
                <a:cs typeface="Helvetica Neue"/>
                <a:sym typeface="Helvetica Neue"/>
              </a:rPr>
              <a:t>leaves </a:t>
            </a:r>
            <a:r>
              <a:rPr lang="en" sz="1800">
                <a:solidFill>
                  <a:schemeClr val="lt1"/>
                </a:solidFill>
                <a:latin typeface="Helvetica Neue"/>
                <a:ea typeface="Helvetica Neue"/>
                <a:cs typeface="Helvetica Neue"/>
                <a:sym typeface="Helvetica Neue"/>
              </a:rPr>
              <a:t>are </a:t>
            </a:r>
            <a:r>
              <a:rPr b="1" lang="en" sz="1800">
                <a:solidFill>
                  <a:schemeClr val="lt1"/>
                </a:solidFill>
                <a:latin typeface="Helvetica Neue"/>
                <a:ea typeface="Helvetica Neue"/>
                <a:cs typeface="Helvetica Neue"/>
                <a:sym typeface="Helvetica Neue"/>
              </a:rPr>
              <a:t>delicious</a:t>
            </a:r>
            <a:endParaRPr b="1"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Collard greens and other </a:t>
            </a:r>
            <a:r>
              <a:rPr b="1" lang="en" sz="1800">
                <a:solidFill>
                  <a:schemeClr val="lt1"/>
                </a:solidFill>
                <a:latin typeface="Helvetica Neue"/>
                <a:ea typeface="Helvetica Neue"/>
                <a:cs typeface="Helvetica Neue"/>
                <a:sym typeface="Helvetica Neue"/>
              </a:rPr>
              <a:t>salty </a:t>
            </a:r>
            <a:r>
              <a:rPr lang="en" sz="1800">
                <a:solidFill>
                  <a:schemeClr val="lt1"/>
                </a:solidFill>
                <a:latin typeface="Helvetica Neue"/>
                <a:ea typeface="Helvetica Neue"/>
                <a:cs typeface="Helvetica Neue"/>
                <a:sym typeface="Helvetica Neue"/>
              </a:rPr>
              <a:t>leafy greens</a:t>
            </a:r>
            <a:endParaRPr sz="1800">
              <a:solidFill>
                <a:schemeClr val="lt1"/>
              </a:solidFill>
              <a:latin typeface="Helvetica Neue"/>
              <a:ea typeface="Helvetica Neue"/>
              <a:cs typeface="Helvetica Neue"/>
              <a:sym typeface="Helvetica Neue"/>
            </a:endParaRPr>
          </a:p>
        </p:txBody>
      </p:sp>
      <p:sp>
        <p:nvSpPr>
          <p:cNvPr id="147" name="Google Shape;147;p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Example: What does OngChoi Mean?</a:t>
            </a:r>
            <a:endParaRPr b="1" sz="3100">
              <a:latin typeface="Helvetica Neue"/>
              <a:ea typeface="Helvetica Neue"/>
              <a:cs typeface="Helvetica Neue"/>
              <a:sym typeface="Helvetica Neue"/>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g2071df2e3aa_0_78"/>
          <p:cNvSpPr txBox="1"/>
          <p:nvPr>
            <p:ph idx="1" type="body"/>
          </p:nvPr>
        </p:nvSpPr>
        <p:spPr>
          <a:xfrm>
            <a:off x="205450" y="882500"/>
            <a:ext cx="8717100" cy="1360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Input: positive and negative training examples</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Output: word vectors of 300 dimensions	</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Initialization: Randomly initialize the word vectors.</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SzPts val="900"/>
              <a:buNone/>
            </a:pPr>
            <a:r>
              <a:rPr lang="en" sz="2000">
                <a:solidFill>
                  <a:schemeClr val="lt1"/>
                </a:solidFill>
                <a:latin typeface="Helvetica Neue"/>
                <a:ea typeface="Helvetica Neue"/>
                <a:cs typeface="Helvetica Neue"/>
                <a:sym typeface="Helvetica Neue"/>
              </a:rPr>
              <a:t>Iteratively apply the learning goal, adjusting the vectors so that we:</a:t>
            </a:r>
            <a:endParaRPr sz="2000">
              <a:solidFill>
                <a:schemeClr val="lt1"/>
              </a:solidFill>
              <a:latin typeface="Helvetica Neue"/>
              <a:ea typeface="Helvetica Neue"/>
              <a:cs typeface="Helvetica Neue"/>
              <a:sym typeface="Helvetica Neue"/>
            </a:endParaRPr>
          </a:p>
          <a:p>
            <a:pPr indent="-342900" lvl="1" marL="457200" rtl="0" algn="l">
              <a:lnSpc>
                <a:spcPct val="115000"/>
              </a:lnSpc>
              <a:spcBef>
                <a:spcPts val="1000"/>
              </a:spcBef>
              <a:spcAft>
                <a:spcPts val="0"/>
              </a:spcAft>
              <a:buClr>
                <a:schemeClr val="lt1"/>
              </a:buClr>
              <a:buSzPts val="1800"/>
              <a:buFont typeface="Helvetica Neue"/>
              <a:buChar char="■"/>
            </a:pPr>
            <a:r>
              <a:rPr b="1" lang="en" sz="1800">
                <a:solidFill>
                  <a:schemeClr val="lt1"/>
                </a:solidFill>
                <a:latin typeface="Helvetica Neue"/>
                <a:ea typeface="Helvetica Neue"/>
                <a:cs typeface="Helvetica Neue"/>
                <a:sym typeface="Helvetica Neue"/>
              </a:rPr>
              <a:t>Maximize </a:t>
            </a:r>
            <a:r>
              <a:rPr lang="en" sz="1800">
                <a:solidFill>
                  <a:schemeClr val="lt1"/>
                </a:solidFill>
                <a:latin typeface="Helvetica Neue"/>
                <a:ea typeface="Helvetica Neue"/>
                <a:cs typeface="Helvetica Neue"/>
                <a:sym typeface="Helvetica Neue"/>
              </a:rPr>
              <a:t>the similarity of the target and context word pairs (w, c</a:t>
            </a:r>
            <a:r>
              <a:rPr baseline="-25000" lang="en" sz="1800">
                <a:solidFill>
                  <a:schemeClr val="lt1"/>
                </a:solidFill>
                <a:latin typeface="Helvetica Neue"/>
                <a:ea typeface="Helvetica Neue"/>
                <a:cs typeface="Helvetica Neue"/>
                <a:sym typeface="Helvetica Neue"/>
              </a:rPr>
              <a:t>POS</a:t>
            </a:r>
            <a:r>
              <a:rPr lang="en" sz="1800">
                <a:solidFill>
                  <a:schemeClr val="lt1"/>
                </a:solidFill>
                <a:latin typeface="Helvetica Neue"/>
                <a:ea typeface="Helvetica Neue"/>
                <a:cs typeface="Helvetica Neue"/>
                <a:sym typeface="Helvetica Neue"/>
              </a:rPr>
              <a:t>) from the positive data.</a:t>
            </a:r>
            <a:endParaRPr sz="1800">
              <a:solidFill>
                <a:schemeClr val="lt1"/>
              </a:solidFill>
              <a:latin typeface="Helvetica Neue"/>
              <a:ea typeface="Helvetica Neue"/>
              <a:cs typeface="Helvetica Neue"/>
              <a:sym typeface="Helvetica Neue"/>
            </a:endParaRPr>
          </a:p>
          <a:p>
            <a:pPr indent="-342900" lvl="1" marL="457200" rtl="0" algn="l">
              <a:lnSpc>
                <a:spcPct val="115000"/>
              </a:lnSpc>
              <a:spcBef>
                <a:spcPts val="1000"/>
              </a:spcBef>
              <a:spcAft>
                <a:spcPts val="0"/>
              </a:spcAft>
              <a:buClr>
                <a:schemeClr val="lt1"/>
              </a:buClr>
              <a:buSzPts val="1800"/>
              <a:buFont typeface="Helvetica Neue"/>
              <a:buChar char="■"/>
            </a:pPr>
            <a:r>
              <a:rPr b="1" lang="en" sz="1800">
                <a:solidFill>
                  <a:schemeClr val="lt1"/>
                </a:solidFill>
                <a:latin typeface="Helvetica Neue"/>
                <a:ea typeface="Helvetica Neue"/>
                <a:cs typeface="Helvetica Neue"/>
                <a:sym typeface="Helvetica Neue"/>
              </a:rPr>
              <a:t>Minimize </a:t>
            </a:r>
            <a:r>
              <a:rPr lang="en" sz="1800">
                <a:solidFill>
                  <a:schemeClr val="lt1"/>
                </a:solidFill>
                <a:latin typeface="Helvetica Neue"/>
                <a:ea typeface="Helvetica Neue"/>
                <a:cs typeface="Helvetica Neue"/>
                <a:sym typeface="Helvetica Neue"/>
              </a:rPr>
              <a:t>the similarity of the (w, c</a:t>
            </a:r>
            <a:r>
              <a:rPr baseline="-25000" lang="en" sz="1800">
                <a:solidFill>
                  <a:schemeClr val="lt1"/>
                </a:solidFill>
                <a:latin typeface="Helvetica Neue"/>
                <a:ea typeface="Helvetica Neue"/>
                <a:cs typeface="Helvetica Neue"/>
                <a:sym typeface="Helvetica Neue"/>
              </a:rPr>
              <a:t>NEG</a:t>
            </a:r>
            <a:r>
              <a:rPr lang="en" sz="1800">
                <a:solidFill>
                  <a:schemeClr val="lt1"/>
                </a:solidFill>
                <a:latin typeface="Helvetica Neue"/>
                <a:ea typeface="Helvetica Neue"/>
                <a:cs typeface="Helvetica Neue"/>
                <a:sym typeface="Helvetica Neue"/>
              </a:rPr>
              <a:t>) pairs drawn from the negative data</a:t>
            </a:r>
            <a:endParaRPr sz="18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9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2000">
              <a:solidFill>
                <a:schemeClr val="lt1"/>
              </a:solidFill>
              <a:latin typeface="Helvetica Neue"/>
              <a:ea typeface="Helvetica Neue"/>
              <a:cs typeface="Helvetica Neue"/>
              <a:sym typeface="Helvetica Neue"/>
            </a:endParaRPr>
          </a:p>
        </p:txBody>
      </p:sp>
      <p:sp>
        <p:nvSpPr>
          <p:cNvPr id="908" name="Google Shape;908;g2071df2e3aa_0_7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Learning the Word2Vec Vectors</a:t>
            </a:r>
            <a:endParaRPr b="1" sz="3100">
              <a:latin typeface="Helvetica Neue"/>
              <a:ea typeface="Helvetica Neue"/>
              <a:cs typeface="Helvetica Neue"/>
              <a:sym typeface="Helvetica Neue"/>
            </a:endParaRPr>
          </a:p>
        </p:txBody>
      </p:sp>
      <p:pic>
        <p:nvPicPr>
          <p:cNvPr id="909" name="Google Shape;909;g2071df2e3aa_0_78"/>
          <p:cNvPicPr preferRelativeResize="0"/>
          <p:nvPr/>
        </p:nvPicPr>
        <p:blipFill rotWithShape="1">
          <a:blip r:embed="rId3">
            <a:alphaModFix/>
          </a:blip>
          <a:srcRect b="0" l="0" r="0" t="0"/>
          <a:stretch/>
        </p:blipFill>
        <p:spPr>
          <a:xfrm>
            <a:off x="398400" y="4063288"/>
            <a:ext cx="2981325" cy="581025"/>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6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Intuition of Gradient Descent</a:t>
            </a:r>
            <a:endParaRPr b="1" sz="3100">
              <a:latin typeface="Helvetica Neue"/>
              <a:ea typeface="Helvetica Neue"/>
              <a:cs typeface="Helvetica Neue"/>
              <a:sym typeface="Helvetica Neue"/>
            </a:endParaRPr>
          </a:p>
        </p:txBody>
      </p:sp>
      <p:pic>
        <p:nvPicPr>
          <p:cNvPr id="915" name="Google Shape;915;p61"/>
          <p:cNvPicPr preferRelativeResize="0"/>
          <p:nvPr/>
        </p:nvPicPr>
        <p:blipFill rotWithShape="1">
          <a:blip r:embed="rId3">
            <a:alphaModFix/>
          </a:blip>
          <a:srcRect b="0" l="0" r="0" t="0"/>
          <a:stretch/>
        </p:blipFill>
        <p:spPr>
          <a:xfrm>
            <a:off x="205450" y="1009175"/>
            <a:ext cx="8717100" cy="3663499"/>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g2071df2e3aa_0_15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Loss Function for </a:t>
            </a:r>
            <a:r>
              <a:rPr b="1" i="1" lang="en" sz="3100">
                <a:latin typeface="Helvetica Neue"/>
                <a:ea typeface="Helvetica Neue"/>
                <a:cs typeface="Helvetica Neue"/>
                <a:sym typeface="Helvetica Neue"/>
              </a:rPr>
              <a:t>w</a:t>
            </a:r>
            <a:endParaRPr b="1" i="1" sz="3100">
              <a:latin typeface="Helvetica Neue"/>
              <a:ea typeface="Helvetica Neue"/>
              <a:cs typeface="Helvetica Neue"/>
              <a:sym typeface="Helvetica Neue"/>
            </a:endParaRPr>
          </a:p>
        </p:txBody>
      </p:sp>
      <p:grpSp>
        <p:nvGrpSpPr>
          <p:cNvPr id="921" name="Google Shape;921;g2071df2e3aa_0_156"/>
          <p:cNvGrpSpPr/>
          <p:nvPr/>
        </p:nvGrpSpPr>
        <p:grpSpPr>
          <a:xfrm>
            <a:off x="4249425" y="1676900"/>
            <a:ext cx="4549826" cy="2986500"/>
            <a:chOff x="130225" y="1721125"/>
            <a:chExt cx="4549826" cy="2986500"/>
          </a:xfrm>
        </p:grpSpPr>
        <p:pic>
          <p:nvPicPr>
            <p:cNvPr id="922" name="Google Shape;922;g2071df2e3aa_0_156"/>
            <p:cNvPicPr preferRelativeResize="0"/>
            <p:nvPr/>
          </p:nvPicPr>
          <p:blipFill rotWithShape="1">
            <a:blip r:embed="rId3">
              <a:alphaModFix/>
            </a:blip>
            <a:srcRect b="74721" l="0" r="20804" t="0"/>
            <a:stretch/>
          </p:blipFill>
          <p:spPr>
            <a:xfrm>
              <a:off x="205450" y="1721125"/>
              <a:ext cx="3946975" cy="752950"/>
            </a:xfrm>
            <a:prstGeom prst="rect">
              <a:avLst/>
            </a:prstGeom>
            <a:noFill/>
            <a:ln>
              <a:noFill/>
            </a:ln>
          </p:spPr>
        </p:pic>
        <p:pic>
          <p:nvPicPr>
            <p:cNvPr id="923" name="Google Shape;923;g2071df2e3aa_0_156"/>
            <p:cNvPicPr preferRelativeResize="0"/>
            <p:nvPr/>
          </p:nvPicPr>
          <p:blipFill rotWithShape="1">
            <a:blip r:embed="rId3">
              <a:alphaModFix/>
            </a:blip>
            <a:srcRect b="0" l="8709" r="0" t="25020"/>
            <a:stretch/>
          </p:blipFill>
          <p:spPr>
            <a:xfrm>
              <a:off x="130225" y="2474075"/>
              <a:ext cx="4549826" cy="2233550"/>
            </a:xfrm>
            <a:prstGeom prst="rect">
              <a:avLst/>
            </a:prstGeom>
            <a:noFill/>
            <a:ln>
              <a:noFill/>
            </a:ln>
          </p:spPr>
        </p:pic>
      </p:grpSp>
      <p:sp>
        <p:nvSpPr>
          <p:cNvPr id="924" name="Google Shape;924;g2071df2e3aa_0_156"/>
          <p:cNvSpPr txBox="1"/>
          <p:nvPr/>
        </p:nvSpPr>
        <p:spPr>
          <a:xfrm>
            <a:off x="205450" y="868675"/>
            <a:ext cx="85938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2200" u="none" cap="none" strike="noStrike">
                <a:solidFill>
                  <a:srgbClr val="434343"/>
                </a:solidFill>
                <a:latin typeface="Helvetica Neue"/>
                <a:ea typeface="Helvetica Neue"/>
                <a:cs typeface="Helvetica Neue"/>
                <a:sym typeface="Helvetica Neue"/>
              </a:rPr>
              <a:t>Maximize the similarity of the target with the actual context words, and minimize the similarity of the target with the </a:t>
            </a:r>
            <a:r>
              <a:rPr b="0" i="1" lang="en" sz="2200" u="none" cap="none" strike="noStrike">
                <a:solidFill>
                  <a:srgbClr val="434343"/>
                </a:solidFill>
                <a:latin typeface="Helvetica Neue"/>
                <a:ea typeface="Helvetica Neue"/>
                <a:cs typeface="Helvetica Neue"/>
                <a:sym typeface="Helvetica Neue"/>
              </a:rPr>
              <a:t>k</a:t>
            </a:r>
            <a:r>
              <a:rPr b="0" i="0" lang="en" sz="2200" u="none" cap="none" strike="noStrike">
                <a:solidFill>
                  <a:srgbClr val="434343"/>
                </a:solidFill>
                <a:latin typeface="Helvetica Neue"/>
                <a:ea typeface="Helvetica Neue"/>
                <a:cs typeface="Helvetica Neue"/>
                <a:sym typeface="Helvetica Neue"/>
              </a:rPr>
              <a:t> negative sampled non-neighbor words.</a:t>
            </a:r>
            <a:endParaRPr b="0" i="0" sz="2200" u="none" cap="none" strike="noStrike">
              <a:solidFill>
                <a:srgbClr val="434343"/>
              </a:solidFill>
              <a:latin typeface="Helvetica Neue"/>
              <a:ea typeface="Helvetica Neue"/>
              <a:cs typeface="Helvetica Neue"/>
              <a:sym typeface="Helvetica Neue"/>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g2071df2e3aa_0_14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Loss Function for </a:t>
            </a:r>
            <a:r>
              <a:rPr b="1" i="1" lang="en" sz="3100">
                <a:latin typeface="Helvetica Neue"/>
                <a:ea typeface="Helvetica Neue"/>
                <a:cs typeface="Helvetica Neue"/>
                <a:sym typeface="Helvetica Neue"/>
              </a:rPr>
              <a:t>w</a:t>
            </a:r>
            <a:endParaRPr b="1" i="1" sz="3100">
              <a:latin typeface="Helvetica Neue"/>
              <a:ea typeface="Helvetica Neue"/>
              <a:cs typeface="Helvetica Neue"/>
              <a:sym typeface="Helvetica Neue"/>
            </a:endParaRPr>
          </a:p>
        </p:txBody>
      </p:sp>
      <p:grpSp>
        <p:nvGrpSpPr>
          <p:cNvPr id="930" name="Google Shape;930;g2071df2e3aa_0_145"/>
          <p:cNvGrpSpPr/>
          <p:nvPr/>
        </p:nvGrpSpPr>
        <p:grpSpPr>
          <a:xfrm>
            <a:off x="4249425" y="1676900"/>
            <a:ext cx="4549826" cy="2986500"/>
            <a:chOff x="130225" y="1721125"/>
            <a:chExt cx="4549826" cy="2986500"/>
          </a:xfrm>
        </p:grpSpPr>
        <p:pic>
          <p:nvPicPr>
            <p:cNvPr id="931" name="Google Shape;931;g2071df2e3aa_0_145"/>
            <p:cNvPicPr preferRelativeResize="0"/>
            <p:nvPr/>
          </p:nvPicPr>
          <p:blipFill rotWithShape="1">
            <a:blip r:embed="rId3">
              <a:alphaModFix/>
            </a:blip>
            <a:srcRect b="74721" l="0" r="20804" t="0"/>
            <a:stretch/>
          </p:blipFill>
          <p:spPr>
            <a:xfrm>
              <a:off x="205450" y="1721125"/>
              <a:ext cx="3946975" cy="752950"/>
            </a:xfrm>
            <a:prstGeom prst="rect">
              <a:avLst/>
            </a:prstGeom>
            <a:noFill/>
            <a:ln>
              <a:noFill/>
            </a:ln>
          </p:spPr>
        </p:pic>
        <p:pic>
          <p:nvPicPr>
            <p:cNvPr id="932" name="Google Shape;932;g2071df2e3aa_0_145"/>
            <p:cNvPicPr preferRelativeResize="0"/>
            <p:nvPr/>
          </p:nvPicPr>
          <p:blipFill rotWithShape="1">
            <a:blip r:embed="rId3">
              <a:alphaModFix/>
            </a:blip>
            <a:srcRect b="0" l="8709" r="0" t="25020"/>
            <a:stretch/>
          </p:blipFill>
          <p:spPr>
            <a:xfrm>
              <a:off x="130225" y="2474075"/>
              <a:ext cx="4549826" cy="2233550"/>
            </a:xfrm>
            <a:prstGeom prst="rect">
              <a:avLst/>
            </a:prstGeom>
            <a:noFill/>
            <a:ln>
              <a:noFill/>
            </a:ln>
          </p:spPr>
        </p:pic>
      </p:grpSp>
      <p:sp>
        <p:nvSpPr>
          <p:cNvPr id="933" name="Google Shape;933;g2071df2e3aa_0_145"/>
          <p:cNvSpPr txBox="1"/>
          <p:nvPr/>
        </p:nvSpPr>
        <p:spPr>
          <a:xfrm>
            <a:off x="205450" y="868675"/>
            <a:ext cx="85938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2200" u="none" cap="none" strike="noStrike">
                <a:solidFill>
                  <a:srgbClr val="434343"/>
                </a:solidFill>
                <a:latin typeface="Helvetica Neue"/>
                <a:ea typeface="Helvetica Neue"/>
                <a:cs typeface="Helvetica Neue"/>
                <a:sym typeface="Helvetica Neue"/>
              </a:rPr>
              <a:t>Maximize the similarity of the target with the actual context words, and minimize the similarity of the target with the </a:t>
            </a:r>
            <a:r>
              <a:rPr b="0" i="1" lang="en" sz="2200" u="none" cap="none" strike="noStrike">
                <a:solidFill>
                  <a:srgbClr val="434343"/>
                </a:solidFill>
                <a:latin typeface="Helvetica Neue"/>
                <a:ea typeface="Helvetica Neue"/>
                <a:cs typeface="Helvetica Neue"/>
                <a:sym typeface="Helvetica Neue"/>
              </a:rPr>
              <a:t>k</a:t>
            </a:r>
            <a:r>
              <a:rPr b="0" i="0" lang="en" sz="2200" u="none" cap="none" strike="noStrike">
                <a:solidFill>
                  <a:srgbClr val="434343"/>
                </a:solidFill>
                <a:latin typeface="Helvetica Neue"/>
                <a:ea typeface="Helvetica Neue"/>
                <a:cs typeface="Helvetica Neue"/>
                <a:sym typeface="Helvetica Neue"/>
              </a:rPr>
              <a:t> negative sampled non-neighbor words.</a:t>
            </a:r>
            <a:endParaRPr b="0" i="0" sz="2200" u="none" cap="none" strike="noStrike">
              <a:solidFill>
                <a:srgbClr val="434343"/>
              </a:solidFill>
              <a:latin typeface="Helvetica Neue"/>
              <a:ea typeface="Helvetica Neue"/>
              <a:cs typeface="Helvetica Neue"/>
              <a:sym typeface="Helvetica Neue"/>
            </a:endParaRPr>
          </a:p>
        </p:txBody>
      </p:sp>
      <p:sp>
        <p:nvSpPr>
          <p:cNvPr id="934" name="Google Shape;934;g2071df2e3aa_0_145"/>
          <p:cNvSpPr txBox="1"/>
          <p:nvPr>
            <p:ph idx="1" type="body"/>
          </p:nvPr>
        </p:nvSpPr>
        <p:spPr>
          <a:xfrm>
            <a:off x="157100" y="2049000"/>
            <a:ext cx="3888300" cy="1941300"/>
          </a:xfrm>
          <a:prstGeom prst="rect">
            <a:avLst/>
          </a:prstGeom>
          <a:noFill/>
          <a:ln cap="flat" cmpd="sng" w="19050">
            <a:solidFill>
              <a:srgbClr val="FF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15000"/>
              </a:lnSpc>
              <a:spcBef>
                <a:spcPts val="1000"/>
              </a:spcBef>
              <a:spcAft>
                <a:spcPts val="0"/>
              </a:spcAft>
              <a:buSzPts val="900"/>
              <a:buNone/>
            </a:pPr>
            <a:r>
              <a:t/>
            </a:r>
            <a:endParaRPr sz="17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SzPts val="900"/>
              <a:buNone/>
            </a:pPr>
            <a:r>
              <a:t/>
            </a:r>
            <a:endParaRPr sz="1700">
              <a:solidFill>
                <a:schemeClr val="lt1"/>
              </a:solidFill>
              <a:latin typeface="Helvetica Neue"/>
              <a:ea typeface="Helvetica Neue"/>
              <a:cs typeface="Helvetica Neue"/>
              <a:sym typeface="Helvetica Neue"/>
            </a:endParaRPr>
          </a:p>
        </p:txBody>
      </p:sp>
      <p:sp>
        <p:nvSpPr>
          <p:cNvPr id="935" name="Google Shape;935;g2071df2e3aa_0_145"/>
          <p:cNvSpPr txBox="1"/>
          <p:nvPr/>
        </p:nvSpPr>
        <p:spPr>
          <a:xfrm>
            <a:off x="295500" y="2124975"/>
            <a:ext cx="3888300" cy="177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lang="en" sz="1700">
                <a:solidFill>
                  <a:schemeClr val="lt1"/>
                </a:solidFill>
                <a:latin typeface="Helvetica Neue"/>
                <a:ea typeface="Helvetica Neue"/>
                <a:cs typeface="Helvetica Neue"/>
                <a:sym typeface="Helvetica Neue"/>
              </a:rPr>
              <a:t>Minimize L</a:t>
            </a:r>
            <a:r>
              <a:rPr baseline="-25000" lang="en" sz="1700">
                <a:solidFill>
                  <a:schemeClr val="lt1"/>
                </a:solidFill>
                <a:latin typeface="Helvetica Neue"/>
                <a:ea typeface="Helvetica Neue"/>
                <a:cs typeface="Helvetica Neue"/>
                <a:sym typeface="Helvetica Neue"/>
              </a:rPr>
              <a:t>CE</a:t>
            </a:r>
            <a:r>
              <a:rPr lang="en" sz="1700">
                <a:solidFill>
                  <a:schemeClr val="lt1"/>
                </a:solidFill>
                <a:latin typeface="Helvetica Neue"/>
                <a:ea typeface="Helvetica Neue"/>
                <a:cs typeface="Helvetica Neue"/>
                <a:sym typeface="Helvetica Neue"/>
              </a:rPr>
              <a:t> using Gradient Descent:</a:t>
            </a:r>
            <a:br>
              <a:rPr lang="en" sz="1700">
                <a:solidFill>
                  <a:schemeClr val="lt1"/>
                </a:solidFill>
                <a:latin typeface="Helvetica Neue"/>
                <a:ea typeface="Helvetica Neue"/>
                <a:cs typeface="Helvetica Neue"/>
                <a:sym typeface="Helvetica Neue"/>
              </a:rPr>
            </a:br>
            <a:r>
              <a:rPr lang="en" sz="1700">
                <a:solidFill>
                  <a:schemeClr val="lt1"/>
                </a:solidFill>
                <a:latin typeface="Helvetica Neue"/>
                <a:ea typeface="Helvetica Neue"/>
                <a:cs typeface="Helvetica Neue"/>
                <a:sym typeface="Helvetica Neue"/>
              </a:rPr>
              <a:t>Adjust the word weights to:</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100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Make positive pairs more likely;</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Make negative pairs less likely;</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Over the entire training set;</a:t>
            </a:r>
            <a:endParaRPr sz="1700">
              <a:solidFill>
                <a:schemeClr val="lt1"/>
              </a:solidFill>
              <a:latin typeface="Helvetica Neue"/>
              <a:ea typeface="Helvetica Neue"/>
              <a:cs typeface="Helvetica Neue"/>
              <a:sym typeface="Helvetica Neue"/>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6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Intuition of Gradient Descent</a:t>
            </a:r>
            <a:endParaRPr b="1" sz="3100">
              <a:latin typeface="Helvetica Neue"/>
              <a:ea typeface="Helvetica Neue"/>
              <a:cs typeface="Helvetica Neue"/>
              <a:sym typeface="Helvetica Neue"/>
            </a:endParaRPr>
          </a:p>
        </p:txBody>
      </p:sp>
      <p:pic>
        <p:nvPicPr>
          <p:cNvPr id="941" name="Google Shape;941;p62"/>
          <p:cNvPicPr preferRelativeResize="0"/>
          <p:nvPr/>
        </p:nvPicPr>
        <p:blipFill rotWithShape="1">
          <a:blip r:embed="rId3">
            <a:alphaModFix/>
          </a:blip>
          <a:srcRect b="0" l="0" r="0" t="0"/>
          <a:stretch/>
        </p:blipFill>
        <p:spPr>
          <a:xfrm>
            <a:off x="1375688" y="795025"/>
            <a:ext cx="6376625" cy="3820350"/>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63"/>
          <p:cNvSpPr txBox="1"/>
          <p:nvPr>
            <p:ph idx="1" type="body"/>
          </p:nvPr>
        </p:nvSpPr>
        <p:spPr>
          <a:xfrm>
            <a:off x="205450" y="882500"/>
            <a:ext cx="8717100" cy="38775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At each training step:</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Direction: We move in the reverse direction from the gradient of the loss function.</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Magnitude: We move the value of this gradient </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Weighted by a learning rate </a:t>
            </a:r>
            <a:r>
              <a:rPr i="1" lang="en" sz="2000">
                <a:solidFill>
                  <a:schemeClr val="lt1"/>
                </a:solidFill>
                <a:latin typeface="Helvetica Neue"/>
                <a:ea typeface="Helvetica Neue"/>
                <a:cs typeface="Helvetica Neue"/>
                <a:sym typeface="Helvetica Neue"/>
              </a:rPr>
              <a:t>η</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355600" lvl="2" marL="857250" rtl="0" algn="l">
              <a:lnSpc>
                <a:spcPct val="115000"/>
              </a:lnSpc>
              <a:spcBef>
                <a:spcPts val="100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Higher learning rate means move </a:t>
            </a:r>
            <a:r>
              <a:rPr i="1" lang="en" sz="2000">
                <a:solidFill>
                  <a:schemeClr val="lt1"/>
                </a:solidFill>
                <a:latin typeface="Helvetica Neue"/>
                <a:ea typeface="Helvetica Neue"/>
                <a:cs typeface="Helvetica Neue"/>
                <a:sym typeface="Helvetica Neue"/>
              </a:rPr>
              <a:t>w</a:t>
            </a:r>
            <a:r>
              <a:rPr lang="en" sz="2000">
                <a:solidFill>
                  <a:schemeClr val="lt1"/>
                </a:solidFill>
                <a:latin typeface="Helvetica Neue"/>
                <a:ea typeface="Helvetica Neue"/>
                <a:cs typeface="Helvetica Neue"/>
                <a:sym typeface="Helvetica Neue"/>
              </a:rPr>
              <a:t> faster.</a:t>
            </a:r>
            <a:endParaRPr sz="2000">
              <a:solidFill>
                <a:schemeClr val="lt1"/>
              </a:solidFill>
              <a:latin typeface="Helvetica Neue"/>
              <a:ea typeface="Helvetica Neue"/>
              <a:cs typeface="Helvetica Neue"/>
              <a:sym typeface="Helvetica Neue"/>
            </a:endParaRPr>
          </a:p>
        </p:txBody>
      </p:sp>
      <p:sp>
        <p:nvSpPr>
          <p:cNvPr id="947" name="Google Shape;947;p6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Gradient Descent</a:t>
            </a:r>
            <a:endParaRPr b="1" sz="3100">
              <a:latin typeface="Helvetica Neue"/>
              <a:ea typeface="Helvetica Neue"/>
              <a:cs typeface="Helvetica Neue"/>
              <a:sym typeface="Helvetica Neue"/>
            </a:endParaRPr>
          </a:p>
        </p:txBody>
      </p:sp>
      <p:pic>
        <p:nvPicPr>
          <p:cNvPr id="948" name="Google Shape;948;p63"/>
          <p:cNvPicPr preferRelativeResize="0"/>
          <p:nvPr/>
        </p:nvPicPr>
        <p:blipFill rotWithShape="1">
          <a:blip r:embed="rId3">
            <a:alphaModFix/>
          </a:blip>
          <a:srcRect b="0" l="0" r="0" t="0"/>
          <a:stretch/>
        </p:blipFill>
        <p:spPr>
          <a:xfrm>
            <a:off x="6099098" y="2051423"/>
            <a:ext cx="2191275" cy="581675"/>
          </a:xfrm>
          <a:prstGeom prst="rect">
            <a:avLst/>
          </a:prstGeom>
          <a:noFill/>
          <a:ln>
            <a:noFill/>
          </a:ln>
        </p:spPr>
      </p:pic>
      <p:pic>
        <p:nvPicPr>
          <p:cNvPr id="949" name="Google Shape;949;p63"/>
          <p:cNvPicPr preferRelativeResize="0"/>
          <p:nvPr/>
        </p:nvPicPr>
        <p:blipFill rotWithShape="1">
          <a:blip r:embed="rId4">
            <a:alphaModFix/>
          </a:blip>
          <a:srcRect b="0" l="0" r="0" t="0"/>
          <a:stretch/>
        </p:blipFill>
        <p:spPr>
          <a:xfrm>
            <a:off x="1967787" y="3518599"/>
            <a:ext cx="5208425" cy="114245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6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Gradient Descent</a:t>
            </a:r>
            <a:endParaRPr b="1" sz="3100">
              <a:latin typeface="Helvetica Neue"/>
              <a:ea typeface="Helvetica Neue"/>
              <a:cs typeface="Helvetica Neue"/>
              <a:sym typeface="Helvetica Neue"/>
            </a:endParaRPr>
          </a:p>
        </p:txBody>
      </p:sp>
      <p:pic>
        <p:nvPicPr>
          <p:cNvPr id="955" name="Google Shape;955;p64"/>
          <p:cNvPicPr preferRelativeResize="0"/>
          <p:nvPr/>
        </p:nvPicPr>
        <p:blipFill rotWithShape="1">
          <a:blip r:embed="rId3">
            <a:alphaModFix/>
          </a:blip>
          <a:srcRect b="0" l="0" r="0" t="0"/>
          <a:stretch/>
        </p:blipFill>
        <p:spPr>
          <a:xfrm>
            <a:off x="205450" y="1146274"/>
            <a:ext cx="4431400" cy="2557625"/>
          </a:xfrm>
          <a:prstGeom prst="rect">
            <a:avLst/>
          </a:prstGeom>
          <a:noFill/>
          <a:ln>
            <a:noFill/>
          </a:ln>
        </p:spPr>
      </p:pic>
      <p:pic>
        <p:nvPicPr>
          <p:cNvPr id="956" name="Google Shape;956;p64"/>
          <p:cNvPicPr preferRelativeResize="0"/>
          <p:nvPr/>
        </p:nvPicPr>
        <p:blipFill rotWithShape="1">
          <a:blip r:embed="rId4">
            <a:alphaModFix/>
          </a:blip>
          <a:srcRect b="0" l="0" r="0" t="0"/>
          <a:stretch/>
        </p:blipFill>
        <p:spPr>
          <a:xfrm>
            <a:off x="4977325" y="1243550"/>
            <a:ext cx="3562350" cy="2143125"/>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6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Derivatives of the </a:t>
            </a:r>
            <a:r>
              <a:rPr b="1" lang="en" sz="3100">
                <a:solidFill>
                  <a:schemeClr val="lt1"/>
                </a:solidFill>
                <a:latin typeface="Helvetica Neue"/>
                <a:ea typeface="Helvetica Neue"/>
                <a:cs typeface="Helvetica Neue"/>
                <a:sym typeface="Helvetica Neue"/>
              </a:rPr>
              <a:t>Loss Function</a:t>
            </a:r>
            <a:endParaRPr b="1" sz="3100">
              <a:latin typeface="Helvetica Neue"/>
              <a:ea typeface="Helvetica Neue"/>
              <a:cs typeface="Helvetica Neue"/>
              <a:sym typeface="Helvetica Neue"/>
            </a:endParaRPr>
          </a:p>
        </p:txBody>
      </p:sp>
      <p:pic>
        <p:nvPicPr>
          <p:cNvPr id="962" name="Google Shape;962;p65"/>
          <p:cNvPicPr preferRelativeResize="0"/>
          <p:nvPr/>
        </p:nvPicPr>
        <p:blipFill rotWithShape="1">
          <a:blip r:embed="rId3">
            <a:alphaModFix/>
          </a:blip>
          <a:srcRect b="0" l="0" r="0" t="0"/>
          <a:stretch/>
        </p:blipFill>
        <p:spPr>
          <a:xfrm>
            <a:off x="1989982" y="1313975"/>
            <a:ext cx="5204651" cy="3252900"/>
          </a:xfrm>
          <a:prstGeom prst="rect">
            <a:avLst/>
          </a:prstGeom>
          <a:noFill/>
          <a:ln>
            <a:noFill/>
          </a:ln>
        </p:spPr>
      </p:pic>
      <p:sp>
        <p:nvSpPr>
          <p:cNvPr id="963" name="Google Shape;963;p65"/>
          <p:cNvSpPr txBox="1"/>
          <p:nvPr/>
        </p:nvSpPr>
        <p:spPr>
          <a:xfrm>
            <a:off x="302048" y="913775"/>
            <a:ext cx="5204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800" u="none" cap="none" strike="noStrike">
                <a:solidFill>
                  <a:srgbClr val="434343"/>
                </a:solidFill>
                <a:latin typeface="Helvetica Neue"/>
                <a:ea typeface="Helvetica Neue"/>
                <a:cs typeface="Helvetica Neue"/>
                <a:sym typeface="Helvetica Neue"/>
              </a:rPr>
              <a:t>The derivatives of the loss function:</a:t>
            </a:r>
            <a:endParaRPr b="0" i="0" sz="1800" u="none" cap="none" strike="noStrike">
              <a:solidFill>
                <a:srgbClr val="434343"/>
              </a:solidFill>
              <a:latin typeface="Helvetica Neue"/>
              <a:ea typeface="Helvetica Neue"/>
              <a:cs typeface="Helvetica Neue"/>
              <a:sym typeface="Helvetica Neue"/>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g2071df2e3aa_0_16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Derivatives of the </a:t>
            </a:r>
            <a:r>
              <a:rPr b="1" lang="en" sz="3100">
                <a:solidFill>
                  <a:schemeClr val="lt1"/>
                </a:solidFill>
                <a:latin typeface="Helvetica Neue"/>
                <a:ea typeface="Helvetica Neue"/>
                <a:cs typeface="Helvetica Neue"/>
                <a:sym typeface="Helvetica Neue"/>
              </a:rPr>
              <a:t>Loss Function</a:t>
            </a:r>
            <a:endParaRPr b="1" sz="3100">
              <a:latin typeface="Helvetica Neue"/>
              <a:ea typeface="Helvetica Neue"/>
              <a:cs typeface="Helvetica Neue"/>
              <a:sym typeface="Helvetica Neue"/>
            </a:endParaRPr>
          </a:p>
        </p:txBody>
      </p:sp>
      <p:pic>
        <p:nvPicPr>
          <p:cNvPr id="969" name="Google Shape;969;g2071df2e3aa_0_167"/>
          <p:cNvPicPr preferRelativeResize="0"/>
          <p:nvPr/>
        </p:nvPicPr>
        <p:blipFill rotWithShape="1">
          <a:blip r:embed="rId3">
            <a:alphaModFix/>
          </a:blip>
          <a:srcRect b="0" l="0" r="0" t="0"/>
          <a:stretch/>
        </p:blipFill>
        <p:spPr>
          <a:xfrm>
            <a:off x="1989982" y="1313975"/>
            <a:ext cx="5204651" cy="3252900"/>
          </a:xfrm>
          <a:prstGeom prst="rect">
            <a:avLst/>
          </a:prstGeom>
          <a:noFill/>
          <a:ln>
            <a:noFill/>
          </a:ln>
        </p:spPr>
      </p:pic>
      <p:sp>
        <p:nvSpPr>
          <p:cNvPr id="970" name="Google Shape;970;g2071df2e3aa_0_167"/>
          <p:cNvSpPr txBox="1"/>
          <p:nvPr/>
        </p:nvSpPr>
        <p:spPr>
          <a:xfrm>
            <a:off x="302048" y="913775"/>
            <a:ext cx="5204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800" u="none" cap="none" strike="noStrike">
                <a:solidFill>
                  <a:srgbClr val="434343"/>
                </a:solidFill>
                <a:latin typeface="Helvetica Neue"/>
                <a:ea typeface="Helvetica Neue"/>
                <a:cs typeface="Helvetica Neue"/>
                <a:sym typeface="Helvetica Neue"/>
              </a:rPr>
              <a:t>The derivatives of the loss function:</a:t>
            </a:r>
            <a:endParaRPr b="0" i="0" sz="1800" u="none" cap="none" strike="noStrike">
              <a:solidFill>
                <a:srgbClr val="434343"/>
              </a:solidFill>
              <a:latin typeface="Helvetica Neue"/>
              <a:ea typeface="Helvetica Neue"/>
              <a:cs typeface="Helvetica Neue"/>
              <a:sym typeface="Helvetica Neue"/>
            </a:endParaRPr>
          </a:p>
        </p:txBody>
      </p:sp>
      <p:sp>
        <p:nvSpPr>
          <p:cNvPr id="971" name="Google Shape;971;g2071df2e3aa_0_167"/>
          <p:cNvSpPr/>
          <p:nvPr/>
        </p:nvSpPr>
        <p:spPr>
          <a:xfrm>
            <a:off x="2098925" y="2433350"/>
            <a:ext cx="138300" cy="10611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g2071df2e3aa_0_167"/>
          <p:cNvSpPr/>
          <p:nvPr/>
        </p:nvSpPr>
        <p:spPr>
          <a:xfrm>
            <a:off x="2098925" y="3669825"/>
            <a:ext cx="138300" cy="7011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g2071df2e3aa_0_167"/>
          <p:cNvSpPr txBox="1"/>
          <p:nvPr/>
        </p:nvSpPr>
        <p:spPr>
          <a:xfrm>
            <a:off x="738850" y="2416325"/>
            <a:ext cx="17844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lang="en" sz="1500">
                <a:solidFill>
                  <a:schemeClr val="lt1"/>
                </a:solidFill>
                <a:latin typeface="Helvetica Neue"/>
                <a:ea typeface="Helvetica Neue"/>
                <a:cs typeface="Helvetica Neue"/>
                <a:sym typeface="Helvetica Neue"/>
              </a:rPr>
              <a:t>Derivative of</a:t>
            </a:r>
            <a:br>
              <a:rPr lang="en" sz="1500">
                <a:solidFill>
                  <a:schemeClr val="lt1"/>
                </a:solidFill>
                <a:latin typeface="Helvetica Neue"/>
                <a:ea typeface="Helvetica Neue"/>
                <a:cs typeface="Helvetica Neue"/>
                <a:sym typeface="Helvetica Neue"/>
              </a:rPr>
            </a:br>
            <a:r>
              <a:rPr lang="en" sz="1500">
                <a:solidFill>
                  <a:schemeClr val="lt1"/>
                </a:solidFill>
                <a:latin typeface="Helvetica Neue"/>
                <a:ea typeface="Helvetica Neue"/>
                <a:cs typeface="Helvetica Neue"/>
                <a:sym typeface="Helvetica Neue"/>
              </a:rPr>
              <a:t>the context </a:t>
            </a:r>
            <a:br>
              <a:rPr lang="en" sz="1500">
                <a:solidFill>
                  <a:schemeClr val="lt1"/>
                </a:solidFill>
                <a:latin typeface="Helvetica Neue"/>
                <a:ea typeface="Helvetica Neue"/>
                <a:cs typeface="Helvetica Neue"/>
                <a:sym typeface="Helvetica Neue"/>
              </a:rPr>
            </a:br>
            <a:r>
              <a:rPr lang="en" sz="1500">
                <a:solidFill>
                  <a:schemeClr val="lt1"/>
                </a:solidFill>
                <a:latin typeface="Helvetica Neue"/>
                <a:ea typeface="Helvetica Neue"/>
                <a:cs typeface="Helvetica Neue"/>
                <a:sym typeface="Helvetica Neue"/>
              </a:rPr>
              <a:t>embeddings</a:t>
            </a:r>
            <a:endParaRPr sz="1200"/>
          </a:p>
        </p:txBody>
      </p:sp>
      <p:sp>
        <p:nvSpPr>
          <p:cNvPr id="974" name="Google Shape;974;g2071df2e3aa_0_167"/>
          <p:cNvSpPr txBox="1"/>
          <p:nvPr/>
        </p:nvSpPr>
        <p:spPr>
          <a:xfrm>
            <a:off x="736185" y="3531858"/>
            <a:ext cx="17844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lang="en" sz="1500">
                <a:solidFill>
                  <a:schemeClr val="lt1"/>
                </a:solidFill>
                <a:latin typeface="Helvetica Neue"/>
                <a:ea typeface="Helvetica Neue"/>
                <a:cs typeface="Helvetica Neue"/>
                <a:sym typeface="Helvetica Neue"/>
              </a:rPr>
              <a:t>Derivative of </a:t>
            </a:r>
            <a:br>
              <a:rPr lang="en" sz="1500">
                <a:solidFill>
                  <a:schemeClr val="lt1"/>
                </a:solidFill>
                <a:latin typeface="Helvetica Neue"/>
                <a:ea typeface="Helvetica Neue"/>
                <a:cs typeface="Helvetica Neue"/>
                <a:sym typeface="Helvetica Neue"/>
              </a:rPr>
            </a:br>
            <a:r>
              <a:rPr lang="en" sz="1500">
                <a:solidFill>
                  <a:schemeClr val="lt1"/>
                </a:solidFill>
                <a:latin typeface="Helvetica Neue"/>
                <a:ea typeface="Helvetica Neue"/>
                <a:cs typeface="Helvetica Neue"/>
                <a:sym typeface="Helvetica Neue"/>
              </a:rPr>
              <a:t>the </a:t>
            </a:r>
            <a:r>
              <a:rPr lang="en" sz="1500">
                <a:solidFill>
                  <a:schemeClr val="lt1"/>
                </a:solidFill>
                <a:latin typeface="Helvetica Neue"/>
                <a:ea typeface="Helvetica Neue"/>
                <a:cs typeface="Helvetica Neue"/>
                <a:sym typeface="Helvetica Neue"/>
              </a:rPr>
              <a:t>t</a:t>
            </a:r>
            <a:r>
              <a:rPr lang="en" sz="1500">
                <a:solidFill>
                  <a:schemeClr val="lt1"/>
                </a:solidFill>
                <a:latin typeface="Helvetica Neue"/>
                <a:ea typeface="Helvetica Neue"/>
                <a:cs typeface="Helvetica Neue"/>
                <a:sym typeface="Helvetica Neue"/>
              </a:rPr>
              <a:t>arget embeddings</a:t>
            </a:r>
            <a:endParaRPr sz="1200"/>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66"/>
          <p:cNvSpPr txBox="1"/>
          <p:nvPr>
            <p:ph idx="1" type="body"/>
          </p:nvPr>
        </p:nvSpPr>
        <p:spPr>
          <a:xfrm>
            <a:off x="205450" y="882500"/>
            <a:ext cx="8717100" cy="38775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Start with randomly initialized </a:t>
            </a:r>
            <a:r>
              <a:rPr i="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 and </a:t>
            </a:r>
            <a:r>
              <a:rPr i="1" lang="en" sz="2000">
                <a:solidFill>
                  <a:schemeClr val="lt1"/>
                </a:solidFill>
                <a:latin typeface="Helvetica Neue"/>
                <a:ea typeface="Helvetica Neue"/>
                <a:cs typeface="Helvetica Neue"/>
                <a:sym typeface="Helvetica Neue"/>
              </a:rPr>
              <a:t>W</a:t>
            </a:r>
            <a:r>
              <a:rPr lang="en" sz="2000">
                <a:solidFill>
                  <a:schemeClr val="lt1"/>
                </a:solidFill>
                <a:latin typeface="Helvetica Neue"/>
                <a:ea typeface="Helvetica Neue"/>
                <a:cs typeface="Helvetica Neue"/>
                <a:sym typeface="Helvetica Neue"/>
              </a:rPr>
              <a:t> matrices, then incrementally do updates.</a:t>
            </a:r>
            <a:endParaRPr sz="20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baseline="-25000" sz="1800">
              <a:solidFill>
                <a:schemeClr val="lt1"/>
              </a:solidFill>
              <a:latin typeface="Helvetica Neue"/>
              <a:ea typeface="Helvetica Neue"/>
              <a:cs typeface="Helvetica Neue"/>
              <a:sym typeface="Helvetica Neue"/>
            </a:endParaRPr>
          </a:p>
        </p:txBody>
      </p:sp>
      <p:pic>
        <p:nvPicPr>
          <p:cNvPr id="980" name="Google Shape;980;p66"/>
          <p:cNvPicPr preferRelativeResize="0"/>
          <p:nvPr/>
        </p:nvPicPr>
        <p:blipFill rotWithShape="1">
          <a:blip r:embed="rId3">
            <a:alphaModFix/>
          </a:blip>
          <a:srcRect b="0" l="0" r="0" t="0"/>
          <a:stretch/>
        </p:blipFill>
        <p:spPr>
          <a:xfrm>
            <a:off x="567425" y="1613384"/>
            <a:ext cx="6896100" cy="2047875"/>
          </a:xfrm>
          <a:prstGeom prst="rect">
            <a:avLst/>
          </a:prstGeom>
          <a:noFill/>
          <a:ln>
            <a:noFill/>
          </a:ln>
        </p:spPr>
      </p:pic>
      <p:sp>
        <p:nvSpPr>
          <p:cNvPr id="981" name="Google Shape;981;p6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SGD Update Equation</a:t>
            </a:r>
            <a:endParaRPr b="1" sz="3100">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071df2e3aa_0_233"/>
          <p:cNvSpPr txBox="1"/>
          <p:nvPr>
            <p:ph idx="1" type="body"/>
          </p:nvPr>
        </p:nvSpPr>
        <p:spPr>
          <a:xfrm>
            <a:off x="205450" y="969250"/>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Suppose you see the following sentences:</a:t>
            </a:r>
            <a:endParaRPr sz="24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Ongchoi is delicious </a:t>
            </a:r>
            <a:r>
              <a:rPr b="1" lang="en" sz="1800">
                <a:solidFill>
                  <a:schemeClr val="lt1"/>
                </a:solidFill>
                <a:latin typeface="Helvetica Neue"/>
                <a:ea typeface="Helvetica Neue"/>
                <a:cs typeface="Helvetica Neue"/>
                <a:sym typeface="Helvetica Neue"/>
              </a:rPr>
              <a:t>sauteed with garlic</a:t>
            </a:r>
            <a:endParaRPr b="1"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Ongchoi is superb </a:t>
            </a:r>
            <a:r>
              <a:rPr b="1" lang="en" sz="1800">
                <a:solidFill>
                  <a:schemeClr val="lt1"/>
                </a:solidFill>
                <a:latin typeface="Helvetica Neue"/>
                <a:ea typeface="Helvetica Neue"/>
                <a:cs typeface="Helvetica Neue"/>
                <a:sym typeface="Helvetica Neue"/>
              </a:rPr>
              <a:t>over rice</a:t>
            </a:r>
            <a:endParaRPr b="1"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Ongchoi </a:t>
            </a:r>
            <a:r>
              <a:rPr b="1" lang="en" sz="1800">
                <a:solidFill>
                  <a:schemeClr val="lt1"/>
                </a:solidFill>
                <a:latin typeface="Helvetica Neue"/>
                <a:ea typeface="Helvetica Neue"/>
                <a:cs typeface="Helvetica Neue"/>
                <a:sym typeface="Helvetica Neue"/>
              </a:rPr>
              <a:t>leaves </a:t>
            </a:r>
            <a:r>
              <a:rPr lang="en" sz="1800">
                <a:solidFill>
                  <a:schemeClr val="lt1"/>
                </a:solidFill>
                <a:latin typeface="Helvetica Neue"/>
                <a:ea typeface="Helvetica Neue"/>
                <a:cs typeface="Helvetica Neue"/>
                <a:sym typeface="Helvetica Neue"/>
              </a:rPr>
              <a:t>with </a:t>
            </a:r>
            <a:r>
              <a:rPr b="1" lang="en" sz="1800">
                <a:solidFill>
                  <a:schemeClr val="lt1"/>
                </a:solidFill>
                <a:latin typeface="Helvetica Neue"/>
                <a:ea typeface="Helvetica Neue"/>
                <a:cs typeface="Helvetica Neue"/>
                <a:sym typeface="Helvetica Neue"/>
              </a:rPr>
              <a:t>salty </a:t>
            </a:r>
            <a:r>
              <a:rPr lang="en" sz="1800">
                <a:solidFill>
                  <a:schemeClr val="lt1"/>
                </a:solidFill>
                <a:latin typeface="Helvetica Neue"/>
                <a:ea typeface="Helvetica Neue"/>
                <a:cs typeface="Helvetica Neue"/>
                <a:sym typeface="Helvetica Neue"/>
              </a:rPr>
              <a:t>sauces</a:t>
            </a:r>
            <a:endParaRPr sz="18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An also these:</a:t>
            </a:r>
            <a:endParaRPr sz="24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 spinach </a:t>
            </a:r>
            <a:r>
              <a:rPr b="1" lang="en" sz="1800">
                <a:solidFill>
                  <a:schemeClr val="lt1"/>
                </a:solidFill>
                <a:latin typeface="Helvetica Neue"/>
                <a:ea typeface="Helvetica Neue"/>
                <a:cs typeface="Helvetica Neue"/>
                <a:sym typeface="Helvetica Neue"/>
              </a:rPr>
              <a:t>sauteed with garlic over rice</a:t>
            </a:r>
            <a:endParaRPr b="1"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Chard stems and </a:t>
            </a:r>
            <a:r>
              <a:rPr b="1" lang="en" sz="1800">
                <a:solidFill>
                  <a:schemeClr val="lt1"/>
                </a:solidFill>
                <a:latin typeface="Helvetica Neue"/>
                <a:ea typeface="Helvetica Neue"/>
                <a:cs typeface="Helvetica Neue"/>
                <a:sym typeface="Helvetica Neue"/>
              </a:rPr>
              <a:t>leaves </a:t>
            </a:r>
            <a:r>
              <a:rPr lang="en" sz="1800">
                <a:solidFill>
                  <a:schemeClr val="lt1"/>
                </a:solidFill>
                <a:latin typeface="Helvetica Neue"/>
                <a:ea typeface="Helvetica Neue"/>
                <a:cs typeface="Helvetica Neue"/>
                <a:sym typeface="Helvetica Neue"/>
              </a:rPr>
              <a:t>are </a:t>
            </a:r>
            <a:r>
              <a:rPr b="1" lang="en" sz="1800">
                <a:solidFill>
                  <a:schemeClr val="lt1"/>
                </a:solidFill>
                <a:latin typeface="Helvetica Neue"/>
                <a:ea typeface="Helvetica Neue"/>
                <a:cs typeface="Helvetica Neue"/>
                <a:sym typeface="Helvetica Neue"/>
              </a:rPr>
              <a:t>delicious</a:t>
            </a:r>
            <a:endParaRPr b="1"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Collard greens and other </a:t>
            </a:r>
            <a:r>
              <a:rPr b="1" lang="en" sz="1800">
                <a:solidFill>
                  <a:schemeClr val="lt1"/>
                </a:solidFill>
                <a:latin typeface="Helvetica Neue"/>
                <a:ea typeface="Helvetica Neue"/>
                <a:cs typeface="Helvetica Neue"/>
                <a:sym typeface="Helvetica Neue"/>
              </a:rPr>
              <a:t>salty </a:t>
            </a:r>
            <a:r>
              <a:rPr lang="en" sz="1800">
                <a:solidFill>
                  <a:schemeClr val="lt1"/>
                </a:solidFill>
                <a:latin typeface="Helvetica Neue"/>
                <a:ea typeface="Helvetica Neue"/>
                <a:cs typeface="Helvetica Neue"/>
                <a:sym typeface="Helvetica Neue"/>
              </a:rPr>
              <a:t>leafy greens</a:t>
            </a:r>
            <a:endParaRPr sz="1800">
              <a:solidFill>
                <a:schemeClr val="lt1"/>
              </a:solidFill>
              <a:latin typeface="Helvetica Neue"/>
              <a:ea typeface="Helvetica Neue"/>
              <a:cs typeface="Helvetica Neue"/>
              <a:sym typeface="Helvetica Neue"/>
            </a:endParaRPr>
          </a:p>
          <a:p>
            <a:pPr indent="-266700" lvl="0" marL="3429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Ongchoi is a leafy green like spinach, chard, or collard greens</a:t>
            </a:r>
            <a:endParaRPr sz="1800">
              <a:solidFill>
                <a:schemeClr val="lt1"/>
              </a:solidFill>
              <a:latin typeface="Helvetica Neue"/>
              <a:ea typeface="Helvetica Neue"/>
              <a:cs typeface="Helvetica Neue"/>
              <a:sym typeface="Helvetica Neue"/>
            </a:endParaRPr>
          </a:p>
        </p:txBody>
      </p:sp>
      <p:sp>
        <p:nvSpPr>
          <p:cNvPr id="153" name="Google Shape;153;g2071df2e3aa_0_23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Example: What does OngChoi Mean?</a:t>
            </a:r>
            <a:endParaRPr b="1" sz="3100">
              <a:latin typeface="Helvetica Neue"/>
              <a:ea typeface="Helvetica Neue"/>
              <a:cs typeface="Helvetica Neue"/>
              <a:sym typeface="Helvetica Neue"/>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pic>
        <p:nvPicPr>
          <p:cNvPr id="986" name="Google Shape;986;g2071df2e3aa_0_178"/>
          <p:cNvPicPr preferRelativeResize="0"/>
          <p:nvPr/>
        </p:nvPicPr>
        <p:blipFill rotWithShape="1">
          <a:blip r:embed="rId3">
            <a:alphaModFix/>
          </a:blip>
          <a:srcRect b="0" l="0" r="0" t="0"/>
          <a:stretch/>
        </p:blipFill>
        <p:spPr>
          <a:xfrm>
            <a:off x="567425" y="1613384"/>
            <a:ext cx="6896100" cy="2047875"/>
          </a:xfrm>
          <a:prstGeom prst="rect">
            <a:avLst/>
          </a:prstGeom>
          <a:noFill/>
          <a:ln>
            <a:noFill/>
          </a:ln>
        </p:spPr>
      </p:pic>
      <p:sp>
        <p:nvSpPr>
          <p:cNvPr id="987" name="Google Shape;987;g2071df2e3aa_0_178"/>
          <p:cNvSpPr txBox="1"/>
          <p:nvPr>
            <p:ph idx="1" type="body"/>
          </p:nvPr>
        </p:nvSpPr>
        <p:spPr>
          <a:xfrm>
            <a:off x="205450" y="882500"/>
            <a:ext cx="8717100" cy="38775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Start with randomly initialized </a:t>
            </a:r>
            <a:r>
              <a:rPr i="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 and </a:t>
            </a:r>
            <a:r>
              <a:rPr i="1" lang="en" sz="2000">
                <a:solidFill>
                  <a:schemeClr val="lt1"/>
                </a:solidFill>
                <a:latin typeface="Helvetica Neue"/>
                <a:ea typeface="Helvetica Neue"/>
                <a:cs typeface="Helvetica Neue"/>
                <a:sym typeface="Helvetica Neue"/>
              </a:rPr>
              <a:t>W</a:t>
            </a:r>
            <a:r>
              <a:rPr lang="en" sz="2000">
                <a:solidFill>
                  <a:schemeClr val="lt1"/>
                </a:solidFill>
                <a:latin typeface="Helvetica Neue"/>
                <a:ea typeface="Helvetica Neue"/>
                <a:cs typeface="Helvetica Neue"/>
                <a:sym typeface="Helvetica Neue"/>
              </a:rPr>
              <a:t> matrices, then incrementally do updates.</a:t>
            </a:r>
            <a:endParaRPr sz="20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Skipgram learns two sets of embeddings: 1) target embeddings matrix </a:t>
            </a:r>
            <a:r>
              <a:rPr i="1" lang="en" sz="2000">
                <a:solidFill>
                  <a:schemeClr val="lt1"/>
                </a:solidFill>
                <a:latin typeface="Helvetica Neue"/>
                <a:ea typeface="Helvetica Neue"/>
                <a:cs typeface="Helvetica Neue"/>
                <a:sym typeface="Helvetica Neue"/>
              </a:rPr>
              <a:t>W</a:t>
            </a:r>
            <a:r>
              <a:rPr lang="en" sz="2000">
                <a:solidFill>
                  <a:schemeClr val="lt1"/>
                </a:solidFill>
                <a:latin typeface="Helvetica Neue"/>
                <a:ea typeface="Helvetica Neue"/>
                <a:cs typeface="Helvetica Neue"/>
                <a:sym typeface="Helvetica Neue"/>
              </a:rPr>
              <a:t>; and 2) context embedding matrix </a:t>
            </a:r>
            <a:r>
              <a:rPr i="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342900" lvl="1" marL="457200" rtl="0" algn="l">
              <a:lnSpc>
                <a:spcPct val="115000"/>
              </a:lnSpc>
              <a:spcBef>
                <a:spcPts val="1000"/>
              </a:spcBef>
              <a:spcAft>
                <a:spcPts val="100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Add them together, representing word i as the vector w</a:t>
            </a:r>
            <a:r>
              <a:rPr baseline="-25000" lang="en" sz="1800">
                <a:solidFill>
                  <a:schemeClr val="lt1"/>
                </a:solidFill>
                <a:latin typeface="Helvetica Neue"/>
                <a:ea typeface="Helvetica Neue"/>
                <a:cs typeface="Helvetica Neue"/>
                <a:sym typeface="Helvetica Neue"/>
              </a:rPr>
              <a:t>i</a:t>
            </a:r>
            <a:r>
              <a:rPr lang="en" sz="1800">
                <a:solidFill>
                  <a:schemeClr val="lt1"/>
                </a:solidFill>
                <a:latin typeface="Helvetica Neue"/>
                <a:ea typeface="Helvetica Neue"/>
                <a:cs typeface="Helvetica Neue"/>
                <a:sym typeface="Helvetica Neue"/>
              </a:rPr>
              <a:t> + c</a:t>
            </a:r>
            <a:r>
              <a:rPr baseline="-25000" lang="en" sz="1800">
                <a:solidFill>
                  <a:schemeClr val="lt1"/>
                </a:solidFill>
                <a:latin typeface="Helvetica Neue"/>
                <a:ea typeface="Helvetica Neue"/>
                <a:cs typeface="Helvetica Neue"/>
                <a:sym typeface="Helvetica Neue"/>
              </a:rPr>
              <a:t>i</a:t>
            </a:r>
            <a:endParaRPr baseline="-25000" sz="1800">
              <a:solidFill>
                <a:schemeClr val="lt1"/>
              </a:solidFill>
              <a:latin typeface="Helvetica Neue"/>
              <a:ea typeface="Helvetica Neue"/>
              <a:cs typeface="Helvetica Neue"/>
              <a:sym typeface="Helvetica Neue"/>
            </a:endParaRPr>
          </a:p>
        </p:txBody>
      </p:sp>
      <p:sp>
        <p:nvSpPr>
          <p:cNvPr id="988" name="Google Shape;988;g2071df2e3aa_0_17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SGD Update Equation</a:t>
            </a:r>
            <a:endParaRPr b="1" sz="3100">
              <a:latin typeface="Helvetica Neue"/>
              <a:ea typeface="Helvetica Neue"/>
              <a:cs typeface="Helvetica Neue"/>
              <a:sym typeface="Helvetica Neue"/>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g2071df2e3aa_0_184"/>
          <p:cNvSpPr txBox="1"/>
          <p:nvPr>
            <p:ph idx="1" type="body"/>
          </p:nvPr>
        </p:nvSpPr>
        <p:spPr>
          <a:xfrm>
            <a:off x="205450" y="882500"/>
            <a:ext cx="8717100" cy="38775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Start with V random d-</a:t>
            </a:r>
            <a:r>
              <a:rPr lang="en" sz="2200">
                <a:solidFill>
                  <a:schemeClr val="lt1"/>
                </a:solidFill>
                <a:latin typeface="Helvetica Neue"/>
                <a:ea typeface="Helvetica Neue"/>
                <a:cs typeface="Helvetica Neue"/>
                <a:sym typeface="Helvetica Neue"/>
              </a:rPr>
              <a:t>dimensional</a:t>
            </a:r>
            <a:r>
              <a:rPr lang="en" sz="2200">
                <a:solidFill>
                  <a:schemeClr val="lt1"/>
                </a:solidFill>
                <a:latin typeface="Helvetica Neue"/>
                <a:ea typeface="Helvetica Neue"/>
                <a:cs typeface="Helvetica Neue"/>
                <a:sym typeface="Helvetica Neue"/>
              </a:rPr>
              <a:t> vectors as initial embeddings.</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Train a classifier based on embedding similarity;</a:t>
            </a:r>
            <a:endParaRPr sz="2200">
              <a:solidFill>
                <a:schemeClr val="lt1"/>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Take a corpus and take pairs of words that co-occur as positive examples;</a:t>
            </a:r>
            <a:endParaRPr sz="2200">
              <a:solidFill>
                <a:schemeClr val="lt1"/>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Take pairs of words that don’t co-occur as negative examples;</a:t>
            </a:r>
            <a:endParaRPr sz="2200">
              <a:solidFill>
                <a:schemeClr val="lt1"/>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Train the classifier to distinguish these by slowly adjusting all the embeddings to </a:t>
            </a:r>
            <a:r>
              <a:rPr lang="en" sz="2200">
                <a:solidFill>
                  <a:schemeClr val="lt1"/>
                </a:solidFill>
                <a:latin typeface="Helvetica Neue"/>
                <a:ea typeface="Helvetica Neue"/>
                <a:cs typeface="Helvetica Neue"/>
                <a:sym typeface="Helvetica Neue"/>
              </a:rPr>
              <a:t>improve</a:t>
            </a:r>
            <a:r>
              <a:rPr lang="en" sz="2200">
                <a:solidFill>
                  <a:schemeClr val="lt1"/>
                </a:solidFill>
                <a:latin typeface="Helvetica Neue"/>
                <a:ea typeface="Helvetica Neue"/>
                <a:cs typeface="Helvetica Neue"/>
                <a:sym typeface="Helvetica Neue"/>
              </a:rPr>
              <a:t> the classifier performance;</a:t>
            </a:r>
            <a:endParaRPr sz="2200">
              <a:solidFill>
                <a:schemeClr val="lt1"/>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Throw away the classifier code and keep embeddings;</a:t>
            </a:r>
            <a:endParaRPr sz="2200">
              <a:solidFill>
                <a:schemeClr val="lt1"/>
              </a:solidFill>
              <a:latin typeface="Helvetica Neue"/>
              <a:ea typeface="Helvetica Neue"/>
              <a:cs typeface="Helvetica Neue"/>
              <a:sym typeface="Helvetica Neue"/>
            </a:endParaRPr>
          </a:p>
        </p:txBody>
      </p:sp>
      <p:sp>
        <p:nvSpPr>
          <p:cNvPr id="994" name="Google Shape;994;g2071df2e3aa_0_18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Learning Word2Vec: Summary</a:t>
            </a:r>
            <a:endParaRPr b="1" sz="3100">
              <a:latin typeface="Helvetica Neue"/>
              <a:ea typeface="Helvetica Neue"/>
              <a:cs typeface="Helvetica Neue"/>
              <a:sym typeface="Helvetica Neue"/>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67"/>
          <p:cNvSpPr/>
          <p:nvPr/>
        </p:nvSpPr>
        <p:spPr>
          <a:xfrm>
            <a:off x="-202500" y="1379150"/>
            <a:ext cx="9549000" cy="2614200"/>
          </a:xfrm>
          <a:prstGeom prst="rect">
            <a:avLst/>
          </a:prstGeom>
          <a:noFill/>
          <a:ln cap="flat" cmpd="sng" w="76200">
            <a:solidFill>
              <a:srgbClr val="0D0CC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67"/>
          <p:cNvSpPr txBox="1"/>
          <p:nvPr>
            <p:ph type="title"/>
          </p:nvPr>
        </p:nvSpPr>
        <p:spPr>
          <a:xfrm>
            <a:off x="213450" y="1469100"/>
            <a:ext cx="8717100" cy="22053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4800">
                <a:solidFill>
                  <a:srgbClr val="FB2F66"/>
                </a:solidFill>
                <a:latin typeface="Helvetica Neue"/>
                <a:ea typeface="Helvetica Neue"/>
                <a:cs typeface="Helvetica Neue"/>
                <a:sym typeface="Helvetica Neue"/>
              </a:rPr>
              <a:t>Embeddings </a:t>
            </a:r>
            <a:br>
              <a:rPr b="1" lang="en" sz="4800">
                <a:solidFill>
                  <a:srgbClr val="FB2F66"/>
                </a:solidFill>
                <a:latin typeface="Helvetica Neue"/>
                <a:ea typeface="Helvetica Neue"/>
                <a:cs typeface="Helvetica Neue"/>
                <a:sym typeface="Helvetica Neue"/>
              </a:rPr>
            </a:br>
            <a:r>
              <a:rPr b="1" lang="en" sz="4800">
                <a:solidFill>
                  <a:srgbClr val="FB2F66"/>
                </a:solidFill>
                <a:latin typeface="Helvetica Neue"/>
                <a:ea typeface="Helvetica Neue"/>
                <a:cs typeface="Helvetica Neue"/>
                <a:sym typeface="Helvetica Neue"/>
              </a:rPr>
              <a:t>Properties </a:t>
            </a:r>
            <a:br>
              <a:rPr b="1" lang="en" sz="4800">
                <a:solidFill>
                  <a:srgbClr val="FB2F66"/>
                </a:solidFill>
                <a:latin typeface="Helvetica Neue"/>
                <a:ea typeface="Helvetica Neue"/>
                <a:cs typeface="Helvetica Neue"/>
                <a:sym typeface="Helvetica Neue"/>
              </a:rPr>
            </a:br>
            <a:r>
              <a:rPr b="1" lang="en" sz="4800">
                <a:solidFill>
                  <a:srgbClr val="FB2F66"/>
                </a:solidFill>
                <a:latin typeface="Helvetica Neue"/>
                <a:ea typeface="Helvetica Neue"/>
                <a:cs typeface="Helvetica Neue"/>
                <a:sym typeface="Helvetica Neue"/>
              </a:rPr>
              <a:t>and Evaluation</a:t>
            </a:r>
            <a:endParaRPr b="1" sz="4800">
              <a:solidFill>
                <a:srgbClr val="FB2F66"/>
              </a:solidFill>
              <a:latin typeface="Helvetica Neue"/>
              <a:ea typeface="Helvetica Neue"/>
              <a:cs typeface="Helvetica Neue"/>
              <a:sym typeface="Helvetica Neue"/>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68"/>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Small Windows ( </a:t>
            </a:r>
            <a:r>
              <a:rPr i="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 = ± 2 ): nearest words are syntactically similar in same taxonomy.</a:t>
            </a:r>
            <a:endParaRPr sz="2000">
              <a:solidFill>
                <a:schemeClr val="lt1"/>
              </a:solidFill>
              <a:latin typeface="Helvetica Neue"/>
              <a:ea typeface="Helvetica Neue"/>
              <a:cs typeface="Helvetica Neue"/>
              <a:sym typeface="Helvetica Neue"/>
            </a:endParaRPr>
          </a:p>
          <a:p>
            <a:pPr indent="-355600" lvl="2" marL="914400" rtl="0" algn="l">
              <a:lnSpc>
                <a:spcPct val="115000"/>
              </a:lnSpc>
              <a:spcBef>
                <a:spcPts val="1000"/>
              </a:spcBef>
              <a:spcAft>
                <a:spcPts val="0"/>
              </a:spcAft>
              <a:buClr>
                <a:srgbClr val="FFFFFF"/>
              </a:buClr>
              <a:buSzPts val="2000"/>
              <a:buFont typeface="Helvetica Neue"/>
              <a:buChar char="○"/>
            </a:pPr>
            <a:r>
              <a:rPr lang="en" sz="2000">
                <a:solidFill>
                  <a:srgbClr val="FFFFFF"/>
                </a:solidFill>
                <a:latin typeface="Helvetica Neue"/>
                <a:ea typeface="Helvetica Neue"/>
                <a:cs typeface="Helvetica Neue"/>
                <a:sym typeface="Helvetica Neue"/>
              </a:rPr>
              <a:t>Hogwards nearest neighbors are other fictional schools i.e. </a:t>
            </a:r>
            <a:r>
              <a:rPr i="1" lang="en" sz="2000">
                <a:solidFill>
                  <a:srgbClr val="FFFFFF"/>
                </a:solidFill>
                <a:latin typeface="Helvetica Neue"/>
                <a:ea typeface="Helvetica Neue"/>
                <a:cs typeface="Helvetica Neue"/>
                <a:sym typeface="Helvetica Neue"/>
              </a:rPr>
              <a:t>Sunnydale</a:t>
            </a:r>
            <a:r>
              <a:rPr lang="en" sz="2000">
                <a:solidFill>
                  <a:srgbClr val="FFFFFF"/>
                </a:solidFill>
                <a:latin typeface="Helvetica Neue"/>
                <a:ea typeface="Helvetica Neue"/>
                <a:cs typeface="Helvetica Neue"/>
                <a:sym typeface="Helvetica Neue"/>
              </a:rPr>
              <a:t>, </a:t>
            </a:r>
            <a:r>
              <a:rPr i="1" lang="en" sz="2000">
                <a:solidFill>
                  <a:srgbClr val="FFFFFF"/>
                </a:solidFill>
                <a:latin typeface="Helvetica Neue"/>
                <a:ea typeface="Helvetica Neue"/>
                <a:cs typeface="Helvetica Neue"/>
                <a:sym typeface="Helvetica Neue"/>
              </a:rPr>
              <a:t>Evernight</a:t>
            </a:r>
            <a:r>
              <a:rPr lang="en" sz="2000">
                <a:solidFill>
                  <a:srgbClr val="FFFFFF"/>
                </a:solidFill>
                <a:latin typeface="Helvetica Neue"/>
                <a:ea typeface="Helvetica Neue"/>
                <a:cs typeface="Helvetica Neue"/>
                <a:sym typeface="Helvetica Neue"/>
              </a:rPr>
              <a:t>, </a:t>
            </a:r>
            <a:r>
              <a:rPr i="1" lang="en" sz="2000">
                <a:solidFill>
                  <a:srgbClr val="FFFFFF"/>
                </a:solidFill>
                <a:latin typeface="Helvetica Neue"/>
                <a:ea typeface="Helvetica Neue"/>
                <a:cs typeface="Helvetica Neue"/>
                <a:sym typeface="Helvetica Neue"/>
              </a:rPr>
              <a:t>Blandings </a:t>
            </a:r>
            <a:r>
              <a:rPr lang="en" sz="2000">
                <a:solidFill>
                  <a:srgbClr val="FFFFFF"/>
                </a:solidFill>
                <a:latin typeface="Helvetica Neue"/>
                <a:ea typeface="Helvetica Neue"/>
                <a:cs typeface="Helvetica Neue"/>
                <a:sym typeface="Helvetica Neue"/>
              </a:rPr>
              <a:t>etc.</a:t>
            </a:r>
            <a:endParaRPr sz="2000">
              <a:solidFill>
                <a:srgbClr val="FFFFFF"/>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Large Windows ( </a:t>
            </a:r>
            <a:r>
              <a:rPr i="1" lang="en" sz="2000">
                <a:solidFill>
                  <a:schemeClr val="lt1"/>
                </a:solidFill>
                <a:latin typeface="Helvetica Neue"/>
                <a:ea typeface="Helvetica Neue"/>
                <a:cs typeface="Helvetica Neue"/>
                <a:sym typeface="Helvetica Neue"/>
              </a:rPr>
              <a:t>C </a:t>
            </a:r>
            <a:r>
              <a:rPr lang="en" sz="2000">
                <a:solidFill>
                  <a:schemeClr val="lt1"/>
                </a:solidFill>
                <a:latin typeface="Helvetica Neue"/>
                <a:ea typeface="Helvetica Neue"/>
                <a:cs typeface="Helvetica Neue"/>
                <a:sym typeface="Helvetica Neue"/>
              </a:rPr>
              <a:t>= ± 5 ): nearest words are related words in the same semantic field.</a:t>
            </a:r>
            <a:endParaRPr sz="2000">
              <a:solidFill>
                <a:schemeClr val="lt1"/>
              </a:solidFill>
              <a:latin typeface="Helvetica Neue"/>
              <a:ea typeface="Helvetica Neue"/>
              <a:cs typeface="Helvetica Neue"/>
              <a:sym typeface="Helvetica Neue"/>
            </a:endParaRPr>
          </a:p>
        </p:txBody>
      </p:sp>
      <p:sp>
        <p:nvSpPr>
          <p:cNvPr id="1006" name="Google Shape;1006;p6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Neighbors and Window Size</a:t>
            </a:r>
            <a:endParaRPr b="1" sz="3100">
              <a:latin typeface="Helvetica Neue"/>
              <a:ea typeface="Helvetica Neue"/>
              <a:cs typeface="Helvetica Neue"/>
              <a:sym typeface="Helvetica Neue"/>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g2071df2e3aa_0_196"/>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Small Windows ( </a:t>
            </a:r>
            <a:r>
              <a:rPr i="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 = ± 2 ): nearest words are syntactically similar in same taxonomy.</a:t>
            </a:r>
            <a:endParaRPr sz="2000">
              <a:solidFill>
                <a:schemeClr val="lt1"/>
              </a:solidFill>
              <a:latin typeface="Helvetica Neue"/>
              <a:ea typeface="Helvetica Neue"/>
              <a:cs typeface="Helvetica Neue"/>
              <a:sym typeface="Helvetica Neue"/>
            </a:endParaRPr>
          </a:p>
          <a:p>
            <a:pPr indent="-355600" lvl="2" marL="9144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Hogwards nearest neighbors are other fictional schools i.e. </a:t>
            </a:r>
            <a:r>
              <a:rPr i="1" lang="en" sz="2000">
                <a:solidFill>
                  <a:schemeClr val="lt1"/>
                </a:solidFill>
                <a:latin typeface="Helvetica Neue"/>
                <a:ea typeface="Helvetica Neue"/>
                <a:cs typeface="Helvetica Neue"/>
                <a:sym typeface="Helvetica Neue"/>
              </a:rPr>
              <a:t>Sunnydale</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Evernight</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Blandings </a:t>
            </a:r>
            <a:r>
              <a:rPr lang="en" sz="2000">
                <a:solidFill>
                  <a:schemeClr val="lt1"/>
                </a:solidFill>
                <a:latin typeface="Helvetica Neue"/>
                <a:ea typeface="Helvetica Neue"/>
                <a:cs typeface="Helvetica Neue"/>
                <a:sym typeface="Helvetica Neue"/>
              </a:rPr>
              <a:t>etc.</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Large Windows ( </a:t>
            </a:r>
            <a:r>
              <a:rPr i="1" lang="en" sz="2000">
                <a:solidFill>
                  <a:schemeClr val="lt1"/>
                </a:solidFill>
                <a:latin typeface="Helvetica Neue"/>
                <a:ea typeface="Helvetica Neue"/>
                <a:cs typeface="Helvetica Neue"/>
                <a:sym typeface="Helvetica Neue"/>
              </a:rPr>
              <a:t>C </a:t>
            </a:r>
            <a:r>
              <a:rPr lang="en" sz="2000">
                <a:solidFill>
                  <a:schemeClr val="lt1"/>
                </a:solidFill>
                <a:latin typeface="Helvetica Neue"/>
                <a:ea typeface="Helvetica Neue"/>
                <a:cs typeface="Helvetica Neue"/>
                <a:sym typeface="Helvetica Neue"/>
              </a:rPr>
              <a:t>= ± 5 ): nearest words are related words in the same semantic field.</a:t>
            </a:r>
            <a:endParaRPr sz="2000">
              <a:solidFill>
                <a:schemeClr val="lt1"/>
              </a:solidFill>
              <a:latin typeface="Helvetica Neue"/>
              <a:ea typeface="Helvetica Neue"/>
              <a:cs typeface="Helvetica Neue"/>
              <a:sym typeface="Helvetica Neue"/>
            </a:endParaRPr>
          </a:p>
        </p:txBody>
      </p:sp>
      <p:sp>
        <p:nvSpPr>
          <p:cNvPr id="1012" name="Google Shape;1012;g2071df2e3aa_0_19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Neighbors and Window Size</a:t>
            </a:r>
            <a:endParaRPr b="1" sz="3100">
              <a:latin typeface="Helvetica Neue"/>
              <a:ea typeface="Helvetica Neue"/>
              <a:cs typeface="Helvetica Neue"/>
              <a:sym typeface="Helvetica Neue"/>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g2071df2e3aa_0_191"/>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Small Windows ( </a:t>
            </a:r>
            <a:r>
              <a:rPr i="1" lang="en" sz="2000">
                <a:solidFill>
                  <a:schemeClr val="lt1"/>
                </a:solidFill>
                <a:latin typeface="Helvetica Neue"/>
                <a:ea typeface="Helvetica Neue"/>
                <a:cs typeface="Helvetica Neue"/>
                <a:sym typeface="Helvetica Neue"/>
              </a:rPr>
              <a:t>C</a:t>
            </a:r>
            <a:r>
              <a:rPr lang="en" sz="2000">
                <a:solidFill>
                  <a:schemeClr val="lt1"/>
                </a:solidFill>
                <a:latin typeface="Helvetica Neue"/>
                <a:ea typeface="Helvetica Neue"/>
                <a:cs typeface="Helvetica Neue"/>
                <a:sym typeface="Helvetica Neue"/>
              </a:rPr>
              <a:t> = ± 2 ): nearest words are syntactically similar in same taxonomy.</a:t>
            </a:r>
            <a:endParaRPr sz="2000">
              <a:solidFill>
                <a:schemeClr val="lt1"/>
              </a:solidFill>
              <a:latin typeface="Helvetica Neue"/>
              <a:ea typeface="Helvetica Neue"/>
              <a:cs typeface="Helvetica Neue"/>
              <a:sym typeface="Helvetica Neue"/>
            </a:endParaRPr>
          </a:p>
          <a:p>
            <a:pPr indent="-355600" lvl="2" marL="9144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Hogwards nearest neighbors are other fictional schools i.e. </a:t>
            </a:r>
            <a:r>
              <a:rPr i="1" lang="en" sz="2000">
                <a:solidFill>
                  <a:schemeClr val="lt1"/>
                </a:solidFill>
                <a:latin typeface="Helvetica Neue"/>
                <a:ea typeface="Helvetica Neue"/>
                <a:cs typeface="Helvetica Neue"/>
                <a:sym typeface="Helvetica Neue"/>
              </a:rPr>
              <a:t>Sunnydale</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Evernight</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Blandings </a:t>
            </a:r>
            <a:r>
              <a:rPr lang="en" sz="2000">
                <a:solidFill>
                  <a:schemeClr val="lt1"/>
                </a:solidFill>
                <a:latin typeface="Helvetica Neue"/>
                <a:ea typeface="Helvetica Neue"/>
                <a:cs typeface="Helvetica Neue"/>
                <a:sym typeface="Helvetica Neue"/>
              </a:rPr>
              <a:t>etc.</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Large Windows ( </a:t>
            </a:r>
            <a:r>
              <a:rPr i="1" lang="en" sz="2000">
                <a:solidFill>
                  <a:schemeClr val="lt1"/>
                </a:solidFill>
                <a:latin typeface="Helvetica Neue"/>
                <a:ea typeface="Helvetica Neue"/>
                <a:cs typeface="Helvetica Neue"/>
                <a:sym typeface="Helvetica Neue"/>
              </a:rPr>
              <a:t>C </a:t>
            </a:r>
            <a:r>
              <a:rPr lang="en" sz="2000">
                <a:solidFill>
                  <a:schemeClr val="lt1"/>
                </a:solidFill>
                <a:latin typeface="Helvetica Neue"/>
                <a:ea typeface="Helvetica Neue"/>
                <a:cs typeface="Helvetica Neue"/>
                <a:sym typeface="Helvetica Neue"/>
              </a:rPr>
              <a:t>= ± 5 ): nearest words are related words in the same semantic field.</a:t>
            </a:r>
            <a:endParaRPr sz="2000">
              <a:solidFill>
                <a:schemeClr val="lt1"/>
              </a:solidFill>
              <a:latin typeface="Helvetica Neue"/>
              <a:ea typeface="Helvetica Neue"/>
              <a:cs typeface="Helvetica Neue"/>
              <a:sym typeface="Helvetica Neue"/>
            </a:endParaRPr>
          </a:p>
          <a:p>
            <a:pPr indent="-355600" lvl="2" marL="914400" rtl="0" algn="l">
              <a:lnSpc>
                <a:spcPct val="115000"/>
              </a:lnSpc>
              <a:spcBef>
                <a:spcPts val="100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Hogwards nearest neighbors are Harry Potter-related i.e. </a:t>
            </a:r>
            <a:r>
              <a:rPr i="1" lang="en" sz="2000">
                <a:solidFill>
                  <a:schemeClr val="lt1"/>
                </a:solidFill>
                <a:latin typeface="Helvetica Neue"/>
                <a:ea typeface="Helvetica Neue"/>
                <a:cs typeface="Helvetica Neue"/>
                <a:sym typeface="Helvetica Neue"/>
              </a:rPr>
              <a:t>Dumbledore</a:t>
            </a:r>
            <a:r>
              <a:rPr lang="en" sz="2000">
                <a:solidFill>
                  <a:schemeClr val="lt1"/>
                </a:solidFill>
                <a:latin typeface="Helvetica Neue"/>
                <a:ea typeface="Helvetica Neue"/>
                <a:cs typeface="Helvetica Neue"/>
                <a:sym typeface="Helvetica Neue"/>
              </a:rPr>
              <a:t>,</a:t>
            </a:r>
            <a:r>
              <a:rPr i="1" lang="en" sz="2000">
                <a:solidFill>
                  <a:schemeClr val="lt1"/>
                </a:solidFill>
                <a:latin typeface="Helvetica Neue"/>
                <a:ea typeface="Helvetica Neue"/>
                <a:cs typeface="Helvetica Neue"/>
                <a:sym typeface="Helvetica Neue"/>
              </a:rPr>
              <a:t> half-blood</a:t>
            </a:r>
            <a:r>
              <a:rPr lang="en" sz="2000">
                <a:solidFill>
                  <a:schemeClr val="lt1"/>
                </a:solidFill>
                <a:latin typeface="Helvetica Neue"/>
                <a:ea typeface="Helvetica Neue"/>
                <a:cs typeface="Helvetica Neue"/>
                <a:sym typeface="Helvetica Neue"/>
              </a:rPr>
              <a:t>,</a:t>
            </a:r>
            <a:r>
              <a:rPr i="1" lang="en" sz="2000">
                <a:solidFill>
                  <a:schemeClr val="lt1"/>
                </a:solidFill>
                <a:latin typeface="Helvetica Neue"/>
                <a:ea typeface="Helvetica Neue"/>
                <a:cs typeface="Helvetica Neue"/>
                <a:sym typeface="Helvetica Neue"/>
              </a:rPr>
              <a:t> Malfoy</a:t>
            </a:r>
            <a:r>
              <a:rPr lang="en" sz="2000">
                <a:solidFill>
                  <a:schemeClr val="lt1"/>
                </a:solidFill>
                <a:latin typeface="Helvetica Neue"/>
                <a:ea typeface="Helvetica Neue"/>
                <a:cs typeface="Helvetica Neue"/>
                <a:sym typeface="Helvetica Neue"/>
              </a:rPr>
              <a:t> etc.</a:t>
            </a:r>
            <a:endParaRPr sz="2000">
              <a:solidFill>
                <a:schemeClr val="lt1"/>
              </a:solidFill>
              <a:latin typeface="Helvetica Neue"/>
              <a:ea typeface="Helvetica Neue"/>
              <a:cs typeface="Helvetica Neue"/>
              <a:sym typeface="Helvetica Neue"/>
            </a:endParaRPr>
          </a:p>
        </p:txBody>
      </p:sp>
      <p:sp>
        <p:nvSpPr>
          <p:cNvPr id="1018" name="Google Shape;1018;g2071df2e3aa_0_19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Neighbors and Window Size</a:t>
            </a:r>
            <a:endParaRPr b="1" sz="3100">
              <a:latin typeface="Helvetica Neue"/>
              <a:ea typeface="Helvetica Neue"/>
              <a:cs typeface="Helvetica Neue"/>
              <a:sym typeface="Helvetica Neue"/>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pic>
        <p:nvPicPr>
          <p:cNvPr id="1023" name="Google Shape;1023;p69"/>
          <p:cNvPicPr preferRelativeResize="0"/>
          <p:nvPr/>
        </p:nvPicPr>
        <p:blipFill rotWithShape="1">
          <a:blip r:embed="rId3">
            <a:alphaModFix/>
          </a:blip>
          <a:srcRect b="0" l="0" r="0" t="0"/>
          <a:stretch/>
        </p:blipFill>
        <p:spPr>
          <a:xfrm>
            <a:off x="6193898" y="957857"/>
            <a:ext cx="2906675" cy="1605925"/>
          </a:xfrm>
          <a:prstGeom prst="rect">
            <a:avLst/>
          </a:prstGeom>
          <a:noFill/>
          <a:ln>
            <a:noFill/>
          </a:ln>
        </p:spPr>
      </p:pic>
      <p:sp>
        <p:nvSpPr>
          <p:cNvPr id="1024" name="Google Shape;1024;p69"/>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Parallelogram model of analogical reasoning (Rumelhart and Abrahamson 1973).</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i="1" lang="en" sz="2000">
                <a:solidFill>
                  <a:schemeClr val="lt1"/>
                </a:solidFill>
                <a:latin typeface="Helvetica Neue"/>
                <a:ea typeface="Helvetica Neue"/>
                <a:cs typeface="Helvetica Neue"/>
                <a:sym typeface="Helvetica Neue"/>
              </a:rPr>
              <a:t>Problem</a:t>
            </a:r>
            <a:r>
              <a:rPr lang="en" sz="2000">
                <a:solidFill>
                  <a:schemeClr val="lt1"/>
                </a:solidFill>
                <a:latin typeface="Helvetica Neue"/>
                <a:ea typeface="Helvetica Neue"/>
                <a:cs typeface="Helvetica Neue"/>
                <a:sym typeface="Helvetica Neue"/>
              </a:rPr>
              <a:t>: “</a:t>
            </a:r>
            <a:r>
              <a:rPr b="1" i="1" lang="en" sz="2000">
                <a:solidFill>
                  <a:schemeClr val="lt1"/>
                </a:solidFill>
                <a:latin typeface="Helvetica Neue"/>
                <a:ea typeface="Helvetica Neue"/>
                <a:cs typeface="Helvetica Neue"/>
                <a:sym typeface="Helvetica Neue"/>
              </a:rPr>
              <a:t>Apple</a:t>
            </a:r>
            <a:r>
              <a:rPr i="1" lang="en" sz="2000">
                <a:solidFill>
                  <a:schemeClr val="lt1"/>
                </a:solidFill>
                <a:latin typeface="Helvetica Neue"/>
                <a:ea typeface="Helvetica Neue"/>
                <a:cs typeface="Helvetica Neue"/>
                <a:sym typeface="Helvetica Neue"/>
              </a:rPr>
              <a:t> is to </a:t>
            </a:r>
            <a:r>
              <a:rPr b="1" i="1" lang="en" sz="2000">
                <a:solidFill>
                  <a:schemeClr val="lt1"/>
                </a:solidFill>
                <a:latin typeface="Helvetica Neue"/>
                <a:ea typeface="Helvetica Neue"/>
                <a:cs typeface="Helvetica Neue"/>
                <a:sym typeface="Helvetica Neue"/>
              </a:rPr>
              <a:t>tree</a:t>
            </a:r>
            <a:r>
              <a:rPr i="1" lang="en" sz="2000">
                <a:solidFill>
                  <a:schemeClr val="lt1"/>
                </a:solidFill>
                <a:latin typeface="Helvetica Neue"/>
                <a:ea typeface="Helvetica Neue"/>
                <a:cs typeface="Helvetica Neue"/>
                <a:sym typeface="Helvetica Neue"/>
              </a:rPr>
              <a:t> as </a:t>
            </a:r>
            <a:r>
              <a:rPr b="1" i="1" lang="en" sz="2000">
                <a:solidFill>
                  <a:schemeClr val="lt1"/>
                </a:solidFill>
                <a:latin typeface="Helvetica Neue"/>
                <a:ea typeface="Helvetica Neue"/>
                <a:cs typeface="Helvetica Neue"/>
                <a:sym typeface="Helvetica Neue"/>
              </a:rPr>
              <a:t>grape</a:t>
            </a:r>
            <a:r>
              <a:rPr i="1" lang="en" sz="2000">
                <a:solidFill>
                  <a:schemeClr val="lt1"/>
                </a:solidFill>
                <a:latin typeface="Helvetica Neue"/>
                <a:ea typeface="Helvetica Neue"/>
                <a:cs typeface="Helvetica Neue"/>
                <a:sym typeface="Helvetica Neue"/>
              </a:rPr>
              <a:t> is to </a:t>
            </a:r>
            <a:r>
              <a:rPr b="1" i="1" lang="en" sz="2000">
                <a:solidFill>
                  <a:schemeClr val="lt1"/>
                </a:solidFill>
                <a:latin typeface="Helvetica Neue"/>
                <a:ea typeface="Helvetica Neue"/>
                <a:cs typeface="Helvetica Neue"/>
                <a:sym typeface="Helvetica Neue"/>
              </a:rPr>
              <a:t>______</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p:txBody>
      </p:sp>
      <p:sp>
        <p:nvSpPr>
          <p:cNvPr id="1025" name="Google Shape;1025;p6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Analogy: Relational Meaning</a:t>
            </a:r>
            <a:endParaRPr b="1" sz="3100">
              <a:latin typeface="Helvetica Neue"/>
              <a:ea typeface="Helvetica Neue"/>
              <a:cs typeface="Helvetica Neue"/>
              <a:sym typeface="Helvetica Neue"/>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pic>
        <p:nvPicPr>
          <p:cNvPr id="1030" name="Google Shape;1030;g2071df2e3aa_0_201"/>
          <p:cNvPicPr preferRelativeResize="0"/>
          <p:nvPr/>
        </p:nvPicPr>
        <p:blipFill rotWithShape="1">
          <a:blip r:embed="rId3">
            <a:alphaModFix/>
          </a:blip>
          <a:srcRect b="0" l="0" r="0" t="0"/>
          <a:stretch/>
        </p:blipFill>
        <p:spPr>
          <a:xfrm>
            <a:off x="3249350" y="4108282"/>
            <a:ext cx="4686300" cy="762000"/>
          </a:xfrm>
          <a:prstGeom prst="rect">
            <a:avLst/>
          </a:prstGeom>
          <a:noFill/>
          <a:ln>
            <a:noFill/>
          </a:ln>
        </p:spPr>
      </p:pic>
      <p:pic>
        <p:nvPicPr>
          <p:cNvPr id="1031" name="Google Shape;1031;g2071df2e3aa_0_201"/>
          <p:cNvPicPr preferRelativeResize="0"/>
          <p:nvPr/>
        </p:nvPicPr>
        <p:blipFill rotWithShape="1">
          <a:blip r:embed="rId4">
            <a:alphaModFix/>
          </a:blip>
          <a:srcRect b="0" l="0" r="0" t="0"/>
          <a:stretch/>
        </p:blipFill>
        <p:spPr>
          <a:xfrm>
            <a:off x="6193898" y="957857"/>
            <a:ext cx="2906675" cy="1605925"/>
          </a:xfrm>
          <a:prstGeom prst="rect">
            <a:avLst/>
          </a:prstGeom>
          <a:noFill/>
          <a:ln>
            <a:noFill/>
          </a:ln>
        </p:spPr>
      </p:pic>
      <p:sp>
        <p:nvSpPr>
          <p:cNvPr id="1032" name="Google Shape;1032;g2071df2e3aa_0_201"/>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Parallelogram model of analogical reasoning (Rumelhart and Abrahamson 1973).</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i="1" lang="en" sz="2000">
                <a:solidFill>
                  <a:schemeClr val="lt1"/>
                </a:solidFill>
                <a:latin typeface="Helvetica Neue"/>
                <a:ea typeface="Helvetica Neue"/>
                <a:cs typeface="Helvetica Neue"/>
                <a:sym typeface="Helvetica Neue"/>
              </a:rPr>
              <a:t>Problem</a:t>
            </a:r>
            <a:r>
              <a:rPr lang="en" sz="2000">
                <a:solidFill>
                  <a:schemeClr val="lt1"/>
                </a:solidFill>
                <a:latin typeface="Helvetica Neue"/>
                <a:ea typeface="Helvetica Neue"/>
                <a:cs typeface="Helvetica Neue"/>
                <a:sym typeface="Helvetica Neue"/>
              </a:rPr>
              <a:t>: “</a:t>
            </a:r>
            <a:r>
              <a:rPr b="1" i="1" lang="en" sz="2000">
                <a:solidFill>
                  <a:schemeClr val="lt1"/>
                </a:solidFill>
                <a:latin typeface="Helvetica Neue"/>
                <a:ea typeface="Helvetica Neue"/>
                <a:cs typeface="Helvetica Neue"/>
                <a:sym typeface="Helvetica Neue"/>
              </a:rPr>
              <a:t>Apple</a:t>
            </a:r>
            <a:r>
              <a:rPr i="1" lang="en" sz="2000">
                <a:solidFill>
                  <a:schemeClr val="lt1"/>
                </a:solidFill>
                <a:latin typeface="Helvetica Neue"/>
                <a:ea typeface="Helvetica Neue"/>
                <a:cs typeface="Helvetica Neue"/>
                <a:sym typeface="Helvetica Neue"/>
              </a:rPr>
              <a:t> is to </a:t>
            </a:r>
            <a:r>
              <a:rPr b="1" i="1" lang="en" sz="2000">
                <a:solidFill>
                  <a:schemeClr val="lt1"/>
                </a:solidFill>
                <a:latin typeface="Helvetica Neue"/>
                <a:ea typeface="Helvetica Neue"/>
                <a:cs typeface="Helvetica Neue"/>
                <a:sym typeface="Helvetica Neue"/>
              </a:rPr>
              <a:t>tree</a:t>
            </a:r>
            <a:r>
              <a:rPr i="1" lang="en" sz="2000">
                <a:solidFill>
                  <a:schemeClr val="lt1"/>
                </a:solidFill>
                <a:latin typeface="Helvetica Neue"/>
                <a:ea typeface="Helvetica Neue"/>
                <a:cs typeface="Helvetica Neue"/>
                <a:sym typeface="Helvetica Neue"/>
              </a:rPr>
              <a:t> as </a:t>
            </a:r>
            <a:r>
              <a:rPr b="1" i="1" lang="en" sz="2000">
                <a:solidFill>
                  <a:schemeClr val="lt1"/>
                </a:solidFill>
                <a:latin typeface="Helvetica Neue"/>
                <a:ea typeface="Helvetica Neue"/>
                <a:cs typeface="Helvetica Neue"/>
                <a:sym typeface="Helvetica Neue"/>
              </a:rPr>
              <a:t>grape</a:t>
            </a:r>
            <a:r>
              <a:rPr i="1" lang="en" sz="2000">
                <a:solidFill>
                  <a:schemeClr val="lt1"/>
                </a:solidFill>
                <a:latin typeface="Helvetica Neue"/>
                <a:ea typeface="Helvetica Neue"/>
                <a:cs typeface="Helvetica Neue"/>
                <a:sym typeface="Helvetica Neue"/>
              </a:rPr>
              <a:t> is to </a:t>
            </a:r>
            <a:r>
              <a:rPr b="1" i="1" lang="en" sz="2000">
                <a:solidFill>
                  <a:schemeClr val="lt1"/>
                </a:solidFill>
                <a:latin typeface="Helvetica Neue"/>
                <a:ea typeface="Helvetica Neue"/>
                <a:cs typeface="Helvetica Neue"/>
                <a:sym typeface="Helvetica Neue"/>
              </a:rPr>
              <a:t>______</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Parallelogram method can solve analogies with</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both sparse and dense embeddings (Mikolov et al. 2013)</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SzPts val="900"/>
              <a:buNone/>
            </a:pPr>
            <a:r>
              <a:rPr lang="en" sz="2000">
                <a:solidFill>
                  <a:schemeClr val="lt1"/>
                </a:solidFill>
                <a:latin typeface="Helvetica Neue"/>
                <a:ea typeface="Helvetica Neue"/>
                <a:cs typeface="Helvetica Neue"/>
                <a:sym typeface="Helvetica Neue"/>
              </a:rPr>
              <a:t>vector(“</a:t>
            </a:r>
            <a:r>
              <a:rPr i="1" lang="en" sz="2000">
                <a:solidFill>
                  <a:schemeClr val="lt1"/>
                </a:solidFill>
                <a:latin typeface="Helvetica Neue"/>
                <a:ea typeface="Helvetica Neue"/>
                <a:cs typeface="Helvetica Neue"/>
                <a:sym typeface="Helvetica Neue"/>
              </a:rPr>
              <a:t>king</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man</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woman</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queen</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rPr lang="en" sz="2000">
                <a:solidFill>
                  <a:schemeClr val="lt1"/>
                </a:solidFill>
                <a:latin typeface="Helvetica Neue"/>
                <a:ea typeface="Helvetica Neue"/>
                <a:cs typeface="Helvetica Neue"/>
                <a:sym typeface="Helvetica Neue"/>
              </a:rPr>
              <a:t>vector(“Paris”)	- vector(“</a:t>
            </a:r>
            <a:r>
              <a:rPr i="1" lang="en" sz="2000">
                <a:solidFill>
                  <a:schemeClr val="lt1"/>
                </a:solidFill>
                <a:latin typeface="Helvetica Neue"/>
                <a:ea typeface="Helvetica Neue"/>
                <a:cs typeface="Helvetica Neue"/>
                <a:sym typeface="Helvetica Neue"/>
              </a:rPr>
              <a:t>France</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Italy</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Rome</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For a problem a:a*::b:b*, the parallelogram method is:</a:t>
            </a:r>
            <a:endParaRPr sz="2000">
              <a:solidFill>
                <a:schemeClr val="lt1"/>
              </a:solidFill>
              <a:latin typeface="Helvetica Neue"/>
              <a:ea typeface="Helvetica Neue"/>
              <a:cs typeface="Helvetica Neue"/>
              <a:sym typeface="Helvetica Neue"/>
            </a:endParaRPr>
          </a:p>
        </p:txBody>
      </p:sp>
      <p:sp>
        <p:nvSpPr>
          <p:cNvPr id="1033" name="Google Shape;1033;g2071df2e3aa_0_20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Analogy: Relational Meaning</a:t>
            </a:r>
            <a:endParaRPr b="1" sz="3100">
              <a:latin typeface="Helvetica Neue"/>
              <a:ea typeface="Helvetica Neue"/>
              <a:cs typeface="Helvetica Neue"/>
              <a:sym typeface="Helvetica Neue"/>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70"/>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lang="en" sz="2000">
                <a:solidFill>
                  <a:schemeClr val="lt1"/>
                </a:solidFill>
                <a:latin typeface="Helvetica Neue"/>
                <a:ea typeface="Helvetica Neue"/>
                <a:cs typeface="Helvetica Neue"/>
                <a:sym typeface="Helvetica Neue"/>
              </a:rPr>
              <a:t>vector(“</a:t>
            </a:r>
            <a:r>
              <a:rPr i="1" lang="en" sz="2000">
                <a:solidFill>
                  <a:schemeClr val="lt1"/>
                </a:solidFill>
                <a:latin typeface="Helvetica Neue"/>
                <a:ea typeface="Helvetica Neue"/>
                <a:cs typeface="Helvetica Neue"/>
                <a:sym typeface="Helvetica Neue"/>
              </a:rPr>
              <a:t>king</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man</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woman</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queen</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1000"/>
              </a:spcAft>
              <a:buSzPts val="900"/>
              <a:buNone/>
            </a:pPr>
            <a:r>
              <a:rPr lang="en" sz="2000">
                <a:solidFill>
                  <a:schemeClr val="lt1"/>
                </a:solidFill>
                <a:latin typeface="Helvetica Neue"/>
                <a:ea typeface="Helvetica Neue"/>
                <a:cs typeface="Helvetica Neue"/>
                <a:sym typeface="Helvetica Neue"/>
              </a:rPr>
              <a:t>vector(“Paris”)	- vector(“</a:t>
            </a:r>
            <a:r>
              <a:rPr i="1" lang="en" sz="2000">
                <a:solidFill>
                  <a:schemeClr val="lt1"/>
                </a:solidFill>
                <a:latin typeface="Helvetica Neue"/>
                <a:ea typeface="Helvetica Neue"/>
                <a:cs typeface="Helvetica Neue"/>
                <a:sym typeface="Helvetica Neue"/>
              </a:rPr>
              <a:t>France</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Italy</a:t>
            </a:r>
            <a:r>
              <a:rPr lang="en" sz="2000">
                <a:solidFill>
                  <a:schemeClr val="lt1"/>
                </a:solidFill>
                <a:latin typeface="Helvetica Neue"/>
                <a:ea typeface="Helvetica Neue"/>
                <a:cs typeface="Helvetica Neue"/>
                <a:sym typeface="Helvetica Neue"/>
              </a:rPr>
              <a:t>”)		≈ vector(“</a:t>
            </a:r>
            <a:r>
              <a:rPr i="1" lang="en" sz="2000">
                <a:solidFill>
                  <a:schemeClr val="lt1"/>
                </a:solidFill>
                <a:latin typeface="Helvetica Neue"/>
                <a:ea typeface="Helvetica Neue"/>
                <a:cs typeface="Helvetica Neue"/>
                <a:sym typeface="Helvetica Neue"/>
              </a:rPr>
              <a:t>Rome</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p:txBody>
      </p:sp>
      <p:sp>
        <p:nvSpPr>
          <p:cNvPr id="1039" name="Google Shape;1039;p7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Analogy: Relational Meaning</a:t>
            </a:r>
            <a:endParaRPr b="1" sz="3100">
              <a:latin typeface="Helvetica Neue"/>
              <a:ea typeface="Helvetica Neue"/>
              <a:cs typeface="Helvetica Neue"/>
              <a:sym typeface="Helvetica Neue"/>
            </a:endParaRPr>
          </a:p>
        </p:txBody>
      </p:sp>
      <p:pic>
        <p:nvPicPr>
          <p:cNvPr id="1040" name="Google Shape;1040;p70"/>
          <p:cNvPicPr preferRelativeResize="0"/>
          <p:nvPr/>
        </p:nvPicPr>
        <p:blipFill rotWithShape="1">
          <a:blip r:embed="rId3">
            <a:alphaModFix/>
          </a:blip>
          <a:srcRect b="0" l="0" r="51418" t="0"/>
          <a:stretch/>
        </p:blipFill>
        <p:spPr>
          <a:xfrm>
            <a:off x="205444" y="1664900"/>
            <a:ext cx="1911150" cy="1495425"/>
          </a:xfrm>
          <a:prstGeom prst="rect">
            <a:avLst/>
          </a:prstGeom>
          <a:noFill/>
          <a:ln>
            <a:noFill/>
          </a:ln>
        </p:spPr>
      </p:pic>
      <p:pic>
        <p:nvPicPr>
          <p:cNvPr id="1041" name="Google Shape;1041;p70"/>
          <p:cNvPicPr preferRelativeResize="0"/>
          <p:nvPr/>
        </p:nvPicPr>
        <p:blipFill rotWithShape="1">
          <a:blip r:embed="rId4">
            <a:alphaModFix/>
          </a:blip>
          <a:srcRect b="0" l="0" r="0" t="0"/>
          <a:stretch/>
        </p:blipFill>
        <p:spPr>
          <a:xfrm>
            <a:off x="2234677" y="1724627"/>
            <a:ext cx="6687875" cy="2440910"/>
          </a:xfrm>
          <a:prstGeom prst="rect">
            <a:avLst/>
          </a:prstGeom>
          <a:noFill/>
          <a:ln>
            <a:noFill/>
          </a:ln>
        </p:spPr>
      </p:pic>
      <p:pic>
        <p:nvPicPr>
          <p:cNvPr id="1042" name="Google Shape;1042;p70"/>
          <p:cNvPicPr preferRelativeResize="0"/>
          <p:nvPr/>
        </p:nvPicPr>
        <p:blipFill rotWithShape="1">
          <a:blip r:embed="rId3">
            <a:alphaModFix/>
          </a:blip>
          <a:srcRect b="0" l="52152" r="0" t="0"/>
          <a:stretch/>
        </p:blipFill>
        <p:spPr>
          <a:xfrm>
            <a:off x="234390" y="3116920"/>
            <a:ext cx="1882200" cy="1495425"/>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71"/>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Train embeddings on different decades of historical text to see meanings shift (Hamilton et al. 2016) .</a:t>
            </a:r>
            <a:endParaRPr sz="2000">
              <a:solidFill>
                <a:schemeClr val="lt1"/>
              </a:solidFill>
              <a:latin typeface="Helvetica Neue"/>
              <a:ea typeface="Helvetica Neue"/>
              <a:cs typeface="Helvetica Neue"/>
              <a:sym typeface="Helvetica Neue"/>
            </a:endParaRPr>
          </a:p>
        </p:txBody>
      </p:sp>
      <p:sp>
        <p:nvSpPr>
          <p:cNvPr id="1048" name="Google Shape;1048;p7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Embeddings &amp; Historical Semantics</a:t>
            </a:r>
            <a:endParaRPr b="1" sz="3100">
              <a:latin typeface="Helvetica Neue"/>
              <a:ea typeface="Helvetica Neue"/>
              <a:cs typeface="Helvetica Neue"/>
              <a:sym typeface="Helvetica Neue"/>
            </a:endParaRPr>
          </a:p>
        </p:txBody>
      </p:sp>
      <p:pic>
        <p:nvPicPr>
          <p:cNvPr id="1049" name="Google Shape;1049;p71"/>
          <p:cNvPicPr preferRelativeResize="0"/>
          <p:nvPr/>
        </p:nvPicPr>
        <p:blipFill rotWithShape="1">
          <a:blip r:embed="rId3">
            <a:alphaModFix/>
          </a:blip>
          <a:srcRect b="0" l="0" r="0" t="0"/>
          <a:stretch/>
        </p:blipFill>
        <p:spPr>
          <a:xfrm>
            <a:off x="825425" y="1652150"/>
            <a:ext cx="7477125" cy="2876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6"/>
          <p:cNvSpPr txBox="1"/>
          <p:nvPr>
            <p:ph idx="1" type="body"/>
          </p:nvPr>
        </p:nvSpPr>
        <p:spPr>
          <a:xfrm>
            <a:off x="205450" y="969250"/>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Suppose you see the following sentences:</a:t>
            </a:r>
            <a:endParaRPr sz="24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Ongchoi is delicious </a:t>
            </a:r>
            <a:r>
              <a:rPr b="1" lang="en" sz="1800">
                <a:solidFill>
                  <a:schemeClr val="lt1"/>
                </a:solidFill>
                <a:latin typeface="Helvetica Neue"/>
                <a:ea typeface="Helvetica Neue"/>
                <a:cs typeface="Helvetica Neue"/>
                <a:sym typeface="Helvetica Neue"/>
              </a:rPr>
              <a:t>sauteed with garlic</a:t>
            </a:r>
            <a:endParaRPr b="1"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Ongchoi is superb </a:t>
            </a:r>
            <a:r>
              <a:rPr b="1" lang="en" sz="1800">
                <a:solidFill>
                  <a:schemeClr val="lt1"/>
                </a:solidFill>
                <a:latin typeface="Helvetica Neue"/>
                <a:ea typeface="Helvetica Neue"/>
                <a:cs typeface="Helvetica Neue"/>
                <a:sym typeface="Helvetica Neue"/>
              </a:rPr>
              <a:t>over rice</a:t>
            </a:r>
            <a:endParaRPr b="1"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Ongchoi </a:t>
            </a:r>
            <a:r>
              <a:rPr b="1" lang="en" sz="1800">
                <a:solidFill>
                  <a:schemeClr val="lt1"/>
                </a:solidFill>
                <a:latin typeface="Helvetica Neue"/>
                <a:ea typeface="Helvetica Neue"/>
                <a:cs typeface="Helvetica Neue"/>
                <a:sym typeface="Helvetica Neue"/>
              </a:rPr>
              <a:t>leaves </a:t>
            </a:r>
            <a:r>
              <a:rPr lang="en" sz="1800">
                <a:solidFill>
                  <a:schemeClr val="lt1"/>
                </a:solidFill>
                <a:latin typeface="Helvetica Neue"/>
                <a:ea typeface="Helvetica Neue"/>
                <a:cs typeface="Helvetica Neue"/>
                <a:sym typeface="Helvetica Neue"/>
              </a:rPr>
              <a:t>with </a:t>
            </a:r>
            <a:r>
              <a:rPr b="1" lang="en" sz="1800">
                <a:solidFill>
                  <a:schemeClr val="lt1"/>
                </a:solidFill>
                <a:latin typeface="Helvetica Neue"/>
                <a:ea typeface="Helvetica Neue"/>
                <a:cs typeface="Helvetica Neue"/>
                <a:sym typeface="Helvetica Neue"/>
              </a:rPr>
              <a:t>salty </a:t>
            </a:r>
            <a:r>
              <a:rPr lang="en" sz="1800">
                <a:solidFill>
                  <a:schemeClr val="lt1"/>
                </a:solidFill>
                <a:latin typeface="Helvetica Neue"/>
                <a:ea typeface="Helvetica Neue"/>
                <a:cs typeface="Helvetica Neue"/>
                <a:sym typeface="Helvetica Neue"/>
              </a:rPr>
              <a:t>sauces</a:t>
            </a:r>
            <a:endParaRPr sz="18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An also these:</a:t>
            </a:r>
            <a:endParaRPr sz="24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 spinach </a:t>
            </a:r>
            <a:r>
              <a:rPr b="1" lang="en" sz="1800">
                <a:solidFill>
                  <a:schemeClr val="lt1"/>
                </a:solidFill>
                <a:latin typeface="Helvetica Neue"/>
                <a:ea typeface="Helvetica Neue"/>
                <a:cs typeface="Helvetica Neue"/>
                <a:sym typeface="Helvetica Neue"/>
              </a:rPr>
              <a:t>sauteed with garlic over rice</a:t>
            </a:r>
            <a:endParaRPr b="1"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Chard stems and </a:t>
            </a:r>
            <a:r>
              <a:rPr b="1" lang="en" sz="1800">
                <a:solidFill>
                  <a:schemeClr val="lt1"/>
                </a:solidFill>
                <a:latin typeface="Helvetica Neue"/>
                <a:ea typeface="Helvetica Neue"/>
                <a:cs typeface="Helvetica Neue"/>
                <a:sym typeface="Helvetica Neue"/>
              </a:rPr>
              <a:t>leaves </a:t>
            </a:r>
            <a:r>
              <a:rPr lang="en" sz="1800">
                <a:solidFill>
                  <a:schemeClr val="lt1"/>
                </a:solidFill>
                <a:latin typeface="Helvetica Neue"/>
                <a:ea typeface="Helvetica Neue"/>
                <a:cs typeface="Helvetica Neue"/>
                <a:sym typeface="Helvetica Neue"/>
              </a:rPr>
              <a:t>are </a:t>
            </a:r>
            <a:r>
              <a:rPr b="1" lang="en" sz="1800">
                <a:solidFill>
                  <a:schemeClr val="lt1"/>
                </a:solidFill>
                <a:latin typeface="Helvetica Neue"/>
                <a:ea typeface="Helvetica Neue"/>
                <a:cs typeface="Helvetica Neue"/>
                <a:sym typeface="Helvetica Neue"/>
              </a:rPr>
              <a:t>delicious</a:t>
            </a:r>
            <a:endParaRPr b="1"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Collard greens and other </a:t>
            </a:r>
            <a:r>
              <a:rPr b="1" lang="en" sz="1800">
                <a:solidFill>
                  <a:schemeClr val="lt1"/>
                </a:solidFill>
                <a:latin typeface="Helvetica Neue"/>
                <a:ea typeface="Helvetica Neue"/>
                <a:cs typeface="Helvetica Neue"/>
                <a:sym typeface="Helvetica Neue"/>
              </a:rPr>
              <a:t>salty </a:t>
            </a:r>
            <a:r>
              <a:rPr lang="en" sz="1800">
                <a:solidFill>
                  <a:schemeClr val="lt1"/>
                </a:solidFill>
                <a:latin typeface="Helvetica Neue"/>
                <a:ea typeface="Helvetica Neue"/>
                <a:cs typeface="Helvetica Neue"/>
                <a:sym typeface="Helvetica Neue"/>
              </a:rPr>
              <a:t>leafy greens</a:t>
            </a:r>
            <a:endParaRPr sz="1800">
              <a:solidFill>
                <a:schemeClr val="lt1"/>
              </a:solidFill>
              <a:latin typeface="Helvetica Neue"/>
              <a:ea typeface="Helvetica Neue"/>
              <a:cs typeface="Helvetica Neue"/>
              <a:sym typeface="Helvetica Neue"/>
            </a:endParaRPr>
          </a:p>
          <a:p>
            <a:pPr indent="-266700" lvl="0" marL="3429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Ongchoi is a leafy green like spinach, chard, or collard greens</a:t>
            </a:r>
            <a:endParaRPr sz="1800">
              <a:solidFill>
                <a:schemeClr val="lt1"/>
              </a:solidFill>
              <a:latin typeface="Helvetica Neue"/>
              <a:ea typeface="Helvetica Neue"/>
              <a:cs typeface="Helvetica Neue"/>
              <a:sym typeface="Helvetica Neue"/>
            </a:endParaRPr>
          </a:p>
        </p:txBody>
      </p:sp>
      <p:sp>
        <p:nvSpPr>
          <p:cNvPr id="159" name="Google Shape;159;p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Example: What does OngChoi Mean?</a:t>
            </a:r>
            <a:endParaRPr b="1" sz="3100">
              <a:latin typeface="Helvetica Neue"/>
              <a:ea typeface="Helvetica Neue"/>
              <a:cs typeface="Helvetica Neue"/>
              <a:sym typeface="Helvetica Neue"/>
            </a:endParaRPr>
          </a:p>
        </p:txBody>
      </p:sp>
      <p:pic>
        <p:nvPicPr>
          <p:cNvPr id="160" name="Google Shape;160;p6"/>
          <p:cNvPicPr preferRelativeResize="0"/>
          <p:nvPr/>
        </p:nvPicPr>
        <p:blipFill rotWithShape="1">
          <a:blip r:embed="rId3">
            <a:alphaModFix/>
          </a:blip>
          <a:srcRect b="0" l="0" r="0" t="0"/>
          <a:stretch/>
        </p:blipFill>
        <p:spPr>
          <a:xfrm>
            <a:off x="6484150" y="1385875"/>
            <a:ext cx="2438400" cy="2371725"/>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72"/>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Train embeddings on different decades of historical text to see meanings shift (Hamilton et al. 2016) .</a:t>
            </a:r>
            <a:endParaRPr sz="2000">
              <a:solidFill>
                <a:schemeClr val="lt1"/>
              </a:solidFill>
              <a:latin typeface="Helvetica Neue"/>
              <a:ea typeface="Helvetica Neue"/>
              <a:cs typeface="Helvetica Neue"/>
              <a:sym typeface="Helvetica Neue"/>
            </a:endParaRPr>
          </a:p>
        </p:txBody>
      </p:sp>
      <p:sp>
        <p:nvSpPr>
          <p:cNvPr id="1055" name="Google Shape;1055;p7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Embeddings &amp; Historical Semantics</a:t>
            </a:r>
            <a:endParaRPr b="1" sz="3100">
              <a:latin typeface="Helvetica Neue"/>
              <a:ea typeface="Helvetica Neue"/>
              <a:cs typeface="Helvetica Neue"/>
              <a:sym typeface="Helvetica Neue"/>
            </a:endParaRPr>
          </a:p>
        </p:txBody>
      </p:sp>
      <p:pic>
        <p:nvPicPr>
          <p:cNvPr id="1056" name="Google Shape;1056;p72"/>
          <p:cNvPicPr preferRelativeResize="0"/>
          <p:nvPr/>
        </p:nvPicPr>
        <p:blipFill rotWithShape="1">
          <a:blip r:embed="rId3">
            <a:alphaModFix/>
          </a:blip>
          <a:srcRect b="0" l="0" r="0" t="0"/>
          <a:stretch/>
        </p:blipFill>
        <p:spPr>
          <a:xfrm>
            <a:off x="75213" y="1849988"/>
            <a:ext cx="5400675" cy="2543175"/>
          </a:xfrm>
          <a:prstGeom prst="rect">
            <a:avLst/>
          </a:prstGeom>
          <a:noFill/>
          <a:ln>
            <a:noFill/>
          </a:ln>
        </p:spPr>
      </p:pic>
      <p:pic>
        <p:nvPicPr>
          <p:cNvPr id="1057" name="Google Shape;1057;p72"/>
          <p:cNvPicPr preferRelativeResize="0"/>
          <p:nvPr/>
        </p:nvPicPr>
        <p:blipFill rotWithShape="1">
          <a:blip r:embed="rId4">
            <a:alphaModFix/>
          </a:blip>
          <a:srcRect b="0" l="0" r="0" t="0"/>
          <a:stretch/>
        </p:blipFill>
        <p:spPr>
          <a:xfrm>
            <a:off x="5643125" y="2058438"/>
            <a:ext cx="3429000" cy="2257425"/>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g2071df2e3aa_0_208"/>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Embeddings reflect cultural bias (Bolukbasi et al. 2016).</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Ask “</a:t>
            </a:r>
            <a:r>
              <a:rPr i="1" lang="en" sz="2000">
                <a:solidFill>
                  <a:schemeClr val="lt1"/>
                </a:solidFill>
                <a:latin typeface="Helvetica Neue"/>
                <a:ea typeface="Helvetica Neue"/>
                <a:cs typeface="Helvetica Neue"/>
                <a:sym typeface="Helvetica Neue"/>
              </a:rPr>
              <a:t>Paris</a:t>
            </a:r>
            <a:r>
              <a:rPr lang="en" sz="2000">
                <a:solidFill>
                  <a:schemeClr val="lt1"/>
                </a:solidFill>
                <a:latin typeface="Helvetica Neue"/>
                <a:ea typeface="Helvetica Neue"/>
                <a:cs typeface="Helvetica Neue"/>
                <a:sym typeface="Helvetica Neue"/>
              </a:rPr>
              <a:t> : </a:t>
            </a:r>
            <a:r>
              <a:rPr i="1" lang="en" sz="2000">
                <a:solidFill>
                  <a:schemeClr val="lt1"/>
                </a:solidFill>
                <a:latin typeface="Helvetica Neue"/>
                <a:ea typeface="Helvetica Neue"/>
                <a:cs typeface="Helvetica Neue"/>
                <a:sym typeface="Helvetica Neue"/>
              </a:rPr>
              <a:t>France </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Tokyo </a:t>
            </a:r>
            <a:r>
              <a:rPr lang="en" sz="2000">
                <a:solidFill>
                  <a:schemeClr val="lt1"/>
                </a:solidFill>
                <a:latin typeface="Helvetica Neue"/>
                <a:ea typeface="Helvetica Neue"/>
                <a:cs typeface="Helvetica Neue"/>
                <a:sym typeface="Helvetica Neue"/>
              </a:rPr>
              <a:t>: X”</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X = </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Ask “</a:t>
            </a:r>
            <a:r>
              <a:rPr i="1" lang="en" sz="2000">
                <a:solidFill>
                  <a:schemeClr val="lt1"/>
                </a:solidFill>
                <a:latin typeface="Helvetica Neue"/>
                <a:ea typeface="Helvetica Neue"/>
                <a:cs typeface="Helvetica Neue"/>
                <a:sym typeface="Helvetica Neue"/>
              </a:rPr>
              <a:t>father</a:t>
            </a:r>
            <a:r>
              <a:rPr lang="en" sz="2000">
                <a:solidFill>
                  <a:schemeClr val="lt1"/>
                </a:solidFill>
                <a:latin typeface="Helvetica Neue"/>
                <a:ea typeface="Helvetica Neue"/>
                <a:cs typeface="Helvetica Neue"/>
                <a:sym typeface="Helvetica Neue"/>
              </a:rPr>
              <a:t> : </a:t>
            </a:r>
            <a:r>
              <a:rPr i="1" lang="en" sz="2000">
                <a:solidFill>
                  <a:schemeClr val="lt1"/>
                </a:solidFill>
                <a:latin typeface="Helvetica Neue"/>
                <a:ea typeface="Helvetica Neue"/>
                <a:cs typeface="Helvetica Neue"/>
                <a:sym typeface="Helvetica Neue"/>
              </a:rPr>
              <a:t>doctor </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mother </a:t>
            </a:r>
            <a:r>
              <a:rPr lang="en" sz="2000">
                <a:solidFill>
                  <a:schemeClr val="lt1"/>
                </a:solidFill>
                <a:latin typeface="Helvetica Neue"/>
                <a:ea typeface="Helvetica Neue"/>
                <a:cs typeface="Helvetica Neue"/>
                <a:sym typeface="Helvetica Neue"/>
              </a:rPr>
              <a:t>: X”</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X =</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Ask “</a:t>
            </a:r>
            <a:r>
              <a:rPr i="1" lang="en" sz="2000">
                <a:solidFill>
                  <a:schemeClr val="lt1"/>
                </a:solidFill>
                <a:latin typeface="Helvetica Neue"/>
                <a:ea typeface="Helvetica Neue"/>
                <a:cs typeface="Helvetica Neue"/>
                <a:sym typeface="Helvetica Neue"/>
              </a:rPr>
              <a:t>man</a:t>
            </a:r>
            <a:r>
              <a:rPr lang="en" sz="2000">
                <a:solidFill>
                  <a:schemeClr val="lt1"/>
                </a:solidFill>
                <a:latin typeface="Helvetica Neue"/>
                <a:ea typeface="Helvetica Neue"/>
                <a:cs typeface="Helvetica Neue"/>
                <a:sym typeface="Helvetica Neue"/>
              </a:rPr>
              <a:t> : </a:t>
            </a:r>
            <a:r>
              <a:rPr i="1" lang="en" sz="2000">
                <a:solidFill>
                  <a:schemeClr val="lt1"/>
                </a:solidFill>
                <a:latin typeface="Helvetica Neue"/>
                <a:ea typeface="Helvetica Neue"/>
                <a:cs typeface="Helvetica Neue"/>
                <a:sym typeface="Helvetica Neue"/>
              </a:rPr>
              <a:t>computer programmer </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woman </a:t>
            </a:r>
            <a:r>
              <a:rPr lang="en" sz="2000">
                <a:solidFill>
                  <a:schemeClr val="lt1"/>
                </a:solidFill>
                <a:latin typeface="Helvetica Neue"/>
                <a:ea typeface="Helvetica Neue"/>
                <a:cs typeface="Helvetica Neue"/>
                <a:sym typeface="Helvetica Neue"/>
              </a:rPr>
              <a:t>: X”</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X =</a:t>
            </a:r>
            <a:endParaRPr sz="2000">
              <a:solidFill>
                <a:schemeClr val="lt1"/>
              </a:solidFill>
              <a:latin typeface="Helvetica Neue"/>
              <a:ea typeface="Helvetica Neue"/>
              <a:cs typeface="Helvetica Neue"/>
              <a:sym typeface="Helvetica Neue"/>
            </a:endParaRPr>
          </a:p>
        </p:txBody>
      </p:sp>
      <p:sp>
        <p:nvSpPr>
          <p:cNvPr id="1063" name="Google Shape;1063;g2071df2e3aa_0_20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Embeddings &amp; Cultural Bias</a:t>
            </a:r>
            <a:endParaRPr b="1" sz="3100">
              <a:latin typeface="Helvetica Neue"/>
              <a:ea typeface="Helvetica Neue"/>
              <a:cs typeface="Helvetica Neue"/>
              <a:sym typeface="Helvetica Neue"/>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73"/>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Embeddings reflect cultural bias (Bolukbasi et al. 2016).</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Ask “</a:t>
            </a:r>
            <a:r>
              <a:rPr i="1" lang="en" sz="2000">
                <a:solidFill>
                  <a:schemeClr val="lt1"/>
                </a:solidFill>
                <a:latin typeface="Helvetica Neue"/>
                <a:ea typeface="Helvetica Neue"/>
                <a:cs typeface="Helvetica Neue"/>
                <a:sym typeface="Helvetica Neue"/>
              </a:rPr>
              <a:t>Paris</a:t>
            </a:r>
            <a:r>
              <a:rPr lang="en" sz="2000">
                <a:solidFill>
                  <a:schemeClr val="lt1"/>
                </a:solidFill>
                <a:latin typeface="Helvetica Neue"/>
                <a:ea typeface="Helvetica Neue"/>
                <a:cs typeface="Helvetica Neue"/>
                <a:sym typeface="Helvetica Neue"/>
              </a:rPr>
              <a:t> : </a:t>
            </a:r>
            <a:r>
              <a:rPr i="1" lang="en" sz="2000">
                <a:solidFill>
                  <a:schemeClr val="lt1"/>
                </a:solidFill>
                <a:latin typeface="Helvetica Neue"/>
                <a:ea typeface="Helvetica Neue"/>
                <a:cs typeface="Helvetica Neue"/>
                <a:sym typeface="Helvetica Neue"/>
              </a:rPr>
              <a:t>France </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Tokyo </a:t>
            </a:r>
            <a:r>
              <a:rPr lang="en" sz="2000">
                <a:solidFill>
                  <a:schemeClr val="lt1"/>
                </a:solidFill>
                <a:latin typeface="Helvetica Neue"/>
                <a:ea typeface="Helvetica Neue"/>
                <a:cs typeface="Helvetica Neue"/>
                <a:sym typeface="Helvetica Neue"/>
              </a:rPr>
              <a:t>: X”</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X = “</a:t>
            </a:r>
            <a:r>
              <a:rPr i="1" lang="en" sz="2000">
                <a:solidFill>
                  <a:schemeClr val="lt1"/>
                </a:solidFill>
                <a:latin typeface="Helvetica Neue"/>
                <a:ea typeface="Helvetica Neue"/>
                <a:cs typeface="Helvetica Neue"/>
                <a:sym typeface="Helvetica Neue"/>
              </a:rPr>
              <a:t>Japan</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Ask “</a:t>
            </a:r>
            <a:r>
              <a:rPr i="1" lang="en" sz="2000">
                <a:solidFill>
                  <a:schemeClr val="lt1"/>
                </a:solidFill>
                <a:latin typeface="Helvetica Neue"/>
                <a:ea typeface="Helvetica Neue"/>
                <a:cs typeface="Helvetica Neue"/>
                <a:sym typeface="Helvetica Neue"/>
              </a:rPr>
              <a:t>father</a:t>
            </a:r>
            <a:r>
              <a:rPr lang="en" sz="2000">
                <a:solidFill>
                  <a:schemeClr val="lt1"/>
                </a:solidFill>
                <a:latin typeface="Helvetica Neue"/>
                <a:ea typeface="Helvetica Neue"/>
                <a:cs typeface="Helvetica Neue"/>
                <a:sym typeface="Helvetica Neue"/>
              </a:rPr>
              <a:t> : </a:t>
            </a:r>
            <a:r>
              <a:rPr i="1" lang="en" sz="2000">
                <a:solidFill>
                  <a:schemeClr val="lt1"/>
                </a:solidFill>
                <a:latin typeface="Helvetica Neue"/>
                <a:ea typeface="Helvetica Neue"/>
                <a:cs typeface="Helvetica Neue"/>
                <a:sym typeface="Helvetica Neue"/>
              </a:rPr>
              <a:t>doctor </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mother </a:t>
            </a:r>
            <a:r>
              <a:rPr lang="en" sz="2000">
                <a:solidFill>
                  <a:schemeClr val="lt1"/>
                </a:solidFill>
                <a:latin typeface="Helvetica Neue"/>
                <a:ea typeface="Helvetica Neue"/>
                <a:cs typeface="Helvetica Neue"/>
                <a:sym typeface="Helvetica Neue"/>
              </a:rPr>
              <a:t>: X”</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X = </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Ask “</a:t>
            </a:r>
            <a:r>
              <a:rPr i="1" lang="en" sz="2000">
                <a:solidFill>
                  <a:schemeClr val="lt1"/>
                </a:solidFill>
                <a:latin typeface="Helvetica Neue"/>
                <a:ea typeface="Helvetica Neue"/>
                <a:cs typeface="Helvetica Neue"/>
                <a:sym typeface="Helvetica Neue"/>
              </a:rPr>
              <a:t>man</a:t>
            </a:r>
            <a:r>
              <a:rPr lang="en" sz="2000">
                <a:solidFill>
                  <a:schemeClr val="lt1"/>
                </a:solidFill>
                <a:latin typeface="Helvetica Neue"/>
                <a:ea typeface="Helvetica Neue"/>
                <a:cs typeface="Helvetica Neue"/>
                <a:sym typeface="Helvetica Neue"/>
              </a:rPr>
              <a:t> : </a:t>
            </a:r>
            <a:r>
              <a:rPr i="1" lang="en" sz="2000">
                <a:solidFill>
                  <a:schemeClr val="lt1"/>
                </a:solidFill>
                <a:latin typeface="Helvetica Neue"/>
                <a:ea typeface="Helvetica Neue"/>
                <a:cs typeface="Helvetica Neue"/>
                <a:sym typeface="Helvetica Neue"/>
              </a:rPr>
              <a:t>computer programmer </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woman </a:t>
            </a:r>
            <a:r>
              <a:rPr lang="en" sz="2000">
                <a:solidFill>
                  <a:schemeClr val="lt1"/>
                </a:solidFill>
                <a:latin typeface="Helvetica Neue"/>
                <a:ea typeface="Helvetica Neue"/>
                <a:cs typeface="Helvetica Neue"/>
                <a:sym typeface="Helvetica Neue"/>
              </a:rPr>
              <a:t>: X”</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X = </a:t>
            </a:r>
            <a:endParaRPr sz="2000">
              <a:solidFill>
                <a:schemeClr val="lt1"/>
              </a:solidFill>
              <a:latin typeface="Helvetica Neue"/>
              <a:ea typeface="Helvetica Neue"/>
              <a:cs typeface="Helvetica Neue"/>
              <a:sym typeface="Helvetica Neue"/>
            </a:endParaRPr>
          </a:p>
        </p:txBody>
      </p:sp>
      <p:sp>
        <p:nvSpPr>
          <p:cNvPr id="1069" name="Google Shape;1069;p7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Embeddings &amp; Cultural Bias</a:t>
            </a:r>
            <a:endParaRPr b="1" sz="3100">
              <a:latin typeface="Helvetica Neue"/>
              <a:ea typeface="Helvetica Neue"/>
              <a:cs typeface="Helvetica Neue"/>
              <a:sym typeface="Helvetica Neue"/>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g2071df2e3aa_0_218"/>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Embeddings reflect cultural bias (Bolukbasi et al. 2016).</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Ask “</a:t>
            </a:r>
            <a:r>
              <a:rPr i="1" lang="en" sz="2000">
                <a:solidFill>
                  <a:schemeClr val="lt1"/>
                </a:solidFill>
                <a:latin typeface="Helvetica Neue"/>
                <a:ea typeface="Helvetica Neue"/>
                <a:cs typeface="Helvetica Neue"/>
                <a:sym typeface="Helvetica Neue"/>
              </a:rPr>
              <a:t>Paris</a:t>
            </a:r>
            <a:r>
              <a:rPr lang="en" sz="2000">
                <a:solidFill>
                  <a:schemeClr val="lt1"/>
                </a:solidFill>
                <a:latin typeface="Helvetica Neue"/>
                <a:ea typeface="Helvetica Neue"/>
                <a:cs typeface="Helvetica Neue"/>
                <a:sym typeface="Helvetica Neue"/>
              </a:rPr>
              <a:t> : </a:t>
            </a:r>
            <a:r>
              <a:rPr i="1" lang="en" sz="2000">
                <a:solidFill>
                  <a:schemeClr val="lt1"/>
                </a:solidFill>
                <a:latin typeface="Helvetica Neue"/>
                <a:ea typeface="Helvetica Neue"/>
                <a:cs typeface="Helvetica Neue"/>
                <a:sym typeface="Helvetica Neue"/>
              </a:rPr>
              <a:t>France </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Tokyo </a:t>
            </a:r>
            <a:r>
              <a:rPr lang="en" sz="2000">
                <a:solidFill>
                  <a:schemeClr val="lt1"/>
                </a:solidFill>
                <a:latin typeface="Helvetica Neue"/>
                <a:ea typeface="Helvetica Neue"/>
                <a:cs typeface="Helvetica Neue"/>
                <a:sym typeface="Helvetica Neue"/>
              </a:rPr>
              <a:t>: X”</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X = “</a:t>
            </a:r>
            <a:r>
              <a:rPr i="1" lang="en" sz="2000">
                <a:solidFill>
                  <a:schemeClr val="lt1"/>
                </a:solidFill>
                <a:latin typeface="Helvetica Neue"/>
                <a:ea typeface="Helvetica Neue"/>
                <a:cs typeface="Helvetica Neue"/>
                <a:sym typeface="Helvetica Neue"/>
              </a:rPr>
              <a:t>Japan</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Ask “</a:t>
            </a:r>
            <a:r>
              <a:rPr i="1" lang="en" sz="2000">
                <a:solidFill>
                  <a:schemeClr val="lt1"/>
                </a:solidFill>
                <a:latin typeface="Helvetica Neue"/>
                <a:ea typeface="Helvetica Neue"/>
                <a:cs typeface="Helvetica Neue"/>
                <a:sym typeface="Helvetica Neue"/>
              </a:rPr>
              <a:t>father</a:t>
            </a:r>
            <a:r>
              <a:rPr lang="en" sz="2000">
                <a:solidFill>
                  <a:schemeClr val="lt1"/>
                </a:solidFill>
                <a:latin typeface="Helvetica Neue"/>
                <a:ea typeface="Helvetica Neue"/>
                <a:cs typeface="Helvetica Neue"/>
                <a:sym typeface="Helvetica Neue"/>
              </a:rPr>
              <a:t> : </a:t>
            </a:r>
            <a:r>
              <a:rPr i="1" lang="en" sz="2000">
                <a:solidFill>
                  <a:schemeClr val="lt1"/>
                </a:solidFill>
                <a:latin typeface="Helvetica Neue"/>
                <a:ea typeface="Helvetica Neue"/>
                <a:cs typeface="Helvetica Neue"/>
                <a:sym typeface="Helvetica Neue"/>
              </a:rPr>
              <a:t>doctor </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mother </a:t>
            </a:r>
            <a:r>
              <a:rPr lang="en" sz="2000">
                <a:solidFill>
                  <a:schemeClr val="lt1"/>
                </a:solidFill>
                <a:latin typeface="Helvetica Neue"/>
                <a:ea typeface="Helvetica Neue"/>
                <a:cs typeface="Helvetica Neue"/>
                <a:sym typeface="Helvetica Neue"/>
              </a:rPr>
              <a:t>: X”</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X = “</a:t>
            </a:r>
            <a:r>
              <a:rPr i="1" lang="en" sz="2000">
                <a:solidFill>
                  <a:schemeClr val="lt1"/>
                </a:solidFill>
                <a:latin typeface="Helvetica Neue"/>
                <a:ea typeface="Helvetica Neue"/>
                <a:cs typeface="Helvetica Neue"/>
                <a:sym typeface="Helvetica Neue"/>
              </a:rPr>
              <a:t>nurse</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Ask “</a:t>
            </a:r>
            <a:r>
              <a:rPr i="1" lang="en" sz="2000">
                <a:solidFill>
                  <a:schemeClr val="lt1"/>
                </a:solidFill>
                <a:latin typeface="Helvetica Neue"/>
                <a:ea typeface="Helvetica Neue"/>
                <a:cs typeface="Helvetica Neue"/>
                <a:sym typeface="Helvetica Neue"/>
              </a:rPr>
              <a:t>man</a:t>
            </a:r>
            <a:r>
              <a:rPr lang="en" sz="2000">
                <a:solidFill>
                  <a:schemeClr val="lt1"/>
                </a:solidFill>
                <a:latin typeface="Helvetica Neue"/>
                <a:ea typeface="Helvetica Neue"/>
                <a:cs typeface="Helvetica Neue"/>
                <a:sym typeface="Helvetica Neue"/>
              </a:rPr>
              <a:t> : </a:t>
            </a:r>
            <a:r>
              <a:rPr i="1" lang="en" sz="2000">
                <a:solidFill>
                  <a:schemeClr val="lt1"/>
                </a:solidFill>
                <a:latin typeface="Helvetica Neue"/>
                <a:ea typeface="Helvetica Neue"/>
                <a:cs typeface="Helvetica Neue"/>
                <a:sym typeface="Helvetica Neue"/>
              </a:rPr>
              <a:t>computer programmer </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woman </a:t>
            </a:r>
            <a:r>
              <a:rPr lang="en" sz="2000">
                <a:solidFill>
                  <a:schemeClr val="lt1"/>
                </a:solidFill>
                <a:latin typeface="Helvetica Neue"/>
                <a:ea typeface="Helvetica Neue"/>
                <a:cs typeface="Helvetica Neue"/>
                <a:sym typeface="Helvetica Neue"/>
              </a:rPr>
              <a:t>: X”</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X = </a:t>
            </a:r>
            <a:endParaRPr sz="2000">
              <a:solidFill>
                <a:schemeClr val="lt1"/>
              </a:solidFill>
              <a:latin typeface="Helvetica Neue"/>
              <a:ea typeface="Helvetica Neue"/>
              <a:cs typeface="Helvetica Neue"/>
              <a:sym typeface="Helvetica Neue"/>
            </a:endParaRPr>
          </a:p>
        </p:txBody>
      </p:sp>
      <p:sp>
        <p:nvSpPr>
          <p:cNvPr id="1075" name="Google Shape;1075;g2071df2e3aa_0_21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Embeddings &amp; Cultural Bias</a:t>
            </a:r>
            <a:endParaRPr b="1" sz="3100">
              <a:latin typeface="Helvetica Neue"/>
              <a:ea typeface="Helvetica Neue"/>
              <a:cs typeface="Helvetica Neue"/>
              <a:sym typeface="Helvetica Neue"/>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g2071df2e3aa_0_223"/>
          <p:cNvSpPr txBox="1"/>
          <p:nvPr>
            <p:ph idx="1" type="body"/>
          </p:nvPr>
        </p:nvSpPr>
        <p:spPr>
          <a:xfrm>
            <a:off x="205450" y="882500"/>
            <a:ext cx="8717100" cy="36462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Embeddings reflect cultural bias (Bolukbasi et al. 2016).</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Ask “</a:t>
            </a:r>
            <a:r>
              <a:rPr i="1" lang="en" sz="2000">
                <a:solidFill>
                  <a:schemeClr val="lt1"/>
                </a:solidFill>
                <a:latin typeface="Helvetica Neue"/>
                <a:ea typeface="Helvetica Neue"/>
                <a:cs typeface="Helvetica Neue"/>
                <a:sym typeface="Helvetica Neue"/>
              </a:rPr>
              <a:t>Paris</a:t>
            </a:r>
            <a:r>
              <a:rPr lang="en" sz="2000">
                <a:solidFill>
                  <a:schemeClr val="lt1"/>
                </a:solidFill>
                <a:latin typeface="Helvetica Neue"/>
                <a:ea typeface="Helvetica Neue"/>
                <a:cs typeface="Helvetica Neue"/>
                <a:sym typeface="Helvetica Neue"/>
              </a:rPr>
              <a:t> : </a:t>
            </a:r>
            <a:r>
              <a:rPr i="1" lang="en" sz="2000">
                <a:solidFill>
                  <a:schemeClr val="lt1"/>
                </a:solidFill>
                <a:latin typeface="Helvetica Neue"/>
                <a:ea typeface="Helvetica Neue"/>
                <a:cs typeface="Helvetica Neue"/>
                <a:sym typeface="Helvetica Neue"/>
              </a:rPr>
              <a:t>France </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Tokyo </a:t>
            </a:r>
            <a:r>
              <a:rPr lang="en" sz="2000">
                <a:solidFill>
                  <a:schemeClr val="lt1"/>
                </a:solidFill>
                <a:latin typeface="Helvetica Neue"/>
                <a:ea typeface="Helvetica Neue"/>
                <a:cs typeface="Helvetica Neue"/>
                <a:sym typeface="Helvetica Neue"/>
              </a:rPr>
              <a:t>: X”</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X = “</a:t>
            </a:r>
            <a:r>
              <a:rPr i="1" lang="en" sz="2000">
                <a:solidFill>
                  <a:schemeClr val="lt1"/>
                </a:solidFill>
                <a:latin typeface="Helvetica Neue"/>
                <a:ea typeface="Helvetica Neue"/>
                <a:cs typeface="Helvetica Neue"/>
                <a:sym typeface="Helvetica Neue"/>
              </a:rPr>
              <a:t>Japan</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Ask “</a:t>
            </a:r>
            <a:r>
              <a:rPr i="1" lang="en" sz="2000">
                <a:solidFill>
                  <a:schemeClr val="lt1"/>
                </a:solidFill>
                <a:latin typeface="Helvetica Neue"/>
                <a:ea typeface="Helvetica Neue"/>
                <a:cs typeface="Helvetica Neue"/>
                <a:sym typeface="Helvetica Neue"/>
              </a:rPr>
              <a:t>father</a:t>
            </a:r>
            <a:r>
              <a:rPr lang="en" sz="2000">
                <a:solidFill>
                  <a:schemeClr val="lt1"/>
                </a:solidFill>
                <a:latin typeface="Helvetica Neue"/>
                <a:ea typeface="Helvetica Neue"/>
                <a:cs typeface="Helvetica Neue"/>
                <a:sym typeface="Helvetica Neue"/>
              </a:rPr>
              <a:t> : </a:t>
            </a:r>
            <a:r>
              <a:rPr i="1" lang="en" sz="2000">
                <a:solidFill>
                  <a:schemeClr val="lt1"/>
                </a:solidFill>
                <a:latin typeface="Helvetica Neue"/>
                <a:ea typeface="Helvetica Neue"/>
                <a:cs typeface="Helvetica Neue"/>
                <a:sym typeface="Helvetica Neue"/>
              </a:rPr>
              <a:t>doctor </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mother </a:t>
            </a:r>
            <a:r>
              <a:rPr lang="en" sz="2000">
                <a:solidFill>
                  <a:schemeClr val="lt1"/>
                </a:solidFill>
                <a:latin typeface="Helvetica Neue"/>
                <a:ea typeface="Helvetica Neue"/>
                <a:cs typeface="Helvetica Neue"/>
                <a:sym typeface="Helvetica Neue"/>
              </a:rPr>
              <a:t>: X”</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X = “</a:t>
            </a:r>
            <a:r>
              <a:rPr i="1" lang="en" sz="2000">
                <a:solidFill>
                  <a:schemeClr val="lt1"/>
                </a:solidFill>
                <a:latin typeface="Helvetica Neue"/>
                <a:ea typeface="Helvetica Neue"/>
                <a:cs typeface="Helvetica Neue"/>
                <a:sym typeface="Helvetica Neue"/>
              </a:rPr>
              <a:t>nurse</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Ask “</a:t>
            </a:r>
            <a:r>
              <a:rPr i="1" lang="en" sz="2000">
                <a:solidFill>
                  <a:schemeClr val="lt1"/>
                </a:solidFill>
                <a:latin typeface="Helvetica Neue"/>
                <a:ea typeface="Helvetica Neue"/>
                <a:cs typeface="Helvetica Neue"/>
                <a:sym typeface="Helvetica Neue"/>
              </a:rPr>
              <a:t>man</a:t>
            </a:r>
            <a:r>
              <a:rPr lang="en" sz="2000">
                <a:solidFill>
                  <a:schemeClr val="lt1"/>
                </a:solidFill>
                <a:latin typeface="Helvetica Neue"/>
                <a:ea typeface="Helvetica Neue"/>
                <a:cs typeface="Helvetica Neue"/>
                <a:sym typeface="Helvetica Neue"/>
              </a:rPr>
              <a:t> : </a:t>
            </a:r>
            <a:r>
              <a:rPr i="1" lang="en" sz="2000">
                <a:solidFill>
                  <a:schemeClr val="lt1"/>
                </a:solidFill>
                <a:latin typeface="Helvetica Neue"/>
                <a:ea typeface="Helvetica Neue"/>
                <a:cs typeface="Helvetica Neue"/>
                <a:sym typeface="Helvetica Neue"/>
              </a:rPr>
              <a:t>computer programmer </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woman </a:t>
            </a:r>
            <a:r>
              <a:rPr lang="en" sz="2000">
                <a:solidFill>
                  <a:schemeClr val="lt1"/>
                </a:solidFill>
                <a:latin typeface="Helvetica Neue"/>
                <a:ea typeface="Helvetica Neue"/>
                <a:cs typeface="Helvetica Neue"/>
                <a:sym typeface="Helvetica Neue"/>
              </a:rPr>
              <a:t>: X”</a:t>
            </a:r>
            <a:endParaRPr sz="2000">
              <a:solidFill>
                <a:schemeClr val="lt1"/>
              </a:solidFill>
              <a:latin typeface="Helvetica Neue"/>
              <a:ea typeface="Helvetica Neue"/>
              <a:cs typeface="Helvetica Neue"/>
              <a:sym typeface="Helvetica Neue"/>
            </a:endParaRPr>
          </a:p>
          <a:p>
            <a:pPr indent="-355600" lvl="1" marL="457200" rtl="0" algn="l">
              <a:lnSpc>
                <a:spcPct val="115000"/>
              </a:lnSpc>
              <a:spcBef>
                <a:spcPts val="100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X = “</a:t>
            </a:r>
            <a:r>
              <a:rPr i="1" lang="en" sz="2000">
                <a:solidFill>
                  <a:schemeClr val="lt1"/>
                </a:solidFill>
                <a:latin typeface="Helvetica Neue"/>
                <a:ea typeface="Helvetica Neue"/>
                <a:cs typeface="Helvetica Neue"/>
                <a:sym typeface="Helvetica Neue"/>
              </a:rPr>
              <a:t>homemaker</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p:txBody>
      </p:sp>
      <p:sp>
        <p:nvSpPr>
          <p:cNvPr id="1081" name="Google Shape;1081;g2071df2e3aa_0_22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Embeddings &amp; Cultural Bias</a:t>
            </a:r>
            <a:endParaRPr b="1" sz="3100">
              <a:latin typeface="Helvetica Neue"/>
              <a:ea typeface="Helvetica Neue"/>
              <a:cs typeface="Helvetica Neue"/>
              <a:sym typeface="Helvetica Neue"/>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7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Embeddings &amp; Cultural Bias</a:t>
            </a:r>
            <a:endParaRPr b="1" sz="3100">
              <a:latin typeface="Helvetica Neue"/>
              <a:ea typeface="Helvetica Neue"/>
              <a:cs typeface="Helvetica Neue"/>
              <a:sym typeface="Helvetica Neue"/>
            </a:endParaRPr>
          </a:p>
        </p:txBody>
      </p:sp>
      <p:pic>
        <p:nvPicPr>
          <p:cNvPr id="1087" name="Google Shape;1087;p74"/>
          <p:cNvPicPr preferRelativeResize="0"/>
          <p:nvPr/>
        </p:nvPicPr>
        <p:blipFill rotWithShape="1">
          <a:blip r:embed="rId3">
            <a:alphaModFix/>
          </a:blip>
          <a:srcRect b="0" l="0" r="0" t="0"/>
          <a:stretch/>
        </p:blipFill>
        <p:spPr>
          <a:xfrm>
            <a:off x="137950" y="1026550"/>
            <a:ext cx="3956626" cy="3493149"/>
          </a:xfrm>
          <a:prstGeom prst="rect">
            <a:avLst/>
          </a:prstGeom>
          <a:noFill/>
          <a:ln>
            <a:noFill/>
          </a:ln>
        </p:spPr>
      </p:pic>
      <p:pic>
        <p:nvPicPr>
          <p:cNvPr id="1088" name="Google Shape;1088;p74"/>
          <p:cNvPicPr preferRelativeResize="0"/>
          <p:nvPr/>
        </p:nvPicPr>
        <p:blipFill rotWithShape="1">
          <a:blip r:embed="rId4">
            <a:alphaModFix/>
          </a:blip>
          <a:srcRect b="0" l="0" r="0" t="0"/>
          <a:stretch/>
        </p:blipFill>
        <p:spPr>
          <a:xfrm>
            <a:off x="4275926" y="1220275"/>
            <a:ext cx="4744624" cy="2702959"/>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p75"/>
          <p:cNvSpPr txBox="1"/>
          <p:nvPr>
            <p:ph idx="1" type="body"/>
          </p:nvPr>
        </p:nvSpPr>
        <p:spPr>
          <a:xfrm>
            <a:off x="205450" y="882500"/>
            <a:ext cx="9598500" cy="3646200"/>
          </a:xfrm>
          <a:prstGeom prst="rect">
            <a:avLst/>
          </a:prstGeom>
          <a:noFill/>
          <a:ln>
            <a:noFill/>
          </a:ln>
        </p:spPr>
        <p:txBody>
          <a:bodyPr anchorCtr="0" anchor="t" bIns="58925" lIns="58925" spcFirstLastPara="1" rIns="58925" wrap="square" tIns="58925">
            <a:noAutofit/>
          </a:bodyPr>
          <a:lstStyle/>
          <a:p>
            <a:pPr indent="-323850" lvl="0" marL="457200" rtl="0" algn="l">
              <a:lnSpc>
                <a:spcPct val="115000"/>
              </a:lnSpc>
              <a:spcBef>
                <a:spcPts val="0"/>
              </a:spcBef>
              <a:spcAft>
                <a:spcPts val="0"/>
              </a:spcAft>
              <a:buClr>
                <a:schemeClr val="lt1"/>
              </a:buClr>
              <a:buSzPts val="1500"/>
              <a:buFont typeface="Helvetica Neue"/>
              <a:buChar char="❏"/>
            </a:pPr>
            <a:r>
              <a:rPr lang="en" sz="1500">
                <a:solidFill>
                  <a:schemeClr val="lt1"/>
                </a:solidFill>
                <a:latin typeface="Helvetica Neue"/>
                <a:ea typeface="Helvetica Neue"/>
                <a:cs typeface="Helvetica Neue"/>
                <a:sym typeface="Helvetica Neue"/>
              </a:rPr>
              <a:t>Implicit Association test (Greenwald et al 1998): How associated are:</a:t>
            </a:r>
            <a:endParaRPr sz="1500">
              <a:solidFill>
                <a:schemeClr val="lt1"/>
              </a:solidFill>
              <a:latin typeface="Helvetica Neue"/>
              <a:ea typeface="Helvetica Neue"/>
              <a:cs typeface="Helvetica Neue"/>
              <a:sym typeface="Helvetica Neue"/>
            </a:endParaRPr>
          </a:p>
          <a:p>
            <a:pPr indent="-209550" lvl="1" marL="685800" rtl="0" algn="l">
              <a:lnSpc>
                <a:spcPct val="115000"/>
              </a:lnSpc>
              <a:spcBef>
                <a:spcPts val="0"/>
              </a:spcBef>
              <a:spcAft>
                <a:spcPts val="0"/>
              </a:spcAft>
              <a:buClr>
                <a:schemeClr val="lt1"/>
              </a:buClr>
              <a:buSzPts val="1500"/>
              <a:buFont typeface="Helvetica Neue"/>
              <a:buChar char="■"/>
            </a:pPr>
            <a:r>
              <a:rPr lang="en" sz="1500">
                <a:solidFill>
                  <a:schemeClr val="lt1"/>
                </a:solidFill>
                <a:latin typeface="Helvetica Neue"/>
                <a:ea typeface="Helvetica Neue"/>
                <a:cs typeface="Helvetica Neue"/>
                <a:sym typeface="Helvetica Neue"/>
              </a:rPr>
              <a:t>Concepts (flowers, insects) &amp; attributes (pleasantness, unpleasantness) ?</a:t>
            </a:r>
            <a:endParaRPr sz="1500">
              <a:solidFill>
                <a:schemeClr val="lt1"/>
              </a:solidFill>
              <a:latin typeface="Helvetica Neue"/>
              <a:ea typeface="Helvetica Neue"/>
              <a:cs typeface="Helvetica Neue"/>
              <a:sym typeface="Helvetica Neue"/>
            </a:endParaRPr>
          </a:p>
          <a:p>
            <a:pPr indent="-209550" lvl="1" marL="685800" rtl="0" algn="l">
              <a:lnSpc>
                <a:spcPct val="115000"/>
              </a:lnSpc>
              <a:spcBef>
                <a:spcPts val="0"/>
              </a:spcBef>
              <a:spcAft>
                <a:spcPts val="0"/>
              </a:spcAft>
              <a:buClr>
                <a:schemeClr val="lt1"/>
              </a:buClr>
              <a:buSzPts val="1500"/>
              <a:buFont typeface="Helvetica Neue"/>
              <a:buChar char="■"/>
            </a:pPr>
            <a:r>
              <a:rPr lang="en" sz="1500">
                <a:solidFill>
                  <a:schemeClr val="lt1"/>
                </a:solidFill>
                <a:latin typeface="Helvetica Neue"/>
                <a:ea typeface="Helvetica Neue"/>
                <a:cs typeface="Helvetica Neue"/>
                <a:sym typeface="Helvetica Neue"/>
              </a:rPr>
              <a:t>Studied by measuring timing latencies for categorization.</a:t>
            </a:r>
            <a:endParaRPr sz="1500">
              <a:solidFill>
                <a:schemeClr val="lt1"/>
              </a:solidFill>
              <a:latin typeface="Helvetica Neue"/>
              <a:ea typeface="Helvetica Neue"/>
              <a:cs typeface="Helvetica Neue"/>
              <a:sym typeface="Helvetica Neue"/>
            </a:endParaRPr>
          </a:p>
          <a:p>
            <a:pPr indent="-323850" lvl="0" marL="457200" rtl="0" algn="l">
              <a:lnSpc>
                <a:spcPct val="115000"/>
              </a:lnSpc>
              <a:spcBef>
                <a:spcPts val="1000"/>
              </a:spcBef>
              <a:spcAft>
                <a:spcPts val="0"/>
              </a:spcAft>
              <a:buClr>
                <a:schemeClr val="lt1"/>
              </a:buClr>
              <a:buSzPts val="1500"/>
              <a:buFont typeface="Helvetica Neue"/>
              <a:buChar char="❏"/>
            </a:pPr>
            <a:r>
              <a:rPr lang="en" sz="1500">
                <a:solidFill>
                  <a:schemeClr val="lt1"/>
                </a:solidFill>
                <a:latin typeface="Helvetica Neue"/>
                <a:ea typeface="Helvetica Neue"/>
                <a:cs typeface="Helvetica Neue"/>
                <a:sym typeface="Helvetica Neue"/>
              </a:rPr>
              <a:t>Psychological findings on US participants:</a:t>
            </a:r>
            <a:endParaRPr sz="1500">
              <a:solidFill>
                <a:schemeClr val="lt1"/>
              </a:solidFill>
              <a:latin typeface="Helvetica Neue"/>
              <a:ea typeface="Helvetica Neue"/>
              <a:cs typeface="Helvetica Neue"/>
              <a:sym typeface="Helvetica Neue"/>
            </a:endParaRPr>
          </a:p>
          <a:p>
            <a:pPr indent="-209550" lvl="1" marL="685800" rtl="0" algn="l">
              <a:lnSpc>
                <a:spcPct val="115000"/>
              </a:lnSpc>
              <a:spcBef>
                <a:spcPts val="0"/>
              </a:spcBef>
              <a:spcAft>
                <a:spcPts val="0"/>
              </a:spcAft>
              <a:buClr>
                <a:schemeClr val="lt1"/>
              </a:buClr>
              <a:buSzPts val="1500"/>
              <a:buFont typeface="Helvetica Neue"/>
              <a:buChar char="■"/>
            </a:pPr>
            <a:r>
              <a:rPr lang="en" sz="1500">
                <a:solidFill>
                  <a:schemeClr val="lt1"/>
                </a:solidFill>
                <a:latin typeface="Helvetica Neue"/>
                <a:ea typeface="Helvetica Neue"/>
                <a:cs typeface="Helvetica Neue"/>
                <a:sym typeface="Helvetica Neue"/>
              </a:rPr>
              <a:t>African-American names are associated with unpleasant words (more than European-American)</a:t>
            </a:r>
            <a:endParaRPr sz="1500">
              <a:solidFill>
                <a:schemeClr val="lt1"/>
              </a:solidFill>
              <a:latin typeface="Helvetica Neue"/>
              <a:ea typeface="Helvetica Neue"/>
              <a:cs typeface="Helvetica Neue"/>
              <a:sym typeface="Helvetica Neue"/>
            </a:endParaRPr>
          </a:p>
          <a:p>
            <a:pPr indent="-209550" lvl="1" marL="685800" rtl="0" algn="l">
              <a:lnSpc>
                <a:spcPct val="115000"/>
              </a:lnSpc>
              <a:spcBef>
                <a:spcPts val="0"/>
              </a:spcBef>
              <a:spcAft>
                <a:spcPts val="0"/>
              </a:spcAft>
              <a:buClr>
                <a:schemeClr val="lt1"/>
              </a:buClr>
              <a:buSzPts val="1500"/>
              <a:buFont typeface="Helvetica Neue"/>
              <a:buChar char="■"/>
            </a:pPr>
            <a:r>
              <a:rPr lang="en" sz="1500">
                <a:solidFill>
                  <a:schemeClr val="lt1"/>
                </a:solidFill>
                <a:latin typeface="Helvetica Neue"/>
                <a:ea typeface="Helvetica Neue"/>
                <a:cs typeface="Helvetica Neue"/>
                <a:sym typeface="Helvetica Neue"/>
              </a:rPr>
              <a:t>Male names associated more with math, female names with arts.</a:t>
            </a:r>
            <a:endParaRPr sz="1500">
              <a:solidFill>
                <a:schemeClr val="lt1"/>
              </a:solidFill>
              <a:latin typeface="Helvetica Neue"/>
              <a:ea typeface="Helvetica Neue"/>
              <a:cs typeface="Helvetica Neue"/>
              <a:sym typeface="Helvetica Neue"/>
            </a:endParaRPr>
          </a:p>
          <a:p>
            <a:pPr indent="-209550" lvl="1" marL="685800" rtl="0" algn="l">
              <a:lnSpc>
                <a:spcPct val="115000"/>
              </a:lnSpc>
              <a:spcBef>
                <a:spcPts val="0"/>
              </a:spcBef>
              <a:spcAft>
                <a:spcPts val="0"/>
              </a:spcAft>
              <a:buClr>
                <a:schemeClr val="lt1"/>
              </a:buClr>
              <a:buSzPts val="1500"/>
              <a:buFont typeface="Helvetica Neue"/>
              <a:buChar char="■"/>
            </a:pPr>
            <a:r>
              <a:rPr lang="en" sz="1500">
                <a:solidFill>
                  <a:schemeClr val="lt1"/>
                </a:solidFill>
                <a:latin typeface="Helvetica Neue"/>
                <a:ea typeface="Helvetica Neue"/>
                <a:cs typeface="Helvetica Neue"/>
                <a:sym typeface="Helvetica Neue"/>
              </a:rPr>
              <a:t>Old people's names with unpleasant words, young people with pleasant words.</a:t>
            </a:r>
            <a:endParaRPr sz="1500">
              <a:solidFill>
                <a:schemeClr val="lt1"/>
              </a:solidFill>
              <a:latin typeface="Helvetica Neue"/>
              <a:ea typeface="Helvetica Neue"/>
              <a:cs typeface="Helvetica Neue"/>
              <a:sym typeface="Helvetica Neue"/>
            </a:endParaRPr>
          </a:p>
          <a:p>
            <a:pPr indent="-323850" lvl="0" marL="457200" rtl="0" algn="l">
              <a:lnSpc>
                <a:spcPct val="115000"/>
              </a:lnSpc>
              <a:spcBef>
                <a:spcPts val="1000"/>
              </a:spcBef>
              <a:spcAft>
                <a:spcPts val="0"/>
              </a:spcAft>
              <a:buClr>
                <a:schemeClr val="lt1"/>
              </a:buClr>
              <a:buSzPts val="1500"/>
              <a:buFont typeface="Helvetica Neue"/>
              <a:buChar char="❏"/>
            </a:pPr>
            <a:r>
              <a:rPr lang="en" sz="1500">
                <a:solidFill>
                  <a:schemeClr val="lt1"/>
                </a:solidFill>
                <a:latin typeface="Helvetica Neue"/>
                <a:ea typeface="Helvetica Neue"/>
                <a:cs typeface="Helvetica Neue"/>
                <a:sym typeface="Helvetica Neue"/>
              </a:rPr>
              <a:t>Caliskan et al. 2017 replication with embeddings:</a:t>
            </a:r>
            <a:endParaRPr sz="1500">
              <a:solidFill>
                <a:schemeClr val="lt1"/>
              </a:solidFill>
              <a:latin typeface="Helvetica Neue"/>
              <a:ea typeface="Helvetica Neue"/>
              <a:cs typeface="Helvetica Neue"/>
              <a:sym typeface="Helvetica Neue"/>
            </a:endParaRPr>
          </a:p>
          <a:p>
            <a:pPr indent="-209550" lvl="1" marL="685800" rtl="0" algn="l">
              <a:lnSpc>
                <a:spcPct val="115000"/>
              </a:lnSpc>
              <a:spcBef>
                <a:spcPts val="0"/>
              </a:spcBef>
              <a:spcAft>
                <a:spcPts val="0"/>
              </a:spcAft>
              <a:buClr>
                <a:schemeClr val="lt1"/>
              </a:buClr>
              <a:buSzPts val="1500"/>
              <a:buFont typeface="Helvetica Neue"/>
              <a:buChar char="■"/>
            </a:pPr>
            <a:r>
              <a:rPr lang="en" sz="1500">
                <a:solidFill>
                  <a:schemeClr val="lt1"/>
                </a:solidFill>
                <a:latin typeface="Helvetica Neue"/>
                <a:ea typeface="Helvetica Neue"/>
                <a:cs typeface="Helvetica Neue"/>
                <a:sym typeface="Helvetica Neue"/>
              </a:rPr>
              <a:t>African-American names (Leroy) had a higher GloVe cosine with </a:t>
            </a:r>
            <a:r>
              <a:rPr i="1" lang="en" sz="1500">
                <a:solidFill>
                  <a:schemeClr val="lt1"/>
                </a:solidFill>
                <a:latin typeface="Helvetica Neue"/>
                <a:ea typeface="Helvetica Neue"/>
                <a:cs typeface="Helvetica Neue"/>
                <a:sym typeface="Helvetica Neue"/>
              </a:rPr>
              <a:t>abuse</a:t>
            </a:r>
            <a:r>
              <a:rPr lang="en" sz="1500">
                <a:solidFill>
                  <a:schemeClr val="lt1"/>
                </a:solidFill>
                <a:latin typeface="Helvetica Neue"/>
                <a:ea typeface="Helvetica Neue"/>
                <a:cs typeface="Helvetica Neue"/>
                <a:sym typeface="Helvetica Neue"/>
              </a:rPr>
              <a:t>, </a:t>
            </a:r>
            <a:r>
              <a:rPr i="1" lang="en" sz="1500">
                <a:solidFill>
                  <a:schemeClr val="lt1"/>
                </a:solidFill>
                <a:latin typeface="Helvetica Neue"/>
                <a:ea typeface="Helvetica Neue"/>
                <a:cs typeface="Helvetica Neue"/>
                <a:sym typeface="Helvetica Neue"/>
              </a:rPr>
              <a:t>stink</a:t>
            </a:r>
            <a:r>
              <a:rPr lang="en" sz="1500">
                <a:solidFill>
                  <a:schemeClr val="lt1"/>
                </a:solidFill>
                <a:latin typeface="Helvetica Neue"/>
                <a:ea typeface="Helvetica Neue"/>
                <a:cs typeface="Helvetica Neue"/>
                <a:sym typeface="Helvetica Neue"/>
              </a:rPr>
              <a:t>, </a:t>
            </a:r>
            <a:r>
              <a:rPr i="1" lang="en" sz="1500">
                <a:solidFill>
                  <a:schemeClr val="lt1"/>
                </a:solidFill>
                <a:latin typeface="Helvetica Neue"/>
                <a:ea typeface="Helvetica Neue"/>
                <a:cs typeface="Helvetica Neue"/>
                <a:sym typeface="Helvetica Neue"/>
              </a:rPr>
              <a:t>ugly</a:t>
            </a:r>
            <a:r>
              <a:rPr lang="en" sz="1500">
                <a:solidFill>
                  <a:schemeClr val="lt1"/>
                </a:solidFill>
                <a:latin typeface="Helvetica Neue"/>
                <a:ea typeface="Helvetica Neue"/>
                <a:cs typeface="Helvetica Neue"/>
                <a:sym typeface="Helvetica Neue"/>
              </a:rPr>
              <a:t>.</a:t>
            </a:r>
            <a:endParaRPr sz="1500">
              <a:solidFill>
                <a:schemeClr val="lt1"/>
              </a:solidFill>
              <a:latin typeface="Helvetica Neue"/>
              <a:ea typeface="Helvetica Neue"/>
              <a:cs typeface="Helvetica Neue"/>
              <a:sym typeface="Helvetica Neue"/>
            </a:endParaRPr>
          </a:p>
          <a:p>
            <a:pPr indent="-209550" lvl="1" marL="685800" rtl="0" algn="l">
              <a:lnSpc>
                <a:spcPct val="115000"/>
              </a:lnSpc>
              <a:spcBef>
                <a:spcPts val="0"/>
              </a:spcBef>
              <a:spcAft>
                <a:spcPts val="0"/>
              </a:spcAft>
              <a:buClr>
                <a:schemeClr val="lt1"/>
              </a:buClr>
              <a:buSzPts val="1500"/>
              <a:buFont typeface="Helvetica Neue"/>
              <a:buChar char="■"/>
            </a:pPr>
            <a:r>
              <a:rPr lang="en" sz="1500">
                <a:solidFill>
                  <a:schemeClr val="lt1"/>
                </a:solidFill>
                <a:latin typeface="Helvetica Neue"/>
                <a:ea typeface="Helvetica Neue"/>
                <a:cs typeface="Helvetica Neue"/>
                <a:sym typeface="Helvetica Neue"/>
              </a:rPr>
              <a:t>European American names (Brad, Greg) had a higher cosine with </a:t>
            </a:r>
            <a:r>
              <a:rPr i="1" lang="en" sz="1500">
                <a:solidFill>
                  <a:schemeClr val="lt1"/>
                </a:solidFill>
                <a:latin typeface="Helvetica Neue"/>
                <a:ea typeface="Helvetica Neue"/>
                <a:cs typeface="Helvetica Neue"/>
                <a:sym typeface="Helvetica Neue"/>
              </a:rPr>
              <a:t>love</a:t>
            </a:r>
            <a:r>
              <a:rPr lang="en" sz="1500">
                <a:solidFill>
                  <a:schemeClr val="lt1"/>
                </a:solidFill>
                <a:latin typeface="Helvetica Neue"/>
                <a:ea typeface="Helvetica Neue"/>
                <a:cs typeface="Helvetica Neue"/>
                <a:sym typeface="Helvetica Neue"/>
              </a:rPr>
              <a:t>, </a:t>
            </a:r>
            <a:r>
              <a:rPr i="1" lang="en" sz="1500">
                <a:solidFill>
                  <a:schemeClr val="lt1"/>
                </a:solidFill>
                <a:latin typeface="Helvetica Neue"/>
                <a:ea typeface="Helvetica Neue"/>
                <a:cs typeface="Helvetica Neue"/>
                <a:sym typeface="Helvetica Neue"/>
              </a:rPr>
              <a:t>peace</a:t>
            </a:r>
            <a:r>
              <a:rPr lang="en" sz="1500">
                <a:solidFill>
                  <a:schemeClr val="lt1"/>
                </a:solidFill>
                <a:latin typeface="Helvetica Neue"/>
                <a:ea typeface="Helvetica Neue"/>
                <a:cs typeface="Helvetica Neue"/>
                <a:sym typeface="Helvetica Neue"/>
              </a:rPr>
              <a:t>, </a:t>
            </a:r>
            <a:r>
              <a:rPr i="1" lang="en" sz="1500">
                <a:solidFill>
                  <a:schemeClr val="lt1"/>
                </a:solidFill>
                <a:latin typeface="Helvetica Neue"/>
                <a:ea typeface="Helvetica Neue"/>
                <a:cs typeface="Helvetica Neue"/>
                <a:sym typeface="Helvetica Neue"/>
              </a:rPr>
              <a:t>miracle</a:t>
            </a:r>
            <a:r>
              <a:rPr lang="en" sz="1500">
                <a:solidFill>
                  <a:schemeClr val="lt1"/>
                </a:solidFill>
                <a:latin typeface="Helvetica Neue"/>
                <a:ea typeface="Helvetica Neue"/>
                <a:cs typeface="Helvetica Neue"/>
                <a:sym typeface="Helvetica Neue"/>
              </a:rPr>
              <a:t>.</a:t>
            </a:r>
            <a:endParaRPr sz="1500">
              <a:solidFill>
                <a:schemeClr val="lt1"/>
              </a:solidFill>
              <a:latin typeface="Helvetica Neue"/>
              <a:ea typeface="Helvetica Neue"/>
              <a:cs typeface="Helvetica Neue"/>
              <a:sym typeface="Helvetica Neue"/>
            </a:endParaRPr>
          </a:p>
          <a:p>
            <a:pPr indent="-323850" lvl="0" marL="457200" rtl="0" algn="l">
              <a:lnSpc>
                <a:spcPct val="115000"/>
              </a:lnSpc>
              <a:spcBef>
                <a:spcPts val="1000"/>
              </a:spcBef>
              <a:spcAft>
                <a:spcPts val="0"/>
              </a:spcAft>
              <a:buClr>
                <a:schemeClr val="lt1"/>
              </a:buClr>
              <a:buSzPts val="1500"/>
              <a:buFont typeface="Helvetica Neue"/>
              <a:buChar char="❏"/>
            </a:pPr>
            <a:r>
              <a:rPr lang="en" sz="1500">
                <a:solidFill>
                  <a:schemeClr val="lt1"/>
                </a:solidFill>
                <a:latin typeface="Helvetica Neue"/>
                <a:ea typeface="Helvetica Neue"/>
                <a:cs typeface="Helvetica Neue"/>
                <a:sym typeface="Helvetica Neue"/>
              </a:rPr>
              <a:t>Embeddings reflect and replicate all sorts of pernicious biases.</a:t>
            </a:r>
            <a:endParaRPr sz="1500">
              <a:solidFill>
                <a:schemeClr val="lt1"/>
              </a:solidFill>
              <a:latin typeface="Helvetica Neue"/>
              <a:ea typeface="Helvetica Neue"/>
              <a:cs typeface="Helvetica Neue"/>
              <a:sym typeface="Helvetica Neue"/>
            </a:endParaRPr>
          </a:p>
        </p:txBody>
      </p:sp>
      <p:sp>
        <p:nvSpPr>
          <p:cNvPr id="1094" name="Google Shape;1094;p7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Embeddings &amp; Cultural Bias</a:t>
            </a:r>
            <a:endParaRPr b="1" sz="3100">
              <a:latin typeface="Helvetica Neue"/>
              <a:ea typeface="Helvetica Neue"/>
              <a:cs typeface="Helvetica Neue"/>
              <a:sym typeface="Helvetica Neue"/>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p7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t>Summary</a:t>
            </a:r>
            <a:endParaRPr b="1" sz="3100"/>
          </a:p>
        </p:txBody>
      </p:sp>
      <p:sp>
        <p:nvSpPr>
          <p:cNvPr id="1100" name="Google Shape;1100;p76"/>
          <p:cNvSpPr txBox="1"/>
          <p:nvPr>
            <p:ph idx="1" type="body"/>
          </p:nvPr>
        </p:nvSpPr>
        <p:spPr>
          <a:xfrm>
            <a:off x="205450" y="969250"/>
            <a:ext cx="8793900" cy="3592800"/>
          </a:xfrm>
          <a:prstGeom prst="rect">
            <a:avLst/>
          </a:prstGeom>
          <a:noFill/>
          <a:ln>
            <a:noFill/>
          </a:ln>
        </p:spPr>
        <p:txBody>
          <a:bodyPr anchorCtr="0" anchor="t" bIns="58925" lIns="58925" spcFirstLastPara="1" rIns="58925" wrap="square" tIns="58925">
            <a:noAutofit/>
          </a:bodyPr>
          <a:lstStyle/>
          <a:p>
            <a:pPr indent="-311150" lvl="0" marL="457200" rtl="0" algn="l">
              <a:lnSpc>
                <a:spcPct val="115000"/>
              </a:lnSpc>
              <a:spcBef>
                <a:spcPts val="0"/>
              </a:spcBef>
              <a:spcAft>
                <a:spcPts val="0"/>
              </a:spcAft>
              <a:buClr>
                <a:schemeClr val="lt1"/>
              </a:buClr>
              <a:buSzPts val="2200"/>
              <a:buChar char="■"/>
            </a:pPr>
            <a:r>
              <a:rPr lang="en" sz="2200">
                <a:solidFill>
                  <a:schemeClr val="lt1"/>
                </a:solidFill>
              </a:rPr>
              <a:t>Presentation of the Distributional Hypothesis, a fundamental of Word Embeddings</a:t>
            </a:r>
            <a:endParaRPr sz="2000">
              <a:solidFill>
                <a:schemeClr val="lt1"/>
              </a:solidFill>
            </a:endParaRPr>
          </a:p>
          <a:p>
            <a:pPr indent="-311150" lvl="0" marL="457200" rtl="0" algn="l">
              <a:lnSpc>
                <a:spcPct val="115000"/>
              </a:lnSpc>
              <a:spcBef>
                <a:spcPts val="1000"/>
              </a:spcBef>
              <a:spcAft>
                <a:spcPts val="0"/>
              </a:spcAft>
              <a:buClr>
                <a:schemeClr val="lt1"/>
              </a:buClr>
              <a:buSzPts val="2200"/>
              <a:buChar char="■"/>
            </a:pPr>
            <a:r>
              <a:rPr lang="en" sz="2200">
                <a:solidFill>
                  <a:schemeClr val="lt1"/>
                </a:solidFill>
              </a:rPr>
              <a:t>Computational Semantic Approaches:</a:t>
            </a:r>
            <a:endParaRPr sz="2200">
              <a:solidFill>
                <a:schemeClr val="lt1"/>
              </a:solidFill>
            </a:endParaRPr>
          </a:p>
          <a:p>
            <a:pPr indent="-368300" lvl="1" marL="914400" rtl="0" algn="l">
              <a:lnSpc>
                <a:spcPct val="115000"/>
              </a:lnSpc>
              <a:spcBef>
                <a:spcPts val="0"/>
              </a:spcBef>
              <a:spcAft>
                <a:spcPts val="0"/>
              </a:spcAft>
              <a:buClr>
                <a:schemeClr val="lt1"/>
              </a:buClr>
              <a:buSzPts val="2200"/>
              <a:buChar char="○"/>
            </a:pPr>
            <a:r>
              <a:rPr lang="en" sz="2200">
                <a:solidFill>
                  <a:schemeClr val="lt1"/>
                </a:solidFill>
              </a:rPr>
              <a:t>Count-based</a:t>
            </a:r>
            <a:endParaRPr sz="2200">
              <a:solidFill>
                <a:schemeClr val="lt1"/>
              </a:solidFill>
            </a:endParaRPr>
          </a:p>
          <a:p>
            <a:pPr indent="-368300" lvl="1" marL="914400" rtl="0" algn="l">
              <a:lnSpc>
                <a:spcPct val="115000"/>
              </a:lnSpc>
              <a:spcBef>
                <a:spcPts val="0"/>
              </a:spcBef>
              <a:spcAft>
                <a:spcPts val="0"/>
              </a:spcAft>
              <a:buClr>
                <a:schemeClr val="lt1"/>
              </a:buClr>
              <a:buSzPts val="2200"/>
              <a:buChar char="○"/>
            </a:pPr>
            <a:r>
              <a:rPr lang="en" sz="2200">
                <a:solidFill>
                  <a:schemeClr val="lt1"/>
                </a:solidFill>
              </a:rPr>
              <a:t>TF-IDF</a:t>
            </a:r>
            <a:endParaRPr sz="2200">
              <a:solidFill>
                <a:schemeClr val="lt1"/>
              </a:solidFill>
            </a:endParaRPr>
          </a:p>
          <a:p>
            <a:pPr indent="-368300" lvl="1" marL="914400" rtl="0" algn="l">
              <a:lnSpc>
                <a:spcPct val="115000"/>
              </a:lnSpc>
              <a:spcBef>
                <a:spcPts val="0"/>
              </a:spcBef>
              <a:spcAft>
                <a:spcPts val="0"/>
              </a:spcAft>
              <a:buClr>
                <a:schemeClr val="lt1"/>
              </a:buClr>
              <a:buSzPts val="2200"/>
              <a:buChar char="○"/>
            </a:pPr>
            <a:r>
              <a:rPr lang="en" sz="2200">
                <a:solidFill>
                  <a:schemeClr val="lt1"/>
                </a:solidFill>
              </a:rPr>
              <a:t>Class-based e.g. Brown Clusters</a:t>
            </a:r>
            <a:endParaRPr sz="2200">
              <a:solidFill>
                <a:schemeClr val="lt1"/>
              </a:solidFill>
            </a:endParaRPr>
          </a:p>
          <a:p>
            <a:pPr indent="-368300" lvl="1" marL="914400" rtl="0" algn="l">
              <a:lnSpc>
                <a:spcPct val="115000"/>
              </a:lnSpc>
              <a:spcBef>
                <a:spcPts val="0"/>
              </a:spcBef>
              <a:spcAft>
                <a:spcPts val="0"/>
              </a:spcAft>
              <a:buClr>
                <a:schemeClr val="lt1"/>
              </a:buClr>
              <a:buSzPts val="2200"/>
              <a:buChar char="○"/>
            </a:pPr>
            <a:r>
              <a:rPr lang="en" sz="2200">
                <a:solidFill>
                  <a:schemeClr val="lt1"/>
                </a:solidFill>
              </a:rPr>
              <a:t>Word2Vec</a:t>
            </a:r>
            <a:endParaRPr sz="2200">
              <a:solidFill>
                <a:schemeClr val="lt1"/>
              </a:solidFill>
            </a:endParaRPr>
          </a:p>
          <a:p>
            <a:pPr indent="-368300" lvl="1" marL="914400" rtl="0" algn="l">
              <a:lnSpc>
                <a:spcPct val="115000"/>
              </a:lnSpc>
              <a:spcBef>
                <a:spcPts val="0"/>
              </a:spcBef>
              <a:spcAft>
                <a:spcPts val="0"/>
              </a:spcAft>
              <a:buClr>
                <a:schemeClr val="lt1"/>
              </a:buClr>
              <a:buSzPts val="2200"/>
              <a:buChar char="○"/>
            </a:pPr>
            <a:r>
              <a:rPr lang="en" sz="2200">
                <a:solidFill>
                  <a:schemeClr val="lt1"/>
                </a:solidFill>
              </a:rPr>
              <a:t>Contextual Embeddings e.g BERT</a:t>
            </a:r>
            <a:endParaRPr sz="2200">
              <a:solidFill>
                <a:schemeClr val="lt1"/>
              </a:solidFill>
            </a:endParaRPr>
          </a:p>
          <a:p>
            <a:pPr indent="-311150" lvl="0" marL="457200" rtl="0" algn="l">
              <a:lnSpc>
                <a:spcPct val="115000"/>
              </a:lnSpc>
              <a:spcBef>
                <a:spcPts val="1000"/>
              </a:spcBef>
              <a:spcAft>
                <a:spcPts val="0"/>
              </a:spcAft>
              <a:buClr>
                <a:schemeClr val="lt1"/>
              </a:buClr>
              <a:buSzPts val="2200"/>
              <a:buChar char="■"/>
            </a:pPr>
            <a:r>
              <a:rPr lang="en" sz="2200">
                <a:solidFill>
                  <a:schemeClr val="lt1"/>
                </a:solidFill>
              </a:rPr>
              <a:t>Word Semantic Similarity using Cosine Similarity</a:t>
            </a:r>
            <a:endParaRPr sz="2200">
              <a:solidFill>
                <a:schemeClr val="lt1"/>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7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t>Resources</a:t>
            </a:r>
            <a:endParaRPr b="1" sz="3100"/>
          </a:p>
        </p:txBody>
      </p:sp>
      <p:sp>
        <p:nvSpPr>
          <p:cNvPr id="1106" name="Google Shape;1106;p77"/>
          <p:cNvSpPr txBox="1"/>
          <p:nvPr>
            <p:ph idx="1" type="body"/>
          </p:nvPr>
        </p:nvSpPr>
        <p:spPr>
          <a:xfrm>
            <a:off x="205450" y="969250"/>
            <a:ext cx="8793900" cy="3592800"/>
          </a:xfrm>
          <a:prstGeom prst="rect">
            <a:avLst/>
          </a:prstGeom>
          <a:noFill/>
          <a:ln>
            <a:noFill/>
          </a:ln>
        </p:spPr>
        <p:txBody>
          <a:bodyPr anchorCtr="0" anchor="t" bIns="58925" lIns="58925" spcFirstLastPara="1" rIns="58925" wrap="square" tIns="58925">
            <a:noAutofit/>
          </a:bodyPr>
          <a:lstStyle/>
          <a:p>
            <a:pPr indent="-285750" lvl="0" marL="457200" rtl="0" algn="l">
              <a:lnSpc>
                <a:spcPct val="115000"/>
              </a:lnSpc>
              <a:spcBef>
                <a:spcPts val="1000"/>
              </a:spcBef>
              <a:spcAft>
                <a:spcPts val="0"/>
              </a:spcAft>
              <a:buClr>
                <a:schemeClr val="lt1"/>
              </a:buClr>
              <a:buSzPts val="1800"/>
              <a:buChar char="■"/>
            </a:pPr>
            <a:r>
              <a:rPr lang="en" sz="1800">
                <a:solidFill>
                  <a:schemeClr val="lt1"/>
                </a:solidFill>
              </a:rPr>
              <a:t>Jurafsky, D. and H. Martin Justin, Chapter 6. "Vector Semantics and Embeddings" Speech and Language Processing</a:t>
            </a:r>
            <a:endParaRPr sz="1800">
              <a:solidFill>
                <a:schemeClr val="lt1"/>
              </a:solidFill>
            </a:endParaRPr>
          </a:p>
          <a:p>
            <a:pPr indent="-285750" lvl="0" marL="457200" rtl="0" algn="l">
              <a:lnSpc>
                <a:spcPct val="115000"/>
              </a:lnSpc>
              <a:spcBef>
                <a:spcPts val="1000"/>
              </a:spcBef>
              <a:spcAft>
                <a:spcPts val="0"/>
              </a:spcAft>
              <a:buClr>
                <a:schemeClr val="lt1"/>
              </a:buClr>
              <a:buSzPts val="1800"/>
              <a:buChar char="■"/>
            </a:pPr>
            <a:r>
              <a:rPr lang="en" sz="1800">
                <a:solidFill>
                  <a:schemeClr val="lt1"/>
                </a:solidFill>
              </a:rPr>
              <a:t>Python SKLearn TF-IDF Vectorization: </a:t>
            </a:r>
            <a:r>
              <a:rPr lang="en" sz="1800" u="sng">
                <a:solidFill>
                  <a:schemeClr val="hlink"/>
                </a:solidFill>
                <a:hlinkClick r:id="rId3"/>
              </a:rPr>
              <a:t>https://scikit-learn.org/stable/modules/generated/sklearn.feature_extraction.text.TfidfVectorizer.html</a:t>
            </a:r>
            <a:endParaRPr sz="1800">
              <a:solidFill>
                <a:schemeClr val="lt1"/>
              </a:solidFill>
            </a:endParaRPr>
          </a:p>
          <a:p>
            <a:pPr indent="-285750" lvl="0" marL="457200" rtl="0" algn="l">
              <a:lnSpc>
                <a:spcPct val="115000"/>
              </a:lnSpc>
              <a:spcBef>
                <a:spcPts val="1000"/>
              </a:spcBef>
              <a:spcAft>
                <a:spcPts val="0"/>
              </a:spcAft>
              <a:buClr>
                <a:schemeClr val="lt1"/>
              </a:buClr>
              <a:buSzPts val="1800"/>
              <a:buChar char="■"/>
            </a:pPr>
            <a:r>
              <a:rPr lang="en" sz="1800">
                <a:solidFill>
                  <a:schemeClr val="lt1"/>
                </a:solidFill>
              </a:rPr>
              <a:t>Python Gensim W2V: </a:t>
            </a:r>
            <a:r>
              <a:rPr lang="en" sz="1800" u="sng">
                <a:solidFill>
                  <a:schemeClr val="hlink"/>
                </a:solidFill>
                <a:hlinkClick r:id="rId4"/>
              </a:rPr>
              <a:t>https://radimrehurek.com/gensim/models/word2vec.html</a:t>
            </a:r>
            <a:endParaRPr sz="1800">
              <a:solidFill>
                <a:schemeClr val="lt1"/>
              </a:solidFill>
            </a:endParaRPr>
          </a:p>
          <a:p>
            <a:pPr indent="-285750" lvl="0" marL="457200" rtl="0" algn="l">
              <a:lnSpc>
                <a:spcPct val="115000"/>
              </a:lnSpc>
              <a:spcBef>
                <a:spcPts val="1000"/>
              </a:spcBef>
              <a:spcAft>
                <a:spcPts val="0"/>
              </a:spcAft>
              <a:buClr>
                <a:schemeClr val="lt1"/>
              </a:buClr>
              <a:buSzPts val="1800"/>
              <a:buChar char="■"/>
            </a:pPr>
            <a:r>
              <a:rPr lang="en" sz="1800">
                <a:solidFill>
                  <a:schemeClr val="lt1"/>
                </a:solidFill>
              </a:rPr>
              <a:t>Python Tutorial on Using Pre-trained W2V models: </a:t>
            </a:r>
            <a:r>
              <a:rPr lang="en" sz="1800" u="sng">
                <a:solidFill>
                  <a:schemeClr val="hlink"/>
                </a:solidFill>
                <a:hlinkClick r:id="rId5"/>
              </a:rPr>
              <a:t>https://colab.research.google.com/github/practical-nlp/practical-nlp/blob/master/Ch3/05_Pre_Trained_Word_Embeddings.ipynb?authuser=1</a:t>
            </a:r>
            <a:endParaRPr sz="1800">
              <a:solidFill>
                <a:schemeClr val="lt1"/>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g2071df2e3aa_0_9"/>
          <p:cNvSpPr/>
          <p:nvPr/>
        </p:nvSpPr>
        <p:spPr>
          <a:xfrm>
            <a:off x="-202500" y="1379150"/>
            <a:ext cx="9549000" cy="2614200"/>
          </a:xfrm>
          <a:prstGeom prst="rect">
            <a:avLst/>
          </a:prstGeom>
          <a:noFill/>
          <a:ln cap="flat" cmpd="sng" w="76200">
            <a:solidFill>
              <a:srgbClr val="0D0CC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g2071df2e3aa_0_9"/>
          <p:cNvSpPr txBox="1"/>
          <p:nvPr>
            <p:ph type="title"/>
          </p:nvPr>
        </p:nvSpPr>
        <p:spPr>
          <a:xfrm>
            <a:off x="213450" y="1657175"/>
            <a:ext cx="8717100" cy="22053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5900">
                <a:solidFill>
                  <a:srgbClr val="FB2F66"/>
                </a:solidFill>
                <a:latin typeface="Helvetica Neue"/>
                <a:ea typeface="Helvetica Neue"/>
                <a:cs typeface="Helvetica Neue"/>
                <a:sym typeface="Helvetica Neue"/>
              </a:rPr>
              <a:t>Backup </a:t>
            </a:r>
            <a:endParaRPr b="1" sz="5900">
              <a:solidFill>
                <a:srgbClr val="FB2F66"/>
              </a:solidFill>
              <a:latin typeface="Helvetica Neue"/>
              <a:ea typeface="Helvetica Neue"/>
              <a:cs typeface="Helvetica Neue"/>
              <a:sym typeface="Helvetica Neue"/>
            </a:endParaRPr>
          </a:p>
          <a:p>
            <a:pPr indent="0" lvl="0" marL="0" rtl="0" algn="l">
              <a:lnSpc>
                <a:spcPct val="100000"/>
              </a:lnSpc>
              <a:spcBef>
                <a:spcPts val="0"/>
              </a:spcBef>
              <a:spcAft>
                <a:spcPts val="0"/>
              </a:spcAft>
              <a:buSzPts val="900"/>
              <a:buNone/>
            </a:pPr>
            <a:r>
              <a:rPr b="1" lang="en" sz="5900">
                <a:solidFill>
                  <a:srgbClr val="FB2F66"/>
                </a:solidFill>
                <a:latin typeface="Helvetica Neue"/>
                <a:ea typeface="Helvetica Neue"/>
                <a:cs typeface="Helvetica Neue"/>
                <a:sym typeface="Helvetica Neue"/>
              </a:rPr>
              <a:t>Slides</a:t>
            </a:r>
            <a:endParaRPr b="1" sz="5900">
              <a:solidFill>
                <a:srgbClr val="FB2F66"/>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7"/>
          <p:cNvSpPr txBox="1"/>
          <p:nvPr>
            <p:ph idx="1" type="body"/>
          </p:nvPr>
        </p:nvSpPr>
        <p:spPr>
          <a:xfrm>
            <a:off x="205450" y="1385875"/>
            <a:ext cx="9144000" cy="32433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AutoNum type="arabicPeriod"/>
            </a:pPr>
            <a:r>
              <a:rPr lang="en" sz="2100">
                <a:solidFill>
                  <a:schemeClr val="lt1"/>
                </a:solidFill>
                <a:latin typeface="Helvetica Neue"/>
                <a:ea typeface="Helvetica Neue"/>
                <a:cs typeface="Helvetica Neue"/>
                <a:sym typeface="Helvetica Neue"/>
              </a:rPr>
              <a:t>Define meaning by linguistic distribution</a:t>
            </a:r>
            <a:endParaRPr sz="21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Define the meaning of a word by its distribution in language use, </a:t>
            </a:r>
            <a:br>
              <a:rPr lang="en" sz="1800">
                <a:solidFill>
                  <a:schemeClr val="lt1"/>
                </a:solidFill>
                <a:latin typeface="Helvetica Neue"/>
                <a:ea typeface="Helvetica Neue"/>
                <a:cs typeface="Helvetica Neue"/>
                <a:sym typeface="Helvetica Neue"/>
              </a:rPr>
            </a:br>
            <a:r>
              <a:rPr lang="en" sz="1800">
                <a:solidFill>
                  <a:schemeClr val="lt1"/>
                </a:solidFill>
                <a:latin typeface="Helvetica Neue"/>
                <a:ea typeface="Helvetica Neue"/>
                <a:cs typeface="Helvetica Neue"/>
                <a:sym typeface="Helvetica Neue"/>
              </a:rPr>
              <a:t>meaning its neighboring words or grammatical environments.</a:t>
            </a:r>
            <a:endParaRPr>
              <a:solidFill>
                <a:schemeClr val="lt1"/>
              </a:solidFill>
              <a:latin typeface="Helvetica Neue"/>
              <a:ea typeface="Helvetica Neue"/>
              <a:cs typeface="Helvetica Neue"/>
              <a:sym typeface="Helvetica Neue"/>
            </a:endParaRPr>
          </a:p>
        </p:txBody>
      </p:sp>
      <p:sp>
        <p:nvSpPr>
          <p:cNvPr id="166" name="Google Shape;166;p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Computational Approaches for</a:t>
            </a:r>
            <a:br>
              <a:rPr b="1" lang="en" sz="3100">
                <a:latin typeface="Helvetica Neue"/>
                <a:ea typeface="Helvetica Neue"/>
                <a:cs typeface="Helvetica Neue"/>
                <a:sym typeface="Helvetica Neue"/>
              </a:rPr>
            </a:br>
            <a:r>
              <a:rPr b="1" lang="en" sz="3100">
                <a:latin typeface="Helvetica Neue"/>
                <a:ea typeface="Helvetica Neue"/>
                <a:cs typeface="Helvetica Neue"/>
                <a:sym typeface="Helvetica Neue"/>
              </a:rPr>
              <a:t>Word Meaning</a:t>
            </a:r>
            <a:endParaRPr b="1" sz="3100">
              <a:latin typeface="Helvetica Neue"/>
              <a:ea typeface="Helvetica Neue"/>
              <a:cs typeface="Helvetica Neue"/>
              <a:sym typeface="Helvetica Neue"/>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16" name="Shape 1116"/>
        <p:cNvGrpSpPr/>
        <p:nvPr/>
      </p:nvGrpSpPr>
      <p:grpSpPr>
        <a:xfrm>
          <a:off x="0" y="0"/>
          <a:ext cx="0" cy="0"/>
          <a:chOff x="0" y="0"/>
          <a:chExt cx="0" cy="0"/>
        </a:xfrm>
      </p:grpSpPr>
      <p:sp>
        <p:nvSpPr>
          <p:cNvPr id="1117" name="Google Shape;1117;p42"/>
          <p:cNvSpPr txBox="1"/>
          <p:nvPr>
            <p:ph idx="1" type="body"/>
          </p:nvPr>
        </p:nvSpPr>
        <p:spPr>
          <a:xfrm>
            <a:off x="205450" y="1661275"/>
            <a:ext cx="8717100" cy="28812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C( </a:t>
            </a:r>
            <a:r>
              <a:rPr i="1" lang="en" sz="1900">
                <a:solidFill>
                  <a:schemeClr val="lt1"/>
                </a:solidFill>
                <a:latin typeface="Helvetica Neue"/>
                <a:ea typeface="Helvetica Neue"/>
                <a:cs typeface="Helvetica Neue"/>
                <a:sym typeface="Helvetica Neue"/>
              </a:rPr>
              <a:t>the </a:t>
            </a:r>
            <a:r>
              <a:rPr lang="en" sz="1900">
                <a:solidFill>
                  <a:schemeClr val="lt1"/>
                </a:solidFill>
                <a:latin typeface="Helvetica Neue"/>
                <a:ea typeface="Helvetica Neue"/>
                <a:cs typeface="Helvetica Neue"/>
                <a:sym typeface="Helvetica Neue"/>
              </a:rPr>
              <a:t>) = 1,		C( </a:t>
            </a:r>
            <a:r>
              <a:rPr i="1" lang="en" sz="1900">
                <a:solidFill>
                  <a:schemeClr val="lt1"/>
                </a:solidFill>
                <a:latin typeface="Helvetica Neue"/>
                <a:ea typeface="Helvetica Neue"/>
                <a:cs typeface="Helvetica Neue"/>
                <a:sym typeface="Helvetica Neue"/>
              </a:rPr>
              <a:t>dog </a:t>
            </a:r>
            <a:r>
              <a:rPr lang="en" sz="1900">
                <a:solidFill>
                  <a:schemeClr val="lt1"/>
                </a:solidFill>
                <a:latin typeface="Helvetica Neue"/>
                <a:ea typeface="Helvetica Neue"/>
                <a:cs typeface="Helvetica Neue"/>
                <a:sym typeface="Helvetica Neue"/>
              </a:rPr>
              <a:t>) = C( </a:t>
            </a:r>
            <a:r>
              <a:rPr i="1" lang="en" sz="1900">
                <a:solidFill>
                  <a:schemeClr val="lt1"/>
                </a:solidFill>
                <a:latin typeface="Helvetica Neue"/>
                <a:ea typeface="Helvetica Neue"/>
                <a:cs typeface="Helvetica Neue"/>
                <a:sym typeface="Helvetica Neue"/>
              </a:rPr>
              <a:t>cat </a:t>
            </a:r>
            <a:r>
              <a:rPr lang="en" sz="1900">
                <a:solidFill>
                  <a:schemeClr val="lt1"/>
                </a:solidFill>
                <a:latin typeface="Helvetica Neue"/>
                <a:ea typeface="Helvetica Neue"/>
                <a:cs typeface="Helvetica Neue"/>
                <a:sym typeface="Helvetica Neue"/>
              </a:rPr>
              <a:t>) = 2,			C( </a:t>
            </a:r>
            <a:r>
              <a:rPr i="1" lang="en" sz="1900">
                <a:solidFill>
                  <a:schemeClr val="lt1"/>
                </a:solidFill>
                <a:latin typeface="Helvetica Neue"/>
                <a:ea typeface="Helvetica Neue"/>
                <a:cs typeface="Helvetica Neue"/>
                <a:sym typeface="Helvetica Neue"/>
              </a:rPr>
              <a:t>saw </a:t>
            </a:r>
            <a:r>
              <a:rPr lang="en" sz="1900">
                <a:solidFill>
                  <a:schemeClr val="lt1"/>
                </a:solidFill>
                <a:latin typeface="Helvetica Neue"/>
                <a:ea typeface="Helvetica Neue"/>
                <a:cs typeface="Helvetica Neue"/>
                <a:sym typeface="Helvetica Neue"/>
              </a:rPr>
              <a:t>) = 3</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e( </a:t>
            </a:r>
            <a:r>
              <a:rPr i="1" lang="en" sz="1900">
                <a:solidFill>
                  <a:schemeClr val="lt1"/>
                </a:solidFill>
                <a:latin typeface="Helvetica Neue"/>
                <a:ea typeface="Helvetica Neue"/>
                <a:cs typeface="Helvetica Neue"/>
                <a:sym typeface="Helvetica Neue"/>
              </a:rPr>
              <a:t>the </a:t>
            </a:r>
            <a:r>
              <a:rPr lang="en" sz="1900">
                <a:solidFill>
                  <a:schemeClr val="lt1"/>
                </a:solidFill>
                <a:latin typeface="Helvetica Neue"/>
                <a:ea typeface="Helvetica Neue"/>
                <a:cs typeface="Helvetica Neue"/>
                <a:sym typeface="Helvetica Neue"/>
              </a:rPr>
              <a:t>| 1 ) = 1,	e( </a:t>
            </a:r>
            <a:r>
              <a:rPr i="1" lang="en" sz="1900">
                <a:solidFill>
                  <a:schemeClr val="lt1"/>
                </a:solidFill>
                <a:latin typeface="Helvetica Neue"/>
                <a:ea typeface="Helvetica Neue"/>
                <a:cs typeface="Helvetica Neue"/>
                <a:sym typeface="Helvetica Neue"/>
              </a:rPr>
              <a:t>cat </a:t>
            </a:r>
            <a:r>
              <a:rPr lang="en" sz="1900">
                <a:solidFill>
                  <a:schemeClr val="lt1"/>
                </a:solidFill>
                <a:latin typeface="Helvetica Neue"/>
                <a:ea typeface="Helvetica Neue"/>
                <a:cs typeface="Helvetica Neue"/>
                <a:sym typeface="Helvetica Neue"/>
              </a:rPr>
              <a:t>| 2 ) = e( </a:t>
            </a:r>
            <a:r>
              <a:rPr i="1" lang="en" sz="1900">
                <a:solidFill>
                  <a:schemeClr val="lt1"/>
                </a:solidFill>
                <a:latin typeface="Helvetica Neue"/>
                <a:ea typeface="Helvetica Neue"/>
                <a:cs typeface="Helvetica Neue"/>
                <a:sym typeface="Helvetica Neue"/>
              </a:rPr>
              <a:t>dog </a:t>
            </a:r>
            <a:r>
              <a:rPr lang="en" sz="1900">
                <a:solidFill>
                  <a:schemeClr val="lt1"/>
                </a:solidFill>
                <a:latin typeface="Helvetica Neue"/>
                <a:ea typeface="Helvetica Neue"/>
                <a:cs typeface="Helvetica Neue"/>
                <a:sym typeface="Helvetica Neue"/>
              </a:rPr>
              <a:t>| 2 ) = 0.5		e( </a:t>
            </a:r>
            <a:r>
              <a:rPr i="1" lang="en" sz="1900">
                <a:solidFill>
                  <a:schemeClr val="lt1"/>
                </a:solidFill>
                <a:latin typeface="Helvetica Neue"/>
                <a:ea typeface="Helvetica Neue"/>
                <a:cs typeface="Helvetica Neue"/>
                <a:sym typeface="Helvetica Neue"/>
              </a:rPr>
              <a:t>saw </a:t>
            </a:r>
            <a:r>
              <a:rPr lang="en" sz="1900">
                <a:solidFill>
                  <a:schemeClr val="lt1"/>
                </a:solidFill>
                <a:latin typeface="Helvetica Neue"/>
                <a:ea typeface="Helvetica Neue"/>
                <a:cs typeface="Helvetica Neue"/>
                <a:sym typeface="Helvetica Neue"/>
              </a:rPr>
              <a:t>| 3 ) = 1</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q( 1 | 0 ) = 0.2	q( 2 | 1 ) = 0.4	q( 3 | 2 ) = 0.3	q( 1 | 3 ) = 0.6</a:t>
            </a:r>
            <a:endParaRPr sz="19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p( </a:t>
            </a:r>
            <a:r>
              <a:rPr i="1" lang="en" sz="1900">
                <a:solidFill>
                  <a:schemeClr val="lt1"/>
                </a:solidFill>
                <a:latin typeface="Helvetica Neue"/>
                <a:ea typeface="Helvetica Neue"/>
                <a:cs typeface="Helvetica Neue"/>
                <a:sym typeface="Helvetica Neue"/>
              </a:rPr>
              <a:t>the dog saw the cat</a:t>
            </a:r>
            <a:r>
              <a:rPr lang="en" sz="1900">
                <a:solidFill>
                  <a:schemeClr val="lt1"/>
                </a:solidFill>
                <a:latin typeface="Helvetica Neue"/>
                <a:ea typeface="Helvetica Neue"/>
                <a:cs typeface="Helvetica Neue"/>
                <a:sym typeface="Helvetica Neue"/>
              </a:rPr>
              <a:t> ) = </a:t>
            </a:r>
            <a:endParaRPr sz="19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1000"/>
              </a:spcAft>
              <a:buSzPts val="900"/>
              <a:buNone/>
            </a:pPr>
            <a:r>
              <a:t/>
            </a:r>
            <a:endParaRPr b="1" sz="1500">
              <a:solidFill>
                <a:schemeClr val="lt1"/>
              </a:solidFill>
              <a:latin typeface="Helvetica Neue"/>
              <a:ea typeface="Helvetica Neue"/>
              <a:cs typeface="Helvetica Neue"/>
              <a:sym typeface="Helvetica Neue"/>
            </a:endParaRPr>
          </a:p>
        </p:txBody>
      </p:sp>
      <p:sp>
        <p:nvSpPr>
          <p:cNvPr id="1118" name="Google Shape;1118;p4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A </a:t>
            </a:r>
            <a:r>
              <a:rPr b="1" lang="en" sz="3100">
                <a:solidFill>
                  <a:srgbClr val="753802"/>
                </a:solidFill>
                <a:latin typeface="Helvetica Neue"/>
                <a:ea typeface="Helvetica Neue"/>
                <a:cs typeface="Helvetica Neue"/>
                <a:sym typeface="Helvetica Neue"/>
              </a:rPr>
              <a:t>Brown</a:t>
            </a:r>
            <a:r>
              <a:rPr b="1" lang="en" sz="3100">
                <a:latin typeface="Helvetica Neue"/>
                <a:ea typeface="Helvetica Neue"/>
                <a:cs typeface="Helvetica Neue"/>
                <a:sym typeface="Helvetica Neue"/>
              </a:rPr>
              <a:t> Example</a:t>
            </a:r>
            <a:endParaRPr b="1" sz="3100">
              <a:latin typeface="Helvetica Neue"/>
              <a:ea typeface="Helvetica Neue"/>
              <a:cs typeface="Helvetica Neue"/>
              <a:sym typeface="Helvetica Neue"/>
            </a:endParaRPr>
          </a:p>
        </p:txBody>
      </p:sp>
      <p:pic>
        <p:nvPicPr>
          <p:cNvPr id="1119" name="Google Shape;1119;p42"/>
          <p:cNvPicPr preferRelativeResize="0"/>
          <p:nvPr/>
        </p:nvPicPr>
        <p:blipFill rotWithShape="1">
          <a:blip r:embed="rId3">
            <a:alphaModFix/>
          </a:blip>
          <a:srcRect b="0" l="0" r="0" t="0"/>
          <a:stretch/>
        </p:blipFill>
        <p:spPr>
          <a:xfrm>
            <a:off x="205438" y="756388"/>
            <a:ext cx="5267325" cy="904875"/>
          </a:xfrm>
          <a:prstGeom prst="rect">
            <a:avLst/>
          </a:prstGeom>
          <a:noFill/>
          <a:ln>
            <a:noFill/>
          </a:ln>
        </p:spPr>
      </p:pic>
      <p:pic>
        <p:nvPicPr>
          <p:cNvPr id="1120" name="Google Shape;1120;p42"/>
          <p:cNvPicPr preferRelativeResize="0"/>
          <p:nvPr/>
        </p:nvPicPr>
        <p:blipFill rotWithShape="1">
          <a:blip r:embed="rId4">
            <a:alphaModFix/>
          </a:blip>
          <a:srcRect b="0" l="0" r="0" t="0"/>
          <a:stretch/>
        </p:blipFill>
        <p:spPr>
          <a:xfrm>
            <a:off x="5924075" y="847925"/>
            <a:ext cx="2831775" cy="593600"/>
          </a:xfrm>
          <a:prstGeom prst="rect">
            <a:avLst/>
          </a:prstGeom>
          <a:noFill/>
          <a:ln>
            <a:noFill/>
          </a:ln>
        </p:spPr>
      </p:pic>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24" name="Shape 1124"/>
        <p:cNvGrpSpPr/>
        <p:nvPr/>
      </p:nvGrpSpPr>
      <p:grpSpPr>
        <a:xfrm>
          <a:off x="0" y="0"/>
          <a:ext cx="0" cy="0"/>
          <a:chOff x="0" y="0"/>
          <a:chExt cx="0" cy="0"/>
        </a:xfrm>
      </p:grpSpPr>
      <p:sp>
        <p:nvSpPr>
          <p:cNvPr id="1125" name="Google Shape;1125;p40"/>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Each word is initially assigned to its own cluster.</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We now consider merging each pair of clusters. </a:t>
            </a:r>
            <a:endParaRPr sz="1900">
              <a:solidFill>
                <a:schemeClr val="lt1"/>
              </a:solidFill>
              <a:latin typeface="Helvetica Neue"/>
              <a:ea typeface="Helvetica Neue"/>
              <a:cs typeface="Helvetica Neue"/>
              <a:sym typeface="Helvetica Neue"/>
            </a:endParaRPr>
          </a:p>
          <a:p>
            <a:pPr indent="-323850" lvl="1" marL="457200" rtl="0" algn="l">
              <a:lnSpc>
                <a:spcPct val="115000"/>
              </a:lnSpc>
              <a:spcBef>
                <a:spcPts val="0"/>
              </a:spcBef>
              <a:spcAft>
                <a:spcPts val="0"/>
              </a:spcAft>
              <a:buClr>
                <a:schemeClr val="lt1"/>
              </a:buClr>
              <a:buSzPts val="1500"/>
              <a:buFont typeface="Helvetica Neue"/>
              <a:buChar char="■"/>
            </a:pPr>
            <a:r>
              <a:rPr lang="en" sz="1500">
                <a:solidFill>
                  <a:schemeClr val="lt1"/>
                </a:solidFill>
                <a:latin typeface="Helvetica Neue"/>
                <a:ea typeface="Helvetica Neue"/>
                <a:cs typeface="Helvetica Neue"/>
                <a:sym typeface="Helvetica Neue"/>
              </a:rPr>
              <a:t>Quality = merges two words that have similar probabilities </a:t>
            </a:r>
            <a:br>
              <a:rPr lang="en" sz="1500">
                <a:solidFill>
                  <a:schemeClr val="lt1"/>
                </a:solidFill>
                <a:latin typeface="Helvetica Neue"/>
                <a:ea typeface="Helvetica Neue"/>
                <a:cs typeface="Helvetica Neue"/>
                <a:sym typeface="Helvetica Neue"/>
              </a:rPr>
            </a:br>
            <a:r>
              <a:rPr lang="en" sz="1500">
                <a:solidFill>
                  <a:schemeClr val="lt1"/>
                </a:solidFill>
                <a:latin typeface="Helvetica Neue"/>
                <a:ea typeface="Helvetica Neue"/>
                <a:cs typeface="Helvetica Neue"/>
                <a:sym typeface="Helvetica Neue"/>
              </a:rPr>
              <a:t>of preceding and following words.</a:t>
            </a:r>
            <a:endParaRPr sz="15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Clustering proceeds until all words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are in one big cluster.</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By tracing the order in which clusters are merged,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the model builds a binary tree from bottom-up.</a:t>
            </a:r>
            <a:endParaRPr sz="19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1000"/>
              </a:spcAft>
              <a:buSzPts val="900"/>
              <a:buNone/>
            </a:pPr>
            <a:r>
              <a:t/>
            </a:r>
            <a:endParaRPr b="1" sz="1500">
              <a:solidFill>
                <a:schemeClr val="lt1"/>
              </a:solidFill>
              <a:latin typeface="Helvetica Neue"/>
              <a:ea typeface="Helvetica Neue"/>
              <a:cs typeface="Helvetica Neue"/>
              <a:sym typeface="Helvetica Neue"/>
            </a:endParaRPr>
          </a:p>
        </p:txBody>
      </p:sp>
      <p:sp>
        <p:nvSpPr>
          <p:cNvPr id="1126" name="Google Shape;1126;p4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The Brown Clustering Algorithm</a:t>
            </a:r>
            <a:endParaRPr b="1" sz="3100">
              <a:latin typeface="Helvetica Neue"/>
              <a:ea typeface="Helvetica Neue"/>
              <a:cs typeface="Helvetica Neue"/>
              <a:sym typeface="Helvetica Neue"/>
            </a:endParaRPr>
          </a:p>
        </p:txBody>
      </p:sp>
      <p:pic>
        <p:nvPicPr>
          <p:cNvPr id="1127" name="Google Shape;1127;p40"/>
          <p:cNvPicPr preferRelativeResize="0"/>
          <p:nvPr/>
        </p:nvPicPr>
        <p:blipFill rotWithShape="1">
          <a:blip r:embed="rId3">
            <a:alphaModFix/>
          </a:blip>
          <a:srcRect b="0" l="0" r="0" t="0"/>
          <a:stretch/>
        </p:blipFill>
        <p:spPr>
          <a:xfrm>
            <a:off x="205450" y="3852650"/>
            <a:ext cx="4737588" cy="1149900"/>
          </a:xfrm>
          <a:prstGeom prst="rect">
            <a:avLst/>
          </a:prstGeom>
          <a:noFill/>
          <a:ln>
            <a:noFill/>
          </a:ln>
        </p:spPr>
      </p:pic>
      <p:sp>
        <p:nvSpPr>
          <p:cNvPr id="1128" name="Google Shape;1128;p40"/>
          <p:cNvSpPr txBox="1"/>
          <p:nvPr/>
        </p:nvSpPr>
        <p:spPr>
          <a:xfrm>
            <a:off x="6168950" y="3316050"/>
            <a:ext cx="2680200" cy="1149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900"/>
              <a:buFont typeface="Arial"/>
              <a:buNone/>
            </a:pPr>
            <a:r>
              <a:rPr b="0" i="0" lang="en" sz="1900" u="none" cap="none" strike="noStrike">
                <a:solidFill>
                  <a:schemeClr val="lt1"/>
                </a:solidFill>
                <a:latin typeface="Helvetica Neue"/>
                <a:ea typeface="Helvetica Neue"/>
                <a:cs typeface="Helvetica Neue"/>
                <a:sym typeface="Helvetica Neue"/>
              </a:rPr>
              <a:t>“chairman”	=	0010</a:t>
            </a:r>
            <a:br>
              <a:rPr b="0" i="0" lang="en" sz="1900" u="none" cap="none" strike="noStrike">
                <a:solidFill>
                  <a:schemeClr val="lt1"/>
                </a:solidFill>
                <a:latin typeface="Helvetica Neue"/>
                <a:ea typeface="Helvetica Neue"/>
                <a:cs typeface="Helvetica Neue"/>
                <a:sym typeface="Helvetica Neue"/>
              </a:rPr>
            </a:br>
            <a:r>
              <a:rPr b="0" i="0" lang="en" sz="1900" u="none" cap="none" strike="noStrike">
                <a:solidFill>
                  <a:schemeClr val="lt1"/>
                </a:solidFill>
                <a:latin typeface="Helvetica Neue"/>
                <a:ea typeface="Helvetica Neue"/>
                <a:cs typeface="Helvetica Neue"/>
                <a:sym typeface="Helvetica Neue"/>
              </a:rPr>
              <a:t>“months”	=	</a:t>
            </a:r>
            <a:r>
              <a:rPr b="0" i="0" lang="en" sz="1900" u="none" cap="none" strike="noStrike">
                <a:solidFill>
                  <a:srgbClr val="FFFFFF"/>
                </a:solidFill>
                <a:latin typeface="Helvetica Neue"/>
                <a:ea typeface="Helvetica Neue"/>
                <a:cs typeface="Helvetica Neue"/>
                <a:sym typeface="Helvetica Neue"/>
              </a:rPr>
              <a:t>00</a:t>
            </a:r>
            <a:r>
              <a:rPr b="0" i="0" lang="en" sz="1900" u="none" cap="none" strike="noStrike">
                <a:solidFill>
                  <a:schemeClr val="lt1"/>
                </a:solidFill>
                <a:latin typeface="Helvetica Neue"/>
                <a:ea typeface="Helvetica Neue"/>
                <a:cs typeface="Helvetica Neue"/>
                <a:sym typeface="Helvetica Neue"/>
              </a:rPr>
              <a:t>01</a:t>
            </a:r>
            <a:endParaRPr b="0" i="0" sz="1900" u="none" cap="none" strike="noStrike">
              <a:solidFill>
                <a:schemeClr val="lt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900"/>
              <a:buFont typeface="Arial"/>
              <a:buNone/>
            </a:pPr>
            <a:r>
              <a:rPr b="0" i="0" lang="en" sz="1900" u="none" cap="none" strike="noStrike">
                <a:solidFill>
                  <a:schemeClr val="lt1"/>
                </a:solidFill>
                <a:latin typeface="Helvetica Neue"/>
                <a:ea typeface="Helvetica Neue"/>
                <a:cs typeface="Helvetica Neue"/>
                <a:sym typeface="Helvetica Neue"/>
              </a:rPr>
              <a:t>“verbs”		=	</a:t>
            </a:r>
            <a:r>
              <a:rPr b="0" i="0" lang="en" sz="1900" u="none" cap="none" strike="noStrike">
                <a:solidFill>
                  <a:srgbClr val="FFFFFF"/>
                </a:solidFill>
                <a:latin typeface="Helvetica Neue"/>
                <a:ea typeface="Helvetica Neue"/>
                <a:cs typeface="Helvetica Neue"/>
                <a:sym typeface="Helvetica Neue"/>
              </a:rPr>
              <a:t>000</a:t>
            </a:r>
            <a:r>
              <a:rPr b="0" i="0" lang="en" sz="1900" u="none" cap="none" strike="noStrike">
                <a:solidFill>
                  <a:schemeClr val="lt1"/>
                </a:solidFill>
                <a:latin typeface="Helvetica Neue"/>
                <a:ea typeface="Helvetica Neue"/>
                <a:cs typeface="Helvetica Neue"/>
                <a:sym typeface="Helvetica Neue"/>
              </a:rPr>
              <a:t>1</a:t>
            </a:r>
            <a:endParaRPr b="0" i="0" sz="1400" u="none" cap="none" strike="noStrike">
              <a:solidFill>
                <a:srgbClr val="000000"/>
              </a:solidFill>
              <a:latin typeface="Arial"/>
              <a:ea typeface="Arial"/>
              <a:cs typeface="Arial"/>
              <a:sym typeface="Arial"/>
            </a:endParaRPr>
          </a:p>
        </p:txBody>
      </p:sp>
      <p:pic>
        <p:nvPicPr>
          <p:cNvPr id="1129" name="Google Shape;1129;p40"/>
          <p:cNvPicPr preferRelativeResize="0"/>
          <p:nvPr/>
        </p:nvPicPr>
        <p:blipFill rotWithShape="1">
          <a:blip r:embed="rId4">
            <a:alphaModFix/>
          </a:blip>
          <a:srcRect b="56621" l="0" r="0" t="0"/>
          <a:stretch/>
        </p:blipFill>
        <p:spPr>
          <a:xfrm>
            <a:off x="6168950" y="896563"/>
            <a:ext cx="2680200" cy="2151100"/>
          </a:xfrm>
          <a:prstGeom prst="rect">
            <a:avLst/>
          </a:prstGeom>
          <a:noFill/>
          <a:ln>
            <a:noFill/>
          </a:ln>
        </p:spPr>
      </p:pic>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33" name="Shape 1133"/>
        <p:cNvGrpSpPr/>
        <p:nvPr/>
      </p:nvGrpSpPr>
      <p:grpSpPr>
        <a:xfrm>
          <a:off x="0" y="0"/>
          <a:ext cx="0" cy="0"/>
          <a:chOff x="0" y="0"/>
          <a:chExt cx="0" cy="0"/>
        </a:xfrm>
      </p:grpSpPr>
      <p:sp>
        <p:nvSpPr>
          <p:cNvPr id="1134" name="Google Shape;1134;p41"/>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Intuition:</a:t>
            </a:r>
            <a:endParaRPr sz="1900">
              <a:solidFill>
                <a:schemeClr val="lt1"/>
              </a:solidFill>
              <a:latin typeface="Helvetica Neue"/>
              <a:ea typeface="Helvetica Neue"/>
              <a:cs typeface="Helvetica Neue"/>
              <a:sym typeface="Helvetica Neue"/>
            </a:endParaRPr>
          </a:p>
          <a:p>
            <a:pPr indent="-330200" lvl="1" marL="800100" rtl="0" algn="l">
              <a:lnSpc>
                <a:spcPct val="115000"/>
              </a:lnSpc>
              <a:spcBef>
                <a:spcPts val="0"/>
              </a:spcBef>
              <a:spcAft>
                <a:spcPts val="0"/>
              </a:spcAft>
              <a:buClr>
                <a:schemeClr val="lt1"/>
              </a:buClr>
              <a:buSzPts val="1600"/>
              <a:buFont typeface="Helvetica Neue"/>
              <a:buChar char="■"/>
            </a:pPr>
            <a:r>
              <a:rPr lang="en" sz="1600">
                <a:solidFill>
                  <a:schemeClr val="lt1"/>
                </a:solidFill>
                <a:latin typeface="Helvetica Neue"/>
                <a:ea typeface="Helvetica Neue"/>
                <a:cs typeface="Helvetica Neue"/>
                <a:sym typeface="Helvetica Neue"/>
              </a:rPr>
              <a:t>Similar words appear in similar context</a:t>
            </a:r>
            <a:endParaRPr sz="1600">
              <a:solidFill>
                <a:schemeClr val="lt1"/>
              </a:solidFill>
              <a:latin typeface="Helvetica Neue"/>
              <a:ea typeface="Helvetica Neue"/>
              <a:cs typeface="Helvetica Neue"/>
              <a:sym typeface="Helvetica Neue"/>
            </a:endParaRPr>
          </a:p>
          <a:p>
            <a:pPr indent="-330200" lvl="1" marL="800100" rtl="0" algn="l">
              <a:lnSpc>
                <a:spcPct val="115000"/>
              </a:lnSpc>
              <a:spcBef>
                <a:spcPts val="0"/>
              </a:spcBef>
              <a:spcAft>
                <a:spcPts val="0"/>
              </a:spcAft>
              <a:buClr>
                <a:schemeClr val="lt1"/>
              </a:buClr>
              <a:buSzPts val="1600"/>
              <a:buFont typeface="Helvetica Neue"/>
              <a:buChar char="■"/>
            </a:pPr>
            <a:r>
              <a:rPr lang="en" sz="1600">
                <a:solidFill>
                  <a:schemeClr val="lt1"/>
                </a:solidFill>
                <a:latin typeface="Helvetica Neue"/>
                <a:ea typeface="Helvetica Neue"/>
                <a:cs typeface="Helvetica Neue"/>
                <a:sym typeface="Helvetica Neue"/>
              </a:rPr>
              <a:t>Similar words have similar distribution of words to their immediate left and right.</a:t>
            </a:r>
            <a:endParaRPr b="1" sz="1500">
              <a:solidFill>
                <a:schemeClr val="lt1"/>
              </a:solidFill>
              <a:latin typeface="Helvetica Neue"/>
              <a:ea typeface="Helvetica Neue"/>
              <a:cs typeface="Helvetica Neue"/>
              <a:sym typeface="Helvetica Neue"/>
            </a:endParaRPr>
          </a:p>
        </p:txBody>
      </p:sp>
      <p:sp>
        <p:nvSpPr>
          <p:cNvPr id="1135" name="Google Shape;1135;p4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The Brown Clustering Algorithm</a:t>
            </a:r>
            <a:endParaRPr b="1" sz="3100">
              <a:latin typeface="Helvetica Neue"/>
              <a:ea typeface="Helvetica Neue"/>
              <a:cs typeface="Helvetica Neue"/>
              <a:sym typeface="Helvetica Neue"/>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39" name="Shape 1139"/>
        <p:cNvGrpSpPr/>
        <p:nvPr/>
      </p:nvGrpSpPr>
      <p:grpSpPr>
        <a:xfrm>
          <a:off x="0" y="0"/>
          <a:ext cx="0" cy="0"/>
          <a:chOff x="0" y="0"/>
          <a:chExt cx="0" cy="0"/>
        </a:xfrm>
      </p:grpSpPr>
      <p:sp>
        <p:nvSpPr>
          <p:cNvPr id="1140" name="Google Shape;1140;g2071df2e3aa_0_296"/>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Intuition:</a:t>
            </a:r>
            <a:endParaRPr sz="1900">
              <a:solidFill>
                <a:schemeClr val="lt1"/>
              </a:solidFill>
              <a:latin typeface="Helvetica Neue"/>
              <a:ea typeface="Helvetica Neue"/>
              <a:cs typeface="Helvetica Neue"/>
              <a:sym typeface="Helvetica Neue"/>
            </a:endParaRPr>
          </a:p>
          <a:p>
            <a:pPr indent="-330200" lvl="1" marL="800100" rtl="0" algn="l">
              <a:lnSpc>
                <a:spcPct val="115000"/>
              </a:lnSpc>
              <a:spcBef>
                <a:spcPts val="0"/>
              </a:spcBef>
              <a:spcAft>
                <a:spcPts val="0"/>
              </a:spcAft>
              <a:buClr>
                <a:schemeClr val="lt1"/>
              </a:buClr>
              <a:buSzPts val="1600"/>
              <a:buFont typeface="Helvetica Neue"/>
              <a:buChar char="■"/>
            </a:pPr>
            <a:r>
              <a:rPr lang="en" sz="1600">
                <a:solidFill>
                  <a:schemeClr val="lt1"/>
                </a:solidFill>
                <a:latin typeface="Helvetica Neue"/>
                <a:ea typeface="Helvetica Neue"/>
                <a:cs typeface="Helvetica Neue"/>
                <a:sym typeface="Helvetica Neue"/>
              </a:rPr>
              <a:t>Similar words appear in similar context</a:t>
            </a:r>
            <a:endParaRPr sz="1600">
              <a:solidFill>
                <a:schemeClr val="lt1"/>
              </a:solidFill>
              <a:latin typeface="Helvetica Neue"/>
              <a:ea typeface="Helvetica Neue"/>
              <a:cs typeface="Helvetica Neue"/>
              <a:sym typeface="Helvetica Neue"/>
            </a:endParaRPr>
          </a:p>
          <a:p>
            <a:pPr indent="-330200" lvl="1" marL="800100" rtl="0" algn="l">
              <a:lnSpc>
                <a:spcPct val="115000"/>
              </a:lnSpc>
              <a:spcBef>
                <a:spcPts val="0"/>
              </a:spcBef>
              <a:spcAft>
                <a:spcPts val="0"/>
              </a:spcAft>
              <a:buClr>
                <a:schemeClr val="lt1"/>
              </a:buClr>
              <a:buSzPts val="1600"/>
              <a:buFont typeface="Helvetica Neue"/>
              <a:buChar char="■"/>
            </a:pPr>
            <a:r>
              <a:rPr lang="en" sz="1600">
                <a:solidFill>
                  <a:schemeClr val="lt1"/>
                </a:solidFill>
                <a:latin typeface="Helvetica Neue"/>
                <a:ea typeface="Helvetica Neue"/>
                <a:cs typeface="Helvetica Neue"/>
                <a:sym typeface="Helvetica Neue"/>
              </a:rPr>
              <a:t>Similar words have similar distribution of words to their immediate left and right.</a:t>
            </a:r>
            <a:endParaRPr sz="16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i="1" lang="en" sz="1900">
                <a:solidFill>
                  <a:schemeClr val="lt1"/>
                </a:solidFill>
                <a:latin typeface="Helvetica Neue"/>
                <a:ea typeface="Helvetica Neue"/>
                <a:cs typeface="Helvetica Neue"/>
                <a:sym typeface="Helvetica Neue"/>
              </a:rPr>
              <a:t>V</a:t>
            </a:r>
            <a:r>
              <a:rPr lang="en" sz="1900">
                <a:solidFill>
                  <a:schemeClr val="lt1"/>
                </a:solidFill>
                <a:latin typeface="Helvetica Neue"/>
                <a:ea typeface="Helvetica Neue"/>
                <a:cs typeface="Helvetica Neue"/>
                <a:sym typeface="Helvetica Neue"/>
              </a:rPr>
              <a:t> is a vocabulary</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i="1" lang="en" sz="1900">
                <a:solidFill>
                  <a:schemeClr val="lt1"/>
                </a:solidFill>
                <a:latin typeface="Helvetica Neue"/>
                <a:ea typeface="Helvetica Neue"/>
                <a:cs typeface="Helvetica Neue"/>
                <a:sym typeface="Helvetica Neue"/>
              </a:rPr>
              <a:t>C</a:t>
            </a:r>
            <a:r>
              <a:rPr lang="en" sz="1900">
                <a:solidFill>
                  <a:schemeClr val="lt1"/>
                </a:solidFill>
                <a:latin typeface="Helvetica Neue"/>
                <a:ea typeface="Helvetica Neue"/>
                <a:cs typeface="Helvetica Neue"/>
                <a:sym typeface="Helvetica Neue"/>
              </a:rPr>
              <a:t>: </a:t>
            </a:r>
            <a:r>
              <a:rPr i="1" lang="en" sz="1900">
                <a:solidFill>
                  <a:schemeClr val="lt1"/>
                </a:solidFill>
                <a:latin typeface="Helvetica Neue"/>
                <a:ea typeface="Helvetica Neue"/>
                <a:cs typeface="Helvetica Neue"/>
                <a:sym typeface="Helvetica Neue"/>
              </a:rPr>
              <a:t>V</a:t>
            </a:r>
            <a:r>
              <a:rPr lang="en" sz="1900">
                <a:solidFill>
                  <a:schemeClr val="lt1"/>
                </a:solidFill>
                <a:latin typeface="Helvetica Neue"/>
                <a:ea typeface="Helvetica Neue"/>
                <a:cs typeface="Helvetica Neue"/>
                <a:sym typeface="Helvetica Neue"/>
              </a:rPr>
              <a:t> → {1, 2, …, </a:t>
            </a:r>
            <a:r>
              <a:rPr i="1" lang="en" sz="1900">
                <a:solidFill>
                  <a:schemeClr val="lt1"/>
                </a:solidFill>
                <a:latin typeface="Helvetica Neue"/>
                <a:ea typeface="Helvetica Neue"/>
                <a:cs typeface="Helvetica Neue"/>
                <a:sym typeface="Helvetica Neue"/>
              </a:rPr>
              <a:t>k</a:t>
            </a:r>
            <a:r>
              <a:rPr lang="en" sz="1900">
                <a:solidFill>
                  <a:schemeClr val="lt1"/>
                </a:solidFill>
                <a:latin typeface="Helvetica Neue"/>
                <a:ea typeface="Helvetica Neue"/>
                <a:cs typeface="Helvetica Neue"/>
                <a:sym typeface="Helvetica Neue"/>
              </a:rPr>
              <a:t>} is a partition of the vocabulary into </a:t>
            </a:r>
            <a:r>
              <a:rPr i="1" lang="en" sz="1900">
                <a:solidFill>
                  <a:schemeClr val="lt1"/>
                </a:solidFill>
                <a:latin typeface="Helvetica Neue"/>
                <a:ea typeface="Helvetica Neue"/>
                <a:cs typeface="Helvetica Neue"/>
                <a:sym typeface="Helvetica Neue"/>
              </a:rPr>
              <a:t>k</a:t>
            </a:r>
            <a:r>
              <a:rPr lang="en" sz="1900">
                <a:solidFill>
                  <a:schemeClr val="lt1"/>
                </a:solidFill>
                <a:latin typeface="Helvetica Neue"/>
                <a:ea typeface="Helvetica Neue"/>
                <a:cs typeface="Helvetica Neue"/>
                <a:sym typeface="Helvetica Neue"/>
              </a:rPr>
              <a:t> clusters.</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i="1" lang="en" sz="1900">
                <a:solidFill>
                  <a:schemeClr val="lt1"/>
                </a:solidFill>
                <a:latin typeface="Helvetica Neue"/>
                <a:ea typeface="Helvetica Neue"/>
                <a:cs typeface="Helvetica Neue"/>
                <a:sym typeface="Helvetica Neue"/>
              </a:rPr>
              <a:t>q</a:t>
            </a:r>
            <a:r>
              <a:rPr lang="en" sz="1900">
                <a:solidFill>
                  <a:schemeClr val="lt1"/>
                </a:solidFill>
                <a:latin typeface="Helvetica Neue"/>
                <a:ea typeface="Helvetica Neue"/>
                <a:cs typeface="Helvetica Neue"/>
                <a:sym typeface="Helvetica Neue"/>
              </a:rPr>
              <a:t>( C( w</a:t>
            </a:r>
            <a:r>
              <a:rPr baseline="-25000" lang="en" sz="1900">
                <a:solidFill>
                  <a:schemeClr val="lt1"/>
                </a:solidFill>
                <a:latin typeface="Helvetica Neue"/>
                <a:ea typeface="Helvetica Neue"/>
                <a:cs typeface="Helvetica Neue"/>
                <a:sym typeface="Helvetica Neue"/>
              </a:rPr>
              <a:t>i</a:t>
            </a:r>
            <a:r>
              <a:rPr lang="en" sz="1900">
                <a:solidFill>
                  <a:schemeClr val="lt1"/>
                </a:solidFill>
                <a:latin typeface="Helvetica Neue"/>
                <a:ea typeface="Helvetica Neue"/>
                <a:cs typeface="Helvetica Neue"/>
                <a:sym typeface="Helvetica Neue"/>
              </a:rPr>
              <a:t> ) | C( w</a:t>
            </a:r>
            <a:r>
              <a:rPr baseline="-25000" lang="en" sz="1900">
                <a:solidFill>
                  <a:schemeClr val="lt1"/>
                </a:solidFill>
                <a:latin typeface="Helvetica Neue"/>
                <a:ea typeface="Helvetica Neue"/>
                <a:cs typeface="Helvetica Neue"/>
                <a:sym typeface="Helvetica Neue"/>
              </a:rPr>
              <a:t>i-1 </a:t>
            </a:r>
            <a:r>
              <a:rPr lang="en" sz="1900">
                <a:solidFill>
                  <a:schemeClr val="lt1"/>
                </a:solidFill>
                <a:latin typeface="Helvetica Neue"/>
                <a:ea typeface="Helvetica Neue"/>
                <a:cs typeface="Helvetica Neue"/>
                <a:sym typeface="Helvetica Neue"/>
              </a:rPr>
              <a:t>) ) is a probability of cluster w</a:t>
            </a:r>
            <a:r>
              <a:rPr baseline="-25000" lang="en" sz="1900">
                <a:solidFill>
                  <a:schemeClr val="lt1"/>
                </a:solidFill>
                <a:latin typeface="Helvetica Neue"/>
                <a:ea typeface="Helvetica Neue"/>
                <a:cs typeface="Helvetica Neue"/>
                <a:sym typeface="Helvetica Neue"/>
              </a:rPr>
              <a:t>i</a:t>
            </a:r>
            <a:r>
              <a:rPr lang="en" sz="1900">
                <a:solidFill>
                  <a:schemeClr val="lt1"/>
                </a:solidFill>
                <a:latin typeface="Helvetica Neue"/>
                <a:ea typeface="Helvetica Neue"/>
                <a:cs typeface="Helvetica Neue"/>
                <a:sym typeface="Helvetica Neue"/>
              </a:rPr>
              <a:t> to follow the cluster of w</a:t>
            </a:r>
            <a:r>
              <a:rPr baseline="-25000" lang="en" sz="1900">
                <a:solidFill>
                  <a:schemeClr val="lt1"/>
                </a:solidFill>
                <a:latin typeface="Helvetica Neue"/>
                <a:ea typeface="Helvetica Neue"/>
                <a:cs typeface="Helvetica Neue"/>
                <a:sym typeface="Helvetica Neue"/>
              </a:rPr>
              <a:t>i-1</a:t>
            </a:r>
            <a:r>
              <a:rPr lang="en" sz="1900">
                <a:solidFill>
                  <a:schemeClr val="lt1"/>
                </a:solidFill>
                <a:latin typeface="Helvetica Neue"/>
                <a:ea typeface="Helvetica Neue"/>
                <a:cs typeface="Helvetica Neue"/>
                <a:sym typeface="Helvetica Neue"/>
              </a:rPr>
              <a:t>.</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t/>
            </a:r>
            <a:endParaRPr sz="19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1000"/>
              </a:spcAft>
              <a:buSzPts val="900"/>
              <a:buNone/>
            </a:pPr>
            <a:r>
              <a:t/>
            </a:r>
            <a:endParaRPr b="1" sz="1500">
              <a:solidFill>
                <a:schemeClr val="lt1"/>
              </a:solidFill>
              <a:latin typeface="Helvetica Neue"/>
              <a:ea typeface="Helvetica Neue"/>
              <a:cs typeface="Helvetica Neue"/>
              <a:sym typeface="Helvetica Neue"/>
            </a:endParaRPr>
          </a:p>
        </p:txBody>
      </p:sp>
      <p:sp>
        <p:nvSpPr>
          <p:cNvPr id="1141" name="Google Shape;1141;g2071df2e3aa_0_29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The Brown Clustering Algorithm</a:t>
            </a:r>
            <a:endParaRPr b="1" sz="3100">
              <a:latin typeface="Helvetica Neue"/>
              <a:ea typeface="Helvetica Neue"/>
              <a:cs typeface="Helvetica Neue"/>
              <a:sym typeface="Helvetica Neue"/>
            </a:endParaRPr>
          </a:p>
        </p:txBody>
      </p:sp>
      <p:pic>
        <p:nvPicPr>
          <p:cNvPr id="1142" name="Google Shape;1142;g2071df2e3aa_0_296"/>
          <p:cNvPicPr preferRelativeResize="0"/>
          <p:nvPr/>
        </p:nvPicPr>
        <p:blipFill rotWithShape="1">
          <a:blip r:embed="rId3">
            <a:alphaModFix/>
          </a:blip>
          <a:srcRect b="0" l="0" r="0" t="0"/>
          <a:stretch/>
        </p:blipFill>
        <p:spPr>
          <a:xfrm>
            <a:off x="654950" y="3238800"/>
            <a:ext cx="2831775" cy="593600"/>
          </a:xfrm>
          <a:prstGeom prst="rect">
            <a:avLst/>
          </a:prstGeom>
          <a:noFill/>
          <a:ln>
            <a:noFill/>
          </a:ln>
        </p:spPr>
      </p:pic>
      <p:pic>
        <p:nvPicPr>
          <p:cNvPr id="1143" name="Google Shape;1143;g2071df2e3aa_0_296"/>
          <p:cNvPicPr preferRelativeResize="0"/>
          <p:nvPr/>
        </p:nvPicPr>
        <p:blipFill rotWithShape="1">
          <a:blip r:embed="rId4">
            <a:alphaModFix/>
          </a:blip>
          <a:srcRect b="0" l="0" r="0" t="0"/>
          <a:stretch/>
        </p:blipFill>
        <p:spPr>
          <a:xfrm>
            <a:off x="387563" y="3902188"/>
            <a:ext cx="5267325" cy="904875"/>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47" name="Shape 1147"/>
        <p:cNvGrpSpPr/>
        <p:nvPr/>
      </p:nvGrpSpPr>
      <p:grpSpPr>
        <a:xfrm>
          <a:off x="0" y="0"/>
          <a:ext cx="0" cy="0"/>
          <a:chOff x="0" y="0"/>
          <a:chExt cx="0" cy="0"/>
        </a:xfrm>
      </p:grpSpPr>
      <p:sp>
        <p:nvSpPr>
          <p:cNvPr id="1148" name="Google Shape;1148;g2071df2e3aa_0_1"/>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Intuition:</a:t>
            </a:r>
            <a:endParaRPr sz="1900">
              <a:solidFill>
                <a:schemeClr val="lt1"/>
              </a:solidFill>
              <a:latin typeface="Helvetica Neue"/>
              <a:ea typeface="Helvetica Neue"/>
              <a:cs typeface="Helvetica Neue"/>
              <a:sym typeface="Helvetica Neue"/>
            </a:endParaRPr>
          </a:p>
          <a:p>
            <a:pPr indent="-330200" lvl="1" marL="800100" rtl="0" algn="l">
              <a:lnSpc>
                <a:spcPct val="115000"/>
              </a:lnSpc>
              <a:spcBef>
                <a:spcPts val="0"/>
              </a:spcBef>
              <a:spcAft>
                <a:spcPts val="0"/>
              </a:spcAft>
              <a:buClr>
                <a:schemeClr val="lt1"/>
              </a:buClr>
              <a:buSzPts val="1600"/>
              <a:buFont typeface="Helvetica Neue"/>
              <a:buChar char="■"/>
            </a:pPr>
            <a:r>
              <a:rPr lang="en" sz="1600">
                <a:solidFill>
                  <a:schemeClr val="lt1"/>
                </a:solidFill>
                <a:latin typeface="Helvetica Neue"/>
                <a:ea typeface="Helvetica Neue"/>
                <a:cs typeface="Helvetica Neue"/>
                <a:sym typeface="Helvetica Neue"/>
              </a:rPr>
              <a:t>Similar words appear in similar context</a:t>
            </a:r>
            <a:endParaRPr sz="1600">
              <a:solidFill>
                <a:schemeClr val="lt1"/>
              </a:solidFill>
              <a:latin typeface="Helvetica Neue"/>
              <a:ea typeface="Helvetica Neue"/>
              <a:cs typeface="Helvetica Neue"/>
              <a:sym typeface="Helvetica Neue"/>
            </a:endParaRPr>
          </a:p>
          <a:p>
            <a:pPr indent="-330200" lvl="1" marL="800100" rtl="0" algn="l">
              <a:lnSpc>
                <a:spcPct val="115000"/>
              </a:lnSpc>
              <a:spcBef>
                <a:spcPts val="0"/>
              </a:spcBef>
              <a:spcAft>
                <a:spcPts val="0"/>
              </a:spcAft>
              <a:buClr>
                <a:schemeClr val="lt1"/>
              </a:buClr>
              <a:buSzPts val="1600"/>
              <a:buFont typeface="Helvetica Neue"/>
              <a:buChar char="■"/>
            </a:pPr>
            <a:r>
              <a:rPr lang="en" sz="1600">
                <a:solidFill>
                  <a:schemeClr val="lt1"/>
                </a:solidFill>
                <a:latin typeface="Helvetica Neue"/>
                <a:ea typeface="Helvetica Neue"/>
                <a:cs typeface="Helvetica Neue"/>
                <a:sym typeface="Helvetica Neue"/>
              </a:rPr>
              <a:t>Similar words have similar distribution of words to their immediate left and right.</a:t>
            </a:r>
            <a:endParaRPr sz="16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i="1" lang="en" sz="1900">
                <a:solidFill>
                  <a:schemeClr val="lt1"/>
                </a:solidFill>
                <a:latin typeface="Helvetica Neue"/>
                <a:ea typeface="Helvetica Neue"/>
                <a:cs typeface="Helvetica Neue"/>
                <a:sym typeface="Helvetica Neue"/>
              </a:rPr>
              <a:t>V</a:t>
            </a:r>
            <a:r>
              <a:rPr lang="en" sz="1900">
                <a:solidFill>
                  <a:schemeClr val="lt1"/>
                </a:solidFill>
                <a:latin typeface="Helvetica Neue"/>
                <a:ea typeface="Helvetica Neue"/>
                <a:cs typeface="Helvetica Neue"/>
                <a:sym typeface="Helvetica Neue"/>
              </a:rPr>
              <a:t> is a vocabulary</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i="1" lang="en" sz="1900">
                <a:solidFill>
                  <a:schemeClr val="lt1"/>
                </a:solidFill>
                <a:latin typeface="Helvetica Neue"/>
                <a:ea typeface="Helvetica Neue"/>
                <a:cs typeface="Helvetica Neue"/>
                <a:sym typeface="Helvetica Neue"/>
              </a:rPr>
              <a:t>C</a:t>
            </a:r>
            <a:r>
              <a:rPr lang="en" sz="1900">
                <a:solidFill>
                  <a:schemeClr val="lt1"/>
                </a:solidFill>
                <a:latin typeface="Helvetica Neue"/>
                <a:ea typeface="Helvetica Neue"/>
                <a:cs typeface="Helvetica Neue"/>
                <a:sym typeface="Helvetica Neue"/>
              </a:rPr>
              <a:t>: </a:t>
            </a:r>
            <a:r>
              <a:rPr i="1" lang="en" sz="1900">
                <a:solidFill>
                  <a:schemeClr val="lt1"/>
                </a:solidFill>
                <a:latin typeface="Helvetica Neue"/>
                <a:ea typeface="Helvetica Neue"/>
                <a:cs typeface="Helvetica Neue"/>
                <a:sym typeface="Helvetica Neue"/>
              </a:rPr>
              <a:t>V</a:t>
            </a:r>
            <a:r>
              <a:rPr lang="en" sz="1900">
                <a:solidFill>
                  <a:schemeClr val="lt1"/>
                </a:solidFill>
                <a:latin typeface="Helvetica Neue"/>
                <a:ea typeface="Helvetica Neue"/>
                <a:cs typeface="Helvetica Neue"/>
                <a:sym typeface="Helvetica Neue"/>
              </a:rPr>
              <a:t> → {1, 2, …, </a:t>
            </a:r>
            <a:r>
              <a:rPr i="1" lang="en" sz="1900">
                <a:solidFill>
                  <a:schemeClr val="lt1"/>
                </a:solidFill>
                <a:latin typeface="Helvetica Neue"/>
                <a:ea typeface="Helvetica Neue"/>
                <a:cs typeface="Helvetica Neue"/>
                <a:sym typeface="Helvetica Neue"/>
              </a:rPr>
              <a:t>k</a:t>
            </a:r>
            <a:r>
              <a:rPr lang="en" sz="1900">
                <a:solidFill>
                  <a:schemeClr val="lt1"/>
                </a:solidFill>
                <a:latin typeface="Helvetica Neue"/>
                <a:ea typeface="Helvetica Neue"/>
                <a:cs typeface="Helvetica Neue"/>
                <a:sym typeface="Helvetica Neue"/>
              </a:rPr>
              <a:t>} is a partition of the vocabulary into </a:t>
            </a:r>
            <a:r>
              <a:rPr i="1" lang="en" sz="1900">
                <a:solidFill>
                  <a:schemeClr val="lt1"/>
                </a:solidFill>
                <a:latin typeface="Helvetica Neue"/>
                <a:ea typeface="Helvetica Neue"/>
                <a:cs typeface="Helvetica Neue"/>
                <a:sym typeface="Helvetica Neue"/>
              </a:rPr>
              <a:t>k</a:t>
            </a:r>
            <a:r>
              <a:rPr lang="en" sz="1900">
                <a:solidFill>
                  <a:schemeClr val="lt1"/>
                </a:solidFill>
                <a:latin typeface="Helvetica Neue"/>
                <a:ea typeface="Helvetica Neue"/>
                <a:cs typeface="Helvetica Neue"/>
                <a:sym typeface="Helvetica Neue"/>
              </a:rPr>
              <a:t> clusters.</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i="1" lang="en" sz="1900">
                <a:solidFill>
                  <a:schemeClr val="lt1"/>
                </a:solidFill>
                <a:latin typeface="Helvetica Neue"/>
                <a:ea typeface="Helvetica Neue"/>
                <a:cs typeface="Helvetica Neue"/>
                <a:sym typeface="Helvetica Neue"/>
              </a:rPr>
              <a:t>q</a:t>
            </a:r>
            <a:r>
              <a:rPr lang="en" sz="1900">
                <a:solidFill>
                  <a:schemeClr val="lt1"/>
                </a:solidFill>
                <a:latin typeface="Helvetica Neue"/>
                <a:ea typeface="Helvetica Neue"/>
                <a:cs typeface="Helvetica Neue"/>
                <a:sym typeface="Helvetica Neue"/>
              </a:rPr>
              <a:t>( C( w</a:t>
            </a:r>
            <a:r>
              <a:rPr baseline="-25000" lang="en" sz="1900">
                <a:solidFill>
                  <a:schemeClr val="lt1"/>
                </a:solidFill>
                <a:latin typeface="Helvetica Neue"/>
                <a:ea typeface="Helvetica Neue"/>
                <a:cs typeface="Helvetica Neue"/>
                <a:sym typeface="Helvetica Neue"/>
              </a:rPr>
              <a:t>i</a:t>
            </a:r>
            <a:r>
              <a:rPr lang="en" sz="1900">
                <a:solidFill>
                  <a:schemeClr val="lt1"/>
                </a:solidFill>
                <a:latin typeface="Helvetica Neue"/>
                <a:ea typeface="Helvetica Neue"/>
                <a:cs typeface="Helvetica Neue"/>
                <a:sym typeface="Helvetica Neue"/>
              </a:rPr>
              <a:t> ) | C( w</a:t>
            </a:r>
            <a:r>
              <a:rPr baseline="-25000" lang="en" sz="1900">
                <a:solidFill>
                  <a:schemeClr val="lt1"/>
                </a:solidFill>
                <a:latin typeface="Helvetica Neue"/>
                <a:ea typeface="Helvetica Neue"/>
                <a:cs typeface="Helvetica Neue"/>
                <a:sym typeface="Helvetica Neue"/>
              </a:rPr>
              <a:t>i-1 </a:t>
            </a:r>
            <a:r>
              <a:rPr lang="en" sz="1900">
                <a:solidFill>
                  <a:schemeClr val="lt1"/>
                </a:solidFill>
                <a:latin typeface="Helvetica Neue"/>
                <a:ea typeface="Helvetica Neue"/>
                <a:cs typeface="Helvetica Neue"/>
                <a:sym typeface="Helvetica Neue"/>
              </a:rPr>
              <a:t>) ) is a probability of cluster w</a:t>
            </a:r>
            <a:r>
              <a:rPr baseline="-25000" lang="en" sz="1900">
                <a:solidFill>
                  <a:schemeClr val="lt1"/>
                </a:solidFill>
                <a:latin typeface="Helvetica Neue"/>
                <a:ea typeface="Helvetica Neue"/>
                <a:cs typeface="Helvetica Neue"/>
                <a:sym typeface="Helvetica Neue"/>
              </a:rPr>
              <a:t>i</a:t>
            </a:r>
            <a:r>
              <a:rPr lang="en" sz="1900">
                <a:solidFill>
                  <a:schemeClr val="lt1"/>
                </a:solidFill>
                <a:latin typeface="Helvetica Neue"/>
                <a:ea typeface="Helvetica Neue"/>
                <a:cs typeface="Helvetica Neue"/>
                <a:sym typeface="Helvetica Neue"/>
              </a:rPr>
              <a:t> to follow the cluster of w</a:t>
            </a:r>
            <a:r>
              <a:rPr baseline="-25000" lang="en" sz="1900">
                <a:solidFill>
                  <a:schemeClr val="lt1"/>
                </a:solidFill>
                <a:latin typeface="Helvetica Neue"/>
                <a:ea typeface="Helvetica Neue"/>
                <a:cs typeface="Helvetica Neue"/>
                <a:sym typeface="Helvetica Neue"/>
              </a:rPr>
              <a:t>i-1</a:t>
            </a:r>
            <a:r>
              <a:rPr lang="en" sz="1900">
                <a:solidFill>
                  <a:schemeClr val="lt1"/>
                </a:solidFill>
                <a:latin typeface="Helvetica Neue"/>
                <a:ea typeface="Helvetica Neue"/>
                <a:cs typeface="Helvetica Neue"/>
                <a:sym typeface="Helvetica Neue"/>
              </a:rPr>
              <a:t>.</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t/>
            </a:r>
            <a:endParaRPr sz="19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1000"/>
              </a:spcAft>
              <a:buSzPts val="900"/>
              <a:buNone/>
            </a:pPr>
            <a:r>
              <a:t/>
            </a:r>
            <a:endParaRPr b="1" sz="1500">
              <a:solidFill>
                <a:schemeClr val="lt1"/>
              </a:solidFill>
              <a:latin typeface="Helvetica Neue"/>
              <a:ea typeface="Helvetica Neue"/>
              <a:cs typeface="Helvetica Neue"/>
              <a:sym typeface="Helvetica Neue"/>
            </a:endParaRPr>
          </a:p>
        </p:txBody>
      </p:sp>
      <p:sp>
        <p:nvSpPr>
          <p:cNvPr id="1149" name="Google Shape;1149;g2071df2e3aa_0_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The Brown Clustering Algorithm</a:t>
            </a:r>
            <a:endParaRPr b="1" sz="3100">
              <a:latin typeface="Helvetica Neue"/>
              <a:ea typeface="Helvetica Neue"/>
              <a:cs typeface="Helvetica Neue"/>
              <a:sym typeface="Helvetica Neue"/>
            </a:endParaRPr>
          </a:p>
        </p:txBody>
      </p:sp>
      <p:pic>
        <p:nvPicPr>
          <p:cNvPr id="1150" name="Google Shape;1150;g2071df2e3aa_0_1"/>
          <p:cNvPicPr preferRelativeResize="0"/>
          <p:nvPr/>
        </p:nvPicPr>
        <p:blipFill rotWithShape="1">
          <a:blip r:embed="rId3">
            <a:alphaModFix/>
          </a:blip>
          <a:srcRect b="0" l="0" r="0" t="0"/>
          <a:stretch/>
        </p:blipFill>
        <p:spPr>
          <a:xfrm>
            <a:off x="654950" y="3238800"/>
            <a:ext cx="2831775" cy="593600"/>
          </a:xfrm>
          <a:prstGeom prst="rect">
            <a:avLst/>
          </a:prstGeom>
          <a:noFill/>
          <a:ln>
            <a:noFill/>
          </a:ln>
        </p:spPr>
      </p:pic>
      <p:pic>
        <p:nvPicPr>
          <p:cNvPr id="1151" name="Google Shape;1151;g2071df2e3aa_0_1"/>
          <p:cNvPicPr preferRelativeResize="0"/>
          <p:nvPr/>
        </p:nvPicPr>
        <p:blipFill rotWithShape="1">
          <a:blip r:embed="rId4">
            <a:alphaModFix/>
          </a:blip>
          <a:srcRect b="0" l="0" r="0" t="0"/>
          <a:stretch/>
        </p:blipFill>
        <p:spPr>
          <a:xfrm>
            <a:off x="387563" y="3902188"/>
            <a:ext cx="5267325" cy="904875"/>
          </a:xfrm>
          <a:prstGeom prst="rect">
            <a:avLst/>
          </a:prstGeom>
          <a:noFill/>
          <a:ln>
            <a:noFill/>
          </a:ln>
        </p:spPr>
      </p:pic>
      <p:sp>
        <p:nvSpPr>
          <p:cNvPr id="1152" name="Google Shape;1152;g2071df2e3aa_0_1"/>
          <p:cNvSpPr txBox="1"/>
          <p:nvPr/>
        </p:nvSpPr>
        <p:spPr>
          <a:xfrm>
            <a:off x="5852750" y="4116138"/>
            <a:ext cx="1490400" cy="4770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rgbClr val="000000"/>
              </a:buClr>
              <a:buSzPts val="1900"/>
              <a:buFont typeface="Arial"/>
              <a:buNone/>
            </a:pPr>
            <a:r>
              <a:rPr b="0" i="0" lang="en" sz="1900" u="none" cap="none" strike="noStrike">
                <a:solidFill>
                  <a:schemeClr val="lt1"/>
                </a:solidFill>
                <a:latin typeface="Helvetica Neue"/>
                <a:ea typeface="Helvetica Neue"/>
                <a:cs typeface="Helvetica Neue"/>
                <a:sym typeface="Helvetica Neue"/>
              </a:rPr>
              <a:t>Quality of </a:t>
            </a:r>
            <a:r>
              <a:rPr b="0" i="1" lang="en" sz="1900" u="none" cap="none" strike="noStrike">
                <a:solidFill>
                  <a:schemeClr val="lt1"/>
                </a:solidFill>
                <a:latin typeface="Helvetica Neue"/>
                <a:ea typeface="Helvetica Neue"/>
                <a:cs typeface="Helvetica Neue"/>
                <a:sym typeface="Helvetica Neue"/>
              </a:rPr>
              <a:t>C</a:t>
            </a:r>
            <a:endParaRPr b="0" i="1"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0691345755_0_37"/>
          <p:cNvSpPr txBox="1"/>
          <p:nvPr>
            <p:ph idx="1" type="body"/>
          </p:nvPr>
        </p:nvSpPr>
        <p:spPr>
          <a:xfrm>
            <a:off x="205450" y="1385875"/>
            <a:ext cx="9144000" cy="3243300"/>
          </a:xfrm>
          <a:prstGeom prst="rect">
            <a:avLst/>
          </a:prstGeom>
          <a:noFill/>
          <a:ln>
            <a:noFill/>
          </a:ln>
        </p:spPr>
        <p:txBody>
          <a:bodyPr anchorCtr="0" anchor="t" bIns="58925" lIns="58925" spcFirstLastPara="1" rIns="58925" wrap="square" tIns="58925">
            <a:noAutofit/>
          </a:bodyPr>
          <a:lstStyle/>
          <a:p>
            <a:pPr indent="-361950" lvl="0" marL="457200" rtl="0" algn="l">
              <a:lnSpc>
                <a:spcPct val="115000"/>
              </a:lnSpc>
              <a:spcBef>
                <a:spcPts val="0"/>
              </a:spcBef>
              <a:spcAft>
                <a:spcPts val="0"/>
              </a:spcAft>
              <a:buClr>
                <a:schemeClr val="lt1"/>
              </a:buClr>
              <a:buSzPts val="2100"/>
              <a:buFont typeface="Helvetica Neue"/>
              <a:buAutoNum type="arabicPeriod"/>
            </a:pPr>
            <a:r>
              <a:rPr lang="en" sz="2100">
                <a:solidFill>
                  <a:schemeClr val="lt1"/>
                </a:solidFill>
                <a:latin typeface="Helvetica Neue"/>
                <a:ea typeface="Helvetica Neue"/>
                <a:cs typeface="Helvetica Neue"/>
                <a:sym typeface="Helvetica Neue"/>
              </a:rPr>
              <a:t>Define meaning by linguistic distribution</a:t>
            </a:r>
            <a:endParaRPr sz="21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Define the meaning of a word by its distribution in language use, </a:t>
            </a:r>
            <a:br>
              <a:rPr lang="en" sz="1800">
                <a:solidFill>
                  <a:schemeClr val="lt1"/>
                </a:solidFill>
                <a:latin typeface="Helvetica Neue"/>
                <a:ea typeface="Helvetica Neue"/>
                <a:cs typeface="Helvetica Neue"/>
                <a:sym typeface="Helvetica Neue"/>
              </a:rPr>
            </a:br>
            <a:r>
              <a:rPr lang="en" sz="1800">
                <a:solidFill>
                  <a:schemeClr val="lt1"/>
                </a:solidFill>
                <a:latin typeface="Helvetica Neue"/>
                <a:ea typeface="Helvetica Neue"/>
                <a:cs typeface="Helvetica Neue"/>
                <a:sym typeface="Helvetica Neue"/>
              </a:rPr>
              <a:t>meaning its neighboring words or grammatical environments.</a:t>
            </a:r>
            <a:endParaRPr sz="1800">
              <a:solidFill>
                <a:schemeClr val="lt1"/>
              </a:solidFill>
              <a:latin typeface="Helvetica Neue"/>
              <a:ea typeface="Helvetica Neue"/>
              <a:cs typeface="Helvetica Neue"/>
              <a:sym typeface="Helvetica Neue"/>
            </a:endParaRPr>
          </a:p>
          <a:p>
            <a:pPr indent="-361950" lvl="0" marL="457200" rtl="0" algn="l">
              <a:lnSpc>
                <a:spcPct val="115000"/>
              </a:lnSpc>
              <a:spcBef>
                <a:spcPts val="1000"/>
              </a:spcBef>
              <a:spcAft>
                <a:spcPts val="0"/>
              </a:spcAft>
              <a:buClr>
                <a:schemeClr val="lt1"/>
              </a:buClr>
              <a:buSzPts val="2100"/>
              <a:buFont typeface="Helvetica Neue"/>
              <a:buAutoNum type="arabicPeriod"/>
            </a:pPr>
            <a:r>
              <a:rPr lang="en" sz="2100">
                <a:solidFill>
                  <a:schemeClr val="lt1"/>
                </a:solidFill>
                <a:latin typeface="Helvetica Neue"/>
                <a:ea typeface="Helvetica Neue"/>
                <a:cs typeface="Helvetica Neue"/>
                <a:sym typeface="Helvetica Neue"/>
              </a:rPr>
              <a:t>Meaning as a point in space (</a:t>
            </a:r>
            <a:r>
              <a:rPr i="1" lang="en" sz="2100">
                <a:solidFill>
                  <a:schemeClr val="lt1"/>
                </a:solidFill>
                <a:latin typeface="Helvetica Neue"/>
                <a:ea typeface="Helvetica Neue"/>
                <a:cs typeface="Helvetica Neue"/>
                <a:sym typeface="Helvetica Neue"/>
              </a:rPr>
              <a:t>Osgood et al</a:t>
            </a:r>
            <a:r>
              <a:rPr lang="en" sz="2100">
                <a:solidFill>
                  <a:schemeClr val="lt1"/>
                </a:solidFill>
                <a:latin typeface="Helvetica Neue"/>
                <a:ea typeface="Helvetica Neue"/>
                <a:cs typeface="Helvetica Neue"/>
                <a:sym typeface="Helvetica Neue"/>
              </a:rPr>
              <a:t>. 1957):</a:t>
            </a:r>
            <a:endParaRPr sz="21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3 affective dimensions for a word</a:t>
            </a:r>
            <a:endParaRPr sz="1800">
              <a:solidFill>
                <a:schemeClr val="lt1"/>
              </a:solidFill>
              <a:latin typeface="Helvetica Neue"/>
              <a:ea typeface="Helvetica Neue"/>
              <a:cs typeface="Helvetica Neue"/>
              <a:sym typeface="Helvetica Neue"/>
            </a:endParaRPr>
          </a:p>
          <a:p>
            <a:pPr indent="-342900" lvl="1" marL="9144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Valence, Arousal, Dominance</a:t>
            </a:r>
            <a:endParaRPr sz="1800">
              <a:solidFill>
                <a:schemeClr val="lt1"/>
              </a:solidFill>
              <a:latin typeface="Helvetica Neue"/>
              <a:ea typeface="Helvetica Neue"/>
              <a:cs typeface="Helvetica Neue"/>
              <a:sym typeface="Helvetica Neue"/>
            </a:endParaRPr>
          </a:p>
          <a:p>
            <a:pPr indent="-323850" lvl="1" marL="914400" rtl="0" algn="l">
              <a:lnSpc>
                <a:spcPct val="115000"/>
              </a:lnSpc>
              <a:spcBef>
                <a:spcPts val="0"/>
              </a:spcBef>
              <a:spcAft>
                <a:spcPts val="0"/>
              </a:spcAft>
              <a:buClr>
                <a:schemeClr val="lt1"/>
              </a:buClr>
              <a:buSzPts val="1500"/>
              <a:buFont typeface="Helvetica Neue"/>
              <a:buChar char="■"/>
            </a:pPr>
            <a:r>
              <a:rPr lang="en" sz="1800">
                <a:solidFill>
                  <a:schemeClr val="lt1"/>
                </a:solidFill>
                <a:latin typeface="Helvetica Neue"/>
                <a:ea typeface="Helvetica Neue"/>
                <a:cs typeface="Helvetica Neue"/>
                <a:sym typeface="Helvetica Neue"/>
              </a:rPr>
              <a:t>Connotation of a word </a:t>
            </a:r>
            <a:br>
              <a:rPr lang="en" sz="1800">
                <a:solidFill>
                  <a:schemeClr val="lt1"/>
                </a:solidFill>
                <a:latin typeface="Helvetica Neue"/>
                <a:ea typeface="Helvetica Neue"/>
                <a:cs typeface="Helvetica Neue"/>
                <a:sym typeface="Helvetica Neue"/>
              </a:rPr>
            </a:br>
            <a:r>
              <a:rPr lang="en" sz="1800">
                <a:solidFill>
                  <a:schemeClr val="lt1"/>
                </a:solidFill>
                <a:latin typeface="Helvetica Neue"/>
                <a:ea typeface="Helvetica Neue"/>
                <a:cs typeface="Helvetica Neue"/>
                <a:sym typeface="Helvetica Neue"/>
              </a:rPr>
              <a:t>is a vector in 3-dimensional space.</a:t>
            </a:r>
            <a:endParaRPr>
              <a:solidFill>
                <a:schemeClr val="lt1"/>
              </a:solidFill>
              <a:latin typeface="Helvetica Neue"/>
              <a:ea typeface="Helvetica Neue"/>
              <a:cs typeface="Helvetica Neue"/>
              <a:sym typeface="Helvetica Neue"/>
            </a:endParaRPr>
          </a:p>
        </p:txBody>
      </p:sp>
      <p:sp>
        <p:nvSpPr>
          <p:cNvPr id="172" name="Google Shape;172;g20691345755_0_3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Computational Approaches for</a:t>
            </a:r>
            <a:br>
              <a:rPr b="1" lang="en" sz="3100">
                <a:latin typeface="Helvetica Neue"/>
                <a:ea typeface="Helvetica Neue"/>
                <a:cs typeface="Helvetica Neue"/>
                <a:sym typeface="Helvetica Neue"/>
              </a:rPr>
            </a:br>
            <a:r>
              <a:rPr b="1" lang="en" sz="3100">
                <a:latin typeface="Helvetica Neue"/>
                <a:ea typeface="Helvetica Neue"/>
                <a:cs typeface="Helvetica Neue"/>
                <a:sym typeface="Helvetica Neue"/>
              </a:rPr>
              <a:t>Word Meaning</a:t>
            </a:r>
            <a:endParaRPr b="1" sz="3100">
              <a:latin typeface="Helvetica Neue"/>
              <a:ea typeface="Helvetica Neue"/>
              <a:cs typeface="Helvetica Neue"/>
              <a:sym typeface="Helvetica Neue"/>
            </a:endParaRPr>
          </a:p>
        </p:txBody>
      </p:sp>
      <p:pic>
        <p:nvPicPr>
          <p:cNvPr id="173" name="Google Shape;173;g20691345755_0_37"/>
          <p:cNvPicPr preferRelativeResize="0"/>
          <p:nvPr/>
        </p:nvPicPr>
        <p:blipFill>
          <a:blip r:embed="rId3">
            <a:alphaModFix/>
          </a:blip>
          <a:stretch>
            <a:fillRect/>
          </a:stretch>
        </p:blipFill>
        <p:spPr>
          <a:xfrm>
            <a:off x="4818375" y="2974650"/>
            <a:ext cx="4104175" cy="13513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Combine Approaches 1 and 2</a:t>
            </a:r>
            <a:endParaRPr b="1" sz="3100">
              <a:latin typeface="Helvetica Neue"/>
              <a:ea typeface="Helvetica Neue"/>
              <a:cs typeface="Helvetica Neue"/>
              <a:sym typeface="Helvetica Neue"/>
            </a:endParaRPr>
          </a:p>
        </p:txBody>
      </p:sp>
      <p:sp>
        <p:nvSpPr>
          <p:cNvPr id="179" name="Google Shape;179;p8"/>
          <p:cNvSpPr txBox="1"/>
          <p:nvPr>
            <p:ph idx="1" type="body"/>
          </p:nvPr>
        </p:nvSpPr>
        <p:spPr>
          <a:xfrm>
            <a:off x="205450" y="969250"/>
            <a:ext cx="50865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Define word meaning as a point in space, based on word distribution.</a:t>
            </a:r>
            <a:endParaRPr sz="2200">
              <a:solidFill>
                <a:schemeClr val="lt1"/>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0691345755_0_3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Combine Approaches 1 and 2</a:t>
            </a:r>
            <a:endParaRPr b="1" sz="3100">
              <a:latin typeface="Helvetica Neue"/>
              <a:ea typeface="Helvetica Neue"/>
              <a:cs typeface="Helvetica Neue"/>
              <a:sym typeface="Helvetica Neue"/>
            </a:endParaRPr>
          </a:p>
        </p:txBody>
      </p:sp>
      <p:sp>
        <p:nvSpPr>
          <p:cNvPr id="185" name="Google Shape;185;g20691345755_0_32"/>
          <p:cNvSpPr txBox="1"/>
          <p:nvPr>
            <p:ph idx="1" type="body"/>
          </p:nvPr>
        </p:nvSpPr>
        <p:spPr>
          <a:xfrm>
            <a:off x="205450" y="969250"/>
            <a:ext cx="50865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Define word meaning as a point in space, based on word distribution.</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Each word represented as a vector.</a:t>
            </a:r>
            <a:endParaRPr sz="2200">
              <a:solidFill>
                <a:schemeClr val="lt1"/>
              </a:solidFill>
              <a:latin typeface="Helvetica Neue"/>
              <a:ea typeface="Helvetica Neue"/>
              <a:cs typeface="Helvetica Neue"/>
              <a:sym typeface="Helvetica Neue"/>
            </a:endParaRPr>
          </a:p>
          <a:p>
            <a:pPr indent="-349250" lvl="1" marL="9144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Not just “good” or w</a:t>
            </a:r>
            <a:r>
              <a:rPr baseline="-25000" lang="en" sz="1900">
                <a:solidFill>
                  <a:schemeClr val="lt1"/>
                </a:solidFill>
                <a:latin typeface="Helvetica Neue"/>
                <a:ea typeface="Helvetica Neue"/>
                <a:cs typeface="Helvetica Neue"/>
                <a:sym typeface="Helvetica Neue"/>
              </a:rPr>
              <a:t>i</a:t>
            </a:r>
            <a:endParaRPr sz="2200">
              <a:solidFill>
                <a:schemeClr val="lt1"/>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0691345755_0_2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Combine Approaches 1 and 2</a:t>
            </a:r>
            <a:endParaRPr b="1" sz="3100">
              <a:latin typeface="Helvetica Neue"/>
              <a:ea typeface="Helvetica Neue"/>
              <a:cs typeface="Helvetica Neue"/>
              <a:sym typeface="Helvetica Neue"/>
            </a:endParaRPr>
          </a:p>
        </p:txBody>
      </p:sp>
      <p:sp>
        <p:nvSpPr>
          <p:cNvPr id="191" name="Google Shape;191;g20691345755_0_27"/>
          <p:cNvSpPr txBox="1"/>
          <p:nvPr>
            <p:ph idx="1" type="body"/>
          </p:nvPr>
        </p:nvSpPr>
        <p:spPr>
          <a:xfrm>
            <a:off x="205450" y="969250"/>
            <a:ext cx="50865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Define word meaning as a point in space, based on word distribution.</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Each word represented as a vector.</a:t>
            </a:r>
            <a:endParaRPr sz="2200">
              <a:solidFill>
                <a:schemeClr val="lt1"/>
              </a:solidFill>
              <a:latin typeface="Helvetica Neue"/>
              <a:ea typeface="Helvetica Neue"/>
              <a:cs typeface="Helvetica Neue"/>
              <a:sym typeface="Helvetica Neue"/>
            </a:endParaRPr>
          </a:p>
          <a:p>
            <a:pPr indent="-349250" lvl="1" marL="9144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Not just “good” or w</a:t>
            </a:r>
            <a:r>
              <a:rPr baseline="-25000" lang="en" sz="1900">
                <a:solidFill>
                  <a:schemeClr val="lt1"/>
                </a:solidFill>
                <a:latin typeface="Helvetica Neue"/>
                <a:ea typeface="Helvetica Neue"/>
                <a:cs typeface="Helvetica Neue"/>
                <a:sym typeface="Helvetica Neue"/>
              </a:rPr>
              <a:t>i</a:t>
            </a:r>
            <a:endParaRPr sz="19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Similar words are </a:t>
            </a:r>
            <a:r>
              <a:rPr b="1" lang="en" sz="2200" u="sng">
                <a:solidFill>
                  <a:schemeClr val="lt1"/>
                </a:solidFill>
                <a:latin typeface="Helvetica Neue"/>
                <a:ea typeface="Helvetica Neue"/>
                <a:cs typeface="Helvetica Neue"/>
                <a:sym typeface="Helvetica Neue"/>
              </a:rPr>
              <a:t>nearby in a semantic space</a:t>
            </a:r>
            <a:r>
              <a:rPr lang="en" sz="2200">
                <a:solidFill>
                  <a:schemeClr val="lt1"/>
                </a:solidFill>
                <a:latin typeface="Helvetica Neue"/>
                <a:ea typeface="Helvetica Neue"/>
                <a:cs typeface="Helvetica Neue"/>
                <a:sym typeface="Helvetica Neue"/>
              </a:rPr>
              <a:t>.</a:t>
            </a:r>
            <a:endParaRPr sz="2200">
              <a:solidFill>
                <a:schemeClr val="lt1"/>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0691345755_0_1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Combine Approaches 1 and 2</a:t>
            </a:r>
            <a:endParaRPr b="1" sz="3100">
              <a:latin typeface="Helvetica Neue"/>
              <a:ea typeface="Helvetica Neue"/>
              <a:cs typeface="Helvetica Neue"/>
              <a:sym typeface="Helvetica Neue"/>
            </a:endParaRPr>
          </a:p>
        </p:txBody>
      </p:sp>
      <p:sp>
        <p:nvSpPr>
          <p:cNvPr id="197" name="Google Shape;197;g20691345755_0_18"/>
          <p:cNvSpPr txBox="1"/>
          <p:nvPr>
            <p:ph idx="1" type="body"/>
          </p:nvPr>
        </p:nvSpPr>
        <p:spPr>
          <a:xfrm>
            <a:off x="205450" y="969250"/>
            <a:ext cx="50865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Define word meaning as a point in space, based on word distribution.</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Each word represented as a vector.</a:t>
            </a:r>
            <a:endParaRPr sz="2200">
              <a:solidFill>
                <a:schemeClr val="lt1"/>
              </a:solidFill>
              <a:latin typeface="Helvetica Neue"/>
              <a:ea typeface="Helvetica Neue"/>
              <a:cs typeface="Helvetica Neue"/>
              <a:sym typeface="Helvetica Neue"/>
            </a:endParaRPr>
          </a:p>
          <a:p>
            <a:pPr indent="-349250" lvl="1" marL="9144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Not just “good” or w</a:t>
            </a:r>
            <a:r>
              <a:rPr baseline="-25000" lang="en" sz="1900">
                <a:solidFill>
                  <a:schemeClr val="lt1"/>
                </a:solidFill>
                <a:latin typeface="Helvetica Neue"/>
                <a:ea typeface="Helvetica Neue"/>
                <a:cs typeface="Helvetica Neue"/>
                <a:sym typeface="Helvetica Neue"/>
              </a:rPr>
              <a:t>i</a:t>
            </a:r>
            <a:endParaRPr sz="19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Similar words are </a:t>
            </a:r>
            <a:r>
              <a:rPr b="1" lang="en" sz="2200" u="sng">
                <a:solidFill>
                  <a:schemeClr val="lt1"/>
                </a:solidFill>
                <a:latin typeface="Helvetica Neue"/>
                <a:ea typeface="Helvetica Neue"/>
                <a:cs typeface="Helvetica Neue"/>
                <a:sym typeface="Helvetica Neue"/>
              </a:rPr>
              <a:t>nearby in a semantic space</a:t>
            </a:r>
            <a:r>
              <a:rPr lang="en" sz="2200">
                <a:solidFill>
                  <a:schemeClr val="lt1"/>
                </a:solidFill>
                <a:latin typeface="Helvetica Neue"/>
                <a:ea typeface="Helvetica Neue"/>
                <a:cs typeface="Helvetica Neue"/>
                <a:sym typeface="Helvetica Neue"/>
              </a:rPr>
              <a:t>.</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Build this space automatically, looking at words that are nearby.</a:t>
            </a:r>
            <a:endParaRPr sz="2200">
              <a:solidFill>
                <a:schemeClr val="lt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ph idx="1" type="subTitle"/>
          </p:nvPr>
        </p:nvSpPr>
        <p:spPr>
          <a:xfrm>
            <a:off x="669225" y="2994125"/>
            <a:ext cx="7762500" cy="1241700"/>
          </a:xfrm>
          <a:prstGeom prst="rect">
            <a:avLst/>
          </a:prstGeom>
          <a:noFill/>
          <a:ln>
            <a:noFill/>
          </a:ln>
        </p:spPr>
        <p:txBody>
          <a:bodyPr anchorCtr="0" anchor="t" bIns="58925" lIns="58925" spcFirstLastPara="1" rIns="58925" wrap="square" tIns="58925">
            <a:noAutofit/>
          </a:bodyPr>
          <a:lstStyle/>
          <a:p>
            <a:pPr indent="0" lvl="0" marL="0" rtl="0" algn="ctr">
              <a:lnSpc>
                <a:spcPct val="100000"/>
              </a:lnSpc>
              <a:spcBef>
                <a:spcPts val="0"/>
              </a:spcBef>
              <a:spcAft>
                <a:spcPts val="0"/>
              </a:spcAft>
              <a:buSzPts val="1200"/>
              <a:buNone/>
            </a:pPr>
            <a:r>
              <a:rPr lang="en" sz="2100">
                <a:latin typeface="Helvetica Neue"/>
                <a:ea typeface="Helvetica Neue"/>
                <a:cs typeface="Helvetica Neue"/>
                <a:sym typeface="Helvetica Neue"/>
              </a:rPr>
              <a:t>Demetris Paschalides</a:t>
            </a:r>
            <a:endParaRPr sz="2100">
              <a:latin typeface="Helvetica Neue"/>
              <a:ea typeface="Helvetica Neue"/>
              <a:cs typeface="Helvetica Neue"/>
              <a:sym typeface="Helvetica Neue"/>
            </a:endParaRPr>
          </a:p>
          <a:p>
            <a:pPr indent="0" lvl="0" marL="0" rtl="0" algn="ctr">
              <a:lnSpc>
                <a:spcPct val="100000"/>
              </a:lnSpc>
              <a:spcBef>
                <a:spcPts val="1000"/>
              </a:spcBef>
              <a:spcAft>
                <a:spcPts val="0"/>
              </a:spcAft>
              <a:buSzPts val="1200"/>
              <a:buNone/>
            </a:pPr>
            <a:r>
              <a:rPr lang="en" sz="1700">
                <a:latin typeface="Helvetica Neue"/>
                <a:ea typeface="Helvetica Neue"/>
                <a:cs typeface="Helvetica Neue"/>
                <a:sym typeface="Helvetica Neue"/>
              </a:rPr>
              <a:t>Department of Computer Science</a:t>
            </a:r>
            <a:endParaRPr sz="1700">
              <a:latin typeface="Helvetica Neue"/>
              <a:ea typeface="Helvetica Neue"/>
              <a:cs typeface="Helvetica Neue"/>
              <a:sym typeface="Helvetica Neue"/>
            </a:endParaRPr>
          </a:p>
          <a:p>
            <a:pPr indent="0" lvl="0" marL="0" rtl="0" algn="ctr">
              <a:lnSpc>
                <a:spcPct val="100000"/>
              </a:lnSpc>
              <a:spcBef>
                <a:spcPts val="1000"/>
              </a:spcBef>
              <a:spcAft>
                <a:spcPts val="1000"/>
              </a:spcAft>
              <a:buSzPts val="1200"/>
              <a:buNone/>
            </a:pPr>
            <a:r>
              <a:rPr lang="en" sz="1700">
                <a:latin typeface="Helvetica Neue"/>
                <a:ea typeface="Helvetica Neue"/>
                <a:cs typeface="Helvetica Neue"/>
                <a:sym typeface="Helvetica Neue"/>
              </a:rPr>
              <a:t>University of Cyprus</a:t>
            </a:r>
            <a:endParaRPr sz="1550">
              <a:latin typeface="Helvetica Neue"/>
              <a:ea typeface="Helvetica Neue"/>
              <a:cs typeface="Helvetica Neue"/>
              <a:sym typeface="Helvetica Neue"/>
            </a:endParaRPr>
          </a:p>
        </p:txBody>
      </p:sp>
      <p:sp>
        <p:nvSpPr>
          <p:cNvPr id="88" name="Google Shape;88;p1"/>
          <p:cNvSpPr txBox="1"/>
          <p:nvPr>
            <p:ph type="ctrTitle"/>
          </p:nvPr>
        </p:nvSpPr>
        <p:spPr>
          <a:xfrm>
            <a:off x="280575" y="1046750"/>
            <a:ext cx="8539800" cy="1790700"/>
          </a:xfrm>
          <a:prstGeom prst="rect">
            <a:avLst/>
          </a:prstGeom>
          <a:noFill/>
          <a:ln>
            <a:noFill/>
          </a:ln>
        </p:spPr>
        <p:txBody>
          <a:bodyPr anchorCtr="0" anchor="b" bIns="58925" lIns="58925" spcFirstLastPara="1" rIns="58925" wrap="square" tIns="58925">
            <a:noAutofit/>
          </a:bodyPr>
          <a:lstStyle/>
          <a:p>
            <a:pPr indent="0" lvl="0" marL="0" rtl="0" algn="ctr">
              <a:lnSpc>
                <a:spcPct val="100000"/>
              </a:lnSpc>
              <a:spcBef>
                <a:spcPts val="0"/>
              </a:spcBef>
              <a:spcAft>
                <a:spcPts val="0"/>
              </a:spcAft>
              <a:buSzPts val="900"/>
              <a:buNone/>
            </a:pPr>
            <a:r>
              <a:rPr b="1" lang="en" sz="3400">
                <a:latin typeface="Helvetica Neue"/>
                <a:ea typeface="Helvetica Neue"/>
                <a:cs typeface="Helvetica Neue"/>
                <a:sym typeface="Helvetica Neue"/>
              </a:rPr>
              <a:t>Natural Language Processing</a:t>
            </a:r>
            <a:endParaRPr b="1" sz="3400">
              <a:latin typeface="Helvetica Neue"/>
              <a:ea typeface="Helvetica Neue"/>
              <a:cs typeface="Helvetica Neue"/>
              <a:sym typeface="Helvetica Neue"/>
            </a:endParaRPr>
          </a:p>
          <a:p>
            <a:pPr indent="0" lvl="0" marL="0" rtl="0" algn="ctr">
              <a:lnSpc>
                <a:spcPct val="100000"/>
              </a:lnSpc>
              <a:spcBef>
                <a:spcPts val="1000"/>
              </a:spcBef>
              <a:spcAft>
                <a:spcPts val="0"/>
              </a:spcAft>
              <a:buSzPts val="900"/>
              <a:buNone/>
            </a:pPr>
            <a:r>
              <a:t/>
            </a:r>
            <a:endParaRPr sz="100">
              <a:solidFill>
                <a:schemeClr val="lt1"/>
              </a:solidFill>
              <a:latin typeface="Helvetica Neue"/>
              <a:ea typeface="Helvetica Neue"/>
              <a:cs typeface="Helvetica Neue"/>
              <a:sym typeface="Helvetica Neue"/>
            </a:endParaRPr>
          </a:p>
          <a:p>
            <a:pPr indent="0" lvl="0" marL="0" rtl="0" algn="ctr">
              <a:lnSpc>
                <a:spcPct val="100000"/>
              </a:lnSpc>
              <a:spcBef>
                <a:spcPts val="1000"/>
              </a:spcBef>
              <a:spcAft>
                <a:spcPts val="1000"/>
              </a:spcAft>
              <a:buSzPts val="900"/>
              <a:buNone/>
            </a:pPr>
            <a:r>
              <a:rPr b="1" lang="en" sz="3800">
                <a:solidFill>
                  <a:schemeClr val="lt1"/>
                </a:solidFill>
                <a:latin typeface="Helvetica Neue"/>
                <a:ea typeface="Helvetica Neue"/>
                <a:cs typeface="Helvetica Neue"/>
                <a:sym typeface="Helvetica Neue"/>
              </a:rPr>
              <a:t>Vector Semantics</a:t>
            </a:r>
            <a:endParaRPr b="1" sz="5300">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0691345755_0_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Combine Approaches 1 and 2</a:t>
            </a:r>
            <a:endParaRPr b="1" sz="3100">
              <a:latin typeface="Helvetica Neue"/>
              <a:ea typeface="Helvetica Neue"/>
              <a:cs typeface="Helvetica Neue"/>
              <a:sym typeface="Helvetica Neue"/>
            </a:endParaRPr>
          </a:p>
        </p:txBody>
      </p:sp>
      <p:sp>
        <p:nvSpPr>
          <p:cNvPr id="203" name="Google Shape;203;g20691345755_0_9"/>
          <p:cNvSpPr txBox="1"/>
          <p:nvPr>
            <p:ph idx="1" type="body"/>
          </p:nvPr>
        </p:nvSpPr>
        <p:spPr>
          <a:xfrm>
            <a:off x="205450" y="969250"/>
            <a:ext cx="50865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Define word meaning as a point in space, based on word distribution.</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Each word represented as a vector.</a:t>
            </a:r>
            <a:endParaRPr sz="2200">
              <a:solidFill>
                <a:schemeClr val="lt1"/>
              </a:solidFill>
              <a:latin typeface="Helvetica Neue"/>
              <a:ea typeface="Helvetica Neue"/>
              <a:cs typeface="Helvetica Neue"/>
              <a:sym typeface="Helvetica Neue"/>
            </a:endParaRPr>
          </a:p>
          <a:p>
            <a:pPr indent="-349250" lvl="1" marL="9144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Not just “good” or w</a:t>
            </a:r>
            <a:r>
              <a:rPr baseline="-25000" lang="en" sz="1900">
                <a:solidFill>
                  <a:schemeClr val="lt1"/>
                </a:solidFill>
                <a:latin typeface="Helvetica Neue"/>
                <a:ea typeface="Helvetica Neue"/>
                <a:cs typeface="Helvetica Neue"/>
                <a:sym typeface="Helvetica Neue"/>
              </a:rPr>
              <a:t>i</a:t>
            </a:r>
            <a:endParaRPr sz="19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Similar words are </a:t>
            </a:r>
            <a:r>
              <a:rPr b="1" lang="en" sz="2200" u="sng">
                <a:solidFill>
                  <a:schemeClr val="lt1"/>
                </a:solidFill>
                <a:latin typeface="Helvetica Neue"/>
                <a:ea typeface="Helvetica Neue"/>
                <a:cs typeface="Helvetica Neue"/>
                <a:sym typeface="Helvetica Neue"/>
              </a:rPr>
              <a:t>nearby in a semantic space</a:t>
            </a:r>
            <a:r>
              <a:rPr lang="en" sz="2200">
                <a:solidFill>
                  <a:schemeClr val="lt1"/>
                </a:solidFill>
                <a:latin typeface="Helvetica Neue"/>
                <a:ea typeface="Helvetica Neue"/>
                <a:cs typeface="Helvetica Neue"/>
                <a:sym typeface="Helvetica Neue"/>
              </a:rPr>
              <a:t>.</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Build this space automatically, looking at words that are nearby.</a:t>
            </a:r>
            <a:endParaRPr sz="2200">
              <a:solidFill>
                <a:schemeClr val="lt1"/>
              </a:solidFill>
              <a:latin typeface="Helvetica Neue"/>
              <a:ea typeface="Helvetica Neue"/>
              <a:cs typeface="Helvetica Neue"/>
              <a:sym typeface="Helvetica Neue"/>
            </a:endParaRPr>
          </a:p>
        </p:txBody>
      </p:sp>
      <p:pic>
        <p:nvPicPr>
          <p:cNvPr id="204" name="Google Shape;204;g20691345755_0_9"/>
          <p:cNvPicPr preferRelativeResize="0"/>
          <p:nvPr/>
        </p:nvPicPr>
        <p:blipFill rotWithShape="1">
          <a:blip r:embed="rId3">
            <a:alphaModFix/>
          </a:blip>
          <a:srcRect b="0" l="0" r="0" t="0"/>
          <a:stretch/>
        </p:blipFill>
        <p:spPr>
          <a:xfrm>
            <a:off x="5374950" y="1266400"/>
            <a:ext cx="3547600" cy="2892065"/>
          </a:xfrm>
          <a:prstGeom prst="rect">
            <a:avLst/>
          </a:prstGeom>
          <a:noFill/>
          <a:ln>
            <a:noFill/>
          </a:ln>
        </p:spPr>
      </p:pic>
      <p:pic>
        <p:nvPicPr>
          <p:cNvPr id="205" name="Google Shape;205;g20691345755_0_9"/>
          <p:cNvPicPr preferRelativeResize="0"/>
          <p:nvPr/>
        </p:nvPicPr>
        <p:blipFill rotWithShape="1">
          <a:blip r:embed="rId4">
            <a:alphaModFix/>
          </a:blip>
          <a:srcRect b="0" l="0" r="0" t="0"/>
          <a:stretch/>
        </p:blipFill>
        <p:spPr>
          <a:xfrm>
            <a:off x="5462400" y="2062150"/>
            <a:ext cx="1543050" cy="1019175"/>
          </a:xfrm>
          <a:prstGeom prst="rect">
            <a:avLst/>
          </a:prstGeom>
          <a:noFill/>
          <a:ln>
            <a:noFill/>
          </a:ln>
        </p:spPr>
      </p:pic>
      <p:pic>
        <p:nvPicPr>
          <p:cNvPr id="206" name="Google Shape;206;g20691345755_0_9"/>
          <p:cNvPicPr preferRelativeResize="0"/>
          <p:nvPr/>
        </p:nvPicPr>
        <p:blipFill rotWithShape="1">
          <a:blip r:embed="rId5">
            <a:alphaModFix/>
          </a:blip>
          <a:srcRect b="0" l="0" r="0" t="0"/>
          <a:stretch/>
        </p:blipFill>
        <p:spPr>
          <a:xfrm>
            <a:off x="6018925" y="3304515"/>
            <a:ext cx="2259630" cy="680235"/>
          </a:xfrm>
          <a:prstGeom prst="rect">
            <a:avLst/>
          </a:prstGeom>
          <a:noFill/>
          <a:ln>
            <a:noFill/>
          </a:ln>
        </p:spPr>
      </p:pic>
      <p:pic>
        <p:nvPicPr>
          <p:cNvPr id="207" name="Google Shape;207;g20691345755_0_9"/>
          <p:cNvPicPr preferRelativeResize="0"/>
          <p:nvPr/>
        </p:nvPicPr>
        <p:blipFill rotWithShape="1">
          <a:blip r:embed="rId6">
            <a:alphaModFix/>
          </a:blip>
          <a:srcRect b="0" l="0" r="0" t="0"/>
          <a:stretch/>
        </p:blipFill>
        <p:spPr>
          <a:xfrm>
            <a:off x="6866650" y="1404928"/>
            <a:ext cx="1885950" cy="657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9"/>
          <p:cNvSpPr txBox="1"/>
          <p:nvPr>
            <p:ph idx="1" type="body"/>
          </p:nvPr>
        </p:nvSpPr>
        <p:spPr>
          <a:xfrm>
            <a:off x="205450" y="969250"/>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These vectors are called “</a:t>
            </a:r>
            <a:r>
              <a:rPr b="1" i="1" lang="en" sz="2400">
                <a:solidFill>
                  <a:schemeClr val="lt1"/>
                </a:solidFill>
                <a:latin typeface="Helvetica Neue"/>
                <a:ea typeface="Helvetica Neue"/>
                <a:cs typeface="Helvetica Neue"/>
                <a:sym typeface="Helvetica Neue"/>
              </a:rPr>
              <a:t>Embeddings</a:t>
            </a:r>
            <a:r>
              <a:rPr lang="en" sz="2400">
                <a:solidFill>
                  <a:schemeClr val="lt1"/>
                </a:solidFill>
                <a:latin typeface="Helvetica Neue"/>
                <a:ea typeface="Helvetica Neue"/>
                <a:cs typeface="Helvetica Neue"/>
                <a:sym typeface="Helvetica Neue"/>
              </a:rPr>
              <a:t>” because they are embedded into a space (e.g. semantic space).</a:t>
            </a:r>
            <a:endParaRPr sz="24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Embeddings are standardized as the way to represent meaning in Natural Language Processing.</a:t>
            </a:r>
            <a:endParaRPr sz="2400">
              <a:solidFill>
                <a:schemeClr val="lt1"/>
              </a:solidFill>
              <a:latin typeface="Helvetica Neue"/>
              <a:ea typeface="Helvetica Neue"/>
              <a:cs typeface="Helvetica Neue"/>
              <a:sym typeface="Helvetica Neue"/>
            </a:endParaRPr>
          </a:p>
          <a:p>
            <a:pPr indent="-368300" lvl="1" marL="9144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Every modern NLP algorithm uses embeddings as the representation of word meaning.</a:t>
            </a:r>
            <a:endParaRPr sz="2400">
              <a:solidFill>
                <a:schemeClr val="lt1"/>
              </a:solidFill>
              <a:latin typeface="Helvetica Neue"/>
              <a:ea typeface="Helvetica Neue"/>
              <a:cs typeface="Helvetica Neue"/>
              <a:sym typeface="Helvetica Neue"/>
            </a:endParaRPr>
          </a:p>
        </p:txBody>
      </p:sp>
      <p:sp>
        <p:nvSpPr>
          <p:cNvPr id="213" name="Google Shape;213;p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Define Meaning as a Vector</a:t>
            </a:r>
            <a:endParaRPr b="1" sz="3100">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0691345755_0_99"/>
          <p:cNvSpPr txBox="1"/>
          <p:nvPr>
            <p:ph idx="1" type="body"/>
          </p:nvPr>
        </p:nvSpPr>
        <p:spPr>
          <a:xfrm>
            <a:off x="205450" y="969250"/>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These vectors are called “</a:t>
            </a:r>
            <a:r>
              <a:rPr b="1" i="1" lang="en" sz="2400">
                <a:solidFill>
                  <a:schemeClr val="lt1"/>
                </a:solidFill>
                <a:latin typeface="Helvetica Neue"/>
                <a:ea typeface="Helvetica Neue"/>
                <a:cs typeface="Helvetica Neue"/>
                <a:sym typeface="Helvetica Neue"/>
              </a:rPr>
              <a:t>Embeddings</a:t>
            </a:r>
            <a:r>
              <a:rPr lang="en" sz="2400">
                <a:solidFill>
                  <a:schemeClr val="lt1"/>
                </a:solidFill>
                <a:latin typeface="Helvetica Neue"/>
                <a:ea typeface="Helvetica Neue"/>
                <a:cs typeface="Helvetica Neue"/>
                <a:sym typeface="Helvetica Neue"/>
              </a:rPr>
              <a:t>” because they are embedded into a space (e.g. semantic space).</a:t>
            </a:r>
            <a:endParaRPr sz="24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Embeddings are standardized as the way to represent meaning in Natural Language Processing.</a:t>
            </a:r>
            <a:endParaRPr sz="2400">
              <a:solidFill>
                <a:schemeClr val="lt1"/>
              </a:solidFill>
              <a:latin typeface="Helvetica Neue"/>
              <a:ea typeface="Helvetica Neue"/>
              <a:cs typeface="Helvetica Neue"/>
              <a:sym typeface="Helvetica Neue"/>
            </a:endParaRPr>
          </a:p>
          <a:p>
            <a:pPr indent="-368300" lvl="1" marL="9144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Every modern NLP algorithm uses embeddings as the representation of word meaning.</a:t>
            </a:r>
            <a:endParaRPr sz="22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100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They are a fine-grained model of meaning for similarity.</a:t>
            </a:r>
            <a:endParaRPr sz="2400">
              <a:solidFill>
                <a:schemeClr val="lt1"/>
              </a:solidFill>
              <a:latin typeface="Helvetica Neue"/>
              <a:ea typeface="Helvetica Neue"/>
              <a:cs typeface="Helvetica Neue"/>
              <a:sym typeface="Helvetica Neue"/>
            </a:endParaRPr>
          </a:p>
        </p:txBody>
      </p:sp>
      <p:sp>
        <p:nvSpPr>
          <p:cNvPr id="219" name="Google Shape;219;g20691345755_0_9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Define Meaning as a Vector</a:t>
            </a:r>
            <a:endParaRPr b="1" sz="3100">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0691345755_0_104"/>
          <p:cNvSpPr txBox="1"/>
          <p:nvPr>
            <p:ph idx="1" type="body"/>
          </p:nvPr>
        </p:nvSpPr>
        <p:spPr>
          <a:xfrm>
            <a:off x="205450" y="969250"/>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Consider Sentiment Analysis task:</a:t>
            </a:r>
            <a:endParaRPr sz="2400">
              <a:solidFill>
                <a:schemeClr val="lt1"/>
              </a:solidFill>
              <a:latin typeface="Helvetica Neue"/>
              <a:ea typeface="Helvetica Neue"/>
              <a:cs typeface="Helvetica Neue"/>
              <a:sym typeface="Helvetica Neue"/>
            </a:endParaRPr>
          </a:p>
          <a:p>
            <a:pPr indent="-381000" lvl="1" marL="9144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With words, a feature is a word identity:</a:t>
            </a:r>
            <a:endParaRPr sz="2400">
              <a:solidFill>
                <a:schemeClr val="lt1"/>
              </a:solidFill>
              <a:latin typeface="Helvetica Neue"/>
              <a:ea typeface="Helvetica Neue"/>
              <a:cs typeface="Helvetica Neue"/>
              <a:sym typeface="Helvetica Neue"/>
            </a:endParaRPr>
          </a:p>
          <a:p>
            <a:pPr indent="-374650" lvl="2" marL="1371600" rtl="0" algn="l">
              <a:lnSpc>
                <a:spcPct val="115000"/>
              </a:lnSpc>
              <a:spcBef>
                <a:spcPts val="0"/>
              </a:spcBef>
              <a:spcAft>
                <a:spcPts val="0"/>
              </a:spcAft>
              <a:buClr>
                <a:srgbClr val="FFFFFF"/>
              </a:buClr>
              <a:buSzPts val="2300"/>
              <a:buFont typeface="Helvetica Neue"/>
              <a:buChar char="■"/>
            </a:pPr>
            <a:r>
              <a:rPr lang="en" sz="2300">
                <a:solidFill>
                  <a:srgbClr val="FFFFFF"/>
                </a:solidFill>
                <a:latin typeface="Helvetica Neue"/>
                <a:ea typeface="Helvetica Neue"/>
                <a:cs typeface="Helvetica Neue"/>
                <a:sym typeface="Helvetica Neue"/>
              </a:rPr>
              <a:t>Previous word was w</a:t>
            </a:r>
            <a:r>
              <a:rPr baseline="-25000" lang="en" sz="2300">
                <a:solidFill>
                  <a:srgbClr val="FFFFFF"/>
                </a:solidFill>
                <a:latin typeface="Helvetica Neue"/>
                <a:ea typeface="Helvetica Neue"/>
                <a:cs typeface="Helvetica Neue"/>
                <a:sym typeface="Helvetica Neue"/>
              </a:rPr>
              <a:t>5 </a:t>
            </a:r>
            <a:r>
              <a:rPr lang="en" sz="2300">
                <a:solidFill>
                  <a:srgbClr val="FFFFFF"/>
                </a:solidFill>
                <a:latin typeface="Helvetica Neue"/>
                <a:ea typeface="Helvetica Neue"/>
                <a:cs typeface="Helvetica Neue"/>
                <a:sym typeface="Helvetica Neue"/>
              </a:rPr>
              <a:t>= </a:t>
            </a:r>
            <a:r>
              <a:rPr i="1" lang="en" sz="2300">
                <a:solidFill>
                  <a:srgbClr val="FFFFFF"/>
                </a:solidFill>
                <a:latin typeface="Helvetica Neue"/>
                <a:ea typeface="Helvetica Neue"/>
                <a:cs typeface="Helvetica Neue"/>
                <a:sym typeface="Helvetica Neue"/>
              </a:rPr>
              <a:t>terrible</a:t>
            </a:r>
            <a:endParaRPr i="1" sz="2300">
              <a:solidFill>
                <a:srgbClr val="FFFFFF"/>
              </a:solidFill>
              <a:latin typeface="Helvetica Neue"/>
              <a:ea typeface="Helvetica Neue"/>
              <a:cs typeface="Helvetica Neue"/>
              <a:sym typeface="Helvetica Neue"/>
            </a:endParaRPr>
          </a:p>
          <a:p>
            <a:pPr indent="-374650" lvl="2" marL="1371600" rtl="0" algn="l">
              <a:lnSpc>
                <a:spcPct val="115000"/>
              </a:lnSpc>
              <a:spcBef>
                <a:spcPts val="0"/>
              </a:spcBef>
              <a:spcAft>
                <a:spcPts val="0"/>
              </a:spcAft>
              <a:buClr>
                <a:srgbClr val="FFFFFF"/>
              </a:buClr>
              <a:buSzPts val="2300"/>
              <a:buFont typeface="Helvetica Neue"/>
              <a:buChar char="■"/>
            </a:pPr>
            <a:r>
              <a:rPr lang="en" sz="2300">
                <a:solidFill>
                  <a:srgbClr val="FFFFFF"/>
                </a:solidFill>
                <a:latin typeface="Helvetica Neue"/>
                <a:ea typeface="Helvetica Neue"/>
                <a:cs typeface="Helvetica Neue"/>
                <a:sym typeface="Helvetica Neue"/>
              </a:rPr>
              <a:t>Requires the exact same word in the training and test.</a:t>
            </a:r>
            <a:endParaRPr sz="2300">
              <a:solidFill>
                <a:srgbClr val="FFFFFF"/>
              </a:solidFill>
              <a:latin typeface="Helvetica Neue"/>
              <a:ea typeface="Helvetica Neue"/>
              <a:cs typeface="Helvetica Neue"/>
              <a:sym typeface="Helvetica Neue"/>
            </a:endParaRPr>
          </a:p>
          <a:p>
            <a:pPr indent="-381000" lvl="1" marL="9144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With embeddings:</a:t>
            </a:r>
            <a:endParaRPr sz="2300">
              <a:solidFill>
                <a:schemeClr val="lt1"/>
              </a:solidFill>
              <a:latin typeface="Helvetica Neue"/>
              <a:ea typeface="Helvetica Neue"/>
              <a:cs typeface="Helvetica Neue"/>
              <a:sym typeface="Helvetica Neue"/>
            </a:endParaRPr>
          </a:p>
        </p:txBody>
      </p:sp>
      <p:sp>
        <p:nvSpPr>
          <p:cNvPr id="225" name="Google Shape;225;g20691345755_0_10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Intuition: Why Vectors?</a:t>
            </a:r>
            <a:endParaRPr b="1" sz="3100">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0691345755_0_114"/>
          <p:cNvSpPr txBox="1"/>
          <p:nvPr>
            <p:ph idx="1" type="body"/>
          </p:nvPr>
        </p:nvSpPr>
        <p:spPr>
          <a:xfrm>
            <a:off x="205450" y="969250"/>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Consider Sentiment Analysis task:</a:t>
            </a:r>
            <a:endParaRPr sz="2400">
              <a:solidFill>
                <a:schemeClr val="lt1"/>
              </a:solidFill>
              <a:latin typeface="Helvetica Neue"/>
              <a:ea typeface="Helvetica Neue"/>
              <a:cs typeface="Helvetica Neue"/>
              <a:sym typeface="Helvetica Neue"/>
            </a:endParaRPr>
          </a:p>
          <a:p>
            <a:pPr indent="-381000" lvl="1" marL="9144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With words, a feature is a word identity:</a:t>
            </a:r>
            <a:endParaRPr sz="2400">
              <a:solidFill>
                <a:schemeClr val="lt1"/>
              </a:solidFill>
              <a:latin typeface="Helvetica Neue"/>
              <a:ea typeface="Helvetica Neue"/>
              <a:cs typeface="Helvetica Neue"/>
              <a:sym typeface="Helvetica Neue"/>
            </a:endParaRPr>
          </a:p>
          <a:p>
            <a:pPr indent="-374650" lvl="2" marL="13716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Previous word was w</a:t>
            </a:r>
            <a:r>
              <a:rPr baseline="-25000" lang="en" sz="2300">
                <a:solidFill>
                  <a:schemeClr val="lt1"/>
                </a:solidFill>
                <a:latin typeface="Helvetica Neue"/>
                <a:ea typeface="Helvetica Neue"/>
                <a:cs typeface="Helvetica Neue"/>
                <a:sym typeface="Helvetica Neue"/>
              </a:rPr>
              <a:t>5 </a:t>
            </a:r>
            <a:r>
              <a:rPr lang="en" sz="2300">
                <a:solidFill>
                  <a:schemeClr val="lt1"/>
                </a:solidFill>
                <a:latin typeface="Helvetica Neue"/>
                <a:ea typeface="Helvetica Neue"/>
                <a:cs typeface="Helvetica Neue"/>
                <a:sym typeface="Helvetica Neue"/>
              </a:rPr>
              <a:t>= </a:t>
            </a:r>
            <a:r>
              <a:rPr i="1" lang="en" sz="2300">
                <a:solidFill>
                  <a:schemeClr val="lt1"/>
                </a:solidFill>
                <a:latin typeface="Helvetica Neue"/>
                <a:ea typeface="Helvetica Neue"/>
                <a:cs typeface="Helvetica Neue"/>
                <a:sym typeface="Helvetica Neue"/>
              </a:rPr>
              <a:t>terrible</a:t>
            </a:r>
            <a:endParaRPr i="1" sz="2300">
              <a:solidFill>
                <a:schemeClr val="lt1"/>
              </a:solidFill>
              <a:latin typeface="Helvetica Neue"/>
              <a:ea typeface="Helvetica Neue"/>
              <a:cs typeface="Helvetica Neue"/>
              <a:sym typeface="Helvetica Neue"/>
            </a:endParaRPr>
          </a:p>
          <a:p>
            <a:pPr indent="-374650" lvl="2" marL="13716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Requires the exact same word in the training and test.</a:t>
            </a:r>
            <a:endParaRPr sz="2300">
              <a:solidFill>
                <a:schemeClr val="lt1"/>
              </a:solidFill>
              <a:latin typeface="Helvetica Neue"/>
              <a:ea typeface="Helvetica Neue"/>
              <a:cs typeface="Helvetica Neue"/>
              <a:sym typeface="Helvetica Neue"/>
            </a:endParaRPr>
          </a:p>
          <a:p>
            <a:pPr indent="-381000" lvl="1" marL="9144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With embeddings:</a:t>
            </a:r>
            <a:endParaRPr sz="2300">
              <a:solidFill>
                <a:schemeClr val="lt1"/>
              </a:solidFill>
              <a:latin typeface="Helvetica Neue"/>
              <a:ea typeface="Helvetica Neue"/>
              <a:cs typeface="Helvetica Neue"/>
              <a:sym typeface="Helvetica Neue"/>
            </a:endParaRPr>
          </a:p>
        </p:txBody>
      </p:sp>
      <p:sp>
        <p:nvSpPr>
          <p:cNvPr id="231" name="Google Shape;231;g20691345755_0_11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Intuition: Why Vectors?</a:t>
            </a:r>
            <a:endParaRPr b="1" sz="3100">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0691345755_0_109"/>
          <p:cNvSpPr txBox="1"/>
          <p:nvPr>
            <p:ph idx="1" type="body"/>
          </p:nvPr>
        </p:nvSpPr>
        <p:spPr>
          <a:xfrm>
            <a:off x="205450" y="969250"/>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Consider Sentiment Analysis task:</a:t>
            </a:r>
            <a:endParaRPr sz="2400">
              <a:solidFill>
                <a:schemeClr val="lt1"/>
              </a:solidFill>
              <a:latin typeface="Helvetica Neue"/>
              <a:ea typeface="Helvetica Neue"/>
              <a:cs typeface="Helvetica Neue"/>
              <a:sym typeface="Helvetica Neue"/>
            </a:endParaRPr>
          </a:p>
          <a:p>
            <a:pPr indent="-381000" lvl="1" marL="9144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With words, a feature is a word identity:</a:t>
            </a:r>
            <a:endParaRPr sz="2400">
              <a:solidFill>
                <a:schemeClr val="lt1"/>
              </a:solidFill>
              <a:latin typeface="Helvetica Neue"/>
              <a:ea typeface="Helvetica Neue"/>
              <a:cs typeface="Helvetica Neue"/>
              <a:sym typeface="Helvetica Neue"/>
            </a:endParaRPr>
          </a:p>
          <a:p>
            <a:pPr indent="-374650" lvl="2" marL="13716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Previous word was w</a:t>
            </a:r>
            <a:r>
              <a:rPr baseline="-25000" lang="en" sz="2300">
                <a:solidFill>
                  <a:schemeClr val="lt1"/>
                </a:solidFill>
                <a:latin typeface="Helvetica Neue"/>
                <a:ea typeface="Helvetica Neue"/>
                <a:cs typeface="Helvetica Neue"/>
                <a:sym typeface="Helvetica Neue"/>
              </a:rPr>
              <a:t>5 </a:t>
            </a:r>
            <a:r>
              <a:rPr lang="en" sz="2300">
                <a:solidFill>
                  <a:schemeClr val="lt1"/>
                </a:solidFill>
                <a:latin typeface="Helvetica Neue"/>
                <a:ea typeface="Helvetica Neue"/>
                <a:cs typeface="Helvetica Neue"/>
                <a:sym typeface="Helvetica Neue"/>
              </a:rPr>
              <a:t>= </a:t>
            </a:r>
            <a:r>
              <a:rPr i="1" lang="en" sz="2300">
                <a:solidFill>
                  <a:schemeClr val="lt1"/>
                </a:solidFill>
                <a:latin typeface="Helvetica Neue"/>
                <a:ea typeface="Helvetica Neue"/>
                <a:cs typeface="Helvetica Neue"/>
                <a:sym typeface="Helvetica Neue"/>
              </a:rPr>
              <a:t>terrible</a:t>
            </a:r>
            <a:endParaRPr i="1" sz="2300">
              <a:solidFill>
                <a:schemeClr val="lt1"/>
              </a:solidFill>
              <a:latin typeface="Helvetica Neue"/>
              <a:ea typeface="Helvetica Neue"/>
              <a:cs typeface="Helvetica Neue"/>
              <a:sym typeface="Helvetica Neue"/>
            </a:endParaRPr>
          </a:p>
          <a:p>
            <a:pPr indent="-374650" lvl="2" marL="13716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Requires the exact same word in the training and test.</a:t>
            </a:r>
            <a:endParaRPr sz="2300">
              <a:solidFill>
                <a:schemeClr val="lt1"/>
              </a:solidFill>
              <a:latin typeface="Helvetica Neue"/>
              <a:ea typeface="Helvetica Neue"/>
              <a:cs typeface="Helvetica Neue"/>
              <a:sym typeface="Helvetica Neue"/>
            </a:endParaRPr>
          </a:p>
          <a:p>
            <a:pPr indent="-381000" lvl="1" marL="9144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With embeddings:</a:t>
            </a:r>
            <a:endParaRPr sz="2400">
              <a:solidFill>
                <a:schemeClr val="lt1"/>
              </a:solidFill>
              <a:latin typeface="Helvetica Neue"/>
              <a:ea typeface="Helvetica Neue"/>
              <a:cs typeface="Helvetica Neue"/>
              <a:sym typeface="Helvetica Neue"/>
            </a:endParaRPr>
          </a:p>
          <a:p>
            <a:pPr indent="-374650" lvl="2" marL="13716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Features is a vector</a:t>
            </a:r>
            <a:endParaRPr sz="2300">
              <a:solidFill>
                <a:schemeClr val="lt1"/>
              </a:solidFill>
              <a:latin typeface="Helvetica Neue"/>
              <a:ea typeface="Helvetica Neue"/>
              <a:cs typeface="Helvetica Neue"/>
              <a:sym typeface="Helvetica Neue"/>
            </a:endParaRPr>
          </a:p>
          <a:p>
            <a:pPr indent="-374650" lvl="2" marL="13716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Previous word was [35, 22, 17, …]</a:t>
            </a:r>
            <a:endParaRPr sz="2300">
              <a:solidFill>
                <a:schemeClr val="lt1"/>
              </a:solidFill>
              <a:latin typeface="Helvetica Neue"/>
              <a:ea typeface="Helvetica Neue"/>
              <a:cs typeface="Helvetica Neue"/>
              <a:sym typeface="Helvetica Neue"/>
            </a:endParaRPr>
          </a:p>
          <a:p>
            <a:pPr indent="-374650" lvl="2" marL="13716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In the test set a similar vector [34, 21, 14, …]</a:t>
            </a:r>
            <a:endParaRPr sz="2300">
              <a:solidFill>
                <a:schemeClr val="lt1"/>
              </a:solidFill>
              <a:latin typeface="Helvetica Neue"/>
              <a:ea typeface="Helvetica Neue"/>
              <a:cs typeface="Helvetica Neue"/>
              <a:sym typeface="Helvetica Neue"/>
            </a:endParaRPr>
          </a:p>
          <a:p>
            <a:pPr indent="-374650" lvl="2" marL="13716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We can generalize to similar but unseen words!</a:t>
            </a:r>
            <a:endParaRPr sz="2300">
              <a:solidFill>
                <a:schemeClr val="lt1"/>
              </a:solidFill>
              <a:latin typeface="Helvetica Neue"/>
              <a:ea typeface="Helvetica Neue"/>
              <a:cs typeface="Helvetica Neue"/>
              <a:sym typeface="Helvetica Neue"/>
            </a:endParaRPr>
          </a:p>
        </p:txBody>
      </p:sp>
      <p:sp>
        <p:nvSpPr>
          <p:cNvPr id="237" name="Google Shape;237;g20691345755_0_10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Intuition: Why Vectors?</a:t>
            </a:r>
            <a:endParaRPr b="1" sz="3100">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Represent Words</a:t>
            </a:r>
            <a:br>
              <a:rPr b="1" lang="en" sz="3100">
                <a:latin typeface="Helvetica Neue"/>
                <a:ea typeface="Helvetica Neue"/>
                <a:cs typeface="Helvetica Neue"/>
                <a:sym typeface="Helvetica Neue"/>
              </a:rPr>
            </a:br>
            <a:r>
              <a:rPr b="1" lang="en" sz="2900">
                <a:latin typeface="Helvetica Neue"/>
                <a:ea typeface="Helvetica Neue"/>
                <a:cs typeface="Helvetica Neue"/>
                <a:sym typeface="Helvetica Neue"/>
              </a:rPr>
              <a:t>Term-Document Matrix</a:t>
            </a:r>
            <a:endParaRPr b="1" sz="2900">
              <a:latin typeface="Helvetica Neue"/>
              <a:ea typeface="Helvetica Neue"/>
              <a:cs typeface="Helvetica Neue"/>
              <a:sym typeface="Helvetica Neue"/>
            </a:endParaRPr>
          </a:p>
        </p:txBody>
      </p:sp>
      <p:graphicFrame>
        <p:nvGraphicFramePr>
          <p:cNvPr id="243" name="Google Shape;243;p10"/>
          <p:cNvGraphicFramePr/>
          <p:nvPr/>
        </p:nvGraphicFramePr>
        <p:xfrm>
          <a:off x="784000" y="1202825"/>
          <a:ext cx="3000000" cy="3000000"/>
        </p:xfrm>
        <a:graphic>
          <a:graphicData uri="http://schemas.openxmlformats.org/drawingml/2006/table">
            <a:tbl>
              <a:tblPr>
                <a:noFill/>
                <a:tableStyleId>{DD341DCB-29AB-4123-9A05-007E7148375D}</a:tableStyleId>
              </a:tblPr>
              <a:tblGrid>
                <a:gridCol w="1303775"/>
                <a:gridCol w="1616125"/>
                <a:gridCol w="1772250"/>
                <a:gridCol w="1737575"/>
                <a:gridCol w="1130275"/>
              </a:tblGrid>
              <a:tr h="163100">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As You Like It</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Twelfth Night</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Julius Caesar</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Henry V</a:t>
                      </a:r>
                      <a:endParaRPr b="1" sz="1700" u="none" cap="none" strike="noStrike"/>
                    </a:p>
                  </a:txBody>
                  <a:tcPr marT="91425" marB="91425" marR="91425" marL="91425">
                    <a:solidFill>
                      <a:srgbClr val="F3F3F3"/>
                    </a:solidFill>
                  </a:tcPr>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battle</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1</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7</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17</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soldier</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2</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80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62</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89</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fool</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36</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58</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1</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4</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clown</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20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15</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2</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3</a:t>
                      </a:r>
                      <a:endParaRPr sz="1700" u="none" cap="none" strike="noStrike"/>
                    </a:p>
                  </a:txBody>
                  <a:tcPr marT="91425" marB="91425" marR="91425" marL="9142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0691345755_0_4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SzPts val="900"/>
              <a:buNone/>
            </a:pPr>
            <a:r>
              <a:rPr b="1" lang="en" sz="3100">
                <a:solidFill>
                  <a:schemeClr val="lt1"/>
                </a:solidFill>
                <a:latin typeface="Helvetica Neue"/>
                <a:ea typeface="Helvetica Neue"/>
                <a:cs typeface="Helvetica Neue"/>
                <a:sym typeface="Helvetica Neue"/>
              </a:rPr>
              <a:t>Represent Words</a:t>
            </a:r>
            <a:br>
              <a:rPr b="1" lang="en" sz="3100">
                <a:solidFill>
                  <a:schemeClr val="lt1"/>
                </a:solidFill>
                <a:latin typeface="Helvetica Neue"/>
                <a:ea typeface="Helvetica Neue"/>
                <a:cs typeface="Helvetica Neue"/>
                <a:sym typeface="Helvetica Neue"/>
              </a:rPr>
            </a:br>
            <a:r>
              <a:rPr b="1" lang="en" sz="2900">
                <a:solidFill>
                  <a:schemeClr val="lt1"/>
                </a:solidFill>
                <a:latin typeface="Helvetica Neue"/>
                <a:ea typeface="Helvetica Neue"/>
                <a:cs typeface="Helvetica Neue"/>
                <a:sym typeface="Helvetica Neue"/>
              </a:rPr>
              <a:t>Term-Document Matrix</a:t>
            </a:r>
            <a:endParaRPr b="1" sz="2900">
              <a:solidFill>
                <a:schemeClr val="lt1"/>
              </a:solidFill>
              <a:latin typeface="Helvetica Neue"/>
              <a:ea typeface="Helvetica Neue"/>
              <a:cs typeface="Helvetica Neue"/>
              <a:sym typeface="Helvetica Neue"/>
            </a:endParaRPr>
          </a:p>
          <a:p>
            <a:pPr indent="0" lvl="0" marL="0" rtl="0" algn="l">
              <a:lnSpc>
                <a:spcPct val="100000"/>
              </a:lnSpc>
              <a:spcBef>
                <a:spcPts val="0"/>
              </a:spcBef>
              <a:spcAft>
                <a:spcPts val="0"/>
              </a:spcAft>
              <a:buSzPts val="900"/>
              <a:buNone/>
            </a:pPr>
            <a:r>
              <a:t/>
            </a:r>
            <a:endParaRPr b="1" sz="3100">
              <a:latin typeface="Helvetica Neue"/>
              <a:ea typeface="Helvetica Neue"/>
              <a:cs typeface="Helvetica Neue"/>
              <a:sym typeface="Helvetica Neue"/>
            </a:endParaRPr>
          </a:p>
        </p:txBody>
      </p:sp>
      <p:graphicFrame>
        <p:nvGraphicFramePr>
          <p:cNvPr id="249" name="Google Shape;249;g20691345755_0_42"/>
          <p:cNvGraphicFramePr/>
          <p:nvPr/>
        </p:nvGraphicFramePr>
        <p:xfrm>
          <a:off x="784000" y="1202825"/>
          <a:ext cx="3000000" cy="3000000"/>
        </p:xfrm>
        <a:graphic>
          <a:graphicData uri="http://schemas.openxmlformats.org/drawingml/2006/table">
            <a:tbl>
              <a:tblPr>
                <a:noFill/>
                <a:tableStyleId>{DD341DCB-29AB-4123-9A05-007E7148375D}</a:tableStyleId>
              </a:tblPr>
              <a:tblGrid>
                <a:gridCol w="1303775"/>
                <a:gridCol w="1616125"/>
                <a:gridCol w="1772250"/>
                <a:gridCol w="1737575"/>
                <a:gridCol w="1130275"/>
              </a:tblGrid>
              <a:tr h="163100">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As You Like It</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Twelfth Night</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Julius Caesar</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Henry V</a:t>
                      </a:r>
                      <a:endParaRPr b="1" sz="1700" u="none" cap="none" strike="noStrike"/>
                    </a:p>
                  </a:txBody>
                  <a:tcPr marT="91425" marB="91425" marR="91425" marL="91425">
                    <a:solidFill>
                      <a:srgbClr val="F3F3F3"/>
                    </a:solidFill>
                  </a:tcPr>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battle</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1</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7</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17</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soldier</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2</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80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62</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89</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fool</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36</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58</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1</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4</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clown</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20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15</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2</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3</a:t>
                      </a:r>
                      <a:endParaRPr sz="1700" u="none" cap="none" strike="noStrike"/>
                    </a:p>
                  </a:txBody>
                  <a:tcPr marT="91425" marB="91425" marR="91425" marL="91425"/>
                </a:tc>
              </a:tr>
            </a:tbl>
          </a:graphicData>
        </a:graphic>
      </p:graphicFrame>
      <p:sp>
        <p:nvSpPr>
          <p:cNvPr id="250" name="Google Shape;250;g20691345755_0_42"/>
          <p:cNvSpPr txBox="1"/>
          <p:nvPr/>
        </p:nvSpPr>
        <p:spPr>
          <a:xfrm>
            <a:off x="205450" y="3504900"/>
            <a:ext cx="7560000" cy="492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lt1"/>
              </a:buClr>
              <a:buSzPts val="2000"/>
              <a:buFont typeface="Helvetica Neue"/>
              <a:buChar char="❏"/>
            </a:pPr>
            <a:r>
              <a:rPr b="0" i="0" lang="en" sz="2000" u="none" cap="none" strike="noStrike">
                <a:solidFill>
                  <a:schemeClr val="lt1"/>
                </a:solidFill>
                <a:latin typeface="Helvetica Neue"/>
                <a:ea typeface="Helvetica Neue"/>
                <a:cs typeface="Helvetica Neue"/>
                <a:sym typeface="Helvetica Neue"/>
              </a:rPr>
              <a:t>Context = appearing in the same document.</a:t>
            </a:r>
            <a:endParaRPr b="0" i="0" sz="20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SzPts val="900"/>
              <a:buNone/>
            </a:pPr>
            <a:r>
              <a:rPr b="1" lang="en" sz="3100">
                <a:solidFill>
                  <a:schemeClr val="lt1"/>
                </a:solidFill>
                <a:latin typeface="Helvetica Neue"/>
                <a:ea typeface="Helvetica Neue"/>
                <a:cs typeface="Helvetica Neue"/>
                <a:sym typeface="Helvetica Neue"/>
              </a:rPr>
              <a:t>Represent Words</a:t>
            </a:r>
            <a:br>
              <a:rPr b="1" lang="en" sz="3100">
                <a:solidFill>
                  <a:schemeClr val="lt1"/>
                </a:solidFill>
                <a:latin typeface="Helvetica Neue"/>
                <a:ea typeface="Helvetica Neue"/>
                <a:cs typeface="Helvetica Neue"/>
                <a:sym typeface="Helvetica Neue"/>
              </a:rPr>
            </a:br>
            <a:r>
              <a:rPr b="1" lang="en" sz="2900">
                <a:solidFill>
                  <a:schemeClr val="lt1"/>
                </a:solidFill>
                <a:latin typeface="Helvetica Neue"/>
                <a:ea typeface="Helvetica Neue"/>
                <a:cs typeface="Helvetica Neue"/>
                <a:sym typeface="Helvetica Neue"/>
              </a:rPr>
              <a:t>Term-Document Matrix</a:t>
            </a:r>
            <a:endParaRPr b="1" sz="2900">
              <a:solidFill>
                <a:schemeClr val="lt1"/>
              </a:solidFill>
              <a:latin typeface="Helvetica Neue"/>
              <a:ea typeface="Helvetica Neue"/>
              <a:cs typeface="Helvetica Neue"/>
              <a:sym typeface="Helvetica Neue"/>
            </a:endParaRPr>
          </a:p>
          <a:p>
            <a:pPr indent="0" lvl="0" marL="0" rtl="0" algn="l">
              <a:spcBef>
                <a:spcPts val="0"/>
              </a:spcBef>
              <a:spcAft>
                <a:spcPts val="0"/>
              </a:spcAft>
              <a:buSzPts val="900"/>
              <a:buNone/>
            </a:pPr>
            <a:r>
              <a:t/>
            </a:r>
            <a:endParaRPr b="1" sz="3100">
              <a:solidFill>
                <a:schemeClr val="lt1"/>
              </a:solidFill>
              <a:latin typeface="Helvetica Neue"/>
              <a:ea typeface="Helvetica Neue"/>
              <a:cs typeface="Helvetica Neue"/>
              <a:sym typeface="Helvetica Neue"/>
            </a:endParaRPr>
          </a:p>
          <a:p>
            <a:pPr indent="0" lvl="0" marL="0" rtl="0" algn="l">
              <a:lnSpc>
                <a:spcPct val="100000"/>
              </a:lnSpc>
              <a:spcBef>
                <a:spcPts val="0"/>
              </a:spcBef>
              <a:spcAft>
                <a:spcPts val="0"/>
              </a:spcAft>
              <a:buSzPts val="900"/>
              <a:buNone/>
            </a:pPr>
            <a:r>
              <a:t/>
            </a:r>
            <a:endParaRPr b="1" sz="3100">
              <a:solidFill>
                <a:schemeClr val="lt1"/>
              </a:solidFill>
              <a:latin typeface="Helvetica Neue"/>
              <a:ea typeface="Helvetica Neue"/>
              <a:cs typeface="Helvetica Neue"/>
              <a:sym typeface="Helvetica Neue"/>
            </a:endParaRPr>
          </a:p>
        </p:txBody>
      </p:sp>
      <p:graphicFrame>
        <p:nvGraphicFramePr>
          <p:cNvPr id="256" name="Google Shape;256;p11"/>
          <p:cNvGraphicFramePr/>
          <p:nvPr/>
        </p:nvGraphicFramePr>
        <p:xfrm>
          <a:off x="784000" y="1202825"/>
          <a:ext cx="3000000" cy="3000000"/>
        </p:xfrm>
        <a:graphic>
          <a:graphicData uri="http://schemas.openxmlformats.org/drawingml/2006/table">
            <a:tbl>
              <a:tblPr>
                <a:noFill/>
                <a:tableStyleId>{DD341DCB-29AB-4123-9A05-007E7148375D}</a:tableStyleId>
              </a:tblPr>
              <a:tblGrid>
                <a:gridCol w="1303775"/>
                <a:gridCol w="1616125"/>
                <a:gridCol w="1772250"/>
                <a:gridCol w="1737575"/>
                <a:gridCol w="1130275"/>
              </a:tblGrid>
              <a:tr h="163100">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As You Like It</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Twelfth Night</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Julius Caesar</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Henry V</a:t>
                      </a:r>
                      <a:endParaRPr b="1" sz="1700" u="none" cap="none" strike="noStrike"/>
                    </a:p>
                  </a:txBody>
                  <a:tcPr marT="91425" marB="91425" marR="91425" marL="91425">
                    <a:solidFill>
                      <a:srgbClr val="F3F3F3"/>
                    </a:solidFill>
                  </a:tcPr>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battle</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1</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7</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17</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soldier</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2</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80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62</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89</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fool</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36</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58</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1</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4</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clown</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20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15</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2</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3</a:t>
                      </a:r>
                      <a:endParaRPr sz="1700" u="none" cap="none" strike="noStrike"/>
                    </a:p>
                  </a:txBody>
                  <a:tcPr marT="91425" marB="91425" marR="91425" marL="91425"/>
                </a:tc>
              </a:tr>
            </a:tbl>
          </a:graphicData>
        </a:graphic>
      </p:graphicFrame>
      <p:sp>
        <p:nvSpPr>
          <p:cNvPr id="257" name="Google Shape;257;p11"/>
          <p:cNvSpPr txBox="1"/>
          <p:nvPr/>
        </p:nvSpPr>
        <p:spPr>
          <a:xfrm>
            <a:off x="205450" y="3504900"/>
            <a:ext cx="7560000" cy="1200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lt1"/>
              </a:buClr>
              <a:buSzPts val="2000"/>
              <a:buFont typeface="Helvetica Neue"/>
              <a:buChar char="❏"/>
            </a:pPr>
            <a:r>
              <a:rPr b="0" i="0" lang="en" sz="2000" u="none" cap="none" strike="noStrike">
                <a:solidFill>
                  <a:schemeClr val="lt1"/>
                </a:solidFill>
                <a:latin typeface="Helvetica Neue"/>
                <a:ea typeface="Helvetica Neue"/>
                <a:cs typeface="Helvetica Neue"/>
                <a:sym typeface="Helvetica Neue"/>
              </a:rPr>
              <a:t>Context = appearing in the same document.</a:t>
            </a:r>
            <a:endParaRPr b="0" i="0" sz="2000" u="none" cap="none" strike="noStrike">
              <a:solidFill>
                <a:schemeClr val="lt1"/>
              </a:solidFill>
              <a:latin typeface="Helvetica Neue"/>
              <a:ea typeface="Helvetica Neue"/>
              <a:cs typeface="Helvetica Neue"/>
              <a:sym typeface="Helvetica Neue"/>
            </a:endParaRPr>
          </a:p>
          <a:p>
            <a:pPr indent="-355600" lvl="0" marL="457200" marR="0" rtl="0" algn="l">
              <a:lnSpc>
                <a:spcPct val="115000"/>
              </a:lnSpc>
              <a:spcBef>
                <a:spcPts val="0"/>
              </a:spcBef>
              <a:spcAft>
                <a:spcPts val="0"/>
              </a:spcAft>
              <a:buClr>
                <a:schemeClr val="lt1"/>
              </a:buClr>
              <a:buSzPts val="2000"/>
              <a:buFont typeface="Helvetica Neue"/>
              <a:buChar char="❏"/>
            </a:pPr>
            <a:r>
              <a:rPr b="1" i="0" lang="en" sz="2000" u="none" cap="none" strike="noStrike">
                <a:solidFill>
                  <a:srgbClr val="980000"/>
                </a:solidFill>
                <a:latin typeface="Helvetica Neue"/>
                <a:ea typeface="Helvetica Neue"/>
                <a:cs typeface="Helvetica Neue"/>
                <a:sym typeface="Helvetica Neue"/>
              </a:rPr>
              <a:t>Vector Space Model</a:t>
            </a:r>
            <a:r>
              <a:rPr b="0" i="0" lang="en" sz="2000" u="none" cap="none" strike="noStrike">
                <a:solidFill>
                  <a:schemeClr val="lt1"/>
                </a:solidFill>
                <a:latin typeface="Helvetica Neue"/>
                <a:ea typeface="Helvetica Neue"/>
                <a:cs typeface="Helvetica Neue"/>
                <a:sym typeface="Helvetica Neue"/>
              </a:rPr>
              <a:t>: Each document is represented as a column vector of </a:t>
            </a:r>
            <a:r>
              <a:rPr lang="en" sz="2000">
                <a:solidFill>
                  <a:schemeClr val="lt1"/>
                </a:solidFill>
                <a:latin typeface="Helvetica Neue"/>
                <a:ea typeface="Helvetica Neue"/>
                <a:cs typeface="Helvetica Neue"/>
                <a:sym typeface="Helvetica Neue"/>
              </a:rPr>
              <a:t>V</a:t>
            </a:r>
            <a:r>
              <a:rPr b="0" i="0" lang="en" sz="2000" u="none" cap="none" strike="noStrike">
                <a:solidFill>
                  <a:schemeClr val="lt1"/>
                </a:solidFill>
                <a:latin typeface="Helvetica Neue"/>
                <a:ea typeface="Helvetica Neue"/>
                <a:cs typeface="Helvetica Neue"/>
                <a:sym typeface="Helvetica Neue"/>
              </a:rPr>
              <a:t> dimensions.</a:t>
            </a:r>
            <a:endParaRPr b="0" i="0" sz="2000" u="none" cap="none" strike="noStrike">
              <a:solidFill>
                <a:schemeClr val="lt1"/>
              </a:solidFill>
              <a:latin typeface="Helvetica Neue"/>
              <a:ea typeface="Helvetica Neue"/>
              <a:cs typeface="Helvetica Neue"/>
              <a:sym typeface="Helvetica Neue"/>
            </a:endParaRPr>
          </a:p>
        </p:txBody>
      </p:sp>
      <p:sp>
        <p:nvSpPr>
          <p:cNvPr id="258" name="Google Shape;258;p11"/>
          <p:cNvSpPr/>
          <p:nvPr/>
        </p:nvSpPr>
        <p:spPr>
          <a:xfrm>
            <a:off x="2630551" y="1676252"/>
            <a:ext cx="555300" cy="17871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1"/>
          <p:cNvSpPr/>
          <p:nvPr/>
        </p:nvSpPr>
        <p:spPr>
          <a:xfrm>
            <a:off x="4324303" y="1676252"/>
            <a:ext cx="555300" cy="17871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1"/>
          <p:cNvSpPr/>
          <p:nvPr/>
        </p:nvSpPr>
        <p:spPr>
          <a:xfrm>
            <a:off x="6076903" y="1676252"/>
            <a:ext cx="555300" cy="17871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1"/>
          <p:cNvSpPr/>
          <p:nvPr/>
        </p:nvSpPr>
        <p:spPr>
          <a:xfrm>
            <a:off x="7507352" y="1676252"/>
            <a:ext cx="555300" cy="17871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Count-based Representations</a:t>
            </a:r>
            <a:endParaRPr b="1" sz="3100">
              <a:latin typeface="Helvetica Neue"/>
              <a:ea typeface="Helvetica Neue"/>
              <a:cs typeface="Helvetica Neue"/>
              <a:sym typeface="Helvetica Neue"/>
            </a:endParaRPr>
          </a:p>
        </p:txBody>
      </p:sp>
      <p:sp>
        <p:nvSpPr>
          <p:cNvPr id="267" name="Google Shape;267;p13"/>
          <p:cNvSpPr txBox="1"/>
          <p:nvPr/>
        </p:nvSpPr>
        <p:spPr>
          <a:xfrm>
            <a:off x="53050" y="2964147"/>
            <a:ext cx="8717100" cy="492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lt1"/>
              </a:buClr>
              <a:buSzPts val="2000"/>
              <a:buFont typeface="Helvetica Neue"/>
              <a:buChar char="❏"/>
            </a:pPr>
            <a:r>
              <a:rPr b="1" i="0" lang="en" sz="2000" u="none" cap="none" strike="noStrike">
                <a:solidFill>
                  <a:schemeClr val="lt1"/>
                </a:solidFill>
                <a:latin typeface="Helvetica Neue"/>
                <a:ea typeface="Helvetica Neue"/>
                <a:cs typeface="Helvetica Neue"/>
                <a:sym typeface="Helvetica Neue"/>
              </a:rPr>
              <a:t>Counts = term-frequency</a:t>
            </a:r>
            <a:endParaRPr b="0" i="0" sz="2000" u="none" cap="none" strike="noStrike">
              <a:solidFill>
                <a:schemeClr val="lt1"/>
              </a:solidFill>
              <a:latin typeface="Helvetica Neue"/>
              <a:ea typeface="Helvetica Neue"/>
              <a:cs typeface="Helvetica Neue"/>
              <a:sym typeface="Helvetica Neue"/>
            </a:endParaRPr>
          </a:p>
        </p:txBody>
      </p:sp>
      <p:graphicFrame>
        <p:nvGraphicFramePr>
          <p:cNvPr id="268" name="Google Shape;268;p13"/>
          <p:cNvGraphicFramePr/>
          <p:nvPr/>
        </p:nvGraphicFramePr>
        <p:xfrm>
          <a:off x="205450" y="760900"/>
          <a:ext cx="3000000" cy="3000000"/>
        </p:xfrm>
        <a:graphic>
          <a:graphicData uri="http://schemas.openxmlformats.org/drawingml/2006/table">
            <a:tbl>
              <a:tblPr>
                <a:noFill/>
                <a:tableStyleId>{DD341DCB-29AB-4123-9A05-007E7148375D}</a:tableStyleId>
              </a:tblPr>
              <a:tblGrid>
                <a:gridCol w="1303775"/>
                <a:gridCol w="1616125"/>
                <a:gridCol w="1772250"/>
                <a:gridCol w="1737575"/>
                <a:gridCol w="1130275"/>
              </a:tblGrid>
              <a:tr h="163100">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As You Like It</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Twelfth Night</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Julius Caesar</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Henry V</a:t>
                      </a:r>
                      <a:endParaRPr b="1" sz="1700" u="none" cap="none" strike="noStrike"/>
                    </a:p>
                  </a:txBody>
                  <a:tcPr marT="91425" marB="91425" marR="91425" marL="91425">
                    <a:solidFill>
                      <a:srgbClr val="F3F3F3"/>
                    </a:solidFill>
                  </a:tcPr>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battle</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00</a:t>
                      </a:r>
                      <a:r>
                        <a:rPr lang="en" sz="1700" u="none" cap="none" strike="noStrike"/>
                        <a:t>1</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7</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13</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good</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114</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80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62</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89</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fool</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36</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58</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1</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4</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wit</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20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15</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2</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3</a:t>
                      </a:r>
                      <a:endParaRPr sz="1700" u="none" cap="none" strike="noStrike"/>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descr="Bell peppers - Top Tomato Fruitmasters" id="93" name="Google Shape;93;g2071df2e3aa_0_326"/>
          <p:cNvPicPr preferRelativeResize="0"/>
          <p:nvPr/>
        </p:nvPicPr>
        <p:blipFill rotWithShape="1">
          <a:blip r:embed="rId3">
            <a:alphaModFix/>
          </a:blip>
          <a:srcRect b="18844" l="0" r="0" t="20446"/>
          <a:stretch/>
        </p:blipFill>
        <p:spPr>
          <a:xfrm>
            <a:off x="6995124" y="769694"/>
            <a:ext cx="1977849" cy="1801161"/>
          </a:xfrm>
          <a:prstGeom prst="rect">
            <a:avLst/>
          </a:prstGeom>
          <a:noFill/>
          <a:ln>
            <a:noFill/>
          </a:ln>
        </p:spPr>
      </p:pic>
      <p:pic>
        <p:nvPicPr>
          <p:cNvPr descr="Whole Black Malabar Peppercorns | Savory Spice" id="94" name="Google Shape;94;g2071df2e3aa_0_326"/>
          <p:cNvPicPr preferRelativeResize="0"/>
          <p:nvPr/>
        </p:nvPicPr>
        <p:blipFill rotWithShape="1">
          <a:blip r:embed="rId4">
            <a:alphaModFix/>
          </a:blip>
          <a:srcRect b="0" l="0" r="0" t="23318"/>
          <a:stretch/>
        </p:blipFill>
        <p:spPr>
          <a:xfrm>
            <a:off x="5080325" y="664450"/>
            <a:ext cx="1977849" cy="1263900"/>
          </a:xfrm>
          <a:prstGeom prst="rect">
            <a:avLst/>
          </a:prstGeom>
          <a:noFill/>
          <a:ln>
            <a:noFill/>
          </a:ln>
        </p:spPr>
      </p:pic>
      <p:sp>
        <p:nvSpPr>
          <p:cNvPr id="95" name="Google Shape;95;g2071df2e3aa_0_326"/>
          <p:cNvSpPr txBox="1"/>
          <p:nvPr>
            <p:ph idx="1" type="body"/>
          </p:nvPr>
        </p:nvSpPr>
        <p:spPr>
          <a:xfrm>
            <a:off x="205450" y="969250"/>
            <a:ext cx="84804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Lemma “Pepper”</a:t>
            </a:r>
            <a:endParaRPr sz="2600">
              <a:solidFill>
                <a:schemeClr val="lt1"/>
              </a:solidFill>
              <a:latin typeface="Helvetica Neue"/>
              <a:ea typeface="Helvetica Neue"/>
              <a:cs typeface="Helvetica Neue"/>
              <a:sym typeface="Helvetica Neue"/>
            </a:endParaRPr>
          </a:p>
          <a:p>
            <a:pPr indent="-368300" lvl="1" marL="40005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Sense 1: Spice from pepper plant</a:t>
            </a:r>
            <a:endParaRPr sz="2200">
              <a:solidFill>
                <a:schemeClr val="lt1"/>
              </a:solidFill>
              <a:latin typeface="Helvetica Neue"/>
              <a:ea typeface="Helvetica Neue"/>
              <a:cs typeface="Helvetica Neue"/>
              <a:sym typeface="Helvetica Neue"/>
            </a:endParaRPr>
          </a:p>
          <a:p>
            <a:pPr indent="-368300" lvl="1" marL="40005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Sense 2: The pepper plant itself</a:t>
            </a:r>
            <a:endParaRPr sz="2200">
              <a:solidFill>
                <a:schemeClr val="lt1"/>
              </a:solidFill>
              <a:latin typeface="Helvetica Neue"/>
              <a:ea typeface="Helvetica Neue"/>
              <a:cs typeface="Helvetica Neue"/>
              <a:sym typeface="Helvetica Neue"/>
            </a:endParaRPr>
          </a:p>
          <a:p>
            <a:pPr indent="-368300" lvl="1" marL="40005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Sense 3: Another similar plant (Jamaican pepper)</a:t>
            </a:r>
            <a:endParaRPr sz="2200">
              <a:solidFill>
                <a:schemeClr val="lt1"/>
              </a:solidFill>
              <a:latin typeface="Helvetica Neue"/>
              <a:ea typeface="Helvetica Neue"/>
              <a:cs typeface="Helvetica Neue"/>
              <a:sym typeface="Helvetica Neue"/>
            </a:endParaRPr>
          </a:p>
          <a:p>
            <a:pPr indent="-368300" lvl="1" marL="40005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Sense 4: Another plant with peppercorns (California pepper)</a:t>
            </a:r>
            <a:endParaRPr sz="2200">
              <a:solidFill>
                <a:schemeClr val="lt1"/>
              </a:solidFill>
              <a:latin typeface="Helvetica Neue"/>
              <a:ea typeface="Helvetica Neue"/>
              <a:cs typeface="Helvetica Neue"/>
              <a:sym typeface="Helvetica Neue"/>
            </a:endParaRPr>
          </a:p>
          <a:p>
            <a:pPr indent="-368300" lvl="1" marL="40005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Sense 5: The bell pepper</a:t>
            </a:r>
            <a:endParaRPr sz="2200">
              <a:solidFill>
                <a:schemeClr val="lt1"/>
              </a:solidFill>
              <a:latin typeface="Helvetica Neue"/>
              <a:ea typeface="Helvetica Neue"/>
              <a:cs typeface="Helvetica Neue"/>
              <a:sym typeface="Helvetica Neue"/>
            </a:endParaRPr>
          </a:p>
        </p:txBody>
      </p:sp>
      <p:sp>
        <p:nvSpPr>
          <p:cNvPr id="96" name="Google Shape;96;g2071df2e3aa_0_32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Recap on Semantics</a:t>
            </a:r>
            <a:endParaRPr b="1" sz="3100">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0691345755_0_11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Count-based Representations</a:t>
            </a:r>
            <a:endParaRPr b="1" sz="3100">
              <a:latin typeface="Helvetica Neue"/>
              <a:ea typeface="Helvetica Neue"/>
              <a:cs typeface="Helvetica Neue"/>
              <a:sym typeface="Helvetica Neue"/>
            </a:endParaRPr>
          </a:p>
        </p:txBody>
      </p:sp>
      <p:sp>
        <p:nvSpPr>
          <p:cNvPr id="274" name="Google Shape;274;g20691345755_0_119"/>
          <p:cNvSpPr txBox="1"/>
          <p:nvPr/>
        </p:nvSpPr>
        <p:spPr>
          <a:xfrm>
            <a:off x="53050" y="2964150"/>
            <a:ext cx="9018600" cy="1521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lt1"/>
              </a:buClr>
              <a:buSzPts val="2000"/>
              <a:buFont typeface="Helvetica Neue"/>
              <a:buChar char="❏"/>
            </a:pPr>
            <a:r>
              <a:rPr b="1" i="0" lang="en" sz="2000" u="none" cap="none" strike="noStrike">
                <a:solidFill>
                  <a:schemeClr val="lt1"/>
                </a:solidFill>
                <a:latin typeface="Helvetica Neue"/>
                <a:ea typeface="Helvetica Neue"/>
                <a:cs typeface="Helvetica Neue"/>
                <a:sym typeface="Helvetica Neue"/>
              </a:rPr>
              <a:t>Counts = term-frequency</a:t>
            </a:r>
            <a:endParaRPr b="1" i="0" sz="2000" u="none" cap="none" strike="noStrike">
              <a:solidFill>
                <a:schemeClr val="lt1"/>
              </a:solidFill>
              <a:latin typeface="Helvetica Neue"/>
              <a:ea typeface="Helvetica Neue"/>
              <a:cs typeface="Helvetica Neue"/>
              <a:sym typeface="Helvetica Neue"/>
            </a:endParaRPr>
          </a:p>
          <a:p>
            <a:pPr indent="-355600" lvl="0" marL="457200" marR="0" rtl="0" algn="l">
              <a:lnSpc>
                <a:spcPct val="115000"/>
              </a:lnSpc>
              <a:spcBef>
                <a:spcPts val="0"/>
              </a:spcBef>
              <a:spcAft>
                <a:spcPts val="0"/>
              </a:spcAft>
              <a:buClr>
                <a:srgbClr val="434343"/>
              </a:buClr>
              <a:buSzPts val="2000"/>
              <a:buFont typeface="Helvetica Neue"/>
              <a:buChar char="❏"/>
            </a:pPr>
            <a:r>
              <a:rPr lang="en" sz="2000" u="sng">
                <a:solidFill>
                  <a:srgbClr val="A61C00"/>
                </a:solidFill>
                <a:latin typeface="Helvetica Neue"/>
                <a:ea typeface="Helvetica Neue"/>
                <a:cs typeface="Helvetica Neue"/>
                <a:sym typeface="Helvetica Neue"/>
              </a:rPr>
              <a:t>Represent word as a vector (each row)</a:t>
            </a:r>
            <a:endParaRPr sz="2000" u="sng">
              <a:solidFill>
                <a:srgbClr val="A61C00"/>
              </a:solidFill>
              <a:latin typeface="Helvetica Neue"/>
              <a:ea typeface="Helvetica Neue"/>
              <a:cs typeface="Helvetica Neue"/>
              <a:sym typeface="Helvetica Neue"/>
            </a:endParaRPr>
          </a:p>
          <a:p>
            <a:pPr indent="-349250" lvl="1" marL="571500" marR="0" rtl="0" algn="l">
              <a:lnSpc>
                <a:spcPct val="115000"/>
              </a:lnSpc>
              <a:spcBef>
                <a:spcPts val="0"/>
              </a:spcBef>
              <a:spcAft>
                <a:spcPts val="0"/>
              </a:spcAft>
              <a:buClr>
                <a:srgbClr val="434343"/>
              </a:buClr>
              <a:buSzPts val="1900"/>
              <a:buFont typeface="Helvetica Neue"/>
              <a:buChar char="■"/>
            </a:pPr>
            <a:r>
              <a:rPr lang="en" sz="1900">
                <a:solidFill>
                  <a:srgbClr val="434343"/>
                </a:solidFill>
                <a:latin typeface="Helvetica Neue"/>
                <a:ea typeface="Helvetica Neue"/>
                <a:cs typeface="Helvetica Neue"/>
                <a:sym typeface="Helvetica Neue"/>
              </a:rPr>
              <a:t>battle is "</a:t>
            </a:r>
            <a:r>
              <a:rPr i="1" lang="en" sz="1900">
                <a:solidFill>
                  <a:srgbClr val="434343"/>
                </a:solidFill>
                <a:latin typeface="Helvetica Neue"/>
                <a:ea typeface="Helvetica Neue"/>
                <a:cs typeface="Helvetica Neue"/>
                <a:sym typeface="Helvetica Neue"/>
              </a:rPr>
              <a:t>the kind of word that occurs in Julius Caesar and Henry V</a:t>
            </a:r>
            <a:r>
              <a:rPr lang="en" sz="1900">
                <a:solidFill>
                  <a:srgbClr val="434343"/>
                </a:solidFill>
                <a:latin typeface="Helvetica Neue"/>
                <a:ea typeface="Helvetica Neue"/>
                <a:cs typeface="Helvetica Neue"/>
                <a:sym typeface="Helvetica Neue"/>
              </a:rPr>
              <a:t>"</a:t>
            </a:r>
            <a:endParaRPr sz="1900">
              <a:solidFill>
                <a:srgbClr val="434343"/>
              </a:solidFill>
              <a:latin typeface="Helvetica Neue"/>
              <a:ea typeface="Helvetica Neue"/>
              <a:cs typeface="Helvetica Neue"/>
              <a:sym typeface="Helvetica Neue"/>
            </a:endParaRPr>
          </a:p>
          <a:p>
            <a:pPr indent="-349250" lvl="1" marL="571500" marR="0" rtl="0" algn="l">
              <a:lnSpc>
                <a:spcPct val="115000"/>
              </a:lnSpc>
              <a:spcBef>
                <a:spcPts val="0"/>
              </a:spcBef>
              <a:spcAft>
                <a:spcPts val="0"/>
              </a:spcAft>
              <a:buClr>
                <a:srgbClr val="434343"/>
              </a:buClr>
              <a:buSzPts val="1900"/>
              <a:buFont typeface="Helvetica Neue"/>
              <a:buChar char="■"/>
            </a:pPr>
            <a:r>
              <a:rPr lang="en" sz="1900">
                <a:solidFill>
                  <a:srgbClr val="434343"/>
                </a:solidFill>
                <a:latin typeface="Helvetica Neue"/>
                <a:ea typeface="Helvetica Neue"/>
                <a:cs typeface="Helvetica Neue"/>
                <a:sym typeface="Helvetica Neue"/>
              </a:rPr>
              <a:t>fool is “</a:t>
            </a:r>
            <a:r>
              <a:rPr i="1" lang="en" sz="1900">
                <a:solidFill>
                  <a:srgbClr val="434343"/>
                </a:solidFill>
                <a:latin typeface="Helvetica Neue"/>
                <a:ea typeface="Helvetica Neue"/>
                <a:cs typeface="Helvetica Neue"/>
                <a:sym typeface="Helvetica Neue"/>
              </a:rPr>
              <a:t>the kind of words that occurs in comedies, especially Twelfth Night</a:t>
            </a:r>
            <a:r>
              <a:rPr lang="en" sz="1900">
                <a:solidFill>
                  <a:srgbClr val="434343"/>
                </a:solidFill>
                <a:latin typeface="Helvetica Neue"/>
                <a:ea typeface="Helvetica Neue"/>
                <a:cs typeface="Helvetica Neue"/>
                <a:sym typeface="Helvetica Neue"/>
              </a:rPr>
              <a:t>”</a:t>
            </a:r>
            <a:endParaRPr sz="1900">
              <a:solidFill>
                <a:srgbClr val="434343"/>
              </a:solidFill>
              <a:latin typeface="Helvetica Neue"/>
              <a:ea typeface="Helvetica Neue"/>
              <a:cs typeface="Helvetica Neue"/>
              <a:sym typeface="Helvetica Neue"/>
            </a:endParaRPr>
          </a:p>
        </p:txBody>
      </p:sp>
      <p:graphicFrame>
        <p:nvGraphicFramePr>
          <p:cNvPr id="275" name="Google Shape;275;g20691345755_0_119"/>
          <p:cNvGraphicFramePr/>
          <p:nvPr/>
        </p:nvGraphicFramePr>
        <p:xfrm>
          <a:off x="205450" y="760900"/>
          <a:ext cx="3000000" cy="3000000"/>
        </p:xfrm>
        <a:graphic>
          <a:graphicData uri="http://schemas.openxmlformats.org/drawingml/2006/table">
            <a:tbl>
              <a:tblPr>
                <a:noFill/>
                <a:tableStyleId>{DD341DCB-29AB-4123-9A05-007E7148375D}</a:tableStyleId>
              </a:tblPr>
              <a:tblGrid>
                <a:gridCol w="1303775"/>
                <a:gridCol w="1616125"/>
                <a:gridCol w="1772250"/>
                <a:gridCol w="1737575"/>
                <a:gridCol w="1130275"/>
              </a:tblGrid>
              <a:tr h="163100">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As You Like It</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Twelfth Night</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Julius Caesar</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Henry V</a:t>
                      </a:r>
                      <a:endParaRPr b="1" sz="1700" u="none" cap="none" strike="noStrike"/>
                    </a:p>
                  </a:txBody>
                  <a:tcPr marT="91425" marB="91425" marR="91425" marL="91425">
                    <a:solidFill>
                      <a:srgbClr val="F3F3F3"/>
                    </a:solidFill>
                  </a:tcPr>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battle</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00</a:t>
                      </a:r>
                      <a:r>
                        <a:rPr lang="en" sz="1700" u="none" cap="none" strike="noStrike"/>
                        <a:t>1</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7</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13</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good</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114</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80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62</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89</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fool</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36</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58</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1</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4</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wit</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20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15</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2</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3</a:t>
                      </a:r>
                      <a:endParaRPr sz="1700" u="none" cap="none" strike="noStrike"/>
                    </a:p>
                  </a:txBody>
                  <a:tcPr marT="91425" marB="91425" marR="91425" marL="91425"/>
                </a:tc>
              </a:tr>
            </a:tbl>
          </a:graphicData>
        </a:graphic>
      </p:graphicFrame>
      <p:sp>
        <p:nvSpPr>
          <p:cNvPr id="276" name="Google Shape;276;g20691345755_0_119"/>
          <p:cNvSpPr/>
          <p:nvPr/>
        </p:nvSpPr>
        <p:spPr>
          <a:xfrm>
            <a:off x="1692800" y="1253700"/>
            <a:ext cx="58743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g20691345755_0_119"/>
          <p:cNvSpPr/>
          <p:nvPr/>
        </p:nvSpPr>
        <p:spPr>
          <a:xfrm>
            <a:off x="1678350" y="1703394"/>
            <a:ext cx="58743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20691345755_0_119"/>
          <p:cNvSpPr/>
          <p:nvPr/>
        </p:nvSpPr>
        <p:spPr>
          <a:xfrm>
            <a:off x="1678350" y="2146126"/>
            <a:ext cx="58743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20691345755_0_119"/>
          <p:cNvSpPr/>
          <p:nvPr/>
        </p:nvSpPr>
        <p:spPr>
          <a:xfrm>
            <a:off x="1678350" y="2588857"/>
            <a:ext cx="58743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20691345755_0_13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Count-based Representations</a:t>
            </a:r>
            <a:endParaRPr b="1" sz="3100">
              <a:latin typeface="Helvetica Neue"/>
              <a:ea typeface="Helvetica Neue"/>
              <a:cs typeface="Helvetica Neue"/>
              <a:sym typeface="Helvetica Neue"/>
            </a:endParaRPr>
          </a:p>
        </p:txBody>
      </p:sp>
      <p:sp>
        <p:nvSpPr>
          <p:cNvPr id="285" name="Google Shape;285;g20691345755_0_130"/>
          <p:cNvSpPr txBox="1"/>
          <p:nvPr/>
        </p:nvSpPr>
        <p:spPr>
          <a:xfrm>
            <a:off x="53050" y="2964150"/>
            <a:ext cx="9018600" cy="1521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lt1"/>
              </a:buClr>
              <a:buSzPts val="2000"/>
              <a:buFont typeface="Helvetica Neue"/>
              <a:buChar char="❏"/>
            </a:pPr>
            <a:r>
              <a:rPr b="1" i="0" lang="en" sz="2000" u="none" cap="none" strike="noStrike">
                <a:solidFill>
                  <a:schemeClr val="lt1"/>
                </a:solidFill>
                <a:latin typeface="Helvetica Neue"/>
                <a:ea typeface="Helvetica Neue"/>
                <a:cs typeface="Helvetica Neue"/>
                <a:sym typeface="Helvetica Neue"/>
              </a:rPr>
              <a:t>Counts = term-frequency</a:t>
            </a:r>
            <a:endParaRPr b="1" i="0" sz="2000" u="none" cap="none" strike="noStrike">
              <a:solidFill>
                <a:schemeClr val="lt1"/>
              </a:solidFill>
              <a:latin typeface="Helvetica Neue"/>
              <a:ea typeface="Helvetica Neue"/>
              <a:cs typeface="Helvetica Neue"/>
              <a:sym typeface="Helvetica Neue"/>
            </a:endParaRPr>
          </a:p>
          <a:p>
            <a:pPr indent="-355600" lvl="0" marL="457200" marR="0" rtl="0" algn="l">
              <a:lnSpc>
                <a:spcPct val="115000"/>
              </a:lnSpc>
              <a:spcBef>
                <a:spcPts val="0"/>
              </a:spcBef>
              <a:spcAft>
                <a:spcPts val="0"/>
              </a:spcAft>
              <a:buClr>
                <a:srgbClr val="434343"/>
              </a:buClr>
              <a:buSzPts val="2000"/>
              <a:buFont typeface="Helvetica Neue"/>
              <a:buChar char="❏"/>
            </a:pPr>
            <a:r>
              <a:rPr lang="en" sz="2000" u="sng">
                <a:solidFill>
                  <a:srgbClr val="A61C00"/>
                </a:solidFill>
                <a:latin typeface="Helvetica Neue"/>
                <a:ea typeface="Helvetica Neue"/>
                <a:cs typeface="Helvetica Neue"/>
                <a:sym typeface="Helvetica Neue"/>
              </a:rPr>
              <a:t>Represent word as a vector (each row)</a:t>
            </a:r>
            <a:endParaRPr sz="2000" u="sng">
              <a:solidFill>
                <a:srgbClr val="A61C00"/>
              </a:solidFill>
              <a:latin typeface="Helvetica Neue"/>
              <a:ea typeface="Helvetica Neue"/>
              <a:cs typeface="Helvetica Neue"/>
              <a:sym typeface="Helvetica Neue"/>
            </a:endParaRPr>
          </a:p>
          <a:p>
            <a:pPr indent="-349250" lvl="1" marL="571500" marR="0" rtl="0" algn="l">
              <a:lnSpc>
                <a:spcPct val="115000"/>
              </a:lnSpc>
              <a:spcBef>
                <a:spcPts val="0"/>
              </a:spcBef>
              <a:spcAft>
                <a:spcPts val="0"/>
              </a:spcAft>
              <a:buClr>
                <a:srgbClr val="434343"/>
              </a:buClr>
              <a:buSzPts val="1900"/>
              <a:buFont typeface="Helvetica Neue"/>
              <a:buChar char="■"/>
            </a:pPr>
            <a:r>
              <a:rPr lang="en" sz="1900">
                <a:solidFill>
                  <a:srgbClr val="434343"/>
                </a:solidFill>
                <a:latin typeface="Helvetica Neue"/>
                <a:ea typeface="Helvetica Neue"/>
                <a:cs typeface="Helvetica Neue"/>
                <a:sym typeface="Helvetica Neue"/>
              </a:rPr>
              <a:t>battle is "</a:t>
            </a:r>
            <a:r>
              <a:rPr i="1" lang="en" sz="1900">
                <a:solidFill>
                  <a:srgbClr val="434343"/>
                </a:solidFill>
                <a:latin typeface="Helvetica Neue"/>
                <a:ea typeface="Helvetica Neue"/>
                <a:cs typeface="Helvetica Neue"/>
                <a:sym typeface="Helvetica Neue"/>
              </a:rPr>
              <a:t>the kind of word that occurs in Julius Caesar and Henry V</a:t>
            </a:r>
            <a:r>
              <a:rPr lang="en" sz="1900">
                <a:solidFill>
                  <a:srgbClr val="434343"/>
                </a:solidFill>
                <a:latin typeface="Helvetica Neue"/>
                <a:ea typeface="Helvetica Neue"/>
                <a:cs typeface="Helvetica Neue"/>
                <a:sym typeface="Helvetica Neue"/>
              </a:rPr>
              <a:t>"</a:t>
            </a:r>
            <a:endParaRPr sz="1900">
              <a:solidFill>
                <a:srgbClr val="434343"/>
              </a:solidFill>
              <a:latin typeface="Helvetica Neue"/>
              <a:ea typeface="Helvetica Neue"/>
              <a:cs typeface="Helvetica Neue"/>
              <a:sym typeface="Helvetica Neue"/>
            </a:endParaRPr>
          </a:p>
          <a:p>
            <a:pPr indent="-349250" lvl="1" marL="571500" marR="0" rtl="0" algn="l">
              <a:lnSpc>
                <a:spcPct val="115000"/>
              </a:lnSpc>
              <a:spcBef>
                <a:spcPts val="0"/>
              </a:spcBef>
              <a:spcAft>
                <a:spcPts val="0"/>
              </a:spcAft>
              <a:buClr>
                <a:srgbClr val="434343"/>
              </a:buClr>
              <a:buSzPts val="1900"/>
              <a:buFont typeface="Helvetica Neue"/>
              <a:buChar char="■"/>
            </a:pPr>
            <a:r>
              <a:rPr lang="en" sz="1900">
                <a:solidFill>
                  <a:srgbClr val="434343"/>
                </a:solidFill>
                <a:latin typeface="Helvetica Neue"/>
                <a:ea typeface="Helvetica Neue"/>
                <a:cs typeface="Helvetica Neue"/>
                <a:sym typeface="Helvetica Neue"/>
              </a:rPr>
              <a:t>fool is “</a:t>
            </a:r>
            <a:r>
              <a:rPr i="1" lang="en" sz="1900">
                <a:solidFill>
                  <a:srgbClr val="434343"/>
                </a:solidFill>
                <a:latin typeface="Helvetica Neue"/>
                <a:ea typeface="Helvetica Neue"/>
                <a:cs typeface="Helvetica Neue"/>
                <a:sym typeface="Helvetica Neue"/>
              </a:rPr>
              <a:t>the kind of words that occurs in comedies, especially Twelfth Night</a:t>
            </a:r>
            <a:r>
              <a:rPr lang="en" sz="1900">
                <a:solidFill>
                  <a:srgbClr val="434343"/>
                </a:solidFill>
                <a:latin typeface="Helvetica Neue"/>
                <a:ea typeface="Helvetica Neue"/>
                <a:cs typeface="Helvetica Neue"/>
                <a:sym typeface="Helvetica Neue"/>
              </a:rPr>
              <a:t>”</a:t>
            </a:r>
            <a:endParaRPr sz="1900">
              <a:solidFill>
                <a:srgbClr val="434343"/>
              </a:solidFill>
              <a:latin typeface="Helvetica Neue"/>
              <a:ea typeface="Helvetica Neue"/>
              <a:cs typeface="Helvetica Neue"/>
              <a:sym typeface="Helvetica Neue"/>
            </a:endParaRPr>
          </a:p>
        </p:txBody>
      </p:sp>
      <p:graphicFrame>
        <p:nvGraphicFramePr>
          <p:cNvPr id="286" name="Google Shape;286;g20691345755_0_130"/>
          <p:cNvGraphicFramePr/>
          <p:nvPr/>
        </p:nvGraphicFramePr>
        <p:xfrm>
          <a:off x="205450" y="760900"/>
          <a:ext cx="3000000" cy="3000000"/>
        </p:xfrm>
        <a:graphic>
          <a:graphicData uri="http://schemas.openxmlformats.org/drawingml/2006/table">
            <a:tbl>
              <a:tblPr>
                <a:noFill/>
                <a:tableStyleId>{DD341DCB-29AB-4123-9A05-007E7148375D}</a:tableStyleId>
              </a:tblPr>
              <a:tblGrid>
                <a:gridCol w="1303775"/>
                <a:gridCol w="1616125"/>
                <a:gridCol w="1772250"/>
                <a:gridCol w="1737575"/>
                <a:gridCol w="1130275"/>
              </a:tblGrid>
              <a:tr h="163100">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As You Like It</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Twelfth Night</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Julius Caesar</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Henry V</a:t>
                      </a:r>
                      <a:endParaRPr b="1" sz="1700" u="none" cap="none" strike="noStrike"/>
                    </a:p>
                  </a:txBody>
                  <a:tcPr marT="91425" marB="91425" marR="91425" marL="91425">
                    <a:solidFill>
                      <a:srgbClr val="F3F3F3"/>
                    </a:solidFill>
                  </a:tcPr>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battle</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00</a:t>
                      </a:r>
                      <a:r>
                        <a:rPr lang="en" sz="1700" u="none" cap="none" strike="noStrike"/>
                        <a:t>1</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7</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13</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good</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114</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80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62</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89</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fool</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36</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58</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1</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4</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wit</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20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15</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2</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3</a:t>
                      </a:r>
                      <a:endParaRPr sz="1700" u="none" cap="none" strike="noStrike"/>
                    </a:p>
                  </a:txBody>
                  <a:tcPr marT="91425" marB="91425" marR="91425" marL="91425"/>
                </a:tc>
              </a:tr>
            </a:tbl>
          </a:graphicData>
        </a:graphic>
      </p:graphicFrame>
      <p:sp>
        <p:nvSpPr>
          <p:cNvPr id="287" name="Google Shape;287;g20691345755_0_130"/>
          <p:cNvSpPr/>
          <p:nvPr/>
        </p:nvSpPr>
        <p:spPr>
          <a:xfrm>
            <a:off x="1692800" y="1253700"/>
            <a:ext cx="58743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20691345755_0_130"/>
          <p:cNvSpPr/>
          <p:nvPr/>
        </p:nvSpPr>
        <p:spPr>
          <a:xfrm>
            <a:off x="1678350" y="1703394"/>
            <a:ext cx="58743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20691345755_0_130"/>
          <p:cNvSpPr/>
          <p:nvPr/>
        </p:nvSpPr>
        <p:spPr>
          <a:xfrm>
            <a:off x="1678350" y="2146126"/>
            <a:ext cx="58743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g20691345755_0_130"/>
          <p:cNvSpPr/>
          <p:nvPr/>
        </p:nvSpPr>
        <p:spPr>
          <a:xfrm>
            <a:off x="1678350" y="2588857"/>
            <a:ext cx="58743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1" name="Google Shape;291;g20691345755_0_130"/>
          <p:cNvPicPr preferRelativeResize="0"/>
          <p:nvPr/>
        </p:nvPicPr>
        <p:blipFill rotWithShape="1">
          <a:blip r:embed="rId3">
            <a:alphaModFix/>
          </a:blip>
          <a:srcRect b="0" l="0" r="0" t="0"/>
          <a:stretch/>
        </p:blipFill>
        <p:spPr>
          <a:xfrm>
            <a:off x="5357525" y="3103275"/>
            <a:ext cx="3444767" cy="155460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0691345755_0_14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Count-based Representations</a:t>
            </a:r>
            <a:endParaRPr b="1" sz="3100">
              <a:latin typeface="Helvetica Neue"/>
              <a:ea typeface="Helvetica Neue"/>
              <a:cs typeface="Helvetica Neue"/>
              <a:sym typeface="Helvetica Neue"/>
            </a:endParaRPr>
          </a:p>
        </p:txBody>
      </p:sp>
      <p:sp>
        <p:nvSpPr>
          <p:cNvPr id="297" name="Google Shape;297;g20691345755_0_141"/>
          <p:cNvSpPr txBox="1"/>
          <p:nvPr/>
        </p:nvSpPr>
        <p:spPr>
          <a:xfrm>
            <a:off x="53050" y="2964150"/>
            <a:ext cx="9018600" cy="1521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lt1"/>
              </a:buClr>
              <a:buSzPts val="2000"/>
              <a:buFont typeface="Helvetica Neue"/>
              <a:buChar char="❏"/>
            </a:pPr>
            <a:r>
              <a:rPr b="1" i="0" lang="en" sz="2000" u="none" cap="none" strike="noStrike">
                <a:solidFill>
                  <a:schemeClr val="lt1"/>
                </a:solidFill>
                <a:latin typeface="Helvetica Neue"/>
                <a:ea typeface="Helvetica Neue"/>
                <a:cs typeface="Helvetica Neue"/>
                <a:sym typeface="Helvetica Neue"/>
              </a:rPr>
              <a:t>Counts = term-frequency</a:t>
            </a:r>
            <a:endParaRPr b="1" i="0" sz="2000" u="none" cap="none" strike="noStrike">
              <a:solidFill>
                <a:schemeClr val="lt1"/>
              </a:solidFill>
              <a:latin typeface="Helvetica Neue"/>
              <a:ea typeface="Helvetica Neue"/>
              <a:cs typeface="Helvetica Neue"/>
              <a:sym typeface="Helvetica Neue"/>
            </a:endParaRPr>
          </a:p>
          <a:p>
            <a:pPr indent="-355600" lvl="0" marL="457200" marR="0" rtl="0" algn="l">
              <a:lnSpc>
                <a:spcPct val="115000"/>
              </a:lnSpc>
              <a:spcBef>
                <a:spcPts val="0"/>
              </a:spcBef>
              <a:spcAft>
                <a:spcPts val="0"/>
              </a:spcAft>
              <a:buClr>
                <a:srgbClr val="434343"/>
              </a:buClr>
              <a:buSzPts val="2000"/>
              <a:buFont typeface="Helvetica Neue"/>
              <a:buChar char="❏"/>
            </a:pPr>
            <a:r>
              <a:rPr lang="en" sz="2000" u="sng">
                <a:solidFill>
                  <a:srgbClr val="A61C00"/>
                </a:solidFill>
                <a:latin typeface="Helvetica Neue"/>
                <a:ea typeface="Helvetica Neue"/>
                <a:cs typeface="Helvetica Neue"/>
                <a:sym typeface="Helvetica Neue"/>
              </a:rPr>
              <a:t>Represent word as a vector (each row)</a:t>
            </a:r>
            <a:endParaRPr sz="2000" u="sng">
              <a:solidFill>
                <a:srgbClr val="A61C00"/>
              </a:solidFill>
              <a:latin typeface="Helvetica Neue"/>
              <a:ea typeface="Helvetica Neue"/>
              <a:cs typeface="Helvetica Neue"/>
              <a:sym typeface="Helvetica Neue"/>
            </a:endParaRPr>
          </a:p>
          <a:p>
            <a:pPr indent="-349250" lvl="1" marL="571500" marR="0" rtl="0" algn="l">
              <a:lnSpc>
                <a:spcPct val="115000"/>
              </a:lnSpc>
              <a:spcBef>
                <a:spcPts val="0"/>
              </a:spcBef>
              <a:spcAft>
                <a:spcPts val="0"/>
              </a:spcAft>
              <a:buClr>
                <a:srgbClr val="434343"/>
              </a:buClr>
              <a:buSzPts val="1900"/>
              <a:buFont typeface="Helvetica Neue"/>
              <a:buChar char="■"/>
            </a:pPr>
            <a:r>
              <a:rPr lang="en" sz="1900">
                <a:solidFill>
                  <a:srgbClr val="434343"/>
                </a:solidFill>
                <a:latin typeface="Helvetica Neue"/>
                <a:ea typeface="Helvetica Neue"/>
                <a:cs typeface="Helvetica Neue"/>
                <a:sym typeface="Helvetica Neue"/>
              </a:rPr>
              <a:t>battle is "</a:t>
            </a:r>
            <a:r>
              <a:rPr i="1" lang="en" sz="1900">
                <a:solidFill>
                  <a:srgbClr val="434343"/>
                </a:solidFill>
                <a:latin typeface="Helvetica Neue"/>
                <a:ea typeface="Helvetica Neue"/>
                <a:cs typeface="Helvetica Neue"/>
                <a:sym typeface="Helvetica Neue"/>
              </a:rPr>
              <a:t>the kind of word that occurs in Julius Caesar and Henry V</a:t>
            </a:r>
            <a:r>
              <a:rPr lang="en" sz="1900">
                <a:solidFill>
                  <a:srgbClr val="434343"/>
                </a:solidFill>
                <a:latin typeface="Helvetica Neue"/>
                <a:ea typeface="Helvetica Neue"/>
                <a:cs typeface="Helvetica Neue"/>
                <a:sym typeface="Helvetica Neue"/>
              </a:rPr>
              <a:t>"</a:t>
            </a:r>
            <a:endParaRPr sz="1900">
              <a:solidFill>
                <a:srgbClr val="434343"/>
              </a:solidFill>
              <a:latin typeface="Helvetica Neue"/>
              <a:ea typeface="Helvetica Neue"/>
              <a:cs typeface="Helvetica Neue"/>
              <a:sym typeface="Helvetica Neue"/>
            </a:endParaRPr>
          </a:p>
          <a:p>
            <a:pPr indent="-349250" lvl="1" marL="571500" marR="0" rtl="0" algn="l">
              <a:lnSpc>
                <a:spcPct val="115000"/>
              </a:lnSpc>
              <a:spcBef>
                <a:spcPts val="0"/>
              </a:spcBef>
              <a:spcAft>
                <a:spcPts val="0"/>
              </a:spcAft>
              <a:buClr>
                <a:srgbClr val="434343"/>
              </a:buClr>
              <a:buSzPts val="1900"/>
              <a:buFont typeface="Helvetica Neue"/>
              <a:buChar char="■"/>
            </a:pPr>
            <a:r>
              <a:rPr lang="en" sz="1900">
                <a:solidFill>
                  <a:srgbClr val="434343"/>
                </a:solidFill>
                <a:latin typeface="Helvetica Neue"/>
                <a:ea typeface="Helvetica Neue"/>
                <a:cs typeface="Helvetica Neue"/>
                <a:sym typeface="Helvetica Neue"/>
              </a:rPr>
              <a:t>fool is “</a:t>
            </a:r>
            <a:r>
              <a:rPr i="1" lang="en" sz="1900">
                <a:solidFill>
                  <a:srgbClr val="434343"/>
                </a:solidFill>
                <a:latin typeface="Helvetica Neue"/>
                <a:ea typeface="Helvetica Neue"/>
                <a:cs typeface="Helvetica Neue"/>
                <a:sym typeface="Helvetica Neue"/>
              </a:rPr>
              <a:t>the kind of words that occurs in comedies, especially Twelfth Night</a:t>
            </a:r>
            <a:r>
              <a:rPr lang="en" sz="1900">
                <a:solidFill>
                  <a:srgbClr val="434343"/>
                </a:solidFill>
                <a:latin typeface="Helvetica Neue"/>
                <a:ea typeface="Helvetica Neue"/>
                <a:cs typeface="Helvetica Neue"/>
                <a:sym typeface="Helvetica Neue"/>
              </a:rPr>
              <a:t>”</a:t>
            </a:r>
            <a:endParaRPr sz="1900">
              <a:solidFill>
                <a:srgbClr val="434343"/>
              </a:solidFill>
              <a:latin typeface="Helvetica Neue"/>
              <a:ea typeface="Helvetica Neue"/>
              <a:cs typeface="Helvetica Neue"/>
              <a:sym typeface="Helvetica Neue"/>
            </a:endParaRPr>
          </a:p>
        </p:txBody>
      </p:sp>
      <p:graphicFrame>
        <p:nvGraphicFramePr>
          <p:cNvPr id="298" name="Google Shape;298;g20691345755_0_141"/>
          <p:cNvGraphicFramePr/>
          <p:nvPr/>
        </p:nvGraphicFramePr>
        <p:xfrm>
          <a:off x="205450" y="760900"/>
          <a:ext cx="3000000" cy="3000000"/>
        </p:xfrm>
        <a:graphic>
          <a:graphicData uri="http://schemas.openxmlformats.org/drawingml/2006/table">
            <a:tbl>
              <a:tblPr>
                <a:noFill/>
                <a:tableStyleId>{DD341DCB-29AB-4123-9A05-007E7148375D}</a:tableStyleId>
              </a:tblPr>
              <a:tblGrid>
                <a:gridCol w="1303775"/>
                <a:gridCol w="1616125"/>
                <a:gridCol w="1772250"/>
                <a:gridCol w="1737575"/>
                <a:gridCol w="1130275"/>
              </a:tblGrid>
              <a:tr h="163100">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As You Like It</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Twelfth Night</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Julius Caesar</a:t>
                      </a:r>
                      <a:endParaRPr b="1" sz="17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t>Henry V</a:t>
                      </a:r>
                      <a:endParaRPr b="1" sz="1700" u="none" cap="none" strike="noStrike"/>
                    </a:p>
                  </a:txBody>
                  <a:tcPr marT="91425" marB="91425" marR="91425" marL="91425">
                    <a:solidFill>
                      <a:srgbClr val="F3F3F3"/>
                    </a:solidFill>
                  </a:tcPr>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battle</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00</a:t>
                      </a:r>
                      <a:r>
                        <a:rPr lang="en" sz="1700" u="none" cap="none" strike="noStrike"/>
                        <a:t>1</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7</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13</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good</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114</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80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62</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89</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fool</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36</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58</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1</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4</a:t>
                      </a:r>
                      <a:endParaRPr sz="1700" u="none" cap="none" strike="noStrike"/>
                    </a:p>
                  </a:txBody>
                  <a:tcPr marT="91425" marB="91425" marR="91425" marL="91425"/>
                </a:tc>
              </a:tr>
              <a:tr h="441925">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wit</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20</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15</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2</a:t>
                      </a:r>
                      <a:endParaRPr sz="1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rgbClr val="FFFFFF"/>
                          </a:solidFill>
                        </a:rPr>
                        <a:t>0</a:t>
                      </a:r>
                      <a:r>
                        <a:rPr lang="en" sz="1700" u="none" cap="none" strike="noStrike"/>
                        <a:t>3</a:t>
                      </a:r>
                      <a:endParaRPr sz="1700" u="none" cap="none" strike="noStrike"/>
                    </a:p>
                  </a:txBody>
                  <a:tcPr marT="91425" marB="91425" marR="91425" marL="91425"/>
                </a:tc>
              </a:tr>
            </a:tbl>
          </a:graphicData>
        </a:graphic>
      </p:graphicFrame>
      <p:sp>
        <p:nvSpPr>
          <p:cNvPr id="299" name="Google Shape;299;g20691345755_0_141"/>
          <p:cNvSpPr/>
          <p:nvPr/>
        </p:nvSpPr>
        <p:spPr>
          <a:xfrm>
            <a:off x="1692800" y="1253700"/>
            <a:ext cx="58743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g20691345755_0_141"/>
          <p:cNvSpPr/>
          <p:nvPr/>
        </p:nvSpPr>
        <p:spPr>
          <a:xfrm>
            <a:off x="1678350" y="1703394"/>
            <a:ext cx="58743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g20691345755_0_141"/>
          <p:cNvSpPr/>
          <p:nvPr/>
        </p:nvSpPr>
        <p:spPr>
          <a:xfrm>
            <a:off x="1678350" y="2146126"/>
            <a:ext cx="58743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g20691345755_0_141"/>
          <p:cNvSpPr/>
          <p:nvPr/>
        </p:nvSpPr>
        <p:spPr>
          <a:xfrm>
            <a:off x="1678350" y="2588857"/>
            <a:ext cx="58743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3" name="Google Shape;303;g20691345755_0_141"/>
          <p:cNvPicPr preferRelativeResize="0"/>
          <p:nvPr/>
        </p:nvPicPr>
        <p:blipFill rotWithShape="1">
          <a:blip r:embed="rId3">
            <a:alphaModFix/>
          </a:blip>
          <a:srcRect b="0" l="0" r="0" t="0"/>
          <a:stretch/>
        </p:blipFill>
        <p:spPr>
          <a:xfrm>
            <a:off x="5357525" y="3103275"/>
            <a:ext cx="3444767" cy="1554600"/>
          </a:xfrm>
          <a:prstGeom prst="rect">
            <a:avLst/>
          </a:prstGeom>
          <a:noFill/>
          <a:ln cap="flat" cmpd="sng" w="9525">
            <a:solidFill>
              <a:srgbClr val="000000"/>
            </a:solidFill>
            <a:prstDash val="solid"/>
            <a:round/>
            <a:headEnd len="sm" w="sm" type="none"/>
            <a:tailEnd len="sm" w="sm" type="none"/>
          </a:ln>
        </p:spPr>
      </p:pic>
      <p:sp>
        <p:nvSpPr>
          <p:cNvPr id="304" name="Google Shape;304;g20691345755_0_141"/>
          <p:cNvSpPr txBox="1"/>
          <p:nvPr/>
        </p:nvSpPr>
        <p:spPr>
          <a:xfrm>
            <a:off x="7383550" y="3101625"/>
            <a:ext cx="1462800" cy="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FF0000"/>
                </a:solidFill>
                <a:latin typeface="Helvetica Neue"/>
                <a:ea typeface="Helvetica Neue"/>
                <a:cs typeface="Helvetica Neue"/>
                <a:sym typeface="Helvetica Neue"/>
              </a:rPr>
              <a:t>Word similarity </a:t>
            </a:r>
            <a:br>
              <a:rPr b="1" i="0" lang="en" sz="1400" u="none" cap="none" strike="noStrike">
                <a:solidFill>
                  <a:srgbClr val="FF0000"/>
                </a:solidFill>
                <a:latin typeface="Helvetica Neue"/>
                <a:ea typeface="Helvetica Neue"/>
                <a:cs typeface="Helvetica Neue"/>
                <a:sym typeface="Helvetica Neue"/>
              </a:rPr>
            </a:br>
            <a:r>
              <a:rPr b="1" i="0" lang="en" sz="1400" u="none" cap="none" strike="noStrike">
                <a:solidFill>
                  <a:srgbClr val="FF0000"/>
                </a:solidFill>
                <a:latin typeface="Helvetica Neue"/>
                <a:ea typeface="Helvetica Neue"/>
                <a:cs typeface="Helvetica Neue"/>
                <a:sym typeface="Helvetica Neue"/>
              </a:rPr>
              <a:t>from cosine</a:t>
            </a:r>
            <a:endParaRPr b="1" i="0" sz="800" u="none" cap="none" strike="noStrike">
              <a:solidFill>
                <a:srgbClr val="FF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5"/>
          <p:cNvSpPr txBox="1"/>
          <p:nvPr>
            <p:ph idx="1" type="body"/>
          </p:nvPr>
        </p:nvSpPr>
        <p:spPr>
          <a:xfrm>
            <a:off x="205450"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The dot (</a:t>
            </a:r>
            <a:r>
              <a:rPr i="1" lang="en" sz="2400">
                <a:solidFill>
                  <a:schemeClr val="lt1"/>
                </a:solidFill>
                <a:latin typeface="Helvetica Neue"/>
                <a:ea typeface="Helvetica Neue"/>
                <a:cs typeface="Helvetica Neue"/>
                <a:sym typeface="Helvetica Neue"/>
              </a:rPr>
              <a:t>inner</a:t>
            </a:r>
            <a:r>
              <a:rPr lang="en" sz="2400">
                <a:solidFill>
                  <a:schemeClr val="lt1"/>
                </a:solidFill>
                <a:latin typeface="Helvetica Neue"/>
                <a:ea typeface="Helvetica Neue"/>
                <a:cs typeface="Helvetica Neue"/>
                <a:sym typeface="Helvetica Neue"/>
              </a:rPr>
              <a:t>) product between two vectors is a scalar:</a:t>
            </a:r>
            <a:endParaRPr sz="24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None/>
            </a:pPr>
            <a:r>
              <a:t/>
            </a:r>
            <a:endParaRPr sz="2000">
              <a:solidFill>
                <a:schemeClr val="lt1"/>
              </a:solidFill>
              <a:latin typeface="Helvetica Neue"/>
              <a:ea typeface="Helvetica Neue"/>
              <a:cs typeface="Helvetica Neue"/>
              <a:sym typeface="Helvetica Neue"/>
            </a:endParaRPr>
          </a:p>
        </p:txBody>
      </p:sp>
      <p:sp>
        <p:nvSpPr>
          <p:cNvPr id="310" name="Google Shape;310;p1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Computing Word Similarity</a:t>
            </a:r>
            <a:endParaRPr b="1" sz="3100">
              <a:latin typeface="Helvetica Neue"/>
              <a:ea typeface="Helvetica Neue"/>
              <a:cs typeface="Helvetica Neue"/>
              <a:sym typeface="Helvetica Neue"/>
            </a:endParaRPr>
          </a:p>
        </p:txBody>
      </p:sp>
      <p:pic>
        <p:nvPicPr>
          <p:cNvPr id="311" name="Google Shape;311;p15"/>
          <p:cNvPicPr preferRelativeResize="0"/>
          <p:nvPr/>
        </p:nvPicPr>
        <p:blipFill rotWithShape="1">
          <a:blip r:embed="rId3">
            <a:alphaModFix/>
          </a:blip>
          <a:srcRect b="0" l="0" r="0" t="0"/>
          <a:stretch/>
        </p:blipFill>
        <p:spPr>
          <a:xfrm>
            <a:off x="503625" y="1352523"/>
            <a:ext cx="7571601" cy="9955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0691345755_0_62"/>
          <p:cNvSpPr txBox="1"/>
          <p:nvPr>
            <p:ph idx="1" type="body"/>
          </p:nvPr>
        </p:nvSpPr>
        <p:spPr>
          <a:xfrm>
            <a:off x="205450"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The dot </a:t>
            </a:r>
            <a:r>
              <a:rPr lang="en" sz="2400">
                <a:solidFill>
                  <a:schemeClr val="lt1"/>
                </a:solidFill>
                <a:latin typeface="Helvetica Neue"/>
                <a:ea typeface="Helvetica Neue"/>
                <a:cs typeface="Helvetica Neue"/>
                <a:sym typeface="Helvetica Neue"/>
              </a:rPr>
              <a:t>(</a:t>
            </a:r>
            <a:r>
              <a:rPr i="1" lang="en" sz="2400">
                <a:solidFill>
                  <a:schemeClr val="lt1"/>
                </a:solidFill>
                <a:latin typeface="Helvetica Neue"/>
                <a:ea typeface="Helvetica Neue"/>
                <a:cs typeface="Helvetica Neue"/>
                <a:sym typeface="Helvetica Neue"/>
              </a:rPr>
              <a:t>inner</a:t>
            </a:r>
            <a:r>
              <a:rPr lang="en" sz="2400">
                <a:solidFill>
                  <a:schemeClr val="lt1"/>
                </a:solidFill>
                <a:latin typeface="Helvetica Neue"/>
                <a:ea typeface="Helvetica Neue"/>
                <a:cs typeface="Helvetica Neue"/>
                <a:sym typeface="Helvetica Neue"/>
              </a:rPr>
              <a:t>) </a:t>
            </a:r>
            <a:r>
              <a:rPr lang="en" sz="2400">
                <a:solidFill>
                  <a:schemeClr val="lt1"/>
                </a:solidFill>
                <a:latin typeface="Helvetica Neue"/>
                <a:ea typeface="Helvetica Neue"/>
                <a:cs typeface="Helvetica Neue"/>
                <a:sym typeface="Helvetica Neue"/>
              </a:rPr>
              <a:t>product between two vectors is a scalar:</a:t>
            </a:r>
            <a:endParaRPr sz="24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Tends to be high when two vectors have large values </a:t>
            </a:r>
            <a:br>
              <a:rPr lang="en" sz="2400">
                <a:solidFill>
                  <a:schemeClr val="lt1"/>
                </a:solidFill>
                <a:latin typeface="Helvetica Neue"/>
                <a:ea typeface="Helvetica Neue"/>
                <a:cs typeface="Helvetica Neue"/>
                <a:sym typeface="Helvetica Neue"/>
              </a:rPr>
            </a:br>
            <a:r>
              <a:rPr lang="en" sz="2400">
                <a:solidFill>
                  <a:schemeClr val="lt1"/>
                </a:solidFill>
                <a:latin typeface="Helvetica Neue"/>
                <a:ea typeface="Helvetica Neue"/>
                <a:cs typeface="Helvetica Neue"/>
                <a:sym typeface="Helvetica Neue"/>
              </a:rPr>
              <a:t>in same dimensions.</a:t>
            </a:r>
            <a:endParaRPr sz="2000">
              <a:solidFill>
                <a:schemeClr val="lt1"/>
              </a:solidFill>
              <a:latin typeface="Helvetica Neue"/>
              <a:ea typeface="Helvetica Neue"/>
              <a:cs typeface="Helvetica Neue"/>
              <a:sym typeface="Helvetica Neue"/>
            </a:endParaRPr>
          </a:p>
        </p:txBody>
      </p:sp>
      <p:sp>
        <p:nvSpPr>
          <p:cNvPr id="317" name="Google Shape;317;g20691345755_0_6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Computing Word Similarity</a:t>
            </a:r>
            <a:endParaRPr b="1" sz="3100">
              <a:latin typeface="Helvetica Neue"/>
              <a:ea typeface="Helvetica Neue"/>
              <a:cs typeface="Helvetica Neue"/>
              <a:sym typeface="Helvetica Neue"/>
            </a:endParaRPr>
          </a:p>
        </p:txBody>
      </p:sp>
      <p:pic>
        <p:nvPicPr>
          <p:cNvPr id="318" name="Google Shape;318;g20691345755_0_62"/>
          <p:cNvPicPr preferRelativeResize="0"/>
          <p:nvPr/>
        </p:nvPicPr>
        <p:blipFill rotWithShape="1">
          <a:blip r:embed="rId3">
            <a:alphaModFix/>
          </a:blip>
          <a:srcRect b="0" l="0" r="0" t="0"/>
          <a:stretch/>
        </p:blipFill>
        <p:spPr>
          <a:xfrm>
            <a:off x="503625" y="1352523"/>
            <a:ext cx="7571601" cy="9955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20691345755_0_68"/>
          <p:cNvSpPr txBox="1"/>
          <p:nvPr>
            <p:ph idx="1" type="body"/>
          </p:nvPr>
        </p:nvSpPr>
        <p:spPr>
          <a:xfrm>
            <a:off x="205450"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The dot</a:t>
            </a:r>
            <a:r>
              <a:rPr lang="en" sz="2400">
                <a:solidFill>
                  <a:schemeClr val="lt1"/>
                </a:solidFill>
                <a:latin typeface="Helvetica Neue"/>
                <a:ea typeface="Helvetica Neue"/>
                <a:cs typeface="Helvetica Neue"/>
                <a:sym typeface="Helvetica Neue"/>
              </a:rPr>
              <a:t> (</a:t>
            </a:r>
            <a:r>
              <a:rPr i="1" lang="en" sz="2400">
                <a:solidFill>
                  <a:schemeClr val="lt1"/>
                </a:solidFill>
                <a:latin typeface="Helvetica Neue"/>
                <a:ea typeface="Helvetica Neue"/>
                <a:cs typeface="Helvetica Neue"/>
                <a:sym typeface="Helvetica Neue"/>
              </a:rPr>
              <a:t>inner</a:t>
            </a:r>
            <a:r>
              <a:rPr lang="en" sz="2400">
                <a:solidFill>
                  <a:schemeClr val="lt1"/>
                </a:solidFill>
                <a:latin typeface="Helvetica Neue"/>
                <a:ea typeface="Helvetica Neue"/>
                <a:cs typeface="Helvetica Neue"/>
                <a:sym typeface="Helvetica Neue"/>
              </a:rPr>
              <a:t>) </a:t>
            </a:r>
            <a:r>
              <a:rPr lang="en" sz="2400">
                <a:solidFill>
                  <a:schemeClr val="lt1"/>
                </a:solidFill>
                <a:latin typeface="Helvetica Neue"/>
                <a:ea typeface="Helvetica Neue"/>
                <a:cs typeface="Helvetica Neue"/>
                <a:sym typeface="Helvetica Neue"/>
              </a:rPr>
              <a:t>product between two vectors is a scalar:</a:t>
            </a:r>
            <a:endParaRPr sz="24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Tends to be high when two vectors have large values </a:t>
            </a:r>
            <a:br>
              <a:rPr lang="en" sz="2400">
                <a:solidFill>
                  <a:schemeClr val="lt1"/>
                </a:solidFill>
                <a:latin typeface="Helvetica Neue"/>
                <a:ea typeface="Helvetica Neue"/>
                <a:cs typeface="Helvetica Neue"/>
                <a:sym typeface="Helvetica Neue"/>
              </a:rPr>
            </a:br>
            <a:r>
              <a:rPr lang="en" sz="2400">
                <a:solidFill>
                  <a:schemeClr val="lt1"/>
                </a:solidFill>
                <a:latin typeface="Helvetica Neue"/>
                <a:ea typeface="Helvetica Neue"/>
                <a:cs typeface="Helvetica Neue"/>
                <a:sym typeface="Helvetica Neue"/>
              </a:rPr>
              <a:t>in same dimensions.</a:t>
            </a:r>
            <a:endParaRPr sz="24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Dot product can be useful similarity metric between vectors.</a:t>
            </a:r>
            <a:endParaRPr sz="2000">
              <a:solidFill>
                <a:schemeClr val="lt1"/>
              </a:solidFill>
              <a:latin typeface="Helvetica Neue"/>
              <a:ea typeface="Helvetica Neue"/>
              <a:cs typeface="Helvetica Neue"/>
              <a:sym typeface="Helvetica Neue"/>
            </a:endParaRPr>
          </a:p>
        </p:txBody>
      </p:sp>
      <p:sp>
        <p:nvSpPr>
          <p:cNvPr id="324" name="Google Shape;324;g20691345755_0_6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Computing Word Similarity</a:t>
            </a:r>
            <a:endParaRPr b="1" sz="3100">
              <a:latin typeface="Helvetica Neue"/>
              <a:ea typeface="Helvetica Neue"/>
              <a:cs typeface="Helvetica Neue"/>
              <a:sym typeface="Helvetica Neue"/>
            </a:endParaRPr>
          </a:p>
        </p:txBody>
      </p:sp>
      <p:pic>
        <p:nvPicPr>
          <p:cNvPr id="325" name="Google Shape;325;g20691345755_0_68"/>
          <p:cNvPicPr preferRelativeResize="0"/>
          <p:nvPr/>
        </p:nvPicPr>
        <p:blipFill rotWithShape="1">
          <a:blip r:embed="rId3">
            <a:alphaModFix/>
          </a:blip>
          <a:srcRect b="0" l="0" r="0" t="0"/>
          <a:stretch/>
        </p:blipFill>
        <p:spPr>
          <a:xfrm>
            <a:off x="503625" y="1352523"/>
            <a:ext cx="7571601" cy="9955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6"/>
          <p:cNvSpPr txBox="1"/>
          <p:nvPr>
            <p:ph idx="1" type="body"/>
          </p:nvPr>
        </p:nvSpPr>
        <p:spPr>
          <a:xfrm>
            <a:off x="205450"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Dot product favors long vectors.</a:t>
            </a:r>
            <a:endParaRPr sz="2400">
              <a:solidFill>
                <a:schemeClr val="lt1"/>
              </a:solidFill>
              <a:latin typeface="Helvetica Neue"/>
              <a:ea typeface="Helvetica Neue"/>
              <a:cs typeface="Helvetica Neue"/>
              <a:sym typeface="Helvetica Neue"/>
            </a:endParaRPr>
          </a:p>
          <a:p>
            <a:pPr indent="-355600" lvl="1" marL="62865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Is higher if a vector is longer (has higher values in multiple dimensions)</a:t>
            </a:r>
            <a:endParaRPr sz="2000">
              <a:solidFill>
                <a:schemeClr val="lt1"/>
              </a:solidFill>
              <a:latin typeface="Helvetica Neue"/>
              <a:ea typeface="Helvetica Neue"/>
              <a:cs typeface="Helvetica Neue"/>
              <a:sym typeface="Helvetica Neue"/>
            </a:endParaRPr>
          </a:p>
          <a:p>
            <a:pPr indent="-355600" lvl="1" marL="62865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Vector length:</a:t>
            </a:r>
            <a:endParaRPr sz="20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400">
              <a:solidFill>
                <a:schemeClr val="lt1"/>
              </a:solidFill>
              <a:latin typeface="Helvetica Neue"/>
              <a:ea typeface="Helvetica Neue"/>
              <a:cs typeface="Helvetica Neue"/>
              <a:sym typeface="Helvetica Neue"/>
            </a:endParaRPr>
          </a:p>
        </p:txBody>
      </p:sp>
      <p:sp>
        <p:nvSpPr>
          <p:cNvPr id="331" name="Google Shape;331;p1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Raw Dot-product Issues</a:t>
            </a:r>
            <a:endParaRPr b="1" sz="3100">
              <a:latin typeface="Helvetica Neue"/>
              <a:ea typeface="Helvetica Neue"/>
              <a:cs typeface="Helvetica Neue"/>
              <a:sym typeface="Helvetica Neue"/>
            </a:endParaRPr>
          </a:p>
        </p:txBody>
      </p:sp>
      <p:pic>
        <p:nvPicPr>
          <p:cNvPr id="332" name="Google Shape;332;p16"/>
          <p:cNvPicPr preferRelativeResize="0"/>
          <p:nvPr/>
        </p:nvPicPr>
        <p:blipFill rotWithShape="1">
          <a:blip r:embed="rId3">
            <a:alphaModFix/>
          </a:blip>
          <a:srcRect b="0" l="0" r="0" t="0"/>
          <a:stretch/>
        </p:blipFill>
        <p:spPr>
          <a:xfrm>
            <a:off x="2633663" y="1731893"/>
            <a:ext cx="1590675" cy="914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20691345755_0_86"/>
          <p:cNvSpPr txBox="1"/>
          <p:nvPr>
            <p:ph idx="1" type="body"/>
          </p:nvPr>
        </p:nvSpPr>
        <p:spPr>
          <a:xfrm>
            <a:off x="205450"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Dot product favors long vectors.</a:t>
            </a:r>
            <a:endParaRPr sz="2400">
              <a:solidFill>
                <a:schemeClr val="lt1"/>
              </a:solidFill>
              <a:latin typeface="Helvetica Neue"/>
              <a:ea typeface="Helvetica Neue"/>
              <a:cs typeface="Helvetica Neue"/>
              <a:sym typeface="Helvetica Neue"/>
            </a:endParaRPr>
          </a:p>
          <a:p>
            <a:pPr indent="-355600" lvl="1" marL="62865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Is higher if a vector is longer (has higher values in multiple dimensions)</a:t>
            </a:r>
            <a:endParaRPr sz="2000">
              <a:solidFill>
                <a:schemeClr val="lt1"/>
              </a:solidFill>
              <a:latin typeface="Helvetica Neue"/>
              <a:ea typeface="Helvetica Neue"/>
              <a:cs typeface="Helvetica Neue"/>
              <a:sym typeface="Helvetica Neue"/>
            </a:endParaRPr>
          </a:p>
          <a:p>
            <a:pPr indent="-355600" lvl="1" marL="62865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Vector length:</a:t>
            </a:r>
            <a:endParaRPr sz="20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Frequent words (“</a:t>
            </a:r>
            <a:r>
              <a:rPr i="1" lang="en" sz="2400">
                <a:solidFill>
                  <a:schemeClr val="lt1"/>
                </a:solidFill>
                <a:latin typeface="Helvetica Neue"/>
                <a:ea typeface="Helvetica Neue"/>
                <a:cs typeface="Helvetica Neue"/>
                <a:sym typeface="Helvetica Neue"/>
              </a:rPr>
              <a:t>of</a:t>
            </a:r>
            <a:r>
              <a:rPr lang="en" sz="2400">
                <a:solidFill>
                  <a:schemeClr val="lt1"/>
                </a:solidFill>
                <a:latin typeface="Helvetica Neue"/>
                <a:ea typeface="Helvetica Neue"/>
                <a:cs typeface="Helvetica Neue"/>
                <a:sym typeface="Helvetica Neue"/>
              </a:rPr>
              <a:t>”, “</a:t>
            </a:r>
            <a:r>
              <a:rPr i="1" lang="en" sz="2400">
                <a:solidFill>
                  <a:schemeClr val="lt1"/>
                </a:solidFill>
                <a:latin typeface="Helvetica Neue"/>
                <a:ea typeface="Helvetica Neue"/>
                <a:cs typeface="Helvetica Neue"/>
                <a:sym typeface="Helvetica Neue"/>
              </a:rPr>
              <a:t>the</a:t>
            </a:r>
            <a:r>
              <a:rPr lang="en" sz="2400">
                <a:solidFill>
                  <a:schemeClr val="lt1"/>
                </a:solidFill>
                <a:latin typeface="Helvetica Neue"/>
                <a:ea typeface="Helvetica Neue"/>
                <a:cs typeface="Helvetica Neue"/>
                <a:sym typeface="Helvetica Neue"/>
              </a:rPr>
              <a:t>”, “</a:t>
            </a:r>
            <a:r>
              <a:rPr i="1" lang="en" sz="2400">
                <a:solidFill>
                  <a:schemeClr val="lt1"/>
                </a:solidFill>
                <a:latin typeface="Helvetica Neue"/>
                <a:ea typeface="Helvetica Neue"/>
                <a:cs typeface="Helvetica Neue"/>
                <a:sym typeface="Helvetica Neue"/>
              </a:rPr>
              <a:t>you</a:t>
            </a:r>
            <a:r>
              <a:rPr lang="en" sz="2400">
                <a:solidFill>
                  <a:schemeClr val="lt1"/>
                </a:solidFill>
                <a:latin typeface="Helvetica Neue"/>
                <a:ea typeface="Helvetica Neue"/>
                <a:cs typeface="Helvetica Neue"/>
                <a:sym typeface="Helvetica Neue"/>
              </a:rPr>
              <a:t>”) have long vectors</a:t>
            </a:r>
            <a:endParaRPr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The occur multiple times with other words.</a:t>
            </a:r>
            <a:endParaRPr sz="2400">
              <a:solidFill>
                <a:schemeClr val="lt1"/>
              </a:solidFill>
              <a:latin typeface="Helvetica Neue"/>
              <a:ea typeface="Helvetica Neue"/>
              <a:cs typeface="Helvetica Neue"/>
              <a:sym typeface="Helvetica Neue"/>
            </a:endParaRPr>
          </a:p>
        </p:txBody>
      </p:sp>
      <p:sp>
        <p:nvSpPr>
          <p:cNvPr id="338" name="Google Shape;338;g20691345755_0_8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Raw Dot-product Issues</a:t>
            </a:r>
            <a:endParaRPr b="1" sz="3100">
              <a:latin typeface="Helvetica Neue"/>
              <a:ea typeface="Helvetica Neue"/>
              <a:cs typeface="Helvetica Neue"/>
              <a:sym typeface="Helvetica Neue"/>
            </a:endParaRPr>
          </a:p>
        </p:txBody>
      </p:sp>
      <p:pic>
        <p:nvPicPr>
          <p:cNvPr id="339" name="Google Shape;339;g20691345755_0_86"/>
          <p:cNvPicPr preferRelativeResize="0"/>
          <p:nvPr/>
        </p:nvPicPr>
        <p:blipFill rotWithShape="1">
          <a:blip r:embed="rId3">
            <a:alphaModFix/>
          </a:blip>
          <a:srcRect b="0" l="0" r="0" t="0"/>
          <a:stretch/>
        </p:blipFill>
        <p:spPr>
          <a:xfrm>
            <a:off x="2633663" y="1731893"/>
            <a:ext cx="1590675" cy="9144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20691345755_0_74"/>
          <p:cNvSpPr txBox="1"/>
          <p:nvPr>
            <p:ph idx="1" type="body"/>
          </p:nvPr>
        </p:nvSpPr>
        <p:spPr>
          <a:xfrm>
            <a:off x="205450"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Dot product favors long vectors.</a:t>
            </a:r>
            <a:endParaRPr sz="2400">
              <a:solidFill>
                <a:schemeClr val="lt1"/>
              </a:solidFill>
              <a:latin typeface="Helvetica Neue"/>
              <a:ea typeface="Helvetica Neue"/>
              <a:cs typeface="Helvetica Neue"/>
              <a:sym typeface="Helvetica Neue"/>
            </a:endParaRPr>
          </a:p>
          <a:p>
            <a:pPr indent="-355600" lvl="1" marL="62865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Is higher if a vector is longer (has higher values in multiple dimensions)</a:t>
            </a:r>
            <a:endParaRPr sz="2000">
              <a:solidFill>
                <a:schemeClr val="lt1"/>
              </a:solidFill>
              <a:latin typeface="Helvetica Neue"/>
              <a:ea typeface="Helvetica Neue"/>
              <a:cs typeface="Helvetica Neue"/>
              <a:sym typeface="Helvetica Neue"/>
            </a:endParaRPr>
          </a:p>
          <a:p>
            <a:pPr indent="-355600" lvl="1" marL="62865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Vector length:</a:t>
            </a:r>
            <a:endParaRPr sz="20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t/>
            </a:r>
            <a:endParaRPr sz="2000">
              <a:solidFill>
                <a:schemeClr val="lt1"/>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Frequent words (“</a:t>
            </a:r>
            <a:r>
              <a:rPr i="1" lang="en" sz="2400">
                <a:solidFill>
                  <a:schemeClr val="lt1"/>
                </a:solidFill>
                <a:latin typeface="Helvetica Neue"/>
                <a:ea typeface="Helvetica Neue"/>
                <a:cs typeface="Helvetica Neue"/>
                <a:sym typeface="Helvetica Neue"/>
              </a:rPr>
              <a:t>of</a:t>
            </a:r>
            <a:r>
              <a:rPr lang="en" sz="2400">
                <a:solidFill>
                  <a:schemeClr val="lt1"/>
                </a:solidFill>
                <a:latin typeface="Helvetica Neue"/>
                <a:ea typeface="Helvetica Neue"/>
                <a:cs typeface="Helvetica Neue"/>
                <a:sym typeface="Helvetica Neue"/>
              </a:rPr>
              <a:t>”, “</a:t>
            </a:r>
            <a:r>
              <a:rPr i="1" lang="en" sz="2400">
                <a:solidFill>
                  <a:schemeClr val="lt1"/>
                </a:solidFill>
                <a:latin typeface="Helvetica Neue"/>
                <a:ea typeface="Helvetica Neue"/>
                <a:cs typeface="Helvetica Neue"/>
                <a:sym typeface="Helvetica Neue"/>
              </a:rPr>
              <a:t>the</a:t>
            </a:r>
            <a:r>
              <a:rPr lang="en" sz="2400">
                <a:solidFill>
                  <a:schemeClr val="lt1"/>
                </a:solidFill>
                <a:latin typeface="Helvetica Neue"/>
                <a:ea typeface="Helvetica Neue"/>
                <a:cs typeface="Helvetica Neue"/>
                <a:sym typeface="Helvetica Neue"/>
              </a:rPr>
              <a:t>”, “</a:t>
            </a:r>
            <a:r>
              <a:rPr i="1" lang="en" sz="2400">
                <a:solidFill>
                  <a:schemeClr val="lt1"/>
                </a:solidFill>
                <a:latin typeface="Helvetica Neue"/>
                <a:ea typeface="Helvetica Neue"/>
                <a:cs typeface="Helvetica Neue"/>
                <a:sym typeface="Helvetica Neue"/>
              </a:rPr>
              <a:t>you</a:t>
            </a:r>
            <a:r>
              <a:rPr lang="en" sz="2400">
                <a:solidFill>
                  <a:schemeClr val="lt1"/>
                </a:solidFill>
                <a:latin typeface="Helvetica Neue"/>
                <a:ea typeface="Helvetica Neue"/>
                <a:cs typeface="Helvetica Neue"/>
                <a:sym typeface="Helvetica Neue"/>
              </a:rPr>
              <a:t>”) have long vectors</a:t>
            </a:r>
            <a:endParaRPr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The occur multiple times with other words.</a:t>
            </a:r>
            <a:endParaRPr sz="20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b="1" lang="en" sz="2400" u="sng">
                <a:solidFill>
                  <a:schemeClr val="lt1"/>
                </a:solidFill>
                <a:latin typeface="Helvetica Neue"/>
                <a:ea typeface="Helvetica Neue"/>
                <a:cs typeface="Helvetica Neue"/>
                <a:sym typeface="Helvetica Neue"/>
              </a:rPr>
              <a:t>Dot product overly favors frequent words</a:t>
            </a:r>
            <a:r>
              <a:rPr lang="en" sz="2400">
                <a:solidFill>
                  <a:schemeClr val="lt1"/>
                </a:solidFill>
                <a:latin typeface="Helvetica Neue"/>
                <a:ea typeface="Helvetica Neue"/>
                <a:cs typeface="Helvetica Neue"/>
                <a:sym typeface="Helvetica Neue"/>
              </a:rPr>
              <a:t>.</a:t>
            </a:r>
            <a:endParaRPr sz="2400">
              <a:solidFill>
                <a:schemeClr val="lt1"/>
              </a:solidFill>
              <a:latin typeface="Helvetica Neue"/>
              <a:ea typeface="Helvetica Neue"/>
              <a:cs typeface="Helvetica Neue"/>
              <a:sym typeface="Helvetica Neue"/>
            </a:endParaRPr>
          </a:p>
        </p:txBody>
      </p:sp>
      <p:sp>
        <p:nvSpPr>
          <p:cNvPr id="345" name="Google Shape;345;g20691345755_0_7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Raw Dot-product Issues</a:t>
            </a:r>
            <a:endParaRPr b="1" sz="3100">
              <a:latin typeface="Helvetica Neue"/>
              <a:ea typeface="Helvetica Neue"/>
              <a:cs typeface="Helvetica Neue"/>
              <a:sym typeface="Helvetica Neue"/>
            </a:endParaRPr>
          </a:p>
        </p:txBody>
      </p:sp>
      <p:pic>
        <p:nvPicPr>
          <p:cNvPr id="346" name="Google Shape;346;g20691345755_0_74"/>
          <p:cNvPicPr preferRelativeResize="0"/>
          <p:nvPr/>
        </p:nvPicPr>
        <p:blipFill rotWithShape="1">
          <a:blip r:embed="rId3">
            <a:alphaModFix/>
          </a:blip>
          <a:srcRect b="0" l="0" r="0" t="0"/>
          <a:stretch/>
        </p:blipFill>
        <p:spPr>
          <a:xfrm>
            <a:off x="2633663" y="1731893"/>
            <a:ext cx="1590675" cy="9144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Cosine as a Similarity Metric</a:t>
            </a:r>
            <a:endParaRPr b="1" sz="3100">
              <a:latin typeface="Helvetica Neue"/>
              <a:ea typeface="Helvetica Neue"/>
              <a:cs typeface="Helvetica Neue"/>
              <a:sym typeface="Helvetica Neue"/>
            </a:endParaRPr>
          </a:p>
        </p:txBody>
      </p:sp>
      <p:pic>
        <p:nvPicPr>
          <p:cNvPr id="352" name="Google Shape;352;p17"/>
          <p:cNvPicPr preferRelativeResize="0"/>
          <p:nvPr/>
        </p:nvPicPr>
        <p:blipFill rotWithShape="1">
          <a:blip r:embed="rId3">
            <a:alphaModFix/>
          </a:blip>
          <a:srcRect b="0" l="3735" r="0" t="5749"/>
          <a:stretch/>
        </p:blipFill>
        <p:spPr>
          <a:xfrm>
            <a:off x="43075" y="745450"/>
            <a:ext cx="5675650" cy="2477675"/>
          </a:xfrm>
          <a:prstGeom prst="rect">
            <a:avLst/>
          </a:prstGeom>
          <a:noFill/>
          <a:ln>
            <a:noFill/>
          </a:ln>
        </p:spPr>
      </p:pic>
      <p:sp>
        <p:nvSpPr>
          <p:cNvPr id="353" name="Google Shape;353;p17"/>
          <p:cNvSpPr txBox="1"/>
          <p:nvPr>
            <p:ph idx="1" type="body"/>
          </p:nvPr>
        </p:nvSpPr>
        <p:spPr>
          <a:xfrm>
            <a:off x="6409075" y="628175"/>
            <a:ext cx="2437200" cy="36600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lang="en" sz="1600">
                <a:solidFill>
                  <a:schemeClr val="lt1"/>
                </a:solidFill>
                <a:latin typeface="Helvetica Neue"/>
                <a:ea typeface="Helvetica Neue"/>
                <a:cs typeface="Helvetica Neue"/>
                <a:sym typeface="Helvetica Neue"/>
              </a:rPr>
              <a:t>Based on the definition of the dot product between vectors </a:t>
            </a:r>
            <a:r>
              <a:rPr i="1" lang="en" sz="1600">
                <a:solidFill>
                  <a:schemeClr val="lt1"/>
                </a:solidFill>
                <a:latin typeface="Helvetica Neue"/>
                <a:ea typeface="Helvetica Neue"/>
                <a:cs typeface="Helvetica Neue"/>
                <a:sym typeface="Helvetica Neue"/>
              </a:rPr>
              <a:t>a</a:t>
            </a:r>
            <a:r>
              <a:rPr lang="en" sz="1600">
                <a:solidFill>
                  <a:schemeClr val="lt1"/>
                </a:solidFill>
                <a:latin typeface="Helvetica Neue"/>
                <a:ea typeface="Helvetica Neue"/>
                <a:cs typeface="Helvetica Neue"/>
                <a:sym typeface="Helvetica Neue"/>
              </a:rPr>
              <a:t> and </a:t>
            </a:r>
            <a:r>
              <a:rPr i="1" lang="en" sz="1600">
                <a:solidFill>
                  <a:schemeClr val="lt1"/>
                </a:solidFill>
                <a:latin typeface="Helvetica Neue"/>
                <a:ea typeface="Helvetica Neue"/>
                <a:cs typeface="Helvetica Neue"/>
                <a:sym typeface="Helvetica Neue"/>
              </a:rPr>
              <a:t>b</a:t>
            </a:r>
            <a:r>
              <a:rPr lang="en" sz="1600">
                <a:solidFill>
                  <a:schemeClr val="lt1"/>
                </a:solidFill>
                <a:latin typeface="Helvetica Neue"/>
                <a:ea typeface="Helvetica Neue"/>
                <a:cs typeface="Helvetica Neue"/>
                <a:sym typeface="Helvetica Neue"/>
              </a:rPr>
              <a:t>:</a:t>
            </a:r>
            <a:endParaRPr>
              <a:solidFill>
                <a:schemeClr val="lt1"/>
              </a:solidFill>
              <a:latin typeface="Helvetica Neue"/>
              <a:ea typeface="Helvetica Neue"/>
              <a:cs typeface="Helvetica Neue"/>
              <a:sym typeface="Helvetica Neue"/>
            </a:endParaRPr>
          </a:p>
        </p:txBody>
      </p:sp>
      <p:pic>
        <p:nvPicPr>
          <p:cNvPr id="354" name="Google Shape;354;p17"/>
          <p:cNvPicPr preferRelativeResize="0"/>
          <p:nvPr/>
        </p:nvPicPr>
        <p:blipFill rotWithShape="1">
          <a:blip r:embed="rId4">
            <a:alphaModFix/>
          </a:blip>
          <a:srcRect b="0" l="0" r="0" t="0"/>
          <a:stretch/>
        </p:blipFill>
        <p:spPr>
          <a:xfrm>
            <a:off x="6546588" y="1598900"/>
            <a:ext cx="2162175" cy="409575"/>
          </a:xfrm>
          <a:prstGeom prst="rect">
            <a:avLst/>
          </a:prstGeom>
          <a:noFill/>
          <a:ln>
            <a:noFill/>
          </a:ln>
        </p:spPr>
      </p:pic>
      <p:pic>
        <p:nvPicPr>
          <p:cNvPr id="355" name="Google Shape;355;p17"/>
          <p:cNvPicPr preferRelativeResize="0"/>
          <p:nvPr/>
        </p:nvPicPr>
        <p:blipFill rotWithShape="1">
          <a:blip r:embed="rId5">
            <a:alphaModFix/>
          </a:blip>
          <a:srcRect b="0" l="0" r="0" t="0"/>
          <a:stretch/>
        </p:blipFill>
        <p:spPr>
          <a:xfrm>
            <a:off x="6409075" y="2160875"/>
            <a:ext cx="1714500" cy="657225"/>
          </a:xfrm>
          <a:prstGeom prst="rect">
            <a:avLst/>
          </a:prstGeom>
          <a:noFill/>
          <a:ln>
            <a:noFill/>
          </a:ln>
        </p:spPr>
      </p:pic>
      <p:pic>
        <p:nvPicPr>
          <p:cNvPr id="356" name="Google Shape;356;p17"/>
          <p:cNvPicPr preferRelativeResize="0"/>
          <p:nvPr/>
        </p:nvPicPr>
        <p:blipFill rotWithShape="1">
          <a:blip r:embed="rId4">
            <a:alphaModFix/>
          </a:blip>
          <a:srcRect b="0" l="0" r="69739" t="0"/>
          <a:stretch/>
        </p:blipFill>
        <p:spPr>
          <a:xfrm>
            <a:off x="6457967" y="1598900"/>
            <a:ext cx="654300" cy="409575"/>
          </a:xfrm>
          <a:prstGeom prst="rect">
            <a:avLst/>
          </a:prstGeom>
          <a:noFill/>
          <a:ln>
            <a:noFill/>
          </a:ln>
        </p:spPr>
      </p:pic>
      <p:sp>
        <p:nvSpPr>
          <p:cNvPr id="357" name="Google Shape;357;p17"/>
          <p:cNvSpPr/>
          <p:nvPr/>
        </p:nvSpPr>
        <p:spPr>
          <a:xfrm>
            <a:off x="6348625" y="596350"/>
            <a:ext cx="2497800" cy="23742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Bell peppers - Top Tomato Fruitmasters" id="101" name="Google Shape;101;g2071df2e3aa_0_333"/>
          <p:cNvPicPr preferRelativeResize="0"/>
          <p:nvPr/>
        </p:nvPicPr>
        <p:blipFill rotWithShape="1">
          <a:blip r:embed="rId3">
            <a:alphaModFix/>
          </a:blip>
          <a:srcRect b="18844" l="0" r="0" t="20446"/>
          <a:stretch/>
        </p:blipFill>
        <p:spPr>
          <a:xfrm>
            <a:off x="6995124" y="769694"/>
            <a:ext cx="1977849" cy="1801161"/>
          </a:xfrm>
          <a:prstGeom prst="rect">
            <a:avLst/>
          </a:prstGeom>
          <a:noFill/>
          <a:ln>
            <a:noFill/>
          </a:ln>
        </p:spPr>
      </p:pic>
      <p:pic>
        <p:nvPicPr>
          <p:cNvPr descr="Whole Black Malabar Peppercorns | Savory Spice" id="102" name="Google Shape;102;g2071df2e3aa_0_333"/>
          <p:cNvPicPr preferRelativeResize="0"/>
          <p:nvPr/>
        </p:nvPicPr>
        <p:blipFill rotWithShape="1">
          <a:blip r:embed="rId4">
            <a:alphaModFix/>
          </a:blip>
          <a:srcRect b="0" l="0" r="0" t="23318"/>
          <a:stretch/>
        </p:blipFill>
        <p:spPr>
          <a:xfrm>
            <a:off x="5080325" y="664450"/>
            <a:ext cx="1977849" cy="1263900"/>
          </a:xfrm>
          <a:prstGeom prst="rect">
            <a:avLst/>
          </a:prstGeom>
          <a:noFill/>
          <a:ln>
            <a:noFill/>
          </a:ln>
        </p:spPr>
      </p:pic>
      <p:sp>
        <p:nvSpPr>
          <p:cNvPr id="103" name="Google Shape;103;g2071df2e3aa_0_333"/>
          <p:cNvSpPr txBox="1"/>
          <p:nvPr>
            <p:ph idx="1" type="body"/>
          </p:nvPr>
        </p:nvSpPr>
        <p:spPr>
          <a:xfrm>
            <a:off x="205450" y="969250"/>
            <a:ext cx="8480400" cy="35928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Lemma “Pepper”</a:t>
            </a:r>
            <a:endParaRPr sz="2600">
              <a:solidFill>
                <a:schemeClr val="lt1"/>
              </a:solidFill>
              <a:latin typeface="Helvetica Neue"/>
              <a:ea typeface="Helvetica Neue"/>
              <a:cs typeface="Helvetica Neue"/>
              <a:sym typeface="Helvetica Neue"/>
            </a:endParaRPr>
          </a:p>
          <a:p>
            <a:pPr indent="-368300" lvl="1" marL="40005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Sense 1: Spice from pepper plant</a:t>
            </a:r>
            <a:endParaRPr sz="2200">
              <a:solidFill>
                <a:schemeClr val="lt1"/>
              </a:solidFill>
              <a:latin typeface="Helvetica Neue"/>
              <a:ea typeface="Helvetica Neue"/>
              <a:cs typeface="Helvetica Neue"/>
              <a:sym typeface="Helvetica Neue"/>
            </a:endParaRPr>
          </a:p>
          <a:p>
            <a:pPr indent="-368300" lvl="1" marL="40005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Sense 2: The pepper plant itself</a:t>
            </a:r>
            <a:endParaRPr sz="2200">
              <a:solidFill>
                <a:schemeClr val="lt1"/>
              </a:solidFill>
              <a:latin typeface="Helvetica Neue"/>
              <a:ea typeface="Helvetica Neue"/>
              <a:cs typeface="Helvetica Neue"/>
              <a:sym typeface="Helvetica Neue"/>
            </a:endParaRPr>
          </a:p>
          <a:p>
            <a:pPr indent="-368300" lvl="1" marL="40005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Sense 3: Another similar plant (Jamaican pepper)</a:t>
            </a:r>
            <a:endParaRPr sz="2200">
              <a:solidFill>
                <a:schemeClr val="lt1"/>
              </a:solidFill>
              <a:latin typeface="Helvetica Neue"/>
              <a:ea typeface="Helvetica Neue"/>
              <a:cs typeface="Helvetica Neue"/>
              <a:sym typeface="Helvetica Neue"/>
            </a:endParaRPr>
          </a:p>
          <a:p>
            <a:pPr indent="-368300" lvl="1" marL="40005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Sense 4: Another plant with peppercorns (California pepper)</a:t>
            </a:r>
            <a:endParaRPr sz="2200">
              <a:solidFill>
                <a:schemeClr val="lt1"/>
              </a:solidFill>
              <a:latin typeface="Helvetica Neue"/>
              <a:ea typeface="Helvetica Neue"/>
              <a:cs typeface="Helvetica Neue"/>
              <a:sym typeface="Helvetica Neue"/>
            </a:endParaRPr>
          </a:p>
          <a:p>
            <a:pPr indent="-368300" lvl="1" marL="40005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Sense 5: The bell pepper</a:t>
            </a:r>
            <a:endParaRPr sz="22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t/>
            </a:r>
            <a:endParaRPr sz="22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rPr lang="en" sz="2200">
                <a:solidFill>
                  <a:schemeClr val="lt1"/>
                </a:solidFill>
                <a:latin typeface="Helvetica Neue"/>
                <a:ea typeface="Helvetica Neue"/>
                <a:cs typeface="Helvetica Neue"/>
                <a:sym typeface="Helvetica Neue"/>
              </a:rPr>
              <a:t>A sense or “concept” is the </a:t>
            </a:r>
            <a:r>
              <a:rPr b="1" lang="en" sz="2200" u="sng">
                <a:solidFill>
                  <a:schemeClr val="lt1"/>
                </a:solidFill>
                <a:latin typeface="Helvetica Neue"/>
                <a:ea typeface="Helvetica Neue"/>
                <a:cs typeface="Helvetica Neue"/>
                <a:sym typeface="Helvetica Neue"/>
              </a:rPr>
              <a:t>meaning component</a:t>
            </a:r>
            <a:r>
              <a:rPr lang="en" sz="2200">
                <a:solidFill>
                  <a:schemeClr val="lt1"/>
                </a:solidFill>
                <a:latin typeface="Helvetica Neue"/>
                <a:ea typeface="Helvetica Neue"/>
                <a:cs typeface="Helvetica Neue"/>
                <a:sym typeface="Helvetica Neue"/>
              </a:rPr>
              <a:t> of a word.</a:t>
            </a:r>
            <a:endParaRPr sz="2200">
              <a:solidFill>
                <a:schemeClr val="lt1"/>
              </a:solidFill>
              <a:latin typeface="Helvetica Neue"/>
              <a:ea typeface="Helvetica Neue"/>
              <a:cs typeface="Helvetica Neue"/>
              <a:sym typeface="Helvetica Neue"/>
            </a:endParaRPr>
          </a:p>
        </p:txBody>
      </p:sp>
      <p:sp>
        <p:nvSpPr>
          <p:cNvPr id="104" name="Google Shape;104;g2071df2e3aa_0_33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SzPts val="900"/>
              <a:buNone/>
            </a:pPr>
            <a:r>
              <a:rPr b="1" lang="en" sz="3100">
                <a:solidFill>
                  <a:schemeClr val="lt1"/>
                </a:solidFill>
                <a:latin typeface="Helvetica Neue"/>
                <a:ea typeface="Helvetica Neue"/>
                <a:cs typeface="Helvetica Neue"/>
                <a:sym typeface="Helvetica Neue"/>
              </a:rPr>
              <a:t>Recap on Semantics</a:t>
            </a:r>
            <a:endParaRPr b="1" sz="3100">
              <a:solidFill>
                <a:schemeClr val="lt1"/>
              </a:solidFill>
              <a:latin typeface="Helvetica Neue"/>
              <a:ea typeface="Helvetica Neue"/>
              <a:cs typeface="Helvetica Neue"/>
              <a:sym typeface="Helvetica Neue"/>
            </a:endParaRPr>
          </a:p>
          <a:p>
            <a:pPr indent="0" lvl="0" marL="0" rtl="0" algn="l">
              <a:lnSpc>
                <a:spcPct val="100000"/>
              </a:lnSpc>
              <a:spcBef>
                <a:spcPts val="0"/>
              </a:spcBef>
              <a:spcAft>
                <a:spcPts val="0"/>
              </a:spcAft>
              <a:buSzPts val="900"/>
              <a:buNone/>
            </a:pPr>
            <a:r>
              <a:t/>
            </a:r>
            <a:endParaRPr b="1" sz="3100">
              <a:latin typeface="Helvetica Neue"/>
              <a:ea typeface="Helvetica Neue"/>
              <a:cs typeface="Helvetica Neue"/>
              <a:sym typeface="Helvetica Neue"/>
            </a:endParaRPr>
          </a:p>
        </p:txBody>
      </p:sp>
      <p:sp>
        <p:nvSpPr>
          <p:cNvPr id="105" name="Google Shape;105;g2071df2e3aa_0_333"/>
          <p:cNvSpPr/>
          <p:nvPr/>
        </p:nvSpPr>
        <p:spPr>
          <a:xfrm>
            <a:off x="114650" y="3798050"/>
            <a:ext cx="7925700" cy="558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Cosine as a Similarity Metric</a:t>
            </a:r>
            <a:endParaRPr b="1" sz="3100">
              <a:latin typeface="Helvetica Neue"/>
              <a:ea typeface="Helvetica Neue"/>
              <a:cs typeface="Helvetica Neue"/>
              <a:sym typeface="Helvetica Neue"/>
            </a:endParaRPr>
          </a:p>
        </p:txBody>
      </p:sp>
      <p:pic>
        <p:nvPicPr>
          <p:cNvPr id="363" name="Google Shape;363;p18"/>
          <p:cNvPicPr preferRelativeResize="0"/>
          <p:nvPr/>
        </p:nvPicPr>
        <p:blipFill rotWithShape="1">
          <a:blip r:embed="rId3">
            <a:alphaModFix/>
          </a:blip>
          <a:srcRect b="0" l="3735" r="0" t="5749"/>
          <a:stretch/>
        </p:blipFill>
        <p:spPr>
          <a:xfrm>
            <a:off x="43075" y="745450"/>
            <a:ext cx="5675650" cy="2477675"/>
          </a:xfrm>
          <a:prstGeom prst="rect">
            <a:avLst/>
          </a:prstGeom>
          <a:noFill/>
          <a:ln>
            <a:noFill/>
          </a:ln>
        </p:spPr>
      </p:pic>
      <p:sp>
        <p:nvSpPr>
          <p:cNvPr id="364" name="Google Shape;364;p18"/>
          <p:cNvSpPr txBox="1"/>
          <p:nvPr>
            <p:ph idx="1" type="body"/>
          </p:nvPr>
        </p:nvSpPr>
        <p:spPr>
          <a:xfrm>
            <a:off x="6409075" y="628175"/>
            <a:ext cx="2437200" cy="36600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lang="en" sz="1600">
                <a:solidFill>
                  <a:schemeClr val="lt1"/>
                </a:solidFill>
                <a:latin typeface="Helvetica Neue"/>
                <a:ea typeface="Helvetica Neue"/>
                <a:cs typeface="Helvetica Neue"/>
                <a:sym typeface="Helvetica Neue"/>
              </a:rPr>
              <a:t>Based on the definition of the dot product between vectors </a:t>
            </a:r>
            <a:r>
              <a:rPr i="1" lang="en" sz="1600">
                <a:solidFill>
                  <a:schemeClr val="lt1"/>
                </a:solidFill>
                <a:latin typeface="Helvetica Neue"/>
                <a:ea typeface="Helvetica Neue"/>
                <a:cs typeface="Helvetica Neue"/>
                <a:sym typeface="Helvetica Neue"/>
              </a:rPr>
              <a:t>a</a:t>
            </a:r>
            <a:r>
              <a:rPr lang="en" sz="1600">
                <a:solidFill>
                  <a:schemeClr val="lt1"/>
                </a:solidFill>
                <a:latin typeface="Helvetica Neue"/>
                <a:ea typeface="Helvetica Neue"/>
                <a:cs typeface="Helvetica Neue"/>
                <a:sym typeface="Helvetica Neue"/>
              </a:rPr>
              <a:t> and </a:t>
            </a:r>
            <a:r>
              <a:rPr i="1" lang="en" sz="1600">
                <a:solidFill>
                  <a:schemeClr val="lt1"/>
                </a:solidFill>
                <a:latin typeface="Helvetica Neue"/>
                <a:ea typeface="Helvetica Neue"/>
                <a:cs typeface="Helvetica Neue"/>
                <a:sym typeface="Helvetica Neue"/>
              </a:rPr>
              <a:t>b</a:t>
            </a:r>
            <a:r>
              <a:rPr lang="en" sz="1600">
                <a:solidFill>
                  <a:schemeClr val="lt1"/>
                </a:solidFill>
                <a:latin typeface="Helvetica Neue"/>
                <a:ea typeface="Helvetica Neue"/>
                <a:cs typeface="Helvetica Neue"/>
                <a:sym typeface="Helvetica Neue"/>
              </a:rPr>
              <a:t>:</a:t>
            </a:r>
            <a:endParaRPr>
              <a:solidFill>
                <a:schemeClr val="lt1"/>
              </a:solidFill>
              <a:latin typeface="Helvetica Neue"/>
              <a:ea typeface="Helvetica Neue"/>
              <a:cs typeface="Helvetica Neue"/>
              <a:sym typeface="Helvetica Neue"/>
            </a:endParaRPr>
          </a:p>
        </p:txBody>
      </p:sp>
      <p:pic>
        <p:nvPicPr>
          <p:cNvPr id="365" name="Google Shape;365;p18"/>
          <p:cNvPicPr preferRelativeResize="0"/>
          <p:nvPr/>
        </p:nvPicPr>
        <p:blipFill rotWithShape="1">
          <a:blip r:embed="rId4">
            <a:alphaModFix/>
          </a:blip>
          <a:srcRect b="0" l="0" r="0" t="0"/>
          <a:stretch/>
        </p:blipFill>
        <p:spPr>
          <a:xfrm>
            <a:off x="6546588" y="1598900"/>
            <a:ext cx="2162175" cy="409575"/>
          </a:xfrm>
          <a:prstGeom prst="rect">
            <a:avLst/>
          </a:prstGeom>
          <a:noFill/>
          <a:ln>
            <a:noFill/>
          </a:ln>
        </p:spPr>
      </p:pic>
      <p:pic>
        <p:nvPicPr>
          <p:cNvPr id="366" name="Google Shape;366;p18"/>
          <p:cNvPicPr preferRelativeResize="0"/>
          <p:nvPr/>
        </p:nvPicPr>
        <p:blipFill rotWithShape="1">
          <a:blip r:embed="rId5">
            <a:alphaModFix/>
          </a:blip>
          <a:srcRect b="0" l="0" r="0" t="0"/>
          <a:stretch/>
        </p:blipFill>
        <p:spPr>
          <a:xfrm>
            <a:off x="6409075" y="2160875"/>
            <a:ext cx="1714500" cy="657225"/>
          </a:xfrm>
          <a:prstGeom prst="rect">
            <a:avLst/>
          </a:prstGeom>
          <a:noFill/>
          <a:ln>
            <a:noFill/>
          </a:ln>
        </p:spPr>
      </p:pic>
      <p:pic>
        <p:nvPicPr>
          <p:cNvPr id="367" name="Google Shape;367;p18"/>
          <p:cNvPicPr preferRelativeResize="0"/>
          <p:nvPr/>
        </p:nvPicPr>
        <p:blipFill rotWithShape="1">
          <a:blip r:embed="rId4">
            <a:alphaModFix/>
          </a:blip>
          <a:srcRect b="0" l="0" r="69739" t="0"/>
          <a:stretch/>
        </p:blipFill>
        <p:spPr>
          <a:xfrm>
            <a:off x="6457967" y="1598900"/>
            <a:ext cx="654300" cy="409575"/>
          </a:xfrm>
          <a:prstGeom prst="rect">
            <a:avLst/>
          </a:prstGeom>
          <a:noFill/>
          <a:ln>
            <a:noFill/>
          </a:ln>
        </p:spPr>
      </p:pic>
      <p:sp>
        <p:nvSpPr>
          <p:cNvPr id="368" name="Google Shape;368;p18"/>
          <p:cNvSpPr txBox="1"/>
          <p:nvPr>
            <p:ph idx="1" type="body"/>
          </p:nvPr>
        </p:nvSpPr>
        <p:spPr>
          <a:xfrm>
            <a:off x="205450" y="3223122"/>
            <a:ext cx="9144000" cy="1473900"/>
          </a:xfrm>
          <a:prstGeom prst="rect">
            <a:avLst/>
          </a:prstGeom>
          <a:noFill/>
          <a:ln>
            <a:noFill/>
          </a:ln>
        </p:spPr>
        <p:txBody>
          <a:bodyPr anchorCtr="0" anchor="t" bIns="58925" lIns="58925" spcFirstLastPara="1" rIns="58925" wrap="square" tIns="58925">
            <a:noAutofit/>
          </a:bodyPr>
          <a:lstStyle/>
          <a:p>
            <a:pPr indent="-336550" lvl="0" marL="4572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- 1 for vectors pointing in opposite directions</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+1 for vectors pointing in same direction</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  0 for vectors that are orthogonal</a:t>
            </a:r>
            <a:endParaRPr sz="1700">
              <a:solidFill>
                <a:schemeClr val="lt1"/>
              </a:solidFill>
              <a:latin typeface="Helvetica Neue"/>
              <a:ea typeface="Helvetica Neue"/>
              <a:cs typeface="Helvetica Neue"/>
              <a:sym typeface="Helvetica Neue"/>
            </a:endParaRPr>
          </a:p>
        </p:txBody>
      </p:sp>
      <p:pic>
        <p:nvPicPr>
          <p:cNvPr id="369" name="Google Shape;369;p18"/>
          <p:cNvPicPr preferRelativeResize="0"/>
          <p:nvPr/>
        </p:nvPicPr>
        <p:blipFill rotWithShape="1">
          <a:blip r:embed="rId6">
            <a:alphaModFix/>
          </a:blip>
          <a:srcRect b="0" l="0" r="0" t="0"/>
          <a:stretch/>
        </p:blipFill>
        <p:spPr>
          <a:xfrm>
            <a:off x="5167320" y="2970500"/>
            <a:ext cx="3044875" cy="1873775"/>
          </a:xfrm>
          <a:prstGeom prst="rect">
            <a:avLst/>
          </a:prstGeom>
          <a:noFill/>
          <a:ln>
            <a:noFill/>
          </a:ln>
        </p:spPr>
      </p:pic>
      <p:sp>
        <p:nvSpPr>
          <p:cNvPr id="370" name="Google Shape;370;p18"/>
          <p:cNvSpPr/>
          <p:nvPr/>
        </p:nvSpPr>
        <p:spPr>
          <a:xfrm>
            <a:off x="6348625" y="596350"/>
            <a:ext cx="2497800" cy="23742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Cosine as a Similarity Metric</a:t>
            </a:r>
            <a:endParaRPr b="1" sz="3100">
              <a:latin typeface="Helvetica Neue"/>
              <a:ea typeface="Helvetica Neue"/>
              <a:cs typeface="Helvetica Neue"/>
              <a:sym typeface="Helvetica Neue"/>
            </a:endParaRPr>
          </a:p>
        </p:txBody>
      </p:sp>
      <p:pic>
        <p:nvPicPr>
          <p:cNvPr id="376" name="Google Shape;376;p19"/>
          <p:cNvPicPr preferRelativeResize="0"/>
          <p:nvPr/>
        </p:nvPicPr>
        <p:blipFill rotWithShape="1">
          <a:blip r:embed="rId3">
            <a:alphaModFix/>
          </a:blip>
          <a:srcRect b="0" l="3735" r="0" t="5749"/>
          <a:stretch/>
        </p:blipFill>
        <p:spPr>
          <a:xfrm>
            <a:off x="43075" y="745450"/>
            <a:ext cx="5675650" cy="2477675"/>
          </a:xfrm>
          <a:prstGeom prst="rect">
            <a:avLst/>
          </a:prstGeom>
          <a:noFill/>
          <a:ln>
            <a:noFill/>
          </a:ln>
        </p:spPr>
      </p:pic>
      <p:sp>
        <p:nvSpPr>
          <p:cNvPr id="377" name="Google Shape;377;p19"/>
          <p:cNvSpPr txBox="1"/>
          <p:nvPr>
            <p:ph idx="1" type="body"/>
          </p:nvPr>
        </p:nvSpPr>
        <p:spPr>
          <a:xfrm>
            <a:off x="6409075" y="628175"/>
            <a:ext cx="2437200" cy="3660000"/>
          </a:xfrm>
          <a:prstGeom prst="rect">
            <a:avLst/>
          </a:prstGeom>
          <a:noFill/>
          <a:ln>
            <a:noFill/>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lang="en" sz="1600">
                <a:solidFill>
                  <a:schemeClr val="lt1"/>
                </a:solidFill>
                <a:latin typeface="Helvetica Neue"/>
                <a:ea typeface="Helvetica Neue"/>
                <a:cs typeface="Helvetica Neue"/>
                <a:sym typeface="Helvetica Neue"/>
              </a:rPr>
              <a:t>Based on the definition of the dot product between vectors </a:t>
            </a:r>
            <a:r>
              <a:rPr i="1" lang="en" sz="1600">
                <a:solidFill>
                  <a:schemeClr val="lt1"/>
                </a:solidFill>
                <a:latin typeface="Helvetica Neue"/>
                <a:ea typeface="Helvetica Neue"/>
                <a:cs typeface="Helvetica Neue"/>
                <a:sym typeface="Helvetica Neue"/>
              </a:rPr>
              <a:t>a</a:t>
            </a:r>
            <a:r>
              <a:rPr lang="en" sz="1600">
                <a:solidFill>
                  <a:schemeClr val="lt1"/>
                </a:solidFill>
                <a:latin typeface="Helvetica Neue"/>
                <a:ea typeface="Helvetica Neue"/>
                <a:cs typeface="Helvetica Neue"/>
                <a:sym typeface="Helvetica Neue"/>
              </a:rPr>
              <a:t> and </a:t>
            </a:r>
            <a:r>
              <a:rPr i="1" lang="en" sz="1600">
                <a:solidFill>
                  <a:schemeClr val="lt1"/>
                </a:solidFill>
                <a:latin typeface="Helvetica Neue"/>
                <a:ea typeface="Helvetica Neue"/>
                <a:cs typeface="Helvetica Neue"/>
                <a:sym typeface="Helvetica Neue"/>
              </a:rPr>
              <a:t>b</a:t>
            </a:r>
            <a:r>
              <a:rPr lang="en" sz="1600">
                <a:solidFill>
                  <a:schemeClr val="lt1"/>
                </a:solidFill>
                <a:latin typeface="Helvetica Neue"/>
                <a:ea typeface="Helvetica Neue"/>
                <a:cs typeface="Helvetica Neue"/>
                <a:sym typeface="Helvetica Neue"/>
              </a:rPr>
              <a:t>:</a:t>
            </a:r>
            <a:endParaRPr>
              <a:solidFill>
                <a:schemeClr val="lt1"/>
              </a:solidFill>
              <a:latin typeface="Helvetica Neue"/>
              <a:ea typeface="Helvetica Neue"/>
              <a:cs typeface="Helvetica Neue"/>
              <a:sym typeface="Helvetica Neue"/>
            </a:endParaRPr>
          </a:p>
        </p:txBody>
      </p:sp>
      <p:pic>
        <p:nvPicPr>
          <p:cNvPr id="378" name="Google Shape;378;p19"/>
          <p:cNvPicPr preferRelativeResize="0"/>
          <p:nvPr/>
        </p:nvPicPr>
        <p:blipFill rotWithShape="1">
          <a:blip r:embed="rId4">
            <a:alphaModFix/>
          </a:blip>
          <a:srcRect b="0" l="0" r="0" t="0"/>
          <a:stretch/>
        </p:blipFill>
        <p:spPr>
          <a:xfrm>
            <a:off x="6546588" y="1598900"/>
            <a:ext cx="2162175" cy="409575"/>
          </a:xfrm>
          <a:prstGeom prst="rect">
            <a:avLst/>
          </a:prstGeom>
          <a:noFill/>
          <a:ln>
            <a:noFill/>
          </a:ln>
        </p:spPr>
      </p:pic>
      <p:pic>
        <p:nvPicPr>
          <p:cNvPr id="379" name="Google Shape;379;p19"/>
          <p:cNvPicPr preferRelativeResize="0"/>
          <p:nvPr/>
        </p:nvPicPr>
        <p:blipFill rotWithShape="1">
          <a:blip r:embed="rId5">
            <a:alphaModFix/>
          </a:blip>
          <a:srcRect b="0" l="0" r="0" t="0"/>
          <a:stretch/>
        </p:blipFill>
        <p:spPr>
          <a:xfrm>
            <a:off x="6409075" y="2160875"/>
            <a:ext cx="1714500" cy="657225"/>
          </a:xfrm>
          <a:prstGeom prst="rect">
            <a:avLst/>
          </a:prstGeom>
          <a:noFill/>
          <a:ln>
            <a:noFill/>
          </a:ln>
        </p:spPr>
      </p:pic>
      <p:pic>
        <p:nvPicPr>
          <p:cNvPr id="380" name="Google Shape;380;p19"/>
          <p:cNvPicPr preferRelativeResize="0"/>
          <p:nvPr/>
        </p:nvPicPr>
        <p:blipFill rotWithShape="1">
          <a:blip r:embed="rId4">
            <a:alphaModFix/>
          </a:blip>
          <a:srcRect b="0" l="0" r="69739" t="0"/>
          <a:stretch/>
        </p:blipFill>
        <p:spPr>
          <a:xfrm>
            <a:off x="6457967" y="1598900"/>
            <a:ext cx="654300" cy="409575"/>
          </a:xfrm>
          <a:prstGeom prst="rect">
            <a:avLst/>
          </a:prstGeom>
          <a:noFill/>
          <a:ln>
            <a:noFill/>
          </a:ln>
        </p:spPr>
      </p:pic>
      <p:sp>
        <p:nvSpPr>
          <p:cNvPr id="381" name="Google Shape;381;p19"/>
          <p:cNvSpPr txBox="1"/>
          <p:nvPr>
            <p:ph idx="1" type="body"/>
          </p:nvPr>
        </p:nvSpPr>
        <p:spPr>
          <a:xfrm>
            <a:off x="205450" y="3223122"/>
            <a:ext cx="9144000" cy="1473900"/>
          </a:xfrm>
          <a:prstGeom prst="rect">
            <a:avLst/>
          </a:prstGeom>
          <a:noFill/>
          <a:ln>
            <a:noFill/>
          </a:ln>
        </p:spPr>
        <p:txBody>
          <a:bodyPr anchorCtr="0" anchor="t" bIns="58925" lIns="58925" spcFirstLastPara="1" rIns="58925" wrap="square" tIns="58925">
            <a:noAutofit/>
          </a:bodyPr>
          <a:lstStyle/>
          <a:p>
            <a:pPr indent="-336550" lvl="0" marL="4572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- 1 for vectors pointing in opposite directions</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+1 for vectors pointing in same direction</a:t>
            </a:r>
            <a:endParaRPr sz="1700">
              <a:solidFill>
                <a:schemeClr val="lt1"/>
              </a:solidFill>
              <a:latin typeface="Helvetica Neue"/>
              <a:ea typeface="Helvetica Neue"/>
              <a:cs typeface="Helvetica Neue"/>
              <a:sym typeface="Helvetica Neue"/>
            </a:endParaRPr>
          </a:p>
          <a:p>
            <a:pPr indent="-336550" lvl="0" marL="457200" rtl="0" algn="l">
              <a:lnSpc>
                <a:spcPct val="115000"/>
              </a:lnSpc>
              <a:spcBef>
                <a:spcPts val="0"/>
              </a:spcBef>
              <a:spcAft>
                <a:spcPts val="0"/>
              </a:spcAft>
              <a:buClr>
                <a:schemeClr val="lt1"/>
              </a:buClr>
              <a:buSzPts val="1700"/>
              <a:buFont typeface="Helvetica Neue"/>
              <a:buChar char="❏"/>
            </a:pPr>
            <a:r>
              <a:rPr lang="en" sz="1700">
                <a:solidFill>
                  <a:schemeClr val="lt1"/>
                </a:solidFill>
                <a:latin typeface="Helvetica Neue"/>
                <a:ea typeface="Helvetica Neue"/>
                <a:cs typeface="Helvetica Neue"/>
                <a:sym typeface="Helvetica Neue"/>
              </a:rPr>
              <a:t>  0 for vectors that are orthogonal</a:t>
            </a:r>
            <a:endParaRPr sz="17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t/>
            </a:r>
            <a:endParaRPr sz="11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rPr lang="en" sz="1700">
                <a:solidFill>
                  <a:schemeClr val="lt1"/>
                </a:solidFill>
                <a:latin typeface="Helvetica Neue"/>
                <a:ea typeface="Helvetica Neue"/>
                <a:cs typeface="Helvetica Neue"/>
                <a:sym typeface="Helvetica Neue"/>
              </a:rPr>
              <a:t>Raw frequency values &gt;= 0 → cosine from 0 - 1</a:t>
            </a:r>
            <a:endParaRPr sz="1700">
              <a:solidFill>
                <a:schemeClr val="lt1"/>
              </a:solidFill>
              <a:latin typeface="Helvetica Neue"/>
              <a:ea typeface="Helvetica Neue"/>
              <a:cs typeface="Helvetica Neue"/>
              <a:sym typeface="Helvetica Neue"/>
            </a:endParaRPr>
          </a:p>
        </p:txBody>
      </p:sp>
      <p:pic>
        <p:nvPicPr>
          <p:cNvPr id="382" name="Google Shape;382;p19"/>
          <p:cNvPicPr preferRelativeResize="0"/>
          <p:nvPr/>
        </p:nvPicPr>
        <p:blipFill rotWithShape="1">
          <a:blip r:embed="rId6">
            <a:alphaModFix/>
          </a:blip>
          <a:srcRect b="0" l="0" r="0" t="0"/>
          <a:stretch/>
        </p:blipFill>
        <p:spPr>
          <a:xfrm>
            <a:off x="5167320" y="2970500"/>
            <a:ext cx="3044875" cy="1873775"/>
          </a:xfrm>
          <a:prstGeom prst="rect">
            <a:avLst/>
          </a:prstGeom>
          <a:noFill/>
          <a:ln>
            <a:noFill/>
          </a:ln>
        </p:spPr>
      </p:pic>
      <p:sp>
        <p:nvSpPr>
          <p:cNvPr id="383" name="Google Shape;383;p19"/>
          <p:cNvSpPr/>
          <p:nvPr/>
        </p:nvSpPr>
        <p:spPr>
          <a:xfrm>
            <a:off x="6348625" y="596350"/>
            <a:ext cx="2497800" cy="23742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p20"/>
          <p:cNvPicPr preferRelativeResize="0"/>
          <p:nvPr/>
        </p:nvPicPr>
        <p:blipFill rotWithShape="1">
          <a:blip r:embed="rId3">
            <a:alphaModFix/>
          </a:blip>
          <a:srcRect b="0" l="0" r="0" t="11590"/>
          <a:stretch/>
        </p:blipFill>
        <p:spPr>
          <a:xfrm>
            <a:off x="205450" y="605475"/>
            <a:ext cx="5067300" cy="1153700"/>
          </a:xfrm>
          <a:prstGeom prst="rect">
            <a:avLst/>
          </a:prstGeom>
          <a:noFill/>
          <a:ln>
            <a:noFill/>
          </a:ln>
        </p:spPr>
      </p:pic>
      <p:sp>
        <p:nvSpPr>
          <p:cNvPr id="389" name="Google Shape;389;p2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Cosine Examples</a:t>
            </a:r>
            <a:endParaRPr b="1" sz="3100">
              <a:latin typeface="Helvetica Neue"/>
              <a:ea typeface="Helvetica Neue"/>
              <a:cs typeface="Helvetica Neue"/>
              <a:sym typeface="Helvetica Neue"/>
            </a:endParaRPr>
          </a:p>
        </p:txBody>
      </p:sp>
      <p:graphicFrame>
        <p:nvGraphicFramePr>
          <p:cNvPr id="390" name="Google Shape;390;p20"/>
          <p:cNvGraphicFramePr/>
          <p:nvPr/>
        </p:nvGraphicFramePr>
        <p:xfrm>
          <a:off x="5413150" y="713150"/>
          <a:ext cx="3000000" cy="3000000"/>
        </p:xfrm>
        <a:graphic>
          <a:graphicData uri="http://schemas.openxmlformats.org/drawingml/2006/table">
            <a:tbl>
              <a:tblPr>
                <a:noFill/>
                <a:tableStyleId>{DD341DCB-29AB-4123-9A05-007E7148375D}</a:tableStyleId>
              </a:tblPr>
              <a:tblGrid>
                <a:gridCol w="1185575"/>
                <a:gridCol w="569125"/>
                <a:gridCol w="745250"/>
                <a:gridCol w="1009450"/>
              </a:tblGrid>
              <a:tr h="1326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pie</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data</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computer</a:t>
                      </a:r>
                      <a:endParaRPr b="1" sz="1400" u="none" cap="none" strike="noStrike"/>
                    </a:p>
                  </a:txBody>
                  <a:tcPr marT="91425" marB="91425" marR="91425" marL="91425">
                    <a:solidFill>
                      <a:srgbClr val="F3F3F3"/>
                    </a:solidFill>
                  </a:tcPr>
                </a:tc>
              </a:tr>
              <a:tr h="13265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cherry</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442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8</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a:t>
                      </a:r>
                      <a:endParaRPr sz="1400" u="none" cap="none" strike="noStrike"/>
                    </a:p>
                  </a:txBody>
                  <a:tcPr marT="91425" marB="91425" marR="91425" marL="91425"/>
                </a:tc>
              </a:tr>
              <a:tr h="13265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digital</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1683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1670</a:t>
                      </a:r>
                      <a:endParaRPr sz="1400" u="none" cap="none" strike="noStrike"/>
                    </a:p>
                  </a:txBody>
                  <a:tcPr marT="91425" marB="91425" marR="91425" marL="91425"/>
                </a:tc>
              </a:tr>
              <a:tr h="204075">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information</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3982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3325</a:t>
                      </a:r>
                      <a:endParaRPr sz="1400" u="none" cap="none" strike="noStrike"/>
                    </a:p>
                  </a:txBody>
                  <a:tcPr marT="91425" marB="91425" marR="91425" marL="91425"/>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g2071df2e3aa_0_266"/>
          <p:cNvPicPr preferRelativeResize="0"/>
          <p:nvPr/>
        </p:nvPicPr>
        <p:blipFill rotWithShape="1">
          <a:blip r:embed="rId3">
            <a:alphaModFix/>
          </a:blip>
          <a:srcRect b="0" l="0" r="0" t="11590"/>
          <a:stretch/>
        </p:blipFill>
        <p:spPr>
          <a:xfrm>
            <a:off x="205450" y="605475"/>
            <a:ext cx="5067300" cy="1153700"/>
          </a:xfrm>
          <a:prstGeom prst="rect">
            <a:avLst/>
          </a:prstGeom>
          <a:noFill/>
          <a:ln>
            <a:noFill/>
          </a:ln>
        </p:spPr>
      </p:pic>
      <p:sp>
        <p:nvSpPr>
          <p:cNvPr id="396" name="Google Shape;396;g2071df2e3aa_0_26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Cosine Examples</a:t>
            </a:r>
            <a:endParaRPr b="1" sz="3100">
              <a:latin typeface="Helvetica Neue"/>
              <a:ea typeface="Helvetica Neue"/>
              <a:cs typeface="Helvetica Neue"/>
              <a:sym typeface="Helvetica Neue"/>
            </a:endParaRPr>
          </a:p>
        </p:txBody>
      </p:sp>
      <p:graphicFrame>
        <p:nvGraphicFramePr>
          <p:cNvPr id="397" name="Google Shape;397;g2071df2e3aa_0_266"/>
          <p:cNvGraphicFramePr/>
          <p:nvPr/>
        </p:nvGraphicFramePr>
        <p:xfrm>
          <a:off x="5413150" y="713150"/>
          <a:ext cx="3000000" cy="3000000"/>
        </p:xfrm>
        <a:graphic>
          <a:graphicData uri="http://schemas.openxmlformats.org/drawingml/2006/table">
            <a:tbl>
              <a:tblPr>
                <a:noFill/>
                <a:tableStyleId>{DD341DCB-29AB-4123-9A05-007E7148375D}</a:tableStyleId>
              </a:tblPr>
              <a:tblGrid>
                <a:gridCol w="1185575"/>
                <a:gridCol w="569125"/>
                <a:gridCol w="745250"/>
                <a:gridCol w="1009450"/>
              </a:tblGrid>
              <a:tr h="1326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pie</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data</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computer</a:t>
                      </a:r>
                      <a:endParaRPr b="1" sz="1400" u="none" cap="none" strike="noStrike"/>
                    </a:p>
                  </a:txBody>
                  <a:tcPr marT="91425" marB="91425" marR="91425" marL="91425">
                    <a:solidFill>
                      <a:srgbClr val="F3F3F3"/>
                    </a:solidFill>
                  </a:tcPr>
                </a:tc>
              </a:tr>
              <a:tr h="13265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cherry</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442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8</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a:t>
                      </a:r>
                      <a:endParaRPr sz="1400" u="none" cap="none" strike="noStrike"/>
                    </a:p>
                  </a:txBody>
                  <a:tcPr marT="91425" marB="91425" marR="91425" marL="91425"/>
                </a:tc>
              </a:tr>
              <a:tr h="13265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digital</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1683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1670</a:t>
                      </a:r>
                      <a:endParaRPr sz="1400" u="none" cap="none" strike="noStrike"/>
                    </a:p>
                  </a:txBody>
                  <a:tcPr marT="91425" marB="91425" marR="91425" marL="91425"/>
                </a:tc>
              </a:tr>
              <a:tr h="204075">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information</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3982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3325</a:t>
                      </a:r>
                      <a:endParaRPr sz="1400" u="none" cap="none" strike="noStrike"/>
                    </a:p>
                  </a:txBody>
                  <a:tcPr marT="91425" marB="91425" marR="91425" marL="91425"/>
                </a:tc>
              </a:tr>
            </a:tbl>
          </a:graphicData>
        </a:graphic>
      </p:graphicFrame>
      <p:sp>
        <p:nvSpPr>
          <p:cNvPr id="398" name="Google Shape;398;g2071df2e3aa_0_266"/>
          <p:cNvSpPr/>
          <p:nvPr/>
        </p:nvSpPr>
        <p:spPr>
          <a:xfrm>
            <a:off x="6650625" y="1151375"/>
            <a:ext cx="21726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g2071df2e3aa_0_266"/>
          <p:cNvSpPr/>
          <p:nvPr/>
        </p:nvSpPr>
        <p:spPr>
          <a:xfrm>
            <a:off x="6650625" y="1532375"/>
            <a:ext cx="21726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g2071df2e3aa_0_266"/>
          <p:cNvSpPr/>
          <p:nvPr/>
        </p:nvSpPr>
        <p:spPr>
          <a:xfrm>
            <a:off x="6650625" y="1913375"/>
            <a:ext cx="21726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g2071df2e3aa_0_258"/>
          <p:cNvPicPr preferRelativeResize="0"/>
          <p:nvPr/>
        </p:nvPicPr>
        <p:blipFill rotWithShape="1">
          <a:blip r:embed="rId3">
            <a:alphaModFix/>
          </a:blip>
          <a:srcRect b="0" l="0" r="0" t="0"/>
          <a:stretch/>
        </p:blipFill>
        <p:spPr>
          <a:xfrm>
            <a:off x="3041279" y="2582823"/>
            <a:ext cx="5460024" cy="853875"/>
          </a:xfrm>
          <a:prstGeom prst="rect">
            <a:avLst/>
          </a:prstGeom>
          <a:noFill/>
          <a:ln>
            <a:noFill/>
          </a:ln>
        </p:spPr>
      </p:pic>
      <p:pic>
        <p:nvPicPr>
          <p:cNvPr id="406" name="Google Shape;406;g2071df2e3aa_0_258"/>
          <p:cNvPicPr preferRelativeResize="0"/>
          <p:nvPr/>
        </p:nvPicPr>
        <p:blipFill rotWithShape="1">
          <a:blip r:embed="rId4">
            <a:alphaModFix/>
          </a:blip>
          <a:srcRect b="0" l="0" r="0" t="11590"/>
          <a:stretch/>
        </p:blipFill>
        <p:spPr>
          <a:xfrm>
            <a:off x="205450" y="605475"/>
            <a:ext cx="5067300" cy="1153700"/>
          </a:xfrm>
          <a:prstGeom prst="rect">
            <a:avLst/>
          </a:prstGeom>
          <a:noFill/>
          <a:ln>
            <a:noFill/>
          </a:ln>
        </p:spPr>
      </p:pic>
      <p:sp>
        <p:nvSpPr>
          <p:cNvPr id="407" name="Google Shape;407;g2071df2e3aa_0_25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Cosine Examples</a:t>
            </a:r>
            <a:endParaRPr b="1" sz="3100">
              <a:latin typeface="Helvetica Neue"/>
              <a:ea typeface="Helvetica Neue"/>
              <a:cs typeface="Helvetica Neue"/>
              <a:sym typeface="Helvetica Neue"/>
            </a:endParaRPr>
          </a:p>
        </p:txBody>
      </p:sp>
      <p:pic>
        <p:nvPicPr>
          <p:cNvPr id="408" name="Google Shape;408;g2071df2e3aa_0_258"/>
          <p:cNvPicPr preferRelativeResize="0"/>
          <p:nvPr/>
        </p:nvPicPr>
        <p:blipFill rotWithShape="1">
          <a:blip r:embed="rId5">
            <a:alphaModFix/>
          </a:blip>
          <a:srcRect b="0" l="0" r="0" t="0"/>
          <a:stretch/>
        </p:blipFill>
        <p:spPr>
          <a:xfrm>
            <a:off x="0" y="2720400"/>
            <a:ext cx="3249565" cy="542925"/>
          </a:xfrm>
          <a:prstGeom prst="rect">
            <a:avLst/>
          </a:prstGeom>
          <a:noFill/>
          <a:ln>
            <a:noFill/>
          </a:ln>
        </p:spPr>
      </p:pic>
      <p:graphicFrame>
        <p:nvGraphicFramePr>
          <p:cNvPr id="409" name="Google Shape;409;g2071df2e3aa_0_258"/>
          <p:cNvGraphicFramePr/>
          <p:nvPr/>
        </p:nvGraphicFramePr>
        <p:xfrm>
          <a:off x="5413150" y="713150"/>
          <a:ext cx="3000000" cy="3000000"/>
        </p:xfrm>
        <a:graphic>
          <a:graphicData uri="http://schemas.openxmlformats.org/drawingml/2006/table">
            <a:tbl>
              <a:tblPr>
                <a:noFill/>
                <a:tableStyleId>{DD341DCB-29AB-4123-9A05-007E7148375D}</a:tableStyleId>
              </a:tblPr>
              <a:tblGrid>
                <a:gridCol w="1185575"/>
                <a:gridCol w="569125"/>
                <a:gridCol w="745250"/>
                <a:gridCol w="1009450"/>
              </a:tblGrid>
              <a:tr h="1326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pie</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data</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computer</a:t>
                      </a:r>
                      <a:endParaRPr b="1" sz="1400" u="none" cap="none" strike="noStrike"/>
                    </a:p>
                  </a:txBody>
                  <a:tcPr marT="91425" marB="91425" marR="91425" marL="91425">
                    <a:solidFill>
                      <a:srgbClr val="F3F3F3"/>
                    </a:solidFill>
                  </a:tcPr>
                </a:tc>
              </a:tr>
              <a:tr h="13265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cherry</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442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8</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a:t>
                      </a:r>
                      <a:endParaRPr sz="1400" u="none" cap="none" strike="noStrike"/>
                    </a:p>
                  </a:txBody>
                  <a:tcPr marT="91425" marB="91425" marR="91425" marL="91425"/>
                </a:tc>
              </a:tr>
              <a:tr h="13265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digital</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1683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1670</a:t>
                      </a:r>
                      <a:endParaRPr sz="1400" u="none" cap="none" strike="noStrike"/>
                    </a:p>
                  </a:txBody>
                  <a:tcPr marT="91425" marB="91425" marR="91425" marL="91425"/>
                </a:tc>
              </a:tr>
              <a:tr h="204075">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information</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3982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3325</a:t>
                      </a:r>
                      <a:endParaRPr sz="1400" u="none" cap="none" strike="noStrike"/>
                    </a:p>
                  </a:txBody>
                  <a:tcPr marT="91425" marB="91425" marR="91425" marL="91425"/>
                </a:tc>
              </a:tr>
            </a:tbl>
          </a:graphicData>
        </a:graphic>
      </p:graphicFrame>
      <p:sp>
        <p:nvSpPr>
          <p:cNvPr id="410" name="Google Shape;410;g2071df2e3aa_0_258"/>
          <p:cNvSpPr/>
          <p:nvPr/>
        </p:nvSpPr>
        <p:spPr>
          <a:xfrm>
            <a:off x="6650625" y="1151375"/>
            <a:ext cx="21726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g2071df2e3aa_0_258"/>
          <p:cNvSpPr/>
          <p:nvPr/>
        </p:nvSpPr>
        <p:spPr>
          <a:xfrm>
            <a:off x="6650625" y="1532375"/>
            <a:ext cx="21726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g2071df2e3aa_0_258"/>
          <p:cNvSpPr/>
          <p:nvPr/>
        </p:nvSpPr>
        <p:spPr>
          <a:xfrm>
            <a:off x="6650625" y="1913375"/>
            <a:ext cx="21726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id="417" name="Google Shape;417;g2071df2e3aa_0_238"/>
          <p:cNvPicPr preferRelativeResize="0"/>
          <p:nvPr/>
        </p:nvPicPr>
        <p:blipFill rotWithShape="1">
          <a:blip r:embed="rId3">
            <a:alphaModFix/>
          </a:blip>
          <a:srcRect b="0" l="0" r="0" t="0"/>
          <a:stretch/>
        </p:blipFill>
        <p:spPr>
          <a:xfrm>
            <a:off x="3041279" y="2582823"/>
            <a:ext cx="5460024" cy="853875"/>
          </a:xfrm>
          <a:prstGeom prst="rect">
            <a:avLst/>
          </a:prstGeom>
          <a:noFill/>
          <a:ln>
            <a:noFill/>
          </a:ln>
        </p:spPr>
      </p:pic>
      <p:pic>
        <p:nvPicPr>
          <p:cNvPr id="418" name="Google Shape;418;g2071df2e3aa_0_238"/>
          <p:cNvPicPr preferRelativeResize="0"/>
          <p:nvPr/>
        </p:nvPicPr>
        <p:blipFill rotWithShape="1">
          <a:blip r:embed="rId4">
            <a:alphaModFix/>
          </a:blip>
          <a:srcRect b="0" l="0" r="0" t="11590"/>
          <a:stretch/>
        </p:blipFill>
        <p:spPr>
          <a:xfrm>
            <a:off x="205450" y="605475"/>
            <a:ext cx="5067300" cy="1153700"/>
          </a:xfrm>
          <a:prstGeom prst="rect">
            <a:avLst/>
          </a:prstGeom>
          <a:noFill/>
          <a:ln>
            <a:noFill/>
          </a:ln>
        </p:spPr>
      </p:pic>
      <p:sp>
        <p:nvSpPr>
          <p:cNvPr id="419" name="Google Shape;419;g2071df2e3aa_0_23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Cosine Examples</a:t>
            </a:r>
            <a:endParaRPr b="1" sz="3100">
              <a:latin typeface="Helvetica Neue"/>
              <a:ea typeface="Helvetica Neue"/>
              <a:cs typeface="Helvetica Neue"/>
              <a:sym typeface="Helvetica Neue"/>
            </a:endParaRPr>
          </a:p>
        </p:txBody>
      </p:sp>
      <p:pic>
        <p:nvPicPr>
          <p:cNvPr id="420" name="Google Shape;420;g2071df2e3aa_0_238"/>
          <p:cNvPicPr preferRelativeResize="0"/>
          <p:nvPr/>
        </p:nvPicPr>
        <p:blipFill rotWithShape="1">
          <a:blip r:embed="rId5">
            <a:alphaModFix/>
          </a:blip>
          <a:srcRect b="0" l="0" r="0" t="0"/>
          <a:stretch/>
        </p:blipFill>
        <p:spPr>
          <a:xfrm>
            <a:off x="0" y="2720400"/>
            <a:ext cx="3249565" cy="542925"/>
          </a:xfrm>
          <a:prstGeom prst="rect">
            <a:avLst/>
          </a:prstGeom>
          <a:noFill/>
          <a:ln>
            <a:noFill/>
          </a:ln>
        </p:spPr>
      </p:pic>
      <p:pic>
        <p:nvPicPr>
          <p:cNvPr id="421" name="Google Shape;421;g2071df2e3aa_0_238"/>
          <p:cNvPicPr preferRelativeResize="0"/>
          <p:nvPr/>
        </p:nvPicPr>
        <p:blipFill rotWithShape="1">
          <a:blip r:embed="rId6">
            <a:alphaModFix/>
          </a:blip>
          <a:srcRect b="0" l="0" r="0" t="0"/>
          <a:stretch/>
        </p:blipFill>
        <p:spPr>
          <a:xfrm>
            <a:off x="2914625" y="3685636"/>
            <a:ext cx="6229221" cy="853875"/>
          </a:xfrm>
          <a:prstGeom prst="rect">
            <a:avLst/>
          </a:prstGeom>
          <a:noFill/>
          <a:ln>
            <a:noFill/>
          </a:ln>
        </p:spPr>
      </p:pic>
      <p:pic>
        <p:nvPicPr>
          <p:cNvPr id="422" name="Google Shape;422;g2071df2e3aa_0_238"/>
          <p:cNvPicPr preferRelativeResize="0"/>
          <p:nvPr/>
        </p:nvPicPr>
        <p:blipFill rotWithShape="1">
          <a:blip r:embed="rId7">
            <a:alphaModFix/>
          </a:blip>
          <a:srcRect b="0" l="0" r="0" t="0"/>
          <a:stretch/>
        </p:blipFill>
        <p:spPr>
          <a:xfrm>
            <a:off x="44032" y="3801461"/>
            <a:ext cx="3044437" cy="446100"/>
          </a:xfrm>
          <a:prstGeom prst="rect">
            <a:avLst/>
          </a:prstGeom>
          <a:noFill/>
          <a:ln>
            <a:noFill/>
          </a:ln>
        </p:spPr>
      </p:pic>
      <p:graphicFrame>
        <p:nvGraphicFramePr>
          <p:cNvPr id="423" name="Google Shape;423;g2071df2e3aa_0_238"/>
          <p:cNvGraphicFramePr/>
          <p:nvPr/>
        </p:nvGraphicFramePr>
        <p:xfrm>
          <a:off x="5413150" y="713150"/>
          <a:ext cx="3000000" cy="3000000"/>
        </p:xfrm>
        <a:graphic>
          <a:graphicData uri="http://schemas.openxmlformats.org/drawingml/2006/table">
            <a:tbl>
              <a:tblPr>
                <a:noFill/>
                <a:tableStyleId>{DD341DCB-29AB-4123-9A05-007E7148375D}</a:tableStyleId>
              </a:tblPr>
              <a:tblGrid>
                <a:gridCol w="1185575"/>
                <a:gridCol w="569125"/>
                <a:gridCol w="745250"/>
                <a:gridCol w="1009450"/>
              </a:tblGrid>
              <a:tr h="1326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pie</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data</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computer</a:t>
                      </a:r>
                      <a:endParaRPr b="1" sz="1400" u="none" cap="none" strike="noStrike"/>
                    </a:p>
                  </a:txBody>
                  <a:tcPr marT="91425" marB="91425" marR="91425" marL="91425">
                    <a:solidFill>
                      <a:srgbClr val="F3F3F3"/>
                    </a:solidFill>
                  </a:tcPr>
                </a:tc>
              </a:tr>
              <a:tr h="13265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cherry</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442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8</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a:t>
                      </a:r>
                      <a:endParaRPr sz="1400" u="none" cap="none" strike="noStrike"/>
                    </a:p>
                  </a:txBody>
                  <a:tcPr marT="91425" marB="91425" marR="91425" marL="91425"/>
                </a:tc>
              </a:tr>
              <a:tr h="13265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digital</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1683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1670</a:t>
                      </a:r>
                      <a:endParaRPr sz="1400" u="none" cap="none" strike="noStrike"/>
                    </a:p>
                  </a:txBody>
                  <a:tcPr marT="91425" marB="91425" marR="91425" marL="91425"/>
                </a:tc>
              </a:tr>
              <a:tr h="204075">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information</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3982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3325</a:t>
                      </a:r>
                      <a:endParaRPr sz="1400" u="none" cap="none" strike="noStrike"/>
                    </a:p>
                  </a:txBody>
                  <a:tcPr marT="91425" marB="91425" marR="91425" marL="91425"/>
                </a:tc>
              </a:tr>
            </a:tbl>
          </a:graphicData>
        </a:graphic>
      </p:graphicFrame>
      <p:sp>
        <p:nvSpPr>
          <p:cNvPr id="424" name="Google Shape;424;g2071df2e3aa_0_238"/>
          <p:cNvSpPr/>
          <p:nvPr/>
        </p:nvSpPr>
        <p:spPr>
          <a:xfrm>
            <a:off x="6650625" y="1151375"/>
            <a:ext cx="21726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g2071df2e3aa_0_238"/>
          <p:cNvSpPr/>
          <p:nvPr/>
        </p:nvSpPr>
        <p:spPr>
          <a:xfrm>
            <a:off x="6650625" y="1532375"/>
            <a:ext cx="21726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g2071df2e3aa_0_238"/>
          <p:cNvSpPr/>
          <p:nvPr/>
        </p:nvSpPr>
        <p:spPr>
          <a:xfrm>
            <a:off x="6650625" y="1913375"/>
            <a:ext cx="21726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id="431" name="Google Shape;431;p21"/>
          <p:cNvPicPr preferRelativeResize="0"/>
          <p:nvPr/>
        </p:nvPicPr>
        <p:blipFill rotWithShape="1">
          <a:blip r:embed="rId3">
            <a:alphaModFix/>
          </a:blip>
          <a:srcRect b="0" l="0" r="0" t="0"/>
          <a:stretch/>
        </p:blipFill>
        <p:spPr>
          <a:xfrm>
            <a:off x="3041279" y="2582823"/>
            <a:ext cx="5460024" cy="853875"/>
          </a:xfrm>
          <a:prstGeom prst="rect">
            <a:avLst/>
          </a:prstGeom>
          <a:noFill/>
          <a:ln>
            <a:noFill/>
          </a:ln>
        </p:spPr>
      </p:pic>
      <p:sp>
        <p:nvSpPr>
          <p:cNvPr id="432" name="Google Shape;432;p2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Cosine Examples</a:t>
            </a:r>
            <a:endParaRPr b="1" sz="3100">
              <a:latin typeface="Helvetica Neue"/>
              <a:ea typeface="Helvetica Neue"/>
              <a:cs typeface="Helvetica Neue"/>
              <a:sym typeface="Helvetica Neue"/>
            </a:endParaRPr>
          </a:p>
        </p:txBody>
      </p:sp>
      <p:pic>
        <p:nvPicPr>
          <p:cNvPr id="433" name="Google Shape;433;p21"/>
          <p:cNvPicPr preferRelativeResize="0"/>
          <p:nvPr/>
        </p:nvPicPr>
        <p:blipFill rotWithShape="1">
          <a:blip r:embed="rId4">
            <a:alphaModFix/>
          </a:blip>
          <a:srcRect b="0" l="0" r="0" t="0"/>
          <a:stretch/>
        </p:blipFill>
        <p:spPr>
          <a:xfrm>
            <a:off x="0" y="2720400"/>
            <a:ext cx="3249565" cy="542925"/>
          </a:xfrm>
          <a:prstGeom prst="rect">
            <a:avLst/>
          </a:prstGeom>
          <a:noFill/>
          <a:ln>
            <a:noFill/>
          </a:ln>
        </p:spPr>
      </p:pic>
      <p:pic>
        <p:nvPicPr>
          <p:cNvPr id="434" name="Google Shape;434;p21"/>
          <p:cNvPicPr preferRelativeResize="0"/>
          <p:nvPr/>
        </p:nvPicPr>
        <p:blipFill rotWithShape="1">
          <a:blip r:embed="rId5">
            <a:alphaModFix/>
          </a:blip>
          <a:srcRect b="0" l="0" r="0" t="0"/>
          <a:stretch/>
        </p:blipFill>
        <p:spPr>
          <a:xfrm>
            <a:off x="2914625" y="3685636"/>
            <a:ext cx="6229221" cy="853875"/>
          </a:xfrm>
          <a:prstGeom prst="rect">
            <a:avLst/>
          </a:prstGeom>
          <a:noFill/>
          <a:ln>
            <a:noFill/>
          </a:ln>
        </p:spPr>
      </p:pic>
      <p:pic>
        <p:nvPicPr>
          <p:cNvPr id="435" name="Google Shape;435;p21"/>
          <p:cNvPicPr preferRelativeResize="0"/>
          <p:nvPr/>
        </p:nvPicPr>
        <p:blipFill rotWithShape="1">
          <a:blip r:embed="rId6">
            <a:alphaModFix/>
          </a:blip>
          <a:srcRect b="0" l="0" r="0" t="0"/>
          <a:stretch/>
        </p:blipFill>
        <p:spPr>
          <a:xfrm>
            <a:off x="44032" y="3801461"/>
            <a:ext cx="3044437" cy="446100"/>
          </a:xfrm>
          <a:prstGeom prst="rect">
            <a:avLst/>
          </a:prstGeom>
          <a:noFill/>
          <a:ln>
            <a:noFill/>
          </a:ln>
        </p:spPr>
      </p:pic>
      <p:graphicFrame>
        <p:nvGraphicFramePr>
          <p:cNvPr id="436" name="Google Shape;436;p21"/>
          <p:cNvGraphicFramePr/>
          <p:nvPr/>
        </p:nvGraphicFramePr>
        <p:xfrm>
          <a:off x="5413150" y="713150"/>
          <a:ext cx="3000000" cy="3000000"/>
        </p:xfrm>
        <a:graphic>
          <a:graphicData uri="http://schemas.openxmlformats.org/drawingml/2006/table">
            <a:tbl>
              <a:tblPr>
                <a:noFill/>
                <a:tableStyleId>{DD341DCB-29AB-4123-9A05-007E7148375D}</a:tableStyleId>
              </a:tblPr>
              <a:tblGrid>
                <a:gridCol w="1185575"/>
                <a:gridCol w="569125"/>
                <a:gridCol w="745250"/>
                <a:gridCol w="1009450"/>
              </a:tblGrid>
              <a:tr h="1326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pie</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data</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computer</a:t>
                      </a:r>
                      <a:endParaRPr b="1" sz="1400" u="none" cap="none" strike="noStrike"/>
                    </a:p>
                  </a:txBody>
                  <a:tcPr marT="91425" marB="91425" marR="91425" marL="91425">
                    <a:solidFill>
                      <a:srgbClr val="F3F3F3"/>
                    </a:solidFill>
                  </a:tcPr>
                </a:tc>
              </a:tr>
              <a:tr h="13265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cherry</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442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8</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a:t>
                      </a:r>
                      <a:endParaRPr sz="1400" u="none" cap="none" strike="noStrike"/>
                    </a:p>
                  </a:txBody>
                  <a:tcPr marT="91425" marB="91425" marR="91425" marL="91425"/>
                </a:tc>
              </a:tr>
              <a:tr h="13265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digital</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1683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1670</a:t>
                      </a:r>
                      <a:endParaRPr sz="1400" u="none" cap="none" strike="noStrike"/>
                    </a:p>
                  </a:txBody>
                  <a:tcPr marT="91425" marB="91425" marR="91425" marL="91425"/>
                </a:tc>
              </a:tr>
              <a:tr h="204075">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information</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3982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3325</a:t>
                      </a:r>
                      <a:endParaRPr sz="1400" u="none" cap="none" strike="noStrike"/>
                    </a:p>
                  </a:txBody>
                  <a:tcPr marT="91425" marB="91425" marR="91425" marL="91425"/>
                </a:tc>
              </a:tr>
            </a:tbl>
          </a:graphicData>
        </a:graphic>
      </p:graphicFrame>
      <p:pic>
        <p:nvPicPr>
          <p:cNvPr id="437" name="Google Shape;437;p21"/>
          <p:cNvPicPr preferRelativeResize="0"/>
          <p:nvPr/>
        </p:nvPicPr>
        <p:blipFill rotWithShape="1">
          <a:blip r:embed="rId7">
            <a:alphaModFix/>
          </a:blip>
          <a:srcRect b="0" l="0" r="0" t="0"/>
          <a:stretch/>
        </p:blipFill>
        <p:spPr>
          <a:xfrm>
            <a:off x="205450" y="684050"/>
            <a:ext cx="4366550" cy="1851789"/>
          </a:xfrm>
          <a:prstGeom prst="rect">
            <a:avLst/>
          </a:prstGeom>
          <a:noFill/>
          <a:ln>
            <a:noFill/>
          </a:ln>
        </p:spPr>
      </p:pic>
      <p:sp>
        <p:nvSpPr>
          <p:cNvPr id="438" name="Google Shape;438;p21"/>
          <p:cNvSpPr/>
          <p:nvPr/>
        </p:nvSpPr>
        <p:spPr>
          <a:xfrm>
            <a:off x="6650625" y="1151375"/>
            <a:ext cx="21726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21"/>
          <p:cNvSpPr/>
          <p:nvPr/>
        </p:nvSpPr>
        <p:spPr>
          <a:xfrm>
            <a:off x="6650625" y="1532375"/>
            <a:ext cx="21726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21"/>
          <p:cNvSpPr/>
          <p:nvPr/>
        </p:nvSpPr>
        <p:spPr>
          <a:xfrm>
            <a:off x="6650625" y="1913375"/>
            <a:ext cx="2172600" cy="309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2"/>
          <p:cNvSpPr txBox="1"/>
          <p:nvPr>
            <p:ph idx="1" type="body"/>
          </p:nvPr>
        </p:nvSpPr>
        <p:spPr>
          <a:xfrm>
            <a:off x="205450"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The co-occurrence matrices represent each cell by word frequencies</a:t>
            </a:r>
            <a:endParaRPr sz="24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Frequency is useful → Sugar appears a lot near apricot.</a:t>
            </a:r>
            <a:endParaRPr sz="24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Overly frequent words like </a:t>
            </a:r>
            <a:r>
              <a:rPr i="1" lang="en" sz="2400">
                <a:solidFill>
                  <a:schemeClr val="lt1"/>
                </a:solidFill>
                <a:latin typeface="Helvetica Neue"/>
                <a:ea typeface="Helvetica Neue"/>
                <a:cs typeface="Helvetica Neue"/>
                <a:sym typeface="Helvetica Neue"/>
              </a:rPr>
              <a:t>the</a:t>
            </a:r>
            <a:r>
              <a:rPr lang="en" sz="2400">
                <a:solidFill>
                  <a:schemeClr val="lt1"/>
                </a:solidFill>
                <a:latin typeface="Helvetica Neue"/>
                <a:ea typeface="Helvetica Neue"/>
                <a:cs typeface="Helvetica Neue"/>
                <a:sym typeface="Helvetica Neue"/>
              </a:rPr>
              <a:t>, </a:t>
            </a:r>
            <a:r>
              <a:rPr i="1" lang="en" sz="2400">
                <a:solidFill>
                  <a:schemeClr val="lt1"/>
                </a:solidFill>
                <a:latin typeface="Helvetica Neue"/>
                <a:ea typeface="Helvetica Neue"/>
                <a:cs typeface="Helvetica Neue"/>
                <a:sym typeface="Helvetica Neue"/>
              </a:rPr>
              <a:t>it</a:t>
            </a:r>
            <a:r>
              <a:rPr lang="en" sz="2400">
                <a:solidFill>
                  <a:schemeClr val="lt1"/>
                </a:solidFill>
                <a:latin typeface="Helvetica Neue"/>
                <a:ea typeface="Helvetica Neue"/>
                <a:cs typeface="Helvetica Neue"/>
                <a:sym typeface="Helvetica Neue"/>
              </a:rPr>
              <a:t>, or </a:t>
            </a:r>
            <a:r>
              <a:rPr i="1" lang="en" sz="2400">
                <a:solidFill>
                  <a:schemeClr val="lt1"/>
                </a:solidFill>
                <a:latin typeface="Helvetica Neue"/>
                <a:ea typeface="Helvetica Neue"/>
                <a:cs typeface="Helvetica Neue"/>
                <a:sym typeface="Helvetica Neue"/>
              </a:rPr>
              <a:t>they</a:t>
            </a:r>
            <a:r>
              <a:rPr lang="en" sz="2400">
                <a:solidFill>
                  <a:schemeClr val="lt1"/>
                </a:solidFill>
                <a:latin typeface="Helvetica Neue"/>
                <a:ea typeface="Helvetica Neue"/>
                <a:cs typeface="Helvetica Neue"/>
                <a:sym typeface="Helvetica Neue"/>
              </a:rPr>
              <a:t> are not informative about the context.</a:t>
            </a:r>
            <a:endParaRPr sz="24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100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Paradox: How to balance these conflicting constraints?</a:t>
            </a:r>
            <a:endParaRPr sz="2400">
              <a:solidFill>
                <a:schemeClr val="lt1"/>
              </a:solidFill>
              <a:latin typeface="Helvetica Neue"/>
              <a:ea typeface="Helvetica Neue"/>
              <a:cs typeface="Helvetica Neue"/>
              <a:sym typeface="Helvetica Neue"/>
            </a:endParaRPr>
          </a:p>
        </p:txBody>
      </p:sp>
      <p:sp>
        <p:nvSpPr>
          <p:cNvPr id="446" name="Google Shape;446;p2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Raw Frequency = Bad Representation</a:t>
            </a:r>
            <a:endParaRPr b="1" sz="3100">
              <a:latin typeface="Helvetica Neue"/>
              <a:ea typeface="Helvetica Neue"/>
              <a:cs typeface="Helvetica Neue"/>
              <a:sym typeface="Helvetica Neue"/>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3"/>
          <p:cNvSpPr/>
          <p:nvPr/>
        </p:nvSpPr>
        <p:spPr>
          <a:xfrm>
            <a:off x="-202500" y="1379150"/>
            <a:ext cx="9549000" cy="2614200"/>
          </a:xfrm>
          <a:prstGeom prst="rect">
            <a:avLst/>
          </a:prstGeom>
          <a:noFill/>
          <a:ln cap="flat" cmpd="sng" w="76200">
            <a:solidFill>
              <a:srgbClr val="0D0CC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23"/>
          <p:cNvSpPr txBox="1"/>
          <p:nvPr>
            <p:ph type="title"/>
          </p:nvPr>
        </p:nvSpPr>
        <p:spPr>
          <a:xfrm>
            <a:off x="213450" y="1469100"/>
            <a:ext cx="8717100" cy="22053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4800">
                <a:solidFill>
                  <a:srgbClr val="FB2F66"/>
                </a:solidFill>
                <a:latin typeface="Helvetica Neue"/>
                <a:ea typeface="Helvetica Neue"/>
                <a:cs typeface="Helvetica Neue"/>
                <a:sym typeface="Helvetica Neue"/>
              </a:rPr>
              <a:t>Word</a:t>
            </a:r>
            <a:br>
              <a:rPr b="1" lang="en" sz="4800">
                <a:solidFill>
                  <a:srgbClr val="FB2F66"/>
                </a:solidFill>
                <a:latin typeface="Helvetica Neue"/>
                <a:ea typeface="Helvetica Neue"/>
                <a:cs typeface="Helvetica Neue"/>
                <a:sym typeface="Helvetica Neue"/>
              </a:rPr>
            </a:br>
            <a:r>
              <a:rPr b="1" lang="en" sz="4800">
                <a:solidFill>
                  <a:srgbClr val="FB2F66"/>
                </a:solidFill>
                <a:latin typeface="Helvetica Neue"/>
                <a:ea typeface="Helvetica Neue"/>
                <a:cs typeface="Helvetica Neue"/>
                <a:sym typeface="Helvetica Neue"/>
              </a:rPr>
              <a:t>Embedding</a:t>
            </a:r>
            <a:endParaRPr b="1" sz="4800">
              <a:solidFill>
                <a:srgbClr val="FB2F66"/>
              </a:solidFill>
              <a:latin typeface="Helvetica Neue"/>
              <a:ea typeface="Helvetica Neue"/>
              <a:cs typeface="Helvetica Neue"/>
              <a:sym typeface="Helvetica Neue"/>
            </a:endParaRPr>
          </a:p>
          <a:p>
            <a:pPr indent="0" lvl="0" marL="0" rtl="0" algn="l">
              <a:lnSpc>
                <a:spcPct val="100000"/>
              </a:lnSpc>
              <a:spcBef>
                <a:spcPts val="0"/>
              </a:spcBef>
              <a:spcAft>
                <a:spcPts val="0"/>
              </a:spcAft>
              <a:buSzPts val="900"/>
              <a:buNone/>
            </a:pPr>
            <a:r>
              <a:rPr b="1" lang="en" sz="4800">
                <a:solidFill>
                  <a:srgbClr val="FB2F66"/>
                </a:solidFill>
                <a:latin typeface="Helvetica Neue"/>
                <a:ea typeface="Helvetica Neue"/>
                <a:cs typeface="Helvetica Neue"/>
                <a:sym typeface="Helvetica Neue"/>
              </a:rPr>
              <a:t>Representations</a:t>
            </a:r>
            <a:endParaRPr b="1" sz="4800">
              <a:solidFill>
                <a:srgbClr val="FB2F66"/>
              </a:solidFill>
              <a:latin typeface="Helvetica Neue"/>
              <a:ea typeface="Helvetica Neue"/>
              <a:cs typeface="Helvetica Neue"/>
              <a:sym typeface="Helvetica Neue"/>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4"/>
          <p:cNvSpPr txBox="1"/>
          <p:nvPr>
            <p:ph idx="1" type="body"/>
          </p:nvPr>
        </p:nvSpPr>
        <p:spPr>
          <a:xfrm>
            <a:off x="205450"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Count-based</a:t>
            </a:r>
            <a:endParaRPr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TF-IDF, PPMI</a:t>
            </a:r>
            <a:endParaRPr sz="2000">
              <a:solidFill>
                <a:schemeClr val="lt1"/>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Class-based</a:t>
            </a:r>
            <a:endParaRPr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Brown Clusters</a:t>
            </a:r>
            <a:endParaRPr sz="2000">
              <a:solidFill>
                <a:schemeClr val="lt1"/>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Distributed Prediction-based Embeddings</a:t>
            </a:r>
            <a:endParaRPr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Word2Vec, FastText</a:t>
            </a:r>
            <a:endParaRPr sz="2000">
              <a:solidFill>
                <a:schemeClr val="lt1"/>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Distributed Contextual Embeddings from Language Models</a:t>
            </a:r>
            <a:endParaRPr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Elmo, BERT</a:t>
            </a:r>
            <a:endParaRPr sz="2000">
              <a:solidFill>
                <a:schemeClr val="lt1"/>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Variants</a:t>
            </a:r>
            <a:endParaRPr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Multi-lingual, Multi-sense etc.</a:t>
            </a:r>
            <a:endParaRPr sz="2000">
              <a:solidFill>
                <a:schemeClr val="lt1"/>
              </a:solidFill>
              <a:latin typeface="Helvetica Neue"/>
              <a:ea typeface="Helvetica Neue"/>
              <a:cs typeface="Helvetica Neue"/>
              <a:sym typeface="Helvetica Neue"/>
            </a:endParaRPr>
          </a:p>
        </p:txBody>
      </p:sp>
      <p:sp>
        <p:nvSpPr>
          <p:cNvPr id="458" name="Google Shape;458;p2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Word Embedding Representations</a:t>
            </a:r>
            <a:endParaRPr b="1" sz="3100">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2071df2e3aa_0_413"/>
          <p:cNvSpPr txBox="1"/>
          <p:nvPr>
            <p:ph idx="1" type="body"/>
          </p:nvPr>
        </p:nvSpPr>
        <p:spPr>
          <a:xfrm>
            <a:off x="205450" y="969250"/>
            <a:ext cx="84804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How should we represent the meaning of a word?</a:t>
            </a:r>
            <a:endParaRPr sz="2400">
              <a:solidFill>
                <a:schemeClr val="lt1"/>
              </a:solidFill>
              <a:latin typeface="Helvetica Neue"/>
              <a:ea typeface="Helvetica Neue"/>
              <a:cs typeface="Helvetica Neue"/>
              <a:sym typeface="Helvetica Neue"/>
            </a:endParaRPr>
          </a:p>
          <a:p>
            <a:pPr indent="-393700" lvl="1" marL="914400" rtl="0" algn="l">
              <a:lnSpc>
                <a:spcPct val="115000"/>
              </a:lnSpc>
              <a:spcBef>
                <a:spcPts val="0"/>
              </a:spcBef>
              <a:spcAft>
                <a:spcPts val="0"/>
              </a:spcAft>
              <a:buClr>
                <a:schemeClr val="lt1"/>
              </a:buClr>
              <a:buSzPts val="2600"/>
              <a:buFont typeface="Helvetica Neue"/>
              <a:buAutoNum type="arabicPeriod"/>
            </a:pPr>
            <a:r>
              <a:rPr lang="en" sz="2600">
                <a:solidFill>
                  <a:schemeClr val="lt1"/>
                </a:solidFill>
                <a:latin typeface="Helvetica Neue"/>
                <a:ea typeface="Helvetica Neue"/>
                <a:cs typeface="Helvetica Neue"/>
                <a:sym typeface="Helvetica Neue"/>
              </a:rPr>
              <a:t>Words, lemmas, senses, and definitions</a:t>
            </a:r>
            <a:endParaRPr sz="2600">
              <a:solidFill>
                <a:schemeClr val="lt1"/>
              </a:solidFill>
              <a:latin typeface="Helvetica Neue"/>
              <a:ea typeface="Helvetica Neue"/>
              <a:cs typeface="Helvetica Neue"/>
              <a:sym typeface="Helvetica Neue"/>
            </a:endParaRPr>
          </a:p>
          <a:p>
            <a:pPr indent="-393700" lvl="1" marL="914400" rtl="0" algn="l">
              <a:lnSpc>
                <a:spcPct val="115000"/>
              </a:lnSpc>
              <a:spcBef>
                <a:spcPts val="0"/>
              </a:spcBef>
              <a:spcAft>
                <a:spcPts val="0"/>
              </a:spcAft>
              <a:buClr>
                <a:schemeClr val="lt1"/>
              </a:buClr>
              <a:buSzPts val="2600"/>
              <a:buFont typeface="Helvetica Neue"/>
              <a:buAutoNum type="arabicPeriod"/>
            </a:pPr>
            <a:r>
              <a:rPr lang="en" sz="2600">
                <a:solidFill>
                  <a:schemeClr val="lt1"/>
                </a:solidFill>
                <a:latin typeface="Helvetica Neue"/>
                <a:ea typeface="Helvetica Neue"/>
                <a:cs typeface="Helvetica Neue"/>
                <a:sym typeface="Helvetica Neue"/>
              </a:rPr>
              <a:t>Relationships between words or senses</a:t>
            </a:r>
            <a:endParaRPr sz="2600">
              <a:solidFill>
                <a:schemeClr val="lt1"/>
              </a:solidFill>
              <a:latin typeface="Helvetica Neue"/>
              <a:ea typeface="Helvetica Neue"/>
              <a:cs typeface="Helvetica Neue"/>
              <a:sym typeface="Helvetica Neue"/>
            </a:endParaRPr>
          </a:p>
          <a:p>
            <a:pPr indent="-393700" lvl="1" marL="914400" rtl="0" algn="l">
              <a:lnSpc>
                <a:spcPct val="115000"/>
              </a:lnSpc>
              <a:spcBef>
                <a:spcPts val="0"/>
              </a:spcBef>
              <a:spcAft>
                <a:spcPts val="0"/>
              </a:spcAft>
              <a:buClr>
                <a:schemeClr val="lt1"/>
              </a:buClr>
              <a:buSzPts val="2600"/>
              <a:buFont typeface="Helvetica Neue"/>
              <a:buAutoNum type="arabicPeriod"/>
            </a:pPr>
            <a:r>
              <a:rPr lang="en" sz="2600">
                <a:solidFill>
                  <a:schemeClr val="lt1"/>
                </a:solidFill>
                <a:latin typeface="Helvetica Neue"/>
                <a:ea typeface="Helvetica Neue"/>
                <a:cs typeface="Helvetica Neue"/>
                <a:sym typeface="Helvetica Neue"/>
              </a:rPr>
              <a:t>Taxonomy of relationships</a:t>
            </a:r>
            <a:endParaRPr sz="2600">
              <a:solidFill>
                <a:schemeClr val="lt1"/>
              </a:solidFill>
              <a:latin typeface="Helvetica Neue"/>
              <a:ea typeface="Helvetica Neue"/>
              <a:cs typeface="Helvetica Neue"/>
              <a:sym typeface="Helvetica Neue"/>
            </a:endParaRPr>
          </a:p>
          <a:p>
            <a:pPr indent="-393700" lvl="1" marL="914400" rtl="0" algn="l">
              <a:lnSpc>
                <a:spcPct val="115000"/>
              </a:lnSpc>
              <a:spcBef>
                <a:spcPts val="0"/>
              </a:spcBef>
              <a:spcAft>
                <a:spcPts val="0"/>
              </a:spcAft>
              <a:buClr>
                <a:schemeClr val="lt1"/>
              </a:buClr>
              <a:buSzPts val="2600"/>
              <a:buFont typeface="Helvetica Neue"/>
              <a:buAutoNum type="arabicPeriod"/>
            </a:pPr>
            <a:r>
              <a:rPr lang="en" sz="2600">
                <a:solidFill>
                  <a:schemeClr val="lt1"/>
                </a:solidFill>
                <a:latin typeface="Helvetica Neue"/>
                <a:ea typeface="Helvetica Neue"/>
                <a:cs typeface="Helvetica Neue"/>
                <a:sym typeface="Helvetica Neue"/>
              </a:rPr>
              <a:t>Word similarity and relatedness</a:t>
            </a:r>
            <a:endParaRPr sz="2600">
              <a:solidFill>
                <a:schemeClr val="lt1"/>
              </a:solidFill>
              <a:latin typeface="Helvetica Neue"/>
              <a:ea typeface="Helvetica Neue"/>
              <a:cs typeface="Helvetica Neue"/>
              <a:sym typeface="Helvetica Neue"/>
            </a:endParaRPr>
          </a:p>
          <a:p>
            <a:pPr indent="-393700" lvl="1" marL="914400" rtl="0" algn="l">
              <a:lnSpc>
                <a:spcPct val="115000"/>
              </a:lnSpc>
              <a:spcBef>
                <a:spcPts val="0"/>
              </a:spcBef>
              <a:spcAft>
                <a:spcPts val="0"/>
              </a:spcAft>
              <a:buClr>
                <a:schemeClr val="lt1"/>
              </a:buClr>
              <a:buSzPts val="2600"/>
              <a:buFont typeface="Helvetica Neue"/>
              <a:buAutoNum type="arabicPeriod"/>
            </a:pPr>
            <a:r>
              <a:rPr lang="en" sz="2600">
                <a:solidFill>
                  <a:schemeClr val="lt1"/>
                </a:solidFill>
                <a:latin typeface="Helvetica Neue"/>
                <a:ea typeface="Helvetica Neue"/>
                <a:cs typeface="Helvetica Neue"/>
                <a:sym typeface="Helvetica Neue"/>
              </a:rPr>
              <a:t>Connotation and sentiment</a:t>
            </a:r>
            <a:endParaRPr sz="2600">
              <a:solidFill>
                <a:schemeClr val="lt1"/>
              </a:solidFill>
              <a:latin typeface="Helvetica Neue"/>
              <a:ea typeface="Helvetica Neue"/>
              <a:cs typeface="Helvetica Neue"/>
              <a:sym typeface="Helvetica Neue"/>
            </a:endParaRPr>
          </a:p>
          <a:p>
            <a:pPr indent="-393700" lvl="1" marL="914400" rtl="0" algn="l">
              <a:lnSpc>
                <a:spcPct val="115000"/>
              </a:lnSpc>
              <a:spcBef>
                <a:spcPts val="0"/>
              </a:spcBef>
              <a:spcAft>
                <a:spcPts val="0"/>
              </a:spcAft>
              <a:buClr>
                <a:schemeClr val="lt1"/>
              </a:buClr>
              <a:buSzPts val="2600"/>
              <a:buFont typeface="Helvetica Neue"/>
              <a:buAutoNum type="arabicPeriod"/>
            </a:pPr>
            <a:r>
              <a:rPr lang="en" sz="2600">
                <a:solidFill>
                  <a:schemeClr val="lt1"/>
                </a:solidFill>
                <a:latin typeface="Helvetica Neue"/>
                <a:ea typeface="Helvetica Neue"/>
                <a:cs typeface="Helvetica Neue"/>
                <a:sym typeface="Helvetica Neue"/>
              </a:rPr>
              <a:t>Semantic frames and roles</a:t>
            </a:r>
            <a:endParaRPr sz="2600">
              <a:solidFill>
                <a:schemeClr val="lt1"/>
              </a:solidFill>
              <a:latin typeface="Helvetica Neue"/>
              <a:ea typeface="Helvetica Neue"/>
              <a:cs typeface="Helvetica Neue"/>
              <a:sym typeface="Helvetica Neue"/>
            </a:endParaRPr>
          </a:p>
        </p:txBody>
      </p:sp>
      <p:sp>
        <p:nvSpPr>
          <p:cNvPr id="111" name="Google Shape;111;g2071df2e3aa_0_41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spcBef>
                <a:spcPts val="0"/>
              </a:spcBef>
              <a:spcAft>
                <a:spcPts val="0"/>
              </a:spcAft>
              <a:buSzPts val="900"/>
              <a:buNone/>
            </a:pPr>
            <a:r>
              <a:rPr b="1" lang="en" sz="3100">
                <a:solidFill>
                  <a:schemeClr val="lt1"/>
                </a:solidFill>
                <a:latin typeface="Helvetica Neue"/>
                <a:ea typeface="Helvetica Neue"/>
                <a:cs typeface="Helvetica Neue"/>
                <a:sym typeface="Helvetica Neue"/>
              </a:rPr>
              <a:t>Recap on Semantics</a:t>
            </a:r>
            <a:endParaRPr b="1" sz="3100">
              <a:solidFill>
                <a:schemeClr val="lt1"/>
              </a:solidFill>
              <a:latin typeface="Helvetica Neue"/>
              <a:ea typeface="Helvetica Neue"/>
              <a:cs typeface="Helvetica Neue"/>
              <a:sym typeface="Helvetica Neue"/>
            </a:endParaRPr>
          </a:p>
          <a:p>
            <a:pPr indent="0" lvl="0" marL="0" rtl="0" algn="l">
              <a:spcBef>
                <a:spcPts val="0"/>
              </a:spcBef>
              <a:spcAft>
                <a:spcPts val="0"/>
              </a:spcAft>
              <a:buSzPts val="900"/>
              <a:buNone/>
            </a:pPr>
            <a:r>
              <a:t/>
            </a:r>
            <a:endParaRPr b="1" sz="3100">
              <a:solidFill>
                <a:schemeClr val="lt1"/>
              </a:solidFill>
              <a:latin typeface="Helvetica Neue"/>
              <a:ea typeface="Helvetica Neue"/>
              <a:cs typeface="Helvetica Neue"/>
              <a:sym typeface="Helvetica Neue"/>
            </a:endParaRPr>
          </a:p>
          <a:p>
            <a:pPr indent="0" lvl="0" marL="0" rtl="0" algn="l">
              <a:lnSpc>
                <a:spcPct val="100000"/>
              </a:lnSpc>
              <a:spcBef>
                <a:spcPts val="0"/>
              </a:spcBef>
              <a:spcAft>
                <a:spcPts val="0"/>
              </a:spcAft>
              <a:buSzPts val="900"/>
              <a:buNone/>
            </a:pPr>
            <a:r>
              <a:t/>
            </a:r>
            <a:endParaRPr b="1" sz="3100">
              <a:latin typeface="Helvetica Neue"/>
              <a:ea typeface="Helvetica Neue"/>
              <a:cs typeface="Helvetica Neue"/>
              <a:sym typeface="Helvetica Neue"/>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25"/>
          <p:cNvSpPr txBox="1"/>
          <p:nvPr>
            <p:ph idx="1" type="body"/>
          </p:nvPr>
        </p:nvSpPr>
        <p:spPr>
          <a:xfrm>
            <a:off x="205450"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TF-IDF: Score of word </a:t>
            </a:r>
            <a:r>
              <a:rPr i="1" lang="en" sz="2400">
                <a:solidFill>
                  <a:schemeClr val="lt1"/>
                </a:solidFill>
                <a:latin typeface="Helvetica Neue"/>
                <a:ea typeface="Helvetica Neue"/>
                <a:cs typeface="Helvetica Neue"/>
                <a:sym typeface="Helvetica Neue"/>
              </a:rPr>
              <a:t>t</a:t>
            </a:r>
            <a:r>
              <a:rPr lang="en" sz="2400">
                <a:solidFill>
                  <a:schemeClr val="lt1"/>
                </a:solidFill>
                <a:latin typeface="Helvetica Neue"/>
                <a:ea typeface="Helvetica Neue"/>
                <a:cs typeface="Helvetica Neue"/>
                <a:sym typeface="Helvetica Neue"/>
              </a:rPr>
              <a:t> in document </a:t>
            </a:r>
            <a:r>
              <a:rPr i="1" lang="en" sz="2400">
                <a:solidFill>
                  <a:schemeClr val="lt1"/>
                </a:solidFill>
                <a:latin typeface="Helvetica Neue"/>
                <a:ea typeface="Helvetica Neue"/>
                <a:cs typeface="Helvetica Neue"/>
                <a:sym typeface="Helvetica Neue"/>
              </a:rPr>
              <a:t>d</a:t>
            </a:r>
            <a:endParaRPr i="1" sz="2400">
              <a:solidFill>
                <a:schemeClr val="lt1"/>
              </a:solidFill>
              <a:latin typeface="Helvetica Neue"/>
              <a:ea typeface="Helvetica Neue"/>
              <a:cs typeface="Helvetica Neue"/>
              <a:sym typeface="Helvetica Neue"/>
            </a:endParaRPr>
          </a:p>
          <a:p>
            <a:pPr indent="-381000" lvl="1" marL="9144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Words like “</a:t>
            </a:r>
            <a:r>
              <a:rPr i="1" lang="en" sz="2400">
                <a:solidFill>
                  <a:schemeClr val="lt1"/>
                </a:solidFill>
                <a:latin typeface="Helvetica Neue"/>
                <a:ea typeface="Helvetica Neue"/>
                <a:cs typeface="Helvetica Neue"/>
                <a:sym typeface="Helvetica Neue"/>
              </a:rPr>
              <a:t>the</a:t>
            </a:r>
            <a:r>
              <a:rPr lang="en" sz="2400">
                <a:solidFill>
                  <a:schemeClr val="lt1"/>
                </a:solidFill>
                <a:latin typeface="Helvetica Neue"/>
                <a:ea typeface="Helvetica Neue"/>
                <a:cs typeface="Helvetica Neue"/>
                <a:sym typeface="Helvetica Neue"/>
              </a:rPr>
              <a:t>” or “</a:t>
            </a:r>
            <a:r>
              <a:rPr i="1" lang="en" sz="2400">
                <a:solidFill>
                  <a:schemeClr val="lt1"/>
                </a:solidFill>
                <a:latin typeface="Helvetica Neue"/>
                <a:ea typeface="Helvetica Neue"/>
                <a:cs typeface="Helvetica Neue"/>
                <a:sym typeface="Helvetica Neue"/>
              </a:rPr>
              <a:t>it</a:t>
            </a:r>
            <a:r>
              <a:rPr lang="en" sz="2400">
                <a:solidFill>
                  <a:schemeClr val="lt1"/>
                </a:solidFill>
                <a:latin typeface="Helvetica Neue"/>
                <a:ea typeface="Helvetica Neue"/>
                <a:cs typeface="Helvetica Neue"/>
                <a:sym typeface="Helvetica Neue"/>
              </a:rPr>
              <a:t>” have low IDF.</a:t>
            </a:r>
            <a:endParaRPr sz="24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None/>
            </a:pPr>
            <a:r>
              <a:t/>
            </a:r>
            <a:endParaRPr sz="2400">
              <a:solidFill>
                <a:schemeClr val="lt1"/>
              </a:solidFill>
              <a:latin typeface="Helvetica Neue"/>
              <a:ea typeface="Helvetica Neue"/>
              <a:cs typeface="Helvetica Neue"/>
              <a:sym typeface="Helvetica Neue"/>
            </a:endParaRPr>
          </a:p>
        </p:txBody>
      </p:sp>
      <p:sp>
        <p:nvSpPr>
          <p:cNvPr id="464" name="Google Shape;464;p2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TF-IDF</a:t>
            </a:r>
            <a:endParaRPr b="1" sz="3100">
              <a:latin typeface="Helvetica Neue"/>
              <a:ea typeface="Helvetica Neue"/>
              <a:cs typeface="Helvetica Neue"/>
              <a:sym typeface="Helvetica Neue"/>
            </a:endParaRPr>
          </a:p>
        </p:txBody>
      </p:sp>
      <p:pic>
        <p:nvPicPr>
          <p:cNvPr id="465" name="Google Shape;465;p25"/>
          <p:cNvPicPr preferRelativeResize="0"/>
          <p:nvPr/>
        </p:nvPicPr>
        <p:blipFill rotWithShape="1">
          <a:blip r:embed="rId3">
            <a:alphaModFix/>
          </a:blip>
          <a:srcRect b="0" l="0" r="0" t="0"/>
          <a:stretch/>
        </p:blipFill>
        <p:spPr>
          <a:xfrm>
            <a:off x="6346275" y="882500"/>
            <a:ext cx="2107900" cy="5141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2071df2e3aa_0_284"/>
          <p:cNvSpPr txBox="1"/>
          <p:nvPr>
            <p:ph idx="1" type="body"/>
          </p:nvPr>
        </p:nvSpPr>
        <p:spPr>
          <a:xfrm>
            <a:off x="205450"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TF-IDF: Score of word </a:t>
            </a:r>
            <a:r>
              <a:rPr i="1" lang="en" sz="2400">
                <a:solidFill>
                  <a:schemeClr val="lt1"/>
                </a:solidFill>
                <a:latin typeface="Helvetica Neue"/>
                <a:ea typeface="Helvetica Neue"/>
                <a:cs typeface="Helvetica Neue"/>
                <a:sym typeface="Helvetica Neue"/>
              </a:rPr>
              <a:t>t</a:t>
            </a:r>
            <a:r>
              <a:rPr lang="en" sz="2400">
                <a:solidFill>
                  <a:schemeClr val="lt1"/>
                </a:solidFill>
                <a:latin typeface="Helvetica Neue"/>
                <a:ea typeface="Helvetica Neue"/>
                <a:cs typeface="Helvetica Neue"/>
                <a:sym typeface="Helvetica Neue"/>
              </a:rPr>
              <a:t> in document </a:t>
            </a:r>
            <a:r>
              <a:rPr i="1" lang="en" sz="2400">
                <a:solidFill>
                  <a:schemeClr val="lt1"/>
                </a:solidFill>
                <a:latin typeface="Helvetica Neue"/>
                <a:ea typeface="Helvetica Neue"/>
                <a:cs typeface="Helvetica Neue"/>
                <a:sym typeface="Helvetica Neue"/>
              </a:rPr>
              <a:t>d</a:t>
            </a:r>
            <a:endParaRPr i="1" sz="2400">
              <a:solidFill>
                <a:schemeClr val="lt1"/>
              </a:solidFill>
              <a:latin typeface="Helvetica Neue"/>
              <a:ea typeface="Helvetica Neue"/>
              <a:cs typeface="Helvetica Neue"/>
              <a:sym typeface="Helvetica Neue"/>
            </a:endParaRPr>
          </a:p>
          <a:p>
            <a:pPr indent="-381000" lvl="1" marL="9144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Words like “</a:t>
            </a:r>
            <a:r>
              <a:rPr i="1" lang="en" sz="2400">
                <a:solidFill>
                  <a:schemeClr val="lt1"/>
                </a:solidFill>
                <a:latin typeface="Helvetica Neue"/>
                <a:ea typeface="Helvetica Neue"/>
                <a:cs typeface="Helvetica Neue"/>
                <a:sym typeface="Helvetica Neue"/>
              </a:rPr>
              <a:t>the</a:t>
            </a:r>
            <a:r>
              <a:rPr lang="en" sz="2400">
                <a:solidFill>
                  <a:schemeClr val="lt1"/>
                </a:solidFill>
                <a:latin typeface="Helvetica Neue"/>
                <a:ea typeface="Helvetica Neue"/>
                <a:cs typeface="Helvetica Neue"/>
                <a:sym typeface="Helvetica Neue"/>
              </a:rPr>
              <a:t>” or “</a:t>
            </a:r>
            <a:r>
              <a:rPr i="1" lang="en" sz="2400">
                <a:solidFill>
                  <a:schemeClr val="lt1"/>
                </a:solidFill>
                <a:latin typeface="Helvetica Neue"/>
                <a:ea typeface="Helvetica Neue"/>
                <a:cs typeface="Helvetica Neue"/>
                <a:sym typeface="Helvetica Neue"/>
              </a:rPr>
              <a:t>it</a:t>
            </a:r>
            <a:r>
              <a:rPr lang="en" sz="2400">
                <a:solidFill>
                  <a:schemeClr val="lt1"/>
                </a:solidFill>
                <a:latin typeface="Helvetica Neue"/>
                <a:ea typeface="Helvetica Neue"/>
                <a:cs typeface="Helvetica Neue"/>
                <a:sym typeface="Helvetica Neue"/>
              </a:rPr>
              <a:t>” have low IDF.</a:t>
            </a:r>
            <a:endParaRPr sz="2400">
              <a:solidFill>
                <a:schemeClr val="lt1"/>
              </a:solidFill>
              <a:latin typeface="Helvetica Neue"/>
              <a:ea typeface="Helvetica Neue"/>
              <a:cs typeface="Helvetica Neue"/>
              <a:sym typeface="Helvetica Neue"/>
            </a:endParaRPr>
          </a:p>
          <a:p>
            <a:pPr indent="0" lvl="0" marL="914400" rtl="0" algn="l">
              <a:lnSpc>
                <a:spcPct val="115000"/>
              </a:lnSpc>
              <a:spcBef>
                <a:spcPts val="1000"/>
              </a:spcBef>
              <a:spcAft>
                <a:spcPts val="0"/>
              </a:spcAft>
              <a:buSzPts val="900"/>
              <a:buNone/>
            </a:pPr>
            <a:r>
              <a:t/>
            </a:r>
            <a:endParaRPr sz="24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PMI: Pointwise Mutual Information</a:t>
            </a:r>
            <a:endParaRPr sz="2400">
              <a:solidFill>
                <a:schemeClr val="lt1"/>
              </a:solidFill>
              <a:latin typeface="Helvetica Neue"/>
              <a:ea typeface="Helvetica Neue"/>
              <a:cs typeface="Helvetica Neue"/>
              <a:sym typeface="Helvetica Neue"/>
            </a:endParaRPr>
          </a:p>
          <a:p>
            <a:pPr indent="-381000" lvl="1" marL="914400" rtl="0" algn="l">
              <a:lnSpc>
                <a:spcPct val="115000"/>
              </a:lnSpc>
              <a:spcBef>
                <a:spcPts val="1000"/>
              </a:spcBef>
              <a:spcAft>
                <a:spcPts val="100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See if words like “good” appear more often with “great” than we would expect by chance</a:t>
            </a:r>
            <a:endParaRPr sz="2400">
              <a:solidFill>
                <a:schemeClr val="lt1"/>
              </a:solidFill>
              <a:latin typeface="Helvetica Neue"/>
              <a:ea typeface="Helvetica Neue"/>
              <a:cs typeface="Helvetica Neue"/>
              <a:sym typeface="Helvetica Neue"/>
            </a:endParaRPr>
          </a:p>
        </p:txBody>
      </p:sp>
      <p:sp>
        <p:nvSpPr>
          <p:cNvPr id="471" name="Google Shape;471;g2071df2e3aa_0_28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TF-IDF</a:t>
            </a:r>
            <a:endParaRPr b="1" sz="3100">
              <a:latin typeface="Helvetica Neue"/>
              <a:ea typeface="Helvetica Neue"/>
              <a:cs typeface="Helvetica Neue"/>
              <a:sym typeface="Helvetica Neue"/>
            </a:endParaRPr>
          </a:p>
        </p:txBody>
      </p:sp>
      <p:pic>
        <p:nvPicPr>
          <p:cNvPr id="472" name="Google Shape;472;g2071df2e3aa_0_284"/>
          <p:cNvPicPr preferRelativeResize="0"/>
          <p:nvPr/>
        </p:nvPicPr>
        <p:blipFill rotWithShape="1">
          <a:blip r:embed="rId3">
            <a:alphaModFix/>
          </a:blip>
          <a:srcRect b="0" l="0" r="0" t="0"/>
          <a:stretch/>
        </p:blipFill>
        <p:spPr>
          <a:xfrm>
            <a:off x="6346275" y="882500"/>
            <a:ext cx="2107900" cy="514125"/>
          </a:xfrm>
          <a:prstGeom prst="rect">
            <a:avLst/>
          </a:prstGeom>
          <a:noFill/>
          <a:ln>
            <a:noFill/>
          </a:ln>
        </p:spPr>
      </p:pic>
      <p:pic>
        <p:nvPicPr>
          <p:cNvPr id="473" name="Google Shape;473;g2071df2e3aa_0_284"/>
          <p:cNvPicPr preferRelativeResize="0"/>
          <p:nvPr/>
        </p:nvPicPr>
        <p:blipFill rotWithShape="1">
          <a:blip r:embed="rId4">
            <a:alphaModFix/>
          </a:blip>
          <a:srcRect b="0" l="0" r="0" t="0"/>
          <a:stretch/>
        </p:blipFill>
        <p:spPr>
          <a:xfrm>
            <a:off x="5539025" y="2499470"/>
            <a:ext cx="2764476" cy="5141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26"/>
          <p:cNvSpPr txBox="1"/>
          <p:nvPr>
            <p:ph idx="1" type="body"/>
          </p:nvPr>
        </p:nvSpPr>
        <p:spPr>
          <a:xfrm>
            <a:off x="205450"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Term Frequency (TF): </a:t>
            </a:r>
            <a:endParaRPr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tf</a:t>
            </a:r>
            <a:r>
              <a:rPr baseline="-25000" lang="en" sz="2000">
                <a:solidFill>
                  <a:schemeClr val="lt1"/>
                </a:solidFill>
                <a:latin typeface="Helvetica Neue"/>
                <a:ea typeface="Helvetica Neue"/>
                <a:cs typeface="Helvetica Neue"/>
                <a:sym typeface="Helvetica Neue"/>
              </a:rPr>
              <a:t>t,d</a:t>
            </a:r>
            <a:r>
              <a:rPr lang="en" sz="2000">
                <a:solidFill>
                  <a:schemeClr val="lt1"/>
                </a:solidFill>
                <a:latin typeface="Helvetica Neue"/>
                <a:ea typeface="Helvetica Neue"/>
                <a:cs typeface="Helvetica Neue"/>
                <a:sym typeface="Helvetica Neue"/>
              </a:rPr>
              <a:t> = count(</a:t>
            </a:r>
            <a:r>
              <a:rPr i="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a:t>
            </a:r>
            <a:r>
              <a:rPr i="1" lang="en" sz="2000">
                <a:solidFill>
                  <a:schemeClr val="lt1"/>
                </a:solidFill>
                <a:latin typeface="Helvetica Neue"/>
                <a:ea typeface="Helvetica Neue"/>
                <a:cs typeface="Helvetica Neue"/>
                <a:sym typeface="Helvetica Neue"/>
              </a:rPr>
              <a:t>d</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000">
              <a:solidFill>
                <a:schemeClr val="lt1"/>
              </a:solidFill>
              <a:latin typeface="Helvetica Neue"/>
              <a:ea typeface="Helvetica Neue"/>
              <a:cs typeface="Helvetica Neue"/>
              <a:sym typeface="Helvetica Neue"/>
            </a:endParaRPr>
          </a:p>
        </p:txBody>
      </p:sp>
      <p:sp>
        <p:nvSpPr>
          <p:cNvPr id="479" name="Google Shape;479;p2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TF-IDF</a:t>
            </a:r>
            <a:endParaRPr b="1" sz="3100">
              <a:latin typeface="Helvetica Neue"/>
              <a:ea typeface="Helvetica Neue"/>
              <a:cs typeface="Helvetica Neue"/>
              <a:sym typeface="Helvetica Neue"/>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20691345755_0_160"/>
          <p:cNvSpPr txBox="1"/>
          <p:nvPr>
            <p:ph idx="1" type="body"/>
          </p:nvPr>
        </p:nvSpPr>
        <p:spPr>
          <a:xfrm>
            <a:off x="205450"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Term Frequency (TF): </a:t>
            </a:r>
            <a:endParaRPr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tf</a:t>
            </a:r>
            <a:r>
              <a:rPr baseline="-25000" lang="en" sz="2000">
                <a:solidFill>
                  <a:schemeClr val="lt1"/>
                </a:solidFill>
                <a:latin typeface="Helvetica Neue"/>
                <a:ea typeface="Helvetica Neue"/>
                <a:cs typeface="Helvetica Neue"/>
                <a:sym typeface="Helvetica Neue"/>
              </a:rPr>
              <a:t>t,d</a:t>
            </a:r>
            <a:r>
              <a:rPr lang="en" sz="2000">
                <a:solidFill>
                  <a:schemeClr val="lt1"/>
                </a:solidFill>
                <a:latin typeface="Helvetica Neue"/>
                <a:ea typeface="Helvetica Neue"/>
                <a:cs typeface="Helvetica Neue"/>
                <a:sym typeface="Helvetica Neue"/>
              </a:rPr>
              <a:t> = count(</a:t>
            </a:r>
            <a:r>
              <a:rPr i="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a:t>
            </a:r>
            <a:r>
              <a:rPr i="1" lang="en" sz="2000">
                <a:solidFill>
                  <a:schemeClr val="lt1"/>
                </a:solidFill>
                <a:latin typeface="Helvetica Neue"/>
                <a:ea typeface="Helvetica Neue"/>
                <a:cs typeface="Helvetica Neue"/>
                <a:sym typeface="Helvetica Neue"/>
              </a:rPr>
              <a:t>d</a:t>
            </a:r>
            <a:r>
              <a:rPr lang="en" sz="2000">
                <a:solidFill>
                  <a:schemeClr val="lt1"/>
                </a:solidFill>
                <a:latin typeface="Helvetica Neue"/>
                <a:ea typeface="Helvetica Neue"/>
                <a:cs typeface="Helvetica Neue"/>
                <a:sym typeface="Helvetica Neue"/>
              </a:rPr>
              <a:t>) → tf</a:t>
            </a:r>
            <a:r>
              <a:rPr baseline="-25000" lang="en" sz="2000">
                <a:solidFill>
                  <a:schemeClr val="lt1"/>
                </a:solidFill>
                <a:latin typeface="Helvetica Neue"/>
                <a:ea typeface="Helvetica Neue"/>
                <a:cs typeface="Helvetica Neue"/>
                <a:sym typeface="Helvetica Neue"/>
              </a:rPr>
              <a:t>t,d</a:t>
            </a:r>
            <a:r>
              <a:rPr lang="en" sz="2000">
                <a:solidFill>
                  <a:schemeClr val="lt1"/>
                </a:solidFill>
                <a:latin typeface="Helvetica Neue"/>
                <a:ea typeface="Helvetica Neue"/>
                <a:cs typeface="Helvetica Neue"/>
                <a:sym typeface="Helvetica Neue"/>
              </a:rPr>
              <a:t> = log</a:t>
            </a:r>
            <a:r>
              <a:rPr baseline="-25000" lang="en" sz="2000">
                <a:solidFill>
                  <a:schemeClr val="lt1"/>
                </a:solidFill>
                <a:latin typeface="Helvetica Neue"/>
                <a:ea typeface="Helvetica Neue"/>
                <a:cs typeface="Helvetica Neue"/>
                <a:sym typeface="Helvetica Neue"/>
              </a:rPr>
              <a:t>10</a:t>
            </a:r>
            <a:r>
              <a:rPr lang="en" sz="2000">
                <a:solidFill>
                  <a:schemeClr val="lt1"/>
                </a:solidFill>
                <a:latin typeface="Helvetica Neue"/>
                <a:ea typeface="Helvetica Neue"/>
                <a:cs typeface="Helvetica Neue"/>
                <a:sym typeface="Helvetica Neue"/>
              </a:rPr>
              <a:t>(count(</a:t>
            </a:r>
            <a:r>
              <a:rPr i="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a:t>
            </a:r>
            <a:r>
              <a:rPr i="1" lang="en" sz="2000">
                <a:solidFill>
                  <a:schemeClr val="lt1"/>
                </a:solidFill>
                <a:latin typeface="Helvetica Neue"/>
                <a:ea typeface="Helvetica Neue"/>
                <a:cs typeface="Helvetica Neue"/>
                <a:sym typeface="Helvetica Neue"/>
              </a:rPr>
              <a:t>d</a:t>
            </a:r>
            <a:r>
              <a:rPr lang="en" sz="2000">
                <a:solidFill>
                  <a:schemeClr val="lt1"/>
                </a:solidFill>
                <a:latin typeface="Helvetica Neue"/>
                <a:ea typeface="Helvetica Neue"/>
                <a:cs typeface="Helvetica Neue"/>
                <a:sym typeface="Helvetica Neue"/>
              </a:rPr>
              <a:t>) + 1)</a:t>
            </a:r>
            <a:endParaRPr sz="20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000">
              <a:solidFill>
                <a:schemeClr val="lt1"/>
              </a:solidFill>
              <a:latin typeface="Helvetica Neue"/>
              <a:ea typeface="Helvetica Neue"/>
              <a:cs typeface="Helvetica Neue"/>
              <a:sym typeface="Helvetica Neue"/>
            </a:endParaRPr>
          </a:p>
        </p:txBody>
      </p:sp>
      <p:sp>
        <p:nvSpPr>
          <p:cNvPr id="485" name="Google Shape;485;g20691345755_0_16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TF-IDF</a:t>
            </a:r>
            <a:endParaRPr b="1" sz="3100">
              <a:latin typeface="Helvetica Neue"/>
              <a:ea typeface="Helvetica Neue"/>
              <a:cs typeface="Helvetica Neue"/>
              <a:sym typeface="Helvetica Neue"/>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20691345755_0_153"/>
          <p:cNvSpPr txBox="1"/>
          <p:nvPr>
            <p:ph idx="1" type="body"/>
          </p:nvPr>
        </p:nvSpPr>
        <p:spPr>
          <a:xfrm>
            <a:off x="205450"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Term Frequency (TF): </a:t>
            </a:r>
            <a:endParaRPr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tf</a:t>
            </a:r>
            <a:r>
              <a:rPr baseline="-25000" lang="en" sz="2000">
                <a:solidFill>
                  <a:schemeClr val="lt1"/>
                </a:solidFill>
                <a:latin typeface="Helvetica Neue"/>
                <a:ea typeface="Helvetica Neue"/>
                <a:cs typeface="Helvetica Neue"/>
                <a:sym typeface="Helvetica Neue"/>
              </a:rPr>
              <a:t>t,d</a:t>
            </a:r>
            <a:r>
              <a:rPr lang="en" sz="2000">
                <a:solidFill>
                  <a:schemeClr val="lt1"/>
                </a:solidFill>
                <a:latin typeface="Helvetica Neue"/>
                <a:ea typeface="Helvetica Neue"/>
                <a:cs typeface="Helvetica Neue"/>
                <a:sym typeface="Helvetica Neue"/>
              </a:rPr>
              <a:t> = count(</a:t>
            </a:r>
            <a:r>
              <a:rPr i="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a:t>
            </a:r>
            <a:r>
              <a:rPr i="1" lang="en" sz="2000">
                <a:solidFill>
                  <a:schemeClr val="lt1"/>
                </a:solidFill>
                <a:latin typeface="Helvetica Neue"/>
                <a:ea typeface="Helvetica Neue"/>
                <a:cs typeface="Helvetica Neue"/>
                <a:sym typeface="Helvetica Neue"/>
              </a:rPr>
              <a:t>d</a:t>
            </a:r>
            <a:r>
              <a:rPr lang="en" sz="2000">
                <a:solidFill>
                  <a:schemeClr val="lt1"/>
                </a:solidFill>
                <a:latin typeface="Helvetica Neue"/>
                <a:ea typeface="Helvetica Neue"/>
                <a:cs typeface="Helvetica Neue"/>
                <a:sym typeface="Helvetica Neue"/>
              </a:rPr>
              <a:t>) → tf</a:t>
            </a:r>
            <a:r>
              <a:rPr baseline="-25000" lang="en" sz="2000">
                <a:solidFill>
                  <a:schemeClr val="lt1"/>
                </a:solidFill>
                <a:latin typeface="Helvetica Neue"/>
                <a:ea typeface="Helvetica Neue"/>
                <a:cs typeface="Helvetica Neue"/>
                <a:sym typeface="Helvetica Neue"/>
              </a:rPr>
              <a:t>t,d</a:t>
            </a:r>
            <a:r>
              <a:rPr lang="en" sz="2000">
                <a:solidFill>
                  <a:schemeClr val="lt1"/>
                </a:solidFill>
                <a:latin typeface="Helvetica Neue"/>
                <a:ea typeface="Helvetica Neue"/>
                <a:cs typeface="Helvetica Neue"/>
                <a:sym typeface="Helvetica Neue"/>
              </a:rPr>
              <a:t> = log</a:t>
            </a:r>
            <a:r>
              <a:rPr baseline="-25000" lang="en" sz="2000">
                <a:solidFill>
                  <a:schemeClr val="lt1"/>
                </a:solidFill>
                <a:latin typeface="Helvetica Neue"/>
                <a:ea typeface="Helvetica Neue"/>
                <a:cs typeface="Helvetica Neue"/>
                <a:sym typeface="Helvetica Neue"/>
              </a:rPr>
              <a:t>10</a:t>
            </a:r>
            <a:r>
              <a:rPr lang="en" sz="2000">
                <a:solidFill>
                  <a:schemeClr val="lt1"/>
                </a:solidFill>
                <a:latin typeface="Helvetica Neue"/>
                <a:ea typeface="Helvetica Neue"/>
                <a:cs typeface="Helvetica Neue"/>
                <a:sym typeface="Helvetica Neue"/>
              </a:rPr>
              <a:t>(count(</a:t>
            </a:r>
            <a:r>
              <a:rPr i="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a:t>
            </a:r>
            <a:r>
              <a:rPr i="1" lang="en" sz="2000">
                <a:solidFill>
                  <a:schemeClr val="lt1"/>
                </a:solidFill>
                <a:latin typeface="Helvetica Neue"/>
                <a:ea typeface="Helvetica Neue"/>
                <a:cs typeface="Helvetica Neue"/>
                <a:sym typeface="Helvetica Neue"/>
              </a:rPr>
              <a:t>d</a:t>
            </a:r>
            <a:r>
              <a:rPr lang="en" sz="2000">
                <a:solidFill>
                  <a:schemeClr val="lt1"/>
                </a:solidFill>
                <a:latin typeface="Helvetica Neue"/>
                <a:ea typeface="Helvetica Neue"/>
                <a:cs typeface="Helvetica Neue"/>
                <a:sym typeface="Helvetica Neue"/>
              </a:rPr>
              <a:t>) + 1)</a:t>
            </a:r>
            <a:endParaRPr sz="2000">
              <a:solidFill>
                <a:schemeClr val="lt1"/>
              </a:solidFill>
              <a:latin typeface="Helvetica Neue"/>
              <a:ea typeface="Helvetica Neue"/>
              <a:cs typeface="Helvetica Neue"/>
              <a:sym typeface="Helvetica Neue"/>
            </a:endParaRPr>
          </a:p>
          <a:p>
            <a:pPr indent="0" lvl="0" marL="914400" rtl="0" algn="l">
              <a:lnSpc>
                <a:spcPct val="115000"/>
              </a:lnSpc>
              <a:spcBef>
                <a:spcPts val="1000"/>
              </a:spcBef>
              <a:spcAft>
                <a:spcPts val="0"/>
              </a:spcAft>
              <a:buSzPts val="900"/>
              <a:buNone/>
            </a:pPr>
            <a:r>
              <a:t/>
            </a:r>
            <a:endParaRPr sz="500">
              <a:solidFill>
                <a:schemeClr val="lt1"/>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Document Frequency (DF): </a:t>
            </a:r>
            <a:endParaRPr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df</a:t>
            </a:r>
            <a:r>
              <a:rPr baseline="-25000" i="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 is the number of documents t occurs in.</a:t>
            </a:r>
            <a:endParaRPr sz="2000">
              <a:solidFill>
                <a:schemeClr val="lt1"/>
              </a:solidFill>
              <a:latin typeface="Helvetica Neue"/>
              <a:ea typeface="Helvetica Neue"/>
              <a:cs typeface="Helvetica Neue"/>
              <a:sym typeface="Helvetica Neue"/>
            </a:endParaRPr>
          </a:p>
        </p:txBody>
      </p:sp>
      <p:sp>
        <p:nvSpPr>
          <p:cNvPr id="491" name="Google Shape;491;g20691345755_0_15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TF-IDF</a:t>
            </a:r>
            <a:endParaRPr b="1" sz="3100">
              <a:latin typeface="Helvetica Neue"/>
              <a:ea typeface="Helvetica Neue"/>
              <a:cs typeface="Helvetica Neue"/>
              <a:sym typeface="Helvetica Neue"/>
            </a:endParaRPr>
          </a:p>
        </p:txBody>
      </p:sp>
      <p:graphicFrame>
        <p:nvGraphicFramePr>
          <p:cNvPr id="492" name="Google Shape;492;g20691345755_0_153"/>
          <p:cNvGraphicFramePr/>
          <p:nvPr/>
        </p:nvGraphicFramePr>
        <p:xfrm>
          <a:off x="6588750" y="628175"/>
          <a:ext cx="3000000" cy="3000000"/>
        </p:xfrm>
        <a:graphic>
          <a:graphicData uri="http://schemas.openxmlformats.org/drawingml/2006/table">
            <a:tbl>
              <a:tblPr>
                <a:noFill/>
                <a:tableStyleId>{DD341DCB-29AB-4123-9A05-007E7148375D}</a:tableStyleId>
              </a:tblPr>
              <a:tblGrid>
                <a:gridCol w="1023550"/>
                <a:gridCol w="573675"/>
              </a:tblGrid>
              <a:tr h="3962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Word</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DF</a:t>
                      </a:r>
                      <a:endParaRPr b="1" sz="1400" u="none" cap="none" strike="noStrike"/>
                    </a:p>
                  </a:txBody>
                  <a:tcPr marT="91425" marB="91425" marR="91425" marL="91425">
                    <a:solidFill>
                      <a:srgbClr val="F3F3F3"/>
                    </a:solidFill>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Romeo</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salad</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Falstaff</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4</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forest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12</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battle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21</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wit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34</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fool</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36</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good</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37</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sweet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37</a:t>
                      </a:r>
                      <a:endParaRPr sz="1400" u="none" cap="none" strike="noStrike"/>
                    </a:p>
                  </a:txBody>
                  <a:tcPr marT="91425" marB="91425" marR="91425" marL="91425"/>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20691345755_0_165"/>
          <p:cNvSpPr txBox="1"/>
          <p:nvPr>
            <p:ph idx="1" type="body"/>
          </p:nvPr>
        </p:nvSpPr>
        <p:spPr>
          <a:xfrm>
            <a:off x="205450"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Term Frequency (TF): </a:t>
            </a:r>
            <a:endParaRPr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tf</a:t>
            </a:r>
            <a:r>
              <a:rPr baseline="-25000" lang="en" sz="2000">
                <a:solidFill>
                  <a:schemeClr val="lt1"/>
                </a:solidFill>
                <a:latin typeface="Helvetica Neue"/>
                <a:ea typeface="Helvetica Neue"/>
                <a:cs typeface="Helvetica Neue"/>
                <a:sym typeface="Helvetica Neue"/>
              </a:rPr>
              <a:t>t,d</a:t>
            </a:r>
            <a:r>
              <a:rPr lang="en" sz="2000">
                <a:solidFill>
                  <a:schemeClr val="lt1"/>
                </a:solidFill>
                <a:latin typeface="Helvetica Neue"/>
                <a:ea typeface="Helvetica Neue"/>
                <a:cs typeface="Helvetica Neue"/>
                <a:sym typeface="Helvetica Neue"/>
              </a:rPr>
              <a:t> = count(</a:t>
            </a:r>
            <a:r>
              <a:rPr i="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a:t>
            </a:r>
            <a:r>
              <a:rPr i="1" lang="en" sz="2000">
                <a:solidFill>
                  <a:schemeClr val="lt1"/>
                </a:solidFill>
                <a:latin typeface="Helvetica Neue"/>
                <a:ea typeface="Helvetica Neue"/>
                <a:cs typeface="Helvetica Neue"/>
                <a:sym typeface="Helvetica Neue"/>
              </a:rPr>
              <a:t>d</a:t>
            </a:r>
            <a:r>
              <a:rPr lang="en" sz="2000">
                <a:solidFill>
                  <a:schemeClr val="lt1"/>
                </a:solidFill>
                <a:latin typeface="Helvetica Neue"/>
                <a:ea typeface="Helvetica Neue"/>
                <a:cs typeface="Helvetica Neue"/>
                <a:sym typeface="Helvetica Neue"/>
              </a:rPr>
              <a:t>) → tf</a:t>
            </a:r>
            <a:r>
              <a:rPr baseline="-25000" lang="en" sz="2000">
                <a:solidFill>
                  <a:schemeClr val="lt1"/>
                </a:solidFill>
                <a:latin typeface="Helvetica Neue"/>
                <a:ea typeface="Helvetica Neue"/>
                <a:cs typeface="Helvetica Neue"/>
                <a:sym typeface="Helvetica Neue"/>
              </a:rPr>
              <a:t>t,d</a:t>
            </a:r>
            <a:r>
              <a:rPr lang="en" sz="2000">
                <a:solidFill>
                  <a:schemeClr val="lt1"/>
                </a:solidFill>
                <a:latin typeface="Helvetica Neue"/>
                <a:ea typeface="Helvetica Neue"/>
                <a:cs typeface="Helvetica Neue"/>
                <a:sym typeface="Helvetica Neue"/>
              </a:rPr>
              <a:t> = log</a:t>
            </a:r>
            <a:r>
              <a:rPr baseline="-25000" lang="en" sz="2000">
                <a:solidFill>
                  <a:schemeClr val="lt1"/>
                </a:solidFill>
                <a:latin typeface="Helvetica Neue"/>
                <a:ea typeface="Helvetica Neue"/>
                <a:cs typeface="Helvetica Neue"/>
                <a:sym typeface="Helvetica Neue"/>
              </a:rPr>
              <a:t>10</a:t>
            </a:r>
            <a:r>
              <a:rPr lang="en" sz="2000">
                <a:solidFill>
                  <a:schemeClr val="lt1"/>
                </a:solidFill>
                <a:latin typeface="Helvetica Neue"/>
                <a:ea typeface="Helvetica Neue"/>
                <a:cs typeface="Helvetica Neue"/>
                <a:sym typeface="Helvetica Neue"/>
              </a:rPr>
              <a:t>(count(</a:t>
            </a:r>
            <a:r>
              <a:rPr i="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a:t>
            </a:r>
            <a:r>
              <a:rPr i="1" lang="en" sz="2000">
                <a:solidFill>
                  <a:schemeClr val="lt1"/>
                </a:solidFill>
                <a:latin typeface="Helvetica Neue"/>
                <a:ea typeface="Helvetica Neue"/>
                <a:cs typeface="Helvetica Neue"/>
                <a:sym typeface="Helvetica Neue"/>
              </a:rPr>
              <a:t>d</a:t>
            </a:r>
            <a:r>
              <a:rPr lang="en" sz="2000">
                <a:solidFill>
                  <a:schemeClr val="lt1"/>
                </a:solidFill>
                <a:latin typeface="Helvetica Neue"/>
                <a:ea typeface="Helvetica Neue"/>
                <a:cs typeface="Helvetica Neue"/>
                <a:sym typeface="Helvetica Neue"/>
              </a:rPr>
              <a:t>) + 1)</a:t>
            </a:r>
            <a:endParaRPr sz="2000">
              <a:solidFill>
                <a:schemeClr val="lt1"/>
              </a:solidFill>
              <a:latin typeface="Helvetica Neue"/>
              <a:ea typeface="Helvetica Neue"/>
              <a:cs typeface="Helvetica Neue"/>
              <a:sym typeface="Helvetica Neue"/>
            </a:endParaRPr>
          </a:p>
          <a:p>
            <a:pPr indent="0" lvl="0" marL="914400" rtl="0" algn="l">
              <a:lnSpc>
                <a:spcPct val="115000"/>
              </a:lnSpc>
              <a:spcBef>
                <a:spcPts val="1000"/>
              </a:spcBef>
              <a:spcAft>
                <a:spcPts val="0"/>
              </a:spcAft>
              <a:buSzPts val="900"/>
              <a:buNone/>
            </a:pPr>
            <a:r>
              <a:t/>
            </a:r>
            <a:endParaRPr sz="500">
              <a:solidFill>
                <a:schemeClr val="lt1"/>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Document Frequency (DF): </a:t>
            </a:r>
            <a:endParaRPr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df</a:t>
            </a:r>
            <a:r>
              <a:rPr baseline="-25000" i="1" lang="en" sz="2000">
                <a:solidFill>
                  <a:schemeClr val="lt1"/>
                </a:solidFill>
                <a:latin typeface="Helvetica Neue"/>
                <a:ea typeface="Helvetica Neue"/>
                <a:cs typeface="Helvetica Neue"/>
                <a:sym typeface="Helvetica Neue"/>
              </a:rPr>
              <a:t>t</a:t>
            </a:r>
            <a:r>
              <a:rPr lang="en" sz="2000">
                <a:solidFill>
                  <a:schemeClr val="lt1"/>
                </a:solidFill>
                <a:latin typeface="Helvetica Neue"/>
                <a:ea typeface="Helvetica Neue"/>
                <a:cs typeface="Helvetica Neue"/>
                <a:sym typeface="Helvetica Neue"/>
              </a:rPr>
              <a:t> is the number of documents t occurs in.</a:t>
            </a:r>
            <a:endParaRPr sz="20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Inverse Document Frequency (IDF):</a:t>
            </a:r>
            <a:endParaRPr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N is the total number of </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documents In the collection</a:t>
            </a:r>
            <a:endParaRPr sz="2000">
              <a:solidFill>
                <a:schemeClr val="lt1"/>
              </a:solidFill>
              <a:latin typeface="Helvetica Neue"/>
              <a:ea typeface="Helvetica Neue"/>
              <a:cs typeface="Helvetica Neue"/>
              <a:sym typeface="Helvetica Neue"/>
            </a:endParaRPr>
          </a:p>
        </p:txBody>
      </p:sp>
      <p:sp>
        <p:nvSpPr>
          <p:cNvPr id="498" name="Google Shape;498;g20691345755_0_16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TF-IDF</a:t>
            </a:r>
            <a:endParaRPr b="1" sz="3100">
              <a:latin typeface="Helvetica Neue"/>
              <a:ea typeface="Helvetica Neue"/>
              <a:cs typeface="Helvetica Neue"/>
              <a:sym typeface="Helvetica Neue"/>
            </a:endParaRPr>
          </a:p>
        </p:txBody>
      </p:sp>
      <p:pic>
        <p:nvPicPr>
          <p:cNvPr id="499" name="Google Shape;499;g20691345755_0_165"/>
          <p:cNvPicPr preferRelativeResize="0"/>
          <p:nvPr/>
        </p:nvPicPr>
        <p:blipFill rotWithShape="1">
          <a:blip r:embed="rId3">
            <a:alphaModFix/>
          </a:blip>
          <a:srcRect b="0" l="0" r="0" t="0"/>
          <a:stretch/>
        </p:blipFill>
        <p:spPr>
          <a:xfrm>
            <a:off x="1136120" y="3947575"/>
            <a:ext cx="2004850" cy="743450"/>
          </a:xfrm>
          <a:prstGeom prst="rect">
            <a:avLst/>
          </a:prstGeom>
          <a:noFill/>
          <a:ln>
            <a:noFill/>
          </a:ln>
        </p:spPr>
      </p:pic>
      <p:graphicFrame>
        <p:nvGraphicFramePr>
          <p:cNvPr id="500" name="Google Shape;500;g20691345755_0_165"/>
          <p:cNvGraphicFramePr/>
          <p:nvPr/>
        </p:nvGraphicFramePr>
        <p:xfrm>
          <a:off x="6588750" y="628175"/>
          <a:ext cx="3000000" cy="3000000"/>
        </p:xfrm>
        <a:graphic>
          <a:graphicData uri="http://schemas.openxmlformats.org/drawingml/2006/table">
            <a:tbl>
              <a:tblPr>
                <a:noFill/>
                <a:tableStyleId>{DD341DCB-29AB-4123-9A05-007E7148375D}</a:tableStyleId>
              </a:tblPr>
              <a:tblGrid>
                <a:gridCol w="1023550"/>
                <a:gridCol w="573675"/>
                <a:gridCol w="658800"/>
              </a:tblGrid>
              <a:tr h="3962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Word</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DF</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IDF</a:t>
                      </a:r>
                      <a:endParaRPr b="1" sz="1400" u="none" cap="none" strike="noStrike"/>
                    </a:p>
                  </a:txBody>
                  <a:tcPr marT="91425" marB="91425" marR="91425" marL="91425">
                    <a:solidFill>
                      <a:srgbClr val="F3F3F3"/>
                    </a:solidFill>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Romeo</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1.57</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salad</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1.27</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Falstaff</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4</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0.967</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forest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0.489</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battle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0.246</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wit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34</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0.037</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fool</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36</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0.012</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good</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37</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sweet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37</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a:t>
                      </a:r>
                      <a:endParaRPr sz="1400" u="none" cap="none" strike="noStrike"/>
                    </a:p>
                  </a:txBody>
                  <a:tcPr marT="91425" marB="91425" marR="91425" marL="91425"/>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27"/>
          <p:cNvSpPr txBox="1"/>
          <p:nvPr>
            <p:ph idx="1" type="body"/>
          </p:nvPr>
        </p:nvSpPr>
        <p:spPr>
          <a:xfrm>
            <a:off x="205450" y="806295"/>
            <a:ext cx="9144000" cy="3660000"/>
          </a:xfrm>
          <a:prstGeom prst="rect">
            <a:avLst/>
          </a:prstGeom>
          <a:noFill/>
          <a:ln>
            <a:noFill/>
          </a:ln>
        </p:spPr>
        <p:txBody>
          <a:bodyPr anchorCtr="0" anchor="t" bIns="58925" lIns="58925" spcFirstLastPara="1" rIns="58925" wrap="square" tIns="58925">
            <a:noAutofit/>
          </a:bodyPr>
          <a:lstStyle/>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Raw counts:</a:t>
            </a:r>
            <a:endParaRPr sz="19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4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3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3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3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None/>
            </a:pPr>
            <a:r>
              <a:t/>
            </a:r>
            <a:endParaRPr sz="1900">
              <a:solidFill>
                <a:schemeClr val="lt1"/>
              </a:solidFill>
              <a:latin typeface="Helvetica Neue"/>
              <a:ea typeface="Helvetica Neue"/>
              <a:cs typeface="Helvetica Neue"/>
              <a:sym typeface="Helvetica Neue"/>
            </a:endParaRPr>
          </a:p>
        </p:txBody>
      </p:sp>
      <p:sp>
        <p:nvSpPr>
          <p:cNvPr id="506" name="Google Shape;506;p2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TF-IDF Word Weighted Values</a:t>
            </a:r>
            <a:endParaRPr b="1" sz="3100">
              <a:latin typeface="Helvetica Neue"/>
              <a:ea typeface="Helvetica Neue"/>
              <a:cs typeface="Helvetica Neue"/>
              <a:sym typeface="Helvetica Neue"/>
            </a:endParaRPr>
          </a:p>
        </p:txBody>
      </p:sp>
      <p:graphicFrame>
        <p:nvGraphicFramePr>
          <p:cNvPr id="507" name="Google Shape;507;p27"/>
          <p:cNvGraphicFramePr/>
          <p:nvPr/>
        </p:nvGraphicFramePr>
        <p:xfrm>
          <a:off x="572402" y="1286455"/>
          <a:ext cx="3000000" cy="3000000"/>
        </p:xfrm>
        <a:graphic>
          <a:graphicData uri="http://schemas.openxmlformats.org/drawingml/2006/table">
            <a:tbl>
              <a:tblPr>
                <a:noFill/>
                <a:tableStyleId>{DD341DCB-29AB-4123-9A05-007E7148375D}</a:tableStyleId>
              </a:tblPr>
              <a:tblGrid>
                <a:gridCol w="1303775"/>
                <a:gridCol w="1616125"/>
                <a:gridCol w="1772250"/>
                <a:gridCol w="1737575"/>
                <a:gridCol w="1130275"/>
              </a:tblGrid>
              <a:tr h="100000">
                <a:tc>
                  <a:txBody>
                    <a:bodyPr/>
                    <a:lstStyle/>
                    <a:p>
                      <a:pPr indent="0" lvl="0" marL="0" marR="0" rtl="0" algn="l">
                        <a:lnSpc>
                          <a:spcPct val="5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50000"/>
                        </a:lnSpc>
                        <a:spcBef>
                          <a:spcPts val="0"/>
                        </a:spcBef>
                        <a:spcAft>
                          <a:spcPts val="0"/>
                        </a:spcAft>
                        <a:buClr>
                          <a:srgbClr val="000000"/>
                        </a:buClr>
                        <a:buSzPts val="1400"/>
                        <a:buFont typeface="Arial"/>
                        <a:buNone/>
                      </a:pPr>
                      <a:r>
                        <a:rPr b="1" lang="en" sz="1400" u="none" cap="none" strike="noStrike"/>
                        <a:t>As You Like It</a:t>
                      </a:r>
                      <a:endParaRPr b="1" sz="1400" u="none" cap="none" strike="noStrike"/>
                    </a:p>
                  </a:txBody>
                  <a:tcPr marT="91425" marB="91425" marR="91425" marL="91425">
                    <a:solidFill>
                      <a:srgbClr val="F3F3F3"/>
                    </a:solidFill>
                  </a:tcPr>
                </a:tc>
                <a:tc>
                  <a:txBody>
                    <a:bodyPr/>
                    <a:lstStyle/>
                    <a:p>
                      <a:pPr indent="0" lvl="0" marL="0" marR="0" rtl="0" algn="l">
                        <a:lnSpc>
                          <a:spcPct val="50000"/>
                        </a:lnSpc>
                        <a:spcBef>
                          <a:spcPts val="0"/>
                        </a:spcBef>
                        <a:spcAft>
                          <a:spcPts val="0"/>
                        </a:spcAft>
                        <a:buClr>
                          <a:srgbClr val="000000"/>
                        </a:buClr>
                        <a:buSzPts val="1400"/>
                        <a:buFont typeface="Arial"/>
                        <a:buNone/>
                      </a:pPr>
                      <a:r>
                        <a:rPr b="1" lang="en" sz="1400" u="none" cap="none" strike="noStrike"/>
                        <a:t>Twelfth Night</a:t>
                      </a:r>
                      <a:endParaRPr b="1" sz="1400" u="none" cap="none" strike="noStrike"/>
                    </a:p>
                  </a:txBody>
                  <a:tcPr marT="91425" marB="91425" marR="91425" marL="91425">
                    <a:solidFill>
                      <a:srgbClr val="F3F3F3"/>
                    </a:solidFill>
                  </a:tcPr>
                </a:tc>
                <a:tc>
                  <a:txBody>
                    <a:bodyPr/>
                    <a:lstStyle/>
                    <a:p>
                      <a:pPr indent="0" lvl="0" marL="0" marR="0" rtl="0" algn="l">
                        <a:lnSpc>
                          <a:spcPct val="50000"/>
                        </a:lnSpc>
                        <a:spcBef>
                          <a:spcPts val="0"/>
                        </a:spcBef>
                        <a:spcAft>
                          <a:spcPts val="0"/>
                        </a:spcAft>
                        <a:buClr>
                          <a:srgbClr val="000000"/>
                        </a:buClr>
                        <a:buSzPts val="1400"/>
                        <a:buFont typeface="Arial"/>
                        <a:buNone/>
                      </a:pPr>
                      <a:r>
                        <a:rPr b="1" lang="en" sz="1400" u="none" cap="none" strike="noStrike"/>
                        <a:t>Julius Caesar</a:t>
                      </a:r>
                      <a:endParaRPr b="1" sz="1400" u="none" cap="none" strike="noStrike"/>
                    </a:p>
                  </a:txBody>
                  <a:tcPr marT="91425" marB="91425" marR="91425" marL="91425">
                    <a:solidFill>
                      <a:srgbClr val="F3F3F3"/>
                    </a:solidFill>
                  </a:tcPr>
                </a:tc>
                <a:tc>
                  <a:txBody>
                    <a:bodyPr/>
                    <a:lstStyle/>
                    <a:p>
                      <a:pPr indent="0" lvl="0" marL="0" marR="0" rtl="0" algn="l">
                        <a:lnSpc>
                          <a:spcPct val="50000"/>
                        </a:lnSpc>
                        <a:spcBef>
                          <a:spcPts val="0"/>
                        </a:spcBef>
                        <a:spcAft>
                          <a:spcPts val="0"/>
                        </a:spcAft>
                        <a:buClr>
                          <a:srgbClr val="000000"/>
                        </a:buClr>
                        <a:buSzPts val="1400"/>
                        <a:buFont typeface="Arial"/>
                        <a:buNone/>
                      </a:pPr>
                      <a:r>
                        <a:rPr b="1" lang="en" sz="1400" u="none" cap="none" strike="noStrike"/>
                        <a:t>Henry V</a:t>
                      </a:r>
                      <a:endParaRPr b="1" sz="1400" u="none" cap="none" strike="noStrike"/>
                    </a:p>
                  </a:txBody>
                  <a:tcPr marT="91425" marB="91425" marR="91425" marL="91425">
                    <a:solidFill>
                      <a:srgbClr val="F3F3F3"/>
                    </a:solidFill>
                  </a:tcPr>
                </a:tc>
              </a:tr>
              <a:tr h="200625">
                <a:tc>
                  <a:txBody>
                    <a:bodyPr/>
                    <a:lstStyle/>
                    <a:p>
                      <a:pPr indent="0" lvl="0" marL="0" marR="0" rtl="0" algn="l">
                        <a:lnSpc>
                          <a:spcPct val="50000"/>
                        </a:lnSpc>
                        <a:spcBef>
                          <a:spcPts val="0"/>
                        </a:spcBef>
                        <a:spcAft>
                          <a:spcPts val="0"/>
                        </a:spcAft>
                        <a:buClr>
                          <a:srgbClr val="000000"/>
                        </a:buClr>
                        <a:buSzPts val="1400"/>
                        <a:buFont typeface="Arial"/>
                        <a:buNone/>
                      </a:pPr>
                      <a:r>
                        <a:rPr lang="en" sz="1400" u="none" cap="none" strike="noStrike"/>
                        <a:t>battle</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00</a:t>
                      </a:r>
                      <a:r>
                        <a:rPr lang="en" sz="1400" u="none" cap="none" strike="noStrike"/>
                        <a:t>1</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a:t>
                      </a:r>
                      <a:r>
                        <a:rPr lang="en" sz="1400" u="none" cap="none" strike="noStrike"/>
                        <a:t>0</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a:t>
                      </a:r>
                      <a:r>
                        <a:rPr lang="en" sz="1400" u="none" cap="none" strike="noStrike"/>
                        <a:t>7</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t>13</a:t>
                      </a:r>
                      <a:endParaRPr sz="1400" u="none" cap="none" strike="noStrike"/>
                    </a:p>
                  </a:txBody>
                  <a:tcPr marT="91425" marB="91425" marR="91425" marL="91425"/>
                </a:tc>
              </a:tr>
              <a:tr h="200625">
                <a:tc>
                  <a:txBody>
                    <a:bodyPr/>
                    <a:lstStyle/>
                    <a:p>
                      <a:pPr indent="0" lvl="0" marL="0" marR="0" rtl="0" algn="l">
                        <a:lnSpc>
                          <a:spcPct val="50000"/>
                        </a:lnSpc>
                        <a:spcBef>
                          <a:spcPts val="0"/>
                        </a:spcBef>
                        <a:spcAft>
                          <a:spcPts val="0"/>
                        </a:spcAft>
                        <a:buClr>
                          <a:srgbClr val="000000"/>
                        </a:buClr>
                        <a:buSzPts val="1400"/>
                        <a:buFont typeface="Arial"/>
                        <a:buNone/>
                      </a:pPr>
                      <a:r>
                        <a:rPr lang="en" sz="1400" u="none" cap="none" strike="noStrike"/>
                        <a:t>good</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t>114</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t>80</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t>62</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t>89</a:t>
                      </a:r>
                      <a:endParaRPr sz="1400" u="none" cap="none" strike="noStrike"/>
                    </a:p>
                  </a:txBody>
                  <a:tcPr marT="91425" marB="91425" marR="91425" marL="91425"/>
                </a:tc>
              </a:tr>
              <a:tr h="200625">
                <a:tc>
                  <a:txBody>
                    <a:bodyPr/>
                    <a:lstStyle/>
                    <a:p>
                      <a:pPr indent="0" lvl="0" marL="0" marR="0" rtl="0" algn="l">
                        <a:lnSpc>
                          <a:spcPct val="50000"/>
                        </a:lnSpc>
                        <a:spcBef>
                          <a:spcPts val="0"/>
                        </a:spcBef>
                        <a:spcAft>
                          <a:spcPts val="0"/>
                        </a:spcAft>
                        <a:buClr>
                          <a:srgbClr val="000000"/>
                        </a:buClr>
                        <a:buSzPts val="1400"/>
                        <a:buFont typeface="Arial"/>
                        <a:buNone/>
                      </a:pPr>
                      <a:r>
                        <a:rPr lang="en" sz="1400" u="none" cap="none" strike="noStrike"/>
                        <a:t>fool</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a:t>
                      </a:r>
                      <a:r>
                        <a:rPr lang="en" sz="1400" u="none" cap="none" strike="noStrike"/>
                        <a:t>36</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t>58</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a:t>
                      </a:r>
                      <a:r>
                        <a:rPr lang="en" sz="1400" u="none" cap="none" strike="noStrike"/>
                        <a:t>1</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a:t>
                      </a:r>
                      <a:r>
                        <a:rPr lang="en" sz="1400" u="none" cap="none" strike="noStrike"/>
                        <a:t>4</a:t>
                      </a:r>
                      <a:endParaRPr sz="1400" u="none" cap="none" strike="noStrike"/>
                    </a:p>
                  </a:txBody>
                  <a:tcPr marT="91425" marB="91425" marR="91425" marL="91425"/>
                </a:tc>
              </a:tr>
              <a:tr h="200625">
                <a:tc>
                  <a:txBody>
                    <a:bodyPr/>
                    <a:lstStyle/>
                    <a:p>
                      <a:pPr indent="0" lvl="0" marL="0" marR="0" rtl="0" algn="l">
                        <a:lnSpc>
                          <a:spcPct val="50000"/>
                        </a:lnSpc>
                        <a:spcBef>
                          <a:spcPts val="0"/>
                        </a:spcBef>
                        <a:spcAft>
                          <a:spcPts val="0"/>
                        </a:spcAft>
                        <a:buClr>
                          <a:srgbClr val="000000"/>
                        </a:buClr>
                        <a:buSzPts val="1400"/>
                        <a:buFont typeface="Arial"/>
                        <a:buNone/>
                      </a:pPr>
                      <a:r>
                        <a:rPr lang="en" sz="1400" u="none" cap="none" strike="noStrike"/>
                        <a:t>wit</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a:t>
                      </a:r>
                      <a:r>
                        <a:rPr lang="en" sz="1400" u="none" cap="none" strike="noStrike"/>
                        <a:t>20</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t>15</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a:t>
                      </a:r>
                      <a:r>
                        <a:rPr lang="en" sz="1400" u="none" cap="none" strike="noStrike"/>
                        <a:t>2</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a:t>
                      </a:r>
                      <a:r>
                        <a:rPr lang="en" sz="1400" u="none" cap="none" strike="noStrike"/>
                        <a:t>3</a:t>
                      </a:r>
                      <a:endParaRPr sz="1400" u="none" cap="none" strike="noStrike"/>
                    </a:p>
                  </a:txBody>
                  <a:tcPr marT="91425" marB="91425" marR="91425" marL="91425"/>
                </a:tc>
              </a:tr>
            </a:tbl>
          </a:graphicData>
        </a:graphic>
      </p:graphicFrame>
      <p:pic>
        <p:nvPicPr>
          <p:cNvPr id="508" name="Google Shape;508;p27"/>
          <p:cNvPicPr preferRelativeResize="0"/>
          <p:nvPr/>
        </p:nvPicPr>
        <p:blipFill rotWithShape="1">
          <a:blip r:embed="rId3">
            <a:alphaModFix/>
          </a:blip>
          <a:srcRect b="0" l="0" r="0" t="0"/>
          <a:stretch/>
        </p:blipFill>
        <p:spPr>
          <a:xfrm>
            <a:off x="5084400" y="671550"/>
            <a:ext cx="3048000" cy="5715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20691345755_0_172"/>
          <p:cNvSpPr txBox="1"/>
          <p:nvPr>
            <p:ph idx="1" type="body"/>
          </p:nvPr>
        </p:nvSpPr>
        <p:spPr>
          <a:xfrm>
            <a:off x="205450" y="806295"/>
            <a:ext cx="9144000" cy="3660000"/>
          </a:xfrm>
          <a:prstGeom prst="rect">
            <a:avLst/>
          </a:prstGeom>
          <a:noFill/>
          <a:ln>
            <a:noFill/>
          </a:ln>
        </p:spPr>
        <p:txBody>
          <a:bodyPr anchorCtr="0" anchor="t" bIns="58925" lIns="58925" spcFirstLastPara="1" rIns="58925" wrap="square" tIns="58925">
            <a:noAutofit/>
          </a:bodyPr>
          <a:lstStyle/>
          <a:p>
            <a:pPr indent="-374650" lvl="0"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Raw counts:</a:t>
            </a:r>
            <a:endParaRPr sz="1900">
              <a:solidFill>
                <a:schemeClr val="lt1"/>
              </a:solidFill>
              <a:latin typeface="Helvetica Neue"/>
              <a:ea typeface="Helvetica Neue"/>
              <a:cs typeface="Helvetica Neue"/>
              <a:sym typeface="Helvetica Neue"/>
            </a:endParaRPr>
          </a:p>
          <a:p>
            <a:pPr indent="0" lvl="0" marL="914400" rtl="0" algn="l">
              <a:lnSpc>
                <a:spcPct val="115000"/>
              </a:lnSpc>
              <a:spcBef>
                <a:spcPts val="0"/>
              </a:spcBef>
              <a:spcAft>
                <a:spcPts val="0"/>
              </a:spcAft>
              <a:buSzPts val="900"/>
              <a:buNone/>
            </a:pPr>
            <a:r>
              <a:t/>
            </a:r>
            <a:endParaRPr sz="4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3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3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2300">
              <a:solidFill>
                <a:schemeClr val="lt1"/>
              </a:solidFill>
              <a:latin typeface="Helvetica Neue"/>
              <a:ea typeface="Helvetica Neue"/>
              <a:cs typeface="Helvetica Neue"/>
              <a:sym typeface="Helvetica Neue"/>
            </a:endParaRPr>
          </a:p>
          <a:p>
            <a:pPr indent="0" lvl="0" marL="457200" rtl="0" algn="l">
              <a:lnSpc>
                <a:spcPct val="115000"/>
              </a:lnSpc>
              <a:spcBef>
                <a:spcPts val="0"/>
              </a:spcBef>
              <a:spcAft>
                <a:spcPts val="0"/>
              </a:spcAft>
              <a:buSzPts val="900"/>
              <a:buNone/>
            </a:pPr>
            <a:r>
              <a:t/>
            </a:r>
            <a:endParaRPr sz="1300">
              <a:solidFill>
                <a:schemeClr val="lt1"/>
              </a:solidFill>
              <a:latin typeface="Helvetica Neue"/>
              <a:ea typeface="Helvetica Neue"/>
              <a:cs typeface="Helvetica Neue"/>
              <a:sym typeface="Helvetica Neue"/>
            </a:endParaRPr>
          </a:p>
          <a:p>
            <a:pPr indent="-374650" lvl="0" marL="457200" rtl="0" algn="l">
              <a:lnSpc>
                <a:spcPct val="115000"/>
              </a:lnSpc>
              <a:spcBef>
                <a:spcPts val="100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TF-IDF:</a:t>
            </a:r>
            <a:endParaRPr sz="1900">
              <a:solidFill>
                <a:schemeClr val="lt1"/>
              </a:solidFill>
              <a:latin typeface="Helvetica Neue"/>
              <a:ea typeface="Helvetica Neue"/>
              <a:cs typeface="Helvetica Neue"/>
              <a:sym typeface="Helvetica Neue"/>
            </a:endParaRPr>
          </a:p>
        </p:txBody>
      </p:sp>
      <p:sp>
        <p:nvSpPr>
          <p:cNvPr id="514" name="Google Shape;514;g20691345755_0_17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TF-IDF Word Weighted Values</a:t>
            </a:r>
            <a:endParaRPr b="1" sz="3100">
              <a:latin typeface="Helvetica Neue"/>
              <a:ea typeface="Helvetica Neue"/>
              <a:cs typeface="Helvetica Neue"/>
              <a:sym typeface="Helvetica Neue"/>
            </a:endParaRPr>
          </a:p>
        </p:txBody>
      </p:sp>
      <p:graphicFrame>
        <p:nvGraphicFramePr>
          <p:cNvPr id="515" name="Google Shape;515;g20691345755_0_172"/>
          <p:cNvGraphicFramePr/>
          <p:nvPr/>
        </p:nvGraphicFramePr>
        <p:xfrm>
          <a:off x="572402" y="1286455"/>
          <a:ext cx="3000000" cy="3000000"/>
        </p:xfrm>
        <a:graphic>
          <a:graphicData uri="http://schemas.openxmlformats.org/drawingml/2006/table">
            <a:tbl>
              <a:tblPr>
                <a:noFill/>
                <a:tableStyleId>{DD341DCB-29AB-4123-9A05-007E7148375D}</a:tableStyleId>
              </a:tblPr>
              <a:tblGrid>
                <a:gridCol w="1303775"/>
                <a:gridCol w="1616125"/>
                <a:gridCol w="1772250"/>
                <a:gridCol w="1737575"/>
                <a:gridCol w="1130275"/>
              </a:tblGrid>
              <a:tr h="100000">
                <a:tc>
                  <a:txBody>
                    <a:bodyPr/>
                    <a:lstStyle/>
                    <a:p>
                      <a:pPr indent="0" lvl="0" marL="0" marR="0" rtl="0" algn="l">
                        <a:lnSpc>
                          <a:spcPct val="5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50000"/>
                        </a:lnSpc>
                        <a:spcBef>
                          <a:spcPts val="0"/>
                        </a:spcBef>
                        <a:spcAft>
                          <a:spcPts val="0"/>
                        </a:spcAft>
                        <a:buClr>
                          <a:srgbClr val="000000"/>
                        </a:buClr>
                        <a:buSzPts val="1400"/>
                        <a:buFont typeface="Arial"/>
                        <a:buNone/>
                      </a:pPr>
                      <a:r>
                        <a:rPr b="1" lang="en" sz="1400" u="none" cap="none" strike="noStrike"/>
                        <a:t>As You Like It</a:t>
                      </a:r>
                      <a:endParaRPr b="1" sz="1400" u="none" cap="none" strike="noStrike"/>
                    </a:p>
                  </a:txBody>
                  <a:tcPr marT="91425" marB="91425" marR="91425" marL="91425">
                    <a:solidFill>
                      <a:srgbClr val="F3F3F3"/>
                    </a:solidFill>
                  </a:tcPr>
                </a:tc>
                <a:tc>
                  <a:txBody>
                    <a:bodyPr/>
                    <a:lstStyle/>
                    <a:p>
                      <a:pPr indent="0" lvl="0" marL="0" marR="0" rtl="0" algn="l">
                        <a:lnSpc>
                          <a:spcPct val="50000"/>
                        </a:lnSpc>
                        <a:spcBef>
                          <a:spcPts val="0"/>
                        </a:spcBef>
                        <a:spcAft>
                          <a:spcPts val="0"/>
                        </a:spcAft>
                        <a:buClr>
                          <a:srgbClr val="000000"/>
                        </a:buClr>
                        <a:buSzPts val="1400"/>
                        <a:buFont typeface="Arial"/>
                        <a:buNone/>
                      </a:pPr>
                      <a:r>
                        <a:rPr b="1" lang="en" sz="1400" u="none" cap="none" strike="noStrike"/>
                        <a:t>Twelfth Night</a:t>
                      </a:r>
                      <a:endParaRPr b="1" sz="1400" u="none" cap="none" strike="noStrike"/>
                    </a:p>
                  </a:txBody>
                  <a:tcPr marT="91425" marB="91425" marR="91425" marL="91425">
                    <a:solidFill>
                      <a:srgbClr val="F3F3F3"/>
                    </a:solidFill>
                  </a:tcPr>
                </a:tc>
                <a:tc>
                  <a:txBody>
                    <a:bodyPr/>
                    <a:lstStyle/>
                    <a:p>
                      <a:pPr indent="0" lvl="0" marL="0" marR="0" rtl="0" algn="l">
                        <a:lnSpc>
                          <a:spcPct val="50000"/>
                        </a:lnSpc>
                        <a:spcBef>
                          <a:spcPts val="0"/>
                        </a:spcBef>
                        <a:spcAft>
                          <a:spcPts val="0"/>
                        </a:spcAft>
                        <a:buClr>
                          <a:srgbClr val="000000"/>
                        </a:buClr>
                        <a:buSzPts val="1400"/>
                        <a:buFont typeface="Arial"/>
                        <a:buNone/>
                      </a:pPr>
                      <a:r>
                        <a:rPr b="1" lang="en" sz="1400" u="none" cap="none" strike="noStrike"/>
                        <a:t>Julius Caesar</a:t>
                      </a:r>
                      <a:endParaRPr b="1" sz="1400" u="none" cap="none" strike="noStrike"/>
                    </a:p>
                  </a:txBody>
                  <a:tcPr marT="91425" marB="91425" marR="91425" marL="91425">
                    <a:solidFill>
                      <a:srgbClr val="F3F3F3"/>
                    </a:solidFill>
                  </a:tcPr>
                </a:tc>
                <a:tc>
                  <a:txBody>
                    <a:bodyPr/>
                    <a:lstStyle/>
                    <a:p>
                      <a:pPr indent="0" lvl="0" marL="0" marR="0" rtl="0" algn="l">
                        <a:lnSpc>
                          <a:spcPct val="50000"/>
                        </a:lnSpc>
                        <a:spcBef>
                          <a:spcPts val="0"/>
                        </a:spcBef>
                        <a:spcAft>
                          <a:spcPts val="0"/>
                        </a:spcAft>
                        <a:buClr>
                          <a:srgbClr val="000000"/>
                        </a:buClr>
                        <a:buSzPts val="1400"/>
                        <a:buFont typeface="Arial"/>
                        <a:buNone/>
                      </a:pPr>
                      <a:r>
                        <a:rPr b="1" lang="en" sz="1400" u="none" cap="none" strike="noStrike"/>
                        <a:t>Henry V</a:t>
                      </a:r>
                      <a:endParaRPr b="1" sz="1400" u="none" cap="none" strike="noStrike"/>
                    </a:p>
                  </a:txBody>
                  <a:tcPr marT="91425" marB="91425" marR="91425" marL="91425">
                    <a:solidFill>
                      <a:srgbClr val="F3F3F3"/>
                    </a:solidFill>
                  </a:tcPr>
                </a:tc>
              </a:tr>
              <a:tr h="200625">
                <a:tc>
                  <a:txBody>
                    <a:bodyPr/>
                    <a:lstStyle/>
                    <a:p>
                      <a:pPr indent="0" lvl="0" marL="0" marR="0" rtl="0" algn="l">
                        <a:lnSpc>
                          <a:spcPct val="50000"/>
                        </a:lnSpc>
                        <a:spcBef>
                          <a:spcPts val="0"/>
                        </a:spcBef>
                        <a:spcAft>
                          <a:spcPts val="0"/>
                        </a:spcAft>
                        <a:buClr>
                          <a:srgbClr val="000000"/>
                        </a:buClr>
                        <a:buSzPts val="1400"/>
                        <a:buFont typeface="Arial"/>
                        <a:buNone/>
                      </a:pPr>
                      <a:r>
                        <a:rPr lang="en" sz="1400" u="none" cap="none" strike="noStrike"/>
                        <a:t>battle</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00</a:t>
                      </a:r>
                      <a:r>
                        <a:rPr lang="en" sz="1400" u="none" cap="none" strike="noStrike"/>
                        <a:t>1</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a:t>
                      </a:r>
                      <a:r>
                        <a:rPr lang="en" sz="1400" u="none" cap="none" strike="noStrike"/>
                        <a:t>0</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a:t>
                      </a:r>
                      <a:r>
                        <a:rPr lang="en" sz="1400" u="none" cap="none" strike="noStrike"/>
                        <a:t>7</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t>13</a:t>
                      </a:r>
                      <a:endParaRPr sz="1400" u="none" cap="none" strike="noStrike"/>
                    </a:p>
                  </a:txBody>
                  <a:tcPr marT="91425" marB="91425" marR="91425" marL="91425"/>
                </a:tc>
              </a:tr>
              <a:tr h="200625">
                <a:tc>
                  <a:txBody>
                    <a:bodyPr/>
                    <a:lstStyle/>
                    <a:p>
                      <a:pPr indent="0" lvl="0" marL="0" marR="0" rtl="0" algn="l">
                        <a:lnSpc>
                          <a:spcPct val="50000"/>
                        </a:lnSpc>
                        <a:spcBef>
                          <a:spcPts val="0"/>
                        </a:spcBef>
                        <a:spcAft>
                          <a:spcPts val="0"/>
                        </a:spcAft>
                        <a:buClr>
                          <a:srgbClr val="000000"/>
                        </a:buClr>
                        <a:buSzPts val="1400"/>
                        <a:buFont typeface="Arial"/>
                        <a:buNone/>
                      </a:pPr>
                      <a:r>
                        <a:rPr lang="en" sz="1400" u="none" cap="none" strike="noStrike"/>
                        <a:t>good</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t>114</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t>80</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t>62</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t>89</a:t>
                      </a:r>
                      <a:endParaRPr sz="1400" u="none" cap="none" strike="noStrike"/>
                    </a:p>
                  </a:txBody>
                  <a:tcPr marT="91425" marB="91425" marR="91425" marL="91425"/>
                </a:tc>
              </a:tr>
              <a:tr h="200625">
                <a:tc>
                  <a:txBody>
                    <a:bodyPr/>
                    <a:lstStyle/>
                    <a:p>
                      <a:pPr indent="0" lvl="0" marL="0" marR="0" rtl="0" algn="l">
                        <a:lnSpc>
                          <a:spcPct val="50000"/>
                        </a:lnSpc>
                        <a:spcBef>
                          <a:spcPts val="0"/>
                        </a:spcBef>
                        <a:spcAft>
                          <a:spcPts val="0"/>
                        </a:spcAft>
                        <a:buClr>
                          <a:srgbClr val="000000"/>
                        </a:buClr>
                        <a:buSzPts val="1400"/>
                        <a:buFont typeface="Arial"/>
                        <a:buNone/>
                      </a:pPr>
                      <a:r>
                        <a:rPr lang="en" sz="1400" u="none" cap="none" strike="noStrike"/>
                        <a:t>fool</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a:t>
                      </a:r>
                      <a:r>
                        <a:rPr lang="en" sz="1400" u="none" cap="none" strike="noStrike"/>
                        <a:t>36</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t>58</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a:t>
                      </a:r>
                      <a:r>
                        <a:rPr lang="en" sz="1400" u="none" cap="none" strike="noStrike"/>
                        <a:t>1</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a:t>
                      </a:r>
                      <a:r>
                        <a:rPr lang="en" sz="1400" u="none" cap="none" strike="noStrike"/>
                        <a:t>4</a:t>
                      </a:r>
                      <a:endParaRPr sz="1400" u="none" cap="none" strike="noStrike"/>
                    </a:p>
                  </a:txBody>
                  <a:tcPr marT="91425" marB="91425" marR="91425" marL="91425"/>
                </a:tc>
              </a:tr>
              <a:tr h="200625">
                <a:tc>
                  <a:txBody>
                    <a:bodyPr/>
                    <a:lstStyle/>
                    <a:p>
                      <a:pPr indent="0" lvl="0" marL="0" marR="0" rtl="0" algn="l">
                        <a:lnSpc>
                          <a:spcPct val="50000"/>
                        </a:lnSpc>
                        <a:spcBef>
                          <a:spcPts val="0"/>
                        </a:spcBef>
                        <a:spcAft>
                          <a:spcPts val="0"/>
                        </a:spcAft>
                        <a:buClr>
                          <a:srgbClr val="000000"/>
                        </a:buClr>
                        <a:buSzPts val="1400"/>
                        <a:buFont typeface="Arial"/>
                        <a:buNone/>
                      </a:pPr>
                      <a:r>
                        <a:rPr lang="en" sz="1400" u="none" cap="none" strike="noStrike"/>
                        <a:t>wit</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a:t>
                      </a:r>
                      <a:r>
                        <a:rPr lang="en" sz="1400" u="none" cap="none" strike="noStrike"/>
                        <a:t>20</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t>15</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a:t>
                      </a:r>
                      <a:r>
                        <a:rPr lang="en" sz="1400" u="none" cap="none" strike="noStrike"/>
                        <a:t>2</a:t>
                      </a:r>
                      <a:endParaRPr sz="1400" u="none" cap="none" strike="noStrike"/>
                    </a:p>
                  </a:txBody>
                  <a:tcPr marT="91425" marB="91425" marR="91425" marL="91425"/>
                </a:tc>
                <a:tc>
                  <a:txBody>
                    <a:bodyPr/>
                    <a:lstStyle/>
                    <a:p>
                      <a:pPr indent="0" lvl="0" marL="0" marR="0" rtl="0" algn="ctr">
                        <a:lnSpc>
                          <a:spcPct val="50000"/>
                        </a:lnSpc>
                        <a:spcBef>
                          <a:spcPts val="0"/>
                        </a:spcBef>
                        <a:spcAft>
                          <a:spcPts val="0"/>
                        </a:spcAft>
                        <a:buClr>
                          <a:srgbClr val="000000"/>
                        </a:buClr>
                        <a:buSzPts val="1400"/>
                        <a:buFont typeface="Arial"/>
                        <a:buNone/>
                      </a:pPr>
                      <a:r>
                        <a:rPr lang="en" sz="1400" u="none" cap="none" strike="noStrike">
                          <a:solidFill>
                            <a:srgbClr val="FFFFFF"/>
                          </a:solidFill>
                        </a:rPr>
                        <a:t>0</a:t>
                      </a:r>
                      <a:r>
                        <a:rPr lang="en" sz="1400" u="none" cap="none" strike="noStrike"/>
                        <a:t>3</a:t>
                      </a:r>
                      <a:endParaRPr sz="1400" u="none" cap="none" strike="noStrike"/>
                    </a:p>
                  </a:txBody>
                  <a:tcPr marT="91425" marB="91425" marR="91425" marL="91425"/>
                </a:tc>
              </a:tr>
            </a:tbl>
          </a:graphicData>
        </a:graphic>
      </p:graphicFrame>
      <p:graphicFrame>
        <p:nvGraphicFramePr>
          <p:cNvPr id="516" name="Google Shape;516;g20691345755_0_172"/>
          <p:cNvGraphicFramePr/>
          <p:nvPr/>
        </p:nvGraphicFramePr>
        <p:xfrm>
          <a:off x="557725" y="3276350"/>
          <a:ext cx="3000000" cy="3000000"/>
        </p:xfrm>
        <a:graphic>
          <a:graphicData uri="http://schemas.openxmlformats.org/drawingml/2006/table">
            <a:tbl>
              <a:tblPr>
                <a:noFill/>
                <a:tableStyleId>{DD341DCB-29AB-4123-9A05-007E7148375D}</a:tableStyleId>
              </a:tblPr>
              <a:tblGrid>
                <a:gridCol w="1303775"/>
                <a:gridCol w="1616125"/>
                <a:gridCol w="1772250"/>
                <a:gridCol w="1737575"/>
                <a:gridCol w="1130275"/>
              </a:tblGrid>
              <a:tr h="132000">
                <a:tc>
                  <a:txBody>
                    <a:bodyPr/>
                    <a:lstStyle/>
                    <a:p>
                      <a:pPr indent="0" lvl="0" marL="0" marR="0" rtl="0" algn="l">
                        <a:lnSpc>
                          <a:spcPct val="3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30000"/>
                        </a:lnSpc>
                        <a:spcBef>
                          <a:spcPts val="0"/>
                        </a:spcBef>
                        <a:spcAft>
                          <a:spcPts val="0"/>
                        </a:spcAft>
                        <a:buClr>
                          <a:srgbClr val="000000"/>
                        </a:buClr>
                        <a:buSzPts val="1400"/>
                        <a:buFont typeface="Arial"/>
                        <a:buNone/>
                      </a:pPr>
                      <a:r>
                        <a:rPr b="1" lang="en" sz="1400" u="none" cap="none" strike="noStrike"/>
                        <a:t>As You Like It</a:t>
                      </a:r>
                      <a:endParaRPr b="1" sz="1400" u="none" cap="none" strike="noStrike"/>
                    </a:p>
                  </a:txBody>
                  <a:tcPr marT="91425" marB="91425" marR="91425" marL="91425">
                    <a:lnB cap="flat" cmpd="sng" w="9525">
                      <a:solidFill>
                        <a:srgbClr val="9E9E9E"/>
                      </a:solidFill>
                      <a:prstDash val="solid"/>
                      <a:round/>
                      <a:headEnd len="sm" w="sm" type="none"/>
                      <a:tailEnd len="sm" w="sm" type="none"/>
                    </a:lnB>
                    <a:solidFill>
                      <a:srgbClr val="F3F3F3"/>
                    </a:solidFill>
                  </a:tcPr>
                </a:tc>
                <a:tc>
                  <a:txBody>
                    <a:bodyPr/>
                    <a:lstStyle/>
                    <a:p>
                      <a:pPr indent="0" lvl="0" marL="0" marR="0" rtl="0" algn="l">
                        <a:lnSpc>
                          <a:spcPct val="30000"/>
                        </a:lnSpc>
                        <a:spcBef>
                          <a:spcPts val="0"/>
                        </a:spcBef>
                        <a:spcAft>
                          <a:spcPts val="0"/>
                        </a:spcAft>
                        <a:buClr>
                          <a:srgbClr val="000000"/>
                        </a:buClr>
                        <a:buSzPts val="1400"/>
                        <a:buFont typeface="Arial"/>
                        <a:buNone/>
                      </a:pPr>
                      <a:r>
                        <a:rPr b="1" lang="en" sz="1400" u="none" cap="none" strike="noStrike"/>
                        <a:t>Twelfth Night</a:t>
                      </a:r>
                      <a:endParaRPr b="1" sz="1400" u="none" cap="none" strike="noStrike"/>
                    </a:p>
                  </a:txBody>
                  <a:tcPr marT="91425" marB="91425" marR="91425" marL="91425">
                    <a:lnB cap="flat" cmpd="sng" w="9525">
                      <a:solidFill>
                        <a:srgbClr val="9E9E9E"/>
                      </a:solidFill>
                      <a:prstDash val="solid"/>
                      <a:round/>
                      <a:headEnd len="sm" w="sm" type="none"/>
                      <a:tailEnd len="sm" w="sm" type="none"/>
                    </a:lnB>
                    <a:solidFill>
                      <a:srgbClr val="F3F3F3"/>
                    </a:solidFill>
                  </a:tcPr>
                </a:tc>
                <a:tc>
                  <a:txBody>
                    <a:bodyPr/>
                    <a:lstStyle/>
                    <a:p>
                      <a:pPr indent="0" lvl="0" marL="0" marR="0" rtl="0" algn="l">
                        <a:lnSpc>
                          <a:spcPct val="30000"/>
                        </a:lnSpc>
                        <a:spcBef>
                          <a:spcPts val="0"/>
                        </a:spcBef>
                        <a:spcAft>
                          <a:spcPts val="0"/>
                        </a:spcAft>
                        <a:buClr>
                          <a:srgbClr val="000000"/>
                        </a:buClr>
                        <a:buSzPts val="1400"/>
                        <a:buFont typeface="Arial"/>
                        <a:buNone/>
                      </a:pPr>
                      <a:r>
                        <a:rPr b="1" lang="en" sz="1400" u="none" cap="none" strike="noStrike"/>
                        <a:t>Julius Caesar</a:t>
                      </a:r>
                      <a:endParaRPr b="1" sz="1400" u="none" cap="none" strike="noStrike"/>
                    </a:p>
                  </a:txBody>
                  <a:tcPr marT="91425" marB="91425" marR="91425" marL="91425">
                    <a:lnB cap="flat" cmpd="sng" w="9525">
                      <a:solidFill>
                        <a:srgbClr val="9E9E9E"/>
                      </a:solidFill>
                      <a:prstDash val="solid"/>
                      <a:round/>
                      <a:headEnd len="sm" w="sm" type="none"/>
                      <a:tailEnd len="sm" w="sm" type="none"/>
                    </a:lnB>
                    <a:solidFill>
                      <a:srgbClr val="F3F3F3"/>
                    </a:solidFill>
                  </a:tcPr>
                </a:tc>
                <a:tc>
                  <a:txBody>
                    <a:bodyPr/>
                    <a:lstStyle/>
                    <a:p>
                      <a:pPr indent="0" lvl="0" marL="0" marR="0" rtl="0" algn="l">
                        <a:lnSpc>
                          <a:spcPct val="30000"/>
                        </a:lnSpc>
                        <a:spcBef>
                          <a:spcPts val="0"/>
                        </a:spcBef>
                        <a:spcAft>
                          <a:spcPts val="0"/>
                        </a:spcAft>
                        <a:buClr>
                          <a:srgbClr val="000000"/>
                        </a:buClr>
                        <a:buSzPts val="1400"/>
                        <a:buFont typeface="Arial"/>
                        <a:buNone/>
                      </a:pPr>
                      <a:r>
                        <a:rPr b="1" lang="en" sz="1400" u="none" cap="none" strike="noStrike"/>
                        <a:t>Henry V</a:t>
                      </a:r>
                      <a:endParaRPr b="1" sz="1400" u="none" cap="none" strike="noStrike"/>
                    </a:p>
                  </a:txBody>
                  <a:tcPr marT="91425" marB="91425" marR="91425" marL="91425">
                    <a:lnB cap="flat" cmpd="sng" w="9525">
                      <a:solidFill>
                        <a:srgbClr val="9E9E9E"/>
                      </a:solidFill>
                      <a:prstDash val="solid"/>
                      <a:round/>
                      <a:headEnd len="sm" w="sm" type="none"/>
                      <a:tailEnd len="sm" w="sm" type="none"/>
                    </a:lnB>
                    <a:solidFill>
                      <a:srgbClr val="F3F3F3"/>
                    </a:solidFill>
                  </a:tcPr>
                </a:tc>
              </a:tr>
              <a:tr h="200625">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battle</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0.074</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0.22</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0.28</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00625">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good</a:t>
                      </a:r>
                      <a:endParaRPr sz="1400" u="none" cap="none" strike="noStrike"/>
                    </a:p>
                  </a:txBody>
                  <a:tcPr marT="91425" marB="91425" marR="91425" marL="91425">
                    <a:lnR cap="flat" cmpd="sng" w="9525">
                      <a:solidFill>
                        <a:srgbClr val="9E9E9E"/>
                      </a:solidFill>
                      <a:prstDash val="solid"/>
                      <a:round/>
                      <a:headEnd len="sm" w="sm" type="none"/>
                      <a:tailEnd len="sm" w="sm" type="none"/>
                    </a:lnR>
                    <a:solidFill>
                      <a:srgbClr val="FFF2CC"/>
                    </a:solidFill>
                  </a:tcPr>
                </a:tc>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r>
              <a:tr h="200625">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fool</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0.019</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0.021</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0.0036</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0.0083</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00625">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wit</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0.049</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0.044</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0.018</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30000"/>
                        </a:lnSpc>
                        <a:spcBef>
                          <a:spcPts val="0"/>
                        </a:spcBef>
                        <a:spcAft>
                          <a:spcPts val="0"/>
                        </a:spcAft>
                        <a:buClr>
                          <a:srgbClr val="000000"/>
                        </a:buClr>
                        <a:buSzPts val="1400"/>
                        <a:buFont typeface="Arial"/>
                        <a:buNone/>
                      </a:pPr>
                      <a:r>
                        <a:rPr lang="en" sz="1400" u="none" cap="none" strike="noStrike"/>
                        <a:t>0.022</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id="517" name="Google Shape;517;g20691345755_0_172"/>
          <p:cNvPicPr preferRelativeResize="0"/>
          <p:nvPr/>
        </p:nvPicPr>
        <p:blipFill rotWithShape="1">
          <a:blip r:embed="rId3">
            <a:alphaModFix/>
          </a:blip>
          <a:srcRect b="0" l="0" r="0" t="0"/>
          <a:stretch/>
        </p:blipFill>
        <p:spPr>
          <a:xfrm>
            <a:off x="5084400" y="671550"/>
            <a:ext cx="3048000" cy="5715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28"/>
          <p:cNvSpPr txBox="1"/>
          <p:nvPr>
            <p:ph idx="1" type="body"/>
          </p:nvPr>
        </p:nvSpPr>
        <p:spPr>
          <a:xfrm>
            <a:off x="88031"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TF-IDF vectors are: </a:t>
            </a:r>
            <a:endParaRPr i="1"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Long </a:t>
            </a:r>
            <a:r>
              <a:rPr lang="en" sz="2000">
                <a:solidFill>
                  <a:schemeClr val="lt1"/>
                </a:solidFill>
                <a:latin typeface="Helvetica Neue"/>
                <a:ea typeface="Helvetica Neue"/>
                <a:cs typeface="Helvetica Neue"/>
                <a:sym typeface="Helvetica Neue"/>
              </a:rPr>
              <a:t>		length |V| = 20,000 to 50,000</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Sparse </a:t>
            </a:r>
            <a:r>
              <a:rPr lang="en" sz="2000">
                <a:solidFill>
                  <a:schemeClr val="lt1"/>
                </a:solidFill>
                <a:latin typeface="Helvetica Neue"/>
                <a:ea typeface="Helvetica Neue"/>
                <a:cs typeface="Helvetica Neue"/>
                <a:sym typeface="Helvetica Neue"/>
              </a:rPr>
              <a:t>	</a:t>
            </a:r>
            <a:r>
              <a:rPr lang="en" sz="2000">
                <a:solidFill>
                  <a:schemeClr val="lt1"/>
                </a:solidFill>
                <a:latin typeface="Helvetica Neue"/>
                <a:ea typeface="Helvetica Neue"/>
                <a:cs typeface="Helvetica Neue"/>
                <a:sym typeface="Helvetica Neue"/>
              </a:rPr>
              <a:t>most elements are zero</a:t>
            </a:r>
            <a:endParaRPr sz="2000">
              <a:solidFill>
                <a:schemeClr val="lt1"/>
              </a:solidFill>
              <a:latin typeface="Helvetica Neue"/>
              <a:ea typeface="Helvetica Neue"/>
              <a:cs typeface="Helvetica Neue"/>
              <a:sym typeface="Helvetica Neue"/>
            </a:endParaRPr>
          </a:p>
        </p:txBody>
      </p:sp>
      <p:sp>
        <p:nvSpPr>
          <p:cNvPr id="523" name="Google Shape;523;p2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Sparse vs. Dense Vectors</a:t>
            </a:r>
            <a:endParaRPr b="1" sz="3100">
              <a:latin typeface="Helvetica Neue"/>
              <a:ea typeface="Helvetica Neue"/>
              <a:cs typeface="Helvetica Neue"/>
              <a:sym typeface="Helvetica Neue"/>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g20691345755_0_185"/>
          <p:cNvSpPr txBox="1"/>
          <p:nvPr>
            <p:ph idx="1" type="body"/>
          </p:nvPr>
        </p:nvSpPr>
        <p:spPr>
          <a:xfrm>
            <a:off x="88031"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TF-IDF vectors are: </a:t>
            </a:r>
            <a:endParaRPr i="1"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Long </a:t>
            </a:r>
            <a:r>
              <a:rPr lang="en" sz="2000">
                <a:solidFill>
                  <a:schemeClr val="lt1"/>
                </a:solidFill>
                <a:latin typeface="Helvetica Neue"/>
                <a:ea typeface="Helvetica Neue"/>
                <a:cs typeface="Helvetica Neue"/>
                <a:sym typeface="Helvetica Neue"/>
              </a:rPr>
              <a:t>		length |V| = 20,000 to 50,000</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Sparse </a:t>
            </a:r>
            <a:r>
              <a:rPr lang="en" sz="2000">
                <a:solidFill>
                  <a:schemeClr val="lt1"/>
                </a:solidFill>
                <a:latin typeface="Helvetica Neue"/>
                <a:ea typeface="Helvetica Neue"/>
                <a:cs typeface="Helvetica Neue"/>
                <a:sym typeface="Helvetica Neue"/>
              </a:rPr>
              <a:t>	most elements are zero</a:t>
            </a:r>
            <a:endParaRPr sz="20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Should learn vectors which are</a:t>
            </a:r>
            <a:endParaRPr i="1"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Short</a:t>
            </a:r>
            <a:r>
              <a:rPr lang="en" sz="2000">
                <a:solidFill>
                  <a:schemeClr val="lt1"/>
                </a:solidFill>
                <a:latin typeface="Helvetica Neue"/>
                <a:ea typeface="Helvetica Neue"/>
                <a:cs typeface="Helvetica Neue"/>
                <a:sym typeface="Helvetica Neue"/>
              </a:rPr>
              <a:t>		length |V| = 200 to 1000</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Dense</a:t>
            </a:r>
            <a:r>
              <a:rPr lang="en" sz="2000">
                <a:solidFill>
                  <a:schemeClr val="lt1"/>
                </a:solidFill>
                <a:latin typeface="Helvetica Neue"/>
                <a:ea typeface="Helvetica Neue"/>
                <a:cs typeface="Helvetica Neue"/>
                <a:sym typeface="Helvetica Neue"/>
              </a:rPr>
              <a:t>		most elements are non-zero</a:t>
            </a:r>
            <a:endParaRPr sz="2000">
              <a:solidFill>
                <a:schemeClr val="lt1"/>
              </a:solidFill>
              <a:latin typeface="Helvetica Neue"/>
              <a:ea typeface="Helvetica Neue"/>
              <a:cs typeface="Helvetica Neue"/>
              <a:sym typeface="Helvetica Neue"/>
            </a:endParaRPr>
          </a:p>
        </p:txBody>
      </p:sp>
      <p:sp>
        <p:nvSpPr>
          <p:cNvPr id="529" name="Google Shape;529;g20691345755_0_18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Sparse vs. Dense Vectors</a:t>
            </a:r>
            <a:endParaRPr b="1" sz="3100">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071df2e3aa_0_490"/>
          <p:cNvSpPr txBox="1"/>
          <p:nvPr>
            <p:ph idx="1" type="body"/>
          </p:nvPr>
        </p:nvSpPr>
        <p:spPr>
          <a:xfrm>
            <a:off x="205450" y="1266625"/>
            <a:ext cx="8480400" cy="33627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Approaches as BoW and 1-Hot-Encoding are too coarse, sparse and expensive.</a:t>
            </a:r>
            <a:endParaRPr sz="24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Expert → Skillful</a:t>
            </a:r>
            <a:endParaRPr sz="24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Word relationships</a:t>
            </a:r>
            <a:br>
              <a:rPr lang="en" sz="2400">
                <a:solidFill>
                  <a:schemeClr val="lt1"/>
                </a:solidFill>
                <a:latin typeface="Helvetica Neue"/>
                <a:ea typeface="Helvetica Neue"/>
                <a:cs typeface="Helvetica Neue"/>
                <a:sym typeface="Helvetica Neue"/>
              </a:rPr>
            </a:br>
            <a:r>
              <a:rPr lang="en" sz="2400">
                <a:solidFill>
                  <a:schemeClr val="lt1"/>
                </a:solidFill>
                <a:latin typeface="Helvetica Neue"/>
                <a:ea typeface="Helvetica Neue"/>
                <a:cs typeface="Helvetica Neue"/>
                <a:sym typeface="Helvetica Neue"/>
              </a:rPr>
              <a:t>are hard to compute!</a:t>
            </a:r>
            <a:endParaRPr sz="24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Look at </a:t>
            </a:r>
            <a:r>
              <a:rPr b="1" lang="en" sz="2400" u="sng">
                <a:solidFill>
                  <a:schemeClr val="lt1"/>
                </a:solidFill>
                <a:latin typeface="Helvetica Neue"/>
                <a:ea typeface="Helvetica Neue"/>
                <a:cs typeface="Helvetica Neue"/>
                <a:sym typeface="Helvetica Neue"/>
              </a:rPr>
              <a:t>Vector Semantics</a:t>
            </a:r>
            <a:endParaRPr b="1" sz="2400" u="sng">
              <a:solidFill>
                <a:schemeClr val="lt1"/>
              </a:solidFill>
              <a:latin typeface="Helvetica Neue"/>
              <a:ea typeface="Helvetica Neue"/>
              <a:cs typeface="Helvetica Neue"/>
              <a:sym typeface="Helvetica Neue"/>
            </a:endParaRPr>
          </a:p>
        </p:txBody>
      </p:sp>
      <p:sp>
        <p:nvSpPr>
          <p:cNvPr id="117" name="Google Shape;117;g2071df2e3aa_0_49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Problems with </a:t>
            </a:r>
            <a:br>
              <a:rPr b="1" lang="en" sz="3100">
                <a:latin typeface="Helvetica Neue"/>
                <a:ea typeface="Helvetica Neue"/>
                <a:cs typeface="Helvetica Neue"/>
                <a:sym typeface="Helvetica Neue"/>
              </a:rPr>
            </a:br>
            <a:r>
              <a:rPr b="1" lang="en" sz="3100">
                <a:latin typeface="Helvetica Neue"/>
                <a:ea typeface="Helvetica Neue"/>
                <a:cs typeface="Helvetica Neue"/>
                <a:sym typeface="Helvetica Neue"/>
              </a:rPr>
              <a:t>Discrete Representation</a:t>
            </a:r>
            <a:endParaRPr b="1" sz="3100">
              <a:latin typeface="Helvetica Neue"/>
              <a:ea typeface="Helvetica Neue"/>
              <a:cs typeface="Helvetica Neue"/>
              <a:sym typeface="Helvetica Neue"/>
            </a:endParaRPr>
          </a:p>
        </p:txBody>
      </p:sp>
      <p:graphicFrame>
        <p:nvGraphicFramePr>
          <p:cNvPr id="118" name="Google Shape;118;g2071df2e3aa_0_490"/>
          <p:cNvGraphicFramePr/>
          <p:nvPr/>
        </p:nvGraphicFramePr>
        <p:xfrm>
          <a:off x="3802350" y="2916138"/>
          <a:ext cx="3000000" cy="3000000"/>
        </p:xfrm>
        <a:graphic>
          <a:graphicData uri="http://schemas.openxmlformats.org/drawingml/2006/table">
            <a:tbl>
              <a:tblPr>
                <a:noFill/>
                <a:tableStyleId>{DD341DCB-29AB-4123-9A05-007E7148375D}</a:tableStyleId>
              </a:tblPr>
              <a:tblGrid>
                <a:gridCol w="845850"/>
                <a:gridCol w="409425"/>
                <a:gridCol w="544075"/>
                <a:gridCol w="544075"/>
                <a:gridCol w="544075"/>
                <a:gridCol w="544075"/>
                <a:gridCol w="544075"/>
                <a:gridCol w="544075"/>
                <a:gridCol w="544075"/>
              </a:tblGrid>
              <a:tr h="100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expert</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1</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r>
              <a:tr h="100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skillful</a:t>
                      </a:r>
                      <a:endParaRPr b="1"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1</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endParaRPr sz="1400" u="none" cap="none" strike="noStrike"/>
                    </a:p>
                  </a:txBody>
                  <a:tcPr marT="91425" marB="91425" marR="91425" marL="91425"/>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g20691345755_0_180"/>
          <p:cNvSpPr txBox="1"/>
          <p:nvPr>
            <p:ph idx="1" type="body"/>
          </p:nvPr>
        </p:nvSpPr>
        <p:spPr>
          <a:xfrm>
            <a:off x="88031"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TF-IDF vectors are: </a:t>
            </a:r>
            <a:endParaRPr i="1"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Long </a:t>
            </a:r>
            <a:r>
              <a:rPr lang="en" sz="2000">
                <a:solidFill>
                  <a:schemeClr val="lt1"/>
                </a:solidFill>
                <a:latin typeface="Helvetica Neue"/>
                <a:ea typeface="Helvetica Neue"/>
                <a:cs typeface="Helvetica Neue"/>
                <a:sym typeface="Helvetica Neue"/>
              </a:rPr>
              <a:t>		length |V| = 20,000 to 50,000</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Sparse </a:t>
            </a:r>
            <a:r>
              <a:rPr lang="en" sz="2000">
                <a:solidFill>
                  <a:schemeClr val="lt1"/>
                </a:solidFill>
                <a:latin typeface="Helvetica Neue"/>
                <a:ea typeface="Helvetica Neue"/>
                <a:cs typeface="Helvetica Neue"/>
                <a:sym typeface="Helvetica Neue"/>
              </a:rPr>
              <a:t>	most elements are zero</a:t>
            </a:r>
            <a:endParaRPr sz="20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Should learn vectors which are</a:t>
            </a:r>
            <a:endParaRPr i="1"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Short</a:t>
            </a:r>
            <a:r>
              <a:rPr lang="en" sz="2000">
                <a:solidFill>
                  <a:schemeClr val="lt1"/>
                </a:solidFill>
                <a:latin typeface="Helvetica Neue"/>
                <a:ea typeface="Helvetica Neue"/>
                <a:cs typeface="Helvetica Neue"/>
                <a:sym typeface="Helvetica Neue"/>
              </a:rPr>
              <a:t>		length |V| = 200 to 1000</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Dense</a:t>
            </a:r>
            <a:r>
              <a:rPr lang="en" sz="2000">
                <a:solidFill>
                  <a:schemeClr val="lt1"/>
                </a:solidFill>
                <a:latin typeface="Helvetica Neue"/>
                <a:ea typeface="Helvetica Neue"/>
                <a:cs typeface="Helvetica Neue"/>
                <a:sym typeface="Helvetica Neue"/>
              </a:rPr>
              <a:t>		most elements are non-zero</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Short </a:t>
            </a:r>
            <a:r>
              <a:rPr lang="en" sz="2000">
                <a:solidFill>
                  <a:schemeClr val="lt1"/>
                </a:solidFill>
                <a:latin typeface="Helvetica Neue"/>
                <a:ea typeface="Helvetica Neue"/>
                <a:cs typeface="Helvetica Neue"/>
                <a:sym typeface="Helvetica Neue"/>
              </a:rPr>
              <a:t>vectors are easier to use as features</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Dense </a:t>
            </a:r>
            <a:r>
              <a:rPr lang="en" sz="2000">
                <a:solidFill>
                  <a:schemeClr val="lt1"/>
                </a:solidFill>
                <a:latin typeface="Helvetica Neue"/>
                <a:ea typeface="Helvetica Neue"/>
                <a:cs typeface="Helvetica Neue"/>
                <a:sym typeface="Helvetica Neue"/>
              </a:rPr>
              <a:t>vectors are better generalizable</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They work better in practice.</a:t>
            </a:r>
            <a:endParaRPr sz="2000">
              <a:solidFill>
                <a:schemeClr val="lt1"/>
              </a:solidFill>
              <a:latin typeface="Helvetica Neue"/>
              <a:ea typeface="Helvetica Neue"/>
              <a:cs typeface="Helvetica Neue"/>
              <a:sym typeface="Helvetica Neue"/>
            </a:endParaRPr>
          </a:p>
        </p:txBody>
      </p:sp>
      <p:sp>
        <p:nvSpPr>
          <p:cNvPr id="535" name="Google Shape;535;g20691345755_0_18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Sparse vs. Dense Vectors</a:t>
            </a:r>
            <a:endParaRPr b="1" sz="3100">
              <a:latin typeface="Helvetica Neue"/>
              <a:ea typeface="Helvetica Neue"/>
              <a:cs typeface="Helvetica Neue"/>
              <a:sym typeface="Helvetica Neue"/>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29"/>
          <p:cNvSpPr txBox="1"/>
          <p:nvPr>
            <p:ph idx="1" type="body"/>
          </p:nvPr>
        </p:nvSpPr>
        <p:spPr>
          <a:xfrm>
            <a:off x="88031"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TF-IDF vectors are: </a:t>
            </a:r>
            <a:endParaRPr i="1"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Long </a:t>
            </a:r>
            <a:r>
              <a:rPr lang="en" sz="2000">
                <a:solidFill>
                  <a:schemeClr val="lt1"/>
                </a:solidFill>
                <a:latin typeface="Helvetica Neue"/>
                <a:ea typeface="Helvetica Neue"/>
                <a:cs typeface="Helvetica Neue"/>
                <a:sym typeface="Helvetica Neue"/>
              </a:rPr>
              <a:t>		length |V| = 20,000 to 50,000</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Sparse </a:t>
            </a:r>
            <a:r>
              <a:rPr lang="en" sz="2000">
                <a:solidFill>
                  <a:schemeClr val="lt1"/>
                </a:solidFill>
                <a:latin typeface="Helvetica Neue"/>
                <a:ea typeface="Helvetica Neue"/>
                <a:cs typeface="Helvetica Neue"/>
                <a:sym typeface="Helvetica Neue"/>
              </a:rPr>
              <a:t>	most elements are zero</a:t>
            </a:r>
            <a:endParaRPr sz="20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Should learn vectors which are</a:t>
            </a:r>
            <a:endParaRPr i="1" sz="24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Short</a:t>
            </a:r>
            <a:r>
              <a:rPr lang="en" sz="2000">
                <a:solidFill>
                  <a:schemeClr val="lt1"/>
                </a:solidFill>
                <a:latin typeface="Helvetica Neue"/>
                <a:ea typeface="Helvetica Neue"/>
                <a:cs typeface="Helvetica Neue"/>
                <a:sym typeface="Helvetica Neue"/>
              </a:rPr>
              <a:t>		length |V| = 200 to 1000</a:t>
            </a:r>
            <a:endParaRPr sz="2000">
              <a:solidFill>
                <a:schemeClr val="lt1"/>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Dense</a:t>
            </a:r>
            <a:r>
              <a:rPr lang="en" sz="2000">
                <a:solidFill>
                  <a:schemeClr val="lt1"/>
                </a:solidFill>
                <a:latin typeface="Helvetica Neue"/>
                <a:ea typeface="Helvetica Neue"/>
                <a:cs typeface="Helvetica Neue"/>
                <a:sym typeface="Helvetica Neue"/>
              </a:rPr>
              <a:t>		most elements are non-zero</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100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Short </a:t>
            </a:r>
            <a:r>
              <a:rPr lang="en" sz="2000">
                <a:solidFill>
                  <a:schemeClr val="lt1"/>
                </a:solidFill>
                <a:latin typeface="Helvetica Neue"/>
                <a:ea typeface="Helvetica Neue"/>
                <a:cs typeface="Helvetica Neue"/>
                <a:sym typeface="Helvetica Neue"/>
              </a:rPr>
              <a:t>vectors are easier to use as features</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Dense </a:t>
            </a:r>
            <a:r>
              <a:rPr lang="en" sz="2000">
                <a:solidFill>
                  <a:schemeClr val="lt1"/>
                </a:solidFill>
                <a:latin typeface="Helvetica Neue"/>
                <a:ea typeface="Helvetica Neue"/>
                <a:cs typeface="Helvetica Neue"/>
                <a:sym typeface="Helvetica Neue"/>
              </a:rPr>
              <a:t>vectors are better generalizable</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They work better in practice.</a:t>
            </a:r>
            <a:endParaRPr sz="2000">
              <a:solidFill>
                <a:schemeClr val="lt1"/>
              </a:solidFill>
              <a:latin typeface="Helvetica Neue"/>
              <a:ea typeface="Helvetica Neue"/>
              <a:cs typeface="Helvetica Neue"/>
              <a:sym typeface="Helvetica Neue"/>
            </a:endParaRPr>
          </a:p>
        </p:txBody>
      </p:sp>
      <p:sp>
        <p:nvSpPr>
          <p:cNvPr id="541" name="Google Shape;541;p2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Sparse vs. Dense Vectors</a:t>
            </a:r>
            <a:endParaRPr b="1" sz="3100">
              <a:latin typeface="Helvetica Neue"/>
              <a:ea typeface="Helvetica Neue"/>
              <a:cs typeface="Helvetica Neue"/>
              <a:sym typeface="Helvetica Neue"/>
            </a:endParaRPr>
          </a:p>
        </p:txBody>
      </p:sp>
      <p:sp>
        <p:nvSpPr>
          <p:cNvPr id="542" name="Google Shape;542;p29"/>
          <p:cNvSpPr txBox="1"/>
          <p:nvPr>
            <p:ph idx="1" type="body"/>
          </p:nvPr>
        </p:nvSpPr>
        <p:spPr>
          <a:xfrm>
            <a:off x="5914975" y="1127200"/>
            <a:ext cx="3228900" cy="32907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b="1" lang="en" sz="2000">
                <a:solidFill>
                  <a:schemeClr val="lt1"/>
                </a:solidFill>
                <a:latin typeface="Helvetica Neue"/>
                <a:ea typeface="Helvetica Neue"/>
                <a:cs typeface="Helvetica Neue"/>
                <a:sym typeface="Helvetica Neue"/>
              </a:rPr>
              <a:t>Methods for Short Dense Vectors</a:t>
            </a:r>
            <a:endParaRPr b="1" sz="20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Singular Value Decomposition (SVD)</a:t>
            </a:r>
            <a:endParaRPr sz="1800">
              <a:solidFill>
                <a:schemeClr val="lt1"/>
              </a:solidFill>
              <a:latin typeface="Helvetica Neue"/>
              <a:ea typeface="Helvetica Neue"/>
              <a:cs typeface="Helvetica Neue"/>
              <a:sym typeface="Helvetica Neue"/>
            </a:endParaRPr>
          </a:p>
          <a:p>
            <a:pPr indent="-323850" lvl="1" marL="457200" rtl="0" algn="l">
              <a:lnSpc>
                <a:spcPct val="115000"/>
              </a:lnSpc>
              <a:spcBef>
                <a:spcPts val="0"/>
              </a:spcBef>
              <a:spcAft>
                <a:spcPts val="0"/>
              </a:spcAft>
              <a:buClr>
                <a:schemeClr val="lt1"/>
              </a:buClr>
              <a:buSzPts val="1500"/>
              <a:buFont typeface="Helvetica Neue"/>
              <a:buChar char="○"/>
            </a:pPr>
            <a:r>
              <a:rPr lang="en" sz="1500">
                <a:solidFill>
                  <a:schemeClr val="lt1"/>
                </a:solidFill>
                <a:latin typeface="Helvetica Neue"/>
                <a:ea typeface="Helvetica Neue"/>
                <a:cs typeface="Helvetica Neue"/>
                <a:sym typeface="Helvetica Neue"/>
              </a:rPr>
              <a:t>Specifically LSA - Latent Semantic Analysis</a:t>
            </a:r>
            <a:endParaRPr sz="1500">
              <a:solidFill>
                <a:schemeClr val="lt1"/>
              </a:solidFill>
              <a:latin typeface="Helvetica Neue"/>
              <a:ea typeface="Helvetica Neue"/>
              <a:cs typeface="Helvetica Neue"/>
              <a:sym typeface="Helvetica Neue"/>
            </a:endParaRPr>
          </a:p>
          <a:p>
            <a:pPr indent="-342900" lvl="0" marL="45720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Brown Clustering</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Neural Language Model - Word2Vec</a:t>
            </a:r>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id="547" name="Google Shape;547;p30"/>
          <p:cNvPicPr preferRelativeResize="0"/>
          <p:nvPr/>
        </p:nvPicPr>
        <p:blipFill rotWithShape="1">
          <a:blip r:embed="rId3">
            <a:alphaModFix/>
          </a:blip>
          <a:srcRect b="0" l="0" r="0" t="0"/>
          <a:stretch/>
        </p:blipFill>
        <p:spPr>
          <a:xfrm>
            <a:off x="5025500" y="1017300"/>
            <a:ext cx="3897050" cy="2697950"/>
          </a:xfrm>
          <a:prstGeom prst="rect">
            <a:avLst/>
          </a:prstGeom>
          <a:noFill/>
          <a:ln>
            <a:noFill/>
          </a:ln>
        </p:spPr>
      </p:pic>
      <p:sp>
        <p:nvSpPr>
          <p:cNvPr id="548" name="Google Shape;548;p30"/>
          <p:cNvSpPr txBox="1"/>
          <p:nvPr>
            <p:ph idx="1" type="body"/>
          </p:nvPr>
        </p:nvSpPr>
        <p:spPr>
          <a:xfrm>
            <a:off x="205450" y="882500"/>
            <a:ext cx="54747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Intuition</a:t>
            </a:r>
            <a:endParaRPr sz="2200">
              <a:solidFill>
                <a:schemeClr val="lt1"/>
              </a:solidFill>
              <a:latin typeface="Helvetica Neue"/>
              <a:ea typeface="Helvetica Neue"/>
              <a:cs typeface="Helvetica Neue"/>
              <a:sym typeface="Helvetica Neue"/>
            </a:endParaRPr>
          </a:p>
          <a:p>
            <a:pPr indent="-342900" lvl="1" marL="40005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Approximate an N-Dimensional dataset using fewer dimensions.</a:t>
            </a:r>
            <a:endParaRPr sz="1800">
              <a:solidFill>
                <a:schemeClr val="lt1"/>
              </a:solidFill>
              <a:latin typeface="Helvetica Neue"/>
              <a:ea typeface="Helvetica Neue"/>
              <a:cs typeface="Helvetica Neue"/>
              <a:sym typeface="Helvetica Neue"/>
            </a:endParaRPr>
          </a:p>
          <a:p>
            <a:pPr indent="-342900" lvl="1" marL="40005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By first rotating the axes into a new space</a:t>
            </a:r>
            <a:endParaRPr sz="1800">
              <a:solidFill>
                <a:schemeClr val="lt1"/>
              </a:solidFill>
              <a:latin typeface="Helvetica Neue"/>
              <a:ea typeface="Helvetica Neue"/>
              <a:cs typeface="Helvetica Neue"/>
              <a:sym typeface="Helvetica Neue"/>
            </a:endParaRPr>
          </a:p>
          <a:p>
            <a:pPr indent="-342900" lvl="1" marL="40005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The highest order dimension captures the next most variance, etc.</a:t>
            </a:r>
            <a:endParaRPr sz="1800">
              <a:solidFill>
                <a:schemeClr val="lt1"/>
              </a:solidFill>
              <a:latin typeface="Helvetica Neue"/>
              <a:ea typeface="Helvetica Neue"/>
              <a:cs typeface="Helvetica Neue"/>
              <a:sym typeface="Helvetica Neue"/>
            </a:endParaRPr>
          </a:p>
          <a:p>
            <a:pPr indent="-342900" lvl="1" marL="40005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Many such methods exists: </a:t>
            </a:r>
            <a:endParaRPr sz="1800">
              <a:solidFill>
                <a:schemeClr val="lt1"/>
              </a:solidFill>
              <a:latin typeface="Helvetica Neue"/>
              <a:ea typeface="Helvetica Neue"/>
              <a:cs typeface="Helvetica Neue"/>
              <a:sym typeface="Helvetica Neue"/>
            </a:endParaRPr>
          </a:p>
          <a:p>
            <a:pPr indent="-342900" lvl="2" marL="742950" rtl="0" algn="l">
              <a:lnSpc>
                <a:spcPct val="115000"/>
              </a:lnSpc>
              <a:spcBef>
                <a:spcPts val="100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PCA - Principal Components Analysis</a:t>
            </a:r>
            <a:endParaRPr sz="1800">
              <a:solidFill>
                <a:schemeClr val="lt1"/>
              </a:solidFill>
              <a:latin typeface="Helvetica Neue"/>
              <a:ea typeface="Helvetica Neue"/>
              <a:cs typeface="Helvetica Neue"/>
              <a:sym typeface="Helvetica Neue"/>
            </a:endParaRPr>
          </a:p>
          <a:p>
            <a:pPr indent="-342900" lvl="2" marL="74295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Factor Analysis</a:t>
            </a:r>
            <a:endParaRPr sz="1800">
              <a:solidFill>
                <a:schemeClr val="lt1"/>
              </a:solidFill>
              <a:latin typeface="Helvetica Neue"/>
              <a:ea typeface="Helvetica Neue"/>
              <a:cs typeface="Helvetica Neue"/>
              <a:sym typeface="Helvetica Neue"/>
            </a:endParaRPr>
          </a:p>
          <a:p>
            <a:pPr indent="-342900" lvl="2" marL="74295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SVD</a:t>
            </a:r>
            <a:endParaRPr sz="1800">
              <a:solidFill>
                <a:schemeClr val="lt1"/>
              </a:solidFill>
              <a:latin typeface="Helvetica Neue"/>
              <a:ea typeface="Helvetica Neue"/>
              <a:cs typeface="Helvetica Neue"/>
              <a:sym typeface="Helvetica Neue"/>
            </a:endParaRPr>
          </a:p>
        </p:txBody>
      </p:sp>
      <p:sp>
        <p:nvSpPr>
          <p:cNvPr id="549" name="Google Shape;549;p3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Dense Vectors via SVD</a:t>
            </a:r>
            <a:endParaRPr b="1" sz="3100">
              <a:latin typeface="Helvetica Neue"/>
              <a:ea typeface="Helvetica Neue"/>
              <a:cs typeface="Helvetica Neue"/>
              <a:sym typeface="Helvetica Neue"/>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3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Singular Value Decomposition SVD</a:t>
            </a:r>
            <a:endParaRPr b="1" sz="3100">
              <a:latin typeface="Helvetica Neue"/>
              <a:ea typeface="Helvetica Neue"/>
              <a:cs typeface="Helvetica Neue"/>
              <a:sym typeface="Helvetica Neue"/>
            </a:endParaRPr>
          </a:p>
        </p:txBody>
      </p:sp>
      <p:pic>
        <p:nvPicPr>
          <p:cNvPr id="555" name="Google Shape;555;p31"/>
          <p:cNvPicPr preferRelativeResize="0"/>
          <p:nvPr/>
        </p:nvPicPr>
        <p:blipFill rotWithShape="1">
          <a:blip r:embed="rId3">
            <a:alphaModFix/>
          </a:blip>
          <a:srcRect b="0" l="0" r="0" t="0"/>
          <a:stretch/>
        </p:blipFill>
        <p:spPr>
          <a:xfrm>
            <a:off x="269825" y="716250"/>
            <a:ext cx="5023925" cy="206962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g20691345755_0_19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Singular Value Decomposition SVD</a:t>
            </a:r>
            <a:endParaRPr b="1" sz="3100">
              <a:latin typeface="Helvetica Neue"/>
              <a:ea typeface="Helvetica Neue"/>
              <a:cs typeface="Helvetica Neue"/>
              <a:sym typeface="Helvetica Neue"/>
            </a:endParaRPr>
          </a:p>
        </p:txBody>
      </p:sp>
      <p:pic>
        <p:nvPicPr>
          <p:cNvPr id="561" name="Google Shape;561;g20691345755_0_190"/>
          <p:cNvPicPr preferRelativeResize="0"/>
          <p:nvPr/>
        </p:nvPicPr>
        <p:blipFill rotWithShape="1">
          <a:blip r:embed="rId3">
            <a:alphaModFix/>
          </a:blip>
          <a:srcRect b="0" l="0" r="0" t="0"/>
          <a:stretch/>
        </p:blipFill>
        <p:spPr>
          <a:xfrm>
            <a:off x="269825" y="716250"/>
            <a:ext cx="5023925" cy="2069625"/>
          </a:xfrm>
          <a:prstGeom prst="rect">
            <a:avLst/>
          </a:prstGeom>
          <a:noFill/>
          <a:ln>
            <a:noFill/>
          </a:ln>
        </p:spPr>
      </p:pic>
      <p:sp>
        <p:nvSpPr>
          <p:cNvPr id="562" name="Google Shape;562;g20691345755_0_190"/>
          <p:cNvSpPr txBox="1"/>
          <p:nvPr>
            <p:ph idx="1" type="body"/>
          </p:nvPr>
        </p:nvSpPr>
        <p:spPr>
          <a:xfrm>
            <a:off x="269825" y="2741850"/>
            <a:ext cx="5234100" cy="20697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lang="en" sz="1900">
                <a:solidFill>
                  <a:schemeClr val="lt1"/>
                </a:solidFill>
                <a:latin typeface="Helvetica Neue"/>
                <a:ea typeface="Helvetica Neue"/>
                <a:cs typeface="Helvetica Neue"/>
                <a:sym typeface="Helvetica Neue"/>
              </a:rPr>
              <a:t>W: rows corresponding to original but m columns represents a dimension in a new latent space, such that 1) , column vectors are orthogonal to each other, and 2) columns are ordered by the amount of variance in the dataset each new dimension accounts for.</a:t>
            </a:r>
            <a:endParaRPr sz="1500">
              <a:solidFill>
                <a:schemeClr val="lt1"/>
              </a:solidFill>
              <a:latin typeface="Helvetica Neue"/>
              <a:ea typeface="Helvetica Neue"/>
              <a:cs typeface="Helvetica Neue"/>
              <a:sym typeface="Helvetica Neue"/>
            </a:endParaRPr>
          </a:p>
        </p:txBody>
      </p:sp>
      <p:sp>
        <p:nvSpPr>
          <p:cNvPr id="563" name="Google Shape;563;g20691345755_0_190"/>
          <p:cNvSpPr txBox="1"/>
          <p:nvPr>
            <p:ph idx="1" type="body"/>
          </p:nvPr>
        </p:nvSpPr>
        <p:spPr>
          <a:xfrm>
            <a:off x="3688450" y="1788450"/>
            <a:ext cx="5234100" cy="7833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lang="en" sz="1900">
                <a:solidFill>
                  <a:schemeClr val="lt1"/>
                </a:solidFill>
                <a:latin typeface="Helvetica Neue"/>
                <a:ea typeface="Helvetica Neue"/>
                <a:cs typeface="Helvetica Neue"/>
                <a:sym typeface="Helvetica Neue"/>
              </a:rPr>
              <a:t>S: diagonal m x m matrix of singular values expressing the importance of each dimension</a:t>
            </a:r>
            <a:endParaRPr sz="1500">
              <a:solidFill>
                <a:schemeClr val="lt1"/>
              </a:solidFill>
              <a:latin typeface="Helvetica Neue"/>
              <a:ea typeface="Helvetica Neue"/>
              <a:cs typeface="Helvetica Neue"/>
              <a:sym typeface="Helvetica Neue"/>
            </a:endParaRPr>
          </a:p>
        </p:txBody>
      </p:sp>
      <p:sp>
        <p:nvSpPr>
          <p:cNvPr id="564" name="Google Shape;564;g20691345755_0_190"/>
          <p:cNvSpPr txBox="1"/>
          <p:nvPr>
            <p:ph idx="1" type="body"/>
          </p:nvPr>
        </p:nvSpPr>
        <p:spPr>
          <a:xfrm>
            <a:off x="5650750" y="2741850"/>
            <a:ext cx="3271800" cy="14349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lang="en" sz="1900">
                <a:solidFill>
                  <a:schemeClr val="lt1"/>
                </a:solidFill>
                <a:latin typeface="Helvetica Neue"/>
                <a:ea typeface="Helvetica Neue"/>
                <a:cs typeface="Helvetica Neue"/>
                <a:sym typeface="Helvetica Neue"/>
              </a:rPr>
              <a:t>C: columns corresponding to original by m rows corresponding to singular values.</a:t>
            </a:r>
            <a:endParaRPr sz="1500">
              <a:solidFill>
                <a:schemeClr val="lt1"/>
              </a:solidFill>
              <a:latin typeface="Helvetica Neue"/>
              <a:ea typeface="Helvetica Neue"/>
              <a:cs typeface="Helvetica Neue"/>
              <a:sym typeface="Helvetica Neue"/>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g20691345755_0_19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Singular Value Decomposition SVD</a:t>
            </a:r>
            <a:endParaRPr b="1" sz="3100">
              <a:latin typeface="Helvetica Neue"/>
              <a:ea typeface="Helvetica Neue"/>
              <a:cs typeface="Helvetica Neue"/>
              <a:sym typeface="Helvetica Neue"/>
            </a:endParaRPr>
          </a:p>
        </p:txBody>
      </p:sp>
      <p:pic>
        <p:nvPicPr>
          <p:cNvPr id="570" name="Google Shape;570;g20691345755_0_198"/>
          <p:cNvPicPr preferRelativeResize="0"/>
          <p:nvPr/>
        </p:nvPicPr>
        <p:blipFill rotWithShape="1">
          <a:blip r:embed="rId3">
            <a:alphaModFix/>
          </a:blip>
          <a:srcRect b="0" l="0" r="0" t="0"/>
          <a:stretch/>
        </p:blipFill>
        <p:spPr>
          <a:xfrm>
            <a:off x="269825" y="716250"/>
            <a:ext cx="5023925" cy="2069625"/>
          </a:xfrm>
          <a:prstGeom prst="rect">
            <a:avLst/>
          </a:prstGeom>
          <a:noFill/>
          <a:ln>
            <a:noFill/>
          </a:ln>
        </p:spPr>
      </p:pic>
      <p:sp>
        <p:nvSpPr>
          <p:cNvPr id="571" name="Google Shape;571;g20691345755_0_198"/>
          <p:cNvSpPr txBox="1"/>
          <p:nvPr>
            <p:ph idx="1" type="body"/>
          </p:nvPr>
        </p:nvSpPr>
        <p:spPr>
          <a:xfrm>
            <a:off x="269825" y="2741850"/>
            <a:ext cx="5234100" cy="20697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lang="en" sz="1900">
                <a:solidFill>
                  <a:schemeClr val="lt1"/>
                </a:solidFill>
                <a:latin typeface="Helvetica Neue"/>
                <a:ea typeface="Helvetica Neue"/>
                <a:cs typeface="Helvetica Neue"/>
                <a:sym typeface="Helvetica Neue"/>
              </a:rPr>
              <a:t>W: rows corresponding to original but m columns represents a dimension in a new latent space, such that 1) , column vectors are orthogonal to each other, and 2) columns are ordered by the amount of variance in the dataset each new dimension accounts for.</a:t>
            </a:r>
            <a:endParaRPr sz="1500">
              <a:solidFill>
                <a:schemeClr val="lt1"/>
              </a:solidFill>
              <a:latin typeface="Helvetica Neue"/>
              <a:ea typeface="Helvetica Neue"/>
              <a:cs typeface="Helvetica Neue"/>
              <a:sym typeface="Helvetica Neue"/>
            </a:endParaRPr>
          </a:p>
        </p:txBody>
      </p:sp>
      <p:sp>
        <p:nvSpPr>
          <p:cNvPr id="572" name="Google Shape;572;g20691345755_0_198"/>
          <p:cNvSpPr txBox="1"/>
          <p:nvPr>
            <p:ph idx="1" type="body"/>
          </p:nvPr>
        </p:nvSpPr>
        <p:spPr>
          <a:xfrm>
            <a:off x="3688450" y="1788450"/>
            <a:ext cx="5234100" cy="7833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lang="en" sz="1900">
                <a:solidFill>
                  <a:schemeClr val="lt1"/>
                </a:solidFill>
                <a:latin typeface="Helvetica Neue"/>
                <a:ea typeface="Helvetica Neue"/>
                <a:cs typeface="Helvetica Neue"/>
                <a:sym typeface="Helvetica Neue"/>
              </a:rPr>
              <a:t>S: diagonal m x m matrix of singular values expressing the importance of each dimension</a:t>
            </a:r>
            <a:endParaRPr sz="1500">
              <a:solidFill>
                <a:schemeClr val="lt1"/>
              </a:solidFill>
              <a:latin typeface="Helvetica Neue"/>
              <a:ea typeface="Helvetica Neue"/>
              <a:cs typeface="Helvetica Neue"/>
              <a:sym typeface="Helvetica Neue"/>
            </a:endParaRPr>
          </a:p>
        </p:txBody>
      </p:sp>
      <p:sp>
        <p:nvSpPr>
          <p:cNvPr id="573" name="Google Shape;573;g20691345755_0_198"/>
          <p:cNvSpPr txBox="1"/>
          <p:nvPr>
            <p:ph idx="1" type="body"/>
          </p:nvPr>
        </p:nvSpPr>
        <p:spPr>
          <a:xfrm>
            <a:off x="5650750" y="2741850"/>
            <a:ext cx="3271800" cy="1434900"/>
          </a:xfrm>
          <a:prstGeom prst="rect">
            <a:avLst/>
          </a:prstGeom>
          <a:noFill/>
          <a:ln cap="flat" cmpd="sng" w="19050">
            <a:solidFill>
              <a:srgbClr val="000000"/>
            </a:solidFill>
            <a:prstDash val="solid"/>
            <a:round/>
            <a:headEnd len="sm" w="sm" type="none"/>
            <a:tailEnd len="sm" w="sm" type="none"/>
          </a:ln>
        </p:spPr>
        <p:txBody>
          <a:bodyPr anchorCtr="0" anchor="t" bIns="58925" lIns="58925" spcFirstLastPara="1" rIns="58925" wrap="square" tIns="58925">
            <a:noAutofit/>
          </a:bodyPr>
          <a:lstStyle/>
          <a:p>
            <a:pPr indent="0" lvl="0" marL="0" rtl="0" algn="l">
              <a:lnSpc>
                <a:spcPct val="115000"/>
              </a:lnSpc>
              <a:spcBef>
                <a:spcPts val="0"/>
              </a:spcBef>
              <a:spcAft>
                <a:spcPts val="0"/>
              </a:spcAft>
              <a:buSzPts val="900"/>
              <a:buNone/>
            </a:pPr>
            <a:r>
              <a:rPr lang="en" sz="1900">
                <a:solidFill>
                  <a:schemeClr val="lt1"/>
                </a:solidFill>
                <a:latin typeface="Helvetica Neue"/>
                <a:ea typeface="Helvetica Neue"/>
                <a:cs typeface="Helvetica Neue"/>
                <a:sym typeface="Helvetica Neue"/>
              </a:rPr>
              <a:t>C: columns corresponding to original by m rows corresponding to singular values.</a:t>
            </a:r>
            <a:endParaRPr sz="1500">
              <a:solidFill>
                <a:schemeClr val="lt1"/>
              </a:solidFill>
              <a:latin typeface="Helvetica Neue"/>
              <a:ea typeface="Helvetica Neue"/>
              <a:cs typeface="Helvetica Neue"/>
              <a:sym typeface="Helvetica Neue"/>
            </a:endParaRPr>
          </a:p>
        </p:txBody>
      </p:sp>
      <p:sp>
        <p:nvSpPr>
          <p:cNvPr id="574" name="Google Shape;574;g20691345755_0_198"/>
          <p:cNvSpPr/>
          <p:nvPr/>
        </p:nvSpPr>
        <p:spPr>
          <a:xfrm>
            <a:off x="2821325" y="940450"/>
            <a:ext cx="549900" cy="1525800"/>
          </a:xfrm>
          <a:prstGeom prst="rect">
            <a:avLst/>
          </a:prstGeom>
          <a:solidFill>
            <a:srgbClr val="FFE599">
              <a:alpha val="450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32"/>
          <p:cNvSpPr txBox="1"/>
          <p:nvPr>
            <p:ph idx="1" type="body"/>
          </p:nvPr>
        </p:nvSpPr>
        <p:spPr>
          <a:xfrm>
            <a:off x="205450" y="1262250"/>
            <a:ext cx="9144000" cy="32802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If instead of keeping all m dimensions, we just keep the top-k singular values </a:t>
            </a:r>
            <a:r>
              <a:rPr lang="en" sz="2200">
                <a:solidFill>
                  <a:schemeClr val="lt1"/>
                </a:solidFill>
                <a:latin typeface="Helvetica Neue"/>
                <a:ea typeface="Helvetica Neue"/>
                <a:cs typeface="Helvetica Neue"/>
                <a:sym typeface="Helvetica Neue"/>
              </a:rPr>
              <a:t>→</a:t>
            </a:r>
            <a:r>
              <a:rPr lang="en" sz="2000">
                <a:solidFill>
                  <a:schemeClr val="lt1"/>
                </a:solidFill>
                <a:latin typeface="Helvetica Neue"/>
                <a:ea typeface="Helvetica Neue"/>
                <a:cs typeface="Helvetica Neue"/>
                <a:sym typeface="Helvetica Neue"/>
              </a:rPr>
              <a:t> </a:t>
            </a:r>
            <a:r>
              <a:rPr lang="en" sz="2400">
                <a:solidFill>
                  <a:schemeClr val="lt1"/>
                </a:solidFill>
                <a:latin typeface="Helvetica Neue"/>
                <a:ea typeface="Helvetica Neue"/>
                <a:cs typeface="Helvetica Neue"/>
                <a:sym typeface="Helvetica Neue"/>
              </a:rPr>
              <a:t>e.g. 300</a:t>
            </a:r>
            <a:endParaRPr sz="2400">
              <a:solidFill>
                <a:schemeClr val="lt1"/>
              </a:solidFill>
              <a:latin typeface="Helvetica Neue"/>
              <a:ea typeface="Helvetica Neue"/>
              <a:cs typeface="Helvetica Neue"/>
              <a:sym typeface="Helvetica Neue"/>
            </a:endParaRPr>
          </a:p>
          <a:p>
            <a:pPr indent="0" lvl="0" marL="914400" rtl="0" algn="l">
              <a:lnSpc>
                <a:spcPct val="115000"/>
              </a:lnSpc>
              <a:spcBef>
                <a:spcPts val="1000"/>
              </a:spcBef>
              <a:spcAft>
                <a:spcPts val="0"/>
              </a:spcAft>
              <a:buSzPts val="900"/>
              <a:buNone/>
            </a:pPr>
            <a:r>
              <a:t/>
            </a:r>
            <a:endParaRPr sz="8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The result is a least-square approximation to the original X.</a:t>
            </a:r>
            <a:endParaRPr sz="24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100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But instead of multiplying </a:t>
            </a:r>
            <a:r>
              <a:rPr lang="en" sz="2200">
                <a:solidFill>
                  <a:schemeClr val="lt1"/>
                </a:solidFill>
                <a:latin typeface="Helvetica Neue"/>
                <a:ea typeface="Helvetica Neue"/>
                <a:cs typeface="Helvetica Neue"/>
                <a:sym typeface="Helvetica Neue"/>
              </a:rPr>
              <a:t>→ </a:t>
            </a:r>
            <a:r>
              <a:rPr lang="en" sz="2400">
                <a:solidFill>
                  <a:schemeClr val="lt1"/>
                </a:solidFill>
                <a:latin typeface="Helvetica Neue"/>
                <a:ea typeface="Helvetica Neue"/>
                <a:cs typeface="Helvetica Neue"/>
                <a:sym typeface="Helvetica Neue"/>
              </a:rPr>
              <a:t>make use of W.</a:t>
            </a:r>
            <a:endParaRPr sz="2600">
              <a:solidFill>
                <a:schemeClr val="lt1"/>
              </a:solidFill>
              <a:latin typeface="Helvetica Neue"/>
              <a:ea typeface="Helvetica Neue"/>
              <a:cs typeface="Helvetica Neue"/>
              <a:sym typeface="Helvetica Neue"/>
            </a:endParaRPr>
          </a:p>
        </p:txBody>
      </p:sp>
      <p:sp>
        <p:nvSpPr>
          <p:cNvPr id="580" name="Google Shape;580;p3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SVD to Term-Document Matrix</a:t>
            </a:r>
            <a:br>
              <a:rPr b="1" lang="en" sz="3100">
                <a:latin typeface="Helvetica Neue"/>
                <a:ea typeface="Helvetica Neue"/>
                <a:cs typeface="Helvetica Neue"/>
                <a:sym typeface="Helvetica Neue"/>
              </a:rPr>
            </a:br>
            <a:r>
              <a:rPr b="1" lang="en" sz="2600">
                <a:latin typeface="Helvetica Neue"/>
                <a:ea typeface="Helvetica Neue"/>
                <a:cs typeface="Helvetica Neue"/>
                <a:sym typeface="Helvetica Neue"/>
              </a:rPr>
              <a:t>Latent Semantic Analysis</a:t>
            </a:r>
            <a:endParaRPr b="1" sz="2600">
              <a:latin typeface="Helvetica Neue"/>
              <a:ea typeface="Helvetica Neue"/>
              <a:cs typeface="Helvetica Neue"/>
              <a:sym typeface="Helvetica Neue"/>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pic>
        <p:nvPicPr>
          <p:cNvPr id="585" name="Google Shape;585;p33"/>
          <p:cNvPicPr preferRelativeResize="0"/>
          <p:nvPr/>
        </p:nvPicPr>
        <p:blipFill rotWithShape="1">
          <a:blip r:embed="rId3">
            <a:alphaModFix/>
          </a:blip>
          <a:srcRect b="0" l="0" r="0" t="0"/>
          <a:stretch/>
        </p:blipFill>
        <p:spPr>
          <a:xfrm>
            <a:off x="269825" y="716250"/>
            <a:ext cx="5023925" cy="2069625"/>
          </a:xfrm>
          <a:prstGeom prst="rect">
            <a:avLst/>
          </a:prstGeom>
          <a:noFill/>
          <a:ln>
            <a:noFill/>
          </a:ln>
        </p:spPr>
      </p:pic>
      <p:pic>
        <p:nvPicPr>
          <p:cNvPr id="586" name="Google Shape;586;p33"/>
          <p:cNvPicPr preferRelativeResize="0"/>
          <p:nvPr/>
        </p:nvPicPr>
        <p:blipFill rotWithShape="1">
          <a:blip r:embed="rId4">
            <a:alphaModFix/>
          </a:blip>
          <a:srcRect b="0" l="0" r="0" t="0"/>
          <a:stretch/>
        </p:blipFill>
        <p:spPr>
          <a:xfrm>
            <a:off x="148913" y="657530"/>
            <a:ext cx="5265738" cy="2117150"/>
          </a:xfrm>
          <a:prstGeom prst="rect">
            <a:avLst/>
          </a:prstGeom>
          <a:noFill/>
          <a:ln>
            <a:noFill/>
          </a:ln>
        </p:spPr>
      </p:pic>
      <p:sp>
        <p:nvSpPr>
          <p:cNvPr id="587" name="Google Shape;587;p3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Truncated SVD</a:t>
            </a:r>
            <a:endParaRPr b="1" sz="3100">
              <a:latin typeface="Helvetica Neue"/>
              <a:ea typeface="Helvetica Neue"/>
              <a:cs typeface="Helvetica Neue"/>
              <a:sym typeface="Helvetica Neue"/>
            </a:endParaRPr>
          </a:p>
        </p:txBody>
      </p:sp>
      <p:sp>
        <p:nvSpPr>
          <p:cNvPr id="588" name="Google Shape;588;p33"/>
          <p:cNvSpPr txBox="1"/>
          <p:nvPr>
            <p:ph idx="1" type="body"/>
          </p:nvPr>
        </p:nvSpPr>
        <p:spPr>
          <a:xfrm>
            <a:off x="205450" y="2745325"/>
            <a:ext cx="5650800" cy="1970700"/>
          </a:xfrm>
          <a:prstGeom prst="rect">
            <a:avLst/>
          </a:prstGeom>
          <a:noFill/>
          <a:ln>
            <a:noFill/>
          </a:ln>
        </p:spPr>
        <p:txBody>
          <a:bodyPr anchorCtr="0" anchor="t" bIns="58925" lIns="58925" spcFirstLastPara="1" rIns="58925" wrap="square" tIns="58925">
            <a:noAutofit/>
          </a:bodyPr>
          <a:lstStyle/>
          <a:p>
            <a:pPr indent="-342900" lvl="0" marL="4572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Each row of W is a k-dimensional </a:t>
            </a:r>
            <a:br>
              <a:rPr lang="en" sz="1800">
                <a:solidFill>
                  <a:schemeClr val="lt1"/>
                </a:solidFill>
                <a:latin typeface="Helvetica Neue"/>
                <a:ea typeface="Helvetica Neue"/>
                <a:cs typeface="Helvetica Neue"/>
                <a:sym typeface="Helvetica Neue"/>
              </a:rPr>
            </a:br>
            <a:r>
              <a:rPr lang="en" sz="1800">
                <a:solidFill>
                  <a:schemeClr val="lt1"/>
                </a:solidFill>
                <a:latin typeface="Helvetica Neue"/>
                <a:ea typeface="Helvetica Neue"/>
                <a:cs typeface="Helvetica Neue"/>
                <a:sym typeface="Helvetica Neue"/>
              </a:rPr>
              <a:t>representation of each word w.</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k might range from 50 to 100</a:t>
            </a:r>
            <a:endParaRPr sz="1800">
              <a:solidFill>
                <a:schemeClr val="lt1"/>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chemeClr val="lt1"/>
              </a:buClr>
              <a:buSzPts val="1800"/>
              <a:buFont typeface="Helvetica Neue"/>
              <a:buChar char="❏"/>
            </a:pPr>
            <a:r>
              <a:rPr lang="en" sz="1800">
                <a:solidFill>
                  <a:schemeClr val="lt1"/>
                </a:solidFill>
                <a:latin typeface="Helvetica Neue"/>
                <a:ea typeface="Helvetica Neue"/>
                <a:cs typeface="Helvetica Neue"/>
                <a:sym typeface="Helvetica Neue"/>
              </a:rPr>
              <a:t>Generally we keep the top-k dimensions, but experiments suggest getting rid of the top-1 to 50 dimensions. </a:t>
            </a:r>
            <a:endParaRPr sz="1800">
              <a:solidFill>
                <a:schemeClr val="lt1"/>
              </a:solidFill>
              <a:latin typeface="Helvetica Neue"/>
              <a:ea typeface="Helvetica Neue"/>
              <a:cs typeface="Helvetica Neue"/>
              <a:sym typeface="Helvetica Neue"/>
            </a:endParaRPr>
          </a:p>
        </p:txBody>
      </p:sp>
      <p:pic>
        <p:nvPicPr>
          <p:cNvPr id="589" name="Google Shape;589;p33"/>
          <p:cNvPicPr preferRelativeResize="0"/>
          <p:nvPr/>
        </p:nvPicPr>
        <p:blipFill rotWithShape="1">
          <a:blip r:embed="rId5">
            <a:alphaModFix/>
          </a:blip>
          <a:srcRect b="0" l="0" r="0" t="0"/>
          <a:stretch/>
        </p:blipFill>
        <p:spPr>
          <a:xfrm>
            <a:off x="6669125" y="1837350"/>
            <a:ext cx="2047875" cy="2590800"/>
          </a:xfrm>
          <a:prstGeom prst="rect">
            <a:avLst/>
          </a:prstGeom>
          <a:noFill/>
          <a:ln>
            <a:noFill/>
          </a:ln>
        </p:spPr>
      </p:pic>
      <p:sp>
        <p:nvSpPr>
          <p:cNvPr id="590" name="Google Shape;590;p33"/>
          <p:cNvSpPr/>
          <p:nvPr/>
        </p:nvSpPr>
        <p:spPr>
          <a:xfrm>
            <a:off x="2788700" y="924675"/>
            <a:ext cx="557700" cy="1547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91" name="Google Shape;591;p33"/>
          <p:cNvCxnSpPr>
            <a:stCxn id="590" idx="3"/>
            <a:endCxn id="589" idx="1"/>
          </p:cNvCxnSpPr>
          <p:nvPr/>
        </p:nvCxnSpPr>
        <p:spPr>
          <a:xfrm>
            <a:off x="3346400" y="1698375"/>
            <a:ext cx="3322800" cy="1434300"/>
          </a:xfrm>
          <a:prstGeom prst="curvedConnector3">
            <a:avLst>
              <a:gd fmla="val 34455" name="adj1"/>
            </a:avLst>
          </a:prstGeom>
          <a:noFill/>
          <a:ln cap="flat" cmpd="sng" w="28575">
            <a:solidFill>
              <a:schemeClr val="dk2"/>
            </a:solidFill>
            <a:prstDash val="solid"/>
            <a:round/>
            <a:headEnd len="sm" w="sm" type="none"/>
            <a:tailEnd len="med" w="med" type="triangle"/>
          </a:ln>
        </p:spPr>
      </p:cxnSp>
      <p:sp>
        <p:nvSpPr>
          <p:cNvPr id="592" name="Google Shape;592;p33"/>
          <p:cNvSpPr txBox="1"/>
          <p:nvPr/>
        </p:nvSpPr>
        <p:spPr>
          <a:xfrm>
            <a:off x="4819775" y="2075025"/>
            <a:ext cx="1535400" cy="681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lt1"/>
                </a:solidFill>
                <a:latin typeface="Helvetica Neue"/>
                <a:ea typeface="Helvetica Neue"/>
                <a:cs typeface="Helvetica Neue"/>
                <a:sym typeface="Helvetica Neue"/>
              </a:rPr>
              <a:t>SVD produces </a:t>
            </a:r>
            <a:br>
              <a:rPr b="0" i="0" lang="en" sz="1500" u="none" cap="none" strike="noStrike">
                <a:solidFill>
                  <a:schemeClr val="lt1"/>
                </a:solidFill>
                <a:latin typeface="Helvetica Neue"/>
                <a:ea typeface="Helvetica Neue"/>
                <a:cs typeface="Helvetica Neue"/>
                <a:sym typeface="Helvetica Neue"/>
              </a:rPr>
            </a:br>
            <a:r>
              <a:rPr b="0" i="0" lang="en" sz="1500" u="none" cap="none" strike="noStrike">
                <a:solidFill>
                  <a:schemeClr val="lt1"/>
                </a:solidFill>
                <a:latin typeface="Helvetica Neue"/>
                <a:ea typeface="Helvetica Neue"/>
                <a:cs typeface="Helvetica Neue"/>
                <a:sym typeface="Helvetica Neue"/>
              </a:rPr>
              <a:t>embeddings</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34"/>
          <p:cNvSpPr txBox="1"/>
          <p:nvPr>
            <p:ph idx="1" type="body"/>
          </p:nvPr>
        </p:nvSpPr>
        <p:spPr>
          <a:xfrm>
            <a:off x="205450"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Dense SVD embeddings sometimes work better than sparse PPMI and TF-IDF matrices at task like word similarity.</a:t>
            </a:r>
            <a:endParaRPr sz="2200">
              <a:solidFill>
                <a:schemeClr val="lt1"/>
              </a:solidFill>
              <a:latin typeface="Helvetica Neue"/>
              <a:ea typeface="Helvetica Neue"/>
              <a:cs typeface="Helvetica Neue"/>
              <a:sym typeface="Helvetica Neue"/>
            </a:endParaRPr>
          </a:p>
        </p:txBody>
      </p:sp>
      <p:sp>
        <p:nvSpPr>
          <p:cNvPr id="598" name="Google Shape;598;p3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Embeddings vs. Sparse Vectors</a:t>
            </a:r>
            <a:endParaRPr b="1" sz="3100">
              <a:latin typeface="Helvetica Neue"/>
              <a:ea typeface="Helvetica Neue"/>
              <a:cs typeface="Helvetica Neue"/>
              <a:sym typeface="Helvetica Neue"/>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2071df2e3aa_0_291"/>
          <p:cNvSpPr txBox="1"/>
          <p:nvPr>
            <p:ph idx="1" type="body"/>
          </p:nvPr>
        </p:nvSpPr>
        <p:spPr>
          <a:xfrm>
            <a:off x="205450" y="882495"/>
            <a:ext cx="91440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Dense SVD embeddings sometimes work better than sparse PPMI and TF-IDF matrices at task like word similarity.</a:t>
            </a:r>
            <a:endParaRPr sz="2400">
              <a:solidFill>
                <a:schemeClr val="lt1"/>
              </a:solidFill>
              <a:latin typeface="Helvetica Neue"/>
              <a:ea typeface="Helvetica Neue"/>
              <a:cs typeface="Helvetica Neue"/>
              <a:sym typeface="Helvetica Neue"/>
            </a:endParaRPr>
          </a:p>
          <a:p>
            <a:pPr indent="-368300" lvl="1"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Denoising: low-order dimensions → unimportant information.</a:t>
            </a:r>
            <a:endParaRPr sz="2200">
              <a:solidFill>
                <a:schemeClr val="lt1"/>
              </a:solidFill>
              <a:latin typeface="Helvetica Neue"/>
              <a:ea typeface="Helvetica Neue"/>
              <a:cs typeface="Helvetica Neue"/>
              <a:sym typeface="Helvetica Neue"/>
            </a:endParaRPr>
          </a:p>
          <a:p>
            <a:pPr indent="-368300" lvl="1"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Truncation can help generalization to unseen data.</a:t>
            </a:r>
            <a:endParaRPr sz="2200">
              <a:solidFill>
                <a:schemeClr val="lt1"/>
              </a:solidFill>
              <a:latin typeface="Helvetica Neue"/>
              <a:ea typeface="Helvetica Neue"/>
              <a:cs typeface="Helvetica Neue"/>
              <a:sym typeface="Helvetica Neue"/>
            </a:endParaRPr>
          </a:p>
          <a:p>
            <a:pPr indent="-368300" lvl="1"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Smaller number of dimensions → easier for classifiers to properly weight task dimensions.</a:t>
            </a:r>
            <a:endParaRPr sz="2200">
              <a:solidFill>
                <a:schemeClr val="lt1"/>
              </a:solidFill>
              <a:latin typeface="Helvetica Neue"/>
              <a:ea typeface="Helvetica Neue"/>
              <a:cs typeface="Helvetica Neue"/>
              <a:sym typeface="Helvetica Neue"/>
            </a:endParaRPr>
          </a:p>
          <a:p>
            <a:pPr indent="-368300" lvl="1"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Dense models → better at capturing higher order co-occurrences.</a:t>
            </a:r>
            <a:endParaRPr sz="2200">
              <a:solidFill>
                <a:schemeClr val="lt1"/>
              </a:solidFill>
              <a:latin typeface="Helvetica Neue"/>
              <a:ea typeface="Helvetica Neue"/>
              <a:cs typeface="Helvetica Neue"/>
              <a:sym typeface="Helvetica Neue"/>
            </a:endParaRPr>
          </a:p>
        </p:txBody>
      </p:sp>
      <p:sp>
        <p:nvSpPr>
          <p:cNvPr id="604" name="Google Shape;604;g2071df2e3aa_0_29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Embeddings vs. Sparse Vectors</a:t>
            </a:r>
            <a:endParaRPr b="1" sz="3100">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
          <p:cNvSpPr txBox="1"/>
          <p:nvPr>
            <p:ph idx="1" type="body"/>
          </p:nvPr>
        </p:nvSpPr>
        <p:spPr>
          <a:xfrm>
            <a:off x="205450" y="1266625"/>
            <a:ext cx="8480400" cy="3362700"/>
          </a:xfrm>
          <a:prstGeom prst="rect">
            <a:avLst/>
          </a:prstGeom>
          <a:noFill/>
          <a:ln>
            <a:noFill/>
          </a:ln>
        </p:spPr>
        <p:txBody>
          <a:bodyPr anchorCtr="0" anchor="t" bIns="58925" lIns="58925" spcFirstLastPara="1" rIns="58925" wrap="square" tIns="58925">
            <a:noAutofit/>
          </a:bodyPr>
          <a:lstStyle/>
          <a:p>
            <a:pPr indent="-393700" lvl="0" marL="457200" rtl="0" algn="l">
              <a:lnSpc>
                <a:spcPct val="115000"/>
              </a:lnSpc>
              <a:spcBef>
                <a:spcPts val="100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Can we build a theory of how to </a:t>
            </a:r>
            <a:r>
              <a:rPr lang="en" sz="2600" u="sng">
                <a:solidFill>
                  <a:schemeClr val="lt1"/>
                </a:solidFill>
                <a:latin typeface="Helvetica Neue"/>
                <a:ea typeface="Helvetica Neue"/>
                <a:cs typeface="Helvetica Neue"/>
                <a:sym typeface="Helvetica Neue"/>
              </a:rPr>
              <a:t>represent word meaning</a:t>
            </a:r>
            <a:r>
              <a:rPr lang="en" sz="2600">
                <a:solidFill>
                  <a:schemeClr val="lt1"/>
                </a:solidFill>
                <a:latin typeface="Helvetica Neue"/>
                <a:ea typeface="Helvetica Neue"/>
                <a:cs typeface="Helvetica Neue"/>
                <a:sym typeface="Helvetica Neue"/>
              </a:rPr>
              <a:t>, that accounts for at least some of the </a:t>
            </a:r>
            <a:r>
              <a:rPr lang="en" sz="2600" u="sng">
                <a:solidFill>
                  <a:schemeClr val="lt1"/>
                </a:solidFill>
                <a:latin typeface="Helvetica Neue"/>
                <a:ea typeface="Helvetica Neue"/>
                <a:cs typeface="Helvetica Neue"/>
                <a:sym typeface="Helvetica Neue"/>
              </a:rPr>
              <a:t>lexical semantics</a:t>
            </a:r>
            <a:r>
              <a:rPr lang="en" sz="2600">
                <a:solidFill>
                  <a:schemeClr val="lt1"/>
                </a:solidFill>
                <a:latin typeface="Helvetica Neue"/>
                <a:ea typeface="Helvetica Neue"/>
                <a:cs typeface="Helvetica Neue"/>
                <a:sym typeface="Helvetica Neue"/>
              </a:rPr>
              <a:t>?</a:t>
            </a:r>
            <a:endParaRPr sz="2600">
              <a:solidFill>
                <a:schemeClr val="lt1"/>
              </a:solidFill>
              <a:latin typeface="Helvetica Neue"/>
              <a:ea typeface="Helvetica Neue"/>
              <a:cs typeface="Helvetica Neue"/>
              <a:sym typeface="Helvetica Neue"/>
            </a:endParaRPr>
          </a:p>
          <a:p>
            <a:pPr indent="-393700" lvl="0" marL="457200" rtl="0" algn="l">
              <a:lnSpc>
                <a:spcPct val="115000"/>
              </a:lnSpc>
              <a:spcBef>
                <a:spcPts val="1000"/>
              </a:spcBef>
              <a:spcAft>
                <a:spcPts val="0"/>
              </a:spcAft>
              <a:buClr>
                <a:schemeClr val="lt1"/>
              </a:buClr>
              <a:buSzPts val="2600"/>
              <a:buFont typeface="Helvetica Neue"/>
              <a:buChar char="❏"/>
            </a:pPr>
            <a:r>
              <a:rPr lang="en" sz="2600">
                <a:solidFill>
                  <a:schemeClr val="lt1"/>
                </a:solidFill>
                <a:latin typeface="Helvetica Neue"/>
                <a:ea typeface="Helvetica Neue"/>
                <a:cs typeface="Helvetica Neue"/>
                <a:sym typeface="Helvetica Neue"/>
              </a:rPr>
              <a:t>We will introduce Vector Semantics:</a:t>
            </a:r>
            <a:endParaRPr sz="2600">
              <a:solidFill>
                <a:schemeClr val="lt1"/>
              </a:solidFill>
              <a:latin typeface="Helvetica Neue"/>
              <a:ea typeface="Helvetica Neue"/>
              <a:cs typeface="Helvetica Neue"/>
              <a:sym typeface="Helvetica Neue"/>
            </a:endParaRPr>
          </a:p>
          <a:p>
            <a:pPr indent="-368300" lvl="1" marL="9144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Standard model in language processing.</a:t>
            </a:r>
            <a:endParaRPr sz="2200">
              <a:solidFill>
                <a:schemeClr val="lt1"/>
              </a:solidFill>
              <a:latin typeface="Helvetica Neue"/>
              <a:ea typeface="Helvetica Neue"/>
              <a:cs typeface="Helvetica Neue"/>
              <a:sym typeface="Helvetica Neue"/>
            </a:endParaRPr>
          </a:p>
          <a:p>
            <a:pPr indent="-368300" lvl="1" marL="9144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Used in various NLP tasks.</a:t>
            </a:r>
            <a:endParaRPr sz="2400">
              <a:solidFill>
                <a:schemeClr val="lt1"/>
              </a:solidFill>
              <a:latin typeface="Helvetica Neue"/>
              <a:ea typeface="Helvetica Neue"/>
              <a:cs typeface="Helvetica Neue"/>
              <a:sym typeface="Helvetica Neue"/>
            </a:endParaRPr>
          </a:p>
        </p:txBody>
      </p:sp>
      <p:sp>
        <p:nvSpPr>
          <p:cNvPr id="124" name="Google Shape;124;p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Computational Models of</a:t>
            </a:r>
            <a:br>
              <a:rPr b="1" lang="en" sz="3100">
                <a:latin typeface="Helvetica Neue"/>
                <a:ea typeface="Helvetica Neue"/>
                <a:cs typeface="Helvetica Neue"/>
                <a:sym typeface="Helvetica Neue"/>
              </a:rPr>
            </a:br>
            <a:r>
              <a:rPr b="1" lang="en" sz="3100">
                <a:latin typeface="Helvetica Neue"/>
                <a:ea typeface="Helvetica Neue"/>
                <a:cs typeface="Helvetica Neue"/>
                <a:sym typeface="Helvetica Neue"/>
              </a:rPr>
              <a:t>Word Meaning</a:t>
            </a:r>
            <a:endParaRPr b="1" sz="3100">
              <a:latin typeface="Helvetica Neue"/>
              <a:ea typeface="Helvetica Neue"/>
              <a:cs typeface="Helvetica Neue"/>
              <a:sym typeface="Helvetica Neue"/>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35"/>
          <p:cNvSpPr/>
          <p:nvPr/>
        </p:nvSpPr>
        <p:spPr>
          <a:xfrm>
            <a:off x="-202500" y="1379150"/>
            <a:ext cx="9549000" cy="2614200"/>
          </a:xfrm>
          <a:prstGeom prst="rect">
            <a:avLst/>
          </a:prstGeom>
          <a:noFill/>
          <a:ln cap="flat" cmpd="sng" w="76200">
            <a:solidFill>
              <a:srgbClr val="0D0CC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35"/>
          <p:cNvSpPr txBox="1"/>
          <p:nvPr>
            <p:ph type="title"/>
          </p:nvPr>
        </p:nvSpPr>
        <p:spPr>
          <a:xfrm>
            <a:off x="213450" y="1469100"/>
            <a:ext cx="8717100" cy="22053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4800">
                <a:solidFill>
                  <a:srgbClr val="FB2F66"/>
                </a:solidFill>
                <a:latin typeface="Helvetica Neue"/>
                <a:ea typeface="Helvetica Neue"/>
                <a:cs typeface="Helvetica Neue"/>
                <a:sym typeface="Helvetica Neue"/>
              </a:rPr>
              <a:t>Brown</a:t>
            </a:r>
            <a:br>
              <a:rPr b="1" lang="en" sz="4800">
                <a:solidFill>
                  <a:srgbClr val="FB2F66"/>
                </a:solidFill>
                <a:latin typeface="Helvetica Neue"/>
                <a:ea typeface="Helvetica Neue"/>
                <a:cs typeface="Helvetica Neue"/>
                <a:sym typeface="Helvetica Neue"/>
              </a:rPr>
            </a:br>
            <a:r>
              <a:rPr b="1" lang="en" sz="4800">
                <a:solidFill>
                  <a:srgbClr val="FB2F66"/>
                </a:solidFill>
                <a:latin typeface="Helvetica Neue"/>
                <a:ea typeface="Helvetica Neue"/>
                <a:cs typeface="Helvetica Neue"/>
                <a:sym typeface="Helvetica Neue"/>
              </a:rPr>
              <a:t>Clustering</a:t>
            </a:r>
            <a:endParaRPr b="1" sz="4800">
              <a:solidFill>
                <a:srgbClr val="FB2F66"/>
              </a:solidFill>
              <a:latin typeface="Helvetica Neue"/>
              <a:ea typeface="Helvetica Neue"/>
              <a:cs typeface="Helvetica Neue"/>
              <a:sym typeface="Helvetica Neue"/>
            </a:endParaRPr>
          </a:p>
          <a:p>
            <a:pPr indent="0" lvl="0" marL="0" rtl="0" algn="l">
              <a:lnSpc>
                <a:spcPct val="100000"/>
              </a:lnSpc>
              <a:spcBef>
                <a:spcPts val="0"/>
              </a:spcBef>
              <a:spcAft>
                <a:spcPts val="0"/>
              </a:spcAft>
              <a:buSzPts val="900"/>
              <a:buNone/>
            </a:pPr>
            <a:r>
              <a:rPr b="1" lang="en" sz="4800">
                <a:solidFill>
                  <a:srgbClr val="FB2F66"/>
                </a:solidFill>
                <a:latin typeface="Helvetica Neue"/>
                <a:ea typeface="Helvetica Neue"/>
                <a:cs typeface="Helvetica Neue"/>
                <a:sym typeface="Helvetica Neue"/>
              </a:rPr>
              <a:t>Algorithm</a:t>
            </a:r>
            <a:endParaRPr b="1" sz="4800">
              <a:solidFill>
                <a:srgbClr val="FB2F66"/>
              </a:solidFill>
              <a:latin typeface="Helvetica Neue"/>
              <a:ea typeface="Helvetica Neue"/>
              <a:cs typeface="Helvetica Neue"/>
              <a:sym typeface="Helvetica Neue"/>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36"/>
          <p:cNvSpPr txBox="1"/>
          <p:nvPr>
            <p:ph idx="1" type="body"/>
          </p:nvPr>
        </p:nvSpPr>
        <p:spPr>
          <a:xfrm>
            <a:off x="205450" y="882500"/>
            <a:ext cx="8483700" cy="36600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Input</a:t>
            </a:r>
            <a:r>
              <a:rPr lang="en" sz="2000">
                <a:solidFill>
                  <a:schemeClr val="lt1"/>
                </a:solidFill>
                <a:latin typeface="Helvetica Neue"/>
                <a:ea typeface="Helvetica Neue"/>
                <a:cs typeface="Helvetica Neue"/>
                <a:sym typeface="Helvetica Neue"/>
              </a:rPr>
              <a:t>:			a large collection of words.</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Output 1</a:t>
            </a:r>
            <a:r>
              <a:rPr lang="en" sz="2000">
                <a:solidFill>
                  <a:schemeClr val="lt1"/>
                </a:solidFill>
                <a:latin typeface="Helvetica Neue"/>
                <a:ea typeface="Helvetica Neue"/>
                <a:cs typeface="Helvetica Neue"/>
                <a:sym typeface="Helvetica Neue"/>
              </a:rPr>
              <a:t>:		a partition of words into </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				word clusters.</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Output 2</a:t>
            </a:r>
            <a:r>
              <a:rPr lang="en" sz="2000">
                <a:solidFill>
                  <a:schemeClr val="lt1"/>
                </a:solidFill>
                <a:latin typeface="Helvetica Neue"/>
                <a:ea typeface="Helvetica Neue"/>
                <a:cs typeface="Helvetica Neue"/>
                <a:sym typeface="Helvetica Neue"/>
              </a:rPr>
              <a:t>:		a hierarchical word clustering.</a:t>
            </a:r>
            <a:endParaRPr sz="2100">
              <a:solidFill>
                <a:schemeClr val="lt1"/>
              </a:solidFill>
              <a:latin typeface="Helvetica Neue"/>
              <a:ea typeface="Helvetica Neue"/>
              <a:cs typeface="Helvetica Neue"/>
              <a:sym typeface="Helvetica Neue"/>
            </a:endParaRPr>
          </a:p>
        </p:txBody>
      </p:sp>
      <p:sp>
        <p:nvSpPr>
          <p:cNvPr id="616" name="Google Shape;616;p3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The Brown Clustering Algorithm</a:t>
            </a:r>
            <a:endParaRPr b="1" sz="3100">
              <a:latin typeface="Helvetica Neue"/>
              <a:ea typeface="Helvetica Neue"/>
              <a:cs typeface="Helvetica Neue"/>
              <a:sym typeface="Helvetica Neue"/>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g20691345755_0_207"/>
          <p:cNvSpPr txBox="1"/>
          <p:nvPr>
            <p:ph idx="1" type="body"/>
          </p:nvPr>
        </p:nvSpPr>
        <p:spPr>
          <a:xfrm>
            <a:off x="205450" y="882500"/>
            <a:ext cx="8483700" cy="3660000"/>
          </a:xfrm>
          <a:prstGeom prst="rect">
            <a:avLst/>
          </a:prstGeom>
          <a:noFill/>
          <a:ln>
            <a:noFill/>
          </a:ln>
        </p:spPr>
        <p:txBody>
          <a:bodyPr anchorCtr="0" anchor="t" bIns="58925" lIns="58925" spcFirstLastPara="1" rIns="58925" wrap="square" tIns="58925">
            <a:noAutofit/>
          </a:bodyPr>
          <a:lstStyle/>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Input</a:t>
            </a:r>
            <a:r>
              <a:rPr lang="en" sz="2000">
                <a:solidFill>
                  <a:schemeClr val="lt1"/>
                </a:solidFill>
                <a:latin typeface="Helvetica Neue"/>
                <a:ea typeface="Helvetica Neue"/>
                <a:cs typeface="Helvetica Neue"/>
                <a:sym typeface="Helvetica Neue"/>
              </a:rPr>
              <a:t>:			a large collection of words.</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Output 1</a:t>
            </a:r>
            <a:r>
              <a:rPr lang="en" sz="2000">
                <a:solidFill>
                  <a:schemeClr val="lt1"/>
                </a:solidFill>
                <a:latin typeface="Helvetica Neue"/>
                <a:ea typeface="Helvetica Neue"/>
                <a:cs typeface="Helvetica Neue"/>
                <a:sym typeface="Helvetica Neue"/>
              </a:rPr>
              <a:t>:		a partition of words into </a:t>
            </a:r>
            <a:br>
              <a:rPr lang="en" sz="2000">
                <a:solidFill>
                  <a:schemeClr val="lt1"/>
                </a:solidFill>
                <a:latin typeface="Helvetica Neue"/>
                <a:ea typeface="Helvetica Neue"/>
                <a:cs typeface="Helvetica Neue"/>
                <a:sym typeface="Helvetica Neue"/>
              </a:rPr>
            </a:br>
            <a:r>
              <a:rPr lang="en" sz="2000">
                <a:solidFill>
                  <a:schemeClr val="lt1"/>
                </a:solidFill>
                <a:latin typeface="Helvetica Neue"/>
                <a:ea typeface="Helvetica Neue"/>
                <a:cs typeface="Helvetica Neue"/>
                <a:sym typeface="Helvetica Neue"/>
              </a:rPr>
              <a:t>				word clusters.</a:t>
            </a:r>
            <a:endParaRPr sz="2000">
              <a:solidFill>
                <a:schemeClr val="lt1"/>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chemeClr val="lt1"/>
              </a:buClr>
              <a:buSzPts val="2000"/>
              <a:buFont typeface="Helvetica Neue"/>
              <a:buChar char="❏"/>
            </a:pPr>
            <a:r>
              <a:rPr b="1" lang="en" sz="2000">
                <a:solidFill>
                  <a:schemeClr val="lt1"/>
                </a:solidFill>
                <a:latin typeface="Helvetica Neue"/>
                <a:ea typeface="Helvetica Neue"/>
                <a:cs typeface="Helvetica Neue"/>
                <a:sym typeface="Helvetica Neue"/>
              </a:rPr>
              <a:t>Output 2</a:t>
            </a:r>
            <a:r>
              <a:rPr lang="en" sz="2000">
                <a:solidFill>
                  <a:schemeClr val="lt1"/>
                </a:solidFill>
                <a:latin typeface="Helvetica Neue"/>
                <a:ea typeface="Helvetica Neue"/>
                <a:cs typeface="Helvetica Neue"/>
                <a:sym typeface="Helvetica Neue"/>
              </a:rPr>
              <a:t>:		a hierarchical word clustering.</a:t>
            </a:r>
            <a:endParaRPr sz="20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1000"/>
              </a:spcBef>
              <a:spcAft>
                <a:spcPts val="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Agglomerative clustering algorithm that clusters words based on which words precede or follow them.</a:t>
            </a:r>
            <a:endParaRPr sz="2100">
              <a:solidFill>
                <a:schemeClr val="lt1"/>
              </a:solidFill>
              <a:latin typeface="Helvetica Neue"/>
              <a:ea typeface="Helvetica Neue"/>
              <a:cs typeface="Helvetica Neue"/>
              <a:sym typeface="Helvetica Neue"/>
            </a:endParaRPr>
          </a:p>
          <a:p>
            <a:pPr indent="-361950" lvl="0" marL="457200" rtl="0" algn="l">
              <a:lnSpc>
                <a:spcPct val="115000"/>
              </a:lnSpc>
              <a:spcBef>
                <a:spcPts val="1000"/>
              </a:spcBef>
              <a:spcAft>
                <a:spcPts val="1000"/>
              </a:spcAft>
              <a:buClr>
                <a:schemeClr val="lt1"/>
              </a:buClr>
              <a:buSzPts val="2100"/>
              <a:buFont typeface="Helvetica Neue"/>
              <a:buChar char="■"/>
            </a:pPr>
            <a:r>
              <a:rPr lang="en" sz="2100">
                <a:solidFill>
                  <a:schemeClr val="lt1"/>
                </a:solidFill>
                <a:latin typeface="Helvetica Neue"/>
                <a:ea typeface="Helvetica Neue"/>
                <a:cs typeface="Helvetica Neue"/>
                <a:sym typeface="Helvetica Neue"/>
              </a:rPr>
              <a:t>These word clusters can be turned into vectors.</a:t>
            </a:r>
            <a:endParaRPr sz="2100">
              <a:solidFill>
                <a:schemeClr val="lt1"/>
              </a:solidFill>
              <a:latin typeface="Helvetica Neue"/>
              <a:ea typeface="Helvetica Neue"/>
              <a:cs typeface="Helvetica Neue"/>
              <a:sym typeface="Helvetica Neue"/>
            </a:endParaRPr>
          </a:p>
        </p:txBody>
      </p:sp>
      <p:sp>
        <p:nvSpPr>
          <p:cNvPr id="622" name="Google Shape;622;g20691345755_0_20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The Brown Clustering Algorithm</a:t>
            </a:r>
            <a:endParaRPr b="1" sz="3100">
              <a:latin typeface="Helvetica Neue"/>
              <a:ea typeface="Helvetica Neue"/>
              <a:cs typeface="Helvetica Neue"/>
              <a:sym typeface="Helvetica Neue"/>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37"/>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Each word is initially assigned to its own cluster.</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We now consider merging each pair of clusters. </a:t>
            </a:r>
            <a:endParaRPr sz="1900">
              <a:solidFill>
                <a:schemeClr val="lt1"/>
              </a:solidFill>
              <a:latin typeface="Helvetica Neue"/>
              <a:ea typeface="Helvetica Neue"/>
              <a:cs typeface="Helvetica Neue"/>
              <a:sym typeface="Helvetica Neue"/>
            </a:endParaRPr>
          </a:p>
          <a:p>
            <a:pPr indent="-323850" lvl="1" marL="457200" rtl="0" algn="l">
              <a:lnSpc>
                <a:spcPct val="115000"/>
              </a:lnSpc>
              <a:spcBef>
                <a:spcPts val="0"/>
              </a:spcBef>
              <a:spcAft>
                <a:spcPts val="0"/>
              </a:spcAft>
              <a:buClr>
                <a:schemeClr val="lt1"/>
              </a:buClr>
              <a:buSzPts val="1500"/>
              <a:buFont typeface="Helvetica Neue"/>
              <a:buChar char="■"/>
            </a:pPr>
            <a:r>
              <a:rPr lang="en" sz="1500">
                <a:solidFill>
                  <a:schemeClr val="lt1"/>
                </a:solidFill>
                <a:latin typeface="Helvetica Neue"/>
                <a:ea typeface="Helvetica Neue"/>
                <a:cs typeface="Helvetica Neue"/>
                <a:sym typeface="Helvetica Neue"/>
              </a:rPr>
              <a:t>Quality = merges two words that have similar probabilities </a:t>
            </a:r>
            <a:br>
              <a:rPr lang="en" sz="1500">
                <a:solidFill>
                  <a:schemeClr val="lt1"/>
                </a:solidFill>
                <a:latin typeface="Helvetica Neue"/>
                <a:ea typeface="Helvetica Neue"/>
                <a:cs typeface="Helvetica Neue"/>
                <a:sym typeface="Helvetica Neue"/>
              </a:rPr>
            </a:br>
            <a:r>
              <a:rPr lang="en" sz="1500">
                <a:solidFill>
                  <a:schemeClr val="lt1"/>
                </a:solidFill>
                <a:latin typeface="Helvetica Neue"/>
                <a:ea typeface="Helvetica Neue"/>
                <a:cs typeface="Helvetica Neue"/>
                <a:sym typeface="Helvetica Neue"/>
              </a:rPr>
              <a:t>of preceding and following words.</a:t>
            </a:r>
            <a:endParaRPr sz="15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Clustering proceeds until all words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are in one big cluster.</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By tracing the order in which clusters are merged,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the model builds a binary tree from bottom-up.</a:t>
            </a:r>
            <a:endParaRPr sz="19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1000"/>
              </a:spcAft>
              <a:buSzPts val="900"/>
              <a:buNone/>
            </a:pPr>
            <a:r>
              <a:t/>
            </a:r>
            <a:endParaRPr b="1" sz="1500">
              <a:solidFill>
                <a:schemeClr val="lt1"/>
              </a:solidFill>
              <a:latin typeface="Helvetica Neue"/>
              <a:ea typeface="Helvetica Neue"/>
              <a:cs typeface="Helvetica Neue"/>
              <a:sym typeface="Helvetica Neue"/>
            </a:endParaRPr>
          </a:p>
        </p:txBody>
      </p:sp>
      <p:sp>
        <p:nvSpPr>
          <p:cNvPr id="628" name="Google Shape;628;p3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The Brown Clustering Algorithm</a:t>
            </a:r>
            <a:endParaRPr b="1" sz="3100">
              <a:latin typeface="Helvetica Neue"/>
              <a:ea typeface="Helvetica Neue"/>
              <a:cs typeface="Helvetica Neue"/>
              <a:sym typeface="Helvetica Neue"/>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38"/>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Each word is initially assigned to its own cluster.</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We now consider merging each pair of clusters. </a:t>
            </a:r>
            <a:endParaRPr sz="1900">
              <a:solidFill>
                <a:schemeClr val="lt1"/>
              </a:solidFill>
              <a:latin typeface="Helvetica Neue"/>
              <a:ea typeface="Helvetica Neue"/>
              <a:cs typeface="Helvetica Neue"/>
              <a:sym typeface="Helvetica Neue"/>
            </a:endParaRPr>
          </a:p>
          <a:p>
            <a:pPr indent="-323850" lvl="1" marL="457200" rtl="0" algn="l">
              <a:lnSpc>
                <a:spcPct val="115000"/>
              </a:lnSpc>
              <a:spcBef>
                <a:spcPts val="0"/>
              </a:spcBef>
              <a:spcAft>
                <a:spcPts val="0"/>
              </a:spcAft>
              <a:buClr>
                <a:schemeClr val="lt1"/>
              </a:buClr>
              <a:buSzPts val="1500"/>
              <a:buFont typeface="Helvetica Neue"/>
              <a:buChar char="■"/>
            </a:pPr>
            <a:r>
              <a:rPr lang="en" sz="1500">
                <a:solidFill>
                  <a:schemeClr val="lt1"/>
                </a:solidFill>
                <a:latin typeface="Helvetica Neue"/>
                <a:ea typeface="Helvetica Neue"/>
                <a:cs typeface="Helvetica Neue"/>
                <a:sym typeface="Helvetica Neue"/>
              </a:rPr>
              <a:t>Quality = merges two words that have similar probabilities </a:t>
            </a:r>
            <a:br>
              <a:rPr lang="en" sz="1500">
                <a:solidFill>
                  <a:schemeClr val="lt1"/>
                </a:solidFill>
                <a:latin typeface="Helvetica Neue"/>
                <a:ea typeface="Helvetica Neue"/>
                <a:cs typeface="Helvetica Neue"/>
                <a:sym typeface="Helvetica Neue"/>
              </a:rPr>
            </a:br>
            <a:r>
              <a:rPr lang="en" sz="1500">
                <a:solidFill>
                  <a:schemeClr val="lt1"/>
                </a:solidFill>
                <a:latin typeface="Helvetica Neue"/>
                <a:ea typeface="Helvetica Neue"/>
                <a:cs typeface="Helvetica Neue"/>
                <a:sym typeface="Helvetica Neue"/>
              </a:rPr>
              <a:t>of preceding and following words.</a:t>
            </a:r>
            <a:endParaRPr sz="15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Clustering proceeds until all words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are in one big cluster.</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By tracing the order in which clusters are merged,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the model builds a binary tree from bottom-up.</a:t>
            </a:r>
            <a:endParaRPr sz="19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1000"/>
              </a:spcAft>
              <a:buSzPts val="900"/>
              <a:buNone/>
            </a:pPr>
            <a:r>
              <a:t/>
            </a:r>
            <a:endParaRPr b="1" sz="1500">
              <a:solidFill>
                <a:schemeClr val="lt1"/>
              </a:solidFill>
              <a:latin typeface="Helvetica Neue"/>
              <a:ea typeface="Helvetica Neue"/>
              <a:cs typeface="Helvetica Neue"/>
              <a:sym typeface="Helvetica Neue"/>
            </a:endParaRPr>
          </a:p>
        </p:txBody>
      </p:sp>
      <p:sp>
        <p:nvSpPr>
          <p:cNvPr id="634" name="Google Shape;634;p3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The Brown Clustering Algorithm</a:t>
            </a:r>
            <a:endParaRPr b="1" sz="3100">
              <a:latin typeface="Helvetica Neue"/>
              <a:ea typeface="Helvetica Neue"/>
              <a:cs typeface="Helvetica Neue"/>
              <a:sym typeface="Helvetica Neue"/>
            </a:endParaRPr>
          </a:p>
        </p:txBody>
      </p:sp>
      <p:pic>
        <p:nvPicPr>
          <p:cNvPr id="635" name="Google Shape;635;p38"/>
          <p:cNvPicPr preferRelativeResize="0"/>
          <p:nvPr/>
        </p:nvPicPr>
        <p:blipFill rotWithShape="1">
          <a:blip r:embed="rId3">
            <a:alphaModFix/>
          </a:blip>
          <a:srcRect b="0" l="0" r="0" t="0"/>
          <a:stretch/>
        </p:blipFill>
        <p:spPr>
          <a:xfrm>
            <a:off x="205450" y="3852650"/>
            <a:ext cx="4737588" cy="11499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39"/>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49250" lvl="0" marL="457200" rtl="0" algn="l">
              <a:lnSpc>
                <a:spcPct val="115000"/>
              </a:lnSpc>
              <a:spcBef>
                <a:spcPts val="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Each word is initially assigned to its own cluster.</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We now consider merging each pair of clusters. </a:t>
            </a:r>
            <a:endParaRPr sz="1900">
              <a:solidFill>
                <a:schemeClr val="lt1"/>
              </a:solidFill>
              <a:latin typeface="Helvetica Neue"/>
              <a:ea typeface="Helvetica Neue"/>
              <a:cs typeface="Helvetica Neue"/>
              <a:sym typeface="Helvetica Neue"/>
            </a:endParaRPr>
          </a:p>
          <a:p>
            <a:pPr indent="-323850" lvl="1" marL="457200" rtl="0" algn="l">
              <a:lnSpc>
                <a:spcPct val="115000"/>
              </a:lnSpc>
              <a:spcBef>
                <a:spcPts val="0"/>
              </a:spcBef>
              <a:spcAft>
                <a:spcPts val="0"/>
              </a:spcAft>
              <a:buClr>
                <a:schemeClr val="lt1"/>
              </a:buClr>
              <a:buSzPts val="1500"/>
              <a:buFont typeface="Helvetica Neue"/>
              <a:buChar char="■"/>
            </a:pPr>
            <a:r>
              <a:rPr lang="en" sz="1500">
                <a:solidFill>
                  <a:schemeClr val="lt1"/>
                </a:solidFill>
                <a:latin typeface="Helvetica Neue"/>
                <a:ea typeface="Helvetica Neue"/>
                <a:cs typeface="Helvetica Neue"/>
                <a:sym typeface="Helvetica Neue"/>
              </a:rPr>
              <a:t>Quality = merges two words that have similar probabilities </a:t>
            </a:r>
            <a:br>
              <a:rPr lang="en" sz="1500">
                <a:solidFill>
                  <a:schemeClr val="lt1"/>
                </a:solidFill>
                <a:latin typeface="Helvetica Neue"/>
                <a:ea typeface="Helvetica Neue"/>
                <a:cs typeface="Helvetica Neue"/>
                <a:sym typeface="Helvetica Neue"/>
              </a:rPr>
            </a:br>
            <a:r>
              <a:rPr lang="en" sz="1500">
                <a:solidFill>
                  <a:schemeClr val="lt1"/>
                </a:solidFill>
                <a:latin typeface="Helvetica Neue"/>
                <a:ea typeface="Helvetica Neue"/>
                <a:cs typeface="Helvetica Neue"/>
                <a:sym typeface="Helvetica Neue"/>
              </a:rPr>
              <a:t>of preceding and following words.</a:t>
            </a:r>
            <a:endParaRPr sz="15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Clustering proceeds until all words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are in one big cluster.</a:t>
            </a:r>
            <a:endParaRPr sz="1900">
              <a:solidFill>
                <a:schemeClr val="lt1"/>
              </a:solidFill>
              <a:latin typeface="Helvetica Neue"/>
              <a:ea typeface="Helvetica Neue"/>
              <a:cs typeface="Helvetica Neue"/>
              <a:sym typeface="Helvetica Neue"/>
            </a:endParaRPr>
          </a:p>
          <a:p>
            <a:pPr indent="-349250" lvl="0" marL="4572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By tracing the order in which clusters are merged, </a:t>
            </a:r>
            <a:br>
              <a:rPr lang="en" sz="1900">
                <a:solidFill>
                  <a:schemeClr val="lt1"/>
                </a:solidFill>
                <a:latin typeface="Helvetica Neue"/>
                <a:ea typeface="Helvetica Neue"/>
                <a:cs typeface="Helvetica Neue"/>
                <a:sym typeface="Helvetica Neue"/>
              </a:rPr>
            </a:br>
            <a:r>
              <a:rPr lang="en" sz="1900">
                <a:solidFill>
                  <a:schemeClr val="lt1"/>
                </a:solidFill>
                <a:latin typeface="Helvetica Neue"/>
                <a:ea typeface="Helvetica Neue"/>
                <a:cs typeface="Helvetica Neue"/>
                <a:sym typeface="Helvetica Neue"/>
              </a:rPr>
              <a:t>the model builds a binary tree from bottom-up.</a:t>
            </a:r>
            <a:endParaRPr sz="19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1000"/>
              </a:spcAft>
              <a:buSzPts val="900"/>
              <a:buNone/>
            </a:pPr>
            <a:r>
              <a:t/>
            </a:r>
            <a:endParaRPr b="1" sz="1500">
              <a:solidFill>
                <a:schemeClr val="lt1"/>
              </a:solidFill>
              <a:latin typeface="Helvetica Neue"/>
              <a:ea typeface="Helvetica Neue"/>
              <a:cs typeface="Helvetica Neue"/>
              <a:sym typeface="Helvetica Neue"/>
            </a:endParaRPr>
          </a:p>
        </p:txBody>
      </p:sp>
      <p:sp>
        <p:nvSpPr>
          <p:cNvPr id="641" name="Google Shape;641;p3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The Brown Clustering Algorithm</a:t>
            </a:r>
            <a:endParaRPr b="1" sz="3100">
              <a:latin typeface="Helvetica Neue"/>
              <a:ea typeface="Helvetica Neue"/>
              <a:cs typeface="Helvetica Neue"/>
              <a:sym typeface="Helvetica Neue"/>
            </a:endParaRPr>
          </a:p>
        </p:txBody>
      </p:sp>
      <p:pic>
        <p:nvPicPr>
          <p:cNvPr id="642" name="Google Shape;642;p39"/>
          <p:cNvPicPr preferRelativeResize="0"/>
          <p:nvPr/>
        </p:nvPicPr>
        <p:blipFill rotWithShape="1">
          <a:blip r:embed="rId3">
            <a:alphaModFix/>
          </a:blip>
          <a:srcRect b="0" l="0" r="0" t="0"/>
          <a:stretch/>
        </p:blipFill>
        <p:spPr>
          <a:xfrm>
            <a:off x="205450" y="3852650"/>
            <a:ext cx="4737588" cy="1149900"/>
          </a:xfrm>
          <a:prstGeom prst="rect">
            <a:avLst/>
          </a:prstGeom>
          <a:noFill/>
          <a:ln>
            <a:noFill/>
          </a:ln>
        </p:spPr>
      </p:pic>
      <p:sp>
        <p:nvSpPr>
          <p:cNvPr id="643" name="Google Shape;643;p39"/>
          <p:cNvSpPr txBox="1"/>
          <p:nvPr/>
        </p:nvSpPr>
        <p:spPr>
          <a:xfrm>
            <a:off x="6168950" y="3316050"/>
            <a:ext cx="2680200" cy="1149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900"/>
              <a:buFont typeface="Arial"/>
              <a:buNone/>
            </a:pPr>
            <a:r>
              <a:rPr b="0" i="0" lang="en" sz="1900" u="none" cap="none" strike="noStrike">
                <a:solidFill>
                  <a:schemeClr val="lt1"/>
                </a:solidFill>
                <a:latin typeface="Helvetica Neue"/>
                <a:ea typeface="Helvetica Neue"/>
                <a:cs typeface="Helvetica Neue"/>
                <a:sym typeface="Helvetica Neue"/>
              </a:rPr>
              <a:t>“chairman”	=	0010</a:t>
            </a:r>
            <a:br>
              <a:rPr b="0" i="0" lang="en" sz="1900" u="none" cap="none" strike="noStrike">
                <a:solidFill>
                  <a:schemeClr val="lt1"/>
                </a:solidFill>
                <a:latin typeface="Helvetica Neue"/>
                <a:ea typeface="Helvetica Neue"/>
                <a:cs typeface="Helvetica Neue"/>
                <a:sym typeface="Helvetica Neue"/>
              </a:rPr>
            </a:br>
            <a:r>
              <a:rPr b="0" i="0" lang="en" sz="1900" u="none" cap="none" strike="noStrike">
                <a:solidFill>
                  <a:schemeClr val="lt1"/>
                </a:solidFill>
                <a:latin typeface="Helvetica Neue"/>
                <a:ea typeface="Helvetica Neue"/>
                <a:cs typeface="Helvetica Neue"/>
                <a:sym typeface="Helvetica Neue"/>
              </a:rPr>
              <a:t>“months”	=	</a:t>
            </a:r>
            <a:r>
              <a:rPr b="0" i="0" lang="en" sz="1900" u="none" cap="none" strike="noStrike">
                <a:solidFill>
                  <a:srgbClr val="FFFFFF"/>
                </a:solidFill>
                <a:latin typeface="Helvetica Neue"/>
                <a:ea typeface="Helvetica Neue"/>
                <a:cs typeface="Helvetica Neue"/>
                <a:sym typeface="Helvetica Neue"/>
              </a:rPr>
              <a:t>00</a:t>
            </a:r>
            <a:r>
              <a:rPr b="0" i="0" lang="en" sz="1900" u="none" cap="none" strike="noStrike">
                <a:solidFill>
                  <a:schemeClr val="lt1"/>
                </a:solidFill>
                <a:latin typeface="Helvetica Neue"/>
                <a:ea typeface="Helvetica Neue"/>
                <a:cs typeface="Helvetica Neue"/>
                <a:sym typeface="Helvetica Neue"/>
              </a:rPr>
              <a:t>01</a:t>
            </a:r>
            <a:endParaRPr b="0" i="0" sz="1900" u="none" cap="none" strike="noStrike">
              <a:solidFill>
                <a:schemeClr val="lt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900"/>
              <a:buFont typeface="Arial"/>
              <a:buNone/>
            </a:pPr>
            <a:r>
              <a:rPr b="0" i="0" lang="en" sz="1900" u="none" cap="none" strike="noStrike">
                <a:solidFill>
                  <a:schemeClr val="lt1"/>
                </a:solidFill>
                <a:latin typeface="Helvetica Neue"/>
                <a:ea typeface="Helvetica Neue"/>
                <a:cs typeface="Helvetica Neue"/>
                <a:sym typeface="Helvetica Neue"/>
              </a:rPr>
              <a:t>“verbs”		=	</a:t>
            </a:r>
            <a:r>
              <a:rPr b="0" i="0" lang="en" sz="1900" u="none" cap="none" strike="noStrike">
                <a:solidFill>
                  <a:srgbClr val="FFFFFF"/>
                </a:solidFill>
                <a:latin typeface="Helvetica Neue"/>
                <a:ea typeface="Helvetica Neue"/>
                <a:cs typeface="Helvetica Neue"/>
                <a:sym typeface="Helvetica Neue"/>
              </a:rPr>
              <a:t>000</a:t>
            </a:r>
            <a:r>
              <a:rPr b="0" i="0" lang="en" sz="1900" u="none" cap="none" strike="noStrike">
                <a:solidFill>
                  <a:schemeClr val="lt1"/>
                </a:solidFill>
                <a:latin typeface="Helvetica Neue"/>
                <a:ea typeface="Helvetica Neue"/>
                <a:cs typeface="Helvetica Neue"/>
                <a:sym typeface="Helvetica Neue"/>
              </a:rPr>
              <a:t>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4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Simple Brown Algorithm</a:t>
            </a:r>
            <a:endParaRPr b="1" sz="3100">
              <a:latin typeface="Helvetica Neue"/>
              <a:ea typeface="Helvetica Neue"/>
              <a:cs typeface="Helvetica Neue"/>
              <a:sym typeface="Helvetica Neue"/>
            </a:endParaRPr>
          </a:p>
        </p:txBody>
      </p:sp>
      <p:sp>
        <p:nvSpPr>
          <p:cNvPr id="649" name="Google Shape;649;p43"/>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74650" lvl="0" marL="457200" rtl="0" algn="l">
              <a:lnSpc>
                <a:spcPct val="115000"/>
              </a:lnSpc>
              <a:spcBef>
                <a:spcPts val="0"/>
              </a:spcBef>
              <a:spcAft>
                <a:spcPts val="0"/>
              </a:spcAft>
              <a:buClr>
                <a:schemeClr val="lt1"/>
              </a:buClr>
              <a:buSzPts val="2300"/>
              <a:buFont typeface="Helvetica Neue"/>
              <a:buAutoNum type="arabicPeriod"/>
            </a:pPr>
            <a:r>
              <a:rPr lang="en" sz="2300">
                <a:solidFill>
                  <a:schemeClr val="lt1"/>
                </a:solidFill>
                <a:latin typeface="Helvetica Neue"/>
                <a:ea typeface="Helvetica Neue"/>
                <a:cs typeface="Helvetica Neue"/>
                <a:sym typeface="Helvetica Neue"/>
              </a:rPr>
              <a:t>Start with | </a:t>
            </a:r>
            <a:r>
              <a:rPr i="1" lang="en" sz="2300">
                <a:solidFill>
                  <a:schemeClr val="lt1"/>
                </a:solidFill>
                <a:latin typeface="Helvetica Neue"/>
                <a:ea typeface="Helvetica Neue"/>
                <a:cs typeface="Helvetica Neue"/>
                <a:sym typeface="Helvetica Neue"/>
              </a:rPr>
              <a:t>V</a:t>
            </a:r>
            <a:r>
              <a:rPr lang="en" sz="2300">
                <a:solidFill>
                  <a:schemeClr val="lt1"/>
                </a:solidFill>
                <a:latin typeface="Helvetica Neue"/>
                <a:ea typeface="Helvetica Neue"/>
                <a:cs typeface="Helvetica Neue"/>
                <a:sym typeface="Helvetica Neue"/>
              </a:rPr>
              <a:t> | clusters: Each word gets its own cluster.</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chemeClr val="lt1"/>
              </a:buClr>
              <a:buSzPts val="2300"/>
              <a:buFont typeface="Helvetica Neue"/>
              <a:buAutoNum type="arabicPeriod"/>
            </a:pPr>
            <a:r>
              <a:rPr lang="en" sz="2300">
                <a:solidFill>
                  <a:schemeClr val="lt1"/>
                </a:solidFill>
                <a:latin typeface="Helvetica Neue"/>
                <a:ea typeface="Helvetica Neue"/>
                <a:cs typeface="Helvetica Neue"/>
                <a:sym typeface="Helvetica Neue"/>
              </a:rPr>
              <a:t>The goal is to get </a:t>
            </a:r>
            <a:r>
              <a:rPr i="1" lang="en" sz="2300">
                <a:solidFill>
                  <a:schemeClr val="lt1"/>
                </a:solidFill>
                <a:latin typeface="Helvetica Neue"/>
                <a:ea typeface="Helvetica Neue"/>
                <a:cs typeface="Helvetica Neue"/>
                <a:sym typeface="Helvetica Neue"/>
              </a:rPr>
              <a:t>k</a:t>
            </a:r>
            <a:r>
              <a:rPr lang="en" sz="2300">
                <a:solidFill>
                  <a:schemeClr val="lt1"/>
                </a:solidFill>
                <a:latin typeface="Helvetica Neue"/>
                <a:ea typeface="Helvetica Neue"/>
                <a:cs typeface="Helvetica Neue"/>
                <a:sym typeface="Helvetica Neue"/>
              </a:rPr>
              <a:t> clusters.</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chemeClr val="lt1"/>
              </a:buClr>
              <a:buSzPts val="2300"/>
              <a:buFont typeface="Helvetica Neue"/>
              <a:buAutoNum type="arabicPeriod"/>
            </a:pPr>
            <a:r>
              <a:rPr lang="en" sz="2300">
                <a:solidFill>
                  <a:schemeClr val="lt1"/>
                </a:solidFill>
                <a:latin typeface="Helvetica Neue"/>
                <a:ea typeface="Helvetica Neue"/>
                <a:cs typeface="Helvetica Neue"/>
                <a:sym typeface="Helvetica Neue"/>
              </a:rPr>
              <a:t>We run | V | - k merge steps:</a:t>
            </a:r>
            <a:endParaRPr sz="2300">
              <a:solidFill>
                <a:schemeClr val="lt1"/>
              </a:solidFill>
              <a:latin typeface="Helvetica Neue"/>
              <a:ea typeface="Helvetica Neue"/>
              <a:cs typeface="Helvetica Neue"/>
              <a:sym typeface="Helvetica Neue"/>
            </a:endParaRPr>
          </a:p>
          <a:p>
            <a:pPr indent="-374650" lvl="1"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Pick 2 clusters and merge them.</a:t>
            </a:r>
            <a:endParaRPr sz="2300">
              <a:solidFill>
                <a:schemeClr val="lt1"/>
              </a:solidFill>
              <a:latin typeface="Helvetica Neue"/>
              <a:ea typeface="Helvetica Neue"/>
              <a:cs typeface="Helvetica Neue"/>
              <a:sym typeface="Helvetica Neue"/>
            </a:endParaRPr>
          </a:p>
          <a:p>
            <a:pPr indent="-374650" lvl="1"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Each step picks the merge maximizing the quality of C</a:t>
            </a:r>
            <a:endParaRPr sz="2300">
              <a:solidFill>
                <a:schemeClr val="lt1"/>
              </a:solidFill>
              <a:latin typeface="Helvetica Neue"/>
              <a:ea typeface="Helvetica Neue"/>
              <a:cs typeface="Helvetica Neue"/>
              <a:sym typeface="Helvetica Neue"/>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g2071df2e3aa_0_31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Simple Brown Algorithm</a:t>
            </a:r>
            <a:endParaRPr b="1" sz="3100">
              <a:latin typeface="Helvetica Neue"/>
              <a:ea typeface="Helvetica Neue"/>
              <a:cs typeface="Helvetica Neue"/>
              <a:sym typeface="Helvetica Neue"/>
            </a:endParaRPr>
          </a:p>
        </p:txBody>
      </p:sp>
      <p:sp>
        <p:nvSpPr>
          <p:cNvPr id="655" name="Google Shape;655;g2071df2e3aa_0_310"/>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74650" lvl="0" marL="457200" rtl="0" algn="l">
              <a:lnSpc>
                <a:spcPct val="115000"/>
              </a:lnSpc>
              <a:spcBef>
                <a:spcPts val="0"/>
              </a:spcBef>
              <a:spcAft>
                <a:spcPts val="0"/>
              </a:spcAft>
              <a:buClr>
                <a:schemeClr val="lt1"/>
              </a:buClr>
              <a:buSzPts val="2300"/>
              <a:buFont typeface="Helvetica Neue"/>
              <a:buAutoNum type="arabicPeriod"/>
            </a:pPr>
            <a:r>
              <a:rPr lang="en" sz="2300">
                <a:solidFill>
                  <a:schemeClr val="lt1"/>
                </a:solidFill>
                <a:latin typeface="Helvetica Neue"/>
                <a:ea typeface="Helvetica Neue"/>
                <a:cs typeface="Helvetica Neue"/>
                <a:sym typeface="Helvetica Neue"/>
              </a:rPr>
              <a:t>Start with | </a:t>
            </a:r>
            <a:r>
              <a:rPr i="1" lang="en" sz="2300">
                <a:solidFill>
                  <a:schemeClr val="lt1"/>
                </a:solidFill>
                <a:latin typeface="Helvetica Neue"/>
                <a:ea typeface="Helvetica Neue"/>
                <a:cs typeface="Helvetica Neue"/>
                <a:sym typeface="Helvetica Neue"/>
              </a:rPr>
              <a:t>V</a:t>
            </a:r>
            <a:r>
              <a:rPr lang="en" sz="2300">
                <a:solidFill>
                  <a:schemeClr val="lt1"/>
                </a:solidFill>
                <a:latin typeface="Helvetica Neue"/>
                <a:ea typeface="Helvetica Neue"/>
                <a:cs typeface="Helvetica Neue"/>
                <a:sym typeface="Helvetica Neue"/>
              </a:rPr>
              <a:t> | clusters: Each word gets its own cluster.</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chemeClr val="lt1"/>
              </a:buClr>
              <a:buSzPts val="2300"/>
              <a:buFont typeface="Helvetica Neue"/>
              <a:buAutoNum type="arabicPeriod"/>
            </a:pPr>
            <a:r>
              <a:rPr lang="en" sz="2300">
                <a:solidFill>
                  <a:schemeClr val="lt1"/>
                </a:solidFill>
                <a:latin typeface="Helvetica Neue"/>
                <a:ea typeface="Helvetica Neue"/>
                <a:cs typeface="Helvetica Neue"/>
                <a:sym typeface="Helvetica Neue"/>
              </a:rPr>
              <a:t>The goal is to get </a:t>
            </a:r>
            <a:r>
              <a:rPr i="1" lang="en" sz="2300">
                <a:solidFill>
                  <a:schemeClr val="lt1"/>
                </a:solidFill>
                <a:latin typeface="Helvetica Neue"/>
                <a:ea typeface="Helvetica Neue"/>
                <a:cs typeface="Helvetica Neue"/>
                <a:sym typeface="Helvetica Neue"/>
              </a:rPr>
              <a:t>k</a:t>
            </a:r>
            <a:r>
              <a:rPr lang="en" sz="2300">
                <a:solidFill>
                  <a:schemeClr val="lt1"/>
                </a:solidFill>
                <a:latin typeface="Helvetica Neue"/>
                <a:ea typeface="Helvetica Neue"/>
                <a:cs typeface="Helvetica Neue"/>
                <a:sym typeface="Helvetica Neue"/>
              </a:rPr>
              <a:t> clusters.</a:t>
            </a:r>
            <a:endParaRPr sz="2300">
              <a:solidFill>
                <a:schemeClr val="lt1"/>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chemeClr val="lt1"/>
              </a:buClr>
              <a:buSzPts val="2300"/>
              <a:buFont typeface="Helvetica Neue"/>
              <a:buAutoNum type="arabicPeriod"/>
            </a:pPr>
            <a:r>
              <a:rPr lang="en" sz="2300">
                <a:solidFill>
                  <a:schemeClr val="lt1"/>
                </a:solidFill>
                <a:latin typeface="Helvetica Neue"/>
                <a:ea typeface="Helvetica Neue"/>
                <a:cs typeface="Helvetica Neue"/>
                <a:sym typeface="Helvetica Neue"/>
              </a:rPr>
              <a:t>We run | V | - k merge steps:</a:t>
            </a:r>
            <a:endParaRPr sz="2300">
              <a:solidFill>
                <a:schemeClr val="lt1"/>
              </a:solidFill>
              <a:latin typeface="Helvetica Neue"/>
              <a:ea typeface="Helvetica Neue"/>
              <a:cs typeface="Helvetica Neue"/>
              <a:sym typeface="Helvetica Neue"/>
            </a:endParaRPr>
          </a:p>
          <a:p>
            <a:pPr indent="-374650" lvl="1"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Pick 2 clusters and merge them.</a:t>
            </a:r>
            <a:endParaRPr sz="2300">
              <a:solidFill>
                <a:schemeClr val="lt1"/>
              </a:solidFill>
              <a:latin typeface="Helvetica Neue"/>
              <a:ea typeface="Helvetica Neue"/>
              <a:cs typeface="Helvetica Neue"/>
              <a:sym typeface="Helvetica Neue"/>
            </a:endParaRPr>
          </a:p>
          <a:p>
            <a:pPr indent="-374650" lvl="1" marL="457200" rtl="0" algn="l">
              <a:lnSpc>
                <a:spcPct val="115000"/>
              </a:lnSpc>
              <a:spcBef>
                <a:spcPts val="0"/>
              </a:spcBef>
              <a:spcAft>
                <a:spcPts val="0"/>
              </a:spcAft>
              <a:buClr>
                <a:schemeClr val="lt1"/>
              </a:buClr>
              <a:buSzPts val="2300"/>
              <a:buFont typeface="Helvetica Neue"/>
              <a:buChar char="■"/>
            </a:pPr>
            <a:r>
              <a:rPr lang="en" sz="2300">
                <a:solidFill>
                  <a:schemeClr val="lt1"/>
                </a:solidFill>
                <a:latin typeface="Helvetica Neue"/>
                <a:ea typeface="Helvetica Neue"/>
                <a:cs typeface="Helvetica Neue"/>
                <a:sym typeface="Helvetica Neue"/>
              </a:rPr>
              <a:t>Each step picks the merge maximizing the quality of C</a:t>
            </a:r>
            <a:endParaRPr sz="23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t/>
            </a:r>
            <a:endParaRPr sz="23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900"/>
              <a:buNone/>
            </a:pPr>
            <a:r>
              <a:rPr lang="en" sz="2300">
                <a:solidFill>
                  <a:schemeClr val="lt1"/>
                </a:solidFill>
                <a:latin typeface="Helvetica Neue"/>
                <a:ea typeface="Helvetica Neue"/>
                <a:cs typeface="Helvetica Neue"/>
                <a:sym typeface="Helvetica Neue"/>
              </a:rPr>
              <a:t>Cost:	O( | V | - </a:t>
            </a:r>
            <a:r>
              <a:rPr i="1" lang="en" sz="2300">
                <a:solidFill>
                  <a:schemeClr val="lt1"/>
                </a:solidFill>
                <a:latin typeface="Helvetica Neue"/>
                <a:ea typeface="Helvetica Neue"/>
                <a:cs typeface="Helvetica Neue"/>
                <a:sym typeface="Helvetica Neue"/>
              </a:rPr>
              <a:t>k</a:t>
            </a:r>
            <a:r>
              <a:rPr lang="en" sz="2300">
                <a:solidFill>
                  <a:schemeClr val="lt1"/>
                </a:solidFill>
                <a:latin typeface="Helvetica Neue"/>
                <a:ea typeface="Helvetica Neue"/>
                <a:cs typeface="Helvetica Neue"/>
                <a:sym typeface="Helvetica Neue"/>
              </a:rPr>
              <a:t> ) x O( | V |</a:t>
            </a:r>
            <a:r>
              <a:rPr baseline="30000" lang="en" sz="2300">
                <a:solidFill>
                  <a:schemeClr val="lt1"/>
                </a:solidFill>
                <a:latin typeface="Helvetica Neue"/>
                <a:ea typeface="Helvetica Neue"/>
                <a:cs typeface="Helvetica Neue"/>
                <a:sym typeface="Helvetica Neue"/>
              </a:rPr>
              <a:t>2</a:t>
            </a:r>
            <a:r>
              <a:rPr lang="en" sz="2300">
                <a:solidFill>
                  <a:schemeClr val="lt1"/>
                </a:solidFill>
                <a:latin typeface="Helvetica Neue"/>
                <a:ea typeface="Helvetica Neue"/>
                <a:cs typeface="Helvetica Neue"/>
                <a:sym typeface="Helvetica Neue"/>
              </a:rPr>
              <a:t>) x O( | V |</a:t>
            </a:r>
            <a:r>
              <a:rPr baseline="30000" lang="en" sz="2300">
                <a:solidFill>
                  <a:schemeClr val="lt1"/>
                </a:solidFill>
                <a:latin typeface="Helvetica Neue"/>
                <a:ea typeface="Helvetica Neue"/>
                <a:cs typeface="Helvetica Neue"/>
                <a:sym typeface="Helvetica Neue"/>
              </a:rPr>
              <a:t>2</a:t>
            </a:r>
            <a:r>
              <a:rPr lang="en" sz="2300">
                <a:solidFill>
                  <a:schemeClr val="lt1"/>
                </a:solidFill>
                <a:latin typeface="Helvetica Neue"/>
                <a:ea typeface="Helvetica Neue"/>
                <a:cs typeface="Helvetica Neue"/>
                <a:sym typeface="Helvetica Neue"/>
              </a:rPr>
              <a:t> ) = O( | V |</a:t>
            </a:r>
            <a:r>
              <a:rPr baseline="30000" lang="en" sz="2300">
                <a:solidFill>
                  <a:schemeClr val="lt1"/>
                </a:solidFill>
                <a:latin typeface="Helvetica Neue"/>
                <a:ea typeface="Helvetica Neue"/>
                <a:cs typeface="Helvetica Neue"/>
                <a:sym typeface="Helvetica Neue"/>
              </a:rPr>
              <a:t>5</a:t>
            </a:r>
            <a:r>
              <a:rPr lang="en" sz="2300">
                <a:solidFill>
                  <a:schemeClr val="lt1"/>
                </a:solidFill>
                <a:latin typeface="Helvetica Neue"/>
                <a:ea typeface="Helvetica Neue"/>
                <a:cs typeface="Helvetica Neue"/>
                <a:sym typeface="Helvetica Neue"/>
              </a:rPr>
              <a:t>)</a:t>
            </a:r>
            <a:endParaRPr sz="2300">
              <a:solidFill>
                <a:schemeClr val="lt1"/>
              </a:solidFill>
              <a:latin typeface="Helvetica Neue"/>
              <a:ea typeface="Helvetica Neue"/>
              <a:cs typeface="Helvetica Neue"/>
              <a:sym typeface="Helvetica Neue"/>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44"/>
          <p:cNvSpPr/>
          <p:nvPr/>
        </p:nvSpPr>
        <p:spPr>
          <a:xfrm>
            <a:off x="-202500" y="1379150"/>
            <a:ext cx="9549000" cy="2614200"/>
          </a:xfrm>
          <a:prstGeom prst="rect">
            <a:avLst/>
          </a:prstGeom>
          <a:noFill/>
          <a:ln cap="flat" cmpd="sng" w="76200">
            <a:solidFill>
              <a:srgbClr val="0D0CC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44"/>
          <p:cNvSpPr txBox="1"/>
          <p:nvPr>
            <p:ph type="title"/>
          </p:nvPr>
        </p:nvSpPr>
        <p:spPr>
          <a:xfrm>
            <a:off x="141100" y="1974008"/>
            <a:ext cx="8717100" cy="12798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8200">
                <a:solidFill>
                  <a:srgbClr val="FB2F66"/>
                </a:solidFill>
                <a:latin typeface="Helvetica Neue"/>
                <a:ea typeface="Helvetica Neue"/>
                <a:cs typeface="Helvetica Neue"/>
                <a:sym typeface="Helvetica Neue"/>
              </a:rPr>
              <a:t>Word2Vec</a:t>
            </a:r>
            <a:endParaRPr b="1" sz="8200">
              <a:solidFill>
                <a:srgbClr val="FB2F66"/>
              </a:solidFill>
              <a:latin typeface="Helvetica Neue"/>
              <a:ea typeface="Helvetica Neue"/>
              <a:cs typeface="Helvetica Neue"/>
              <a:sym typeface="Helvetica Neue"/>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45"/>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Popular embedding method.</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Very fast to train / compute.</a:t>
            </a:r>
            <a:endParaRPr sz="1900">
              <a:solidFill>
                <a:schemeClr val="lt1"/>
              </a:solidFill>
              <a:latin typeface="Helvetica Neue"/>
              <a:ea typeface="Helvetica Neue"/>
              <a:cs typeface="Helvetica Neue"/>
              <a:sym typeface="Helvetica Neue"/>
            </a:endParaRPr>
          </a:p>
        </p:txBody>
      </p:sp>
      <p:sp>
        <p:nvSpPr>
          <p:cNvPr id="667" name="Google Shape;667;p4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Word2Vec</a:t>
            </a:r>
            <a:endParaRPr b="1" sz="3100">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
          <p:cNvSpPr txBox="1"/>
          <p:nvPr>
            <p:ph idx="1" type="body"/>
          </p:nvPr>
        </p:nvSpPr>
        <p:spPr>
          <a:xfrm>
            <a:off x="205450" y="969250"/>
            <a:ext cx="8480400" cy="3660000"/>
          </a:xfrm>
          <a:prstGeom prst="rect">
            <a:avLst/>
          </a:prstGeom>
          <a:noFill/>
          <a:ln>
            <a:noFill/>
          </a:ln>
        </p:spPr>
        <p:txBody>
          <a:bodyPr anchorCtr="0" anchor="t" bIns="58925" lIns="58925" spcFirstLastPara="1" rIns="58925" wrap="square" tIns="58925">
            <a:noAutofit/>
          </a:bodyPr>
          <a:lstStyle/>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“The meaning of a word is its use in the language”</a:t>
            </a:r>
            <a:endParaRPr sz="2400">
              <a:solidFill>
                <a:schemeClr val="lt1"/>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chemeClr val="lt1"/>
              </a:buClr>
              <a:buSzPts val="2200"/>
              <a:buFont typeface="Helvetica Neue"/>
              <a:buChar char="-"/>
            </a:pPr>
            <a:r>
              <a:rPr i="1" lang="en" sz="2200">
                <a:solidFill>
                  <a:schemeClr val="lt1"/>
                </a:solidFill>
                <a:latin typeface="Helvetica Neue"/>
                <a:ea typeface="Helvetica Neue"/>
                <a:cs typeface="Helvetica Neue"/>
                <a:sym typeface="Helvetica Neue"/>
              </a:rPr>
              <a:t>Wittgenstein PI #43</a:t>
            </a:r>
            <a:endParaRPr i="1"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i="1" sz="6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“You shall know a word by the company it keeps”</a:t>
            </a:r>
            <a:endParaRPr sz="2400">
              <a:solidFill>
                <a:schemeClr val="lt1"/>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chemeClr val="lt1"/>
              </a:buClr>
              <a:buSzPts val="2200"/>
              <a:buFont typeface="Helvetica Neue"/>
              <a:buChar char="-"/>
            </a:pPr>
            <a:r>
              <a:rPr i="1" lang="en" sz="2200">
                <a:solidFill>
                  <a:schemeClr val="lt1"/>
                </a:solidFill>
                <a:latin typeface="Helvetica Neue"/>
                <a:ea typeface="Helvetica Neue"/>
                <a:cs typeface="Helvetica Neue"/>
                <a:sym typeface="Helvetica Neue"/>
              </a:rPr>
              <a:t>Firth 1957</a:t>
            </a:r>
            <a:endParaRPr i="1" sz="22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SzPts val="900"/>
              <a:buNone/>
            </a:pPr>
            <a:r>
              <a:t/>
            </a:r>
            <a:endParaRPr i="1" sz="100">
              <a:solidFill>
                <a:schemeClr val="lt1"/>
              </a:solidFill>
              <a:latin typeface="Helvetica Neue"/>
              <a:ea typeface="Helvetica Neue"/>
              <a:cs typeface="Helvetica Neue"/>
              <a:sym typeface="Helvetica Neue"/>
            </a:endParaRPr>
          </a:p>
          <a:p>
            <a:pPr indent="-381000" lvl="0" marL="457200" rtl="0" algn="l">
              <a:lnSpc>
                <a:spcPct val="115000"/>
              </a:lnSpc>
              <a:spcBef>
                <a:spcPts val="1000"/>
              </a:spcBef>
              <a:spcAft>
                <a:spcPts val="0"/>
              </a:spcAft>
              <a:buClr>
                <a:schemeClr val="lt1"/>
              </a:buClr>
              <a:buSzPts val="2400"/>
              <a:buFont typeface="Helvetica Neue"/>
              <a:buChar char="❏"/>
            </a:pPr>
            <a:r>
              <a:rPr lang="en" sz="2400">
                <a:solidFill>
                  <a:schemeClr val="lt1"/>
                </a:solidFill>
                <a:latin typeface="Helvetica Neue"/>
                <a:ea typeface="Helvetica Neue"/>
                <a:cs typeface="Helvetica Neue"/>
                <a:sym typeface="Helvetica Neue"/>
              </a:rPr>
              <a:t>“If A and B have almost identical environments</a:t>
            </a:r>
            <a:br>
              <a:rPr lang="en" sz="2400">
                <a:solidFill>
                  <a:schemeClr val="lt1"/>
                </a:solidFill>
                <a:latin typeface="Helvetica Neue"/>
                <a:ea typeface="Helvetica Neue"/>
                <a:cs typeface="Helvetica Neue"/>
                <a:sym typeface="Helvetica Neue"/>
              </a:rPr>
            </a:br>
            <a:r>
              <a:rPr lang="en" sz="2400">
                <a:solidFill>
                  <a:schemeClr val="lt1"/>
                </a:solidFill>
                <a:latin typeface="Helvetica Neue"/>
                <a:ea typeface="Helvetica Neue"/>
                <a:cs typeface="Helvetica Neue"/>
                <a:sym typeface="Helvetica Neue"/>
              </a:rPr>
              <a:t> we say that they are synonyms”</a:t>
            </a:r>
            <a:endParaRPr sz="2400">
              <a:solidFill>
                <a:schemeClr val="lt1"/>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chemeClr val="lt1"/>
              </a:buClr>
              <a:buSzPts val="2200"/>
              <a:buFont typeface="Helvetica Neue"/>
              <a:buChar char="-"/>
            </a:pPr>
            <a:r>
              <a:rPr i="1" lang="en" sz="2200">
                <a:solidFill>
                  <a:schemeClr val="lt1"/>
                </a:solidFill>
                <a:latin typeface="Helvetica Neue"/>
                <a:ea typeface="Helvetica Neue"/>
                <a:cs typeface="Helvetica Neue"/>
                <a:sym typeface="Helvetica Neue"/>
              </a:rPr>
              <a:t>Harris 1954</a:t>
            </a:r>
            <a:endParaRPr i="1" sz="2200">
              <a:solidFill>
                <a:schemeClr val="lt1"/>
              </a:solidFill>
              <a:latin typeface="Helvetica Neue"/>
              <a:ea typeface="Helvetica Neue"/>
              <a:cs typeface="Helvetica Neue"/>
              <a:sym typeface="Helvetica Neue"/>
            </a:endParaRPr>
          </a:p>
        </p:txBody>
      </p:sp>
      <p:sp>
        <p:nvSpPr>
          <p:cNvPr id="130" name="Google Shape;130;p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Distributional Hypothesis</a:t>
            </a:r>
            <a:endParaRPr b="1" sz="3100">
              <a:latin typeface="Helvetica Neue"/>
              <a:ea typeface="Helvetica Neue"/>
              <a:cs typeface="Helvetica Neue"/>
              <a:sym typeface="Helvetica Neue"/>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g2071df2e3aa_0_19"/>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Popular embedding method.</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Very fast to train / compute.</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b="1" lang="en" sz="2200">
                <a:solidFill>
                  <a:schemeClr val="lt1"/>
                </a:solidFill>
                <a:latin typeface="Helvetica Neue"/>
                <a:ea typeface="Helvetica Neue"/>
                <a:cs typeface="Helvetica Neue"/>
                <a:sym typeface="Helvetica Neue"/>
              </a:rPr>
              <a:t>Idea</a:t>
            </a:r>
            <a:r>
              <a:rPr lang="en" sz="2200">
                <a:solidFill>
                  <a:schemeClr val="lt1"/>
                </a:solidFill>
                <a:latin typeface="Helvetica Neue"/>
                <a:ea typeface="Helvetica Neue"/>
                <a:cs typeface="Helvetica Neue"/>
                <a:sym typeface="Helvetica Neue"/>
              </a:rPr>
              <a:t>: Predict rather than count.</a:t>
            </a:r>
            <a:endParaRPr sz="2200">
              <a:solidFill>
                <a:schemeClr val="lt1"/>
              </a:solidFill>
              <a:latin typeface="Helvetica Neue"/>
              <a:ea typeface="Helvetica Neue"/>
              <a:cs typeface="Helvetica Neue"/>
              <a:sym typeface="Helvetica Neue"/>
            </a:endParaRPr>
          </a:p>
          <a:p>
            <a:pPr indent="-349250" lvl="1" marL="8001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Similar to language model, but </a:t>
            </a:r>
            <a:r>
              <a:rPr b="1" lang="en" sz="1900" u="sng">
                <a:solidFill>
                  <a:schemeClr val="lt1"/>
                </a:solidFill>
                <a:latin typeface="Helvetica Neue"/>
                <a:ea typeface="Helvetica Neue"/>
                <a:cs typeface="Helvetica Neue"/>
                <a:sym typeface="Helvetica Neue"/>
              </a:rPr>
              <a:t>predicting next word is NOT the goal</a:t>
            </a:r>
            <a:r>
              <a:rPr lang="en" sz="1900">
                <a:solidFill>
                  <a:schemeClr val="lt1"/>
                </a:solidFill>
                <a:latin typeface="Helvetica Neue"/>
                <a:ea typeface="Helvetica Neue"/>
                <a:cs typeface="Helvetica Neue"/>
                <a:sym typeface="Helvetica Neue"/>
              </a:rPr>
              <a:t>.</a:t>
            </a:r>
            <a:endParaRPr sz="1900">
              <a:solidFill>
                <a:schemeClr val="lt1"/>
              </a:solidFill>
              <a:latin typeface="Helvetica Neue"/>
              <a:ea typeface="Helvetica Neue"/>
              <a:cs typeface="Helvetica Neue"/>
              <a:sym typeface="Helvetica Neue"/>
            </a:endParaRPr>
          </a:p>
        </p:txBody>
      </p:sp>
      <p:sp>
        <p:nvSpPr>
          <p:cNvPr id="673" name="Google Shape;673;g2071df2e3aa_0_1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Word2Vec</a:t>
            </a:r>
            <a:endParaRPr b="1" sz="3100">
              <a:latin typeface="Helvetica Neue"/>
              <a:ea typeface="Helvetica Neue"/>
              <a:cs typeface="Helvetica Neue"/>
              <a:sym typeface="Helvetica Neue"/>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g2071df2e3aa_0_14"/>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Popular embedding method.</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Very fast to train / compute.</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b="1" lang="en" sz="2200">
                <a:solidFill>
                  <a:schemeClr val="lt1"/>
                </a:solidFill>
                <a:latin typeface="Helvetica Neue"/>
                <a:ea typeface="Helvetica Neue"/>
                <a:cs typeface="Helvetica Neue"/>
                <a:sym typeface="Helvetica Neue"/>
              </a:rPr>
              <a:t>Idea</a:t>
            </a:r>
            <a:r>
              <a:rPr lang="en" sz="2200">
                <a:solidFill>
                  <a:schemeClr val="lt1"/>
                </a:solidFill>
                <a:latin typeface="Helvetica Neue"/>
                <a:ea typeface="Helvetica Neue"/>
                <a:cs typeface="Helvetica Neue"/>
                <a:sym typeface="Helvetica Neue"/>
              </a:rPr>
              <a:t>: Predict rather than count.</a:t>
            </a:r>
            <a:endParaRPr sz="2200">
              <a:solidFill>
                <a:schemeClr val="lt1"/>
              </a:solidFill>
              <a:latin typeface="Helvetica Neue"/>
              <a:ea typeface="Helvetica Neue"/>
              <a:cs typeface="Helvetica Neue"/>
              <a:sym typeface="Helvetica Neue"/>
            </a:endParaRPr>
          </a:p>
          <a:p>
            <a:pPr indent="-349250" lvl="1" marL="8001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Similar to language model, but </a:t>
            </a:r>
            <a:r>
              <a:rPr b="1" lang="en" sz="1900" u="sng">
                <a:solidFill>
                  <a:schemeClr val="lt1"/>
                </a:solidFill>
                <a:latin typeface="Helvetica Neue"/>
                <a:ea typeface="Helvetica Neue"/>
                <a:cs typeface="Helvetica Neue"/>
                <a:sym typeface="Helvetica Neue"/>
              </a:rPr>
              <a:t>predicting next word is NOT the goal</a:t>
            </a:r>
            <a:r>
              <a:rPr lang="en" sz="1900">
                <a:solidFill>
                  <a:schemeClr val="lt1"/>
                </a:solidFill>
                <a:latin typeface="Helvetica Neue"/>
                <a:ea typeface="Helvetica Neue"/>
                <a:cs typeface="Helvetica Neue"/>
                <a:sym typeface="Helvetica Neue"/>
              </a:rPr>
              <a:t>.</a:t>
            </a:r>
            <a:endParaRPr sz="19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b="1" lang="en" sz="2200">
                <a:solidFill>
                  <a:schemeClr val="lt1"/>
                </a:solidFill>
                <a:latin typeface="Helvetica Neue"/>
                <a:ea typeface="Helvetica Neue"/>
                <a:cs typeface="Helvetica Neue"/>
                <a:sym typeface="Helvetica Neue"/>
              </a:rPr>
              <a:t>Intuition</a:t>
            </a:r>
            <a:r>
              <a:rPr lang="en" sz="2200">
                <a:solidFill>
                  <a:schemeClr val="lt1"/>
                </a:solidFill>
                <a:latin typeface="Helvetica Neue"/>
                <a:ea typeface="Helvetica Neue"/>
                <a:cs typeface="Helvetica Neue"/>
                <a:sym typeface="Helvetica Neue"/>
              </a:rPr>
              <a:t>: Words that are semantically similar often occur near each other in text.</a:t>
            </a:r>
            <a:endParaRPr sz="1900">
              <a:solidFill>
                <a:schemeClr val="lt1"/>
              </a:solidFill>
              <a:latin typeface="Helvetica Neue"/>
              <a:ea typeface="Helvetica Neue"/>
              <a:cs typeface="Helvetica Neue"/>
              <a:sym typeface="Helvetica Neue"/>
            </a:endParaRPr>
          </a:p>
        </p:txBody>
      </p:sp>
      <p:sp>
        <p:nvSpPr>
          <p:cNvPr id="679" name="Google Shape;679;g2071df2e3aa_0_1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Word2Vec</a:t>
            </a:r>
            <a:endParaRPr b="1" sz="3100">
              <a:latin typeface="Helvetica Neue"/>
              <a:ea typeface="Helvetica Neue"/>
              <a:cs typeface="Helvetica Neue"/>
              <a:sym typeface="Helvetica Neue"/>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g2071df2e3aa_0_315"/>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Popular embedding method.</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Very fast to train / compute.</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b="1" lang="en" sz="2200">
                <a:solidFill>
                  <a:schemeClr val="lt1"/>
                </a:solidFill>
                <a:latin typeface="Helvetica Neue"/>
                <a:ea typeface="Helvetica Neue"/>
                <a:cs typeface="Helvetica Neue"/>
                <a:sym typeface="Helvetica Neue"/>
              </a:rPr>
              <a:t>Idea</a:t>
            </a:r>
            <a:r>
              <a:rPr lang="en" sz="2200">
                <a:solidFill>
                  <a:schemeClr val="lt1"/>
                </a:solidFill>
                <a:latin typeface="Helvetica Neue"/>
                <a:ea typeface="Helvetica Neue"/>
                <a:cs typeface="Helvetica Neue"/>
                <a:sym typeface="Helvetica Neue"/>
              </a:rPr>
              <a:t>: Predict rather than count.</a:t>
            </a:r>
            <a:endParaRPr sz="2200">
              <a:solidFill>
                <a:schemeClr val="lt1"/>
              </a:solidFill>
              <a:latin typeface="Helvetica Neue"/>
              <a:ea typeface="Helvetica Neue"/>
              <a:cs typeface="Helvetica Neue"/>
              <a:sym typeface="Helvetica Neue"/>
            </a:endParaRPr>
          </a:p>
          <a:p>
            <a:pPr indent="-349250" lvl="1" marL="800100" rtl="0" algn="l">
              <a:lnSpc>
                <a:spcPct val="115000"/>
              </a:lnSpc>
              <a:spcBef>
                <a:spcPts val="1000"/>
              </a:spcBef>
              <a:spcAft>
                <a:spcPts val="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Similar to language model, but </a:t>
            </a:r>
            <a:r>
              <a:rPr b="1" lang="en" sz="1900" u="sng">
                <a:solidFill>
                  <a:schemeClr val="lt1"/>
                </a:solidFill>
                <a:latin typeface="Helvetica Neue"/>
                <a:ea typeface="Helvetica Neue"/>
                <a:cs typeface="Helvetica Neue"/>
                <a:sym typeface="Helvetica Neue"/>
              </a:rPr>
              <a:t>predicting next word is NOT the goal</a:t>
            </a:r>
            <a:r>
              <a:rPr lang="en" sz="1900">
                <a:solidFill>
                  <a:schemeClr val="lt1"/>
                </a:solidFill>
                <a:latin typeface="Helvetica Neue"/>
                <a:ea typeface="Helvetica Neue"/>
                <a:cs typeface="Helvetica Neue"/>
                <a:sym typeface="Helvetica Neue"/>
              </a:rPr>
              <a:t>.</a:t>
            </a:r>
            <a:endParaRPr sz="19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b="1" lang="en" sz="2200">
                <a:solidFill>
                  <a:schemeClr val="lt1"/>
                </a:solidFill>
                <a:latin typeface="Helvetica Neue"/>
                <a:ea typeface="Helvetica Neue"/>
                <a:cs typeface="Helvetica Neue"/>
                <a:sym typeface="Helvetica Neue"/>
              </a:rPr>
              <a:t>Intuition</a:t>
            </a:r>
            <a:r>
              <a:rPr lang="en" sz="2200">
                <a:solidFill>
                  <a:schemeClr val="lt1"/>
                </a:solidFill>
                <a:latin typeface="Helvetica Neue"/>
                <a:ea typeface="Helvetica Neue"/>
                <a:cs typeface="Helvetica Neue"/>
                <a:sym typeface="Helvetica Neue"/>
              </a:rPr>
              <a:t>: Words that are semantically similar often occur near each other in text.</a:t>
            </a:r>
            <a:endParaRPr sz="2200">
              <a:solidFill>
                <a:schemeClr val="lt1"/>
              </a:solidFill>
              <a:latin typeface="Helvetica Neue"/>
              <a:ea typeface="Helvetica Neue"/>
              <a:cs typeface="Helvetica Neue"/>
              <a:sym typeface="Helvetica Neue"/>
            </a:endParaRPr>
          </a:p>
          <a:p>
            <a:pPr indent="-349250" lvl="1" marL="800100" rtl="0" algn="l">
              <a:lnSpc>
                <a:spcPct val="115000"/>
              </a:lnSpc>
              <a:spcBef>
                <a:spcPts val="1000"/>
              </a:spcBef>
              <a:spcAft>
                <a:spcPts val="1000"/>
              </a:spcAft>
              <a:buClr>
                <a:schemeClr val="lt1"/>
              </a:buClr>
              <a:buSzPts val="1900"/>
              <a:buFont typeface="Helvetica Neue"/>
              <a:buChar char="■"/>
            </a:pPr>
            <a:r>
              <a:rPr lang="en" sz="1900">
                <a:solidFill>
                  <a:schemeClr val="lt1"/>
                </a:solidFill>
                <a:latin typeface="Helvetica Neue"/>
                <a:ea typeface="Helvetica Neue"/>
                <a:cs typeface="Helvetica Neue"/>
                <a:sym typeface="Helvetica Neue"/>
              </a:rPr>
              <a:t>Embeddings that are good at predicting neighboring words are also good at representing similarity.</a:t>
            </a:r>
            <a:endParaRPr sz="1900">
              <a:solidFill>
                <a:schemeClr val="lt1"/>
              </a:solidFill>
              <a:latin typeface="Helvetica Neue"/>
              <a:ea typeface="Helvetica Neue"/>
              <a:cs typeface="Helvetica Neue"/>
              <a:sym typeface="Helvetica Neue"/>
            </a:endParaRPr>
          </a:p>
        </p:txBody>
      </p:sp>
      <p:sp>
        <p:nvSpPr>
          <p:cNvPr id="685" name="Google Shape;685;g2071df2e3aa_0_31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Word2Vec</a:t>
            </a:r>
            <a:endParaRPr b="1" sz="3100">
              <a:latin typeface="Helvetica Neue"/>
              <a:ea typeface="Helvetica Neue"/>
              <a:cs typeface="Helvetica Neue"/>
              <a:sym typeface="Helvetica Neue"/>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46"/>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Word2Vec Algorithms Package</a:t>
            </a:r>
            <a:endParaRPr b="1" sz="3100">
              <a:latin typeface="Helvetica Neue"/>
              <a:ea typeface="Helvetica Neue"/>
              <a:cs typeface="Helvetica Neue"/>
              <a:sym typeface="Helvetica Neue"/>
            </a:endParaRPr>
          </a:p>
        </p:txBody>
      </p:sp>
      <p:pic>
        <p:nvPicPr>
          <p:cNvPr id="691" name="Google Shape;691;p46"/>
          <p:cNvPicPr preferRelativeResize="0"/>
          <p:nvPr/>
        </p:nvPicPr>
        <p:blipFill rotWithShape="1">
          <a:blip r:embed="rId3">
            <a:alphaModFix/>
          </a:blip>
          <a:srcRect b="0" l="0" r="0" t="0"/>
          <a:stretch/>
        </p:blipFill>
        <p:spPr>
          <a:xfrm>
            <a:off x="205450" y="867375"/>
            <a:ext cx="6652550" cy="391590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47"/>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Word2Vec Algorithms Package</a:t>
            </a:r>
            <a:endParaRPr b="1" sz="3100">
              <a:latin typeface="Helvetica Neue"/>
              <a:ea typeface="Helvetica Neue"/>
              <a:cs typeface="Helvetica Neue"/>
              <a:sym typeface="Helvetica Neue"/>
            </a:endParaRPr>
          </a:p>
        </p:txBody>
      </p:sp>
      <p:pic>
        <p:nvPicPr>
          <p:cNvPr id="697" name="Google Shape;697;p47"/>
          <p:cNvPicPr preferRelativeResize="0"/>
          <p:nvPr/>
        </p:nvPicPr>
        <p:blipFill rotWithShape="1">
          <a:blip r:embed="rId3">
            <a:alphaModFix/>
          </a:blip>
          <a:srcRect b="0" l="0" r="0" t="0"/>
          <a:stretch/>
        </p:blipFill>
        <p:spPr>
          <a:xfrm>
            <a:off x="205450" y="867375"/>
            <a:ext cx="6652550" cy="3915900"/>
          </a:xfrm>
          <a:prstGeom prst="rect">
            <a:avLst/>
          </a:prstGeom>
          <a:noFill/>
          <a:ln>
            <a:noFill/>
          </a:ln>
        </p:spPr>
      </p:pic>
      <p:sp>
        <p:nvSpPr>
          <p:cNvPr id="698" name="Google Shape;698;p47"/>
          <p:cNvSpPr txBox="1"/>
          <p:nvPr/>
        </p:nvSpPr>
        <p:spPr>
          <a:xfrm>
            <a:off x="6727775" y="2937075"/>
            <a:ext cx="2291100" cy="169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rgbClr val="000000"/>
              </a:buClr>
              <a:buSzPts val="2200"/>
              <a:buFont typeface="Arial"/>
              <a:buNone/>
            </a:pPr>
            <a:r>
              <a:rPr b="0" i="0" lang="en" sz="2200" u="none" cap="none" strike="noStrike">
                <a:solidFill>
                  <a:srgbClr val="FF0000"/>
                </a:solidFill>
                <a:latin typeface="Helvetica Neue"/>
                <a:ea typeface="Helvetica Neue"/>
                <a:cs typeface="Helvetica Neue"/>
                <a:sym typeface="Helvetica Neue"/>
              </a:rPr>
              <a:t>We will look at </a:t>
            </a:r>
            <a:r>
              <a:rPr b="1" i="0" lang="en" sz="2200" u="none" cap="none" strike="noStrike">
                <a:solidFill>
                  <a:srgbClr val="FF0000"/>
                </a:solidFill>
                <a:latin typeface="Helvetica Neue"/>
                <a:ea typeface="Helvetica Neue"/>
                <a:cs typeface="Helvetica Neue"/>
                <a:sym typeface="Helvetica Neue"/>
              </a:rPr>
              <a:t>Skip-gram with Negative Sampling SGNS</a:t>
            </a:r>
            <a:endParaRPr b="1" i="0" sz="1400" u="none" cap="none" strike="noStrike">
              <a:solidFill>
                <a:srgbClr val="FF0000"/>
              </a:solidFill>
              <a:latin typeface="Arial"/>
              <a:ea typeface="Arial"/>
              <a:cs typeface="Arial"/>
              <a:sym typeface="Arial"/>
            </a:endParaRPr>
          </a:p>
        </p:txBody>
      </p:sp>
      <p:sp>
        <p:nvSpPr>
          <p:cNvPr id="699" name="Google Shape;699;p47"/>
          <p:cNvSpPr/>
          <p:nvPr/>
        </p:nvSpPr>
        <p:spPr>
          <a:xfrm>
            <a:off x="115750" y="791900"/>
            <a:ext cx="3501300" cy="39159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48"/>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A word </a:t>
            </a:r>
            <a:r>
              <a:rPr i="1" lang="en" sz="2200">
                <a:solidFill>
                  <a:schemeClr val="lt1"/>
                </a:solidFill>
                <a:latin typeface="Helvetica Neue"/>
                <a:ea typeface="Helvetica Neue"/>
                <a:cs typeface="Helvetica Neue"/>
                <a:sym typeface="Helvetica Neue"/>
              </a:rPr>
              <a:t>w</a:t>
            </a:r>
            <a:r>
              <a:rPr lang="en" sz="2200">
                <a:solidFill>
                  <a:schemeClr val="lt1"/>
                </a:solidFill>
                <a:latin typeface="Helvetica Neue"/>
                <a:ea typeface="Helvetica Neue"/>
                <a:cs typeface="Helvetica Neue"/>
                <a:sym typeface="Helvetica Neue"/>
              </a:rPr>
              <a:t> that occurs near word </a:t>
            </a:r>
            <a:r>
              <a:rPr i="1" lang="en" sz="2200">
                <a:solidFill>
                  <a:schemeClr val="lt1"/>
                </a:solidFill>
                <a:latin typeface="Helvetica Neue"/>
                <a:ea typeface="Helvetica Neue"/>
                <a:cs typeface="Helvetica Neue"/>
                <a:sym typeface="Helvetica Neue"/>
              </a:rPr>
              <a:t>peach </a:t>
            </a:r>
            <a:r>
              <a:rPr lang="en" sz="2200">
                <a:solidFill>
                  <a:schemeClr val="lt1"/>
                </a:solidFill>
                <a:latin typeface="Helvetica Neue"/>
                <a:ea typeface="Helvetica Neue"/>
                <a:cs typeface="Helvetica Neue"/>
                <a:sym typeface="Helvetica Neue"/>
              </a:rPr>
              <a:t>in the corpus acts as the gold “correct answer” for supervised learning.</a:t>
            </a:r>
            <a:endParaRPr sz="2200">
              <a:solidFill>
                <a:schemeClr val="lt1"/>
              </a:solidFill>
              <a:latin typeface="Helvetica Neue"/>
              <a:ea typeface="Helvetica Neue"/>
              <a:cs typeface="Helvetica Neue"/>
              <a:sym typeface="Helvetica Neue"/>
            </a:endParaRPr>
          </a:p>
          <a:p>
            <a:pPr indent="-368300" lvl="1" marL="800100" rtl="0" algn="l">
              <a:lnSpc>
                <a:spcPct val="115000"/>
              </a:lnSpc>
              <a:spcBef>
                <a:spcPts val="1000"/>
              </a:spcBef>
              <a:spcAft>
                <a:spcPts val="0"/>
              </a:spcAft>
              <a:buClr>
                <a:schemeClr val="lt1"/>
              </a:buClr>
              <a:buSzPts val="2200"/>
              <a:buFont typeface="Helvetica Neue"/>
              <a:buChar char="■"/>
            </a:pPr>
            <a:r>
              <a:rPr i="1" lang="en" sz="2200">
                <a:solidFill>
                  <a:schemeClr val="lt1"/>
                </a:solidFill>
                <a:latin typeface="Helvetica Neue"/>
                <a:ea typeface="Helvetica Neue"/>
                <a:cs typeface="Helvetica Neue"/>
                <a:sym typeface="Helvetica Neue"/>
              </a:rPr>
              <a:t>Is word w likely to show up near peach?</a:t>
            </a:r>
            <a:endParaRPr sz="2200">
              <a:solidFill>
                <a:schemeClr val="lt1"/>
              </a:solidFill>
              <a:latin typeface="Helvetica Neue"/>
              <a:ea typeface="Helvetica Neue"/>
              <a:cs typeface="Helvetica Neue"/>
              <a:sym typeface="Helvetica Neue"/>
            </a:endParaRPr>
          </a:p>
        </p:txBody>
      </p:sp>
      <p:sp>
        <p:nvSpPr>
          <p:cNvPr id="705" name="Google Shape;705;p48"/>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Training with Self-Supervision</a:t>
            </a:r>
            <a:endParaRPr b="1" sz="3100">
              <a:latin typeface="Helvetica Neue"/>
              <a:ea typeface="Helvetica Neue"/>
              <a:cs typeface="Helvetica Neue"/>
              <a:sym typeface="Helvetica Neue"/>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g2071df2e3aa_0_24"/>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A word </a:t>
            </a:r>
            <a:r>
              <a:rPr i="1" lang="en" sz="2200">
                <a:solidFill>
                  <a:schemeClr val="lt1"/>
                </a:solidFill>
                <a:latin typeface="Helvetica Neue"/>
                <a:ea typeface="Helvetica Neue"/>
                <a:cs typeface="Helvetica Neue"/>
                <a:sym typeface="Helvetica Neue"/>
              </a:rPr>
              <a:t>w</a:t>
            </a:r>
            <a:r>
              <a:rPr lang="en" sz="2200">
                <a:solidFill>
                  <a:schemeClr val="lt1"/>
                </a:solidFill>
                <a:latin typeface="Helvetica Neue"/>
                <a:ea typeface="Helvetica Neue"/>
                <a:cs typeface="Helvetica Neue"/>
                <a:sym typeface="Helvetica Neue"/>
              </a:rPr>
              <a:t> that occurs near word </a:t>
            </a:r>
            <a:r>
              <a:rPr i="1" lang="en" sz="2200">
                <a:solidFill>
                  <a:schemeClr val="lt1"/>
                </a:solidFill>
                <a:latin typeface="Helvetica Neue"/>
                <a:ea typeface="Helvetica Neue"/>
                <a:cs typeface="Helvetica Neue"/>
                <a:sym typeface="Helvetica Neue"/>
              </a:rPr>
              <a:t>peach </a:t>
            </a:r>
            <a:r>
              <a:rPr lang="en" sz="2200">
                <a:solidFill>
                  <a:schemeClr val="lt1"/>
                </a:solidFill>
                <a:latin typeface="Helvetica Neue"/>
                <a:ea typeface="Helvetica Neue"/>
                <a:cs typeface="Helvetica Neue"/>
                <a:sym typeface="Helvetica Neue"/>
              </a:rPr>
              <a:t>in the corpus acts as the gold “correct answer” for supervised learning.</a:t>
            </a:r>
            <a:endParaRPr sz="2200">
              <a:solidFill>
                <a:schemeClr val="lt1"/>
              </a:solidFill>
              <a:latin typeface="Helvetica Neue"/>
              <a:ea typeface="Helvetica Neue"/>
              <a:cs typeface="Helvetica Neue"/>
              <a:sym typeface="Helvetica Neue"/>
            </a:endParaRPr>
          </a:p>
          <a:p>
            <a:pPr indent="-368300" lvl="1" marL="800100" rtl="0" algn="l">
              <a:lnSpc>
                <a:spcPct val="115000"/>
              </a:lnSpc>
              <a:spcBef>
                <a:spcPts val="1000"/>
              </a:spcBef>
              <a:spcAft>
                <a:spcPts val="0"/>
              </a:spcAft>
              <a:buClr>
                <a:schemeClr val="lt1"/>
              </a:buClr>
              <a:buSzPts val="2200"/>
              <a:buFont typeface="Helvetica Neue"/>
              <a:buChar char="■"/>
            </a:pPr>
            <a:r>
              <a:rPr i="1" lang="en" sz="2200">
                <a:solidFill>
                  <a:schemeClr val="lt1"/>
                </a:solidFill>
                <a:latin typeface="Helvetica Neue"/>
                <a:ea typeface="Helvetica Neue"/>
                <a:cs typeface="Helvetica Neue"/>
                <a:sym typeface="Helvetica Neue"/>
              </a:rPr>
              <a:t>Is word w likely to show up near peach?</a:t>
            </a:r>
            <a:endParaRPr i="1"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No need for human-labeled supervision.</a:t>
            </a:r>
            <a:endParaRPr sz="2200">
              <a:solidFill>
                <a:schemeClr val="lt1"/>
              </a:solidFill>
              <a:latin typeface="Helvetica Neue"/>
              <a:ea typeface="Helvetica Neue"/>
              <a:cs typeface="Helvetica Neue"/>
              <a:sym typeface="Helvetica Neue"/>
            </a:endParaRPr>
          </a:p>
        </p:txBody>
      </p:sp>
      <p:sp>
        <p:nvSpPr>
          <p:cNvPr id="711" name="Google Shape;711;g2071df2e3aa_0_2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Training with Self-Supervision</a:t>
            </a:r>
            <a:endParaRPr b="1" sz="3100">
              <a:latin typeface="Helvetica Neue"/>
              <a:ea typeface="Helvetica Neue"/>
              <a:cs typeface="Helvetica Neue"/>
              <a:sym typeface="Helvetica Neue"/>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g2071df2e3aa_0_29"/>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A word </a:t>
            </a:r>
            <a:r>
              <a:rPr i="1" lang="en" sz="2200">
                <a:solidFill>
                  <a:schemeClr val="lt1"/>
                </a:solidFill>
                <a:latin typeface="Helvetica Neue"/>
                <a:ea typeface="Helvetica Neue"/>
                <a:cs typeface="Helvetica Neue"/>
                <a:sym typeface="Helvetica Neue"/>
              </a:rPr>
              <a:t>w</a:t>
            </a:r>
            <a:r>
              <a:rPr lang="en" sz="2200">
                <a:solidFill>
                  <a:schemeClr val="lt1"/>
                </a:solidFill>
                <a:latin typeface="Helvetica Neue"/>
                <a:ea typeface="Helvetica Neue"/>
                <a:cs typeface="Helvetica Neue"/>
                <a:sym typeface="Helvetica Neue"/>
              </a:rPr>
              <a:t> that occurs near word </a:t>
            </a:r>
            <a:r>
              <a:rPr i="1" lang="en" sz="2200">
                <a:solidFill>
                  <a:schemeClr val="lt1"/>
                </a:solidFill>
                <a:latin typeface="Helvetica Neue"/>
                <a:ea typeface="Helvetica Neue"/>
                <a:cs typeface="Helvetica Neue"/>
                <a:sym typeface="Helvetica Neue"/>
              </a:rPr>
              <a:t>peach </a:t>
            </a:r>
            <a:r>
              <a:rPr lang="en" sz="2200">
                <a:solidFill>
                  <a:schemeClr val="lt1"/>
                </a:solidFill>
                <a:latin typeface="Helvetica Neue"/>
                <a:ea typeface="Helvetica Neue"/>
                <a:cs typeface="Helvetica Neue"/>
                <a:sym typeface="Helvetica Neue"/>
              </a:rPr>
              <a:t>in the corpus acts as the gold “correct answer” for supervised learning.</a:t>
            </a:r>
            <a:endParaRPr sz="2200">
              <a:solidFill>
                <a:schemeClr val="lt1"/>
              </a:solidFill>
              <a:latin typeface="Helvetica Neue"/>
              <a:ea typeface="Helvetica Neue"/>
              <a:cs typeface="Helvetica Neue"/>
              <a:sym typeface="Helvetica Neue"/>
            </a:endParaRPr>
          </a:p>
          <a:p>
            <a:pPr indent="-368300" lvl="1" marL="800100" rtl="0" algn="l">
              <a:lnSpc>
                <a:spcPct val="115000"/>
              </a:lnSpc>
              <a:spcBef>
                <a:spcPts val="1000"/>
              </a:spcBef>
              <a:spcAft>
                <a:spcPts val="0"/>
              </a:spcAft>
              <a:buClr>
                <a:schemeClr val="lt1"/>
              </a:buClr>
              <a:buSzPts val="2200"/>
              <a:buFont typeface="Helvetica Neue"/>
              <a:buChar char="■"/>
            </a:pPr>
            <a:r>
              <a:rPr i="1" lang="en" sz="2200">
                <a:solidFill>
                  <a:schemeClr val="lt1"/>
                </a:solidFill>
                <a:latin typeface="Helvetica Neue"/>
                <a:ea typeface="Helvetica Neue"/>
                <a:cs typeface="Helvetica Neue"/>
                <a:sym typeface="Helvetica Neue"/>
              </a:rPr>
              <a:t>Is word w likely to show up near peach?</a:t>
            </a:r>
            <a:endParaRPr i="1"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No need for human-labeled supervision.</a:t>
            </a:r>
            <a:endParaRPr sz="22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Idea originates from Neural Language Modeling</a:t>
            </a:r>
            <a:endParaRPr sz="2200">
              <a:solidFill>
                <a:schemeClr val="lt1"/>
              </a:solidFill>
              <a:latin typeface="Helvetica Neue"/>
              <a:ea typeface="Helvetica Neue"/>
              <a:cs typeface="Helvetica Neue"/>
              <a:sym typeface="Helvetica Neue"/>
            </a:endParaRPr>
          </a:p>
          <a:p>
            <a:pPr indent="-355600" lvl="1" marL="800100" rtl="0" algn="l">
              <a:lnSpc>
                <a:spcPct val="115000"/>
              </a:lnSpc>
              <a:spcBef>
                <a:spcPts val="100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Bengio et al. 2003</a:t>
            </a:r>
            <a:endParaRPr sz="2000">
              <a:solidFill>
                <a:schemeClr val="lt1"/>
              </a:solidFill>
              <a:latin typeface="Helvetica Neue"/>
              <a:ea typeface="Helvetica Neue"/>
              <a:cs typeface="Helvetica Neue"/>
              <a:sym typeface="Helvetica Neue"/>
            </a:endParaRPr>
          </a:p>
          <a:p>
            <a:pPr indent="-355600" lvl="1" marL="800100" rtl="0" algn="l">
              <a:lnSpc>
                <a:spcPct val="115000"/>
              </a:lnSpc>
              <a:spcBef>
                <a:spcPts val="100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Collobert et al. 2011</a:t>
            </a:r>
            <a:endParaRPr sz="2000">
              <a:solidFill>
                <a:schemeClr val="lt1"/>
              </a:solidFill>
              <a:latin typeface="Helvetica Neue"/>
              <a:ea typeface="Helvetica Neue"/>
              <a:cs typeface="Helvetica Neue"/>
              <a:sym typeface="Helvetica Neue"/>
            </a:endParaRPr>
          </a:p>
        </p:txBody>
      </p:sp>
      <p:sp>
        <p:nvSpPr>
          <p:cNvPr id="717" name="Google Shape;717;g2071df2e3aa_0_2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Training with Self-Supervision</a:t>
            </a:r>
            <a:endParaRPr b="1" sz="3100">
              <a:latin typeface="Helvetica Neue"/>
              <a:ea typeface="Helvetica Neue"/>
              <a:cs typeface="Helvetica Neue"/>
              <a:sym typeface="Helvetica Neue"/>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49"/>
          <p:cNvSpPr txBox="1"/>
          <p:nvPr>
            <p:ph idx="1" type="body"/>
          </p:nvPr>
        </p:nvSpPr>
        <p:spPr>
          <a:xfrm>
            <a:off x="205450" y="1200875"/>
            <a:ext cx="8717100" cy="3341700"/>
          </a:xfrm>
          <a:prstGeom prst="rect">
            <a:avLst/>
          </a:prstGeom>
          <a:noFill/>
          <a:ln>
            <a:noFill/>
          </a:ln>
        </p:spPr>
        <p:txBody>
          <a:bodyPr anchorCtr="0" anchor="t" bIns="58925" lIns="58925" spcFirstLastPara="1" rIns="58925" wrap="square" tIns="58925">
            <a:noAutofit/>
          </a:bodyPr>
          <a:lstStyle/>
          <a:p>
            <a:pPr indent="-387350" lvl="0" marL="457200" rtl="0" algn="l">
              <a:lnSpc>
                <a:spcPct val="115000"/>
              </a:lnSpc>
              <a:spcBef>
                <a:spcPts val="0"/>
              </a:spcBef>
              <a:spcAft>
                <a:spcPts val="0"/>
              </a:spcAft>
              <a:buClr>
                <a:schemeClr val="lt1"/>
              </a:buClr>
              <a:buSzPts val="2500"/>
              <a:buFont typeface="Helvetica Neue"/>
              <a:buAutoNum type="arabicPeriod"/>
            </a:pPr>
            <a:r>
              <a:rPr lang="en" sz="2500">
                <a:solidFill>
                  <a:schemeClr val="lt1"/>
                </a:solidFill>
                <a:latin typeface="Helvetica Neue"/>
                <a:ea typeface="Helvetica Neue"/>
                <a:cs typeface="Helvetica Neue"/>
                <a:sym typeface="Helvetica Neue"/>
              </a:rPr>
              <a:t>Treat target word </a:t>
            </a:r>
            <a:r>
              <a:rPr i="1" lang="en" sz="2500">
                <a:solidFill>
                  <a:schemeClr val="lt1"/>
                </a:solidFill>
                <a:latin typeface="Helvetica Neue"/>
                <a:ea typeface="Helvetica Neue"/>
                <a:cs typeface="Helvetica Neue"/>
                <a:sym typeface="Helvetica Neue"/>
              </a:rPr>
              <a:t>t</a:t>
            </a:r>
            <a:r>
              <a:rPr lang="en" sz="2500">
                <a:solidFill>
                  <a:schemeClr val="lt1"/>
                </a:solidFill>
                <a:latin typeface="Helvetica Neue"/>
                <a:ea typeface="Helvetica Neue"/>
                <a:cs typeface="Helvetica Neue"/>
                <a:sym typeface="Helvetica Neue"/>
              </a:rPr>
              <a:t> and a neighboring context word </a:t>
            </a:r>
            <a:r>
              <a:rPr i="1" lang="en" sz="2500">
                <a:solidFill>
                  <a:schemeClr val="lt1"/>
                </a:solidFill>
                <a:latin typeface="Helvetica Neue"/>
                <a:ea typeface="Helvetica Neue"/>
                <a:cs typeface="Helvetica Neue"/>
                <a:sym typeface="Helvetica Neue"/>
              </a:rPr>
              <a:t>c</a:t>
            </a:r>
            <a:r>
              <a:rPr lang="en" sz="2500">
                <a:solidFill>
                  <a:schemeClr val="lt1"/>
                </a:solidFill>
                <a:latin typeface="Helvetica Neue"/>
                <a:ea typeface="Helvetica Neue"/>
                <a:cs typeface="Helvetica Neue"/>
                <a:sym typeface="Helvetica Neue"/>
              </a:rPr>
              <a:t> as </a:t>
            </a:r>
            <a:r>
              <a:rPr b="1" lang="en" sz="2500">
                <a:solidFill>
                  <a:schemeClr val="lt1"/>
                </a:solidFill>
                <a:latin typeface="Helvetica Neue"/>
                <a:ea typeface="Helvetica Neue"/>
                <a:cs typeface="Helvetica Neue"/>
                <a:sym typeface="Helvetica Neue"/>
              </a:rPr>
              <a:t>positive examples</a:t>
            </a:r>
            <a:r>
              <a:rPr lang="en" sz="2500">
                <a:solidFill>
                  <a:schemeClr val="lt1"/>
                </a:solidFill>
                <a:latin typeface="Helvetica Neue"/>
                <a:ea typeface="Helvetica Neue"/>
                <a:cs typeface="Helvetica Neue"/>
                <a:sym typeface="Helvetica Neue"/>
              </a:rPr>
              <a:t>.</a:t>
            </a:r>
            <a:endParaRPr sz="2500">
              <a:solidFill>
                <a:schemeClr val="lt1"/>
              </a:solidFill>
              <a:latin typeface="Helvetica Neue"/>
              <a:ea typeface="Helvetica Neue"/>
              <a:cs typeface="Helvetica Neue"/>
              <a:sym typeface="Helvetica Neue"/>
            </a:endParaRPr>
          </a:p>
        </p:txBody>
      </p:sp>
      <p:sp>
        <p:nvSpPr>
          <p:cNvPr id="723" name="Google Shape;723;p4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Skip-Gram Sketch: </a:t>
            </a:r>
            <a:br>
              <a:rPr b="1" lang="en" sz="3100">
                <a:latin typeface="Helvetica Neue"/>
                <a:ea typeface="Helvetica Neue"/>
                <a:cs typeface="Helvetica Neue"/>
                <a:sym typeface="Helvetica Neue"/>
              </a:rPr>
            </a:br>
            <a:r>
              <a:rPr b="1" lang="en" sz="2700">
                <a:latin typeface="Helvetica Neue"/>
                <a:ea typeface="Helvetica Neue"/>
                <a:cs typeface="Helvetica Neue"/>
                <a:sym typeface="Helvetica Neue"/>
              </a:rPr>
              <a:t>Predict if Candidate </a:t>
            </a:r>
            <a:r>
              <a:rPr b="1" i="1" lang="en" sz="2700">
                <a:latin typeface="Helvetica Neue"/>
                <a:ea typeface="Helvetica Neue"/>
                <a:cs typeface="Helvetica Neue"/>
                <a:sym typeface="Helvetica Neue"/>
              </a:rPr>
              <a:t>w</a:t>
            </a:r>
            <a:r>
              <a:rPr b="1" lang="en" sz="2700">
                <a:latin typeface="Helvetica Neue"/>
                <a:ea typeface="Helvetica Neue"/>
                <a:cs typeface="Helvetica Neue"/>
                <a:sym typeface="Helvetica Neue"/>
              </a:rPr>
              <a:t> is a “Neighbor”</a:t>
            </a:r>
            <a:endParaRPr b="1" sz="2700">
              <a:latin typeface="Helvetica Neue"/>
              <a:ea typeface="Helvetica Neue"/>
              <a:cs typeface="Helvetica Neue"/>
              <a:sym typeface="Helvetica Neue"/>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g2071df2e3aa_0_39"/>
          <p:cNvSpPr txBox="1"/>
          <p:nvPr>
            <p:ph idx="1" type="body"/>
          </p:nvPr>
        </p:nvSpPr>
        <p:spPr>
          <a:xfrm>
            <a:off x="205450" y="1200875"/>
            <a:ext cx="8717100" cy="3341700"/>
          </a:xfrm>
          <a:prstGeom prst="rect">
            <a:avLst/>
          </a:prstGeom>
          <a:noFill/>
          <a:ln>
            <a:noFill/>
          </a:ln>
        </p:spPr>
        <p:txBody>
          <a:bodyPr anchorCtr="0" anchor="t" bIns="58925" lIns="58925" spcFirstLastPara="1" rIns="58925" wrap="square" tIns="58925">
            <a:noAutofit/>
          </a:bodyPr>
          <a:lstStyle/>
          <a:p>
            <a:pPr indent="-387350" lvl="0" marL="457200" rtl="0" algn="l">
              <a:lnSpc>
                <a:spcPct val="115000"/>
              </a:lnSpc>
              <a:spcBef>
                <a:spcPts val="0"/>
              </a:spcBef>
              <a:spcAft>
                <a:spcPts val="0"/>
              </a:spcAft>
              <a:buClr>
                <a:schemeClr val="lt1"/>
              </a:buClr>
              <a:buSzPts val="2500"/>
              <a:buFont typeface="Helvetica Neue"/>
              <a:buAutoNum type="arabicPeriod"/>
            </a:pPr>
            <a:r>
              <a:rPr lang="en" sz="2500">
                <a:solidFill>
                  <a:schemeClr val="lt1"/>
                </a:solidFill>
                <a:latin typeface="Helvetica Neue"/>
                <a:ea typeface="Helvetica Neue"/>
                <a:cs typeface="Helvetica Neue"/>
                <a:sym typeface="Helvetica Neue"/>
              </a:rPr>
              <a:t>Treat target word </a:t>
            </a:r>
            <a:r>
              <a:rPr i="1" lang="en" sz="2500">
                <a:solidFill>
                  <a:schemeClr val="lt1"/>
                </a:solidFill>
                <a:latin typeface="Helvetica Neue"/>
                <a:ea typeface="Helvetica Neue"/>
                <a:cs typeface="Helvetica Neue"/>
                <a:sym typeface="Helvetica Neue"/>
              </a:rPr>
              <a:t>t</a:t>
            </a:r>
            <a:r>
              <a:rPr lang="en" sz="2500">
                <a:solidFill>
                  <a:schemeClr val="lt1"/>
                </a:solidFill>
                <a:latin typeface="Helvetica Neue"/>
                <a:ea typeface="Helvetica Neue"/>
                <a:cs typeface="Helvetica Neue"/>
                <a:sym typeface="Helvetica Neue"/>
              </a:rPr>
              <a:t> and a neighboring context word </a:t>
            </a:r>
            <a:r>
              <a:rPr i="1" lang="en" sz="2500">
                <a:solidFill>
                  <a:schemeClr val="lt1"/>
                </a:solidFill>
                <a:latin typeface="Helvetica Neue"/>
                <a:ea typeface="Helvetica Neue"/>
                <a:cs typeface="Helvetica Neue"/>
                <a:sym typeface="Helvetica Neue"/>
              </a:rPr>
              <a:t>c</a:t>
            </a:r>
            <a:r>
              <a:rPr lang="en" sz="2500">
                <a:solidFill>
                  <a:schemeClr val="lt1"/>
                </a:solidFill>
                <a:latin typeface="Helvetica Neue"/>
                <a:ea typeface="Helvetica Neue"/>
                <a:cs typeface="Helvetica Neue"/>
                <a:sym typeface="Helvetica Neue"/>
              </a:rPr>
              <a:t> as </a:t>
            </a:r>
            <a:r>
              <a:rPr b="1" lang="en" sz="2500">
                <a:solidFill>
                  <a:schemeClr val="lt1"/>
                </a:solidFill>
                <a:latin typeface="Helvetica Neue"/>
                <a:ea typeface="Helvetica Neue"/>
                <a:cs typeface="Helvetica Neue"/>
                <a:sym typeface="Helvetica Neue"/>
              </a:rPr>
              <a:t>positive examples</a:t>
            </a:r>
            <a:r>
              <a:rPr lang="en" sz="2500">
                <a:solidFill>
                  <a:schemeClr val="lt1"/>
                </a:solidFill>
                <a:latin typeface="Helvetica Neue"/>
                <a:ea typeface="Helvetica Neue"/>
                <a:cs typeface="Helvetica Neue"/>
                <a:sym typeface="Helvetica Neue"/>
              </a:rPr>
              <a:t>.</a:t>
            </a:r>
            <a:endParaRPr sz="2500">
              <a:solidFill>
                <a:schemeClr val="lt1"/>
              </a:solidFill>
              <a:latin typeface="Helvetica Neue"/>
              <a:ea typeface="Helvetica Neue"/>
              <a:cs typeface="Helvetica Neue"/>
              <a:sym typeface="Helvetica Neue"/>
            </a:endParaRPr>
          </a:p>
          <a:p>
            <a:pPr indent="-387350" lvl="0" marL="457200" rtl="0" algn="l">
              <a:lnSpc>
                <a:spcPct val="115000"/>
              </a:lnSpc>
              <a:spcBef>
                <a:spcPts val="1000"/>
              </a:spcBef>
              <a:spcAft>
                <a:spcPts val="0"/>
              </a:spcAft>
              <a:buClr>
                <a:schemeClr val="lt1"/>
              </a:buClr>
              <a:buSzPts val="2500"/>
              <a:buFont typeface="Helvetica Neue"/>
              <a:buAutoNum type="arabicPeriod"/>
            </a:pPr>
            <a:r>
              <a:rPr lang="en" sz="2500">
                <a:solidFill>
                  <a:schemeClr val="lt1"/>
                </a:solidFill>
                <a:latin typeface="Helvetica Neue"/>
                <a:ea typeface="Helvetica Neue"/>
                <a:cs typeface="Helvetica Neue"/>
                <a:sym typeface="Helvetica Neue"/>
              </a:rPr>
              <a:t>Randomly sample other words in the lexicon to get negative samples.</a:t>
            </a:r>
            <a:endParaRPr sz="2500">
              <a:solidFill>
                <a:schemeClr val="lt1"/>
              </a:solidFill>
              <a:latin typeface="Helvetica Neue"/>
              <a:ea typeface="Helvetica Neue"/>
              <a:cs typeface="Helvetica Neue"/>
              <a:sym typeface="Helvetica Neue"/>
            </a:endParaRPr>
          </a:p>
        </p:txBody>
      </p:sp>
      <p:sp>
        <p:nvSpPr>
          <p:cNvPr id="729" name="Google Shape;729;g2071df2e3aa_0_3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Skip-Gram Sketch: </a:t>
            </a:r>
            <a:br>
              <a:rPr b="1" lang="en" sz="3100">
                <a:latin typeface="Helvetica Neue"/>
                <a:ea typeface="Helvetica Neue"/>
                <a:cs typeface="Helvetica Neue"/>
                <a:sym typeface="Helvetica Neue"/>
              </a:rPr>
            </a:br>
            <a:r>
              <a:rPr b="1" lang="en" sz="2700">
                <a:latin typeface="Helvetica Neue"/>
                <a:ea typeface="Helvetica Neue"/>
                <a:cs typeface="Helvetica Neue"/>
                <a:sym typeface="Helvetica Neue"/>
              </a:rPr>
              <a:t>Predict if Candidate </a:t>
            </a:r>
            <a:r>
              <a:rPr b="1" i="1" lang="en" sz="2700">
                <a:latin typeface="Helvetica Neue"/>
                <a:ea typeface="Helvetica Neue"/>
                <a:cs typeface="Helvetica Neue"/>
                <a:sym typeface="Helvetica Neue"/>
              </a:rPr>
              <a:t>w</a:t>
            </a:r>
            <a:r>
              <a:rPr b="1" lang="en" sz="2700">
                <a:latin typeface="Helvetica Neue"/>
                <a:ea typeface="Helvetica Neue"/>
                <a:cs typeface="Helvetica Neue"/>
                <a:sym typeface="Helvetica Neue"/>
              </a:rPr>
              <a:t> is a “Neighbor”</a:t>
            </a:r>
            <a:endParaRPr b="1" sz="2700">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Example: What does OngChoi Mean?</a:t>
            </a:r>
            <a:endParaRPr b="1" sz="3100">
              <a:latin typeface="Helvetica Neue"/>
              <a:ea typeface="Helvetica Neue"/>
              <a:cs typeface="Helvetica Neue"/>
              <a:sym typeface="Helvetica Neue"/>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g2071df2e3aa_0_44"/>
          <p:cNvSpPr txBox="1"/>
          <p:nvPr>
            <p:ph idx="1" type="body"/>
          </p:nvPr>
        </p:nvSpPr>
        <p:spPr>
          <a:xfrm>
            <a:off x="205450" y="1200875"/>
            <a:ext cx="8717100" cy="3341700"/>
          </a:xfrm>
          <a:prstGeom prst="rect">
            <a:avLst/>
          </a:prstGeom>
          <a:noFill/>
          <a:ln>
            <a:noFill/>
          </a:ln>
        </p:spPr>
        <p:txBody>
          <a:bodyPr anchorCtr="0" anchor="t" bIns="58925" lIns="58925" spcFirstLastPara="1" rIns="58925" wrap="square" tIns="58925">
            <a:noAutofit/>
          </a:bodyPr>
          <a:lstStyle/>
          <a:p>
            <a:pPr indent="-387350" lvl="0" marL="457200" rtl="0" algn="l">
              <a:lnSpc>
                <a:spcPct val="115000"/>
              </a:lnSpc>
              <a:spcBef>
                <a:spcPts val="0"/>
              </a:spcBef>
              <a:spcAft>
                <a:spcPts val="0"/>
              </a:spcAft>
              <a:buClr>
                <a:schemeClr val="lt1"/>
              </a:buClr>
              <a:buSzPts val="2500"/>
              <a:buFont typeface="Helvetica Neue"/>
              <a:buAutoNum type="arabicPeriod"/>
            </a:pPr>
            <a:r>
              <a:rPr lang="en" sz="2500">
                <a:solidFill>
                  <a:schemeClr val="lt1"/>
                </a:solidFill>
                <a:latin typeface="Helvetica Neue"/>
                <a:ea typeface="Helvetica Neue"/>
                <a:cs typeface="Helvetica Neue"/>
                <a:sym typeface="Helvetica Neue"/>
              </a:rPr>
              <a:t>Treat target word </a:t>
            </a:r>
            <a:r>
              <a:rPr i="1" lang="en" sz="2500">
                <a:solidFill>
                  <a:schemeClr val="lt1"/>
                </a:solidFill>
                <a:latin typeface="Helvetica Neue"/>
                <a:ea typeface="Helvetica Neue"/>
                <a:cs typeface="Helvetica Neue"/>
                <a:sym typeface="Helvetica Neue"/>
              </a:rPr>
              <a:t>t</a:t>
            </a:r>
            <a:r>
              <a:rPr lang="en" sz="2500">
                <a:solidFill>
                  <a:schemeClr val="lt1"/>
                </a:solidFill>
                <a:latin typeface="Helvetica Neue"/>
                <a:ea typeface="Helvetica Neue"/>
                <a:cs typeface="Helvetica Neue"/>
                <a:sym typeface="Helvetica Neue"/>
              </a:rPr>
              <a:t> and a neighboring context word </a:t>
            </a:r>
            <a:r>
              <a:rPr i="1" lang="en" sz="2500">
                <a:solidFill>
                  <a:schemeClr val="lt1"/>
                </a:solidFill>
                <a:latin typeface="Helvetica Neue"/>
                <a:ea typeface="Helvetica Neue"/>
                <a:cs typeface="Helvetica Neue"/>
                <a:sym typeface="Helvetica Neue"/>
              </a:rPr>
              <a:t>c</a:t>
            </a:r>
            <a:r>
              <a:rPr lang="en" sz="2500">
                <a:solidFill>
                  <a:schemeClr val="lt1"/>
                </a:solidFill>
                <a:latin typeface="Helvetica Neue"/>
                <a:ea typeface="Helvetica Neue"/>
                <a:cs typeface="Helvetica Neue"/>
                <a:sym typeface="Helvetica Neue"/>
              </a:rPr>
              <a:t> as </a:t>
            </a:r>
            <a:r>
              <a:rPr b="1" lang="en" sz="2500">
                <a:solidFill>
                  <a:schemeClr val="lt1"/>
                </a:solidFill>
                <a:latin typeface="Helvetica Neue"/>
                <a:ea typeface="Helvetica Neue"/>
                <a:cs typeface="Helvetica Neue"/>
                <a:sym typeface="Helvetica Neue"/>
              </a:rPr>
              <a:t>positive examples</a:t>
            </a:r>
            <a:r>
              <a:rPr lang="en" sz="2500">
                <a:solidFill>
                  <a:schemeClr val="lt1"/>
                </a:solidFill>
                <a:latin typeface="Helvetica Neue"/>
                <a:ea typeface="Helvetica Neue"/>
                <a:cs typeface="Helvetica Neue"/>
                <a:sym typeface="Helvetica Neue"/>
              </a:rPr>
              <a:t>.</a:t>
            </a:r>
            <a:endParaRPr sz="2500">
              <a:solidFill>
                <a:schemeClr val="lt1"/>
              </a:solidFill>
              <a:latin typeface="Helvetica Neue"/>
              <a:ea typeface="Helvetica Neue"/>
              <a:cs typeface="Helvetica Neue"/>
              <a:sym typeface="Helvetica Neue"/>
            </a:endParaRPr>
          </a:p>
          <a:p>
            <a:pPr indent="-387350" lvl="0" marL="457200" rtl="0" algn="l">
              <a:lnSpc>
                <a:spcPct val="115000"/>
              </a:lnSpc>
              <a:spcBef>
                <a:spcPts val="1000"/>
              </a:spcBef>
              <a:spcAft>
                <a:spcPts val="0"/>
              </a:spcAft>
              <a:buClr>
                <a:schemeClr val="lt1"/>
              </a:buClr>
              <a:buSzPts val="2500"/>
              <a:buFont typeface="Helvetica Neue"/>
              <a:buAutoNum type="arabicPeriod"/>
            </a:pPr>
            <a:r>
              <a:rPr lang="en" sz="2500">
                <a:solidFill>
                  <a:schemeClr val="lt1"/>
                </a:solidFill>
                <a:latin typeface="Helvetica Neue"/>
                <a:ea typeface="Helvetica Neue"/>
                <a:cs typeface="Helvetica Neue"/>
                <a:sym typeface="Helvetica Neue"/>
              </a:rPr>
              <a:t>Randomly sample other words in the lexicon to get negative samples.</a:t>
            </a:r>
            <a:endParaRPr sz="2500">
              <a:solidFill>
                <a:schemeClr val="lt1"/>
              </a:solidFill>
              <a:latin typeface="Helvetica Neue"/>
              <a:ea typeface="Helvetica Neue"/>
              <a:cs typeface="Helvetica Neue"/>
              <a:sym typeface="Helvetica Neue"/>
            </a:endParaRPr>
          </a:p>
          <a:p>
            <a:pPr indent="-387350" lvl="0" marL="457200" rtl="0" algn="l">
              <a:lnSpc>
                <a:spcPct val="115000"/>
              </a:lnSpc>
              <a:spcBef>
                <a:spcPts val="1000"/>
              </a:spcBef>
              <a:spcAft>
                <a:spcPts val="0"/>
              </a:spcAft>
              <a:buClr>
                <a:schemeClr val="lt1"/>
              </a:buClr>
              <a:buSzPts val="2500"/>
              <a:buFont typeface="Helvetica Neue"/>
              <a:buAutoNum type="arabicPeriod"/>
            </a:pPr>
            <a:r>
              <a:rPr lang="en" sz="2500">
                <a:solidFill>
                  <a:schemeClr val="lt1"/>
                </a:solidFill>
                <a:latin typeface="Helvetica Neue"/>
                <a:ea typeface="Helvetica Neue"/>
                <a:cs typeface="Helvetica Neue"/>
                <a:sym typeface="Helvetica Neue"/>
              </a:rPr>
              <a:t>Use logistic regression to train a classifier to distinguish those two cases.</a:t>
            </a:r>
            <a:endParaRPr sz="2500">
              <a:solidFill>
                <a:schemeClr val="lt1"/>
              </a:solidFill>
              <a:latin typeface="Helvetica Neue"/>
              <a:ea typeface="Helvetica Neue"/>
              <a:cs typeface="Helvetica Neue"/>
              <a:sym typeface="Helvetica Neue"/>
            </a:endParaRPr>
          </a:p>
        </p:txBody>
      </p:sp>
      <p:sp>
        <p:nvSpPr>
          <p:cNvPr id="735" name="Google Shape;735;g2071df2e3aa_0_4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Skip-Gram Sketch: </a:t>
            </a:r>
            <a:br>
              <a:rPr b="1" lang="en" sz="3100">
                <a:latin typeface="Helvetica Neue"/>
                <a:ea typeface="Helvetica Neue"/>
                <a:cs typeface="Helvetica Neue"/>
                <a:sym typeface="Helvetica Neue"/>
              </a:rPr>
            </a:br>
            <a:r>
              <a:rPr b="1" lang="en" sz="2700">
                <a:latin typeface="Helvetica Neue"/>
                <a:ea typeface="Helvetica Neue"/>
                <a:cs typeface="Helvetica Neue"/>
                <a:sym typeface="Helvetica Neue"/>
              </a:rPr>
              <a:t>Predict if Candidate </a:t>
            </a:r>
            <a:r>
              <a:rPr b="1" i="1" lang="en" sz="2700">
                <a:latin typeface="Helvetica Neue"/>
                <a:ea typeface="Helvetica Neue"/>
                <a:cs typeface="Helvetica Neue"/>
                <a:sym typeface="Helvetica Neue"/>
              </a:rPr>
              <a:t>w</a:t>
            </a:r>
            <a:r>
              <a:rPr b="1" lang="en" sz="2700">
                <a:latin typeface="Helvetica Neue"/>
                <a:ea typeface="Helvetica Neue"/>
                <a:cs typeface="Helvetica Neue"/>
                <a:sym typeface="Helvetica Neue"/>
              </a:rPr>
              <a:t> is a “Neighbor”</a:t>
            </a:r>
            <a:endParaRPr b="1" sz="2700">
              <a:latin typeface="Helvetica Neue"/>
              <a:ea typeface="Helvetica Neue"/>
              <a:cs typeface="Helvetica Neue"/>
              <a:sym typeface="Helvetica Neue"/>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g2071df2e3aa_0_49"/>
          <p:cNvSpPr txBox="1"/>
          <p:nvPr>
            <p:ph idx="1" type="body"/>
          </p:nvPr>
        </p:nvSpPr>
        <p:spPr>
          <a:xfrm>
            <a:off x="205450" y="1200875"/>
            <a:ext cx="8717100" cy="3341700"/>
          </a:xfrm>
          <a:prstGeom prst="rect">
            <a:avLst/>
          </a:prstGeom>
          <a:noFill/>
          <a:ln>
            <a:noFill/>
          </a:ln>
        </p:spPr>
        <p:txBody>
          <a:bodyPr anchorCtr="0" anchor="t" bIns="58925" lIns="58925" spcFirstLastPara="1" rIns="58925" wrap="square" tIns="58925">
            <a:noAutofit/>
          </a:bodyPr>
          <a:lstStyle/>
          <a:p>
            <a:pPr indent="-387350" lvl="0" marL="457200" rtl="0" algn="l">
              <a:lnSpc>
                <a:spcPct val="115000"/>
              </a:lnSpc>
              <a:spcBef>
                <a:spcPts val="0"/>
              </a:spcBef>
              <a:spcAft>
                <a:spcPts val="0"/>
              </a:spcAft>
              <a:buClr>
                <a:schemeClr val="lt1"/>
              </a:buClr>
              <a:buSzPts val="2500"/>
              <a:buFont typeface="Helvetica Neue"/>
              <a:buAutoNum type="arabicPeriod"/>
            </a:pPr>
            <a:r>
              <a:rPr lang="en" sz="2500">
                <a:solidFill>
                  <a:schemeClr val="lt1"/>
                </a:solidFill>
                <a:latin typeface="Helvetica Neue"/>
                <a:ea typeface="Helvetica Neue"/>
                <a:cs typeface="Helvetica Neue"/>
                <a:sym typeface="Helvetica Neue"/>
              </a:rPr>
              <a:t>Treat target word </a:t>
            </a:r>
            <a:r>
              <a:rPr i="1" lang="en" sz="2500">
                <a:solidFill>
                  <a:schemeClr val="lt1"/>
                </a:solidFill>
                <a:latin typeface="Helvetica Neue"/>
                <a:ea typeface="Helvetica Neue"/>
                <a:cs typeface="Helvetica Neue"/>
                <a:sym typeface="Helvetica Neue"/>
              </a:rPr>
              <a:t>t</a:t>
            </a:r>
            <a:r>
              <a:rPr lang="en" sz="2500">
                <a:solidFill>
                  <a:schemeClr val="lt1"/>
                </a:solidFill>
                <a:latin typeface="Helvetica Neue"/>
                <a:ea typeface="Helvetica Neue"/>
                <a:cs typeface="Helvetica Neue"/>
                <a:sym typeface="Helvetica Neue"/>
              </a:rPr>
              <a:t> and a neighboring context word </a:t>
            </a:r>
            <a:r>
              <a:rPr i="1" lang="en" sz="2500">
                <a:solidFill>
                  <a:schemeClr val="lt1"/>
                </a:solidFill>
                <a:latin typeface="Helvetica Neue"/>
                <a:ea typeface="Helvetica Neue"/>
                <a:cs typeface="Helvetica Neue"/>
                <a:sym typeface="Helvetica Neue"/>
              </a:rPr>
              <a:t>c</a:t>
            </a:r>
            <a:r>
              <a:rPr lang="en" sz="2500">
                <a:solidFill>
                  <a:schemeClr val="lt1"/>
                </a:solidFill>
                <a:latin typeface="Helvetica Neue"/>
                <a:ea typeface="Helvetica Neue"/>
                <a:cs typeface="Helvetica Neue"/>
                <a:sym typeface="Helvetica Neue"/>
              </a:rPr>
              <a:t> as </a:t>
            </a:r>
            <a:r>
              <a:rPr b="1" lang="en" sz="2500">
                <a:solidFill>
                  <a:schemeClr val="lt1"/>
                </a:solidFill>
                <a:latin typeface="Helvetica Neue"/>
                <a:ea typeface="Helvetica Neue"/>
                <a:cs typeface="Helvetica Neue"/>
                <a:sym typeface="Helvetica Neue"/>
              </a:rPr>
              <a:t>positive examples</a:t>
            </a:r>
            <a:r>
              <a:rPr lang="en" sz="2500">
                <a:solidFill>
                  <a:schemeClr val="lt1"/>
                </a:solidFill>
                <a:latin typeface="Helvetica Neue"/>
                <a:ea typeface="Helvetica Neue"/>
                <a:cs typeface="Helvetica Neue"/>
                <a:sym typeface="Helvetica Neue"/>
              </a:rPr>
              <a:t>.</a:t>
            </a:r>
            <a:endParaRPr sz="2500">
              <a:solidFill>
                <a:schemeClr val="lt1"/>
              </a:solidFill>
              <a:latin typeface="Helvetica Neue"/>
              <a:ea typeface="Helvetica Neue"/>
              <a:cs typeface="Helvetica Neue"/>
              <a:sym typeface="Helvetica Neue"/>
            </a:endParaRPr>
          </a:p>
          <a:p>
            <a:pPr indent="-387350" lvl="0" marL="457200" rtl="0" algn="l">
              <a:lnSpc>
                <a:spcPct val="115000"/>
              </a:lnSpc>
              <a:spcBef>
                <a:spcPts val="1000"/>
              </a:spcBef>
              <a:spcAft>
                <a:spcPts val="0"/>
              </a:spcAft>
              <a:buClr>
                <a:schemeClr val="lt1"/>
              </a:buClr>
              <a:buSzPts val="2500"/>
              <a:buFont typeface="Helvetica Neue"/>
              <a:buAutoNum type="arabicPeriod"/>
            </a:pPr>
            <a:r>
              <a:rPr lang="en" sz="2500">
                <a:solidFill>
                  <a:schemeClr val="lt1"/>
                </a:solidFill>
                <a:latin typeface="Helvetica Neue"/>
                <a:ea typeface="Helvetica Neue"/>
                <a:cs typeface="Helvetica Neue"/>
                <a:sym typeface="Helvetica Neue"/>
              </a:rPr>
              <a:t>Randomly sample other words in the lexicon to get negative samples.</a:t>
            </a:r>
            <a:endParaRPr sz="2500">
              <a:solidFill>
                <a:schemeClr val="lt1"/>
              </a:solidFill>
              <a:latin typeface="Helvetica Neue"/>
              <a:ea typeface="Helvetica Neue"/>
              <a:cs typeface="Helvetica Neue"/>
              <a:sym typeface="Helvetica Neue"/>
            </a:endParaRPr>
          </a:p>
          <a:p>
            <a:pPr indent="-387350" lvl="0" marL="457200" rtl="0" algn="l">
              <a:lnSpc>
                <a:spcPct val="115000"/>
              </a:lnSpc>
              <a:spcBef>
                <a:spcPts val="1000"/>
              </a:spcBef>
              <a:spcAft>
                <a:spcPts val="0"/>
              </a:spcAft>
              <a:buClr>
                <a:schemeClr val="lt1"/>
              </a:buClr>
              <a:buSzPts val="2500"/>
              <a:buFont typeface="Helvetica Neue"/>
              <a:buAutoNum type="arabicPeriod"/>
            </a:pPr>
            <a:r>
              <a:rPr lang="en" sz="2500">
                <a:solidFill>
                  <a:schemeClr val="lt1"/>
                </a:solidFill>
                <a:latin typeface="Helvetica Neue"/>
                <a:ea typeface="Helvetica Neue"/>
                <a:cs typeface="Helvetica Neue"/>
                <a:sym typeface="Helvetica Neue"/>
              </a:rPr>
              <a:t>Use logistic regression to train a classifier to distinguish those two cases.</a:t>
            </a:r>
            <a:endParaRPr sz="2500">
              <a:solidFill>
                <a:schemeClr val="lt1"/>
              </a:solidFill>
              <a:latin typeface="Helvetica Neue"/>
              <a:ea typeface="Helvetica Neue"/>
              <a:cs typeface="Helvetica Neue"/>
              <a:sym typeface="Helvetica Neue"/>
            </a:endParaRPr>
          </a:p>
          <a:p>
            <a:pPr indent="-387350" lvl="0" marL="457200" rtl="0" algn="l">
              <a:lnSpc>
                <a:spcPct val="115000"/>
              </a:lnSpc>
              <a:spcBef>
                <a:spcPts val="1000"/>
              </a:spcBef>
              <a:spcAft>
                <a:spcPts val="1000"/>
              </a:spcAft>
              <a:buClr>
                <a:schemeClr val="lt1"/>
              </a:buClr>
              <a:buSzPts val="2500"/>
              <a:buFont typeface="Helvetica Neue"/>
              <a:buAutoNum type="arabicPeriod"/>
            </a:pPr>
            <a:r>
              <a:rPr lang="en" sz="2500">
                <a:solidFill>
                  <a:schemeClr val="lt1"/>
                </a:solidFill>
                <a:latin typeface="Helvetica Neue"/>
                <a:ea typeface="Helvetica Neue"/>
                <a:cs typeface="Helvetica Neue"/>
                <a:sym typeface="Helvetica Neue"/>
              </a:rPr>
              <a:t>Use the learned weights as the embeddings.</a:t>
            </a:r>
            <a:endParaRPr sz="2500">
              <a:solidFill>
                <a:schemeClr val="lt1"/>
              </a:solidFill>
              <a:latin typeface="Helvetica Neue"/>
              <a:ea typeface="Helvetica Neue"/>
              <a:cs typeface="Helvetica Neue"/>
              <a:sym typeface="Helvetica Neue"/>
            </a:endParaRPr>
          </a:p>
        </p:txBody>
      </p:sp>
      <p:sp>
        <p:nvSpPr>
          <p:cNvPr id="741" name="Google Shape;741;g2071df2e3aa_0_4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Skip-Gram Sketch: </a:t>
            </a:r>
            <a:br>
              <a:rPr b="1" lang="en" sz="3100">
                <a:latin typeface="Helvetica Neue"/>
                <a:ea typeface="Helvetica Neue"/>
                <a:cs typeface="Helvetica Neue"/>
                <a:sym typeface="Helvetica Neue"/>
              </a:rPr>
            </a:br>
            <a:r>
              <a:rPr b="1" lang="en" sz="2700">
                <a:latin typeface="Helvetica Neue"/>
                <a:ea typeface="Helvetica Neue"/>
                <a:cs typeface="Helvetica Neue"/>
                <a:sym typeface="Helvetica Neue"/>
              </a:rPr>
              <a:t>Predict if Candidate </a:t>
            </a:r>
            <a:r>
              <a:rPr b="1" i="1" lang="en" sz="2700">
                <a:latin typeface="Helvetica Neue"/>
                <a:ea typeface="Helvetica Neue"/>
                <a:cs typeface="Helvetica Neue"/>
                <a:sym typeface="Helvetica Neue"/>
              </a:rPr>
              <a:t>w</a:t>
            </a:r>
            <a:r>
              <a:rPr b="1" lang="en" sz="2700">
                <a:latin typeface="Helvetica Neue"/>
                <a:ea typeface="Helvetica Neue"/>
                <a:cs typeface="Helvetica Neue"/>
                <a:sym typeface="Helvetica Neue"/>
              </a:rPr>
              <a:t> is a “Neighbor”</a:t>
            </a:r>
            <a:endParaRPr b="1" sz="2700">
              <a:latin typeface="Helvetica Neue"/>
              <a:ea typeface="Helvetica Neue"/>
              <a:cs typeface="Helvetica Neue"/>
              <a:sym typeface="Helvetica Neue"/>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50"/>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Consider </a:t>
            </a:r>
            <a:r>
              <a:rPr i="1" lang="en" sz="2200">
                <a:solidFill>
                  <a:schemeClr val="lt1"/>
                </a:solidFill>
                <a:latin typeface="Helvetica Neue"/>
                <a:ea typeface="Helvetica Neue"/>
                <a:cs typeface="Helvetica Neue"/>
                <a:sym typeface="Helvetica Neue"/>
              </a:rPr>
              <a:t>a</a:t>
            </a:r>
            <a:r>
              <a:rPr lang="en" sz="2200">
                <a:solidFill>
                  <a:schemeClr val="lt1"/>
                </a:solidFill>
                <a:latin typeface="Helvetica Neue"/>
                <a:ea typeface="Helvetica Neue"/>
                <a:cs typeface="Helvetica Neue"/>
                <a:sym typeface="Helvetica Neue"/>
              </a:rPr>
              <a:t> ± 2 word window and sentence:</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1000"/>
              </a:spcAft>
              <a:buSzPts val="900"/>
              <a:buNone/>
            </a:pPr>
            <a:r>
              <a:rPr lang="en" sz="2200">
                <a:solidFill>
                  <a:schemeClr val="lt1"/>
                </a:solidFill>
                <a:latin typeface="Helvetica Neue"/>
                <a:ea typeface="Helvetica Neue"/>
                <a:cs typeface="Helvetica Neue"/>
                <a:sym typeface="Helvetica Neue"/>
              </a:rPr>
              <a:t>… lemon, a [tablespoon of apricot jam, a] pinch …</a:t>
            </a:r>
            <a:endParaRPr sz="2200">
              <a:solidFill>
                <a:schemeClr val="lt1"/>
              </a:solidFill>
              <a:latin typeface="Helvetica Neue"/>
              <a:ea typeface="Helvetica Neue"/>
              <a:cs typeface="Helvetica Neue"/>
              <a:sym typeface="Helvetica Neue"/>
            </a:endParaRPr>
          </a:p>
        </p:txBody>
      </p:sp>
      <p:sp>
        <p:nvSpPr>
          <p:cNvPr id="747" name="Google Shape;747;p50"/>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Skip-Gram Classification Task</a:t>
            </a:r>
            <a:endParaRPr b="1" sz="3100">
              <a:latin typeface="Helvetica Neue"/>
              <a:ea typeface="Helvetica Neue"/>
              <a:cs typeface="Helvetica Neue"/>
              <a:sym typeface="Helvetica Neue"/>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51"/>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Consider </a:t>
            </a:r>
            <a:r>
              <a:rPr i="1" lang="en" sz="2200">
                <a:solidFill>
                  <a:schemeClr val="lt1"/>
                </a:solidFill>
                <a:latin typeface="Helvetica Neue"/>
                <a:ea typeface="Helvetica Neue"/>
                <a:cs typeface="Helvetica Neue"/>
                <a:sym typeface="Helvetica Neue"/>
              </a:rPr>
              <a:t>a</a:t>
            </a:r>
            <a:r>
              <a:rPr lang="en" sz="2200">
                <a:solidFill>
                  <a:schemeClr val="lt1"/>
                </a:solidFill>
                <a:latin typeface="Helvetica Neue"/>
                <a:ea typeface="Helvetica Neue"/>
                <a:cs typeface="Helvetica Neue"/>
                <a:sym typeface="Helvetica Neue"/>
              </a:rPr>
              <a:t> ± 2</a:t>
            </a:r>
            <a:r>
              <a:rPr lang="en" sz="2200">
                <a:solidFill>
                  <a:schemeClr val="lt1"/>
                </a:solidFill>
                <a:latin typeface="Helvetica Neue"/>
                <a:ea typeface="Helvetica Neue"/>
                <a:cs typeface="Helvetica Neue"/>
                <a:sym typeface="Helvetica Neue"/>
              </a:rPr>
              <a:t> word window and sentence:</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1000"/>
              </a:spcAft>
              <a:buSzPts val="900"/>
              <a:buNone/>
            </a:pPr>
            <a:r>
              <a:rPr lang="en" sz="2200">
                <a:solidFill>
                  <a:schemeClr val="lt1"/>
                </a:solidFill>
                <a:latin typeface="Helvetica Neue"/>
                <a:ea typeface="Helvetica Neue"/>
                <a:cs typeface="Helvetica Neue"/>
                <a:sym typeface="Helvetica Neue"/>
              </a:rPr>
              <a:t>… lemon, a [tablespoon of </a:t>
            </a:r>
            <a:r>
              <a:rPr lang="en" sz="2200">
                <a:solidFill>
                  <a:schemeClr val="lt1"/>
                </a:solidFill>
                <a:highlight>
                  <a:srgbClr val="F4CCCC"/>
                </a:highlight>
                <a:latin typeface="Helvetica Neue"/>
                <a:ea typeface="Helvetica Neue"/>
                <a:cs typeface="Helvetica Neue"/>
                <a:sym typeface="Helvetica Neue"/>
              </a:rPr>
              <a:t>apricot</a:t>
            </a:r>
            <a:r>
              <a:rPr lang="en" sz="2200">
                <a:solidFill>
                  <a:schemeClr val="lt1"/>
                </a:solidFill>
                <a:latin typeface="Helvetica Neue"/>
                <a:ea typeface="Helvetica Neue"/>
                <a:cs typeface="Helvetica Neue"/>
                <a:sym typeface="Helvetica Neue"/>
              </a:rPr>
              <a:t> jam, a] pinch …</a:t>
            </a:r>
            <a:endParaRPr sz="2200">
              <a:solidFill>
                <a:schemeClr val="lt1"/>
              </a:solidFill>
              <a:latin typeface="Helvetica Neue"/>
              <a:ea typeface="Helvetica Neue"/>
              <a:cs typeface="Helvetica Neue"/>
              <a:sym typeface="Helvetica Neue"/>
            </a:endParaRPr>
          </a:p>
        </p:txBody>
      </p:sp>
      <p:sp>
        <p:nvSpPr>
          <p:cNvPr id="753" name="Google Shape;753;p51"/>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Skip-Gram Classification Task</a:t>
            </a:r>
            <a:endParaRPr b="1" sz="3100">
              <a:latin typeface="Helvetica Neue"/>
              <a:ea typeface="Helvetica Neue"/>
              <a:cs typeface="Helvetica Neue"/>
              <a:sym typeface="Helvetica Neue"/>
            </a:endParaRPr>
          </a:p>
        </p:txBody>
      </p:sp>
      <p:sp>
        <p:nvSpPr>
          <p:cNvPr id="754" name="Google Shape;754;p51"/>
          <p:cNvSpPr txBox="1"/>
          <p:nvPr/>
        </p:nvSpPr>
        <p:spPr>
          <a:xfrm>
            <a:off x="4028705" y="1678280"/>
            <a:ext cx="1005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E06666"/>
                </a:solidFill>
                <a:latin typeface="Helvetica Neue"/>
                <a:ea typeface="Helvetica Neue"/>
                <a:cs typeface="Helvetica Neue"/>
                <a:sym typeface="Helvetica Neue"/>
              </a:rPr>
              <a:t>[target]</a:t>
            </a:r>
            <a:endParaRPr b="0" i="0" sz="1100" u="none" cap="none" strike="noStrike">
              <a:solidFill>
                <a:srgbClr val="E06666"/>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52"/>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Consider </a:t>
            </a:r>
            <a:r>
              <a:rPr i="1" lang="en" sz="2200">
                <a:solidFill>
                  <a:schemeClr val="lt1"/>
                </a:solidFill>
                <a:latin typeface="Helvetica Neue"/>
                <a:ea typeface="Helvetica Neue"/>
                <a:cs typeface="Helvetica Neue"/>
                <a:sym typeface="Helvetica Neue"/>
              </a:rPr>
              <a:t>a</a:t>
            </a:r>
            <a:r>
              <a:rPr lang="en" sz="2200">
                <a:solidFill>
                  <a:schemeClr val="lt1"/>
                </a:solidFill>
                <a:latin typeface="Helvetica Neue"/>
                <a:ea typeface="Helvetica Neue"/>
                <a:cs typeface="Helvetica Neue"/>
                <a:sym typeface="Helvetica Neue"/>
              </a:rPr>
              <a:t> ± 2</a:t>
            </a:r>
            <a:r>
              <a:rPr lang="en" sz="2200">
                <a:solidFill>
                  <a:schemeClr val="lt1"/>
                </a:solidFill>
                <a:latin typeface="Helvetica Neue"/>
                <a:ea typeface="Helvetica Neue"/>
                <a:cs typeface="Helvetica Neue"/>
                <a:sym typeface="Helvetica Neue"/>
              </a:rPr>
              <a:t> word window and sentence:</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rPr lang="en" sz="2200">
                <a:solidFill>
                  <a:schemeClr val="lt1"/>
                </a:solidFill>
                <a:latin typeface="Helvetica Neue"/>
                <a:ea typeface="Helvetica Neue"/>
                <a:cs typeface="Helvetica Neue"/>
                <a:sym typeface="Helvetica Neue"/>
              </a:rPr>
              <a:t>… lemon, a [</a:t>
            </a:r>
            <a:r>
              <a:rPr lang="en" sz="2200">
                <a:solidFill>
                  <a:schemeClr val="lt1"/>
                </a:solidFill>
                <a:highlight>
                  <a:srgbClr val="F9CB9C"/>
                </a:highlight>
                <a:latin typeface="Helvetica Neue"/>
                <a:ea typeface="Helvetica Neue"/>
                <a:cs typeface="Helvetica Neue"/>
                <a:sym typeface="Helvetica Neue"/>
              </a:rPr>
              <a:t>tablespoon</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of</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4CCCC"/>
                </a:highlight>
                <a:latin typeface="Helvetica Neue"/>
                <a:ea typeface="Helvetica Neue"/>
                <a:cs typeface="Helvetica Neue"/>
                <a:sym typeface="Helvetica Neue"/>
              </a:rPr>
              <a:t>apricot</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jam</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a</a:t>
            </a:r>
            <a:r>
              <a:rPr lang="en" sz="2200">
                <a:solidFill>
                  <a:schemeClr val="lt1"/>
                </a:solidFill>
                <a:latin typeface="Helvetica Neue"/>
                <a:ea typeface="Helvetica Neue"/>
                <a:cs typeface="Helvetica Neue"/>
                <a:sym typeface="Helvetica Neue"/>
              </a:rPr>
              <a:t>] pinch …</a:t>
            </a:r>
            <a:endParaRPr sz="22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None/>
            </a:pPr>
            <a:r>
              <a:t/>
            </a:r>
            <a:endParaRPr sz="2200">
              <a:solidFill>
                <a:schemeClr val="lt1"/>
              </a:solidFill>
              <a:latin typeface="Helvetica Neue"/>
              <a:ea typeface="Helvetica Neue"/>
              <a:cs typeface="Helvetica Neue"/>
              <a:sym typeface="Helvetica Neue"/>
            </a:endParaRPr>
          </a:p>
        </p:txBody>
      </p:sp>
      <p:sp>
        <p:nvSpPr>
          <p:cNvPr id="760" name="Google Shape;760;p52"/>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Skip-Gram Classification Task</a:t>
            </a:r>
            <a:endParaRPr b="1" sz="3100">
              <a:latin typeface="Helvetica Neue"/>
              <a:ea typeface="Helvetica Neue"/>
              <a:cs typeface="Helvetica Neue"/>
              <a:sym typeface="Helvetica Neue"/>
            </a:endParaRPr>
          </a:p>
        </p:txBody>
      </p:sp>
      <p:sp>
        <p:nvSpPr>
          <p:cNvPr id="761" name="Google Shape;761;p52"/>
          <p:cNvSpPr txBox="1"/>
          <p:nvPr/>
        </p:nvSpPr>
        <p:spPr>
          <a:xfrm>
            <a:off x="4028705" y="1678280"/>
            <a:ext cx="1005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E06666"/>
                </a:solidFill>
                <a:latin typeface="Helvetica Neue"/>
                <a:ea typeface="Helvetica Neue"/>
                <a:cs typeface="Helvetica Neue"/>
                <a:sym typeface="Helvetica Neue"/>
              </a:rPr>
              <a:t>[target]</a:t>
            </a:r>
            <a:endParaRPr b="0" i="0" sz="1100" u="none" cap="none" strike="noStrike">
              <a:solidFill>
                <a:srgbClr val="E06666"/>
              </a:solidFill>
              <a:latin typeface="Arial"/>
              <a:ea typeface="Arial"/>
              <a:cs typeface="Arial"/>
              <a:sym typeface="Arial"/>
            </a:endParaRPr>
          </a:p>
        </p:txBody>
      </p:sp>
      <p:sp>
        <p:nvSpPr>
          <p:cNvPr id="762" name="Google Shape;762;p52"/>
          <p:cNvSpPr txBox="1"/>
          <p:nvPr/>
        </p:nvSpPr>
        <p:spPr>
          <a:xfrm>
            <a:off x="5062708"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3</a:t>
            </a:r>
            <a:endParaRPr b="0" baseline="-25000" i="0" sz="1100" u="none" cap="none" strike="noStrike">
              <a:solidFill>
                <a:srgbClr val="434343"/>
              </a:solidFill>
              <a:latin typeface="Arial"/>
              <a:ea typeface="Arial"/>
              <a:cs typeface="Arial"/>
              <a:sym typeface="Arial"/>
            </a:endParaRPr>
          </a:p>
        </p:txBody>
      </p:sp>
      <p:sp>
        <p:nvSpPr>
          <p:cNvPr id="763" name="Google Shape;763;p52"/>
          <p:cNvSpPr txBox="1"/>
          <p:nvPr/>
        </p:nvSpPr>
        <p:spPr>
          <a:xfrm>
            <a:off x="5552703"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4</a:t>
            </a:r>
            <a:endParaRPr b="0" baseline="-25000" i="0" sz="1100" u="none" cap="none" strike="noStrike">
              <a:solidFill>
                <a:srgbClr val="434343"/>
              </a:solidFill>
              <a:latin typeface="Arial"/>
              <a:ea typeface="Arial"/>
              <a:cs typeface="Arial"/>
              <a:sym typeface="Arial"/>
            </a:endParaRPr>
          </a:p>
        </p:txBody>
      </p:sp>
      <p:sp>
        <p:nvSpPr>
          <p:cNvPr id="764" name="Google Shape;764;p52"/>
          <p:cNvSpPr txBox="1"/>
          <p:nvPr/>
        </p:nvSpPr>
        <p:spPr>
          <a:xfrm>
            <a:off x="2776708"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1</a:t>
            </a:r>
            <a:endParaRPr b="0" baseline="-25000" i="0" sz="1100" u="none" cap="none" strike="noStrike">
              <a:solidFill>
                <a:srgbClr val="434343"/>
              </a:solidFill>
              <a:latin typeface="Arial"/>
              <a:ea typeface="Arial"/>
              <a:cs typeface="Arial"/>
              <a:sym typeface="Arial"/>
            </a:endParaRPr>
          </a:p>
        </p:txBody>
      </p:sp>
      <p:sp>
        <p:nvSpPr>
          <p:cNvPr id="765" name="Google Shape;765;p52"/>
          <p:cNvSpPr txBox="1"/>
          <p:nvPr/>
        </p:nvSpPr>
        <p:spPr>
          <a:xfrm>
            <a:off x="3723903"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2</a:t>
            </a:r>
            <a:endParaRPr b="0" baseline="-25000" i="0" sz="1100" u="none" cap="none" strike="noStrike">
              <a:solidFill>
                <a:srgbClr val="434343"/>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g2071df2e3aa_0_54"/>
          <p:cNvSpPr txBox="1"/>
          <p:nvPr>
            <p:ph idx="1" type="body"/>
          </p:nvPr>
        </p:nvSpPr>
        <p:spPr>
          <a:xfrm>
            <a:off x="205450" y="882500"/>
            <a:ext cx="88095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Consider </a:t>
            </a:r>
            <a:r>
              <a:rPr i="1" lang="en" sz="2200">
                <a:solidFill>
                  <a:schemeClr val="lt1"/>
                </a:solidFill>
                <a:latin typeface="Helvetica Neue"/>
                <a:ea typeface="Helvetica Neue"/>
                <a:cs typeface="Helvetica Neue"/>
                <a:sym typeface="Helvetica Neue"/>
              </a:rPr>
              <a:t>a</a:t>
            </a:r>
            <a:r>
              <a:rPr lang="en" sz="2200">
                <a:solidFill>
                  <a:schemeClr val="lt1"/>
                </a:solidFill>
                <a:latin typeface="Helvetica Neue"/>
                <a:ea typeface="Helvetica Neue"/>
                <a:cs typeface="Helvetica Neue"/>
                <a:sym typeface="Helvetica Neue"/>
              </a:rPr>
              <a:t> ± 2 word window and sentence:</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rPr lang="en" sz="2200">
                <a:solidFill>
                  <a:schemeClr val="lt1"/>
                </a:solidFill>
                <a:latin typeface="Helvetica Neue"/>
                <a:ea typeface="Helvetica Neue"/>
                <a:cs typeface="Helvetica Neue"/>
                <a:sym typeface="Helvetica Neue"/>
              </a:rPr>
              <a:t>… lemon, a [</a:t>
            </a:r>
            <a:r>
              <a:rPr lang="en" sz="2200">
                <a:solidFill>
                  <a:schemeClr val="lt1"/>
                </a:solidFill>
                <a:highlight>
                  <a:srgbClr val="F9CB9C"/>
                </a:highlight>
                <a:latin typeface="Helvetica Neue"/>
                <a:ea typeface="Helvetica Neue"/>
                <a:cs typeface="Helvetica Neue"/>
                <a:sym typeface="Helvetica Neue"/>
              </a:rPr>
              <a:t>tablespoon</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of</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4CCCC"/>
                </a:highlight>
                <a:latin typeface="Helvetica Neue"/>
                <a:ea typeface="Helvetica Neue"/>
                <a:cs typeface="Helvetica Neue"/>
                <a:sym typeface="Helvetica Neue"/>
              </a:rPr>
              <a:t>apricot</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jam</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a</a:t>
            </a:r>
            <a:r>
              <a:rPr lang="en" sz="2200">
                <a:solidFill>
                  <a:schemeClr val="lt1"/>
                </a:solidFill>
                <a:latin typeface="Helvetica Neue"/>
                <a:ea typeface="Helvetica Neue"/>
                <a:cs typeface="Helvetica Neue"/>
                <a:sym typeface="Helvetica Neue"/>
              </a:rPr>
              <a:t>] pinch …</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9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Goal: Train a classifier with input a candidate (</a:t>
            </a:r>
            <a:r>
              <a:rPr b="1" lang="en" sz="2200">
                <a:solidFill>
                  <a:schemeClr val="lt1"/>
                </a:solidFill>
                <a:latin typeface="Helvetica Neue"/>
                <a:ea typeface="Helvetica Neue"/>
                <a:cs typeface="Helvetica Neue"/>
                <a:sym typeface="Helvetica Neue"/>
              </a:rPr>
              <a:t>w</a:t>
            </a:r>
            <a:r>
              <a:rPr lang="en" sz="2200">
                <a:solidFill>
                  <a:schemeClr val="lt1"/>
                </a:solidFill>
                <a:latin typeface="Helvetica Neue"/>
                <a:ea typeface="Helvetica Neue"/>
                <a:cs typeface="Helvetica Neue"/>
                <a:sym typeface="Helvetica Neue"/>
              </a:rPr>
              <a:t>ord, </a:t>
            </a:r>
            <a:r>
              <a:rPr b="1" lang="en" sz="2200">
                <a:solidFill>
                  <a:schemeClr val="lt1"/>
                </a:solidFill>
                <a:latin typeface="Helvetica Neue"/>
                <a:ea typeface="Helvetica Neue"/>
                <a:cs typeface="Helvetica Neue"/>
                <a:sym typeface="Helvetica Neue"/>
              </a:rPr>
              <a:t>c</a:t>
            </a:r>
            <a:r>
              <a:rPr lang="en" sz="2200">
                <a:solidFill>
                  <a:schemeClr val="lt1"/>
                </a:solidFill>
                <a:latin typeface="Helvetica Neue"/>
                <a:ea typeface="Helvetica Neue"/>
                <a:cs typeface="Helvetica Neue"/>
                <a:sym typeface="Helvetica Neue"/>
              </a:rPr>
              <a:t>ontext) pair:</a:t>
            </a:r>
            <a:endParaRPr sz="22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(apricot, jam)</a:t>
            </a:r>
            <a:endParaRPr sz="20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(apricot, aardvark)</a:t>
            </a:r>
            <a:endParaRPr sz="2000">
              <a:solidFill>
                <a:schemeClr val="lt1"/>
              </a:solidFill>
              <a:latin typeface="Helvetica Neue"/>
              <a:ea typeface="Helvetica Neue"/>
              <a:cs typeface="Helvetica Neue"/>
              <a:sym typeface="Helvetica Neue"/>
            </a:endParaRPr>
          </a:p>
          <a:p>
            <a:pPr indent="0" lvl="0" marL="1371600" rtl="0" algn="l">
              <a:lnSpc>
                <a:spcPct val="115000"/>
              </a:lnSpc>
              <a:spcBef>
                <a:spcPts val="0"/>
              </a:spcBef>
              <a:spcAft>
                <a:spcPts val="0"/>
              </a:spcAft>
              <a:buSzPts val="900"/>
              <a:buNone/>
            </a:pPr>
            <a:r>
              <a:rPr lang="en" sz="2200">
                <a:solidFill>
                  <a:schemeClr val="lt1"/>
                </a:solidFill>
                <a:latin typeface="Helvetica Neue"/>
                <a:ea typeface="Helvetica Neue"/>
                <a:cs typeface="Helvetica Neue"/>
                <a:sym typeface="Helvetica Neue"/>
              </a:rPr>
              <a:t>…</a:t>
            </a:r>
            <a:endParaRPr sz="2200">
              <a:solidFill>
                <a:schemeClr val="lt1"/>
              </a:solidFill>
              <a:latin typeface="Helvetica Neue"/>
              <a:ea typeface="Helvetica Neue"/>
              <a:cs typeface="Helvetica Neue"/>
              <a:sym typeface="Helvetica Neue"/>
            </a:endParaRPr>
          </a:p>
          <a:p>
            <a:pPr indent="-368300" lvl="1" marL="8001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And returns the probability of each pair:</a:t>
            </a:r>
            <a:endParaRPr sz="22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P( +	| </a:t>
            </a:r>
            <a:r>
              <a:rPr i="1" lang="en" sz="2000">
                <a:solidFill>
                  <a:schemeClr val="lt1"/>
                </a:solidFill>
                <a:latin typeface="Helvetica Neue"/>
                <a:ea typeface="Helvetica Neue"/>
                <a:cs typeface="Helvetica Neue"/>
                <a:sym typeface="Helvetica Neue"/>
              </a:rPr>
              <a:t>w</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c </a:t>
            </a:r>
            <a:r>
              <a:rPr lang="en" sz="2000">
                <a:solidFill>
                  <a:schemeClr val="lt1"/>
                </a:solidFill>
                <a:latin typeface="Helvetica Neue"/>
                <a:ea typeface="Helvetica Neue"/>
                <a:cs typeface="Helvetica Neue"/>
                <a:sym typeface="Helvetica Neue"/>
              </a:rPr>
              <a:t>) </a:t>
            </a:r>
            <a:endParaRPr sz="20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P( -	| </a:t>
            </a:r>
            <a:r>
              <a:rPr i="1" lang="en" sz="2000">
                <a:solidFill>
                  <a:schemeClr val="lt1"/>
                </a:solidFill>
                <a:latin typeface="Helvetica Neue"/>
                <a:ea typeface="Helvetica Neue"/>
                <a:cs typeface="Helvetica Neue"/>
                <a:sym typeface="Helvetica Neue"/>
              </a:rPr>
              <a:t>w</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c </a:t>
            </a:r>
            <a:r>
              <a:rPr lang="en" sz="2000">
                <a:solidFill>
                  <a:schemeClr val="lt1"/>
                </a:solidFill>
                <a:latin typeface="Helvetica Neue"/>
                <a:ea typeface="Helvetica Neue"/>
                <a:cs typeface="Helvetica Neue"/>
                <a:sym typeface="Helvetica Neue"/>
              </a:rPr>
              <a:t>) = 1 - P( + | </a:t>
            </a:r>
            <a:r>
              <a:rPr i="1" lang="en" sz="2000">
                <a:solidFill>
                  <a:schemeClr val="lt1"/>
                </a:solidFill>
                <a:latin typeface="Helvetica Neue"/>
                <a:ea typeface="Helvetica Neue"/>
                <a:cs typeface="Helvetica Neue"/>
                <a:sym typeface="Helvetica Neue"/>
              </a:rPr>
              <a:t>w</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c </a:t>
            </a:r>
            <a:r>
              <a:rPr lang="en" sz="2000">
                <a:solidFill>
                  <a:schemeClr val="lt1"/>
                </a:solidFill>
                <a:latin typeface="Helvetica Neue"/>
                <a:ea typeface="Helvetica Neue"/>
                <a:cs typeface="Helvetica Neue"/>
                <a:sym typeface="Helvetica Neue"/>
              </a:rPr>
              <a:t>)</a:t>
            </a:r>
            <a:endParaRPr sz="2200">
              <a:solidFill>
                <a:schemeClr val="lt1"/>
              </a:solidFill>
              <a:latin typeface="Helvetica Neue"/>
              <a:ea typeface="Helvetica Neue"/>
              <a:cs typeface="Helvetica Neue"/>
              <a:sym typeface="Helvetica Neue"/>
            </a:endParaRPr>
          </a:p>
        </p:txBody>
      </p:sp>
      <p:sp>
        <p:nvSpPr>
          <p:cNvPr id="771" name="Google Shape;771;g2071df2e3aa_0_5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Skip-Gram Classification Task</a:t>
            </a:r>
            <a:endParaRPr b="1" sz="3100">
              <a:latin typeface="Helvetica Neue"/>
              <a:ea typeface="Helvetica Neue"/>
              <a:cs typeface="Helvetica Neue"/>
              <a:sym typeface="Helvetica Neue"/>
            </a:endParaRPr>
          </a:p>
        </p:txBody>
      </p:sp>
      <p:sp>
        <p:nvSpPr>
          <p:cNvPr id="772" name="Google Shape;772;g2071df2e3aa_0_54"/>
          <p:cNvSpPr txBox="1"/>
          <p:nvPr/>
        </p:nvSpPr>
        <p:spPr>
          <a:xfrm>
            <a:off x="4028705" y="1678280"/>
            <a:ext cx="1005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E06666"/>
                </a:solidFill>
                <a:latin typeface="Helvetica Neue"/>
                <a:ea typeface="Helvetica Neue"/>
                <a:cs typeface="Helvetica Neue"/>
                <a:sym typeface="Helvetica Neue"/>
              </a:rPr>
              <a:t>[target]</a:t>
            </a:r>
            <a:endParaRPr b="0" i="0" sz="1100" u="none" cap="none" strike="noStrike">
              <a:solidFill>
                <a:srgbClr val="E06666"/>
              </a:solidFill>
              <a:latin typeface="Arial"/>
              <a:ea typeface="Arial"/>
              <a:cs typeface="Arial"/>
              <a:sym typeface="Arial"/>
            </a:endParaRPr>
          </a:p>
        </p:txBody>
      </p:sp>
      <p:sp>
        <p:nvSpPr>
          <p:cNvPr id="773" name="Google Shape;773;g2071df2e3aa_0_54"/>
          <p:cNvSpPr txBox="1"/>
          <p:nvPr/>
        </p:nvSpPr>
        <p:spPr>
          <a:xfrm>
            <a:off x="5062708"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3</a:t>
            </a:r>
            <a:endParaRPr b="0" baseline="-25000" i="0" sz="1100" u="none" cap="none" strike="noStrike">
              <a:solidFill>
                <a:srgbClr val="434343"/>
              </a:solidFill>
              <a:latin typeface="Arial"/>
              <a:ea typeface="Arial"/>
              <a:cs typeface="Arial"/>
              <a:sym typeface="Arial"/>
            </a:endParaRPr>
          </a:p>
        </p:txBody>
      </p:sp>
      <p:sp>
        <p:nvSpPr>
          <p:cNvPr id="774" name="Google Shape;774;g2071df2e3aa_0_54"/>
          <p:cNvSpPr txBox="1"/>
          <p:nvPr/>
        </p:nvSpPr>
        <p:spPr>
          <a:xfrm>
            <a:off x="5552703"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4</a:t>
            </a:r>
            <a:endParaRPr b="0" baseline="-25000" i="0" sz="1100" u="none" cap="none" strike="noStrike">
              <a:solidFill>
                <a:srgbClr val="434343"/>
              </a:solidFill>
              <a:latin typeface="Arial"/>
              <a:ea typeface="Arial"/>
              <a:cs typeface="Arial"/>
              <a:sym typeface="Arial"/>
            </a:endParaRPr>
          </a:p>
        </p:txBody>
      </p:sp>
      <p:sp>
        <p:nvSpPr>
          <p:cNvPr id="775" name="Google Shape;775;g2071df2e3aa_0_54"/>
          <p:cNvSpPr txBox="1"/>
          <p:nvPr/>
        </p:nvSpPr>
        <p:spPr>
          <a:xfrm>
            <a:off x="2776708"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1</a:t>
            </a:r>
            <a:endParaRPr b="0" baseline="-25000" i="0" sz="1100" u="none" cap="none" strike="noStrike">
              <a:solidFill>
                <a:srgbClr val="434343"/>
              </a:solidFill>
              <a:latin typeface="Arial"/>
              <a:ea typeface="Arial"/>
              <a:cs typeface="Arial"/>
              <a:sym typeface="Arial"/>
            </a:endParaRPr>
          </a:p>
        </p:txBody>
      </p:sp>
      <p:sp>
        <p:nvSpPr>
          <p:cNvPr id="776" name="Google Shape;776;g2071df2e3aa_0_54"/>
          <p:cNvSpPr txBox="1"/>
          <p:nvPr/>
        </p:nvSpPr>
        <p:spPr>
          <a:xfrm>
            <a:off x="3723903"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2</a:t>
            </a:r>
            <a:endParaRPr b="0" baseline="-25000" i="0" sz="1100" u="none" cap="none" strike="noStrike">
              <a:solidFill>
                <a:srgbClr val="434343"/>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53"/>
          <p:cNvSpPr txBox="1"/>
          <p:nvPr>
            <p:ph idx="1" type="body"/>
          </p:nvPr>
        </p:nvSpPr>
        <p:spPr>
          <a:xfrm>
            <a:off x="205450" y="882500"/>
            <a:ext cx="89385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Consider </a:t>
            </a:r>
            <a:r>
              <a:rPr i="1" lang="en" sz="2200">
                <a:solidFill>
                  <a:schemeClr val="lt1"/>
                </a:solidFill>
                <a:latin typeface="Helvetica Neue"/>
                <a:ea typeface="Helvetica Neue"/>
                <a:cs typeface="Helvetica Neue"/>
                <a:sym typeface="Helvetica Neue"/>
              </a:rPr>
              <a:t>a</a:t>
            </a:r>
            <a:r>
              <a:rPr lang="en" sz="2200">
                <a:solidFill>
                  <a:schemeClr val="lt1"/>
                </a:solidFill>
                <a:latin typeface="Helvetica Neue"/>
                <a:ea typeface="Helvetica Neue"/>
                <a:cs typeface="Helvetica Neue"/>
                <a:sym typeface="Helvetica Neue"/>
              </a:rPr>
              <a:t> ± 2</a:t>
            </a:r>
            <a:r>
              <a:rPr lang="en" sz="2200">
                <a:solidFill>
                  <a:schemeClr val="lt1"/>
                </a:solidFill>
                <a:latin typeface="Helvetica Neue"/>
                <a:ea typeface="Helvetica Neue"/>
                <a:cs typeface="Helvetica Neue"/>
                <a:sym typeface="Helvetica Neue"/>
              </a:rPr>
              <a:t> word window and sentence:</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rPr lang="en" sz="2200">
                <a:solidFill>
                  <a:schemeClr val="lt1"/>
                </a:solidFill>
                <a:latin typeface="Helvetica Neue"/>
                <a:ea typeface="Helvetica Neue"/>
                <a:cs typeface="Helvetica Neue"/>
                <a:sym typeface="Helvetica Neue"/>
              </a:rPr>
              <a:t>… lemon, a [</a:t>
            </a:r>
            <a:r>
              <a:rPr lang="en" sz="2200">
                <a:solidFill>
                  <a:schemeClr val="lt1"/>
                </a:solidFill>
                <a:highlight>
                  <a:srgbClr val="F9CB9C"/>
                </a:highlight>
                <a:latin typeface="Helvetica Neue"/>
                <a:ea typeface="Helvetica Neue"/>
                <a:cs typeface="Helvetica Neue"/>
                <a:sym typeface="Helvetica Neue"/>
              </a:rPr>
              <a:t>tablespoon</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of</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4CCCC"/>
                </a:highlight>
                <a:latin typeface="Helvetica Neue"/>
                <a:ea typeface="Helvetica Neue"/>
                <a:cs typeface="Helvetica Neue"/>
                <a:sym typeface="Helvetica Neue"/>
              </a:rPr>
              <a:t>apricot</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jam</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a</a:t>
            </a:r>
            <a:r>
              <a:rPr lang="en" sz="2200">
                <a:solidFill>
                  <a:schemeClr val="lt1"/>
                </a:solidFill>
                <a:latin typeface="Helvetica Neue"/>
                <a:ea typeface="Helvetica Neue"/>
                <a:cs typeface="Helvetica Neue"/>
                <a:sym typeface="Helvetica Neue"/>
              </a:rPr>
              <a:t>] pinch …</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9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Goal: Train a classifier with input a candidate (</a:t>
            </a:r>
            <a:r>
              <a:rPr b="1" lang="en" sz="2200">
                <a:solidFill>
                  <a:schemeClr val="lt1"/>
                </a:solidFill>
                <a:latin typeface="Helvetica Neue"/>
                <a:ea typeface="Helvetica Neue"/>
                <a:cs typeface="Helvetica Neue"/>
                <a:sym typeface="Helvetica Neue"/>
              </a:rPr>
              <a:t>w</a:t>
            </a:r>
            <a:r>
              <a:rPr lang="en" sz="2200">
                <a:solidFill>
                  <a:schemeClr val="lt1"/>
                </a:solidFill>
                <a:latin typeface="Helvetica Neue"/>
                <a:ea typeface="Helvetica Neue"/>
                <a:cs typeface="Helvetica Neue"/>
                <a:sym typeface="Helvetica Neue"/>
              </a:rPr>
              <a:t>ord, </a:t>
            </a:r>
            <a:r>
              <a:rPr b="1" lang="en" sz="2200">
                <a:solidFill>
                  <a:schemeClr val="lt1"/>
                </a:solidFill>
                <a:latin typeface="Helvetica Neue"/>
                <a:ea typeface="Helvetica Neue"/>
                <a:cs typeface="Helvetica Neue"/>
                <a:sym typeface="Helvetica Neue"/>
              </a:rPr>
              <a:t>c</a:t>
            </a:r>
            <a:r>
              <a:rPr lang="en" sz="2200">
                <a:solidFill>
                  <a:schemeClr val="lt1"/>
                </a:solidFill>
                <a:latin typeface="Helvetica Neue"/>
                <a:ea typeface="Helvetica Neue"/>
                <a:cs typeface="Helvetica Neue"/>
                <a:sym typeface="Helvetica Neue"/>
              </a:rPr>
              <a:t>ontext</a:t>
            </a:r>
            <a:r>
              <a:rPr lang="en" sz="2200">
                <a:solidFill>
                  <a:schemeClr val="lt1"/>
                </a:solidFill>
                <a:latin typeface="Helvetica Neue"/>
                <a:ea typeface="Helvetica Neue"/>
                <a:cs typeface="Helvetica Neue"/>
                <a:sym typeface="Helvetica Neue"/>
              </a:rPr>
              <a:t>) pair:</a:t>
            </a:r>
            <a:endParaRPr sz="22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(apricot, jam)		P( +	| “</a:t>
            </a:r>
            <a:r>
              <a:rPr i="1" lang="en" sz="2000">
                <a:solidFill>
                  <a:schemeClr val="lt1"/>
                </a:solidFill>
                <a:latin typeface="Helvetica Neue"/>
                <a:ea typeface="Helvetica Neue"/>
                <a:cs typeface="Helvetica Neue"/>
                <a:sym typeface="Helvetica Neue"/>
              </a:rPr>
              <a:t>apricot</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jam</a:t>
            </a:r>
            <a:r>
              <a:rPr lang="en" sz="2000">
                <a:solidFill>
                  <a:schemeClr val="lt1"/>
                </a:solidFill>
                <a:latin typeface="Helvetica Neue"/>
                <a:ea typeface="Helvetica Neue"/>
                <a:cs typeface="Helvetica Neue"/>
                <a:sym typeface="Helvetica Neue"/>
              </a:rPr>
              <a:t>”) 		→ High</a:t>
            </a:r>
            <a:endParaRPr sz="20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(apricot, aardvark)	P( -	| “</a:t>
            </a:r>
            <a:r>
              <a:rPr i="1" lang="en" sz="2000">
                <a:solidFill>
                  <a:schemeClr val="lt1"/>
                </a:solidFill>
                <a:latin typeface="Helvetica Neue"/>
                <a:ea typeface="Helvetica Neue"/>
                <a:cs typeface="Helvetica Neue"/>
                <a:sym typeface="Helvetica Neue"/>
              </a:rPr>
              <a:t>apricot</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aardvark</a:t>
            </a:r>
            <a:r>
              <a:rPr lang="en" sz="2000">
                <a:solidFill>
                  <a:schemeClr val="lt1"/>
                </a:solidFill>
                <a:latin typeface="Helvetica Neue"/>
                <a:ea typeface="Helvetica Neue"/>
                <a:cs typeface="Helvetica Neue"/>
                <a:sym typeface="Helvetica Neue"/>
              </a:rPr>
              <a:t>”)	→ High</a:t>
            </a:r>
            <a:endParaRPr sz="2000">
              <a:solidFill>
                <a:schemeClr val="lt1"/>
              </a:solidFill>
              <a:latin typeface="Helvetica Neue"/>
              <a:ea typeface="Helvetica Neue"/>
              <a:cs typeface="Helvetica Neue"/>
              <a:sym typeface="Helvetica Neue"/>
            </a:endParaRPr>
          </a:p>
          <a:p>
            <a:pPr indent="0" lvl="0" marL="1371600" rtl="0" algn="l">
              <a:lnSpc>
                <a:spcPct val="115000"/>
              </a:lnSpc>
              <a:spcBef>
                <a:spcPts val="0"/>
              </a:spcBef>
              <a:spcAft>
                <a:spcPts val="0"/>
              </a:spcAft>
              <a:buSzPts val="900"/>
              <a:buNone/>
            </a:pPr>
            <a:r>
              <a:rPr lang="en" sz="2200">
                <a:solidFill>
                  <a:schemeClr val="lt1"/>
                </a:solidFill>
                <a:latin typeface="Helvetica Neue"/>
                <a:ea typeface="Helvetica Neue"/>
                <a:cs typeface="Helvetica Neue"/>
                <a:sym typeface="Helvetica Neue"/>
              </a:rPr>
              <a:t>…</a:t>
            </a:r>
            <a:endParaRPr sz="2200">
              <a:solidFill>
                <a:schemeClr val="lt1"/>
              </a:solidFill>
              <a:latin typeface="Helvetica Neue"/>
              <a:ea typeface="Helvetica Neue"/>
              <a:cs typeface="Helvetica Neue"/>
              <a:sym typeface="Helvetica Neue"/>
            </a:endParaRPr>
          </a:p>
          <a:p>
            <a:pPr indent="-368300" lvl="1" marL="8001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And returns the probability of each pair:</a:t>
            </a:r>
            <a:endParaRPr sz="22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P( +	| </a:t>
            </a:r>
            <a:r>
              <a:rPr i="1" lang="en" sz="2000">
                <a:solidFill>
                  <a:schemeClr val="lt1"/>
                </a:solidFill>
                <a:latin typeface="Helvetica Neue"/>
                <a:ea typeface="Helvetica Neue"/>
                <a:cs typeface="Helvetica Neue"/>
                <a:sym typeface="Helvetica Neue"/>
              </a:rPr>
              <a:t>w</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c </a:t>
            </a:r>
            <a:r>
              <a:rPr lang="en" sz="2000">
                <a:solidFill>
                  <a:schemeClr val="lt1"/>
                </a:solidFill>
                <a:latin typeface="Helvetica Neue"/>
                <a:ea typeface="Helvetica Neue"/>
                <a:cs typeface="Helvetica Neue"/>
                <a:sym typeface="Helvetica Neue"/>
              </a:rPr>
              <a:t>) </a:t>
            </a:r>
            <a:endParaRPr sz="20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P( -	| </a:t>
            </a:r>
            <a:r>
              <a:rPr i="1" lang="en" sz="2000">
                <a:solidFill>
                  <a:schemeClr val="lt1"/>
                </a:solidFill>
                <a:latin typeface="Helvetica Neue"/>
                <a:ea typeface="Helvetica Neue"/>
                <a:cs typeface="Helvetica Neue"/>
                <a:sym typeface="Helvetica Neue"/>
              </a:rPr>
              <a:t>w</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c </a:t>
            </a:r>
            <a:r>
              <a:rPr lang="en" sz="2000">
                <a:solidFill>
                  <a:schemeClr val="lt1"/>
                </a:solidFill>
                <a:latin typeface="Helvetica Neue"/>
                <a:ea typeface="Helvetica Neue"/>
                <a:cs typeface="Helvetica Neue"/>
                <a:sym typeface="Helvetica Neue"/>
              </a:rPr>
              <a:t>) = 1 - P( + | </a:t>
            </a:r>
            <a:r>
              <a:rPr i="1" lang="en" sz="2000">
                <a:solidFill>
                  <a:schemeClr val="lt1"/>
                </a:solidFill>
                <a:latin typeface="Helvetica Neue"/>
                <a:ea typeface="Helvetica Neue"/>
                <a:cs typeface="Helvetica Neue"/>
                <a:sym typeface="Helvetica Neue"/>
              </a:rPr>
              <a:t>w</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c </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p:txBody>
      </p:sp>
      <p:sp>
        <p:nvSpPr>
          <p:cNvPr id="782" name="Google Shape;782;p53"/>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Skip-Gram Classification Task</a:t>
            </a:r>
            <a:endParaRPr b="1" sz="3100">
              <a:latin typeface="Helvetica Neue"/>
              <a:ea typeface="Helvetica Neue"/>
              <a:cs typeface="Helvetica Neue"/>
              <a:sym typeface="Helvetica Neue"/>
            </a:endParaRPr>
          </a:p>
        </p:txBody>
      </p:sp>
      <p:sp>
        <p:nvSpPr>
          <p:cNvPr id="783" name="Google Shape;783;p53"/>
          <p:cNvSpPr txBox="1"/>
          <p:nvPr/>
        </p:nvSpPr>
        <p:spPr>
          <a:xfrm>
            <a:off x="4028705" y="1678280"/>
            <a:ext cx="1005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E06666"/>
                </a:solidFill>
                <a:latin typeface="Helvetica Neue"/>
                <a:ea typeface="Helvetica Neue"/>
                <a:cs typeface="Helvetica Neue"/>
                <a:sym typeface="Helvetica Neue"/>
              </a:rPr>
              <a:t>[target]</a:t>
            </a:r>
            <a:endParaRPr b="0" i="0" sz="1100" u="none" cap="none" strike="noStrike">
              <a:solidFill>
                <a:srgbClr val="E06666"/>
              </a:solidFill>
              <a:latin typeface="Arial"/>
              <a:ea typeface="Arial"/>
              <a:cs typeface="Arial"/>
              <a:sym typeface="Arial"/>
            </a:endParaRPr>
          </a:p>
        </p:txBody>
      </p:sp>
      <p:sp>
        <p:nvSpPr>
          <p:cNvPr id="784" name="Google Shape;784;p53"/>
          <p:cNvSpPr txBox="1"/>
          <p:nvPr/>
        </p:nvSpPr>
        <p:spPr>
          <a:xfrm>
            <a:off x="5062708"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3</a:t>
            </a:r>
            <a:endParaRPr b="0" baseline="-25000" i="0" sz="1100" u="none" cap="none" strike="noStrike">
              <a:solidFill>
                <a:srgbClr val="434343"/>
              </a:solidFill>
              <a:latin typeface="Arial"/>
              <a:ea typeface="Arial"/>
              <a:cs typeface="Arial"/>
              <a:sym typeface="Arial"/>
            </a:endParaRPr>
          </a:p>
        </p:txBody>
      </p:sp>
      <p:sp>
        <p:nvSpPr>
          <p:cNvPr id="785" name="Google Shape;785;p53"/>
          <p:cNvSpPr txBox="1"/>
          <p:nvPr/>
        </p:nvSpPr>
        <p:spPr>
          <a:xfrm>
            <a:off x="5552703"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4</a:t>
            </a:r>
            <a:endParaRPr b="0" baseline="-25000" i="0" sz="1100" u="none" cap="none" strike="noStrike">
              <a:solidFill>
                <a:srgbClr val="434343"/>
              </a:solidFill>
              <a:latin typeface="Arial"/>
              <a:ea typeface="Arial"/>
              <a:cs typeface="Arial"/>
              <a:sym typeface="Arial"/>
            </a:endParaRPr>
          </a:p>
        </p:txBody>
      </p:sp>
      <p:sp>
        <p:nvSpPr>
          <p:cNvPr id="786" name="Google Shape;786;p53"/>
          <p:cNvSpPr txBox="1"/>
          <p:nvPr/>
        </p:nvSpPr>
        <p:spPr>
          <a:xfrm>
            <a:off x="2776708"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1</a:t>
            </a:r>
            <a:endParaRPr b="0" baseline="-25000" i="0" sz="1100" u="none" cap="none" strike="noStrike">
              <a:solidFill>
                <a:srgbClr val="434343"/>
              </a:solidFill>
              <a:latin typeface="Arial"/>
              <a:ea typeface="Arial"/>
              <a:cs typeface="Arial"/>
              <a:sym typeface="Arial"/>
            </a:endParaRPr>
          </a:p>
        </p:txBody>
      </p:sp>
      <p:sp>
        <p:nvSpPr>
          <p:cNvPr id="787" name="Google Shape;787;p53"/>
          <p:cNvSpPr txBox="1"/>
          <p:nvPr/>
        </p:nvSpPr>
        <p:spPr>
          <a:xfrm>
            <a:off x="3723903"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2</a:t>
            </a:r>
            <a:endParaRPr b="0" baseline="-25000" i="0" sz="1100" u="none" cap="none" strike="noStrike">
              <a:solidFill>
                <a:srgbClr val="434343"/>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54"/>
          <p:cNvSpPr txBox="1"/>
          <p:nvPr>
            <p:ph idx="1" type="body"/>
          </p:nvPr>
        </p:nvSpPr>
        <p:spPr>
          <a:xfrm>
            <a:off x="205450" y="882500"/>
            <a:ext cx="90216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Consider </a:t>
            </a:r>
            <a:r>
              <a:rPr i="1" lang="en" sz="2200">
                <a:solidFill>
                  <a:schemeClr val="lt1"/>
                </a:solidFill>
                <a:latin typeface="Helvetica Neue"/>
                <a:ea typeface="Helvetica Neue"/>
                <a:cs typeface="Helvetica Neue"/>
                <a:sym typeface="Helvetica Neue"/>
              </a:rPr>
              <a:t>a</a:t>
            </a:r>
            <a:r>
              <a:rPr lang="en" sz="2200">
                <a:solidFill>
                  <a:schemeClr val="lt1"/>
                </a:solidFill>
                <a:latin typeface="Helvetica Neue"/>
                <a:ea typeface="Helvetica Neue"/>
                <a:cs typeface="Helvetica Neue"/>
                <a:sym typeface="Helvetica Neue"/>
              </a:rPr>
              <a:t> ± 2</a:t>
            </a:r>
            <a:r>
              <a:rPr lang="en" sz="2200">
                <a:solidFill>
                  <a:schemeClr val="lt1"/>
                </a:solidFill>
                <a:latin typeface="Helvetica Neue"/>
                <a:ea typeface="Helvetica Neue"/>
                <a:cs typeface="Helvetica Neue"/>
                <a:sym typeface="Helvetica Neue"/>
              </a:rPr>
              <a:t> word window and sentence:</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rPr lang="en" sz="2200">
                <a:solidFill>
                  <a:schemeClr val="lt1"/>
                </a:solidFill>
                <a:latin typeface="Helvetica Neue"/>
                <a:ea typeface="Helvetica Neue"/>
                <a:cs typeface="Helvetica Neue"/>
                <a:sym typeface="Helvetica Neue"/>
              </a:rPr>
              <a:t>… lemon, a [</a:t>
            </a:r>
            <a:r>
              <a:rPr lang="en" sz="2200">
                <a:solidFill>
                  <a:schemeClr val="lt1"/>
                </a:solidFill>
                <a:highlight>
                  <a:srgbClr val="F9CB9C"/>
                </a:highlight>
                <a:latin typeface="Helvetica Neue"/>
                <a:ea typeface="Helvetica Neue"/>
                <a:cs typeface="Helvetica Neue"/>
                <a:sym typeface="Helvetica Neue"/>
              </a:rPr>
              <a:t>tablespoon</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of</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4CCCC"/>
                </a:highlight>
                <a:latin typeface="Helvetica Neue"/>
                <a:ea typeface="Helvetica Neue"/>
                <a:cs typeface="Helvetica Neue"/>
                <a:sym typeface="Helvetica Neue"/>
              </a:rPr>
              <a:t>apricot</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jam</a:t>
            </a:r>
            <a:r>
              <a:rPr lang="en" sz="2200">
                <a:solidFill>
                  <a:schemeClr val="lt1"/>
                </a:solidFill>
                <a:latin typeface="Helvetica Neue"/>
                <a:ea typeface="Helvetica Neue"/>
                <a:cs typeface="Helvetica Neue"/>
                <a:sym typeface="Helvetica Neue"/>
              </a:rPr>
              <a:t>, </a:t>
            </a:r>
            <a:r>
              <a:rPr lang="en" sz="2200">
                <a:solidFill>
                  <a:schemeClr val="lt1"/>
                </a:solidFill>
                <a:highlight>
                  <a:srgbClr val="F9CB9C"/>
                </a:highlight>
                <a:latin typeface="Helvetica Neue"/>
                <a:ea typeface="Helvetica Neue"/>
                <a:cs typeface="Helvetica Neue"/>
                <a:sym typeface="Helvetica Neue"/>
              </a:rPr>
              <a:t>a</a:t>
            </a:r>
            <a:r>
              <a:rPr lang="en" sz="2200">
                <a:solidFill>
                  <a:schemeClr val="lt1"/>
                </a:solidFill>
                <a:latin typeface="Helvetica Neue"/>
                <a:ea typeface="Helvetica Neue"/>
                <a:cs typeface="Helvetica Neue"/>
                <a:sym typeface="Helvetica Neue"/>
              </a:rPr>
              <a:t>] pinch …</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0"/>
              </a:spcAft>
              <a:buSzPts val="900"/>
              <a:buNone/>
            </a:pPr>
            <a:r>
              <a:t/>
            </a:r>
            <a:endParaRPr sz="900">
              <a:solidFill>
                <a:schemeClr val="lt1"/>
              </a:solidFill>
              <a:latin typeface="Helvetica Neue"/>
              <a:ea typeface="Helvetica Neue"/>
              <a:cs typeface="Helvetica Neue"/>
              <a:sym typeface="Helvetica Neue"/>
            </a:endParaRPr>
          </a:p>
          <a:p>
            <a:pPr indent="-368300" lvl="0" marL="4572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Goal: Train a classifier with input a candidate (</a:t>
            </a:r>
            <a:r>
              <a:rPr b="1" lang="en" sz="2200">
                <a:solidFill>
                  <a:schemeClr val="lt1"/>
                </a:solidFill>
                <a:latin typeface="Helvetica Neue"/>
                <a:ea typeface="Helvetica Neue"/>
                <a:cs typeface="Helvetica Neue"/>
                <a:sym typeface="Helvetica Neue"/>
              </a:rPr>
              <a:t>w</a:t>
            </a:r>
            <a:r>
              <a:rPr lang="en" sz="2200">
                <a:solidFill>
                  <a:schemeClr val="lt1"/>
                </a:solidFill>
                <a:latin typeface="Helvetica Neue"/>
                <a:ea typeface="Helvetica Neue"/>
                <a:cs typeface="Helvetica Neue"/>
                <a:sym typeface="Helvetica Neue"/>
              </a:rPr>
              <a:t>ord, </a:t>
            </a:r>
            <a:r>
              <a:rPr b="1" lang="en" sz="2200">
                <a:solidFill>
                  <a:schemeClr val="lt1"/>
                </a:solidFill>
                <a:latin typeface="Helvetica Neue"/>
                <a:ea typeface="Helvetica Neue"/>
                <a:cs typeface="Helvetica Neue"/>
                <a:sym typeface="Helvetica Neue"/>
              </a:rPr>
              <a:t>c</a:t>
            </a:r>
            <a:r>
              <a:rPr lang="en" sz="2200">
                <a:solidFill>
                  <a:schemeClr val="lt1"/>
                </a:solidFill>
                <a:latin typeface="Helvetica Neue"/>
                <a:ea typeface="Helvetica Neue"/>
                <a:cs typeface="Helvetica Neue"/>
                <a:sym typeface="Helvetica Neue"/>
              </a:rPr>
              <a:t>ontext</a:t>
            </a:r>
            <a:r>
              <a:rPr lang="en" sz="2200">
                <a:solidFill>
                  <a:schemeClr val="lt1"/>
                </a:solidFill>
                <a:latin typeface="Helvetica Neue"/>
                <a:ea typeface="Helvetica Neue"/>
                <a:cs typeface="Helvetica Neue"/>
                <a:sym typeface="Helvetica Neue"/>
              </a:rPr>
              <a:t>) pair:</a:t>
            </a:r>
            <a:endParaRPr sz="22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(apricot, jam)		P( +	| “</a:t>
            </a:r>
            <a:r>
              <a:rPr i="1" lang="en" sz="2000">
                <a:solidFill>
                  <a:schemeClr val="lt1"/>
                </a:solidFill>
                <a:latin typeface="Helvetica Neue"/>
                <a:ea typeface="Helvetica Neue"/>
                <a:cs typeface="Helvetica Neue"/>
                <a:sym typeface="Helvetica Neue"/>
              </a:rPr>
              <a:t>apricot</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jam</a:t>
            </a:r>
            <a:r>
              <a:rPr lang="en" sz="2000">
                <a:solidFill>
                  <a:schemeClr val="lt1"/>
                </a:solidFill>
                <a:latin typeface="Helvetica Neue"/>
                <a:ea typeface="Helvetica Neue"/>
                <a:cs typeface="Helvetica Neue"/>
                <a:sym typeface="Helvetica Neue"/>
              </a:rPr>
              <a:t>”) 		→ High</a:t>
            </a:r>
            <a:endParaRPr sz="20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(apricot, aardvark)	P( -	| “</a:t>
            </a:r>
            <a:r>
              <a:rPr i="1" lang="en" sz="2000">
                <a:solidFill>
                  <a:schemeClr val="lt1"/>
                </a:solidFill>
                <a:latin typeface="Helvetica Neue"/>
                <a:ea typeface="Helvetica Neue"/>
                <a:cs typeface="Helvetica Neue"/>
                <a:sym typeface="Helvetica Neue"/>
              </a:rPr>
              <a:t>apricot</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aardvark</a:t>
            </a:r>
            <a:r>
              <a:rPr lang="en" sz="2000">
                <a:solidFill>
                  <a:schemeClr val="lt1"/>
                </a:solidFill>
                <a:latin typeface="Helvetica Neue"/>
                <a:ea typeface="Helvetica Neue"/>
                <a:cs typeface="Helvetica Neue"/>
                <a:sym typeface="Helvetica Neue"/>
              </a:rPr>
              <a:t>”)	→ High</a:t>
            </a:r>
            <a:endParaRPr sz="2000">
              <a:solidFill>
                <a:schemeClr val="lt1"/>
              </a:solidFill>
              <a:latin typeface="Helvetica Neue"/>
              <a:ea typeface="Helvetica Neue"/>
              <a:cs typeface="Helvetica Neue"/>
              <a:sym typeface="Helvetica Neue"/>
            </a:endParaRPr>
          </a:p>
          <a:p>
            <a:pPr indent="0" lvl="0" marL="1371600" rtl="0" algn="l">
              <a:lnSpc>
                <a:spcPct val="115000"/>
              </a:lnSpc>
              <a:spcBef>
                <a:spcPts val="0"/>
              </a:spcBef>
              <a:spcAft>
                <a:spcPts val="0"/>
              </a:spcAft>
              <a:buSzPts val="900"/>
              <a:buNone/>
            </a:pPr>
            <a:r>
              <a:rPr lang="en" sz="2200">
                <a:solidFill>
                  <a:schemeClr val="lt1"/>
                </a:solidFill>
                <a:latin typeface="Helvetica Neue"/>
                <a:ea typeface="Helvetica Neue"/>
                <a:cs typeface="Helvetica Neue"/>
                <a:sym typeface="Helvetica Neue"/>
              </a:rPr>
              <a:t>…</a:t>
            </a:r>
            <a:endParaRPr sz="2200">
              <a:solidFill>
                <a:schemeClr val="lt1"/>
              </a:solidFill>
              <a:latin typeface="Helvetica Neue"/>
              <a:ea typeface="Helvetica Neue"/>
              <a:cs typeface="Helvetica Neue"/>
              <a:sym typeface="Helvetica Neue"/>
            </a:endParaRPr>
          </a:p>
          <a:p>
            <a:pPr indent="-368300" lvl="1" marL="8001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And returns the probability of each pair:</a:t>
            </a:r>
            <a:endParaRPr sz="22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P( +	| </a:t>
            </a:r>
            <a:r>
              <a:rPr i="1" lang="en" sz="2000">
                <a:solidFill>
                  <a:schemeClr val="lt1"/>
                </a:solidFill>
                <a:latin typeface="Helvetica Neue"/>
                <a:ea typeface="Helvetica Neue"/>
                <a:cs typeface="Helvetica Neue"/>
                <a:sym typeface="Helvetica Neue"/>
              </a:rPr>
              <a:t>w</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c </a:t>
            </a:r>
            <a:r>
              <a:rPr lang="en" sz="2000">
                <a:solidFill>
                  <a:schemeClr val="lt1"/>
                </a:solidFill>
                <a:latin typeface="Helvetica Neue"/>
                <a:ea typeface="Helvetica Neue"/>
                <a:cs typeface="Helvetica Neue"/>
                <a:sym typeface="Helvetica Neue"/>
              </a:rPr>
              <a:t>) </a:t>
            </a:r>
            <a:endParaRPr sz="2000">
              <a:solidFill>
                <a:schemeClr val="lt1"/>
              </a:solidFill>
              <a:latin typeface="Helvetica Neue"/>
              <a:ea typeface="Helvetica Neue"/>
              <a:cs typeface="Helvetica Neue"/>
              <a:sym typeface="Helvetica Neue"/>
            </a:endParaRPr>
          </a:p>
          <a:p>
            <a:pPr indent="-355600" lvl="2" marL="1371600" rtl="0" algn="l">
              <a:lnSpc>
                <a:spcPct val="115000"/>
              </a:lnSpc>
              <a:spcBef>
                <a:spcPts val="0"/>
              </a:spcBef>
              <a:spcAft>
                <a:spcPts val="1000"/>
              </a:spcAft>
              <a:buClr>
                <a:schemeClr val="lt1"/>
              </a:buClr>
              <a:buSzPts val="2000"/>
              <a:buFont typeface="Helvetica Neue"/>
              <a:buChar char="❏"/>
            </a:pPr>
            <a:r>
              <a:rPr lang="en" sz="2000">
                <a:solidFill>
                  <a:schemeClr val="lt1"/>
                </a:solidFill>
                <a:latin typeface="Helvetica Neue"/>
                <a:ea typeface="Helvetica Neue"/>
                <a:cs typeface="Helvetica Neue"/>
                <a:sym typeface="Helvetica Neue"/>
              </a:rPr>
              <a:t>P( -	| </a:t>
            </a:r>
            <a:r>
              <a:rPr i="1" lang="en" sz="2000">
                <a:solidFill>
                  <a:schemeClr val="lt1"/>
                </a:solidFill>
                <a:latin typeface="Helvetica Neue"/>
                <a:ea typeface="Helvetica Neue"/>
                <a:cs typeface="Helvetica Neue"/>
                <a:sym typeface="Helvetica Neue"/>
              </a:rPr>
              <a:t>w</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c </a:t>
            </a:r>
            <a:r>
              <a:rPr lang="en" sz="2000">
                <a:solidFill>
                  <a:schemeClr val="lt1"/>
                </a:solidFill>
                <a:latin typeface="Helvetica Neue"/>
                <a:ea typeface="Helvetica Neue"/>
                <a:cs typeface="Helvetica Neue"/>
                <a:sym typeface="Helvetica Neue"/>
              </a:rPr>
              <a:t>) = 1 - P( + | </a:t>
            </a:r>
            <a:r>
              <a:rPr i="1" lang="en" sz="2000">
                <a:solidFill>
                  <a:schemeClr val="lt1"/>
                </a:solidFill>
                <a:latin typeface="Helvetica Neue"/>
                <a:ea typeface="Helvetica Neue"/>
                <a:cs typeface="Helvetica Neue"/>
                <a:sym typeface="Helvetica Neue"/>
              </a:rPr>
              <a:t>w</a:t>
            </a:r>
            <a:r>
              <a:rPr lang="en" sz="2000">
                <a:solidFill>
                  <a:schemeClr val="lt1"/>
                </a:solidFill>
                <a:latin typeface="Helvetica Neue"/>
                <a:ea typeface="Helvetica Neue"/>
                <a:cs typeface="Helvetica Neue"/>
                <a:sym typeface="Helvetica Neue"/>
              </a:rPr>
              <a:t>, </a:t>
            </a:r>
            <a:r>
              <a:rPr i="1" lang="en" sz="2000">
                <a:solidFill>
                  <a:schemeClr val="lt1"/>
                </a:solidFill>
                <a:latin typeface="Helvetica Neue"/>
                <a:ea typeface="Helvetica Neue"/>
                <a:cs typeface="Helvetica Neue"/>
                <a:sym typeface="Helvetica Neue"/>
              </a:rPr>
              <a:t>c </a:t>
            </a:r>
            <a:r>
              <a:rPr lang="en" sz="2000">
                <a:solidFill>
                  <a:schemeClr val="lt1"/>
                </a:solidFill>
                <a:latin typeface="Helvetica Neue"/>
                <a:ea typeface="Helvetica Neue"/>
                <a:cs typeface="Helvetica Neue"/>
                <a:sym typeface="Helvetica Neue"/>
              </a:rPr>
              <a:t>)</a:t>
            </a:r>
            <a:endParaRPr sz="2000">
              <a:solidFill>
                <a:schemeClr val="lt1"/>
              </a:solidFill>
              <a:latin typeface="Helvetica Neue"/>
              <a:ea typeface="Helvetica Neue"/>
              <a:cs typeface="Helvetica Neue"/>
              <a:sym typeface="Helvetica Neue"/>
            </a:endParaRPr>
          </a:p>
        </p:txBody>
      </p:sp>
      <p:sp>
        <p:nvSpPr>
          <p:cNvPr id="793" name="Google Shape;793;p54"/>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Skip-Gram Classification Task</a:t>
            </a:r>
            <a:endParaRPr b="1" sz="3100">
              <a:latin typeface="Helvetica Neue"/>
              <a:ea typeface="Helvetica Neue"/>
              <a:cs typeface="Helvetica Neue"/>
              <a:sym typeface="Helvetica Neue"/>
            </a:endParaRPr>
          </a:p>
        </p:txBody>
      </p:sp>
      <p:sp>
        <p:nvSpPr>
          <p:cNvPr id="794" name="Google Shape;794;p54"/>
          <p:cNvSpPr txBox="1"/>
          <p:nvPr/>
        </p:nvSpPr>
        <p:spPr>
          <a:xfrm>
            <a:off x="4028705" y="1678280"/>
            <a:ext cx="1005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E06666"/>
                </a:solidFill>
                <a:latin typeface="Helvetica Neue"/>
                <a:ea typeface="Helvetica Neue"/>
                <a:cs typeface="Helvetica Neue"/>
                <a:sym typeface="Helvetica Neue"/>
              </a:rPr>
              <a:t>[target]</a:t>
            </a:r>
            <a:endParaRPr b="0" i="0" sz="1100" u="none" cap="none" strike="noStrike">
              <a:solidFill>
                <a:srgbClr val="E06666"/>
              </a:solidFill>
              <a:latin typeface="Arial"/>
              <a:ea typeface="Arial"/>
              <a:cs typeface="Arial"/>
              <a:sym typeface="Arial"/>
            </a:endParaRPr>
          </a:p>
        </p:txBody>
      </p:sp>
      <p:sp>
        <p:nvSpPr>
          <p:cNvPr id="795" name="Google Shape;795;p54"/>
          <p:cNvSpPr txBox="1"/>
          <p:nvPr/>
        </p:nvSpPr>
        <p:spPr>
          <a:xfrm>
            <a:off x="5062708"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3</a:t>
            </a:r>
            <a:endParaRPr b="0" baseline="-25000" i="0" sz="1100" u="none" cap="none" strike="noStrike">
              <a:solidFill>
                <a:srgbClr val="434343"/>
              </a:solidFill>
              <a:latin typeface="Arial"/>
              <a:ea typeface="Arial"/>
              <a:cs typeface="Arial"/>
              <a:sym typeface="Arial"/>
            </a:endParaRPr>
          </a:p>
        </p:txBody>
      </p:sp>
      <p:sp>
        <p:nvSpPr>
          <p:cNvPr id="796" name="Google Shape;796;p54"/>
          <p:cNvSpPr txBox="1"/>
          <p:nvPr/>
        </p:nvSpPr>
        <p:spPr>
          <a:xfrm>
            <a:off x="5552703"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4</a:t>
            </a:r>
            <a:endParaRPr b="0" baseline="-25000" i="0" sz="1100" u="none" cap="none" strike="noStrike">
              <a:solidFill>
                <a:srgbClr val="434343"/>
              </a:solidFill>
              <a:latin typeface="Arial"/>
              <a:ea typeface="Arial"/>
              <a:cs typeface="Arial"/>
              <a:sym typeface="Arial"/>
            </a:endParaRPr>
          </a:p>
        </p:txBody>
      </p:sp>
      <p:sp>
        <p:nvSpPr>
          <p:cNvPr id="797" name="Google Shape;797;p54"/>
          <p:cNvSpPr txBox="1"/>
          <p:nvPr/>
        </p:nvSpPr>
        <p:spPr>
          <a:xfrm>
            <a:off x="2776708"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1</a:t>
            </a:r>
            <a:endParaRPr b="0" baseline="-25000" i="0" sz="1100" u="none" cap="none" strike="noStrike">
              <a:solidFill>
                <a:srgbClr val="434343"/>
              </a:solidFill>
              <a:latin typeface="Arial"/>
              <a:ea typeface="Arial"/>
              <a:cs typeface="Arial"/>
              <a:sym typeface="Arial"/>
            </a:endParaRPr>
          </a:p>
        </p:txBody>
      </p:sp>
      <p:sp>
        <p:nvSpPr>
          <p:cNvPr id="798" name="Google Shape;798;p54"/>
          <p:cNvSpPr txBox="1"/>
          <p:nvPr/>
        </p:nvSpPr>
        <p:spPr>
          <a:xfrm>
            <a:off x="3723903" y="1678275"/>
            <a:ext cx="4140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000"/>
              </a:spcAft>
              <a:buClr>
                <a:srgbClr val="000000"/>
              </a:buClr>
              <a:buSzPts val="1900"/>
              <a:buFont typeface="Arial"/>
              <a:buNone/>
            </a:pPr>
            <a:r>
              <a:rPr b="0" i="0" lang="en" sz="1900" u="none" cap="none" strike="noStrike">
                <a:solidFill>
                  <a:srgbClr val="434343"/>
                </a:solidFill>
                <a:latin typeface="Helvetica Neue"/>
                <a:ea typeface="Helvetica Neue"/>
                <a:cs typeface="Helvetica Neue"/>
                <a:sym typeface="Helvetica Neue"/>
              </a:rPr>
              <a:t>c</a:t>
            </a:r>
            <a:r>
              <a:rPr b="0" baseline="-25000" i="0" lang="en" sz="1900" u="none" cap="none" strike="noStrike">
                <a:solidFill>
                  <a:srgbClr val="434343"/>
                </a:solidFill>
                <a:latin typeface="Helvetica Neue"/>
                <a:ea typeface="Helvetica Neue"/>
                <a:cs typeface="Helvetica Neue"/>
                <a:sym typeface="Helvetica Neue"/>
              </a:rPr>
              <a:t>2</a:t>
            </a:r>
            <a:endParaRPr b="0" baseline="-25000" i="0" sz="1100" u="none" cap="none" strike="noStrike">
              <a:solidFill>
                <a:srgbClr val="434343"/>
              </a:solidFill>
              <a:latin typeface="Arial"/>
              <a:ea typeface="Arial"/>
              <a:cs typeface="Arial"/>
              <a:sym typeface="Arial"/>
            </a:endParaRPr>
          </a:p>
        </p:txBody>
      </p:sp>
      <p:sp>
        <p:nvSpPr>
          <p:cNvPr id="799" name="Google Shape;799;p54"/>
          <p:cNvSpPr txBox="1"/>
          <p:nvPr/>
        </p:nvSpPr>
        <p:spPr>
          <a:xfrm>
            <a:off x="6460600" y="3436675"/>
            <a:ext cx="1728600" cy="130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0" i="0" lang="en" sz="2200" u="none" cap="none" strike="noStrike">
                <a:solidFill>
                  <a:srgbClr val="CC0000"/>
                </a:solidFill>
                <a:latin typeface="Helvetica Neue"/>
                <a:ea typeface="Helvetica Neue"/>
                <a:cs typeface="Helvetica Neue"/>
                <a:sym typeface="Helvetica Neue"/>
              </a:rPr>
              <a:t>Base </a:t>
            </a:r>
            <a:r>
              <a:rPr b="1" i="0" lang="en" sz="2200" u="none" cap="none" strike="noStrike">
                <a:solidFill>
                  <a:srgbClr val="CC0000"/>
                </a:solidFill>
                <a:latin typeface="Helvetica Neue"/>
                <a:ea typeface="Helvetica Neue"/>
                <a:cs typeface="Helvetica Neue"/>
                <a:sym typeface="Helvetica Neue"/>
              </a:rPr>
              <a:t>P</a:t>
            </a:r>
            <a:r>
              <a:rPr b="0" i="0" lang="en" sz="2200" u="none" cap="none" strike="noStrike">
                <a:solidFill>
                  <a:srgbClr val="CC0000"/>
                </a:solidFill>
                <a:latin typeface="Helvetica Neue"/>
                <a:ea typeface="Helvetica Neue"/>
                <a:cs typeface="Helvetica Neue"/>
                <a:sym typeface="Helvetica Neue"/>
              </a:rPr>
              <a:t> on </a:t>
            </a:r>
            <a:br>
              <a:rPr b="0" i="0" lang="en" sz="2200" u="none" cap="none" strike="noStrike">
                <a:solidFill>
                  <a:srgbClr val="CC0000"/>
                </a:solidFill>
                <a:latin typeface="Helvetica Neue"/>
                <a:ea typeface="Helvetica Neue"/>
                <a:cs typeface="Helvetica Neue"/>
                <a:sym typeface="Helvetica Neue"/>
              </a:rPr>
            </a:br>
            <a:r>
              <a:rPr b="0" i="0" lang="en" sz="2200" u="none" cap="none" strike="noStrike">
                <a:solidFill>
                  <a:srgbClr val="CC0000"/>
                </a:solidFill>
                <a:latin typeface="Helvetica Neue"/>
                <a:ea typeface="Helvetica Neue"/>
                <a:cs typeface="Helvetica Neue"/>
                <a:sym typeface="Helvetica Neue"/>
              </a:rPr>
              <a:t>embedding similarity</a:t>
            </a:r>
            <a:endParaRPr b="0" i="0" sz="1400" u="none" cap="none" strike="noStrike">
              <a:solidFill>
                <a:srgbClr val="CC0000"/>
              </a:solidFill>
              <a:latin typeface="Arial"/>
              <a:ea typeface="Arial"/>
              <a:cs typeface="Arial"/>
              <a:sym typeface="Arial"/>
            </a:endParaRPr>
          </a:p>
        </p:txBody>
      </p:sp>
      <p:sp>
        <p:nvSpPr>
          <p:cNvPr id="800" name="Google Shape;800;p54"/>
          <p:cNvSpPr/>
          <p:nvPr/>
        </p:nvSpPr>
        <p:spPr>
          <a:xfrm>
            <a:off x="1114075" y="4051150"/>
            <a:ext cx="3703800" cy="7668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g2071df2e3aa_0_89"/>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The similarity of the two embeddings </a:t>
            </a:r>
            <a:r>
              <a:rPr i="1" lang="en" sz="2200">
                <a:solidFill>
                  <a:schemeClr val="lt1"/>
                </a:solidFill>
                <a:latin typeface="Helvetica Neue"/>
                <a:ea typeface="Helvetica Neue"/>
                <a:cs typeface="Helvetica Neue"/>
                <a:sym typeface="Helvetica Neue"/>
              </a:rPr>
              <a:t>w</a:t>
            </a:r>
            <a:r>
              <a:rPr lang="en" sz="2200">
                <a:solidFill>
                  <a:schemeClr val="lt1"/>
                </a:solidFill>
                <a:latin typeface="Helvetica Neue"/>
                <a:ea typeface="Helvetica Neue"/>
                <a:cs typeface="Helvetica Neue"/>
                <a:sym typeface="Helvetica Neue"/>
              </a:rPr>
              <a:t> and </a:t>
            </a:r>
            <a:r>
              <a:rPr i="1" lang="en" sz="2200">
                <a:solidFill>
                  <a:schemeClr val="lt1"/>
                </a:solidFill>
                <a:latin typeface="Helvetica Neue"/>
                <a:ea typeface="Helvetica Neue"/>
                <a:cs typeface="Helvetica Neue"/>
                <a:sym typeface="Helvetica Neue"/>
              </a:rPr>
              <a:t>c</a:t>
            </a:r>
            <a:r>
              <a:rPr lang="en" sz="2200">
                <a:solidFill>
                  <a:schemeClr val="lt1"/>
                </a:solidFill>
                <a:latin typeface="Helvetica Neue"/>
                <a:ea typeface="Helvetica Neue"/>
                <a:cs typeface="Helvetica Neue"/>
                <a:sym typeface="Helvetica Neue"/>
              </a:rPr>
              <a:t> can be calculated as their dot product</a:t>
            </a:r>
            <a:endParaRPr sz="2200">
              <a:solidFill>
                <a:schemeClr val="lt1"/>
              </a:solidFill>
              <a:latin typeface="Helvetica Neue"/>
              <a:ea typeface="Helvetica Neue"/>
              <a:cs typeface="Helvetica Neue"/>
              <a:sym typeface="Helvetica Neue"/>
            </a:endParaRPr>
          </a:p>
          <a:p>
            <a:pPr indent="-368300" lvl="1" marL="8001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Similarity(w, c) ∝ w・c</a:t>
            </a:r>
            <a:endParaRPr sz="2200">
              <a:solidFill>
                <a:schemeClr val="lt1"/>
              </a:solidFill>
              <a:latin typeface="Helvetica Neue"/>
              <a:ea typeface="Helvetica Neue"/>
              <a:cs typeface="Helvetica Neue"/>
              <a:sym typeface="Helvetica Neue"/>
            </a:endParaRPr>
          </a:p>
          <a:p>
            <a:pPr indent="0" lvl="0" marL="457200" rtl="0" algn="l">
              <a:lnSpc>
                <a:spcPct val="115000"/>
              </a:lnSpc>
              <a:spcBef>
                <a:spcPts val="1000"/>
              </a:spcBef>
              <a:spcAft>
                <a:spcPts val="1000"/>
              </a:spcAft>
              <a:buSzPts val="900"/>
              <a:buNone/>
            </a:pPr>
            <a:r>
              <a:t/>
            </a:r>
            <a:endParaRPr sz="2200">
              <a:solidFill>
                <a:schemeClr val="lt1"/>
              </a:solidFill>
              <a:latin typeface="Helvetica Neue"/>
              <a:ea typeface="Helvetica Neue"/>
              <a:cs typeface="Helvetica Neue"/>
              <a:sym typeface="Helvetica Neue"/>
            </a:endParaRPr>
          </a:p>
        </p:txBody>
      </p:sp>
      <p:sp>
        <p:nvSpPr>
          <p:cNvPr id="806" name="Google Shape;806;g2071df2e3aa_0_89"/>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Embedding Similarity to Probability</a:t>
            </a:r>
            <a:endParaRPr b="1" sz="3100">
              <a:latin typeface="Helvetica Neue"/>
              <a:ea typeface="Helvetica Neue"/>
              <a:cs typeface="Helvetica Neue"/>
              <a:sym typeface="Helvetica Neue"/>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55"/>
          <p:cNvSpPr txBox="1"/>
          <p:nvPr>
            <p:ph idx="1" type="body"/>
          </p:nvPr>
        </p:nvSpPr>
        <p:spPr>
          <a:xfrm>
            <a:off x="205450" y="882500"/>
            <a:ext cx="8717100" cy="3660000"/>
          </a:xfrm>
          <a:prstGeom prst="rect">
            <a:avLst/>
          </a:prstGeom>
          <a:noFill/>
          <a:ln>
            <a:noFill/>
          </a:ln>
        </p:spPr>
        <p:txBody>
          <a:bodyPr anchorCtr="0" anchor="t" bIns="58925" lIns="58925" spcFirstLastPara="1" rIns="58925" wrap="square" tIns="58925">
            <a:noAutofit/>
          </a:bodyPr>
          <a:lstStyle/>
          <a:p>
            <a:pPr indent="-368300" lvl="0" marL="457200" rtl="0" algn="l">
              <a:lnSpc>
                <a:spcPct val="115000"/>
              </a:lnSpc>
              <a:spcBef>
                <a:spcPts val="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The similarity of the two embeddings </a:t>
            </a:r>
            <a:r>
              <a:rPr i="1" lang="en" sz="2200">
                <a:solidFill>
                  <a:schemeClr val="lt1"/>
                </a:solidFill>
                <a:latin typeface="Helvetica Neue"/>
                <a:ea typeface="Helvetica Neue"/>
                <a:cs typeface="Helvetica Neue"/>
                <a:sym typeface="Helvetica Neue"/>
              </a:rPr>
              <a:t>w</a:t>
            </a:r>
            <a:r>
              <a:rPr lang="en" sz="2200">
                <a:solidFill>
                  <a:schemeClr val="lt1"/>
                </a:solidFill>
                <a:latin typeface="Helvetica Neue"/>
                <a:ea typeface="Helvetica Neue"/>
                <a:cs typeface="Helvetica Neue"/>
                <a:sym typeface="Helvetica Neue"/>
              </a:rPr>
              <a:t> and </a:t>
            </a:r>
            <a:r>
              <a:rPr i="1" lang="en" sz="2200">
                <a:solidFill>
                  <a:schemeClr val="lt1"/>
                </a:solidFill>
                <a:latin typeface="Helvetica Neue"/>
                <a:ea typeface="Helvetica Neue"/>
                <a:cs typeface="Helvetica Neue"/>
                <a:sym typeface="Helvetica Neue"/>
              </a:rPr>
              <a:t>c</a:t>
            </a:r>
            <a:r>
              <a:rPr lang="en" sz="2200">
                <a:solidFill>
                  <a:schemeClr val="lt1"/>
                </a:solidFill>
                <a:latin typeface="Helvetica Neue"/>
                <a:ea typeface="Helvetica Neue"/>
                <a:cs typeface="Helvetica Neue"/>
                <a:sym typeface="Helvetica Neue"/>
              </a:rPr>
              <a:t> can be calculated as their dot product</a:t>
            </a:r>
            <a:endParaRPr sz="2200">
              <a:solidFill>
                <a:schemeClr val="lt1"/>
              </a:solidFill>
              <a:latin typeface="Helvetica Neue"/>
              <a:ea typeface="Helvetica Neue"/>
              <a:cs typeface="Helvetica Neue"/>
              <a:sym typeface="Helvetica Neue"/>
            </a:endParaRPr>
          </a:p>
          <a:p>
            <a:pPr indent="-368300" lvl="1" marL="800100" rtl="0" algn="l">
              <a:lnSpc>
                <a:spcPct val="115000"/>
              </a:lnSpc>
              <a:spcBef>
                <a:spcPts val="1000"/>
              </a:spcBef>
              <a:spcAft>
                <a:spcPts val="0"/>
              </a:spcAft>
              <a:buClr>
                <a:schemeClr val="lt1"/>
              </a:buClr>
              <a:buSzPts val="2200"/>
              <a:buFont typeface="Helvetica Neue"/>
              <a:buChar char="■"/>
            </a:pPr>
            <a:r>
              <a:rPr lang="en" sz="2200">
                <a:solidFill>
                  <a:schemeClr val="lt1"/>
                </a:solidFill>
                <a:latin typeface="Helvetica Neue"/>
                <a:ea typeface="Helvetica Neue"/>
                <a:cs typeface="Helvetica Neue"/>
                <a:sym typeface="Helvetica Neue"/>
              </a:rPr>
              <a:t>Similarity(w, c) ∝ w・c </a:t>
            </a:r>
            <a:endParaRPr sz="2200">
              <a:solidFill>
                <a:schemeClr val="lt1"/>
              </a:solidFill>
              <a:latin typeface="Helvetica Neue"/>
              <a:ea typeface="Helvetica Neue"/>
              <a:cs typeface="Helvetica Neue"/>
              <a:sym typeface="Helvetica Neue"/>
            </a:endParaRPr>
          </a:p>
        </p:txBody>
      </p:sp>
      <p:sp>
        <p:nvSpPr>
          <p:cNvPr id="812" name="Google Shape;812;p55"/>
          <p:cNvSpPr txBox="1"/>
          <p:nvPr>
            <p:ph type="title"/>
          </p:nvPr>
        </p:nvSpPr>
        <p:spPr>
          <a:xfrm>
            <a:off x="205450" y="182075"/>
            <a:ext cx="8717100" cy="4461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0"/>
              </a:spcBef>
              <a:spcAft>
                <a:spcPts val="0"/>
              </a:spcAft>
              <a:buSzPts val="900"/>
              <a:buNone/>
            </a:pPr>
            <a:r>
              <a:rPr b="1" lang="en" sz="3100">
                <a:latin typeface="Helvetica Neue"/>
                <a:ea typeface="Helvetica Neue"/>
                <a:cs typeface="Helvetica Neue"/>
                <a:sym typeface="Helvetica Neue"/>
              </a:rPr>
              <a:t>Embedding Similarity to Probability</a:t>
            </a:r>
            <a:endParaRPr b="1" sz="3100">
              <a:latin typeface="Helvetica Neue"/>
              <a:ea typeface="Helvetica Neue"/>
              <a:cs typeface="Helvetica Neue"/>
              <a:sym typeface="Helvetica Neue"/>
            </a:endParaRPr>
          </a:p>
        </p:txBody>
      </p:sp>
      <p:sp>
        <p:nvSpPr>
          <p:cNvPr id="813" name="Google Shape;813;p55"/>
          <p:cNvSpPr/>
          <p:nvPr/>
        </p:nvSpPr>
        <p:spPr>
          <a:xfrm>
            <a:off x="4307850" y="1512500"/>
            <a:ext cx="4251600" cy="705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000"/>
              </a:spcBef>
              <a:spcAft>
                <a:spcPts val="0"/>
              </a:spcAft>
              <a:buNone/>
            </a:pPr>
            <a:r>
              <a:rPr lang="en" sz="2200">
                <a:solidFill>
                  <a:schemeClr val="lt1"/>
                </a:solidFill>
                <a:latin typeface="Helvetica Neue"/>
                <a:ea typeface="Helvetica Neue"/>
                <a:cs typeface="Helvetica Neue"/>
                <a:sym typeface="Helvetica Neue"/>
              </a:rPr>
              <a:t>w・c ∈ [-∞, +∞] </a:t>
            </a:r>
            <a:r>
              <a:rPr lang="en" sz="2100">
                <a:solidFill>
                  <a:schemeClr val="lt1"/>
                </a:solidFill>
                <a:latin typeface="Helvetica Neue"/>
                <a:ea typeface="Helvetica Neue"/>
                <a:cs typeface="Helvetica Neue"/>
                <a:sym typeface="Helvetica Neue"/>
              </a:rPr>
              <a:t>Not a Probability</a:t>
            </a:r>
            <a:endParaRPr b="0" i="0" sz="1800" u="none" cap="none" strike="noStrike">
              <a:solidFill>
                <a:srgbClr val="FF000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MAU4CAREU">
  <a:themeElements>
    <a:clrScheme name="Custom 1">
      <a:dk1>
        <a:srgbClr val="DCDEE0"/>
      </a:dk1>
      <a:lt1>
        <a:srgbClr val="525860"/>
      </a:lt1>
      <a:dk2>
        <a:srgbClr val="18222D"/>
      </a:dk2>
      <a:lt2>
        <a:srgbClr val="53585F"/>
      </a:lt2>
      <a:accent1>
        <a:srgbClr val="F58813"/>
      </a:accent1>
      <a:accent2>
        <a:srgbClr val="FCB040"/>
      </a:accent2>
      <a:accent3>
        <a:srgbClr val="353436"/>
      </a:accent3>
      <a:accent4>
        <a:srgbClr val="363636"/>
      </a:accent4>
      <a:accent5>
        <a:srgbClr val="FB5A28"/>
      </a:accent5>
      <a:accent6>
        <a:srgbClr val="E2522A"/>
      </a:accent6>
      <a:hlink>
        <a:srgbClr val="0D426E"/>
      </a:hlink>
      <a:folHlink>
        <a:srgbClr val="0630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